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4481" r:id="rId1"/>
    <p:sldMasterId id="2147484509" r:id="rId2"/>
    <p:sldMasterId id="2147484522" r:id="rId3"/>
  </p:sldMasterIdLst>
  <p:notesMasterIdLst>
    <p:notesMasterId r:id="rId7"/>
  </p:notesMasterIdLst>
  <p:handoutMasterIdLst>
    <p:handoutMasterId r:id="rId8"/>
  </p:handoutMasterIdLst>
  <p:sldIdLst>
    <p:sldId id="1034" r:id="rId4"/>
    <p:sldId id="1032" r:id="rId5"/>
    <p:sldId id="1033" r:id="rId6"/>
  </p:sldIdLst>
  <p:sldSz cx="9144000" cy="6858000" type="screen4x3"/>
  <p:notesSz cx="6934200" cy="9220200"/>
  <p:defaultTextStyle>
    <a:defPPr>
      <a:defRPr lang="en-US"/>
    </a:defPPr>
    <a:lvl1pPr algn="l" rtl="0" eaLnBrk="0" fontAlgn="base" hangingPunct="0">
      <a:spcBef>
        <a:spcPct val="0"/>
      </a:spcBef>
      <a:spcAft>
        <a:spcPct val="0"/>
      </a:spcAft>
      <a:defRPr sz="2400" kern="1200">
        <a:solidFill>
          <a:schemeClr val="tx1"/>
        </a:solidFill>
        <a:latin typeface="Times" pitchFamily="1"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1"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1"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1"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1"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FF"/>
    <a:srgbClr val="0000FF"/>
    <a:srgbClr val="CC99FF"/>
    <a:srgbClr val="FFCC66"/>
    <a:srgbClr val="9900CC"/>
    <a:srgbClr val="FFFF99"/>
    <a:srgbClr val="6600CC"/>
    <a:srgbClr val="009900"/>
    <a:srgbClr val="FFCC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92" autoAdjust="0"/>
    <p:restoredTop sz="94660"/>
  </p:normalViewPr>
  <p:slideViewPr>
    <p:cSldViewPr>
      <p:cViewPr varScale="1">
        <p:scale>
          <a:sx n="102" d="100"/>
          <a:sy n="102" d="100"/>
        </p:scale>
        <p:origin x="-696"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1394" name="Rectangle 2"/>
          <p:cNvSpPr>
            <a:spLocks noGrp="1" noChangeArrowheads="1"/>
          </p:cNvSpPr>
          <p:nvPr>
            <p:ph type="hdr" sz="quarter"/>
          </p:nvPr>
        </p:nvSpPr>
        <p:spPr bwMode="auto">
          <a:xfrm>
            <a:off x="1"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defRPr sz="1200">
                <a:latin typeface="Times" charset="0"/>
                <a:ea typeface="+mn-ea"/>
              </a:defRPr>
            </a:lvl1pPr>
          </a:lstStyle>
          <a:p>
            <a:pPr>
              <a:defRPr/>
            </a:pPr>
            <a:endParaRPr lang="en-US"/>
          </a:p>
        </p:txBody>
      </p:sp>
      <p:sp>
        <p:nvSpPr>
          <p:cNvPr id="571395" name="Rectangle 3"/>
          <p:cNvSpPr>
            <a:spLocks noGrp="1" noChangeArrowheads="1"/>
          </p:cNvSpPr>
          <p:nvPr>
            <p:ph type="dt" sz="quarter" idx="1"/>
          </p:nvPr>
        </p:nvSpPr>
        <p:spPr bwMode="auto">
          <a:xfrm>
            <a:off x="3929064" y="0"/>
            <a:ext cx="3005137"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a:defRPr sz="1200">
                <a:latin typeface="Times" charset="0"/>
                <a:ea typeface="+mn-ea"/>
              </a:defRPr>
            </a:lvl1pPr>
          </a:lstStyle>
          <a:p>
            <a:pPr>
              <a:defRPr/>
            </a:pPr>
            <a:endParaRPr lang="en-US"/>
          </a:p>
        </p:txBody>
      </p:sp>
      <p:sp>
        <p:nvSpPr>
          <p:cNvPr id="571396" name="Rectangle 4"/>
          <p:cNvSpPr>
            <a:spLocks noGrp="1" noChangeArrowheads="1"/>
          </p:cNvSpPr>
          <p:nvPr>
            <p:ph type="ftr" sz="quarter" idx="2"/>
          </p:nvPr>
        </p:nvSpPr>
        <p:spPr bwMode="auto">
          <a:xfrm>
            <a:off x="1" y="8759826"/>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defRPr sz="1200">
                <a:latin typeface="Times" charset="0"/>
                <a:ea typeface="+mn-ea"/>
              </a:defRPr>
            </a:lvl1pPr>
          </a:lstStyle>
          <a:p>
            <a:pPr>
              <a:defRPr/>
            </a:pPr>
            <a:endParaRPr lang="en-US"/>
          </a:p>
        </p:txBody>
      </p:sp>
      <p:sp>
        <p:nvSpPr>
          <p:cNvPr id="571397" name="Rectangle 5"/>
          <p:cNvSpPr>
            <a:spLocks noGrp="1" noChangeArrowheads="1"/>
          </p:cNvSpPr>
          <p:nvPr>
            <p:ph type="sldNum" sz="quarter" idx="3"/>
          </p:nvPr>
        </p:nvSpPr>
        <p:spPr bwMode="auto">
          <a:xfrm>
            <a:off x="3929064" y="8759826"/>
            <a:ext cx="3005137"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a:defRPr sz="1200">
                <a:ea typeface="ＭＳ Ｐゴシック" pitchFamily="1" charset="-128"/>
              </a:defRPr>
            </a:lvl1pPr>
          </a:lstStyle>
          <a:p>
            <a:pPr>
              <a:defRPr/>
            </a:pPr>
            <a:fld id="{439774C6-91F5-40BE-8ECF-D36CED16B266}" type="slidenum">
              <a:rPr lang="en-US"/>
              <a:pPr>
                <a:defRPr/>
              </a:pPr>
              <a:t>‹#›</a:t>
            </a:fld>
            <a:endParaRPr lang="en-US"/>
          </a:p>
        </p:txBody>
      </p:sp>
    </p:spTree>
    <p:extLst>
      <p:ext uri="{BB962C8B-B14F-4D97-AF65-F5344CB8AC3E}">
        <p14:creationId xmlns:p14="http://schemas.microsoft.com/office/powerpoint/2010/main" val="811974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defRPr sz="1200">
                <a:latin typeface="Times" charset="0"/>
                <a:ea typeface="+mn-ea"/>
              </a:defRPr>
            </a:lvl1pPr>
          </a:lstStyle>
          <a:p>
            <a:pPr>
              <a:defRPr/>
            </a:pPr>
            <a:endParaRPr lang="en-US"/>
          </a:p>
        </p:txBody>
      </p:sp>
      <p:sp>
        <p:nvSpPr>
          <p:cNvPr id="18435" name="Rectangle 3"/>
          <p:cNvSpPr>
            <a:spLocks noGrp="1" noChangeArrowheads="1"/>
          </p:cNvSpPr>
          <p:nvPr>
            <p:ph type="dt" idx="1"/>
          </p:nvPr>
        </p:nvSpPr>
        <p:spPr bwMode="auto">
          <a:xfrm>
            <a:off x="3929064" y="0"/>
            <a:ext cx="3005137"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a:defRPr sz="1200">
                <a:latin typeface="Times" charset="0"/>
                <a:ea typeface="+mn-ea"/>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923926" y="4379914"/>
            <a:ext cx="5086350" cy="41481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1" y="8759826"/>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defRPr sz="1200">
                <a:latin typeface="Times" charset="0"/>
                <a:ea typeface="+mn-ea"/>
              </a:defRPr>
            </a:lvl1pPr>
          </a:lstStyle>
          <a:p>
            <a:pPr>
              <a:defRPr/>
            </a:pPr>
            <a:endParaRPr lang="en-US"/>
          </a:p>
        </p:txBody>
      </p:sp>
      <p:sp>
        <p:nvSpPr>
          <p:cNvPr id="18439" name="Rectangle 7"/>
          <p:cNvSpPr>
            <a:spLocks noGrp="1" noChangeArrowheads="1"/>
          </p:cNvSpPr>
          <p:nvPr>
            <p:ph type="sldNum" sz="quarter" idx="5"/>
          </p:nvPr>
        </p:nvSpPr>
        <p:spPr bwMode="auto">
          <a:xfrm>
            <a:off x="3929064" y="8759826"/>
            <a:ext cx="3005137"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a:defRPr sz="1200">
                <a:ea typeface="ＭＳ Ｐゴシック" pitchFamily="1" charset="-128"/>
              </a:defRPr>
            </a:lvl1pPr>
          </a:lstStyle>
          <a:p>
            <a:pPr>
              <a:defRPr/>
            </a:pPr>
            <a:fld id="{BD075D12-764B-474B-97D6-C52CD6077397}" type="slidenum">
              <a:rPr lang="en-US"/>
              <a:pPr>
                <a:defRPr/>
              </a:pPr>
              <a:t>‹#›</a:t>
            </a:fld>
            <a:endParaRPr lang="en-US"/>
          </a:p>
        </p:txBody>
      </p:sp>
    </p:spTree>
    <p:extLst>
      <p:ext uri="{BB962C8B-B14F-4D97-AF65-F5344CB8AC3E}">
        <p14:creationId xmlns:p14="http://schemas.microsoft.com/office/powerpoint/2010/main" val="1153945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 y="1219200"/>
            <a:ext cx="8763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
                <a:srgbClr val="FF3300"/>
              </a:buClr>
              <a:buSzPct val="75000"/>
              <a:buFont typeface="Wingdings" pitchFamily="2" charset="2"/>
              <a:buChar char="q"/>
              <a:tabLst/>
              <a:defRPr lang="en-US" dirty="0" smtClean="0"/>
            </a:lvl1pPr>
            <a:lvl2pPr marL="742950" marR="0" indent="-285750" algn="l" defTabSz="914400" rtl="0" eaLnBrk="0" fontAlgn="base" latinLnBrk="0" hangingPunct="0">
              <a:lnSpc>
                <a:spcPct val="100000"/>
              </a:lnSpc>
              <a:spcBef>
                <a:spcPct val="20000"/>
              </a:spcBef>
              <a:spcAft>
                <a:spcPct val="0"/>
              </a:spcAft>
              <a:buClr>
                <a:srgbClr val="3333FF"/>
              </a:buClr>
              <a:buSzPct val="75000"/>
              <a:buFont typeface="Wingdings" pitchFamily="2" charset="2"/>
              <a:buChar char="q"/>
              <a:tabLst/>
              <a:defRPr lang="en-US" dirty="0" smtClean="0">
                <a:solidFill>
                  <a:schemeClr val="tx1"/>
                </a:solidFill>
              </a:defRPr>
            </a:lvl2pPr>
            <a:lvl3pPr marL="1143000" marR="0" indent="-228600" algn="l" defTabSz="914400" rtl="0" eaLnBrk="0" fontAlgn="base" latinLnBrk="0" hangingPunct="0">
              <a:lnSpc>
                <a:spcPct val="100000"/>
              </a:lnSpc>
              <a:spcBef>
                <a:spcPct val="20000"/>
              </a:spcBef>
              <a:spcAft>
                <a:spcPct val="0"/>
              </a:spcAft>
              <a:buClrTx/>
              <a:buSzPct val="180000"/>
              <a:buFontTx/>
              <a:buChar char="•"/>
              <a:tabLst/>
              <a:defRPr lang="en-US" dirty="0" smtClean="0">
                <a:solidFill>
                  <a:srgbClr val="FF0000"/>
                </a:solidFill>
              </a:defRPr>
            </a:lvl3pPr>
            <a:lvl4pPr marL="1600200" marR="0" indent="-228600" algn="l" defTabSz="914400" rtl="0" eaLnBrk="0" fontAlgn="base" latinLnBrk="0" hangingPunct="0">
              <a:lnSpc>
                <a:spcPct val="100000"/>
              </a:lnSpc>
              <a:spcBef>
                <a:spcPct val="20000"/>
              </a:spcBef>
              <a:spcAft>
                <a:spcPct val="0"/>
              </a:spcAft>
              <a:buClr>
                <a:srgbClr val="3333FF"/>
              </a:buClr>
              <a:buSzPct val="65000"/>
              <a:buFont typeface="Wingdings" pitchFamily="2" charset="2"/>
              <a:buChar char="q"/>
              <a:tabLst/>
              <a:defRPr lang="en-US" dirty="0" smtClean="0"/>
            </a:lvl4pPr>
            <a:lvl5pPr marL="2057400" marR="0" indent="-228600" algn="l" defTabSz="914400" rtl="0" eaLnBrk="0" fontAlgn="base" latinLnBrk="0" hangingPunct="0">
              <a:lnSpc>
                <a:spcPct val="100000"/>
              </a:lnSpc>
              <a:spcBef>
                <a:spcPct val="20000"/>
              </a:spcBef>
              <a:spcAft>
                <a:spcPct val="0"/>
              </a:spcAft>
              <a:buClr>
                <a:srgbClr val="FF3300"/>
              </a:buClr>
              <a:buSzTx/>
              <a:buFontTx/>
              <a:buChar char="•"/>
              <a:tabLst/>
              <a:defRPr lang="en-US" dirty="0"/>
            </a:lvl5pPr>
          </a:lstStyle>
          <a:p>
            <a:pPr marL="342900" marR="0" lvl="0" indent="-342900" algn="l" defTabSz="914400" rtl="0" eaLnBrk="0" fontAlgn="base" latinLnBrk="0" hangingPunct="0">
              <a:lnSpc>
                <a:spcPct val="100000"/>
              </a:lnSpc>
              <a:spcBef>
                <a:spcPct val="20000"/>
              </a:spcBef>
              <a:spcAft>
                <a:spcPct val="0"/>
              </a:spcAft>
              <a:buClr>
                <a:srgbClr val="FF3300"/>
              </a:buClr>
              <a:buSzPct val="75000"/>
              <a:buFont typeface="Wingdings" pitchFamily="2" charset="2"/>
              <a:buChar char="q"/>
              <a:tabLst/>
              <a:defRPr/>
            </a:pPr>
            <a:r>
              <a:rPr kumimoji="0" lang="en-US" altLang="en-US" sz="2400" b="0" i="0" u="none" strike="noStrike" kern="0" cap="none" spc="0" normalizeH="0" baseline="0" noProof="0" dirty="0" smtClean="0">
                <a:ln>
                  <a:noFill/>
                </a:ln>
                <a:solidFill>
                  <a:srgbClr val="0000FF"/>
                </a:solidFill>
                <a:effectLst/>
                <a:uLnTx/>
                <a:uFillTx/>
                <a:latin typeface="+mn-lt"/>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
                <a:srgbClr val="3333FF"/>
              </a:buClr>
              <a:buSzPct val="75000"/>
              <a:buFont typeface="Wingdings" pitchFamily="2" charset="2"/>
              <a:buChar char="q"/>
              <a:tabLst/>
              <a:defRPr/>
            </a:pPr>
            <a:r>
              <a:rPr kumimoji="0" lang="en-US" altLang="en-US" sz="2000" b="0" i="0" u="none" strike="noStrike" kern="0" cap="none" spc="0" normalizeH="0" baseline="0" noProof="0" dirty="0" smtClean="0">
                <a:ln>
                  <a:noFill/>
                </a:ln>
                <a:solidFill>
                  <a:srgbClr val="000000"/>
                </a:solidFill>
                <a:effectLst/>
                <a:uLnTx/>
                <a:uFillTx/>
                <a:latin typeface="+mn-lt"/>
              </a:rPr>
              <a:t>Second level</a:t>
            </a:r>
          </a:p>
          <a:p>
            <a:pPr marL="1143000" marR="0" lvl="2" indent="-228600" algn="l" defTabSz="914400" rtl="0" eaLnBrk="0" fontAlgn="base" latinLnBrk="0" hangingPunct="0">
              <a:lnSpc>
                <a:spcPct val="100000"/>
              </a:lnSpc>
              <a:spcBef>
                <a:spcPct val="20000"/>
              </a:spcBef>
              <a:spcAft>
                <a:spcPct val="0"/>
              </a:spcAft>
              <a:buClrTx/>
              <a:buSzPct val="180000"/>
              <a:buFontTx/>
              <a:buChar char="•"/>
              <a:tabLst/>
              <a:defRPr/>
            </a:pPr>
            <a:r>
              <a:rPr kumimoji="0" lang="en-US" altLang="en-US" sz="1800" b="0" i="0" u="none" strike="noStrike" kern="0" cap="none" spc="0" normalizeH="0" baseline="0" noProof="0" dirty="0" smtClean="0">
                <a:ln>
                  <a:noFill/>
                </a:ln>
                <a:solidFill>
                  <a:srgbClr val="FF0000"/>
                </a:solidFill>
                <a:effectLst/>
                <a:uLnTx/>
                <a:uFillTx/>
                <a:latin typeface="+mn-lt"/>
              </a:rPr>
              <a:t>Third level</a:t>
            </a:r>
          </a:p>
          <a:p>
            <a:pPr marL="1600200" marR="0" lvl="3" indent="-228600" algn="l" defTabSz="914400" rtl="0" eaLnBrk="0" fontAlgn="base" latinLnBrk="0" hangingPunct="0">
              <a:lnSpc>
                <a:spcPct val="100000"/>
              </a:lnSpc>
              <a:spcBef>
                <a:spcPct val="20000"/>
              </a:spcBef>
              <a:spcAft>
                <a:spcPct val="0"/>
              </a:spcAft>
              <a:buClr>
                <a:srgbClr val="3333FF"/>
              </a:buClr>
              <a:buSzPct val="65000"/>
              <a:buFont typeface="Wingdings" pitchFamily="2" charset="2"/>
              <a:buChar char="q"/>
              <a:tabLst/>
              <a:defRPr/>
            </a:pPr>
            <a:r>
              <a:rPr kumimoji="0" lang="en-US" altLang="en-US" sz="1600" b="0" i="0" u="none" strike="noStrike" kern="0" cap="none" spc="0" normalizeH="0" baseline="0" noProof="0" dirty="0" smtClean="0">
                <a:ln>
                  <a:noFill/>
                </a:ln>
                <a:solidFill>
                  <a:srgbClr val="009999"/>
                </a:solidFill>
                <a:effectLst/>
                <a:uLnTx/>
                <a:uFillTx/>
                <a:latin typeface="+mn-lt"/>
              </a:rPr>
              <a:t>Fourth level</a:t>
            </a:r>
          </a:p>
          <a:p>
            <a:pPr marL="2057400" marR="0" lvl="4" indent="-228600" algn="l" defTabSz="914400" rtl="0" eaLnBrk="0" fontAlgn="base" latinLnBrk="0" hangingPunct="0">
              <a:lnSpc>
                <a:spcPct val="100000"/>
              </a:lnSpc>
              <a:spcBef>
                <a:spcPct val="20000"/>
              </a:spcBef>
              <a:spcAft>
                <a:spcPct val="0"/>
              </a:spcAft>
              <a:buClr>
                <a:srgbClr val="FF3300"/>
              </a:buClr>
              <a:buSzTx/>
              <a:buFontTx/>
              <a:buChar char="•"/>
              <a:tabLst/>
              <a:defRPr/>
            </a:pPr>
            <a:r>
              <a:rPr kumimoji="0" lang="en-US" altLang="en-US" sz="1600" b="0" i="0" u="none" strike="noStrike" kern="0" cap="none" spc="0" normalizeH="0" baseline="0" noProof="0" dirty="0" smtClean="0">
                <a:ln>
                  <a:noFill/>
                </a:ln>
                <a:solidFill>
                  <a:srgbClr val="000000"/>
                </a:solidFill>
                <a:effectLst/>
                <a:uLnTx/>
                <a:uFillTx/>
                <a:latin typeface="+mn-lt"/>
              </a:rPr>
              <a:t>Fifth level</a:t>
            </a:r>
          </a:p>
        </p:txBody>
      </p:sp>
    </p:spTree>
    <p:extLst>
      <p:ext uri="{BB962C8B-B14F-4D97-AF65-F5344CB8AC3E}">
        <p14:creationId xmlns:p14="http://schemas.microsoft.com/office/powerpoint/2010/main" val="14457851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4D9AF4F-56E1-4F64-A4F7-D76BE053CA0A}" type="slidenum">
              <a:rPr lang="en-US">
                <a:solidFill>
                  <a:srgbClr val="3333CC"/>
                </a:solidFill>
              </a:rPr>
              <a:pPr/>
              <a:t>‹#›</a:t>
            </a:fld>
            <a:endParaRPr lang="en-US">
              <a:solidFill>
                <a:srgbClr val="3333CC"/>
              </a:solidFill>
            </a:endParaRPr>
          </a:p>
        </p:txBody>
      </p:sp>
    </p:spTree>
    <p:extLst>
      <p:ext uri="{BB962C8B-B14F-4D97-AF65-F5344CB8AC3E}">
        <p14:creationId xmlns:p14="http://schemas.microsoft.com/office/powerpoint/2010/main" val="3094738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318ECC5-426E-49F6-A4C2-C6C9C9CF3422}" type="slidenum">
              <a:rPr lang="en-US">
                <a:solidFill>
                  <a:srgbClr val="3333CC"/>
                </a:solidFill>
              </a:rPr>
              <a:pPr/>
              <a:t>‹#›</a:t>
            </a:fld>
            <a:endParaRPr lang="en-US">
              <a:solidFill>
                <a:srgbClr val="3333CC"/>
              </a:solidFill>
            </a:endParaRPr>
          </a:p>
        </p:txBody>
      </p:sp>
    </p:spTree>
    <p:extLst>
      <p:ext uri="{BB962C8B-B14F-4D97-AF65-F5344CB8AC3E}">
        <p14:creationId xmlns:p14="http://schemas.microsoft.com/office/powerpoint/2010/main" val="1533097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875"/>
            <a:ext cx="2286000" cy="6156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875"/>
            <a:ext cx="6705600" cy="6156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B2E573-9FDC-4AEE-8DEB-BF355C7AA6C0}" type="slidenum">
              <a:rPr lang="en-US">
                <a:solidFill>
                  <a:srgbClr val="3333CC"/>
                </a:solidFill>
              </a:rPr>
              <a:pPr/>
              <a:t>‹#›</a:t>
            </a:fld>
            <a:endParaRPr lang="en-US">
              <a:solidFill>
                <a:srgbClr val="3333CC"/>
              </a:solidFill>
            </a:endParaRPr>
          </a:p>
        </p:txBody>
      </p:sp>
    </p:spTree>
    <p:extLst>
      <p:ext uri="{BB962C8B-B14F-4D97-AF65-F5344CB8AC3E}">
        <p14:creationId xmlns:p14="http://schemas.microsoft.com/office/powerpoint/2010/main" val="2392677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3400" y="23622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author list</a:t>
            </a:r>
            <a:endParaRPr lang="en-US" dirty="0"/>
          </a:p>
        </p:txBody>
      </p:sp>
      <p:sp>
        <p:nvSpPr>
          <p:cNvPr id="10" name="Title 9"/>
          <p:cNvSpPr>
            <a:spLocks noGrp="1"/>
          </p:cNvSpPr>
          <p:nvPr>
            <p:ph type="title" hasCustomPrompt="1"/>
          </p:nvPr>
        </p:nvSpPr>
        <p:spPr>
          <a:xfrm>
            <a:off x="152400" y="1143000"/>
            <a:ext cx="8839200" cy="1143000"/>
          </a:xfrm>
          <a:prstGeom prst="rect">
            <a:avLst/>
          </a:prstGeom>
        </p:spPr>
        <p:txBody>
          <a:bodyPr lIns="0" rIns="0" anchor="ctr" anchorCtr="1"/>
          <a:lstStyle>
            <a:lvl1pPr>
              <a:defRPr/>
            </a:lvl1pPr>
          </a:lstStyle>
          <a:p>
            <a:r>
              <a:rPr lang="en-US" dirty="0" smtClean="0"/>
              <a:t>Click to edit presentation title</a:t>
            </a:r>
            <a:endParaRPr lang="en-US" dirty="0"/>
          </a:p>
        </p:txBody>
      </p:sp>
      <p:sp>
        <p:nvSpPr>
          <p:cNvPr id="2" name="Rectangle 1"/>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pic>
        <p:nvPicPr>
          <p:cNvPr id="1030"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56400" y="4844896"/>
            <a:ext cx="4831200" cy="189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10" hasCustomPrompt="1"/>
          </p:nvPr>
        </p:nvSpPr>
        <p:spPr>
          <a:xfrm>
            <a:off x="914400" y="35052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dirty="0" smtClean="0">
                <a:solidFill>
                  <a:srgbClr val="C00000"/>
                </a:solidFill>
              </a:rPr>
              <a:t>Click to edit meeting name, location, and date</a:t>
            </a:r>
          </a:p>
        </p:txBody>
      </p:sp>
      <p:pic>
        <p:nvPicPr>
          <p:cNvPr id="29" name="Picture 6" descr="http://nstx.pppl.gov/DragNDrop/Presentation_Template/NSTX-U_cutaway_low_r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000" y="4953000"/>
            <a:ext cx="1668672" cy="17526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20"/>
          <p:cNvSpPr>
            <a:spLocks noGrp="1"/>
          </p:cNvSpPr>
          <p:nvPr>
            <p:ph type="body" sz="quarter" idx="12" hasCustomPrompt="1"/>
          </p:nvPr>
        </p:nvSpPr>
        <p:spPr>
          <a:xfrm>
            <a:off x="53400" y="4876800"/>
            <a:ext cx="2080200" cy="609600"/>
          </a:xfrm>
        </p:spPr>
        <p:txBody>
          <a:bodyPr>
            <a:noAutofit/>
          </a:bodyPr>
          <a:lstStyle>
            <a:lvl1pPr marL="0" indent="0" algn="ctr">
              <a:buNone/>
              <a:defRPr sz="1400"/>
            </a:lvl1pPr>
          </a:lstStyle>
          <a:p>
            <a:pPr lvl="0"/>
            <a:r>
              <a:rPr lang="en-US" dirty="0" smtClean="0"/>
              <a:t>Place your institutional logo(s) here:</a:t>
            </a:r>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7187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No Image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3400" y="26670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author list</a:t>
            </a:r>
            <a:endParaRPr lang="en-US" dirty="0"/>
          </a:p>
        </p:txBody>
      </p:sp>
      <p:sp>
        <p:nvSpPr>
          <p:cNvPr id="10" name="Title 9"/>
          <p:cNvSpPr>
            <a:spLocks noGrp="1"/>
          </p:cNvSpPr>
          <p:nvPr>
            <p:ph type="title" hasCustomPrompt="1"/>
          </p:nvPr>
        </p:nvSpPr>
        <p:spPr>
          <a:xfrm>
            <a:off x="152400" y="1143000"/>
            <a:ext cx="8839200" cy="1143000"/>
          </a:xfrm>
          <a:prstGeom prst="rect">
            <a:avLst/>
          </a:prstGeom>
        </p:spPr>
        <p:txBody>
          <a:bodyPr lIns="0" rIns="0" anchor="ctr" anchorCtr="1"/>
          <a:lstStyle>
            <a:lvl1pPr>
              <a:defRPr/>
            </a:lvl1pPr>
          </a:lstStyle>
          <a:p>
            <a:r>
              <a:rPr lang="en-US" dirty="0" smtClean="0"/>
              <a:t>Click to edit presentation title</a:t>
            </a:r>
            <a:endParaRPr lang="en-US" dirty="0"/>
          </a:p>
        </p:txBody>
      </p:sp>
      <p:pic>
        <p:nvPicPr>
          <p:cNvPr id="1026" name="Picture 2" descr="C:\Users\jmenard\My Files\PPPL\Projects\NSTX-U\Presentation template\2015 - New template\logo and banner source\Gray_banner_red_line_with_SC_NSTXU_logo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119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7" name="Text Placeholder 6"/>
          <p:cNvSpPr>
            <a:spLocks noGrp="1"/>
          </p:cNvSpPr>
          <p:nvPr>
            <p:ph type="body" sz="quarter" idx="10" hasCustomPrompt="1"/>
          </p:nvPr>
        </p:nvSpPr>
        <p:spPr>
          <a:xfrm>
            <a:off x="914400" y="40386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dirty="0" smtClean="0">
                <a:solidFill>
                  <a:srgbClr val="C00000"/>
                </a:solidFill>
              </a:rPr>
              <a:t>Click to edit meeting name, location, and date</a:t>
            </a:r>
          </a:p>
        </p:txBody>
      </p:sp>
      <p:sp>
        <p:nvSpPr>
          <p:cNvPr id="11" name="Text Placeholder 20"/>
          <p:cNvSpPr>
            <a:spLocks noGrp="1"/>
          </p:cNvSpPr>
          <p:nvPr>
            <p:ph type="body" sz="quarter" idx="12" hasCustomPrompt="1"/>
          </p:nvPr>
        </p:nvSpPr>
        <p:spPr>
          <a:xfrm>
            <a:off x="76200" y="5562600"/>
            <a:ext cx="2080200" cy="609600"/>
          </a:xfrm>
        </p:spPr>
        <p:txBody>
          <a:bodyPr>
            <a:noAutofit/>
          </a:bodyPr>
          <a:lstStyle>
            <a:lvl1pPr marL="0" indent="0" algn="ctr">
              <a:buNone/>
              <a:defRPr sz="1400"/>
            </a:lvl1pPr>
          </a:lstStyle>
          <a:p>
            <a:pPr lvl="0"/>
            <a:r>
              <a:rPr lang="en-US" dirty="0" smtClean="0"/>
              <a:t>Place your institutional logo(s) here:</a:t>
            </a:r>
            <a:endParaRPr lang="en-US" dirty="0"/>
          </a:p>
        </p:txBody>
      </p:sp>
    </p:spTree>
    <p:extLst>
      <p:ext uri="{BB962C8B-B14F-4D97-AF65-F5344CB8AC3E}">
        <p14:creationId xmlns:p14="http://schemas.microsoft.com/office/powerpoint/2010/main" val="14056390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76200" y="1066800"/>
            <a:ext cx="8991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218917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hasCustomPrompt="1"/>
          </p:nvPr>
        </p:nvSpPr>
        <p:spPr>
          <a:xfrm>
            <a:off x="76200" y="1066800"/>
            <a:ext cx="4419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idx="10" hasCustomPrompt="1"/>
          </p:nvPr>
        </p:nvSpPr>
        <p:spPr>
          <a:xfrm>
            <a:off x="4648200" y="1066800"/>
            <a:ext cx="4419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85260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210571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76200" y="1066800"/>
            <a:ext cx="8991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0046878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eaLnBrk="1" fontAlgn="auto" hangingPunct="1">
              <a:spcBef>
                <a:spcPts val="0"/>
              </a:spcBef>
              <a:spcAft>
                <a:spcPts val="0"/>
              </a:spcAft>
              <a:defRPr/>
            </a:pPr>
            <a:fld id="{52D2300D-2C1A-F046-9857-07DD54812A45}" type="datetime1">
              <a:rPr lang="en-US" sz="1800">
                <a:solidFill>
                  <a:prstClr val="black"/>
                </a:solidFill>
                <a:latin typeface="Arial"/>
                <a:ea typeface="+mn-ea"/>
              </a:rPr>
              <a:pPr eaLnBrk="1" fontAlgn="auto" hangingPunct="1">
                <a:spcBef>
                  <a:spcPts val="0"/>
                </a:spcBef>
                <a:spcAft>
                  <a:spcPts val="0"/>
                </a:spcAft>
                <a:defRPr/>
              </a:pPr>
              <a:t>5/24/2017</a:t>
            </a:fld>
            <a:endParaRPr lang="en-US" sz="1800">
              <a:solidFill>
                <a:prstClr val="black"/>
              </a:solidFill>
              <a:latin typeface="Arial"/>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eaLnBrk="1" fontAlgn="auto" hangingPunct="1">
              <a:spcBef>
                <a:spcPts val="0"/>
              </a:spcBef>
              <a:spcAft>
                <a:spcPts val="0"/>
              </a:spcAft>
              <a:defRPr/>
            </a:pPr>
            <a:endParaRPr lang="en-US" sz="1800">
              <a:solidFill>
                <a:prstClr val="black"/>
              </a:solidFill>
              <a:latin typeface="Arial"/>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eaLnBrk="1" fontAlgn="auto" hangingPunct="1">
              <a:spcBef>
                <a:spcPts val="0"/>
              </a:spcBef>
              <a:spcAft>
                <a:spcPts val="0"/>
              </a:spcAft>
              <a:defRPr/>
            </a:pPr>
            <a:fld id="{16559FAE-573C-E74C-8F26-B554C8F6AE4E}" type="slidenum">
              <a:rPr lang="en-US" sz="1800">
                <a:solidFill>
                  <a:prstClr val="black"/>
                </a:solidFill>
                <a:latin typeface="Arial"/>
                <a:ea typeface="+mn-ea"/>
              </a:rPr>
              <a:pPr eaLnBrk="1" fontAlgn="auto" hangingPunct="1">
                <a:spcBef>
                  <a:spcPts val="0"/>
                </a:spcBef>
                <a:spcAft>
                  <a:spcPts val="0"/>
                </a:spcAft>
                <a:defRPr/>
              </a:pPr>
              <a:t>‹#›</a:t>
            </a:fld>
            <a:endParaRPr lang="en-US" sz="1800">
              <a:solidFill>
                <a:prstClr val="black"/>
              </a:solidFill>
              <a:latin typeface="Arial"/>
              <a:ea typeface="+mn-ea"/>
            </a:endParaRPr>
          </a:p>
        </p:txBody>
      </p:sp>
    </p:spTree>
    <p:extLst>
      <p:ext uri="{BB962C8B-B14F-4D97-AF65-F5344CB8AC3E}">
        <p14:creationId xmlns:p14="http://schemas.microsoft.com/office/powerpoint/2010/main" val="291600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DEC34D4A-1CD7-4338-BAFE-1380003A7449}" type="slidenum">
              <a:rPr lang="en-US">
                <a:solidFill>
                  <a:srgbClr val="3333CC"/>
                </a:solidFill>
              </a:rPr>
              <a:pPr/>
              <a:t>‹#›</a:t>
            </a:fld>
            <a:endParaRPr lang="en-US">
              <a:solidFill>
                <a:srgbClr val="3333CC"/>
              </a:solidFill>
            </a:endParaRPr>
          </a:p>
        </p:txBody>
      </p:sp>
    </p:spTree>
    <p:extLst>
      <p:ext uri="{BB962C8B-B14F-4D97-AF65-F5344CB8AC3E}">
        <p14:creationId xmlns:p14="http://schemas.microsoft.com/office/powerpoint/2010/main" val="409691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97EC5A36-D8B3-4598-A389-D6CAC395108F}" type="slidenum">
              <a:rPr lang="en-US">
                <a:solidFill>
                  <a:srgbClr val="3333CC"/>
                </a:solidFill>
              </a:rPr>
              <a:pPr/>
              <a:t>‹#›</a:t>
            </a:fld>
            <a:endParaRPr lang="en-US">
              <a:solidFill>
                <a:srgbClr val="3333CC"/>
              </a:solidFill>
            </a:endParaRPr>
          </a:p>
        </p:txBody>
      </p:sp>
    </p:spTree>
    <p:extLst>
      <p:ext uri="{BB962C8B-B14F-4D97-AF65-F5344CB8AC3E}">
        <p14:creationId xmlns:p14="http://schemas.microsoft.com/office/powerpoint/2010/main" val="245056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49F9D6E-7BAE-4E1A-B51C-2FD40C0009AE}" type="slidenum">
              <a:rPr lang="en-US">
                <a:solidFill>
                  <a:srgbClr val="3333CC"/>
                </a:solidFill>
              </a:rPr>
              <a:pPr/>
              <a:t>‹#›</a:t>
            </a:fld>
            <a:endParaRPr lang="en-US">
              <a:solidFill>
                <a:srgbClr val="3333CC"/>
              </a:solidFill>
            </a:endParaRPr>
          </a:p>
        </p:txBody>
      </p:sp>
    </p:spTree>
    <p:extLst>
      <p:ext uri="{BB962C8B-B14F-4D97-AF65-F5344CB8AC3E}">
        <p14:creationId xmlns:p14="http://schemas.microsoft.com/office/powerpoint/2010/main" val="7895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49BF812-0681-4E22-9A31-8F7B4212A5F5}" type="slidenum">
              <a:rPr lang="en-US">
                <a:solidFill>
                  <a:srgbClr val="3333CC"/>
                </a:solidFill>
              </a:rPr>
              <a:pPr/>
              <a:t>‹#›</a:t>
            </a:fld>
            <a:endParaRPr lang="en-US">
              <a:solidFill>
                <a:srgbClr val="3333CC"/>
              </a:solidFill>
            </a:endParaRPr>
          </a:p>
        </p:txBody>
      </p:sp>
    </p:spTree>
    <p:extLst>
      <p:ext uri="{BB962C8B-B14F-4D97-AF65-F5344CB8AC3E}">
        <p14:creationId xmlns:p14="http://schemas.microsoft.com/office/powerpoint/2010/main" val="1225885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6227416-1060-4AD2-9225-A60F88BA1F48}" type="slidenum">
              <a:rPr lang="en-US">
                <a:solidFill>
                  <a:srgbClr val="3333CC"/>
                </a:solidFill>
              </a:rPr>
              <a:pPr/>
              <a:t>‹#›</a:t>
            </a:fld>
            <a:endParaRPr lang="en-US">
              <a:solidFill>
                <a:srgbClr val="3333CC"/>
              </a:solidFill>
            </a:endParaRPr>
          </a:p>
        </p:txBody>
      </p:sp>
    </p:spTree>
    <p:extLst>
      <p:ext uri="{BB962C8B-B14F-4D97-AF65-F5344CB8AC3E}">
        <p14:creationId xmlns:p14="http://schemas.microsoft.com/office/powerpoint/2010/main" val="2985207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5A3CF97-474F-4E54-8090-61F247835726}" type="slidenum">
              <a:rPr lang="en-US">
                <a:solidFill>
                  <a:srgbClr val="3333CC"/>
                </a:solidFill>
              </a:rPr>
              <a:pPr/>
              <a:t>‹#›</a:t>
            </a:fld>
            <a:endParaRPr lang="en-US">
              <a:solidFill>
                <a:srgbClr val="3333CC"/>
              </a:solidFill>
            </a:endParaRPr>
          </a:p>
        </p:txBody>
      </p:sp>
    </p:spTree>
    <p:extLst>
      <p:ext uri="{BB962C8B-B14F-4D97-AF65-F5344CB8AC3E}">
        <p14:creationId xmlns:p14="http://schemas.microsoft.com/office/powerpoint/2010/main" val="3243910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48215BD-4556-4662-9552-B7E9533F2A9E}" type="slidenum">
              <a:rPr lang="en-US">
                <a:solidFill>
                  <a:srgbClr val="3333CC"/>
                </a:solidFill>
              </a:rPr>
              <a:pPr/>
              <a:t>‹#›</a:t>
            </a:fld>
            <a:endParaRPr lang="en-US">
              <a:solidFill>
                <a:srgbClr val="3333CC"/>
              </a:solidFill>
            </a:endParaRPr>
          </a:p>
        </p:txBody>
      </p:sp>
    </p:spTree>
    <p:extLst>
      <p:ext uri="{BB962C8B-B14F-4D97-AF65-F5344CB8AC3E}">
        <p14:creationId xmlns:p14="http://schemas.microsoft.com/office/powerpoint/2010/main" val="1563274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05E8052-9FD0-42AE-90B4-094CEE075E8F}" type="slidenum">
              <a:rPr lang="en-US">
                <a:solidFill>
                  <a:srgbClr val="3333CC"/>
                </a:solidFill>
              </a:rPr>
              <a:pPr/>
              <a:t>‹#›</a:t>
            </a:fld>
            <a:endParaRPr lang="en-US">
              <a:solidFill>
                <a:srgbClr val="3333CC"/>
              </a:solidFill>
            </a:endParaRPr>
          </a:p>
        </p:txBody>
      </p:sp>
    </p:spTree>
    <p:extLst>
      <p:ext uri="{BB962C8B-B14F-4D97-AF65-F5344CB8AC3E}">
        <p14:creationId xmlns:p14="http://schemas.microsoft.com/office/powerpoint/2010/main" val="2962338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wmf"/><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4" descr="C:\Users\jmenard\My Files\PPPL\Projects\NSTX-U\Presentation template\2015 - New template\logo and banner source\Gray_banner_red_line_bottom_NSTXU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555100"/>
            <a:ext cx="9144000" cy="3029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1028" name="Rectangle 137"/>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8" name="Slide Number Placeholder 1"/>
          <p:cNvSpPr txBox="1">
            <a:spLocks/>
          </p:cNvSpPr>
          <p:nvPr/>
        </p:nvSpPr>
        <p:spPr>
          <a:xfrm>
            <a:off x="7010400" y="654563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lang="en-US" sz="1000" b="1" i="0" kern="1200" smtClean="0">
                <a:solidFill>
                  <a:srgbClr val="1822CD"/>
                </a:solidFill>
                <a:latin typeface="Helvetica" charset="0"/>
                <a:ea typeface="+mn-ea"/>
                <a:cs typeface="Arial" charset="0"/>
              </a:defRPr>
            </a:lvl1pPr>
            <a:lvl2pPr marL="457200" algn="l" rtl="0" fontAlgn="base">
              <a:spcBef>
                <a:spcPct val="0"/>
              </a:spcBef>
              <a:spcAft>
                <a:spcPct val="0"/>
              </a:spcAft>
              <a:defRPr sz="1200" b="1" i="1" kern="1200">
                <a:solidFill>
                  <a:srgbClr val="1822CD"/>
                </a:solidFill>
                <a:latin typeface="Helvetica" charset="0"/>
                <a:ea typeface="+mn-ea"/>
                <a:cs typeface="Arial" pitchFamily="34" charset="0"/>
              </a:defRPr>
            </a:lvl2pPr>
            <a:lvl3pPr marL="914400" algn="l" rtl="0" fontAlgn="base">
              <a:spcBef>
                <a:spcPct val="0"/>
              </a:spcBef>
              <a:spcAft>
                <a:spcPct val="0"/>
              </a:spcAft>
              <a:defRPr sz="1200" b="1" i="1" kern="1200">
                <a:solidFill>
                  <a:srgbClr val="1822CD"/>
                </a:solidFill>
                <a:latin typeface="Helvetica" charset="0"/>
                <a:ea typeface="+mn-ea"/>
                <a:cs typeface="Arial" pitchFamily="34" charset="0"/>
              </a:defRPr>
            </a:lvl3pPr>
            <a:lvl4pPr marL="1371600" algn="l" rtl="0" fontAlgn="base">
              <a:spcBef>
                <a:spcPct val="0"/>
              </a:spcBef>
              <a:spcAft>
                <a:spcPct val="0"/>
              </a:spcAft>
              <a:defRPr sz="1200" b="1" i="1" kern="1200">
                <a:solidFill>
                  <a:srgbClr val="1822CD"/>
                </a:solidFill>
                <a:latin typeface="Helvetica" charset="0"/>
                <a:ea typeface="+mn-ea"/>
                <a:cs typeface="Arial" pitchFamily="34" charset="0"/>
              </a:defRPr>
            </a:lvl4pPr>
            <a:lvl5pPr marL="1828800" algn="l" rtl="0" fontAlgn="base">
              <a:spcBef>
                <a:spcPct val="0"/>
              </a:spcBef>
              <a:spcAft>
                <a:spcPct val="0"/>
              </a:spcAft>
              <a:defRPr sz="1200" b="1" i="1" kern="1200">
                <a:solidFill>
                  <a:srgbClr val="1822CD"/>
                </a:solidFill>
                <a:latin typeface="Helvetica" charset="0"/>
                <a:ea typeface="+mn-ea"/>
                <a:cs typeface="Arial" pitchFamily="34" charset="0"/>
              </a:defRPr>
            </a:lvl5pPr>
            <a:lvl6pPr marL="2286000" algn="l" defTabSz="914400" rtl="0" eaLnBrk="1" latinLnBrk="0" hangingPunct="1">
              <a:defRPr sz="1200" b="1" i="1" kern="1200">
                <a:solidFill>
                  <a:srgbClr val="1822CD"/>
                </a:solidFill>
                <a:latin typeface="Helvetica" charset="0"/>
                <a:ea typeface="+mn-ea"/>
                <a:cs typeface="Arial" pitchFamily="34" charset="0"/>
              </a:defRPr>
            </a:lvl6pPr>
            <a:lvl7pPr marL="2743200" algn="l" defTabSz="914400" rtl="0" eaLnBrk="1" latinLnBrk="0" hangingPunct="1">
              <a:defRPr sz="1200" b="1" i="1" kern="1200">
                <a:solidFill>
                  <a:srgbClr val="1822CD"/>
                </a:solidFill>
                <a:latin typeface="Helvetica" charset="0"/>
                <a:ea typeface="+mn-ea"/>
                <a:cs typeface="Arial" pitchFamily="34" charset="0"/>
              </a:defRPr>
            </a:lvl7pPr>
            <a:lvl8pPr marL="3200400" algn="l" defTabSz="914400" rtl="0" eaLnBrk="1" latinLnBrk="0" hangingPunct="1">
              <a:defRPr sz="1200" b="1" i="1" kern="1200">
                <a:solidFill>
                  <a:srgbClr val="1822CD"/>
                </a:solidFill>
                <a:latin typeface="Helvetica" charset="0"/>
                <a:ea typeface="+mn-ea"/>
                <a:cs typeface="Arial" pitchFamily="34" charset="0"/>
              </a:defRPr>
            </a:lvl8pPr>
            <a:lvl9pPr marL="3657600" algn="l" defTabSz="914400" rtl="0" eaLnBrk="1" latinLnBrk="0" hangingPunct="1">
              <a:defRPr sz="1200" b="1" i="1" kern="1200">
                <a:solidFill>
                  <a:srgbClr val="1822CD"/>
                </a:solidFill>
                <a:latin typeface="Helvetica" charset="0"/>
                <a:ea typeface="+mn-ea"/>
                <a:cs typeface="Arial" pitchFamily="34" charset="0"/>
              </a:defRPr>
            </a:lvl9pPr>
          </a:lstStyle>
          <a:p>
            <a:fld id="{7582A597-63CD-47F9-A9E4-CA8C6B735F9D}" type="slidenum">
              <a:rPr lang="en-US" smtClean="0"/>
              <a:pPr/>
              <a:t>‹#›</a:t>
            </a:fld>
            <a:endParaRPr lang="en-US" dirty="0"/>
          </a:p>
        </p:txBody>
      </p:sp>
      <p:sp>
        <p:nvSpPr>
          <p:cNvPr id="10" name="Rectangle 206"/>
          <p:cNvSpPr>
            <a:spLocks noChangeArrowheads="1"/>
          </p:cNvSpPr>
          <p:nvPr/>
        </p:nvSpPr>
        <p:spPr bwMode="auto">
          <a:xfrm>
            <a:off x="802105" y="6566514"/>
            <a:ext cx="71628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marR="0" indent="0" algn="ctr" defTabSz="914400" rtl="0" eaLnBrk="1" fontAlgn="base" latinLnBrk="0" hangingPunct="1">
              <a:lnSpc>
                <a:spcPct val="100000"/>
              </a:lnSpc>
              <a:spcBef>
                <a:spcPct val="0"/>
              </a:spcBef>
              <a:spcAft>
                <a:spcPct val="0"/>
              </a:spcAft>
              <a:buClrTx/>
              <a:buSzTx/>
              <a:buFontTx/>
              <a:buNone/>
              <a:tabLst/>
              <a:defRPr/>
            </a:pPr>
            <a:r>
              <a:rPr lang="en-US" sz="1000" b="1" dirty="0" smtClean="0">
                <a:solidFill>
                  <a:srgbClr val="3333CC"/>
                </a:solidFill>
                <a:effectLst>
                  <a:outerShdw blurRad="38100" dist="38100" dir="2700000" algn="tl">
                    <a:srgbClr val="C0C0C0"/>
                  </a:outerShdw>
                </a:effectLst>
                <a:latin typeface="Arial" charset="0"/>
                <a:cs typeface="Arial" charset="0"/>
              </a:rPr>
              <a:t>R(19-1) Milestone (new): Expand disruption prediction and avoidance capability for tokamaks </a:t>
            </a:r>
            <a:r>
              <a:rPr lang="en-US" altLang="en-US" sz="1000" b="1" dirty="0" smtClean="0">
                <a:solidFill>
                  <a:srgbClr val="3333CC"/>
                </a:solidFill>
                <a:latin typeface="Arial" pitchFamily="34" charset="0"/>
                <a:ea typeface="+mn-ea"/>
              </a:rPr>
              <a:t>(S.A. Sabbagh, et al.)</a:t>
            </a:r>
          </a:p>
        </p:txBody>
      </p:sp>
      <p:sp>
        <p:nvSpPr>
          <p:cNvPr id="11" name="Rectangle 208"/>
          <p:cNvSpPr>
            <a:spLocks noChangeArrowheads="1"/>
          </p:cNvSpPr>
          <p:nvPr/>
        </p:nvSpPr>
        <p:spPr bwMode="auto">
          <a:xfrm>
            <a:off x="6781800" y="6570786"/>
            <a:ext cx="19812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eaLnBrk="1" hangingPunct="1"/>
            <a:r>
              <a:rPr lang="en-US" altLang="en-US" sz="1000" b="1" baseline="0" dirty="0" smtClean="0">
                <a:solidFill>
                  <a:srgbClr val="3333CC"/>
                </a:solidFill>
                <a:latin typeface="Arial" pitchFamily="34" charset="0"/>
                <a:ea typeface="+mn-ea"/>
              </a:rPr>
              <a:t>May 25</a:t>
            </a:r>
            <a:r>
              <a:rPr lang="en-US" altLang="en-US" sz="1000" b="1" baseline="30000" dirty="0" smtClean="0">
                <a:solidFill>
                  <a:srgbClr val="3333CC"/>
                </a:solidFill>
                <a:latin typeface="Arial" pitchFamily="34" charset="0"/>
                <a:ea typeface="+mn-ea"/>
              </a:rPr>
              <a:t>th</a:t>
            </a:r>
            <a:r>
              <a:rPr lang="en-US" altLang="en-US" sz="1000" b="1" dirty="0" smtClean="0">
                <a:solidFill>
                  <a:srgbClr val="3333CC"/>
                </a:solidFill>
                <a:latin typeface="Arial" pitchFamily="34" charset="0"/>
                <a:ea typeface="+mn-ea"/>
              </a:rPr>
              <a:t>, 2017</a:t>
            </a:r>
          </a:p>
        </p:txBody>
      </p:sp>
      <p:sp>
        <p:nvSpPr>
          <p:cNvPr id="12" name="Rectangle 3"/>
          <p:cNvSpPr>
            <a:spLocks noGrp="1" noChangeArrowheads="1"/>
          </p:cNvSpPr>
          <p:nvPr>
            <p:ph type="body" idx="1"/>
          </p:nvPr>
        </p:nvSpPr>
        <p:spPr bwMode="auto">
          <a:xfrm>
            <a:off x="152400" y="1219200"/>
            <a:ext cx="8763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buClr>
                <a:srgbClr val="FF3300"/>
              </a:buClr>
              <a:buSzPct val="75000"/>
              <a:buFont typeface="Wingdings" pitchFamily="2" charset="2"/>
              <a:buChar char="q"/>
            </a:pPr>
            <a:r>
              <a:rPr lang="en-US" altLang="en-US" dirty="0" smtClean="0"/>
              <a:t>Click to edit Master text styles</a:t>
            </a:r>
          </a:p>
          <a:p>
            <a:pPr lvl="1">
              <a:buClr>
                <a:srgbClr val="3333FF"/>
              </a:buClr>
              <a:buSzPct val="75000"/>
              <a:buFont typeface="Wingdings" pitchFamily="2" charset="2"/>
              <a:buChar char="q"/>
            </a:pPr>
            <a:r>
              <a:rPr lang="en-US" altLang="en-US" dirty="0" smtClean="0"/>
              <a:t>Second level</a:t>
            </a:r>
          </a:p>
          <a:p>
            <a:pPr lvl="2">
              <a:buSzPct val="180000"/>
            </a:pPr>
            <a:r>
              <a:rPr lang="en-US" altLang="en-US" dirty="0" smtClean="0"/>
              <a:t>Third level</a:t>
            </a:r>
          </a:p>
          <a:p>
            <a:pPr lvl="3">
              <a:buClr>
                <a:srgbClr val="3333FF"/>
              </a:buClr>
              <a:buSzPct val="65000"/>
              <a:buFont typeface="Wingdings" pitchFamily="2" charset="2"/>
              <a:buChar char="q"/>
            </a:pPr>
            <a:r>
              <a:rPr lang="en-US" altLang="en-US" dirty="0" smtClean="0"/>
              <a:t>Fourth level</a:t>
            </a:r>
          </a:p>
          <a:p>
            <a:pPr lvl="4">
              <a:buClr>
                <a:srgbClr val="FF3300"/>
              </a:buClr>
              <a:buChar char="•"/>
            </a:pPr>
            <a:r>
              <a:rPr lang="en-US" altLang="en-US" dirty="0" smtClean="0"/>
              <a:t>Fifth level</a:t>
            </a:r>
          </a:p>
        </p:txBody>
      </p:sp>
    </p:spTree>
    <p:extLst>
      <p:ext uri="{BB962C8B-B14F-4D97-AF65-F5344CB8AC3E}">
        <p14:creationId xmlns:p14="http://schemas.microsoft.com/office/powerpoint/2010/main" val="3501216163"/>
      </p:ext>
    </p:extLst>
  </p:cSld>
  <p:clrMap bg1="lt1" tx1="dk1" bg2="lt2" tx2="dk2" accent1="accent1" accent2="accent2" accent3="accent3" accent4="accent4" accent5="accent5" accent6="accent6" hlink="hlink" folHlink="folHlink"/>
  <p:sldLayoutIdLst>
    <p:sldLayoutId id="2147484482"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v"/>
        <a:defRPr lang="en-US" altLang="en-US" sz="2400" dirty="0" smtClean="0">
          <a:solidFill>
            <a:srgbClr val="0000FF"/>
          </a:solidFill>
          <a:latin typeface="+mn-lt"/>
          <a:ea typeface="+mn-ea"/>
          <a:cs typeface="+mn-cs"/>
        </a:defRPr>
      </a:lvl1pPr>
      <a:lvl2pPr marL="742950" indent="-285750" algn="l" rtl="0" eaLnBrk="0" fontAlgn="base" hangingPunct="0">
        <a:spcBef>
          <a:spcPct val="20000"/>
        </a:spcBef>
        <a:spcAft>
          <a:spcPct val="0"/>
        </a:spcAft>
        <a:buChar char="–"/>
        <a:defRPr lang="en-US" altLang="en-US" sz="2000" dirty="0" smtClean="0">
          <a:solidFill>
            <a:schemeClr val="tx1"/>
          </a:solidFill>
          <a:latin typeface="+mn-lt"/>
        </a:defRPr>
      </a:lvl2pPr>
      <a:lvl3pPr marL="1143000" indent="-228600" algn="l" rtl="0" eaLnBrk="0" fontAlgn="base" hangingPunct="0">
        <a:spcBef>
          <a:spcPct val="20000"/>
        </a:spcBef>
        <a:spcAft>
          <a:spcPct val="0"/>
        </a:spcAft>
        <a:buChar char="•"/>
        <a:defRPr lang="en-US" altLang="en-US" dirty="0" smtClean="0">
          <a:solidFill>
            <a:srgbClr val="FF0000"/>
          </a:solidFill>
          <a:latin typeface="+mn-lt"/>
        </a:defRPr>
      </a:lvl3pPr>
      <a:lvl4pPr marL="1600200" indent="-228600" algn="l" rtl="0" eaLnBrk="0" fontAlgn="base" hangingPunct="0">
        <a:spcBef>
          <a:spcPct val="20000"/>
        </a:spcBef>
        <a:spcAft>
          <a:spcPct val="0"/>
        </a:spcAft>
        <a:buChar char="–"/>
        <a:defRPr lang="en-US" altLang="en-US" sz="1600" dirty="0" smtClean="0">
          <a:solidFill>
            <a:srgbClr val="009999"/>
          </a:solidFill>
          <a:latin typeface="+mn-lt"/>
        </a:defRPr>
      </a:lvl4pPr>
      <a:lvl5pPr marL="2057400" indent="-228600" algn="l" rtl="0" eaLnBrk="0" fontAlgn="base" hangingPunct="0">
        <a:spcBef>
          <a:spcPct val="20000"/>
        </a:spcBef>
        <a:spcAft>
          <a:spcPct val="0"/>
        </a:spcAft>
        <a:buChar char="»"/>
        <a:defRPr lang="en-US" altLang="en-US" sz="1600" dirty="0" smtClean="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05219" name="Rectangle 3"/>
          <p:cNvSpPr>
            <a:spLocks noGrp="1" noChangeArrowheads="1"/>
          </p:cNvSpPr>
          <p:nvPr>
            <p:ph type="body" idx="1"/>
          </p:nvPr>
        </p:nvSpPr>
        <p:spPr bwMode="auto">
          <a:xfrm>
            <a:off x="152400" y="1219200"/>
            <a:ext cx="8763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05352" name="Picture 1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83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5353" name="Rectangle 137"/>
          <p:cNvSpPr>
            <a:spLocks noGrp="1" noChangeArrowheads="1"/>
          </p:cNvSpPr>
          <p:nvPr>
            <p:ph type="title"/>
          </p:nvPr>
        </p:nvSpPr>
        <p:spPr bwMode="auto">
          <a:xfrm>
            <a:off x="0" y="15875"/>
            <a:ext cx="9144000" cy="815975"/>
          </a:xfrm>
          <a:prstGeom prst="rect">
            <a:avLst/>
          </a:prstGeom>
          <a:noFill/>
          <a:ln>
            <a:noFill/>
          </a:ln>
          <a:effectLst/>
          <a:extLst>
            <a:ext uri="{909E8E84-426E-40DD-AFC4-6F175D3DCCD1}">
              <a14:hiddenFill xmlns:a14="http://schemas.microsoft.com/office/drawing/2010/main">
                <a:gradFill rotWithShape="1">
                  <a:gsLst>
                    <a:gs pos="0">
                      <a:srgbClr val="F8F8F8">
                        <a:alpha val="30000"/>
                      </a:srgbClr>
                    </a:gs>
                    <a:gs pos="100000">
                      <a:srgbClr val="F8F8F8">
                        <a:gamma/>
                        <a:shade val="80784"/>
                        <a:invGamma/>
                        <a:alpha val="86000"/>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pSp>
        <p:nvGrpSpPr>
          <p:cNvPr id="905421" name="Group 205"/>
          <p:cNvGrpSpPr>
            <a:grpSpLocks/>
          </p:cNvGrpSpPr>
          <p:nvPr/>
        </p:nvGrpSpPr>
        <p:grpSpPr bwMode="auto">
          <a:xfrm>
            <a:off x="0" y="6578600"/>
            <a:ext cx="9144000" cy="279400"/>
            <a:chOff x="0" y="4144"/>
            <a:chExt cx="5760" cy="176"/>
          </a:xfrm>
        </p:grpSpPr>
        <p:pic>
          <p:nvPicPr>
            <p:cNvPr id="905410" name="Picture 19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4144"/>
              <a:ext cx="5760"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5415" name="Text Box 199"/>
            <p:cNvSpPr txBox="1">
              <a:spLocks noChangeArrowheads="1"/>
            </p:cNvSpPr>
            <p:nvPr userDrawn="1"/>
          </p:nvSpPr>
          <p:spPr bwMode="auto">
            <a:xfrm>
              <a:off x="172" y="4180"/>
              <a:ext cx="340"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sz="1200" i="1" dirty="0">
                  <a:solidFill>
                    <a:srgbClr val="171FC7"/>
                  </a:solidFill>
                  <a:effectLst>
                    <a:outerShdw blurRad="38100" dist="38100" dir="2700000" algn="tl">
                      <a:srgbClr val="C0C0C0"/>
                    </a:outerShdw>
                  </a:effectLst>
                  <a:latin typeface="Helvetica" pitchFamily="34" charset="0"/>
                  <a:ea typeface="+mn-ea"/>
                </a:rPr>
                <a:t>NSTX</a:t>
              </a:r>
            </a:p>
          </p:txBody>
        </p:sp>
      </p:grpSp>
      <p:sp>
        <p:nvSpPr>
          <p:cNvPr id="905422" name="Rectangle 206"/>
          <p:cNvSpPr>
            <a:spLocks noChangeArrowheads="1"/>
          </p:cNvSpPr>
          <p:nvPr/>
        </p:nvSpPr>
        <p:spPr bwMode="auto">
          <a:xfrm>
            <a:off x="863838" y="6580188"/>
            <a:ext cx="71628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defRPr/>
            </a:pPr>
            <a:r>
              <a:rPr lang="en-US" sz="900" b="1" dirty="0" smtClean="0">
                <a:solidFill>
                  <a:srgbClr val="3333CC"/>
                </a:solidFill>
                <a:effectLst>
                  <a:outerShdw blurRad="38100" dist="38100" dir="2700000" algn="tl">
                    <a:srgbClr val="C0C0C0"/>
                  </a:outerShdw>
                </a:effectLst>
                <a:latin typeface="Arial" charset="0"/>
                <a:ea typeface="ＭＳ Ｐゴシック" pitchFamily="-128" charset="-128"/>
              </a:rPr>
              <a:t>NSTX-U Disruption Prediction, Avoidance, and Mitigation Working Group – Initial Meeting </a:t>
            </a:r>
            <a:r>
              <a:rPr lang="en-US" sz="900" b="1" dirty="0" smtClean="0">
                <a:solidFill>
                  <a:srgbClr val="3333CC"/>
                </a:solidFill>
                <a:latin typeface="Arial" pitchFamily="34" charset="0"/>
                <a:ea typeface="+mn-ea"/>
              </a:rPr>
              <a:t>(S.A. Sabbagh and R. Raman)</a:t>
            </a:r>
            <a:endParaRPr lang="en-US" sz="900" b="1" dirty="0">
              <a:solidFill>
                <a:srgbClr val="3333CC"/>
              </a:solidFill>
              <a:latin typeface="Arial" pitchFamily="34" charset="0"/>
              <a:ea typeface="+mn-ea"/>
            </a:endParaRPr>
          </a:p>
        </p:txBody>
      </p:sp>
      <p:sp>
        <p:nvSpPr>
          <p:cNvPr id="905423" name="Rectangle 207"/>
          <p:cNvSpPr>
            <a:spLocks noGrp="1" noChangeArrowheads="1"/>
          </p:cNvSpPr>
          <p:nvPr>
            <p:ph type="sldNum" sz="quarter" idx="4"/>
          </p:nvPr>
        </p:nvSpPr>
        <p:spPr bwMode="auto">
          <a:xfrm>
            <a:off x="8366098" y="6637311"/>
            <a:ext cx="7620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spcBef>
                <a:spcPct val="0"/>
              </a:spcBef>
              <a:buFontTx/>
              <a:buNone/>
              <a:defRPr sz="1000" b="1">
                <a:solidFill>
                  <a:schemeClr val="accent2"/>
                </a:solidFill>
                <a:latin typeface="+mn-lt"/>
                <a:ea typeface="ＭＳ Ｐゴシック" pitchFamily="34" charset="-128"/>
              </a:defRPr>
            </a:lvl1pPr>
          </a:lstStyle>
          <a:p>
            <a:fld id="{9E4154A2-A575-4FB1-8A3D-838E25E19115}" type="slidenum">
              <a:rPr lang="en-US" smtClean="0">
                <a:solidFill>
                  <a:srgbClr val="3333CC"/>
                </a:solidFill>
              </a:rPr>
              <a:pPr/>
              <a:t>‹#›</a:t>
            </a:fld>
            <a:endParaRPr lang="en-US" dirty="0">
              <a:solidFill>
                <a:srgbClr val="3333CC"/>
              </a:solidFill>
            </a:endParaRPr>
          </a:p>
        </p:txBody>
      </p:sp>
      <p:sp>
        <p:nvSpPr>
          <p:cNvPr id="905424" name="Rectangle 208"/>
          <p:cNvSpPr>
            <a:spLocks noChangeArrowheads="1"/>
          </p:cNvSpPr>
          <p:nvPr/>
        </p:nvSpPr>
        <p:spPr bwMode="auto">
          <a:xfrm>
            <a:off x="6768664" y="6580188"/>
            <a:ext cx="19812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eaLnBrk="1" hangingPunct="1"/>
            <a:r>
              <a:rPr lang="en-US" sz="900" b="1" dirty="0" smtClean="0">
                <a:solidFill>
                  <a:srgbClr val="3333CC"/>
                </a:solidFill>
                <a:latin typeface="Arial" pitchFamily="34" charset="0"/>
                <a:ea typeface="+mn-ea"/>
              </a:rPr>
              <a:t>Jan. 30</a:t>
            </a:r>
            <a:r>
              <a:rPr lang="en-US" sz="900" b="1" baseline="30000" dirty="0" smtClean="0">
                <a:solidFill>
                  <a:srgbClr val="3333CC"/>
                </a:solidFill>
                <a:latin typeface="Arial" pitchFamily="34" charset="0"/>
                <a:ea typeface="+mn-ea"/>
              </a:rPr>
              <a:t>th</a:t>
            </a:r>
            <a:r>
              <a:rPr lang="en-US" sz="900" b="1" dirty="0" smtClean="0">
                <a:solidFill>
                  <a:srgbClr val="3333CC"/>
                </a:solidFill>
                <a:latin typeface="Arial" pitchFamily="34" charset="0"/>
                <a:ea typeface="+mn-ea"/>
              </a:rPr>
              <a:t>, 2015</a:t>
            </a:r>
            <a:endParaRPr lang="en-US" sz="900" b="1" dirty="0">
              <a:solidFill>
                <a:srgbClr val="3333CC"/>
              </a:solidFill>
              <a:latin typeface="Arial" pitchFamily="34" charset="0"/>
              <a:ea typeface="+mn-ea"/>
            </a:endParaRPr>
          </a:p>
        </p:txBody>
      </p:sp>
      <p:sp>
        <p:nvSpPr>
          <p:cNvPr id="11" name="Text Box 199"/>
          <p:cNvSpPr txBox="1">
            <a:spLocks noChangeArrowheads="1"/>
          </p:cNvSpPr>
          <p:nvPr/>
        </p:nvSpPr>
        <p:spPr bwMode="auto">
          <a:xfrm>
            <a:off x="273050" y="6635750"/>
            <a:ext cx="793750" cy="184150"/>
          </a:xfrm>
          <a:prstGeom prst="rect">
            <a:avLst/>
          </a:prstGeom>
          <a:noFill/>
          <a:ln w="15875" algn="ctr">
            <a:noFill/>
            <a:miter lim="800000"/>
            <a:headEnd/>
            <a:tailEnd/>
          </a:ln>
          <a:effectLst/>
        </p:spPr>
        <p:txBody>
          <a:bodyPr lIns="0" tIns="0" rIns="0" bIns="0">
            <a:spAutoFit/>
          </a:bodyPr>
          <a:lstStyle/>
          <a:p>
            <a:pPr eaLnBrk="1" hangingPunct="1">
              <a:spcBef>
                <a:spcPct val="20000"/>
              </a:spcBef>
              <a:defRPr/>
            </a:pPr>
            <a:r>
              <a:rPr lang="en-US" sz="1200" i="1" dirty="0">
                <a:solidFill>
                  <a:srgbClr val="171FC7"/>
                </a:solidFill>
                <a:effectLst>
                  <a:outerShdw blurRad="38100" dist="38100" dir="2700000" algn="tl">
                    <a:srgbClr val="C0C0C0"/>
                  </a:outerShdw>
                </a:effectLst>
                <a:latin typeface="Helvetica" pitchFamily="-128" charset="0"/>
                <a:ea typeface="+mn-ea"/>
                <a:cs typeface="Arial" charset="0"/>
              </a:rPr>
              <a:t>NSTX-U</a:t>
            </a:r>
          </a:p>
        </p:txBody>
      </p:sp>
    </p:spTree>
    <p:extLst>
      <p:ext uri="{BB962C8B-B14F-4D97-AF65-F5344CB8AC3E}">
        <p14:creationId xmlns:p14="http://schemas.microsoft.com/office/powerpoint/2010/main" val="2970211850"/>
      </p:ext>
    </p:extLst>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Lst>
  <p:hf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pitchFamily="34" charset="0"/>
        </a:defRPr>
      </a:lvl2pPr>
      <a:lvl3pPr algn="ctr" rtl="0" eaLnBrk="0" fontAlgn="base" hangingPunct="0">
        <a:spcBef>
          <a:spcPct val="0"/>
        </a:spcBef>
        <a:spcAft>
          <a:spcPct val="0"/>
        </a:spcAft>
        <a:defRPr sz="2400" b="1">
          <a:solidFill>
            <a:schemeClr val="accent2"/>
          </a:solidFill>
          <a:latin typeface="Arial" pitchFamily="34" charset="0"/>
        </a:defRPr>
      </a:lvl3pPr>
      <a:lvl4pPr algn="ctr" rtl="0" eaLnBrk="0" fontAlgn="base" hangingPunct="0">
        <a:spcBef>
          <a:spcPct val="0"/>
        </a:spcBef>
        <a:spcAft>
          <a:spcPct val="0"/>
        </a:spcAft>
        <a:defRPr sz="2400" b="1">
          <a:solidFill>
            <a:schemeClr val="accent2"/>
          </a:solidFill>
          <a:latin typeface="Arial" pitchFamily="34" charset="0"/>
        </a:defRPr>
      </a:lvl4pPr>
      <a:lvl5pPr algn="ctr" rtl="0" eaLnBrk="0" fontAlgn="base" hangingPunct="0">
        <a:spcBef>
          <a:spcPct val="0"/>
        </a:spcBef>
        <a:spcAft>
          <a:spcPct val="0"/>
        </a:spcAft>
        <a:defRPr sz="2400" b="1">
          <a:solidFill>
            <a:schemeClr val="accent2"/>
          </a:solidFill>
          <a:latin typeface="Arial" pitchFamily="34" charset="0"/>
        </a:defRPr>
      </a:lvl5pPr>
      <a:lvl6pPr marL="457200" algn="ctr" rtl="0" eaLnBrk="0" fontAlgn="base" hangingPunct="0">
        <a:spcBef>
          <a:spcPct val="0"/>
        </a:spcBef>
        <a:spcAft>
          <a:spcPct val="0"/>
        </a:spcAft>
        <a:defRPr sz="2400" b="1">
          <a:solidFill>
            <a:schemeClr val="accent2"/>
          </a:solidFill>
          <a:latin typeface="Arial" pitchFamily="34" charset="0"/>
        </a:defRPr>
      </a:lvl6pPr>
      <a:lvl7pPr marL="914400" algn="ctr" rtl="0" eaLnBrk="0" fontAlgn="base" hangingPunct="0">
        <a:spcBef>
          <a:spcPct val="0"/>
        </a:spcBef>
        <a:spcAft>
          <a:spcPct val="0"/>
        </a:spcAft>
        <a:defRPr sz="2400" b="1">
          <a:solidFill>
            <a:schemeClr val="accent2"/>
          </a:solidFill>
          <a:latin typeface="Arial" pitchFamily="34" charset="0"/>
        </a:defRPr>
      </a:lvl7pPr>
      <a:lvl8pPr marL="1371600" algn="ctr" rtl="0" eaLnBrk="0" fontAlgn="base" hangingPunct="0">
        <a:spcBef>
          <a:spcPct val="0"/>
        </a:spcBef>
        <a:spcAft>
          <a:spcPct val="0"/>
        </a:spcAft>
        <a:defRPr sz="2400" b="1">
          <a:solidFill>
            <a:schemeClr val="accent2"/>
          </a:solidFill>
          <a:latin typeface="Arial" pitchFamily="34" charset="0"/>
        </a:defRPr>
      </a:lvl8pPr>
      <a:lvl9pPr marL="1828800" algn="ctr" rtl="0" eaLnBrk="0" fontAlgn="base" hangingPunct="0">
        <a:spcBef>
          <a:spcPct val="0"/>
        </a:spcBef>
        <a:spcAft>
          <a:spcPct val="0"/>
        </a:spcAft>
        <a:defRPr sz="2400" b="1">
          <a:solidFill>
            <a:schemeClr val="accent2"/>
          </a:solidFill>
          <a:latin typeface="Arial" pitchFamily="34" charset="0"/>
        </a:defRPr>
      </a:lvl9pPr>
    </p:titleStyle>
    <p:bodyStyle>
      <a:lvl1pPr marL="342900" indent="-342900" algn="l" rtl="0" eaLnBrk="0" fontAlgn="base" hangingPunct="0">
        <a:spcBef>
          <a:spcPct val="20000"/>
        </a:spcBef>
        <a:spcAft>
          <a:spcPct val="0"/>
        </a:spcAft>
        <a:buClr>
          <a:srgbClr val="FF3300"/>
        </a:buClr>
        <a:buSzPct val="75000"/>
        <a:buFont typeface="Wingdings" pitchFamily="2" charset="2"/>
        <a:buChar char="q"/>
        <a:defRPr sz="2400">
          <a:solidFill>
            <a:srgbClr val="0000FF"/>
          </a:solidFill>
          <a:latin typeface="+mn-lt"/>
          <a:ea typeface="+mn-ea"/>
          <a:cs typeface="+mn-cs"/>
        </a:defRPr>
      </a:lvl1pPr>
      <a:lvl2pPr marL="742950" indent="-285750" algn="l" rtl="0" eaLnBrk="0" fontAlgn="base" hangingPunct="0">
        <a:spcBef>
          <a:spcPct val="20000"/>
        </a:spcBef>
        <a:spcAft>
          <a:spcPct val="0"/>
        </a:spcAft>
        <a:buClr>
          <a:srgbClr val="3333FF"/>
        </a:buClr>
        <a:buSzPct val="75000"/>
        <a:buFont typeface="Wingdings" pitchFamily="2" charset="2"/>
        <a:buChar char="q"/>
        <a:defRPr sz="2000">
          <a:solidFill>
            <a:schemeClr val="tx1"/>
          </a:solidFill>
          <a:latin typeface="+mn-lt"/>
        </a:defRPr>
      </a:lvl2pPr>
      <a:lvl3pPr marL="1143000" indent="-228600" algn="l" rtl="0" eaLnBrk="0" fontAlgn="base" hangingPunct="0">
        <a:spcBef>
          <a:spcPct val="20000"/>
        </a:spcBef>
        <a:spcAft>
          <a:spcPct val="0"/>
        </a:spcAft>
        <a:buSzPct val="180000"/>
        <a:buChar char="•"/>
        <a:defRPr>
          <a:solidFill>
            <a:srgbClr val="FF0000"/>
          </a:solidFill>
          <a:latin typeface="+mn-lt"/>
        </a:defRPr>
      </a:lvl3pPr>
      <a:lvl4pPr marL="1600200" indent="-228600" algn="l" rtl="0" eaLnBrk="0" fontAlgn="base" hangingPunct="0">
        <a:spcBef>
          <a:spcPct val="20000"/>
        </a:spcBef>
        <a:spcAft>
          <a:spcPct val="0"/>
        </a:spcAft>
        <a:buClr>
          <a:srgbClr val="3333FF"/>
        </a:buClr>
        <a:buSzPct val="65000"/>
        <a:buFont typeface="Wingdings" pitchFamily="2" charset="2"/>
        <a:buChar char="q"/>
        <a:defRPr sz="1600">
          <a:solidFill>
            <a:srgbClr val="009999"/>
          </a:solidFill>
          <a:latin typeface="+mn-lt"/>
        </a:defRPr>
      </a:lvl4pPr>
      <a:lvl5pPr marL="2057400" indent="-228600" algn="l" rtl="0" eaLnBrk="0" fontAlgn="base" hangingPunct="0">
        <a:spcBef>
          <a:spcPct val="20000"/>
        </a:spcBef>
        <a:spcAft>
          <a:spcPct val="0"/>
        </a:spcAft>
        <a:buClr>
          <a:srgbClr val="FF3300"/>
        </a:buClr>
        <a:buChar char="•"/>
        <a:defRPr sz="1600">
          <a:solidFill>
            <a:schemeClr val="tx1"/>
          </a:solidFill>
          <a:latin typeface="+mn-lt"/>
        </a:defRPr>
      </a:lvl5pPr>
      <a:lvl6pPr marL="2514600" indent="-228600" algn="l" rtl="0" eaLnBrk="0" fontAlgn="base" hangingPunct="0">
        <a:spcBef>
          <a:spcPct val="20000"/>
        </a:spcBef>
        <a:spcAft>
          <a:spcPct val="0"/>
        </a:spcAft>
        <a:buClr>
          <a:srgbClr val="FF3300"/>
        </a:buClr>
        <a:buChar char="•"/>
        <a:defRPr sz="1600">
          <a:solidFill>
            <a:schemeClr val="tx1"/>
          </a:solidFill>
          <a:latin typeface="+mn-lt"/>
        </a:defRPr>
      </a:lvl6pPr>
      <a:lvl7pPr marL="2971800" indent="-228600" algn="l" rtl="0" eaLnBrk="0" fontAlgn="base" hangingPunct="0">
        <a:spcBef>
          <a:spcPct val="20000"/>
        </a:spcBef>
        <a:spcAft>
          <a:spcPct val="0"/>
        </a:spcAft>
        <a:buClr>
          <a:srgbClr val="FF3300"/>
        </a:buClr>
        <a:buChar char="•"/>
        <a:defRPr sz="1600">
          <a:solidFill>
            <a:schemeClr val="tx1"/>
          </a:solidFill>
          <a:latin typeface="+mn-lt"/>
        </a:defRPr>
      </a:lvl7pPr>
      <a:lvl8pPr marL="3429000" indent="-228600" algn="l" rtl="0" eaLnBrk="0" fontAlgn="base" hangingPunct="0">
        <a:spcBef>
          <a:spcPct val="20000"/>
        </a:spcBef>
        <a:spcAft>
          <a:spcPct val="0"/>
        </a:spcAft>
        <a:buClr>
          <a:srgbClr val="FF3300"/>
        </a:buClr>
        <a:buChar char="•"/>
        <a:defRPr sz="1600">
          <a:solidFill>
            <a:schemeClr val="tx1"/>
          </a:solidFill>
          <a:latin typeface="+mn-lt"/>
        </a:defRPr>
      </a:lvl8pPr>
      <a:lvl9pPr marL="3886200" indent="-228600" algn="l" rtl="0" eaLnBrk="0" fontAlgn="base" hangingPunct="0">
        <a:spcBef>
          <a:spcPct val="20000"/>
        </a:spcBef>
        <a:spcAft>
          <a:spcPct val="0"/>
        </a:spcAft>
        <a:buClr>
          <a:srgbClr val="FF3300"/>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066800"/>
            <a:ext cx="8991600" cy="5410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descr="C:\Users\jmenard\My Files\PPPL\Projects\NSTX-U\Presentation template\2015 - New template\logo and banner source\Gray_banner_red_lin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0"/>
            <a:ext cx="9144000" cy="99797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Placeholder 1"/>
          <p:cNvSpPr>
            <a:spLocks noGrp="1"/>
          </p:cNvSpPr>
          <p:nvPr>
            <p:ph type="title"/>
          </p:nvPr>
        </p:nvSpPr>
        <p:spPr>
          <a:xfrm>
            <a:off x="0" y="0"/>
            <a:ext cx="9144000" cy="960120"/>
          </a:xfrm>
          <a:prstGeom prst="rect">
            <a:avLst/>
          </a:prstGeom>
        </p:spPr>
        <p:txBody>
          <a:bodyPr vert="horz" lIns="45720" tIns="45720" rIns="45720" bIns="45720" rtlCol="0" anchor="ctr" anchorCtr="1">
            <a:normAutofit/>
          </a:bodyPr>
          <a:lstStyle/>
          <a:p>
            <a:r>
              <a:rPr lang="en-US" dirty="0" smtClean="0"/>
              <a:t>Click to edit Master title style</a:t>
            </a:r>
            <a:endParaRPr lang="en-US" dirty="0"/>
          </a:p>
        </p:txBody>
      </p:sp>
      <p:pic>
        <p:nvPicPr>
          <p:cNvPr id="2052" name="Picture 4" descr="C:\Users\jmenard\My Files\PPPL\Projects\NSTX-U\Presentation template\2015 - New template\logo and banner source\Gray_banner_red_line_bottom_NSTXU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6555100"/>
            <a:ext cx="9144000" cy="3029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58224" y="6583450"/>
            <a:ext cx="609576" cy="246221"/>
          </a:xfrm>
          <a:prstGeom prst="rect">
            <a:avLst/>
          </a:prstGeom>
          <a:noFill/>
        </p:spPr>
        <p:txBody>
          <a:bodyPr wrap="square" lIns="0" tIns="45720" rIns="0" bIns="45720" rtlCol="0">
            <a:spAutoFit/>
          </a:bodyPr>
          <a:lstStyle/>
          <a:p>
            <a:pPr algn="r" eaLnBrk="1" fontAlgn="auto" hangingPunct="1">
              <a:spcBef>
                <a:spcPts val="0"/>
              </a:spcBef>
              <a:spcAft>
                <a:spcPts val="0"/>
              </a:spcAft>
            </a:pPr>
            <a:fld id="{F117DE82-C9A9-43C8-BFFE-CF607F10B2C3}" type="slidenum">
              <a:rPr lang="en-US" sz="1000" b="1" smtClean="0">
                <a:solidFill>
                  <a:srgbClr val="336699"/>
                </a:solidFill>
                <a:latin typeface="Arial" panose="020B0604020202020204" pitchFamily="34" charset="0"/>
                <a:ea typeface="+mn-ea"/>
                <a:cs typeface="Arial" panose="020B0604020202020204" pitchFamily="34" charset="0"/>
              </a:rPr>
              <a:pPr algn="r" eaLnBrk="1" fontAlgn="auto" hangingPunct="1">
                <a:spcBef>
                  <a:spcPts val="0"/>
                </a:spcBef>
                <a:spcAft>
                  <a:spcPts val="0"/>
                </a:spcAft>
              </a:pPr>
              <a:t>‹#›</a:t>
            </a:fld>
            <a:endParaRPr lang="en-US" sz="1000" b="1" dirty="0">
              <a:solidFill>
                <a:srgbClr val="336699"/>
              </a:solidFill>
              <a:latin typeface="Arial" panose="020B0604020202020204" pitchFamily="34" charset="0"/>
              <a:ea typeface="+mn-ea"/>
              <a:cs typeface="Arial" panose="020B0604020202020204" pitchFamily="34" charset="0"/>
            </a:endParaRPr>
          </a:p>
        </p:txBody>
      </p:sp>
      <p:sp>
        <p:nvSpPr>
          <p:cNvPr id="10" name="TextBox 9"/>
          <p:cNvSpPr txBox="1"/>
          <p:nvPr/>
        </p:nvSpPr>
        <p:spPr>
          <a:xfrm>
            <a:off x="1828800" y="6576307"/>
            <a:ext cx="5486400" cy="246221"/>
          </a:xfrm>
          <a:prstGeom prst="rect">
            <a:avLst/>
          </a:prstGeom>
          <a:noFill/>
        </p:spPr>
        <p:txBody>
          <a:bodyPr wrap="square" lIns="0" tIns="45720" rIns="0" bIns="45720" rtlCol="0">
            <a:spAutoFit/>
          </a:bodyPr>
          <a:lstStyle/>
          <a:p>
            <a:pPr algn="ctr" eaLnBrk="1" fontAlgn="auto" hangingPunct="1">
              <a:spcBef>
                <a:spcPts val="0"/>
              </a:spcBef>
              <a:spcAft>
                <a:spcPts val="0"/>
              </a:spcAft>
              <a:defRPr/>
            </a:pPr>
            <a:r>
              <a:rPr lang="en-US" sz="1000" b="1" dirty="0" smtClean="0">
                <a:solidFill>
                  <a:srgbClr val="336699"/>
                </a:solidFill>
                <a:latin typeface="Arial" panose="020B0604020202020204" pitchFamily="34" charset="0"/>
                <a:ea typeface="+mn-ea"/>
                <a:cs typeface="Arial" panose="020B0604020202020204" pitchFamily="34" charset="0"/>
              </a:rPr>
              <a:t>Effect of Polar Changes  – J.W. </a:t>
            </a:r>
            <a:r>
              <a:rPr lang="en-US" sz="1000" b="1" dirty="0" err="1" smtClean="0">
                <a:solidFill>
                  <a:srgbClr val="336699"/>
                </a:solidFill>
                <a:latin typeface="Arial" panose="020B0604020202020204" pitchFamily="34" charset="0"/>
                <a:ea typeface="+mn-ea"/>
                <a:cs typeface="Arial" panose="020B0604020202020204" pitchFamily="34" charset="0"/>
              </a:rPr>
              <a:t>Berkery</a:t>
            </a:r>
            <a:r>
              <a:rPr lang="en-US" sz="1000" b="1" dirty="0" smtClean="0">
                <a:solidFill>
                  <a:srgbClr val="336699"/>
                </a:solidFill>
                <a:latin typeface="Arial" panose="020B0604020202020204" pitchFamily="34" charset="0"/>
                <a:ea typeface="+mn-ea"/>
                <a:cs typeface="Arial" panose="020B0604020202020204" pitchFamily="34" charset="0"/>
              </a:rPr>
              <a:t>                                                  </a:t>
            </a:r>
          </a:p>
        </p:txBody>
      </p:sp>
      <p:sp>
        <p:nvSpPr>
          <p:cNvPr id="9" name="TextBox 8"/>
          <p:cNvSpPr txBox="1"/>
          <p:nvPr userDrawn="1"/>
        </p:nvSpPr>
        <p:spPr>
          <a:xfrm>
            <a:off x="7010400" y="6576307"/>
            <a:ext cx="1600200" cy="246221"/>
          </a:xfrm>
          <a:prstGeom prst="rect">
            <a:avLst/>
          </a:prstGeom>
          <a:noFill/>
        </p:spPr>
        <p:txBody>
          <a:bodyPr wrap="square" lIns="0" tIns="45720" rIns="0" bIns="45720" rtlCol="0">
            <a:spAutoFit/>
          </a:bodyPr>
          <a:lstStyle/>
          <a:p>
            <a:pPr algn="r" eaLnBrk="1" fontAlgn="auto" hangingPunct="1">
              <a:spcBef>
                <a:spcPts val="0"/>
              </a:spcBef>
              <a:spcAft>
                <a:spcPts val="0"/>
              </a:spcAft>
              <a:defRPr/>
            </a:pPr>
            <a:r>
              <a:rPr lang="en-US" sz="1000" b="1" dirty="0" smtClean="0">
                <a:solidFill>
                  <a:srgbClr val="336699"/>
                </a:solidFill>
                <a:latin typeface="Arial" panose="020B0604020202020204" pitchFamily="34" charset="0"/>
                <a:ea typeface="+mn-ea"/>
                <a:cs typeface="Arial" panose="020B0604020202020204" pitchFamily="34" charset="0"/>
              </a:rPr>
              <a:t>May 24, 2017 </a:t>
            </a:r>
          </a:p>
        </p:txBody>
      </p:sp>
    </p:spTree>
    <p:extLst>
      <p:ext uri="{BB962C8B-B14F-4D97-AF65-F5344CB8AC3E}">
        <p14:creationId xmlns:p14="http://schemas.microsoft.com/office/powerpoint/2010/main" val="2995412664"/>
      </p:ext>
    </p:extLst>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Lst>
  <p:timing>
    <p:tnLst>
      <p:par>
        <p:cTn id="1" dur="indefinite" restart="never" nodeType="tmRoot"/>
      </p:par>
    </p:tnLst>
  </p:timing>
  <p:hf hdr="0" dt="0"/>
  <p:txStyles>
    <p:titleStyle>
      <a:lvl1pPr algn="ctr" defTabSz="914400" rtl="0" eaLnBrk="1" latinLnBrk="0" hangingPunct="1">
        <a:lnSpc>
          <a:spcPct val="85000"/>
        </a:lnSpc>
        <a:spcBef>
          <a:spcPct val="0"/>
        </a:spcBef>
        <a:buNone/>
        <a:defRPr sz="4000" kern="1200">
          <a:solidFill>
            <a:srgbClr val="33669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2514600"/>
            <a:ext cx="8229600" cy="1447800"/>
          </a:xfrm>
        </p:spPr>
        <p:txBody>
          <a:bodyPr>
            <a:noAutofit/>
          </a:bodyPr>
          <a:lstStyle/>
          <a:p>
            <a:r>
              <a:rPr lang="en-US" sz="2400" dirty="0" smtClean="0">
                <a:latin typeface="Calibri" panose="020F0502020204030204" pitchFamily="34" charset="0"/>
              </a:rPr>
              <a:t>S.A. Sabbagh, J.W. Berkery, N. Ferraro, S. Gerhardt, C. Myers, J.K. Park, Y.S. Park, Z. Wang, J.H. Ahn, Y. Jiang, J. </a:t>
            </a:r>
            <a:r>
              <a:rPr lang="en-US" sz="2400" dirty="0" err="1" smtClean="0">
                <a:latin typeface="Calibri" panose="020F0502020204030204" pitchFamily="34" charset="0"/>
              </a:rPr>
              <a:t>Riquezes</a:t>
            </a:r>
            <a:r>
              <a:rPr lang="en-US" sz="2400" dirty="0" smtClean="0">
                <a:latin typeface="Calibri" panose="020F0502020204030204" pitchFamily="34" charset="0"/>
              </a:rPr>
              <a:t> </a:t>
            </a:r>
            <a:r>
              <a:rPr lang="en-US" sz="2400" dirty="0" smtClean="0">
                <a:solidFill>
                  <a:srgbClr val="FF0000"/>
                </a:solidFill>
                <a:latin typeface="Calibri" panose="020F0502020204030204" pitchFamily="34" charset="0"/>
              </a:rPr>
              <a:t>(et al.)</a:t>
            </a:r>
          </a:p>
        </p:txBody>
      </p:sp>
      <p:sp>
        <p:nvSpPr>
          <p:cNvPr id="3" name="Title 2"/>
          <p:cNvSpPr>
            <a:spLocks noGrp="1"/>
          </p:cNvSpPr>
          <p:nvPr>
            <p:ph type="title"/>
          </p:nvPr>
        </p:nvSpPr>
        <p:spPr>
          <a:xfrm>
            <a:off x="0" y="1219200"/>
            <a:ext cx="9144000" cy="1447800"/>
          </a:xfrm>
        </p:spPr>
        <p:txBody>
          <a:bodyPr>
            <a:noAutofit/>
          </a:bodyPr>
          <a:lstStyle/>
          <a:p>
            <a:r>
              <a:rPr lang="en-US" sz="3200" dirty="0">
                <a:solidFill>
                  <a:srgbClr val="0000FF"/>
                </a:solidFill>
              </a:rPr>
              <a:t>Milestone R(19-1</a:t>
            </a:r>
            <a:r>
              <a:rPr lang="en-US" sz="3200" dirty="0" smtClean="0">
                <a:solidFill>
                  <a:srgbClr val="0000FF"/>
                </a:solidFill>
              </a:rPr>
              <a:t>): Expand </a:t>
            </a:r>
            <a:r>
              <a:rPr lang="en-US" sz="3200" dirty="0">
                <a:solidFill>
                  <a:srgbClr val="0000FF"/>
                </a:solidFill>
              </a:rPr>
              <a:t>disruption prediction and avoidance capability for </a:t>
            </a:r>
            <a:r>
              <a:rPr lang="en-US" sz="3200" dirty="0" smtClean="0">
                <a:solidFill>
                  <a:srgbClr val="0000FF"/>
                </a:solidFill>
              </a:rPr>
              <a:t>tokamaks</a:t>
            </a:r>
            <a:endParaRPr lang="en-US" sz="3200" dirty="0">
              <a:solidFill>
                <a:srgbClr val="0000FF"/>
              </a:solidFill>
              <a:latin typeface="Calibri" panose="020F0502020204030204" pitchFamily="34" charset="0"/>
            </a:endParaRPr>
          </a:p>
        </p:txBody>
      </p:sp>
      <p:sp>
        <p:nvSpPr>
          <p:cNvPr id="4" name="Text Placeholder 3"/>
          <p:cNvSpPr>
            <a:spLocks noGrp="1"/>
          </p:cNvSpPr>
          <p:nvPr>
            <p:ph type="body" sz="quarter" idx="10"/>
          </p:nvPr>
        </p:nvSpPr>
        <p:spPr>
          <a:xfrm>
            <a:off x="914400" y="4038600"/>
            <a:ext cx="7315200" cy="838200"/>
          </a:xfrm>
        </p:spPr>
        <p:txBody>
          <a:bodyPr>
            <a:normAutofit/>
          </a:bodyPr>
          <a:lstStyle/>
          <a:p>
            <a:pPr>
              <a:lnSpc>
                <a:spcPct val="85000"/>
              </a:lnSpc>
            </a:pPr>
            <a:r>
              <a:rPr lang="en-US" dirty="0" smtClean="0">
                <a:latin typeface="Calibri" panose="020F0502020204030204" pitchFamily="34" charset="0"/>
              </a:rPr>
              <a:t>PPPL</a:t>
            </a:r>
          </a:p>
          <a:p>
            <a:pPr>
              <a:lnSpc>
                <a:spcPct val="85000"/>
              </a:lnSpc>
            </a:pPr>
            <a:r>
              <a:rPr lang="en-US" dirty="0" smtClean="0">
                <a:latin typeface="Calibri" panose="020F0502020204030204" pitchFamily="34" charset="0"/>
              </a:rPr>
              <a:t>May 25, 2017</a:t>
            </a:r>
            <a:endParaRPr lang="en-US" dirty="0">
              <a:latin typeface="Calibri" panose="020F0502020204030204" pitchFamily="34" charset="0"/>
            </a:endParaRPr>
          </a:p>
        </p:txBody>
      </p:sp>
      <p:pic>
        <p:nvPicPr>
          <p:cNvPr id="6" name="Picture 4" descr="PPP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65" y="5204535"/>
            <a:ext cx="1606138" cy="5621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 y="4717028"/>
            <a:ext cx="2103120" cy="31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6634" y="5888657"/>
            <a:ext cx="1981200" cy="830997"/>
          </a:xfrm>
          <a:prstGeom prst="rect">
            <a:avLst/>
          </a:prstGeom>
        </p:spPr>
        <p:txBody>
          <a:bodyPr wrap="square">
            <a:spAutoFit/>
          </a:bodyPr>
          <a:lstStyle/>
          <a:p>
            <a:pPr algn="ctr" eaLnBrk="1" fontAlgn="auto" hangingPunct="1">
              <a:spcBef>
                <a:spcPts val="0"/>
              </a:spcBef>
              <a:spcAft>
                <a:spcPts val="0"/>
              </a:spcAft>
            </a:pPr>
            <a:r>
              <a:rPr lang="en-US" sz="1200" i="1" dirty="0">
                <a:solidFill>
                  <a:srgbClr val="336699"/>
                </a:solidFill>
                <a:latin typeface="Calibri" panose="020F0502020204030204" pitchFamily="34" charset="0"/>
                <a:ea typeface="+mn-ea"/>
                <a:cs typeface="Arial" pitchFamily="34" charset="0"/>
              </a:rPr>
              <a:t>*This work </a:t>
            </a:r>
            <a:r>
              <a:rPr lang="en-US" sz="1200" i="1" dirty="0" smtClean="0">
                <a:solidFill>
                  <a:srgbClr val="336699"/>
                </a:solidFill>
                <a:latin typeface="Calibri" panose="020F0502020204030204" pitchFamily="34" charset="0"/>
                <a:ea typeface="+mn-ea"/>
                <a:cs typeface="Arial" pitchFamily="34" charset="0"/>
              </a:rPr>
              <a:t>supported </a:t>
            </a:r>
            <a:r>
              <a:rPr lang="en-US" sz="1200" i="1" dirty="0">
                <a:solidFill>
                  <a:srgbClr val="336699"/>
                </a:solidFill>
                <a:latin typeface="Calibri" panose="020F0502020204030204" pitchFamily="34" charset="0"/>
                <a:ea typeface="+mn-ea"/>
                <a:cs typeface="Arial" pitchFamily="34" charset="0"/>
              </a:rPr>
              <a:t>by the US DOE </a:t>
            </a:r>
            <a:r>
              <a:rPr lang="en-US" sz="1200" i="1" dirty="0" smtClean="0">
                <a:solidFill>
                  <a:srgbClr val="336699"/>
                </a:solidFill>
                <a:latin typeface="Calibri" panose="020F0502020204030204" pitchFamily="34" charset="0"/>
                <a:ea typeface="+mn-ea"/>
                <a:cs typeface="Arial" pitchFamily="34" charset="0"/>
              </a:rPr>
              <a:t>contracts DE-AC02-09CH11466 and DE-FG02-99ER54524</a:t>
            </a:r>
            <a:endParaRPr lang="en-US" altLang="en-US" sz="1200" i="1" dirty="0">
              <a:solidFill>
                <a:srgbClr val="336699"/>
              </a:solidFill>
              <a:latin typeface="Calibri" panose="020F0502020204030204" pitchFamily="34" charset="0"/>
              <a:ea typeface="+mn-ea"/>
              <a:cs typeface="Arial" pitchFamily="34" charset="0"/>
            </a:endParaRPr>
          </a:p>
        </p:txBody>
      </p:sp>
      <p:sp>
        <p:nvSpPr>
          <p:cNvPr id="9" name="TextBox 8"/>
          <p:cNvSpPr txBox="1"/>
          <p:nvPr/>
        </p:nvSpPr>
        <p:spPr>
          <a:xfrm>
            <a:off x="1568825" y="6535270"/>
            <a:ext cx="762000" cy="276999"/>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V1.0</a:t>
            </a:r>
            <a:endParaRPr lang="en-US" sz="1200" baseline="-2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5467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5371"/>
          </a:xfrm>
        </p:spPr>
        <p:txBody>
          <a:bodyPr/>
          <a:lstStyle/>
          <a:p>
            <a:r>
              <a:rPr lang="en-US" dirty="0" smtClean="0"/>
              <a:t>Milestone R(19-1</a:t>
            </a:r>
            <a:r>
              <a:rPr lang="en-US" dirty="0"/>
              <a:t>) </a:t>
            </a:r>
            <a:r>
              <a:rPr lang="en-US" dirty="0" smtClean="0"/>
              <a:t>newly written to observe guidance consistent with delay of NSTX-U operations</a:t>
            </a:r>
            <a:endParaRPr lang="en-US" dirty="0"/>
          </a:p>
        </p:txBody>
      </p:sp>
      <p:sp>
        <p:nvSpPr>
          <p:cNvPr id="3" name="Content Placeholder 2"/>
          <p:cNvSpPr>
            <a:spLocks noGrp="1"/>
          </p:cNvSpPr>
          <p:nvPr>
            <p:ph idx="1"/>
          </p:nvPr>
        </p:nvSpPr>
        <p:spPr>
          <a:xfrm>
            <a:off x="76200" y="972844"/>
            <a:ext cx="8991600" cy="5530790"/>
          </a:xfrm>
        </p:spPr>
        <p:txBody>
          <a:bodyPr/>
          <a:lstStyle/>
          <a:p>
            <a:pPr>
              <a:spcBef>
                <a:spcPts val="800"/>
              </a:spcBef>
            </a:pPr>
            <a:r>
              <a:rPr lang="en-US" sz="2000" u="sng" dirty="0" smtClean="0"/>
              <a:t>Title</a:t>
            </a:r>
            <a:r>
              <a:rPr lang="en-US" sz="2000" dirty="0" smtClean="0"/>
              <a:t>: </a:t>
            </a:r>
            <a:r>
              <a:rPr lang="en-US" sz="2000" dirty="0" smtClean="0">
                <a:solidFill>
                  <a:srgbClr val="6600FF"/>
                </a:solidFill>
              </a:rPr>
              <a:t>“Expand disruption prediction and avoidance capability for tokamaks”</a:t>
            </a:r>
          </a:p>
          <a:p>
            <a:pPr>
              <a:spcBef>
                <a:spcPts val="800"/>
              </a:spcBef>
            </a:pPr>
            <a:r>
              <a:rPr lang="en-US" sz="2000" u="sng" dirty="0" smtClean="0"/>
              <a:t>Origin</a:t>
            </a:r>
            <a:r>
              <a:rPr lang="en-US" sz="2000" dirty="0" smtClean="0"/>
              <a:t>: </a:t>
            </a:r>
            <a:r>
              <a:rPr lang="en-US" sz="2000" dirty="0" smtClean="0">
                <a:solidFill>
                  <a:schemeClr val="tx1"/>
                </a:solidFill>
              </a:rPr>
              <a:t>Milestone was solicited, followed from JRT-16 effort; DOE top priority research topic</a:t>
            </a:r>
          </a:p>
          <a:p>
            <a:pPr>
              <a:spcBef>
                <a:spcPts val="800"/>
              </a:spcBef>
            </a:pPr>
            <a:r>
              <a:rPr lang="en-US" sz="2000" u="sng" dirty="0" smtClean="0"/>
              <a:t>Timing</a:t>
            </a:r>
            <a:r>
              <a:rPr lang="en-US" sz="2000" dirty="0" smtClean="0"/>
              <a:t>: </a:t>
            </a:r>
            <a:r>
              <a:rPr lang="en-US" sz="2000" dirty="0" smtClean="0">
                <a:solidFill>
                  <a:schemeClr val="tx1"/>
                </a:solidFill>
              </a:rPr>
              <a:t>Originally proposed for FY17-19 time frame. Logically followed other proposed milestone ideas with FY19 placement</a:t>
            </a:r>
          </a:p>
          <a:p>
            <a:pPr>
              <a:spcBef>
                <a:spcPts val="800"/>
              </a:spcBef>
            </a:pPr>
            <a:r>
              <a:rPr lang="en-US" sz="2000" u="sng" dirty="0" smtClean="0"/>
              <a:t>Evolution based on new guidance</a:t>
            </a:r>
            <a:r>
              <a:rPr lang="en-US" sz="2000" dirty="0" smtClean="0"/>
              <a:t>:</a:t>
            </a:r>
            <a:endParaRPr lang="en-US" sz="2000" u="sng" dirty="0"/>
          </a:p>
          <a:p>
            <a:pPr lvl="1">
              <a:spcBef>
                <a:spcPts val="800"/>
              </a:spcBef>
            </a:pPr>
            <a:r>
              <a:rPr lang="en-US" sz="1800" dirty="0" smtClean="0"/>
              <a:t>Emphasis on multi-device analysis covering national / international tokamaks, thereby de-emphasizing NSTX/-U </a:t>
            </a:r>
            <a:r>
              <a:rPr lang="en-US" sz="1800" dirty="0" smtClean="0">
                <a:solidFill>
                  <a:srgbClr val="6600FF"/>
                </a:solidFill>
              </a:rPr>
              <a:t>(presently 5 tokamaks/STs)</a:t>
            </a:r>
          </a:p>
          <a:p>
            <a:pPr lvl="2">
              <a:spcBef>
                <a:spcPts val="800"/>
              </a:spcBef>
            </a:pPr>
            <a:r>
              <a:rPr lang="en-US" sz="1600" dirty="0" smtClean="0"/>
              <a:t>E.g. This is main goal of present KSTAR international collaboration </a:t>
            </a:r>
            <a:r>
              <a:rPr lang="en-US" sz="1600" dirty="0" smtClean="0"/>
              <a:t>proposal; </a:t>
            </a:r>
            <a:r>
              <a:rPr lang="en-US" sz="1600" dirty="0" smtClean="0"/>
              <a:t>will also factor into a new proposal for the coming ST research solicitation from DOE; “real-time” component through TCV collaboration.</a:t>
            </a:r>
          </a:p>
          <a:p>
            <a:pPr lvl="2">
              <a:spcBef>
                <a:spcPts val="800"/>
              </a:spcBef>
            </a:pPr>
            <a:r>
              <a:rPr lang="en-US" sz="1600" dirty="0" smtClean="0"/>
              <a:t>DOE guidance: tie international collaborations back to U.S. lab. This allows the milestone research to tie back to PPPL. DOE has stated that NSTX/-U database can be studied in this context going forward.</a:t>
            </a:r>
          </a:p>
          <a:p>
            <a:pPr lvl="2">
              <a:spcBef>
                <a:spcPts val="800"/>
              </a:spcBef>
            </a:pPr>
            <a:r>
              <a:rPr lang="en-US" sz="1600" dirty="0" smtClean="0"/>
              <a:t>Multi-device emphasis is very important for reliability/</a:t>
            </a:r>
            <a:r>
              <a:rPr lang="en-US" sz="1600" dirty="0" err="1" smtClean="0"/>
              <a:t>extrapolability</a:t>
            </a:r>
            <a:r>
              <a:rPr lang="en-US" sz="1600" dirty="0" smtClean="0"/>
              <a:t> (e.g. to ITER)</a:t>
            </a:r>
          </a:p>
          <a:p>
            <a:pPr lvl="1">
              <a:spcBef>
                <a:spcPts val="800"/>
              </a:spcBef>
            </a:pPr>
            <a:r>
              <a:rPr lang="en-US" sz="1800" dirty="0" smtClean="0"/>
              <a:t>This milestone research has always emphasized collaboration, leveraging physics tools/models, etc. Changes to text further emphasize this.</a:t>
            </a:r>
          </a:p>
        </p:txBody>
      </p:sp>
    </p:spTree>
    <p:extLst>
      <p:ext uri="{BB962C8B-B14F-4D97-AF65-F5344CB8AC3E}">
        <p14:creationId xmlns:p14="http://schemas.microsoft.com/office/powerpoint/2010/main" val="2892141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5371"/>
          </a:xfrm>
        </p:spPr>
        <p:txBody>
          <a:bodyPr/>
          <a:lstStyle/>
          <a:p>
            <a:r>
              <a:rPr lang="en-US" dirty="0" smtClean="0"/>
              <a:t>Revised text of R(19-1) “Expand </a:t>
            </a:r>
            <a:r>
              <a:rPr lang="en-US" dirty="0"/>
              <a:t>disruption prediction and avoidance capability for tokamaks</a:t>
            </a:r>
            <a:r>
              <a:rPr lang="en-US" dirty="0" smtClean="0"/>
              <a:t>” follows guidance</a:t>
            </a:r>
            <a:endParaRPr lang="en-US" dirty="0"/>
          </a:p>
        </p:txBody>
      </p:sp>
      <p:sp>
        <p:nvSpPr>
          <p:cNvPr id="3" name="Content Placeholder 2"/>
          <p:cNvSpPr>
            <a:spLocks noGrp="1"/>
          </p:cNvSpPr>
          <p:nvPr>
            <p:ph idx="1"/>
          </p:nvPr>
        </p:nvSpPr>
        <p:spPr>
          <a:xfrm>
            <a:off x="44188" y="949912"/>
            <a:ext cx="9098112" cy="5486400"/>
          </a:xfrm>
        </p:spPr>
        <p:txBody>
          <a:bodyPr/>
          <a:lstStyle/>
          <a:p>
            <a:pPr marL="0" indent="0">
              <a:buNone/>
            </a:pPr>
            <a:r>
              <a:rPr lang="en-US" altLang="en-US" sz="1500" i="1" u="sng" dirty="0"/>
              <a:t>Description</a:t>
            </a:r>
            <a:r>
              <a:rPr lang="en-US" altLang="en-US" sz="1500" i="1" dirty="0"/>
              <a:t>:</a:t>
            </a:r>
            <a:r>
              <a:rPr lang="en-US" altLang="en-US" sz="1500" dirty="0"/>
              <a:t> Predicting and avoiding damaging plasma disruptions in fusion-producing tokamaks is the present “grand challenge” in tokamak stability research. </a:t>
            </a:r>
            <a:r>
              <a:rPr lang="en-US" altLang="en-US" sz="1500" dirty="0">
                <a:solidFill>
                  <a:srgbClr val="FF0000"/>
                </a:solidFill>
              </a:rPr>
              <a:t>Meeting this significant goal requires data from a variety of tokamaks and the use of various physical models, analyses, and control methods. </a:t>
            </a:r>
            <a:r>
              <a:rPr lang="en-US" altLang="en-US" sz="1500" dirty="0"/>
              <a:t>The present milestone will greatly expand automated disruption event characterization and forecasting (DECAF) that identifies chains of events that lead to disruptions. Once these chains are determined, methods of breaking the chains using all available forms of actuators can be defined. </a:t>
            </a:r>
            <a:r>
              <a:rPr lang="en-US" altLang="en-US" sz="1500" dirty="0">
                <a:solidFill>
                  <a:srgbClr val="FF0000"/>
                </a:solidFill>
              </a:rPr>
              <a:t>Through arranged collaborations, the analysis will include input from both national and international tokamaks (e.g. data from DIII-D, KSTAR, MAST-U, NSTX/NSTX-U),</a:t>
            </a:r>
            <a:r>
              <a:rPr lang="en-US" altLang="en-US" sz="1500" dirty="0"/>
              <a:t> which is critical to produce reliable DECAF analysis applicable to ITER and future devices. Initial results using the developing DECAF code have successfully demonstrated predictive models for global MHD mode onset and automatic determination of rotating tearing mode activity, rotation bifurcation events, and mode locking precursors to disruptions. These successes will be expanded through the further development of physics modules and machine learning capabilities that address the dominant causes of disruptions across several experimental tokamak databases as stated above. </a:t>
            </a:r>
            <a:r>
              <a:rPr lang="en-US" altLang="en-US" sz="1500" dirty="0">
                <a:solidFill>
                  <a:srgbClr val="FF0000"/>
                </a:solidFill>
              </a:rPr>
              <a:t>Such development will produce and leverage new analysis capabilities and reduced models of results computed by stability analysis codes such as resistive and ideal DCON, M3D-C</a:t>
            </a:r>
            <a:r>
              <a:rPr lang="en-US" altLang="en-US" sz="1500" baseline="30000" dirty="0">
                <a:solidFill>
                  <a:srgbClr val="FF0000"/>
                </a:solidFill>
              </a:rPr>
              <a:t>1</a:t>
            </a:r>
            <a:r>
              <a:rPr lang="en-US" altLang="en-US" sz="1500" dirty="0">
                <a:solidFill>
                  <a:srgbClr val="FF0000"/>
                </a:solidFill>
              </a:rPr>
              <a:t>, and kinetic MHD analysis codes. </a:t>
            </a:r>
            <a:r>
              <a:rPr lang="en-US" altLang="en-US" sz="1500" dirty="0"/>
              <a:t>For example, validated physics models and analysis techniques determining tearing mode stability and island growth or decay would be coupled to models of torque balance and applicable code analysis will be tested for their predictive capability of rotating MHD mode locking. A range of models and analyses evaluating density limit-induced disruptions (both low and high) will be evaluated</a:t>
            </a:r>
            <a:r>
              <a:rPr lang="en-US" altLang="en-US" sz="1500" dirty="0">
                <a:solidFill>
                  <a:srgbClr val="FF0000"/>
                </a:solidFill>
              </a:rPr>
              <a:t>. This varied range of modeling and analysis (including the determination of technical causes of disruptions) will be applied to the multi-machine tokamak database. </a:t>
            </a:r>
            <a:r>
              <a:rPr lang="en-US" altLang="en-US" sz="1500" dirty="0" smtClean="0"/>
              <a:t>The resultant </a:t>
            </a:r>
            <a:r>
              <a:rPr lang="en-US" altLang="en-US" sz="1500" dirty="0"/>
              <a:t>statistics will objectively determine the success and false positive rates of the analysis. </a:t>
            </a:r>
            <a:r>
              <a:rPr lang="en-US" altLang="en-US" sz="1500" dirty="0" smtClean="0"/>
              <a:t>These results </a:t>
            </a:r>
            <a:r>
              <a:rPr lang="en-US" altLang="en-US" sz="1500" dirty="0"/>
              <a:t>will be applied to identify how device actuators can be best used to avoid disruptions, and also to improve the prediction of disruptions in real-time to inform and </a:t>
            </a:r>
            <a:r>
              <a:rPr lang="en-US" altLang="en-US" sz="1500" dirty="0" smtClean="0"/>
              <a:t>aid controlled </a:t>
            </a:r>
            <a:r>
              <a:rPr lang="en-US" altLang="en-US" sz="1500" dirty="0"/>
              <a:t>plasma </a:t>
            </a:r>
            <a:r>
              <a:rPr lang="en-US" altLang="en-US" sz="1500" dirty="0" smtClean="0"/>
              <a:t>shutdown algorithm development.</a:t>
            </a:r>
            <a:endParaRPr lang="en-US" altLang="en-US" sz="1500" dirty="0"/>
          </a:p>
        </p:txBody>
      </p:sp>
    </p:spTree>
    <p:extLst>
      <p:ext uri="{BB962C8B-B14F-4D97-AF65-F5344CB8AC3E}">
        <p14:creationId xmlns:p14="http://schemas.microsoft.com/office/powerpoint/2010/main" val="2892141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5875" cap="flat" cmpd="sng" algn="ctr">
          <a:solidFill>
            <a:schemeClr val="tx1"/>
          </a:solidFill>
          <a:prstDash val="solid"/>
          <a:round/>
          <a:headEnd type="none" w="med" len="med"/>
          <a:tailEnd type="none" w="med" len="med"/>
        </a:ln>
        <a:effectLst/>
      </a:spPr>
      <a:bodyPr rtlCol="0" anchor="ctr"/>
      <a:lstStyle>
        <a:defPPr algn="ctr">
          <a:defRPr/>
        </a:defPPr>
      </a:lstStyle>
    </a:spDef>
    <a:lnDef>
      <a:spPr bwMode="auto">
        <a:noFill/>
        <a:ln w="15875" cap="flat" cmpd="sng" algn="ctr">
          <a:solidFill>
            <a:schemeClr val="tx1"/>
          </a:solidFill>
          <a:prstDash val="solid"/>
          <a:round/>
          <a:headEnd type="none" w="med" len="med"/>
          <a:tailEnd type="none" w="med" len="med"/>
        </a:ln>
        <a:effectLst/>
      </a:spPr>
      <a:body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0" i="0" u="none" strike="noStrike" cap="none" normalizeH="0" baseline="0" smtClean="0">
            <a:ln>
              <a:noFill/>
            </a:ln>
            <a:solidFill>
              <a:srgbClr val="1822CD"/>
            </a:solidFill>
            <a:effectLst/>
            <a:latin typeface="Helvetica" pitchFamily="34" charset="0"/>
          </a:defRPr>
        </a:defPPr>
      </a:lstStyle>
    </a:spDef>
    <a:lnDef>
      <a:spPr bwMode="auto">
        <a:noFill/>
        <a:ln w="158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STX Upgra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262181</TotalTime>
  <Words>673</Words>
  <Application>Microsoft Office PowerPoint</Application>
  <PresentationFormat>On-screen Show (4:3)</PresentationFormat>
  <Paragraphs>18</Paragraphs>
  <Slides>3</Slides>
  <Notes>0</Notes>
  <HiddenSlides>0</HiddenSlides>
  <MMClips>0</MMClips>
  <ScaleCrop>false</ScaleCrop>
  <HeadingPairs>
    <vt:vector size="4" baseType="variant">
      <vt:variant>
        <vt:lpstr>Theme</vt:lpstr>
      </vt:variant>
      <vt:variant>
        <vt:i4>3</vt:i4>
      </vt:variant>
      <vt:variant>
        <vt:lpstr>Slide Titles</vt:lpstr>
      </vt:variant>
      <vt:variant>
        <vt:i4>3</vt:i4>
      </vt:variant>
    </vt:vector>
  </HeadingPairs>
  <TitlesOfParts>
    <vt:vector size="6" baseType="lpstr">
      <vt:lpstr>4_Blank Presentation</vt:lpstr>
      <vt:lpstr>2_Blank Presentation</vt:lpstr>
      <vt:lpstr>NSTX Upgrade</vt:lpstr>
      <vt:lpstr>Milestone R(19-1): Expand disruption prediction and avoidance capability for tokamaks</vt:lpstr>
      <vt:lpstr>Milestone R(19-1) newly written to observe guidance consistent with delay of NSTX-U operations</vt:lpstr>
      <vt:lpstr>Revised text of R(19-1) “Expand disruption prediction and avoidance capability for tokamaks” follows guidance</vt:lpstr>
    </vt:vector>
  </TitlesOfParts>
  <Company>General Atomics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Perez</dc:creator>
  <cp:lastModifiedBy>SAS</cp:lastModifiedBy>
  <cp:revision>3947</cp:revision>
  <cp:lastPrinted>2014-10-24T20:06:55Z</cp:lastPrinted>
  <dcterms:created xsi:type="dcterms:W3CDTF">2005-01-24T16:37:33Z</dcterms:created>
  <dcterms:modified xsi:type="dcterms:W3CDTF">2017-05-25T03:50:51Z</dcterms:modified>
</cp:coreProperties>
</file>