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58"/>
  </p:notesMasterIdLst>
  <p:handoutMasterIdLst>
    <p:handoutMasterId r:id="rId59"/>
  </p:handoutMasterIdLst>
  <p:sldIdLst>
    <p:sldId id="1217" r:id="rId2"/>
    <p:sldId id="1433" r:id="rId3"/>
    <p:sldId id="1251" r:id="rId4"/>
    <p:sldId id="1429" r:id="rId5"/>
    <p:sldId id="1372" r:id="rId6"/>
    <p:sldId id="1421" r:id="rId7"/>
    <p:sldId id="1358" r:id="rId8"/>
    <p:sldId id="1393" r:id="rId9"/>
    <p:sldId id="1387" r:id="rId10"/>
    <p:sldId id="1422" r:id="rId11"/>
    <p:sldId id="1233" r:id="rId12"/>
    <p:sldId id="1388" r:id="rId13"/>
    <p:sldId id="1423" r:id="rId14"/>
    <p:sldId id="1370" r:id="rId15"/>
    <p:sldId id="1400" r:id="rId16"/>
    <p:sldId id="1424" r:id="rId17"/>
    <p:sldId id="1374" r:id="rId18"/>
    <p:sldId id="1378" r:id="rId19"/>
    <p:sldId id="1435" r:id="rId20"/>
    <p:sldId id="1332" r:id="rId21"/>
    <p:sldId id="1380" r:id="rId22"/>
    <p:sldId id="1436" r:id="rId23"/>
    <p:sldId id="1406" r:id="rId24"/>
    <p:sldId id="1381" r:id="rId25"/>
    <p:sldId id="1407" r:id="rId26"/>
    <p:sldId id="1408" r:id="rId27"/>
    <p:sldId id="1382" r:id="rId28"/>
    <p:sldId id="1410" r:id="rId29"/>
    <p:sldId id="1409" r:id="rId30"/>
    <p:sldId id="1383" r:id="rId31"/>
    <p:sldId id="1375" r:id="rId32"/>
    <p:sldId id="1411" r:id="rId33"/>
    <p:sldId id="1384" r:id="rId34"/>
    <p:sldId id="1412" r:id="rId35"/>
    <p:sldId id="1413" r:id="rId36"/>
    <p:sldId id="1385" r:id="rId37"/>
    <p:sldId id="1414" r:id="rId38"/>
    <p:sldId id="1415" r:id="rId39"/>
    <p:sldId id="1386" r:id="rId40"/>
    <p:sldId id="1416" r:id="rId41"/>
    <p:sldId id="1417" r:id="rId42"/>
    <p:sldId id="1432" r:id="rId43"/>
    <p:sldId id="1425" r:id="rId44"/>
    <p:sldId id="1419" r:id="rId45"/>
    <p:sldId id="1420" r:id="rId46"/>
    <p:sldId id="1357" r:id="rId47"/>
    <p:sldId id="1377" r:id="rId48"/>
    <p:sldId id="1379" r:id="rId49"/>
    <p:sldId id="1404" r:id="rId50"/>
    <p:sldId id="1434" r:id="rId51"/>
    <p:sldId id="1369" r:id="rId52"/>
    <p:sldId id="1426" r:id="rId53"/>
    <p:sldId id="1427" r:id="rId54"/>
    <p:sldId id="1389" r:id="rId55"/>
    <p:sldId id="1390" r:id="rId56"/>
    <p:sldId id="1359" r:id="rId5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B80000"/>
    <a:srgbClr val="3366FF"/>
    <a:srgbClr val="CCECFF"/>
    <a:srgbClr val="CCFFFF"/>
    <a:srgbClr val="FFCCCC"/>
    <a:srgbClr val="FF7C80"/>
    <a:srgbClr val="66CCFF"/>
    <a:srgbClr val="FFFFCC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558" autoAdjust="0"/>
  </p:normalViewPr>
  <p:slideViewPr>
    <p:cSldViewPr>
      <p:cViewPr>
        <p:scale>
          <a:sx n="125" d="100"/>
          <a:sy n="125" d="100"/>
        </p:scale>
        <p:origin x="-1140" y="-3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F8918-F3A3-42A8-8FE1-0242E64A3094}" type="slidenum">
              <a:rPr 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684213"/>
            <a:ext cx="4667250" cy="3500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420B3-3334-4F22-B057-47A1985184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420B3-3334-4F22-B057-47A1985184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DFA36-39CA-429C-9908-CE6906E5D9E1}" type="slidenum">
              <a:rPr lang="en-US" smtClean="0">
                <a:latin typeface="Times New Roman" charset="0"/>
              </a:rPr>
              <a:pPr>
                <a:defRPr/>
              </a:pPr>
              <a:t>52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DFA36-39CA-429C-9908-CE6906E5D9E1}" type="slidenum">
              <a:rPr lang="en-US" smtClean="0">
                <a:latin typeface="Times New Roman" charset="0"/>
              </a:rPr>
              <a:pPr>
                <a:defRPr/>
              </a:pPr>
              <a:t>53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7DADEB-FA87-4CF7-B454-17A2945F39EA}" type="slidenum">
              <a:rPr 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684213"/>
            <a:ext cx="4667250" cy="3500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1FF75-E8C3-492F-BABE-A92989F3199B}" type="slidenum">
              <a:rPr 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684213"/>
            <a:ext cx="4667250" cy="3500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C29AF7E-0260-4534-864B-42904FBA3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PAC-33 – Research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Program Overview (J. Menard)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7.jpe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jpe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200" i="0" dirty="0" smtClean="0"/>
              <a:t>Overview of the NSTX-U 5 Year Plan </a:t>
            </a:r>
          </a:p>
          <a:p>
            <a:pPr algn="ctr" eaLnBrk="0" hangingPunct="0"/>
            <a:r>
              <a:rPr lang="en-US" sz="3200" i="0" dirty="0" smtClean="0"/>
              <a:t>Research Program for 2014-2018 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00"/>
                </a:solidFill>
                <a:latin typeface="Arial" charset="0"/>
              </a:rPr>
              <a:t>J. Menard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For the NSTX-U Research Team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19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PAC-33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 –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February 19-21,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Review of PAC-33 charge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Performance requirements for next-steps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NSTX-U long-range research goals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Highest-priority facility enhancements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Overview of 5 year plan research thrusts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Contributions to ITER, predictive capability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High-level goals for NSTX-U 5 year plan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Demonstrate stationary 100% non-inductive at performance that extrapolates to ≥ 1MW/m</a:t>
            </a:r>
            <a:r>
              <a:rPr lang="en-US" baseline="30000" dirty="0" smtClean="0"/>
              <a:t>2</a:t>
            </a:r>
            <a:r>
              <a:rPr lang="en-US" dirty="0" smtClean="0"/>
              <a:t> neutron wall loading in FNSF</a:t>
            </a:r>
          </a:p>
          <a:p>
            <a:pPr marL="571500" lvl="1" indent="-228600"/>
            <a:r>
              <a:rPr lang="en-US" dirty="0" smtClean="0"/>
              <a:t>Note: Non-inductive goal also supports ST-based PMI facility application</a:t>
            </a:r>
          </a:p>
          <a:p>
            <a:endParaRPr lang="en-US" sz="1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Access reduced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 and high-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combined with ability to vary q &amp; rotation to dramatically extend ST plasma understanding</a:t>
            </a:r>
          </a:p>
          <a:p>
            <a:pPr marL="457200" indent="-457200">
              <a:buNone/>
            </a:pPr>
            <a:endParaRPr lang="en-US" sz="700" dirty="0" smtClean="0"/>
          </a:p>
          <a:p>
            <a:pPr marL="457200" indent="-457200">
              <a:buNone/>
            </a:pPr>
            <a:r>
              <a:rPr lang="en-US" dirty="0" smtClean="0"/>
              <a:t>3.	Develop and understand non-inductive start-up/ramp-up </a:t>
            </a:r>
            <a:br>
              <a:rPr lang="en-US" dirty="0" smtClean="0"/>
            </a:br>
            <a:r>
              <a:rPr lang="en-US" dirty="0" smtClean="0"/>
              <a:t>to project to ST-FNSF operation with small or no solenoid</a:t>
            </a:r>
          </a:p>
          <a:p>
            <a:pPr marL="571500" lvl="1" indent="-228600"/>
            <a:r>
              <a:rPr lang="en-US" dirty="0" smtClean="0"/>
              <a:t>Note: ST-based PMI facility could have solenoid for start-up/ramp-up</a:t>
            </a:r>
          </a:p>
          <a:p>
            <a:endParaRPr lang="en-US" sz="600" dirty="0" smtClean="0"/>
          </a:p>
          <a:p>
            <a:pPr marL="457200" indent="-457200">
              <a:buNone/>
            </a:pPr>
            <a:r>
              <a:rPr lang="en-US" dirty="0" smtClean="0"/>
              <a:t>4.	Develop and utilize high-flux-expansion “snowflake” </a:t>
            </a:r>
            <a:r>
              <a:rPr lang="en-US" dirty="0" err="1" smtClean="0"/>
              <a:t>divertor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radiative</a:t>
            </a:r>
            <a:r>
              <a:rPr lang="en-US" dirty="0" smtClean="0"/>
              <a:t> detachment for mitigating very high heat fluxes</a:t>
            </a:r>
          </a:p>
          <a:p>
            <a:endParaRPr lang="en-US" sz="600" dirty="0" smtClean="0"/>
          </a:p>
          <a:p>
            <a:pPr marL="457200" indent="-457200">
              <a:buNone/>
            </a:pPr>
            <a:r>
              <a:rPr lang="en-US" dirty="0" smtClean="0"/>
              <a:t>5.	Begin to assess high-Z PFCs + liquid lithium to develop high-duty-factor integrated PMI solution for SS-PMI, FNSF, beyond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3"/>
          <p:cNvSpPr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NSTX-U goal staging: first establish ST physics + scenarios, </a:t>
            </a:r>
            <a:r>
              <a:rPr lang="en-US" sz="2400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transition to </a:t>
            </a:r>
            <a:r>
              <a:rPr lang="en-US" sz="24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long-pulse + PMI integration (5YP incremental)</a:t>
            </a: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1752600" y="977900"/>
          <a:ext cx="7315198" cy="241447"/>
        </p:xfrm>
        <a:graphic>
          <a:graphicData uri="http://schemas.openxmlformats.org/drawingml/2006/table">
            <a:tbl>
              <a:tblPr/>
              <a:tblGrid>
                <a:gridCol w="570652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2014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2015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2016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2017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2018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2019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2020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2021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2022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2023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99" name="TextBox 26"/>
          <p:cNvSpPr txBox="1">
            <a:spLocks noChangeArrowheads="1"/>
          </p:cNvSpPr>
          <p:nvPr/>
        </p:nvSpPr>
        <p:spPr bwMode="auto">
          <a:xfrm>
            <a:off x="2362200" y="1280857"/>
            <a:ext cx="2944368" cy="27084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 i="0" dirty="0">
                <a:solidFill>
                  <a:srgbClr val="1822CD"/>
                </a:solidFill>
                <a:latin typeface="+mn-lt"/>
                <a:ea typeface="MS PGothic" pitchFamily="34" charset="-128"/>
              </a:rPr>
              <a:t>Establish ST physics, scenarios</a:t>
            </a:r>
          </a:p>
        </p:txBody>
      </p:sp>
      <p:pic>
        <p:nvPicPr>
          <p:cNvPr id="3100" name="Picture 75"/>
          <p:cNvPicPr>
            <a:picLocks noChangeAspect="1" noChangeArrowheads="1"/>
          </p:cNvPicPr>
          <p:nvPr/>
        </p:nvPicPr>
        <p:blipFill>
          <a:blip r:embed="rId3" cstate="print"/>
          <a:srcRect l="12645" r="7295"/>
          <a:stretch>
            <a:fillRect/>
          </a:stretch>
        </p:blipFill>
        <p:spPr bwMode="auto">
          <a:xfrm>
            <a:off x="0" y="2330450"/>
            <a:ext cx="1295400" cy="17256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3101" name="Picture 79" descr="NB2 i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4660900"/>
            <a:ext cx="14335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" name="Text Box 81"/>
          <p:cNvSpPr txBox="1">
            <a:spLocks noChangeArrowheads="1"/>
          </p:cNvSpPr>
          <p:nvPr/>
        </p:nvSpPr>
        <p:spPr bwMode="auto">
          <a:xfrm>
            <a:off x="0" y="1905000"/>
            <a:ext cx="1279525" cy="3444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New </a:t>
            </a:r>
          </a:p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center-stack</a:t>
            </a:r>
          </a:p>
        </p:txBody>
      </p:sp>
      <p:sp>
        <p:nvSpPr>
          <p:cNvPr id="3103" name="Text Box 82"/>
          <p:cNvSpPr txBox="1">
            <a:spLocks noChangeArrowheads="1"/>
          </p:cNvSpPr>
          <p:nvPr/>
        </p:nvSpPr>
        <p:spPr bwMode="auto">
          <a:xfrm>
            <a:off x="76200" y="5697538"/>
            <a:ext cx="661988" cy="2460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2nd NBI</a:t>
            </a:r>
          </a:p>
        </p:txBody>
      </p:sp>
      <p:sp>
        <p:nvSpPr>
          <p:cNvPr id="3104" name="TextBox 26"/>
          <p:cNvSpPr txBox="1">
            <a:spLocks noChangeArrowheads="1"/>
          </p:cNvSpPr>
          <p:nvPr/>
        </p:nvSpPr>
        <p:spPr bwMode="auto">
          <a:xfrm>
            <a:off x="76200" y="1280857"/>
            <a:ext cx="2209800" cy="27084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i="0" dirty="0">
                <a:solidFill>
                  <a:srgbClr val="1822CD"/>
                </a:solidFill>
                <a:latin typeface="+mn-lt"/>
                <a:ea typeface="MS PGothic" pitchFamily="34" charset="-128"/>
              </a:rPr>
              <a:t>Upgrade Outage</a:t>
            </a:r>
          </a:p>
        </p:txBody>
      </p:sp>
      <p:sp>
        <p:nvSpPr>
          <p:cNvPr id="100" name="TextBox 26"/>
          <p:cNvSpPr txBox="1">
            <a:spLocks noChangeArrowheads="1"/>
          </p:cNvSpPr>
          <p:nvPr/>
        </p:nvSpPr>
        <p:spPr bwMode="auto">
          <a:xfrm>
            <a:off x="5367528" y="1283190"/>
            <a:ext cx="3657600" cy="270843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b="1" i="0" dirty="0">
                <a:solidFill>
                  <a:srgbClr val="1822CD"/>
                </a:solidFill>
                <a:latin typeface="+mn-lt"/>
                <a:ea typeface="ＭＳ Ｐゴシック" pitchFamily="-108" charset="-128"/>
              </a:rPr>
              <a:t>Integrate long-pulse + PMI solutions</a:t>
            </a:r>
          </a:p>
        </p:txBody>
      </p:sp>
      <p:cxnSp>
        <p:nvCxnSpPr>
          <p:cNvPr id="3106" name="Straight Connector 114"/>
          <p:cNvCxnSpPr>
            <a:cxnSpLocks noChangeShapeType="1"/>
          </p:cNvCxnSpPr>
          <p:nvPr/>
        </p:nvCxnSpPr>
        <p:spPr bwMode="auto">
          <a:xfrm flipH="1">
            <a:off x="1371600" y="2667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7" name="Straight Connector 144"/>
          <p:cNvCxnSpPr>
            <a:cxnSpLocks noChangeShapeType="1"/>
          </p:cNvCxnSpPr>
          <p:nvPr/>
        </p:nvCxnSpPr>
        <p:spPr bwMode="auto">
          <a:xfrm flipH="1">
            <a:off x="1371600" y="44196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8" name="Straight Connector 151"/>
          <p:cNvCxnSpPr>
            <a:cxnSpLocks noChangeShapeType="1"/>
          </p:cNvCxnSpPr>
          <p:nvPr/>
        </p:nvCxnSpPr>
        <p:spPr bwMode="auto">
          <a:xfrm flipH="1">
            <a:off x="1371600" y="4953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9" name="Straight Connector 154"/>
          <p:cNvCxnSpPr>
            <a:cxnSpLocks noChangeShapeType="1"/>
          </p:cNvCxnSpPr>
          <p:nvPr/>
        </p:nvCxnSpPr>
        <p:spPr bwMode="auto">
          <a:xfrm flipH="1">
            <a:off x="1371600" y="54864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37" name="Oval 19"/>
          <p:cNvSpPr>
            <a:spLocks noChangeArrowheads="1"/>
          </p:cNvSpPr>
          <p:nvPr/>
        </p:nvSpPr>
        <p:spPr bwMode="auto">
          <a:xfrm>
            <a:off x="5883275" y="5757863"/>
            <a:ext cx="136525" cy="1365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400" b="1" i="0">
              <a:solidFill>
                <a:srgbClr val="1822CD"/>
              </a:solidFill>
              <a:latin typeface="Helvetica" charset="0"/>
              <a:cs typeface="Arial" charset="0"/>
            </a:endParaRPr>
          </a:p>
        </p:txBody>
      </p:sp>
      <p:cxnSp>
        <p:nvCxnSpPr>
          <p:cNvPr id="3111" name="Straight Connector 159"/>
          <p:cNvCxnSpPr>
            <a:cxnSpLocks noChangeShapeType="1"/>
          </p:cNvCxnSpPr>
          <p:nvPr/>
        </p:nvCxnSpPr>
        <p:spPr bwMode="auto">
          <a:xfrm flipH="1">
            <a:off x="1371600" y="32004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2" name="Straight Connector 160"/>
          <p:cNvCxnSpPr>
            <a:cxnSpLocks noChangeShapeType="1"/>
          </p:cNvCxnSpPr>
          <p:nvPr/>
        </p:nvCxnSpPr>
        <p:spPr bwMode="auto">
          <a:xfrm flipH="1">
            <a:off x="1371600" y="37338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3" name="Straight Connector 164"/>
          <p:cNvCxnSpPr>
            <a:cxnSpLocks noChangeShapeType="1"/>
          </p:cNvCxnSpPr>
          <p:nvPr/>
        </p:nvCxnSpPr>
        <p:spPr bwMode="auto">
          <a:xfrm flipH="1">
            <a:off x="1371600" y="60198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6" name="Right Arrow 165"/>
          <p:cNvSpPr/>
          <p:nvPr/>
        </p:nvSpPr>
        <p:spPr bwMode="auto">
          <a:xfrm flipH="1">
            <a:off x="7620000" y="1676400"/>
            <a:ext cx="1524000" cy="4800600"/>
          </a:xfrm>
          <a:prstGeom prst="rightArrow">
            <a:avLst>
              <a:gd name="adj1" fmla="val 100000"/>
              <a:gd name="adj2" fmla="val 4011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45720" bIns="0"/>
          <a:lstStyle/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99" name="Right Arrow 98"/>
          <p:cNvSpPr/>
          <p:nvPr/>
        </p:nvSpPr>
        <p:spPr bwMode="auto">
          <a:xfrm>
            <a:off x="2438400" y="1676400"/>
            <a:ext cx="2133600" cy="24765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Increase CHI closed-flux current</a:t>
            </a:r>
          </a:p>
        </p:txBody>
      </p:sp>
      <p:sp>
        <p:nvSpPr>
          <p:cNvPr id="101" name="Right Arrow 100"/>
          <p:cNvSpPr/>
          <p:nvPr/>
        </p:nvSpPr>
        <p:spPr bwMode="auto">
          <a:xfrm>
            <a:off x="3810000" y="1981200"/>
            <a:ext cx="1905000" cy="30480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Assess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plasma gun start-up at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increased device size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02" name="Right Arrow 101"/>
          <p:cNvSpPr/>
          <p:nvPr/>
        </p:nvSpPr>
        <p:spPr bwMode="auto">
          <a:xfrm>
            <a:off x="2819400" y="2362200"/>
            <a:ext cx="2895600" cy="22860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Develop/understand ECH/EBW H&amp;CD for ST</a:t>
            </a:r>
          </a:p>
        </p:txBody>
      </p:sp>
      <p:sp>
        <p:nvSpPr>
          <p:cNvPr id="103" name="Right Arrow 102"/>
          <p:cNvSpPr/>
          <p:nvPr/>
        </p:nvSpPr>
        <p:spPr bwMode="auto">
          <a:xfrm>
            <a:off x="5791200" y="1981200"/>
            <a:ext cx="2209800" cy="533400"/>
          </a:xfrm>
          <a:prstGeom prst="rightArrow">
            <a:avLst>
              <a:gd name="adj1" fmla="val 100000"/>
              <a:gd name="adj2" fmla="val 29661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Increase/extend ramp-up heating and off-axis current-drive for advanced scenarios</a:t>
            </a:r>
          </a:p>
        </p:txBody>
      </p:sp>
      <p:sp>
        <p:nvSpPr>
          <p:cNvPr id="104" name="Right Arrow 103"/>
          <p:cNvSpPr/>
          <p:nvPr/>
        </p:nvSpPr>
        <p:spPr bwMode="auto">
          <a:xfrm>
            <a:off x="2514600" y="2743200"/>
            <a:ext cx="1600200" cy="381000"/>
          </a:xfrm>
          <a:prstGeom prst="rightArrow">
            <a:avLst>
              <a:gd name="adj1" fmla="val 100000"/>
              <a:gd name="adj2" fmla="val 29371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Establish main-ion density and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* control</a:t>
            </a:r>
          </a:p>
        </p:txBody>
      </p:sp>
      <p:sp>
        <p:nvSpPr>
          <p:cNvPr id="106" name="Right Arrow 105"/>
          <p:cNvSpPr/>
          <p:nvPr/>
        </p:nvSpPr>
        <p:spPr bwMode="auto">
          <a:xfrm>
            <a:off x="4114800" y="2743200"/>
            <a:ext cx="1600200" cy="381000"/>
          </a:xfrm>
          <a:prstGeom prst="rightArrow">
            <a:avLst>
              <a:gd name="adj1" fmla="val 100000"/>
              <a:gd name="adj2" fmla="val 45642"/>
            </a:avLst>
          </a:prstGeom>
          <a:gradFill flip="none" rotWithShape="1">
            <a:gsLst>
              <a:gs pos="100000">
                <a:srgbClr val="CCECFF"/>
              </a:gs>
              <a:gs pos="0">
                <a:srgbClr val="FFCCCC"/>
              </a:gs>
            </a:gsLst>
            <a:path path="circle">
              <a:fillToRect l="100000" t="100000"/>
            </a:path>
            <a:tileRect r="-100000" b="-100000"/>
          </a:gra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Understand snowflake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performance</a:t>
            </a:r>
            <a:endParaRPr lang="en-US" sz="1000" b="1" i="0" baseline="-2500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07" name="Right Arrow 106"/>
          <p:cNvSpPr/>
          <p:nvPr/>
        </p:nvSpPr>
        <p:spPr bwMode="auto">
          <a:xfrm>
            <a:off x="5715000" y="2743200"/>
            <a:ext cx="2057400" cy="38100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Understand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high-Z first-wall erosion, migration, particle sources &amp; sinks</a:t>
            </a:r>
          </a:p>
        </p:txBody>
      </p:sp>
      <p:sp>
        <p:nvSpPr>
          <p:cNvPr id="108" name="Right Arrow 107"/>
          <p:cNvSpPr/>
          <p:nvPr/>
        </p:nvSpPr>
        <p:spPr bwMode="auto">
          <a:xfrm>
            <a:off x="3611880" y="3276600"/>
            <a:ext cx="1371600" cy="381000"/>
          </a:xfrm>
          <a:prstGeom prst="rightArrow">
            <a:avLst>
              <a:gd name="adj1" fmla="val 100000"/>
              <a:gd name="adj2" fmla="val 25303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high-Z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tile/</a:t>
            </a:r>
            <a:r>
              <a:rPr lang="en-US" sz="1000" b="1" i="0" dirty="0" err="1" smtClean="0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 impact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and performance</a:t>
            </a:r>
          </a:p>
        </p:txBody>
      </p:sp>
      <p:sp>
        <p:nvSpPr>
          <p:cNvPr id="109" name="Right Arrow 108"/>
          <p:cNvSpPr/>
          <p:nvPr/>
        </p:nvSpPr>
        <p:spPr bwMode="auto">
          <a:xfrm>
            <a:off x="5029200" y="3276600"/>
            <a:ext cx="1066800" cy="381000"/>
          </a:xfrm>
          <a:prstGeom prst="rightArrow">
            <a:avLst>
              <a:gd name="adj1" fmla="val 100000"/>
              <a:gd name="adj2" fmla="val 29371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high-Z </a:t>
            </a:r>
            <a:r>
              <a:rPr lang="en-US" sz="1000" b="1" i="0" dirty="0" err="1" smtClean="0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 and/or first-wall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10" name="Right Arrow 109"/>
          <p:cNvSpPr/>
          <p:nvPr/>
        </p:nvSpPr>
        <p:spPr bwMode="auto">
          <a:xfrm>
            <a:off x="6144768" y="3276600"/>
            <a:ext cx="1551432" cy="381000"/>
          </a:xfrm>
          <a:prstGeom prst="rightArrow">
            <a:avLst>
              <a:gd name="adj1" fmla="val 100000"/>
              <a:gd name="adj2" fmla="val 27337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impact of high-temperature first-wall</a:t>
            </a:r>
          </a:p>
        </p:txBody>
      </p:sp>
      <p:sp>
        <p:nvSpPr>
          <p:cNvPr id="111" name="Right Arrow 110"/>
          <p:cNvSpPr/>
          <p:nvPr/>
        </p:nvSpPr>
        <p:spPr bwMode="auto">
          <a:xfrm>
            <a:off x="2438400" y="3810000"/>
            <a:ext cx="2057400" cy="533400"/>
          </a:xfrm>
          <a:prstGeom prst="rightArrow">
            <a:avLst>
              <a:gd name="adj1" fmla="val 100000"/>
              <a:gd name="adj2" fmla="val 28209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Establish low impurities /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Z</a:t>
            </a:r>
            <a:r>
              <a:rPr lang="en-US" sz="1000" b="1" i="0" baseline="-25000" dirty="0" err="1">
                <a:solidFill>
                  <a:schemeClr val="accent2"/>
                </a:solidFill>
                <a:latin typeface="Helvetica" pitchFamily="-128" charset="0"/>
              </a:rPr>
              <a:t>eff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, assess increased Li coverage, replenishment</a:t>
            </a:r>
          </a:p>
        </p:txBody>
      </p:sp>
      <p:sp>
        <p:nvSpPr>
          <p:cNvPr id="112" name="Right Arrow 111"/>
          <p:cNvSpPr/>
          <p:nvPr/>
        </p:nvSpPr>
        <p:spPr bwMode="auto">
          <a:xfrm>
            <a:off x="6400800" y="3810000"/>
            <a:ext cx="1143000" cy="5334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flowing LM PFC with full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toroidal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coverage</a:t>
            </a:r>
          </a:p>
        </p:txBody>
      </p:sp>
      <p:sp>
        <p:nvSpPr>
          <p:cNvPr id="113" name="Right Arrow 112"/>
          <p:cNvSpPr/>
          <p:nvPr/>
        </p:nvSpPr>
        <p:spPr bwMode="auto">
          <a:xfrm>
            <a:off x="4572000" y="3810000"/>
            <a:ext cx="1752600" cy="533400"/>
          </a:xfrm>
          <a:prstGeom prst="rightArrow">
            <a:avLst>
              <a:gd name="adj1" fmla="val 100000"/>
              <a:gd name="adj2" fmla="val 25303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Test flowing liquid metal for heat-flux mitigation, surface replenishment</a:t>
            </a:r>
          </a:p>
        </p:txBody>
      </p:sp>
      <p:sp>
        <p:nvSpPr>
          <p:cNvPr id="116" name="Right Arrow 115"/>
          <p:cNvSpPr/>
          <p:nvPr/>
        </p:nvSpPr>
        <p:spPr bwMode="auto">
          <a:xfrm>
            <a:off x="2590800" y="5029200"/>
            <a:ext cx="25908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Understand ES and EM turbulence at high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b,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low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*, emphasizing e-transport</a:t>
            </a:r>
          </a:p>
        </p:txBody>
      </p:sp>
      <p:sp>
        <p:nvSpPr>
          <p:cNvPr id="117" name="Right Arrow 116"/>
          <p:cNvSpPr/>
          <p:nvPr/>
        </p:nvSpPr>
        <p:spPr bwMode="auto">
          <a:xfrm>
            <a:off x="5257800" y="5029200"/>
            <a:ext cx="23622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Extend wave-number coverage of turbulence measurements</a:t>
            </a:r>
          </a:p>
        </p:txBody>
      </p:sp>
      <p:sp>
        <p:nvSpPr>
          <p:cNvPr id="118" name="Right Arrow 117"/>
          <p:cNvSpPr/>
          <p:nvPr/>
        </p:nvSpPr>
        <p:spPr bwMode="auto">
          <a:xfrm>
            <a:off x="2438400" y="5541264"/>
            <a:ext cx="2819400" cy="429768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Characterize AE stability, fast-ion transport, NBI-CD, support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plasma start-up, assess effectiveness of  fast-wave in NBI H-modes</a:t>
            </a:r>
          </a:p>
        </p:txBody>
      </p:sp>
      <p:sp>
        <p:nvSpPr>
          <p:cNvPr id="119" name="Right Arrow 118"/>
          <p:cNvSpPr/>
          <p:nvPr/>
        </p:nvSpPr>
        <p:spPr bwMode="auto">
          <a:xfrm>
            <a:off x="5334000" y="5562600"/>
            <a:ext cx="2590800" cy="381000"/>
          </a:xfrm>
          <a:prstGeom prst="rightArrow">
            <a:avLst>
              <a:gd name="adj1" fmla="val 100000"/>
              <a:gd name="adj2" fmla="val 28208"/>
            </a:avLst>
          </a:prstGeom>
          <a:gradFill flip="none" rotWithShape="1">
            <a:gsLst>
              <a:gs pos="100000">
                <a:srgbClr val="CCECFF"/>
              </a:gs>
              <a:gs pos="0">
                <a:srgbClr val="FFCCCC"/>
              </a:gs>
            </a:gsLst>
            <a:lin ang="10800000" scaled="1"/>
            <a:tileRect/>
          </a:gra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Prototype driving edge-harmonic oscillations (EHOs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) </a:t>
            </a:r>
            <a:r>
              <a:rPr lang="en-US" sz="1000" i="0" dirty="0" smtClean="0">
                <a:solidFill>
                  <a:schemeClr val="accent2"/>
                </a:solidFill>
                <a:latin typeface="Helvetica" pitchFamily="-128" charset="0"/>
              </a:rPr>
              <a:t>and/or *AE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21" name="Right Arrow 120"/>
          <p:cNvSpPr/>
          <p:nvPr/>
        </p:nvSpPr>
        <p:spPr bwMode="auto">
          <a:xfrm>
            <a:off x="2514600" y="6096000"/>
            <a:ext cx="35814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Demonstrate full non-inductive, high I</a:t>
            </a:r>
            <a:r>
              <a:rPr lang="en-US" sz="1000" b="1" i="0" baseline="-25000" dirty="0">
                <a:solidFill>
                  <a:schemeClr val="accent2"/>
                </a:solidFill>
                <a:latin typeface="Helvetica" pitchFamily="-128" charset="0"/>
              </a:rPr>
              <a:t>P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&amp; P</a:t>
            </a:r>
            <a:r>
              <a:rPr lang="en-US" sz="1000" b="1" i="0" baseline="-25000" dirty="0">
                <a:solidFill>
                  <a:schemeClr val="accent2"/>
                </a:solidFill>
                <a:latin typeface="Helvetica" pitchFamily="-128" charset="0"/>
              </a:rPr>
              <a:t>AUX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operation Control: boundary,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,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heat flux,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&amp; q profiles</a:t>
            </a:r>
          </a:p>
        </p:txBody>
      </p:sp>
      <p:sp>
        <p:nvSpPr>
          <p:cNvPr id="122" name="Right Arrow 121"/>
          <p:cNvSpPr/>
          <p:nvPr/>
        </p:nvSpPr>
        <p:spPr bwMode="auto">
          <a:xfrm>
            <a:off x="6172200" y="6096000"/>
            <a:ext cx="18288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integrated control of long-pulse / high-performance</a:t>
            </a:r>
          </a:p>
        </p:txBody>
      </p:sp>
      <p:sp>
        <p:nvSpPr>
          <p:cNvPr id="3137" name="TextBox 96"/>
          <p:cNvSpPr txBox="1">
            <a:spLocks noChangeArrowheads="1"/>
          </p:cNvSpPr>
          <p:nvPr/>
        </p:nvSpPr>
        <p:spPr bwMode="auto">
          <a:xfrm>
            <a:off x="1371600" y="1752600"/>
            <a:ext cx="838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Start-up and Ramp-up</a:t>
            </a:r>
          </a:p>
        </p:txBody>
      </p:sp>
      <p:sp>
        <p:nvSpPr>
          <p:cNvPr id="3138" name="TextBox 97"/>
          <p:cNvSpPr txBox="1">
            <a:spLocks noChangeArrowheads="1"/>
          </p:cNvSpPr>
          <p:nvPr/>
        </p:nvSpPr>
        <p:spPr bwMode="auto">
          <a:xfrm>
            <a:off x="1371600" y="2667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Boundary Physics</a:t>
            </a:r>
          </a:p>
        </p:txBody>
      </p:sp>
      <p:sp>
        <p:nvSpPr>
          <p:cNvPr id="3139" name="TextBox 98"/>
          <p:cNvSpPr txBox="1">
            <a:spLocks noChangeArrowheads="1"/>
          </p:cNvSpPr>
          <p:nvPr/>
        </p:nvSpPr>
        <p:spPr bwMode="auto">
          <a:xfrm>
            <a:off x="1371600" y="32004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Materials and PFCs</a:t>
            </a:r>
          </a:p>
        </p:txBody>
      </p:sp>
      <p:sp>
        <p:nvSpPr>
          <p:cNvPr id="3140" name="TextBox 101"/>
          <p:cNvSpPr txBox="1">
            <a:spLocks noChangeArrowheads="1"/>
          </p:cNvSpPr>
          <p:nvPr/>
        </p:nvSpPr>
        <p:spPr bwMode="auto">
          <a:xfrm>
            <a:off x="1371600" y="4572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MHD</a:t>
            </a:r>
          </a:p>
        </p:txBody>
      </p:sp>
      <p:sp>
        <p:nvSpPr>
          <p:cNvPr id="3141" name="TextBox 102"/>
          <p:cNvSpPr txBox="1">
            <a:spLocks noChangeArrowheads="1"/>
          </p:cNvSpPr>
          <p:nvPr/>
        </p:nvSpPr>
        <p:spPr bwMode="auto">
          <a:xfrm>
            <a:off x="1295400" y="49530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Transport &amp; Turbulence</a:t>
            </a:r>
          </a:p>
        </p:txBody>
      </p:sp>
      <p:sp>
        <p:nvSpPr>
          <p:cNvPr id="3142" name="TextBox 105"/>
          <p:cNvSpPr txBox="1">
            <a:spLocks noChangeArrowheads="1"/>
          </p:cNvSpPr>
          <p:nvPr/>
        </p:nvSpPr>
        <p:spPr bwMode="auto">
          <a:xfrm>
            <a:off x="1295400" y="60293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Scenarios and Control</a:t>
            </a:r>
          </a:p>
        </p:txBody>
      </p:sp>
      <p:sp>
        <p:nvSpPr>
          <p:cNvPr id="3143" name="TextBox 103"/>
          <p:cNvSpPr txBox="1">
            <a:spLocks noChangeArrowheads="1"/>
          </p:cNvSpPr>
          <p:nvPr/>
        </p:nvSpPr>
        <p:spPr bwMode="auto">
          <a:xfrm>
            <a:off x="1295400" y="5486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Waves and Energetic Particles</a:t>
            </a:r>
            <a:endParaRPr lang="en-US" sz="1200" b="1" i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144" name="TextBox 100"/>
          <p:cNvSpPr txBox="1">
            <a:spLocks noChangeArrowheads="1"/>
          </p:cNvSpPr>
          <p:nvPr/>
        </p:nvSpPr>
        <p:spPr bwMode="auto">
          <a:xfrm>
            <a:off x="1295400" y="3763963"/>
            <a:ext cx="1143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Liquid </a:t>
            </a:r>
          </a:p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metals /  lithium</a:t>
            </a:r>
          </a:p>
        </p:txBody>
      </p:sp>
      <p:sp>
        <p:nvSpPr>
          <p:cNvPr id="51" name="TextBox 166"/>
          <p:cNvSpPr txBox="1">
            <a:spLocks noChangeArrowheads="1"/>
          </p:cNvSpPr>
          <p:nvPr/>
        </p:nvSpPr>
        <p:spPr bwMode="auto">
          <a:xfrm>
            <a:off x="7848600" y="2743200"/>
            <a:ext cx="1295400" cy="258532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Inform U.S</a:t>
            </a:r>
            <a:r>
              <a:rPr lang="en-US" sz="18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. </a:t>
            </a:r>
            <a:endParaRPr lang="en-US" sz="1800" b="1" i="0" dirty="0" smtClean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n-US" sz="1800" b="1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next-step </a:t>
            </a:r>
            <a:r>
              <a:rPr lang="en-US" sz="18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conceptual design including aspect ratio and </a:t>
            </a:r>
            <a:r>
              <a:rPr lang="en-US" sz="1800" b="1" i="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divertor</a:t>
            </a:r>
            <a:r>
              <a:rPr lang="en-US" sz="18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optimization</a:t>
            </a:r>
          </a:p>
          <a:p>
            <a:pPr algn="ctr">
              <a:defRPr/>
            </a:pPr>
            <a:endParaRPr lang="en-US" sz="1800" b="1" i="0" dirty="0">
              <a:solidFill>
                <a:srgbClr val="1822CD"/>
              </a:solidFill>
              <a:latin typeface="Helvetica" charset="0"/>
              <a:cs typeface="Arial" charset="0"/>
            </a:endParaRP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3" name="Right Arrow 52"/>
          <p:cNvSpPr/>
          <p:nvPr/>
        </p:nvSpPr>
        <p:spPr bwMode="auto">
          <a:xfrm>
            <a:off x="2438400" y="4452938"/>
            <a:ext cx="2057400" cy="4572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Understand kinetic MHD, extend mode and disruption detection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,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develop mitigation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4572000" y="4452938"/>
            <a:ext cx="3124200" cy="457200"/>
          </a:xfrm>
          <a:prstGeom prst="rightArrow">
            <a:avLst>
              <a:gd name="adj1" fmla="val 100000"/>
              <a:gd name="adj2" fmla="val 28208"/>
            </a:avLst>
          </a:prstGeom>
          <a:gradFill>
            <a:gsLst>
              <a:gs pos="100000">
                <a:srgbClr val="CCECFF"/>
              </a:gs>
              <a:gs pos="0">
                <a:srgbClr val="FFCCCC"/>
              </a:gs>
            </a:gsLst>
            <a:lin ang="10800000" scaled="1"/>
          </a:gra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Enhance non-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axisymmetric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field spectrum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and capabilities </a:t>
            </a:r>
            <a:r>
              <a:rPr lang="en-US" sz="1000" i="0" dirty="0" smtClean="0">
                <a:solidFill>
                  <a:schemeClr val="accent2"/>
                </a:solidFill>
                <a:latin typeface="Helvetica" pitchFamily="-128" charset="0"/>
              </a:rPr>
              <a:t>with off-</a:t>
            </a:r>
            <a:r>
              <a:rPr lang="en-US" sz="1000" i="0" dirty="0" err="1" smtClean="0">
                <a:solidFill>
                  <a:schemeClr val="accent2"/>
                </a:solidFill>
                <a:latin typeface="Helvetica" pitchFamily="-128" charset="0"/>
              </a:rPr>
              <a:t>midplane</a:t>
            </a:r>
            <a:r>
              <a:rPr lang="en-US" sz="1000" i="0" dirty="0" smtClean="0">
                <a:solidFill>
                  <a:schemeClr val="accent2"/>
                </a:solidFill>
                <a:latin typeface="Helvetica" pitchFamily="-128" charset="0"/>
              </a:rPr>
              <a:t> coils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for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control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of:  RWM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, EF, RMP, rotation, NTM, EP</a:t>
            </a:r>
          </a:p>
        </p:txBody>
      </p:sp>
      <p:sp>
        <p:nvSpPr>
          <p:cNvPr id="55" name="Right Arrow 54"/>
          <p:cNvSpPr/>
          <p:nvPr/>
        </p:nvSpPr>
        <p:spPr bwMode="auto">
          <a:xfrm>
            <a:off x="2438400" y="3276600"/>
            <a:ext cx="1143000" cy="381000"/>
          </a:xfrm>
          <a:prstGeom prst="rightArrow">
            <a:avLst>
              <a:gd name="adj1" fmla="val 100000"/>
              <a:gd name="adj2" fmla="val 25303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Assess baseline graphite PFC performance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>
            <a:off x="4648200" y="1676400"/>
            <a:ext cx="1905000" cy="24765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Achieve NI start-up/ramp-up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7" grpId="0" animBg="1"/>
      <p:bldP spid="166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6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3137" grpId="0"/>
      <p:bldP spid="3138" grpId="0"/>
      <p:bldP spid="3139" grpId="0"/>
      <p:bldP spid="3140" grpId="0"/>
      <p:bldP spid="3141" grpId="0"/>
      <p:bldP spid="3142" grpId="0"/>
      <p:bldP spid="3143" grpId="0"/>
      <p:bldP spid="3144" grpId="0"/>
      <p:bldP spid="51" grpId="0"/>
      <p:bldP spid="53" grpId="0" animBg="1"/>
      <p:bldP spid="54" grpId="0" animBg="1"/>
      <p:bldP spid="55" grpId="0" animBg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Review of PAC-33 charge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Performance requirements for next-steps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NSTX-U long-range research goals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Highest-priority facility enhancements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Overview of 5 year plan research thrusts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Contributions to ITER, predictive capability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Prioritization of major facility enhancements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r>
              <a:rPr lang="en-US" dirty="0" smtClean="0"/>
              <a:t>Extensive diagnostic/facility idea input gathered 2011-2012</a:t>
            </a:r>
          </a:p>
          <a:p>
            <a:r>
              <a:rPr lang="en-US" dirty="0" smtClean="0"/>
              <a:t>Options ranked according to program impact, cross-links, cost</a:t>
            </a:r>
          </a:p>
          <a:p>
            <a:r>
              <a:rPr lang="en-US" dirty="0" smtClean="0"/>
              <a:t>Programmatic impact includes: </a:t>
            </a:r>
          </a:p>
          <a:p>
            <a:pPr lvl="1"/>
            <a:r>
              <a:rPr lang="en-US" dirty="0" smtClean="0"/>
              <a:t>Importance to next-step ST viability</a:t>
            </a:r>
          </a:p>
          <a:p>
            <a:pPr lvl="1"/>
            <a:r>
              <a:rPr lang="en-US" dirty="0" smtClean="0"/>
              <a:t>Physics or operational contributions to ITER</a:t>
            </a:r>
          </a:p>
          <a:p>
            <a:pPr lvl="1"/>
            <a:r>
              <a:rPr lang="en-US" dirty="0" smtClean="0"/>
              <a:t>Uniqueness for ST or in world program</a:t>
            </a:r>
          </a:p>
          <a:p>
            <a:r>
              <a:rPr lang="en-US" dirty="0" smtClean="0"/>
              <a:t>Highest priority </a:t>
            </a:r>
            <a:r>
              <a:rPr lang="en-US" b="1" u="sng" dirty="0" smtClean="0"/>
              <a:t>major</a:t>
            </a:r>
            <a:r>
              <a:rPr lang="en-US" dirty="0" smtClean="0"/>
              <a:t> facility enhancements: </a:t>
            </a:r>
            <a:r>
              <a:rPr lang="en-US" sz="2000" dirty="0" smtClean="0"/>
              <a:t>(5YP base funding)</a:t>
            </a:r>
            <a:endParaRPr lang="en-US" dirty="0" smtClean="0"/>
          </a:p>
          <a:p>
            <a:pPr lvl="1"/>
            <a:r>
              <a:rPr lang="en-US" b="1" u="sng" dirty="0" err="1" smtClean="0"/>
              <a:t>Cryo</a:t>
            </a:r>
            <a:r>
              <a:rPr lang="en-US" b="1" u="sng" dirty="0" smtClean="0"/>
              <a:t>-pump</a:t>
            </a:r>
            <a:r>
              <a:rPr lang="en-US" b="1" dirty="0" smtClean="0"/>
              <a:t>:  </a:t>
            </a:r>
            <a:r>
              <a:rPr lang="en-US" dirty="0" smtClean="0"/>
              <a:t>n</a:t>
            </a:r>
            <a:r>
              <a:rPr lang="en-US" baseline="-25000" dirty="0" smtClean="0"/>
              <a:t>e </a:t>
            </a:r>
            <a:r>
              <a:rPr lang="en-US" dirty="0" smtClean="0"/>
              <a:t>, </a:t>
            </a:r>
            <a:r>
              <a:rPr lang="en-US" dirty="0" err="1" smtClean="0"/>
              <a:t>collisionality</a:t>
            </a:r>
            <a:r>
              <a:rPr lang="en-US" dirty="0" smtClean="0"/>
              <a:t> control important to all science areas  and scenarios, enables comparison between </a:t>
            </a:r>
            <a:r>
              <a:rPr lang="en-US" dirty="0" err="1" smtClean="0"/>
              <a:t>cryo</a:t>
            </a:r>
            <a:r>
              <a:rPr lang="en-US" dirty="0" smtClean="0"/>
              <a:t> and Li-coatings</a:t>
            </a:r>
          </a:p>
          <a:p>
            <a:pPr lvl="1"/>
            <a:r>
              <a:rPr lang="en-US" b="1" u="sng" dirty="0" smtClean="0"/>
              <a:t>ECH/EBW</a:t>
            </a:r>
            <a:r>
              <a:rPr lang="en-US" b="1" dirty="0" smtClean="0"/>
              <a:t> (1MW, 28GHz):  </a:t>
            </a:r>
            <a:r>
              <a:rPr lang="en-US" dirty="0" smtClean="0"/>
              <a:t>ECH/EBW critical for heating </a:t>
            </a:r>
            <a:r>
              <a:rPr lang="en-US" dirty="0" err="1" smtClean="0"/>
              <a:t>helicity</a:t>
            </a:r>
            <a:r>
              <a:rPr lang="en-US" dirty="0" smtClean="0"/>
              <a:t> injection/start-up plasma, EBW potentially very efficient for off-axis CD</a:t>
            </a:r>
          </a:p>
          <a:p>
            <a:pPr lvl="1"/>
            <a:r>
              <a:rPr lang="en-US" dirty="0" smtClean="0"/>
              <a:t>Off-</a:t>
            </a:r>
            <a:r>
              <a:rPr lang="en-US" dirty="0" err="1" smtClean="0"/>
              <a:t>midplane</a:t>
            </a:r>
            <a:r>
              <a:rPr lang="en-US" dirty="0" smtClean="0"/>
              <a:t> non-</a:t>
            </a:r>
            <a:r>
              <a:rPr lang="en-US" dirty="0" err="1" smtClean="0"/>
              <a:t>axisymmetric</a:t>
            </a:r>
            <a:r>
              <a:rPr lang="en-US" dirty="0" smtClean="0"/>
              <a:t> control coils (</a:t>
            </a:r>
            <a:r>
              <a:rPr lang="en-US" b="1" u="sng" dirty="0" smtClean="0"/>
              <a:t>NCC</a:t>
            </a:r>
            <a:r>
              <a:rPr lang="en-US" dirty="0" smtClean="0"/>
              <a:t>): greatly expanded control of </a:t>
            </a:r>
            <a:r>
              <a:rPr lang="en-US" dirty="0" err="1" smtClean="0"/>
              <a:t>poloidal</a:t>
            </a:r>
            <a:r>
              <a:rPr lang="en-US" dirty="0" smtClean="0"/>
              <a:t>, </a:t>
            </a:r>
            <a:r>
              <a:rPr lang="en-US" dirty="0" err="1" smtClean="0"/>
              <a:t>toroidal</a:t>
            </a:r>
            <a:r>
              <a:rPr lang="en-US" dirty="0" smtClean="0"/>
              <a:t> spectrum for EF, RWM, ELM, rotation control</a:t>
            </a:r>
          </a:p>
          <a:p>
            <a:r>
              <a:rPr lang="en-US" dirty="0" smtClean="0"/>
              <a:t>5YP incremental funding priorities </a:t>
            </a:r>
            <a:r>
              <a:rPr lang="en-US" sz="2000" dirty="0" smtClean="0"/>
              <a:t>(not in priority order):</a:t>
            </a:r>
            <a:endParaRPr lang="en-US" dirty="0" smtClean="0"/>
          </a:p>
          <a:p>
            <a:pPr lvl="1"/>
            <a:r>
              <a:rPr lang="en-US" sz="1600" dirty="0" err="1" smtClean="0"/>
              <a:t>Divertor</a:t>
            </a:r>
            <a:r>
              <a:rPr lang="en-US" sz="1600" dirty="0" smtClean="0"/>
              <a:t> Thomson, accelerate high-Z/Li, intermediate-k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/>
              <a:t>n</a:t>
            </a:r>
            <a:r>
              <a:rPr lang="en-US" sz="1600" dirty="0" smtClean="0"/>
              <a:t>, full NCC, 2MW EC, EHO/EP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plan will address key issues using cross-cutting set of </a:t>
            </a:r>
            <a:r>
              <a:rPr lang="en-US" dirty="0" smtClean="0">
                <a:solidFill>
                  <a:schemeClr val="tx1"/>
                </a:solidFill>
              </a:rPr>
              <a:t>existing/early tools </a:t>
            </a:r>
            <a:r>
              <a:rPr lang="en-US" dirty="0" smtClean="0">
                <a:solidFill>
                  <a:srgbClr val="FF0000"/>
                </a:solidFill>
              </a:rPr>
              <a:t>+ additional facility enhancements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74"/>
          <p:cNvGrpSpPr/>
          <p:nvPr/>
        </p:nvGrpSpPr>
        <p:grpSpPr>
          <a:xfrm>
            <a:off x="76200" y="1600200"/>
            <a:ext cx="4191000" cy="685800"/>
            <a:chOff x="76200" y="1600200"/>
            <a:chExt cx="4191000" cy="6858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76200" y="1600200"/>
              <a:ext cx="3886200" cy="6858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1775" lvl="0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Non-inductive current profile consistency and control, avoidance of </a:t>
              </a:r>
              <a:r>
                <a:rPr lang="en-US" sz="2000" i="0" kern="0" dirty="0" err="1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Alfvenic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 modes</a:t>
              </a:r>
            </a:p>
          </p:txBody>
        </p:sp>
        <p:sp>
          <p:nvSpPr>
            <p:cNvPr id="18" name="Right Arrow 17"/>
            <p:cNvSpPr/>
            <p:nvPr/>
          </p:nvSpPr>
          <p:spPr bwMode="auto">
            <a:xfrm>
              <a:off x="3962400" y="1828800"/>
              <a:ext cx="304800" cy="304800"/>
            </a:xfrm>
            <a:prstGeom prst="right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76200" y="3048000"/>
            <a:ext cx="4191000" cy="685800"/>
            <a:chOff x="76200" y="3048000"/>
            <a:chExt cx="4191000" cy="68580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76200" y="3048000"/>
              <a:ext cx="4038600" cy="6858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1775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Confinement dependence on: 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n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*, q, 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b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, </a:t>
              </a:r>
              <a:r>
                <a:rPr lang="en-US" sz="2000" i="0" kern="0" dirty="0" err="1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W</a:t>
              </a:r>
              <a:r>
                <a:rPr lang="en-US" sz="2000" i="0" kern="0" baseline="-25000" dirty="0" err="1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f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, means to control, increase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>
              <a:off x="3962400" y="3200400"/>
              <a:ext cx="304800" cy="304800"/>
            </a:xfrm>
            <a:prstGeom prst="right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76200" y="5562600"/>
            <a:ext cx="4191000" cy="838200"/>
            <a:chOff x="76200" y="5562600"/>
            <a:chExt cx="4191000" cy="83820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76200" y="5562600"/>
              <a:ext cx="3581400" cy="8382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1775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Reduced power/particle fluxes, low net erosion, resilience to off-normal events/disruptions</a:t>
              </a:r>
              <a:endParaRPr lang="en-US" sz="2000" i="0" kern="0" baseline="-25000" dirty="0" smtClean="0">
                <a:solidFill>
                  <a:srgbClr val="C00000"/>
                </a:solidFill>
                <a:latin typeface="Symbol" pitchFamily="18" charset="2"/>
                <a:ea typeface="ヒラギノ角ゴ Pro W3" charset="-128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3962400" y="5867400"/>
              <a:ext cx="304800" cy="304800"/>
            </a:xfrm>
            <a:prstGeom prst="right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1" name="Group 21"/>
          <p:cNvGrpSpPr/>
          <p:nvPr/>
        </p:nvGrpSpPr>
        <p:grpSpPr>
          <a:xfrm>
            <a:off x="4495800" y="990600"/>
            <a:ext cx="1752600" cy="1657473"/>
            <a:chOff x="7162800" y="1010183"/>
            <a:chExt cx="1752600" cy="1657473"/>
          </a:xfrm>
        </p:grpSpPr>
        <p:pic>
          <p:nvPicPr>
            <p:cNvPr id="23" name="Picture 47" descr="NBI_upgrade_topvi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7198777" y="1050407"/>
              <a:ext cx="1657473" cy="15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7162800" y="2402968"/>
              <a:ext cx="1752600" cy="264688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45720" rIns="0" bIns="4572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i="0" dirty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 New 2</a:t>
              </a:r>
              <a:r>
                <a:rPr lang="en-US" sz="1400" i="0" baseline="30000" dirty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nd</a:t>
              </a:r>
              <a:r>
                <a:rPr lang="en-US" sz="1400" i="0" dirty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 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NBI 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sym typeface="Wingdings" pitchFamily="2" charset="2"/>
                </a:rPr>
                <a:t> 2</a:t>
              </a:r>
              <a:r>
                <a:rPr lang="en-US" sz="1400" i="0" dirty="0" smtClean="0">
                  <a:solidFill>
                    <a:schemeClr val="tx1"/>
                  </a:solidFill>
                  <a:latin typeface="Helvetica"/>
                  <a:ea typeface="ＭＳ Ｐゴシック" pitchFamily="34" charset="-128"/>
                  <a:cs typeface="Helvetica"/>
                  <a:sym typeface="Wingdings" pitchFamily="2" charset="2"/>
                </a:rPr>
                <a:t>×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sym typeface="Wingdings" pitchFamily="2" charset="2"/>
                </a:rPr>
                <a:t>P</a:t>
              </a:r>
              <a:r>
                <a:rPr lang="en-US" sz="1400" i="0" baseline="-2500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sym typeface="Wingdings" pitchFamily="2" charset="2"/>
                </a:rPr>
                <a:t>NBI</a:t>
              </a:r>
              <a:endParaRPr lang="en-US" sz="1400" i="0" baseline="-25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Text Box 51"/>
            <p:cNvSpPr txBox="1">
              <a:spLocks noChangeArrowheads="1"/>
            </p:cNvSpPr>
            <p:nvPr/>
          </p:nvSpPr>
          <p:spPr bwMode="auto">
            <a:xfrm>
              <a:off x="7162800" y="1067456"/>
              <a:ext cx="945099" cy="292388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91440" rIns="0" bIns="27432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i="0" dirty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cs typeface="Helvetica" charset="0"/>
                </a:rPr>
                <a:t>Present NBI</a:t>
              </a:r>
            </a:p>
          </p:txBody>
        </p:sp>
      </p:grpSp>
      <p:grpSp>
        <p:nvGrpSpPr>
          <p:cNvPr id="12" name="Group 71"/>
          <p:cNvGrpSpPr/>
          <p:nvPr/>
        </p:nvGrpSpPr>
        <p:grpSpPr>
          <a:xfrm>
            <a:off x="4572000" y="2667000"/>
            <a:ext cx="1295400" cy="1371600"/>
            <a:chOff x="4876800" y="2743200"/>
            <a:chExt cx="1295400" cy="137160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2743200"/>
              <a:ext cx="1069952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876800" y="3766756"/>
              <a:ext cx="1295400" cy="348044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45720" rIns="0" bIns="0" anchor="ctr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New CS: 2</a:t>
              </a:r>
              <a:r>
                <a:rPr lang="en-US" sz="1400" i="0" dirty="0" smtClean="0">
                  <a:solidFill>
                    <a:schemeClr val="tx1"/>
                  </a:solidFill>
                  <a:latin typeface="Helvetica"/>
                  <a:ea typeface="ＭＳ Ｐゴシック" pitchFamily="34" charset="-128"/>
                  <a:cs typeface="Helvetica"/>
                </a:rPr>
                <a:t>×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B</a:t>
              </a:r>
              <a:r>
                <a:rPr lang="en-US" sz="1400" i="0" baseline="-2500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T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, I</a:t>
              </a:r>
              <a:r>
                <a:rPr lang="en-US" sz="1400" i="0" baseline="-2500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P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 5</a:t>
              </a:r>
              <a:r>
                <a:rPr lang="en-US" sz="1400" i="0" dirty="0" smtClean="0">
                  <a:solidFill>
                    <a:schemeClr val="tx1"/>
                  </a:solidFill>
                  <a:latin typeface="Helvetica"/>
                  <a:ea typeface="ＭＳ Ｐゴシック" pitchFamily="34" charset="-128"/>
                  <a:cs typeface="Helvetica"/>
                </a:rPr>
                <a:t>×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longer pulse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3" name="Group 59"/>
          <p:cNvGrpSpPr/>
          <p:nvPr/>
        </p:nvGrpSpPr>
        <p:grpSpPr>
          <a:xfrm>
            <a:off x="7848600" y="2637169"/>
            <a:ext cx="1219200" cy="1416481"/>
            <a:chOff x="7848600" y="2637169"/>
            <a:chExt cx="1219200" cy="1416481"/>
          </a:xfrm>
        </p:grpSpPr>
        <p:pic>
          <p:nvPicPr>
            <p:cNvPr id="28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 l="5" r="55959"/>
            <a:stretch>
              <a:fillRect/>
            </a:stretch>
          </p:blipFill>
          <p:spPr bwMode="auto">
            <a:xfrm>
              <a:off x="7876257" y="2743200"/>
              <a:ext cx="1191543" cy="131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48"/>
            <p:cNvSpPr txBox="1">
              <a:spLocks noChangeArrowheads="1"/>
            </p:cNvSpPr>
            <p:nvPr/>
          </p:nvSpPr>
          <p:spPr bwMode="auto">
            <a:xfrm>
              <a:off x="7848600" y="2637169"/>
              <a:ext cx="1219200" cy="563231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91440" tIns="45720" rIns="0" bIns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i="0" dirty="0" err="1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Cryo</a:t>
              </a: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-pump for D, n</a:t>
              </a:r>
              <a:r>
                <a:rPr lang="en-US" sz="1400" i="0" baseline="-2500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e</a:t>
              </a: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, </a:t>
              </a:r>
              <a:r>
                <a:rPr lang="en-US" sz="1400" i="0" dirty="0" smtClean="0">
                  <a:solidFill>
                    <a:srgbClr val="FF0000"/>
                  </a:solidFill>
                  <a:latin typeface="Symbol" pitchFamily="18" charset="2"/>
                  <a:ea typeface="ＭＳ Ｐゴシック" pitchFamily="34" charset="-128"/>
                </a:rPr>
                <a:t>n</a:t>
              </a: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* control w/o Li coatings</a:t>
              </a:r>
              <a:endParaRPr lang="en-US" sz="1400" i="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4" name="Group 58"/>
          <p:cNvGrpSpPr/>
          <p:nvPr/>
        </p:nvGrpSpPr>
        <p:grpSpPr>
          <a:xfrm>
            <a:off x="5943600" y="2740152"/>
            <a:ext cx="1752600" cy="1248907"/>
            <a:chOff x="5867400" y="2784931"/>
            <a:chExt cx="1752600" cy="1248907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24600" y="2895600"/>
              <a:ext cx="1157437" cy="113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48"/>
            <p:cNvSpPr txBox="1">
              <a:spLocks noChangeArrowheads="1"/>
            </p:cNvSpPr>
            <p:nvPr/>
          </p:nvSpPr>
          <p:spPr bwMode="auto">
            <a:xfrm>
              <a:off x="5867400" y="2784931"/>
              <a:ext cx="1752600" cy="372410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Vary PFC Li coverage </a:t>
              </a:r>
              <a:r>
                <a:rPr lang="en-US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to vary recycling, p(</a:t>
              </a:r>
              <a:r>
                <a:rPr lang="en-US" b="0" i="0" dirty="0" smtClean="0">
                  <a:solidFill>
                    <a:srgbClr val="FF0000"/>
                  </a:solidFill>
                  <a:latin typeface="Symbol" pitchFamily="18" charset="2"/>
                  <a:ea typeface="ＭＳ Ｐゴシック" pitchFamily="34" charset="-128"/>
                </a:rPr>
                <a:t>r</a:t>
              </a:r>
              <a:r>
                <a:rPr lang="en-US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), </a:t>
              </a:r>
              <a:r>
                <a:rPr lang="en-US" i="0" dirty="0" err="1" smtClean="0">
                  <a:solidFill>
                    <a:srgbClr val="FF0000"/>
                  </a:solidFill>
                  <a:latin typeface="Symbol" pitchFamily="18" charset="2"/>
                  <a:ea typeface="ＭＳ Ｐゴシック" pitchFamily="34" charset="-128"/>
                </a:rPr>
                <a:t>t</a:t>
              </a:r>
              <a:r>
                <a:rPr lang="en-US" i="0" baseline="-25000" dirty="0" err="1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E</a:t>
              </a:r>
              <a:endParaRPr lang="en-US" sz="1400" i="0" baseline="-2500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7" name="Group 44"/>
          <p:cNvGrpSpPr/>
          <p:nvPr/>
        </p:nvGrpSpPr>
        <p:grpSpPr>
          <a:xfrm>
            <a:off x="6172200" y="5279639"/>
            <a:ext cx="1524000" cy="1273561"/>
            <a:chOff x="5024967" y="4191000"/>
            <a:chExt cx="1439333" cy="1366019"/>
          </a:xfrm>
        </p:grpSpPr>
        <p:pic>
          <p:nvPicPr>
            <p:cNvPr id="46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23402" y="4191000"/>
              <a:ext cx="58106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5024967" y="5231437"/>
              <a:ext cx="1439333" cy="325582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Li granule injector (LGI) for ELM pacing</a:t>
              </a:r>
              <a:endParaRPr lang="en-US" sz="1400" i="0" baseline="-250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4572001" y="5562600"/>
            <a:ext cx="1447799" cy="990600"/>
            <a:chOff x="4876800" y="5562600"/>
            <a:chExt cx="1447799" cy="990600"/>
          </a:xfrm>
        </p:grpSpPr>
        <p:pic>
          <p:nvPicPr>
            <p:cNvPr id="49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19675" y="5581650"/>
              <a:ext cx="122872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4876800" y="5562600"/>
              <a:ext cx="1447799" cy="2954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Snowflake </a:t>
              </a:r>
              <a:r>
                <a:rPr lang="en-US" sz="1400" i="0" dirty="0" err="1" smtClean="0">
                  <a:solidFill>
                    <a:schemeClr val="tx1"/>
                  </a:solidFill>
                  <a:latin typeface="Arial Narrow" pitchFamily="34" charset="0"/>
                </a:rPr>
                <a:t>divertors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 + partial detachment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6" name="Group 68"/>
          <p:cNvGrpSpPr/>
          <p:nvPr/>
        </p:nvGrpSpPr>
        <p:grpSpPr>
          <a:xfrm>
            <a:off x="6324600" y="945446"/>
            <a:ext cx="1371600" cy="1645354"/>
            <a:chOff x="6400800" y="945446"/>
            <a:chExt cx="1447800" cy="1645354"/>
          </a:xfrm>
        </p:grpSpPr>
        <p:pic>
          <p:nvPicPr>
            <p:cNvPr id="70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00800" y="945446"/>
              <a:ext cx="1447800" cy="1645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Rectangle 70"/>
            <p:cNvSpPr/>
            <p:nvPr/>
          </p:nvSpPr>
          <p:spPr>
            <a:xfrm>
              <a:off x="6477000" y="949101"/>
              <a:ext cx="1219200" cy="2185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45720" rIns="0" bIns="0">
              <a:spAutoFit/>
            </a:bodyPr>
            <a:lstStyle/>
            <a:p>
              <a:pPr algn="ctr" defTabSz="912813" eaLnBrk="0" hangingPunct="0">
                <a:lnSpc>
                  <a:spcPct val="80000"/>
                </a:lnSpc>
                <a:buFontTx/>
                <a:buNone/>
                <a:defRPr/>
              </a:pPr>
              <a:r>
                <a:rPr lang="en-US" sz="1400" i="0" dirty="0" smtClean="0">
                  <a:solidFill>
                    <a:srgbClr val="FF0000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q profile control</a:t>
              </a:r>
            </a:p>
          </p:txBody>
        </p:sp>
      </p:grpSp>
      <p:grpSp>
        <p:nvGrpSpPr>
          <p:cNvPr id="50176" name="Group 80"/>
          <p:cNvGrpSpPr/>
          <p:nvPr/>
        </p:nvGrpSpPr>
        <p:grpSpPr>
          <a:xfrm>
            <a:off x="4267200" y="4177302"/>
            <a:ext cx="1752600" cy="1232898"/>
            <a:chOff x="4419600" y="4177302"/>
            <a:chExt cx="1752600" cy="1232898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876800" y="4294542"/>
              <a:ext cx="1025686" cy="1115658"/>
            </a:xfrm>
            <a:prstGeom prst="rect">
              <a:avLst/>
            </a:prstGeom>
            <a:noFill/>
          </p:spPr>
        </p:pic>
        <p:sp>
          <p:nvSpPr>
            <p:cNvPr id="80" name="Text Box 48"/>
            <p:cNvSpPr txBox="1">
              <a:spLocks noChangeArrowheads="1"/>
            </p:cNvSpPr>
            <p:nvPr/>
          </p:nvSpPr>
          <p:spPr bwMode="auto">
            <a:xfrm>
              <a:off x="4419600" y="4177302"/>
              <a:ext cx="1752600" cy="489365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0" rIns="0" bIns="4572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i="0" dirty="0" err="1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Midplane</a:t>
              </a: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+ off-</a:t>
              </a:r>
              <a:r>
                <a:rPr lang="en-US" sz="1400" i="0" dirty="0" err="1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midplane</a:t>
              </a: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</a:t>
              </a:r>
              <a:r>
                <a:rPr lang="en-US" sz="11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non-axis. control coils </a:t>
              </a:r>
              <a:r>
                <a:rPr lang="en-US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(NCC)  </a:t>
              </a:r>
              <a:r>
                <a:rPr lang="en-US" sz="10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for EFC, RWM, ELM-RMP, NTV</a:t>
              </a:r>
              <a:endParaRPr lang="en-US" i="0" baseline="-25000" dirty="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grpSp>
        <p:nvGrpSpPr>
          <p:cNvPr id="50177" name="Group 67"/>
          <p:cNvGrpSpPr/>
          <p:nvPr/>
        </p:nvGrpSpPr>
        <p:grpSpPr>
          <a:xfrm>
            <a:off x="7543800" y="5638800"/>
            <a:ext cx="1524000" cy="838200"/>
            <a:chOff x="6324600" y="5638800"/>
            <a:chExt cx="1524000" cy="838200"/>
          </a:xfrm>
        </p:grpSpPr>
        <p:pic>
          <p:nvPicPr>
            <p:cNvPr id="60" name="Picture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40415" y="5791200"/>
              <a:ext cx="65942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Box 30"/>
            <p:cNvSpPr txBox="1">
              <a:spLocks noChangeArrowheads="1"/>
            </p:cNvSpPr>
            <p:nvPr/>
          </p:nvSpPr>
          <p:spPr bwMode="auto">
            <a:xfrm>
              <a:off x="6324600" y="5638800"/>
              <a:ext cx="1524000" cy="4124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91440" bIns="45720">
              <a:spAutoFit/>
            </a:bodyPr>
            <a:lstStyle/>
            <a:p>
              <a:pPr algn="ctr">
                <a:lnSpc>
                  <a:spcPct val="85000"/>
                </a:lnSpc>
                <a:buFontTx/>
                <a:buNone/>
              </a:pP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</a:rPr>
                <a:t>Erosion &amp; shielding of high-Z tiles + Li</a:t>
              </a:r>
              <a:endParaRPr lang="en-US" sz="1400" i="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>
              <a:off x="6846277" y="6019800"/>
              <a:ext cx="87923" cy="152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50178" name="Group 64"/>
          <p:cNvGrpSpPr/>
          <p:nvPr/>
        </p:nvGrpSpPr>
        <p:grpSpPr>
          <a:xfrm>
            <a:off x="6229350" y="4200525"/>
            <a:ext cx="1238250" cy="981075"/>
            <a:chOff x="6076950" y="4343400"/>
            <a:chExt cx="1238250" cy="981075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76950" y="4343400"/>
              <a:ext cx="12382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6096000" y="4976687"/>
              <a:ext cx="1143000" cy="347788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45720" rIns="0" bIns="0" anchor="ctr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Extended low-f MHD sensor set</a:t>
              </a:r>
              <a:endParaRPr lang="en-US" sz="1400" i="0" baseline="-25000" dirty="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96200" y="980724"/>
            <a:ext cx="1447800" cy="1550804"/>
            <a:chOff x="7696200" y="980724"/>
            <a:chExt cx="1447800" cy="1550804"/>
          </a:xfrm>
        </p:grpSpPr>
        <p:pic>
          <p:nvPicPr>
            <p:cNvPr id="33" name="Picture 19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153400" y="1027113"/>
              <a:ext cx="446051" cy="148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>
            <a:xfrm>
              <a:off x="7848600" y="980724"/>
              <a:ext cx="1066800" cy="3497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>
              <a:spAutoFit/>
            </a:bodyPr>
            <a:lstStyle/>
            <a:p>
              <a:pPr algn="ctr" defTabSz="912813" eaLnBrk="0" hangingPunct="0">
                <a:lnSpc>
                  <a:spcPct val="70000"/>
                </a:lnSpc>
                <a:buFontTx/>
                <a:buNone/>
                <a:defRPr/>
              </a:pPr>
              <a:r>
                <a:rPr lang="en-US" sz="1400" i="0" dirty="0">
                  <a:solidFill>
                    <a:srgbClr val="FF0000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28 GHz, </a:t>
              </a:r>
              <a:r>
                <a:rPr lang="en-US" sz="1400" i="0" dirty="0" smtClean="0">
                  <a:solidFill>
                    <a:srgbClr val="FF0000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1-2MW</a:t>
              </a:r>
            </a:p>
            <a:p>
              <a:pPr algn="ctr" defTabSz="912813" eaLnBrk="0" hangingPunct="0">
                <a:lnSpc>
                  <a:spcPct val="70000"/>
                </a:lnSpc>
                <a:buFontTx/>
                <a:buNone/>
                <a:defRPr/>
              </a:pPr>
              <a:r>
                <a:rPr lang="en-US" sz="1400" i="0" dirty="0" err="1" smtClean="0">
                  <a:solidFill>
                    <a:srgbClr val="FF0000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Gyrotron</a:t>
              </a:r>
              <a:endParaRPr lang="en-US" sz="1400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696200" y="2185279"/>
              <a:ext cx="1447800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45720" rIns="0">
              <a:spAutoFit/>
            </a:bodyPr>
            <a:lstStyle/>
            <a:p>
              <a:pPr algn="ctr" defTabSz="912813" eaLnBrk="0" hangingPunct="0">
                <a:lnSpc>
                  <a:spcPct val="70000"/>
                </a:lnSpc>
                <a:buFontTx/>
                <a:buNone/>
                <a:defRPr/>
              </a:pPr>
              <a:r>
                <a:rPr lang="en-US" sz="1100" i="0" dirty="0" smtClean="0">
                  <a:solidFill>
                    <a:srgbClr val="FF0000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ECH / EBW for start-up</a:t>
              </a:r>
            </a:p>
            <a:p>
              <a:pPr algn="ctr" defTabSz="912813" eaLnBrk="0" hangingPunct="0">
                <a:lnSpc>
                  <a:spcPct val="80000"/>
                </a:lnSpc>
                <a:buFontTx/>
                <a:buNone/>
                <a:defRPr/>
              </a:pPr>
              <a:r>
                <a:rPr lang="en-US" sz="1000" i="0" dirty="0" smtClean="0">
                  <a:solidFill>
                    <a:srgbClr val="FF0000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(Longer-term: EBW H&amp;CD)</a:t>
              </a:r>
              <a:endParaRPr lang="en-US" sz="1000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4" name="Group 76"/>
          <p:cNvGrpSpPr/>
          <p:nvPr/>
        </p:nvGrpSpPr>
        <p:grpSpPr>
          <a:xfrm>
            <a:off x="76200" y="4343400"/>
            <a:ext cx="4191000" cy="838200"/>
            <a:chOff x="76200" y="4343400"/>
            <a:chExt cx="4191000" cy="838200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 bwMode="auto">
            <a:xfrm>
              <a:off x="76200" y="4343400"/>
              <a:ext cx="3810000" cy="8382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1775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Sustainable 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b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 w/ passive and active  control, disruption prediction, avoidance, mitigation</a:t>
              </a:r>
              <a:endParaRPr lang="en-US" sz="2000" i="0" kern="0" baseline="-25000" dirty="0" smtClean="0">
                <a:solidFill>
                  <a:srgbClr val="C00000"/>
                </a:solidFill>
                <a:latin typeface="Symbol" pitchFamily="18" charset="2"/>
                <a:ea typeface="ヒラギノ角ゴ Pro W3" charset="-128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3962400" y="4648200"/>
              <a:ext cx="304800" cy="304800"/>
            </a:xfrm>
            <a:prstGeom prst="right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62000" y="990600"/>
            <a:ext cx="281940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C00000"/>
                </a:solidFill>
              </a:rPr>
              <a:t>Key issues to resolve:</a:t>
            </a:r>
            <a:endParaRPr lang="en-US" sz="1600" i="0" dirty="0">
              <a:solidFill>
                <a:srgbClr val="C00000"/>
              </a:solidFill>
            </a:endParaRPr>
          </a:p>
        </p:txBody>
      </p:sp>
      <p:pic>
        <p:nvPicPr>
          <p:cNvPr id="63" name="Picture 62" descr="Picture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24800" y="4054444"/>
            <a:ext cx="1143000" cy="1508156"/>
          </a:xfrm>
          <a:prstGeom prst="rect">
            <a:avLst/>
          </a:prstGeom>
        </p:spPr>
      </p:pic>
      <p:sp>
        <p:nvSpPr>
          <p:cNvPr id="5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Review of PAC-33 charge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Performance requirements for next-steps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NSTX-U long-range research goals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Highest-priority facility enhancements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Overview of 5 year plan research thrusts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Contributions to ITER, predictive capability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Plan Organization and Research Thrusts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6477000" cy="5105400"/>
          </a:xfrm>
        </p:spPr>
        <p:txBody>
          <a:bodyPr/>
          <a:lstStyle/>
          <a:p>
            <a:pPr marL="231775" indent="-231775"/>
            <a:r>
              <a:rPr lang="en-US" dirty="0" smtClean="0"/>
              <a:t>NSTX-U topical science groups (TSGs) are responsible for program plan definition and 5 year plan presentations + chapters</a:t>
            </a:r>
          </a:p>
          <a:p>
            <a:pPr marL="457200" lvl="1" indent="-228600"/>
            <a:r>
              <a:rPr lang="en-US" dirty="0" smtClean="0"/>
              <a:t>TSG structure: experimental leader/deputy + theory co-leader for strong theory-experiment linkages</a:t>
            </a:r>
          </a:p>
          <a:p>
            <a:pPr marL="231775" indent="-231775"/>
            <a:endParaRPr lang="en-US" dirty="0" smtClean="0"/>
          </a:p>
          <a:p>
            <a:pPr marL="231775" indent="-231775"/>
            <a:r>
              <a:rPr lang="en-US" dirty="0" smtClean="0"/>
              <a:t>Each chapter contains 2-4 research “thrusts” which define actions that will be taken to achieve the high-level goals</a:t>
            </a:r>
          </a:p>
          <a:p>
            <a:pPr marL="231775" indent="-231775"/>
            <a:endParaRPr lang="en-US" dirty="0" smtClean="0"/>
          </a:p>
          <a:p>
            <a:pPr marL="231775" indent="-231775"/>
            <a:r>
              <a:rPr lang="en-US" b="1" dirty="0" smtClean="0">
                <a:solidFill>
                  <a:srgbClr val="FF0000"/>
                </a:solidFill>
              </a:rPr>
              <a:t>The remainder of this presentation will summarize the TSG research thrusts of the NSTX-U 5 year plan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44386" name="Picture 2" descr="C:\Users\jmenard\Documents\My Files\PPPL\Projects\NSTX\Program\5 year planning\2014-2018\Chapter text\Chapter_01_Overview\Figure source\TSGs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1057588"/>
            <a:ext cx="2667000" cy="538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NSTX-U 5 year plan research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Macroscopic Stability (MS)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Transport and Turbulence (TT)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Boundary Physics (BP)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Materials and Plasma Facing Components (MP)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Energetic Particles (EP)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Wave Heating and Current Drive (RF)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Plasma Start-up and Ramp-up (PSR)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Advanced Scenarios and Control (ASC)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Stability control improvements significantly reduce </a:t>
            </a:r>
            <a:br>
              <a:rPr lang="en-US" dirty="0" smtClean="0"/>
            </a:br>
            <a:r>
              <a:rPr lang="en-US" dirty="0" smtClean="0"/>
              <a:t>unstable RWMs; developed advanced disruption warning </a:t>
            </a:r>
            <a:endParaRPr lang="en-US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52400" y="4876800"/>
            <a:ext cx="436990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Disruption probability reduced by a factor of 3 in controlled experiments</a:t>
            </a:r>
          </a:p>
          <a:p>
            <a:pPr marL="4000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Reached 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cs typeface="Helvetica"/>
              </a:rPr>
              <a:t>×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 computed n=1 no-wall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limit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</a:rPr>
              <a:t>N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</a:rPr>
              <a:t>/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</a:rPr>
              <a:t>l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= 6.7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probability of unstable RWMs at high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3"/>
          <a:stretch/>
        </p:blipFill>
        <p:spPr bwMode="auto">
          <a:xfrm>
            <a:off x="152400" y="990601"/>
            <a:ext cx="4495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362201" y="3657598"/>
            <a:ext cx="1981200" cy="446086"/>
            <a:chOff x="1961" y="2761"/>
            <a:chExt cx="1581" cy="348"/>
          </a:xfrm>
        </p:grpSpPr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1961" y="2761"/>
              <a:ext cx="1581" cy="3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b="0" i="0"/>
            </a:p>
          </p:txBody>
        </p:sp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2016" y="2828"/>
              <a:ext cx="86" cy="8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b="0" i="0"/>
            </a:p>
          </p:txBody>
        </p:sp>
        <p:sp>
          <p:nvSpPr>
            <p:cNvPr id="9" name="Oval 21"/>
            <p:cNvSpPr>
              <a:spLocks noChangeArrowheads="1"/>
            </p:cNvSpPr>
            <p:nvPr/>
          </p:nvSpPr>
          <p:spPr bwMode="auto">
            <a:xfrm>
              <a:off x="2018" y="2965"/>
              <a:ext cx="86" cy="86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b="0" i="0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54" y="2766"/>
              <a:ext cx="84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100" b="0" i="0" dirty="0">
                  <a:solidFill>
                    <a:schemeClr val="tx2"/>
                  </a:solidFill>
                  <a:cs typeface="Helvetica" pitchFamily="34" charset="0"/>
                </a:rPr>
                <a:t>Unstable RWM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2160" y="2902"/>
              <a:ext cx="126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100" b="0" i="0" dirty="0">
                  <a:solidFill>
                    <a:schemeClr val="tx2"/>
                  </a:solidFill>
                  <a:cs typeface="Helvetica" pitchFamily="34" charset="0"/>
                </a:rPr>
                <a:t>Stable / controlled RWM</a:t>
              </a:r>
            </a:p>
          </p:txBody>
        </p:sp>
      </p:grpSp>
      <p:grpSp>
        <p:nvGrpSpPr>
          <p:cNvPr id="12" name="Group 9"/>
          <p:cNvGrpSpPr/>
          <p:nvPr/>
        </p:nvGrpSpPr>
        <p:grpSpPr>
          <a:xfrm>
            <a:off x="4921538" y="2133600"/>
            <a:ext cx="4070062" cy="2895600"/>
            <a:chOff x="0" y="1066800"/>
            <a:chExt cx="5289262" cy="3741364"/>
          </a:xfrm>
        </p:grpSpPr>
        <p:pic>
          <p:nvPicPr>
            <p:cNvPr id="13" name="Picture 5" descr="TimeDependentWarningHistograms.ps_pages.pdf"/>
            <p:cNvPicPr>
              <a:picLocks noChangeAspect="1"/>
            </p:cNvPicPr>
            <p:nvPr/>
          </p:nvPicPr>
          <p:blipFill>
            <a:blip r:embed="rId3" cstate="print"/>
            <a:srcRect l="16495" t="6863" r="8650" b="50980"/>
            <a:stretch>
              <a:fillRect/>
            </a:stretch>
          </p:blipFill>
          <p:spPr bwMode="auto">
            <a:xfrm>
              <a:off x="0" y="1066800"/>
              <a:ext cx="5289262" cy="374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2092561" y="1404564"/>
              <a:ext cx="2800597" cy="9421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r>
                <a:rPr lang="en-US" sz="1400" b="0" i="0" dirty="0" smtClean="0">
                  <a:solidFill>
                    <a:srgbClr val="FF0000"/>
                  </a:solidFill>
                </a:rPr>
                <a:t>Lower warning threshold</a:t>
              </a:r>
              <a:endParaRPr lang="en-US" sz="1400" b="0" i="0" dirty="0">
                <a:solidFill>
                  <a:srgbClr val="FF0000"/>
                </a:solidFill>
              </a:endParaRPr>
            </a:p>
            <a:p>
              <a:r>
                <a:rPr lang="en-US" sz="1400" b="0" i="0" dirty="0" smtClean="0"/>
                <a:t>Higher warning threshold</a:t>
              </a:r>
              <a:endParaRPr lang="en-US" sz="1400" b="0" i="0" dirty="0"/>
            </a:p>
            <a:p>
              <a:r>
                <a:rPr lang="en-US" sz="1400" b="0" i="0" dirty="0">
                  <a:solidFill>
                    <a:schemeClr val="tx1"/>
                  </a:solidFill>
                </a:rPr>
                <a:t>~2100 Discharges</a:t>
              </a:r>
            </a:p>
          </p:txBody>
        </p:sp>
      </p:grp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953000" y="5181600"/>
            <a:ext cx="4191000" cy="115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0" bIns="45709">
            <a:spAutoFit/>
          </a:bodyPr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b="0" i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Minimize late warnings:</a:t>
            </a:r>
            <a:endParaRPr lang="en-US" sz="1800" b="0" i="0" dirty="0">
              <a:solidFill>
                <a:srgbClr val="FF0000"/>
              </a:solidFill>
              <a:latin typeface="+mn-lt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	&lt;</a:t>
            </a:r>
            <a:r>
              <a:rPr lang="en-US" sz="1600" b="0" i="0" dirty="0">
                <a:solidFill>
                  <a:srgbClr val="FF0000"/>
                </a:solidFill>
                <a:latin typeface="+mn-lt"/>
                <a:cs typeface="Calibri" pitchFamily="34" charset="0"/>
              </a:rPr>
              <a:t>1% late </a:t>
            </a:r>
            <a:r>
              <a:rPr lang="en-US" sz="1600" b="0" i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warning, ~</a:t>
            </a:r>
            <a:r>
              <a:rPr lang="en-US" sz="1600" b="0" i="0" dirty="0">
                <a:solidFill>
                  <a:srgbClr val="FF0000"/>
                </a:solidFill>
                <a:latin typeface="+mn-lt"/>
                <a:cs typeface="Calibri" pitchFamily="34" charset="0"/>
              </a:rPr>
              <a:t>15% false positive</a:t>
            </a:r>
          </a:p>
          <a:p>
            <a:pPr marL="228600" indent="-228600">
              <a:lnSpc>
                <a:spcPct val="90000"/>
              </a:lnSpc>
            </a:pPr>
            <a:endParaRPr lang="en-US" sz="900" i="0" dirty="0" smtClean="0">
              <a:solidFill>
                <a:schemeClr val="accent2"/>
              </a:solidFill>
              <a:latin typeface="+mn-lt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Minimize late warn + false positives:</a:t>
            </a:r>
          </a:p>
          <a:p>
            <a:pPr marL="171450" indent="-171450">
              <a:lnSpc>
                <a:spcPct val="90000"/>
              </a:lnSpc>
            </a:pPr>
            <a:r>
              <a:rPr lang="en-US" sz="1600" b="0" i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	~</a:t>
            </a:r>
            <a:r>
              <a:rPr lang="en-US" sz="1600" b="0" i="0" dirty="0">
                <a:solidFill>
                  <a:schemeClr val="accent2"/>
                </a:solidFill>
                <a:latin typeface="+mn-lt"/>
                <a:cs typeface="Calibri" pitchFamily="34" charset="0"/>
              </a:rPr>
              <a:t>2% late </a:t>
            </a:r>
            <a:r>
              <a:rPr lang="en-US" sz="1600" b="0" i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warning, ~</a:t>
            </a:r>
            <a:r>
              <a:rPr lang="en-US" sz="1600" b="0" i="0" dirty="0">
                <a:solidFill>
                  <a:schemeClr val="accent2"/>
                </a:solidFill>
                <a:latin typeface="+mn-lt"/>
                <a:cs typeface="Calibri" pitchFamily="34" charset="0"/>
              </a:rPr>
              <a:t>4% false </a:t>
            </a:r>
            <a:r>
              <a:rPr lang="en-US" sz="1600" b="0" i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positive</a:t>
            </a:r>
            <a:endParaRPr lang="en-US" sz="1600" b="0" i="0" dirty="0">
              <a:solidFill>
                <a:schemeClr val="accent2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953000" y="1066800"/>
            <a:ext cx="41705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Disruption warning algorithm shows high probability of success</a:t>
            </a:r>
          </a:p>
          <a:p>
            <a:pPr marL="4000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Uses combinations of single threshold tests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6781800" y="3162937"/>
            <a:ext cx="1828800" cy="6155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r>
              <a:rPr lang="en-US" sz="900" i="0" dirty="0">
                <a:solidFill>
                  <a:schemeClr val="tx1"/>
                </a:solidFill>
                <a:latin typeface="+mn-lt"/>
                <a:cs typeface="Calibri" pitchFamily="34" charset="0"/>
              </a:rPr>
              <a:t>False Positive: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+mn-lt"/>
                <a:cs typeface="Calibri" pitchFamily="34" charset="0"/>
              </a:rPr>
              <a:t>Warning </a:t>
            </a:r>
            <a:r>
              <a:rPr lang="en-US" sz="800" b="0" i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&gt; 300 </a:t>
            </a:r>
            <a:r>
              <a:rPr lang="en-US" sz="800" b="0" i="0" dirty="0">
                <a:solidFill>
                  <a:schemeClr val="tx1"/>
                </a:solidFill>
                <a:latin typeface="+mn-lt"/>
                <a:cs typeface="Calibri" pitchFamily="34" charset="0"/>
              </a:rPr>
              <a:t>ms </a:t>
            </a:r>
            <a:r>
              <a:rPr lang="en-US" sz="800" b="0" i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before I</a:t>
            </a:r>
            <a:r>
              <a:rPr lang="en-US" sz="800" b="0" i="0" baseline="-250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</a:t>
            </a:r>
            <a:r>
              <a:rPr lang="en-US" sz="800" b="0" i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 quench</a:t>
            </a:r>
          </a:p>
          <a:p>
            <a:r>
              <a:rPr lang="en-US" sz="900" i="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Late Warning:</a:t>
            </a:r>
          </a:p>
          <a:p>
            <a:r>
              <a:rPr lang="en-US" sz="800" b="0" i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Warning &lt; 10 </a:t>
            </a:r>
            <a:r>
              <a:rPr lang="en-US" sz="800" b="0" i="0" dirty="0">
                <a:solidFill>
                  <a:schemeClr val="tx1"/>
                </a:solidFill>
                <a:latin typeface="+mn-lt"/>
                <a:cs typeface="Calibri" pitchFamily="34" charset="0"/>
              </a:rPr>
              <a:t>ms before </a:t>
            </a:r>
            <a:r>
              <a:rPr lang="en-US" sz="800" b="0" i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I</a:t>
            </a:r>
            <a:r>
              <a:rPr lang="en-US" sz="800" b="0" i="0" baseline="-250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</a:t>
            </a:r>
            <a:r>
              <a:rPr lang="en-US" sz="800" b="0" i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 quench</a:t>
            </a:r>
            <a:endParaRPr lang="en-US" sz="800" b="0" i="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 and planned NSTX-U program support and accelerate</a:t>
            </a:r>
            <a:br>
              <a:rPr lang="en-US" dirty="0" smtClean="0"/>
            </a:br>
            <a:r>
              <a:rPr lang="en-US" dirty="0" smtClean="0"/>
              <a:t>wide range of development paths toward fusion energy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1923" name="Picture 3" descr="C:\Users\jmenard\Documents\My Files\PPPL\Projects\ITER\Graphics and Images\iter_plasma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749" y="1600200"/>
            <a:ext cx="2029651" cy="2057400"/>
          </a:xfrm>
          <a:prstGeom prst="rect">
            <a:avLst/>
          </a:prstGeom>
          <a:noFill/>
        </p:spPr>
      </p:pic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3048000" y="4038600"/>
            <a:ext cx="21336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Steady-State, Plasma-Material Interface R&amp;D</a:t>
            </a:r>
            <a:endParaRPr lang="en-US" sz="16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943600" y="1600200"/>
            <a:ext cx="1066800" cy="1447800"/>
            <a:chOff x="5791200" y="1752600"/>
            <a:chExt cx="1066800" cy="14478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4972" y="1752600"/>
              <a:ext cx="1063028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5791200" y="2892623"/>
              <a:ext cx="1066800" cy="30777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0" rIns="0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FNSF-ST</a:t>
              </a:r>
            </a:p>
          </p:txBody>
        </p:sp>
      </p:grp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3048000" y="95386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rPr>
              <a:t>Burning Plasma Physics - </a:t>
            </a:r>
            <a:r>
              <a:rPr lang="en-US" sz="2000" i="0" dirty="0" smtClean="0">
                <a:solidFill>
                  <a:schemeClr val="accent2"/>
                </a:solidFill>
                <a:latin typeface="Arial Narrow" pitchFamily="34" charset="0"/>
                <a:ea typeface="MS PGothic" pitchFamily="34" charset="-128"/>
              </a:rPr>
              <a:t>ITER</a:t>
            </a:r>
            <a:endParaRPr lang="en-US" sz="1800" i="0" dirty="0">
              <a:solidFill>
                <a:schemeClr val="accent2"/>
              </a:solidFill>
              <a:latin typeface="Arial Narrow" pitchFamily="34" charset="0"/>
              <a:ea typeface="MS PGothic" pitchFamily="34" charset="-128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486400" y="4876800"/>
            <a:ext cx="838200" cy="701636"/>
            <a:chOff x="3962401" y="5775364"/>
            <a:chExt cx="838200" cy="701636"/>
          </a:xfrm>
        </p:grpSpPr>
        <p:pic>
          <p:nvPicPr>
            <p:cNvPr id="8192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1" y="5775364"/>
              <a:ext cx="685800" cy="476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3962401" y="6261556"/>
              <a:ext cx="83820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VULCAN</a:t>
              </a:r>
              <a:endParaRPr lang="en-US" sz="1400" i="0" dirty="0">
                <a:solidFill>
                  <a:schemeClr val="accent2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876800" y="4648200"/>
            <a:ext cx="609600" cy="937820"/>
            <a:chOff x="2971800" y="5486400"/>
            <a:chExt cx="609600" cy="937820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5486400"/>
              <a:ext cx="609600" cy="7361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2971800" y="6208776"/>
              <a:ext cx="60960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NHTX</a:t>
              </a:r>
              <a:endParaRPr lang="en-US" i="0" dirty="0">
                <a:solidFill>
                  <a:schemeClr val="accent2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971801" y="5659903"/>
            <a:ext cx="838200" cy="817097"/>
            <a:chOff x="4114800" y="4251067"/>
            <a:chExt cx="838200" cy="817097"/>
          </a:xfrm>
        </p:grpSpPr>
        <p:pic>
          <p:nvPicPr>
            <p:cNvPr id="81931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47730" y="4251067"/>
              <a:ext cx="729069" cy="543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4114800" y="4806554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bIns="0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KSTAR</a:t>
              </a:r>
              <a:endParaRPr lang="en-US" sz="1400" i="0" dirty="0">
                <a:solidFill>
                  <a:schemeClr val="accent2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71800" y="4648200"/>
            <a:ext cx="838200" cy="838200"/>
            <a:chOff x="2925298" y="4264223"/>
            <a:chExt cx="838200" cy="838200"/>
          </a:xfrm>
        </p:grpSpPr>
        <p:pic>
          <p:nvPicPr>
            <p:cNvPr id="81930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59376" y="4264223"/>
              <a:ext cx="804121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2925298" y="4794646"/>
              <a:ext cx="838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EAST</a:t>
              </a:r>
              <a:endParaRPr lang="en-US" i="0" dirty="0">
                <a:solidFill>
                  <a:schemeClr val="accent2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>
          <a:xfrm>
            <a:off x="76200" y="4343400"/>
            <a:ext cx="2667000" cy="1280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0"/>
          <a:lstStyle/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100% non-inductive + high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Plasma-Material Interface</a:t>
            </a:r>
          </a:p>
          <a:p>
            <a:pPr marL="228600" lvl="1" indent="-114300" eaLnBrk="0" hangingPunct="0">
              <a:lnSpc>
                <a:spcPct val="6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</a:rPr>
              <a:t>Strong heating + smaller R </a:t>
            </a: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  <a:sym typeface="Wingdings" pitchFamily="2" charset="2"/>
              </a:rPr>
              <a:t></a:t>
            </a:r>
          </a:p>
          <a:p>
            <a:pPr marL="228600" lvl="1" indent="-114300" eaLnBrk="0" hangingPunct="0">
              <a:lnSpc>
                <a:spcPct val="60000"/>
              </a:lnSpc>
              <a:spcBef>
                <a:spcPct val="20000"/>
              </a:spcBef>
              <a:defRPr/>
            </a:pP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  <a:sym typeface="Wingdings" pitchFamily="2" charset="2"/>
              </a:rPr>
              <a:t>	access h</a:t>
            </a: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</a:rPr>
              <a:t>igh P/R, P/S</a:t>
            </a:r>
          </a:p>
          <a:p>
            <a:pPr marL="228600" lvl="1" indent="-1143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Novel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PMI solutions: snowflake, liquid metals, Super-X (MAST-U)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7437438" y="985391"/>
            <a:ext cx="1630362" cy="5426968"/>
            <a:chOff x="7437438" y="1050032"/>
            <a:chExt cx="1630362" cy="542696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37438" y="1593850"/>
              <a:ext cx="1630362" cy="488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7467600" y="1050032"/>
              <a:ext cx="1524000" cy="5386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2000" i="0" dirty="0" smtClean="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rPr>
                <a:t>Pilot Plant or DEMO</a:t>
              </a:r>
              <a:endParaRPr lang="en-US" sz="2000" i="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8053388" y="3148013"/>
              <a:ext cx="735012" cy="1444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7840663" y="4686300"/>
              <a:ext cx="735012" cy="1444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883525" y="6100763"/>
              <a:ext cx="735013" cy="1444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7543800" y="3114873"/>
              <a:ext cx="1371600" cy="307777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>
                  <a:solidFill>
                    <a:srgbClr val="0D16FF"/>
                  </a:solidFill>
                  <a:latin typeface="Arial Narrow" pitchFamily="34" charset="0"/>
                  <a:ea typeface="MS PGothic" pitchFamily="34" charset="-128"/>
                </a:rPr>
                <a:t>ARIES-ST</a:t>
              </a: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7467600" y="6038850"/>
              <a:ext cx="1477962" cy="307777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>
                  <a:solidFill>
                    <a:srgbClr val="0D16FF"/>
                  </a:solidFill>
                  <a:latin typeface="Arial Narrow" pitchFamily="34" charset="0"/>
                  <a:ea typeface="MS PGothic" pitchFamily="34" charset="-128"/>
                </a:rPr>
                <a:t>ARIES-CS</a:t>
              </a:r>
              <a:endParaRPr lang="en-US" sz="1600" i="0" dirty="0">
                <a:solidFill>
                  <a:srgbClr val="0D16FF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7467600" y="4638873"/>
              <a:ext cx="1477963" cy="307777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>
                  <a:solidFill>
                    <a:srgbClr val="0D16FF"/>
                  </a:solidFill>
                  <a:latin typeface="Arial Narrow" pitchFamily="34" charset="0"/>
                  <a:ea typeface="MS PGothic" pitchFamily="34" charset="-128"/>
                </a:rPr>
                <a:t>ARIES-AT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62000" y="2362200"/>
            <a:ext cx="1371600" cy="1658576"/>
            <a:chOff x="762000" y="2362200"/>
            <a:chExt cx="1371600" cy="1658576"/>
          </a:xfrm>
        </p:grpSpPr>
        <p:pic>
          <p:nvPicPr>
            <p:cNvPr id="22" name="Picture 5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6446" y="2362200"/>
              <a:ext cx="135071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20"/>
            <p:cNvSpPr txBox="1">
              <a:spLocks noChangeArrowheads="1"/>
            </p:cNvSpPr>
            <p:nvPr/>
          </p:nvSpPr>
          <p:spPr bwMode="auto">
            <a:xfrm>
              <a:off x="762000" y="3657600"/>
              <a:ext cx="1371600" cy="363176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square" lIns="182880" tIns="91440" rIns="18288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2200" i="0" dirty="0" smtClean="0">
                  <a:solidFill>
                    <a:srgbClr val="0D16FF"/>
                  </a:solidFill>
                  <a:latin typeface="Arial Narrow" pitchFamily="34" charset="0"/>
                  <a:ea typeface="MS PGothic" pitchFamily="34" charset="-128"/>
                </a:rPr>
                <a:t>NSTX-U</a:t>
              </a:r>
            </a:p>
          </p:txBody>
        </p:sp>
      </p:grpSp>
      <p:sp>
        <p:nvSpPr>
          <p:cNvPr id="64" name="Content Placeholder 2"/>
          <p:cNvSpPr txBox="1">
            <a:spLocks/>
          </p:cNvSpPr>
          <p:nvPr/>
        </p:nvSpPr>
        <p:spPr>
          <a:xfrm>
            <a:off x="76200" y="990600"/>
            <a:ext cx="26670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74625" marR="0" lvl="0" indent="-17462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Extend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Predictive Capability</a:t>
            </a:r>
          </a:p>
          <a:p>
            <a:pPr marL="228600" lvl="1" indent="-111125" eaLnBrk="0" hangingPunct="0">
              <a:lnSpc>
                <a:spcPct val="6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</a:rPr>
              <a:t>Non-linear fast-ion dynamics</a:t>
            </a:r>
          </a:p>
          <a:p>
            <a:pPr marL="228600" lvl="1" indent="-111125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</a:rPr>
              <a:t>Transport from electron gyro-scale turbulence at low </a:t>
            </a:r>
            <a:r>
              <a:rPr lang="en-US" sz="1400" i="0" kern="0" dirty="0" smtClean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</a:rPr>
              <a:t>*</a:t>
            </a:r>
          </a:p>
          <a:p>
            <a:pPr marL="228600" lvl="1" indent="-111125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High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</a:rPr>
              <a:t> beta, rotation, shaping</a:t>
            </a:r>
            <a:r>
              <a:rPr lang="en-US" sz="1400" i="0" kern="0" noProof="0" dirty="0" smtClean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US" sz="1400" i="0" kern="0" noProof="0" dirty="0" err="1" smtClean="0">
                <a:solidFill>
                  <a:schemeClr val="accent2"/>
                </a:solidFill>
                <a:latin typeface="Arial Narrow" pitchFamily="34" charset="0"/>
              </a:rPr>
              <a:t>toroidicity</a:t>
            </a:r>
            <a:r>
              <a:rPr lang="en-US" sz="1400" i="0" kern="0" noProof="0" dirty="0" smtClean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</a:rPr>
              <a:t>for MHD, transport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6200" y="5638800"/>
            <a:ext cx="26670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0"/>
          <a:lstStyle/>
          <a:p>
            <a:pPr marL="174625" marR="0" lvl="0" indent="-17462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Fusion Nuclear Science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  <a:p>
            <a:pPr marL="228600" lvl="1" indent="-114300" eaLnBrk="0" hangingPunct="0">
              <a:lnSpc>
                <a:spcPct val="55000"/>
              </a:lnSpc>
              <a:spcBef>
                <a:spcPct val="20000"/>
              </a:spcBef>
              <a:buFontTx/>
              <a:buChar char="–"/>
            </a:pP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</a:rPr>
              <a:t>High neutron wall loading</a:t>
            </a:r>
          </a:p>
          <a:p>
            <a:pPr marL="228600" lvl="1" indent="-114300" eaLnBrk="0" hangingPunct="0">
              <a:lnSpc>
                <a:spcPct val="55000"/>
              </a:lnSpc>
              <a:spcBef>
                <a:spcPct val="20000"/>
              </a:spcBef>
              <a:buFontTx/>
              <a:buChar char="–"/>
            </a:pP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</a:rPr>
              <a:t>Potentially smaller size, cost</a:t>
            </a:r>
            <a:endParaRPr lang="en-US" sz="1400" i="0" kern="0" dirty="0" smtClean="0">
              <a:solidFill>
                <a:schemeClr val="accent2"/>
              </a:solidFill>
            </a:endParaRPr>
          </a:p>
          <a:p>
            <a:pPr marL="228600" marR="0" lvl="1" indent="-114300" algn="l" defTabSz="914400" rtl="0" eaLnBrk="0" fontAlgn="base" latinLnBrk="0" hangingPunct="0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</a:rPr>
              <a:t>Smaller T consumption</a:t>
            </a:r>
          </a:p>
          <a:p>
            <a:pPr marL="228600" marR="0" lvl="1" indent="-114300" algn="l" defTabSz="914400" rtl="0" eaLnBrk="0" fontAlgn="base" latinLnBrk="0" hangingPunct="0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400" i="0" kern="0" dirty="0" smtClean="0">
                <a:solidFill>
                  <a:schemeClr val="accent2"/>
                </a:solidFill>
                <a:latin typeface="Arial Narrow" pitchFamily="34" charset="0"/>
              </a:rPr>
              <a:t>Accessible / maintainable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929" y="4004846"/>
            <a:ext cx="2796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u="sng" dirty="0" smtClean="0">
                <a:solidFill>
                  <a:schemeClr val="tx1"/>
                </a:solidFill>
                <a:latin typeface="Arial Narrow" pitchFamily="34" charset="0"/>
              </a:rPr>
              <a:t>STs Narrow Gaps to Pilot/DEMO</a:t>
            </a: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:</a:t>
            </a:r>
            <a:endParaRPr lang="en-US" sz="16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ight Arrow 67"/>
          <p:cNvSpPr/>
          <p:nvPr/>
        </p:nvSpPr>
        <p:spPr bwMode="auto">
          <a:xfrm>
            <a:off x="2133600" y="2743200"/>
            <a:ext cx="533400" cy="685800"/>
          </a:xfrm>
          <a:prstGeom prst="rightArrow">
            <a:avLst>
              <a:gd name="adj1" fmla="val 77586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52400" y="2438400"/>
            <a:ext cx="609600" cy="771386"/>
            <a:chOff x="76200" y="2438197"/>
            <a:chExt cx="609600" cy="771386"/>
          </a:xfrm>
        </p:grpSpPr>
        <p:grpSp>
          <p:nvGrpSpPr>
            <p:cNvPr id="71" name="Group 17"/>
            <p:cNvGrpSpPr>
              <a:grpSpLocks/>
            </p:cNvGrpSpPr>
            <p:nvPr/>
          </p:nvGrpSpPr>
          <p:grpSpPr bwMode="auto">
            <a:xfrm>
              <a:off x="76200" y="2438197"/>
              <a:ext cx="609600" cy="763837"/>
              <a:chOff x="192" y="3143"/>
              <a:chExt cx="864" cy="935"/>
            </a:xfrm>
          </p:grpSpPr>
          <p:pic>
            <p:nvPicPr>
              <p:cNvPr id="72" name="Picture 1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0" y="3143"/>
                <a:ext cx="661" cy="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192" y="3889"/>
                <a:ext cx="864" cy="18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76200" y="3048000"/>
              <a:ext cx="609600" cy="16158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050" i="0" dirty="0">
                  <a:solidFill>
                    <a:srgbClr val="0D16FF"/>
                  </a:solidFill>
                  <a:latin typeface="Arial Narrow" pitchFamily="34" charset="0"/>
                  <a:ea typeface="MS PGothic" pitchFamily="34" charset="-128"/>
                </a:rPr>
                <a:t>LTX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6200" y="3276601"/>
            <a:ext cx="762000" cy="738547"/>
            <a:chOff x="0" y="3458307"/>
            <a:chExt cx="762000" cy="738547"/>
          </a:xfrm>
        </p:grpSpPr>
        <p:grpSp>
          <p:nvGrpSpPr>
            <p:cNvPr id="77" name="Group 23"/>
            <p:cNvGrpSpPr>
              <a:grpSpLocks/>
            </p:cNvGrpSpPr>
            <p:nvPr/>
          </p:nvGrpSpPr>
          <p:grpSpPr bwMode="auto">
            <a:xfrm>
              <a:off x="127357" y="3458307"/>
              <a:ext cx="542050" cy="685643"/>
              <a:chOff x="183" y="1464"/>
              <a:chExt cx="496" cy="599"/>
            </a:xfrm>
          </p:grpSpPr>
          <p:pic>
            <p:nvPicPr>
              <p:cNvPr id="79" name="Picture 2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3" y="1464"/>
                <a:ext cx="449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0" name="Rectangle 25"/>
              <p:cNvSpPr>
                <a:spLocks noChangeArrowheads="1"/>
              </p:cNvSpPr>
              <p:nvPr/>
            </p:nvSpPr>
            <p:spPr bwMode="auto">
              <a:xfrm>
                <a:off x="206" y="1930"/>
                <a:ext cx="473" cy="1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  <p:sp>
          <p:nvSpPr>
            <p:cNvPr id="78" name="Text Box 26"/>
            <p:cNvSpPr txBox="1">
              <a:spLocks noChangeArrowheads="1"/>
            </p:cNvSpPr>
            <p:nvPr/>
          </p:nvSpPr>
          <p:spPr bwMode="auto">
            <a:xfrm>
              <a:off x="0" y="3942938"/>
              <a:ext cx="762000" cy="25391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000" i="0" dirty="0">
                  <a:solidFill>
                    <a:srgbClr val="0D16FF"/>
                  </a:solidFill>
                  <a:latin typeface="Arial Narrow" pitchFamily="34" charset="0"/>
                  <a:ea typeface="MS PGothic" pitchFamily="34" charset="-128"/>
                </a:rPr>
                <a:t>PEGASUS</a:t>
              </a:r>
            </a:p>
          </p:txBody>
        </p:sp>
      </p:grpSp>
      <p:sp>
        <p:nvSpPr>
          <p:cNvPr id="83" name="Text Box 39"/>
          <p:cNvSpPr txBox="1">
            <a:spLocks noChangeArrowheads="1"/>
          </p:cNvSpPr>
          <p:nvPr/>
        </p:nvSpPr>
        <p:spPr bwMode="auto">
          <a:xfrm>
            <a:off x="5638800" y="990600"/>
            <a:ext cx="16002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rPr>
              <a:t>Fusion Nuclear Science Facility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715000" y="3124200"/>
            <a:ext cx="1504728" cy="1676400"/>
            <a:chOff x="5562600" y="3924110"/>
            <a:chExt cx="1504728" cy="1676400"/>
          </a:xfrm>
        </p:grpSpPr>
        <p:pic>
          <p:nvPicPr>
            <p:cNvPr id="81927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62600" y="3924110"/>
              <a:ext cx="1504728" cy="145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39"/>
            <p:cNvSpPr txBox="1">
              <a:spLocks noChangeArrowheads="1"/>
            </p:cNvSpPr>
            <p:nvPr/>
          </p:nvSpPr>
          <p:spPr bwMode="auto">
            <a:xfrm>
              <a:off x="5562600" y="5292733"/>
              <a:ext cx="14478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FNSF-AT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886200" y="4572000"/>
            <a:ext cx="850278" cy="864668"/>
            <a:chOff x="3874122" y="4536812"/>
            <a:chExt cx="850278" cy="864668"/>
          </a:xfrm>
        </p:grpSpPr>
        <p:pic>
          <p:nvPicPr>
            <p:cNvPr id="81933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74122" y="4536812"/>
              <a:ext cx="774078" cy="646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Text Box 39"/>
            <p:cNvSpPr txBox="1">
              <a:spLocks noChangeArrowheads="1"/>
            </p:cNvSpPr>
            <p:nvPr/>
          </p:nvSpPr>
          <p:spPr bwMode="auto">
            <a:xfrm>
              <a:off x="3886200" y="5186036"/>
              <a:ext cx="83820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JT-60SA</a:t>
              </a:r>
              <a:endParaRPr lang="en-US" i="0" dirty="0">
                <a:solidFill>
                  <a:schemeClr val="accent2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962400" y="5664868"/>
            <a:ext cx="914400" cy="812132"/>
            <a:chOff x="3810000" y="5588668"/>
            <a:chExt cx="914400" cy="812132"/>
          </a:xfrm>
        </p:grpSpPr>
        <p:pic>
          <p:nvPicPr>
            <p:cNvPr id="81934" name="Picture 1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86200" y="5588668"/>
              <a:ext cx="762000" cy="50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Text Box 39"/>
            <p:cNvSpPr txBox="1">
              <a:spLocks noChangeArrowheads="1"/>
            </p:cNvSpPr>
            <p:nvPr/>
          </p:nvSpPr>
          <p:spPr bwMode="auto">
            <a:xfrm>
              <a:off x="3810000" y="6139190"/>
              <a:ext cx="9144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W7-X, LHD</a:t>
              </a:r>
              <a:endParaRPr lang="en-US" sz="1400" i="0" dirty="0">
                <a:solidFill>
                  <a:schemeClr val="accent2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5728156"/>
            <a:ext cx="838200" cy="748844"/>
            <a:chOff x="4876800" y="5715000"/>
            <a:chExt cx="838200" cy="748844"/>
          </a:xfrm>
        </p:grpSpPr>
        <p:pic>
          <p:nvPicPr>
            <p:cNvPr id="81936" name="Picture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27602" y="5715000"/>
              <a:ext cx="53499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Text Box 39"/>
            <p:cNvSpPr txBox="1">
              <a:spLocks noChangeArrowheads="1"/>
            </p:cNvSpPr>
            <p:nvPr/>
          </p:nvSpPr>
          <p:spPr bwMode="auto">
            <a:xfrm>
              <a:off x="4876800" y="6248400"/>
              <a:ext cx="83820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QUASAR</a:t>
              </a:r>
              <a:endParaRPr lang="en-US" sz="1400" i="0" dirty="0">
                <a:solidFill>
                  <a:schemeClr val="accent2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1" grpId="0" animBg="1"/>
      <p:bldP spid="66" grpId="0" animBg="1"/>
      <p:bldP spid="67" grpId="0"/>
      <p:bldP spid="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Macroscopic Stability (MS) 5 Year Goal: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Establish the physics and control capabilities needed for sustained stability of high performance ST plasmas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r>
              <a:rPr lang="en-US" b="1" dirty="0" smtClean="0"/>
              <a:t>Thrust MS-1: </a:t>
            </a:r>
            <a:r>
              <a:rPr lang="en-US" dirty="0" smtClean="0"/>
              <a:t>Understand and advance passive and active feedback control to sustain macroscopic stability</a:t>
            </a:r>
          </a:p>
          <a:p>
            <a:pPr lvl="1"/>
            <a:r>
              <a:rPr lang="en-US" dirty="0" smtClean="0"/>
              <a:t>Study effects of reduced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*, also q and rotation on LM, RWM, NTM</a:t>
            </a:r>
          </a:p>
          <a:p>
            <a:pPr lvl="1"/>
            <a:r>
              <a:rPr lang="en-US" dirty="0" smtClean="0"/>
              <a:t>Advance RWM state-space control for EF, RWM for ITER, next-steps</a:t>
            </a:r>
          </a:p>
          <a:p>
            <a:r>
              <a:rPr lang="en-US" b="1" dirty="0" smtClean="0"/>
              <a:t>MS-2: </a:t>
            </a:r>
            <a:r>
              <a:rPr lang="en-US" dirty="0" smtClean="0"/>
              <a:t>Understand 3D field effects to provide basis for optimizing stability through rotation profile control by 3D fields</a:t>
            </a:r>
          </a:p>
          <a:p>
            <a:pPr lvl="1"/>
            <a:r>
              <a:rPr lang="en-US" dirty="0" smtClean="0"/>
              <a:t>Study EF penetration, rotation damping, ELM triggering &amp; suppression</a:t>
            </a:r>
          </a:p>
          <a:p>
            <a:pPr marL="914400" lvl="2" indent="-171450"/>
            <a:r>
              <a:rPr lang="en-US" dirty="0" smtClean="0"/>
              <a:t>Utilize varied torque deposition from 2</a:t>
            </a:r>
            <a:r>
              <a:rPr lang="en-US" baseline="30000" dirty="0" smtClean="0"/>
              <a:t>nd</a:t>
            </a:r>
            <a:r>
              <a:rPr lang="en-US" dirty="0" smtClean="0"/>
              <a:t> NBI, existing/off-</a:t>
            </a:r>
            <a:r>
              <a:rPr lang="en-US" dirty="0" err="1" smtClean="0"/>
              <a:t>midplane</a:t>
            </a:r>
            <a:r>
              <a:rPr lang="en-US" dirty="0" smtClean="0"/>
              <a:t> NCC</a:t>
            </a:r>
          </a:p>
          <a:p>
            <a:r>
              <a:rPr lang="en-US" b="1" dirty="0" smtClean="0"/>
              <a:t>MS-3: </a:t>
            </a:r>
            <a:r>
              <a:rPr lang="en-US" dirty="0" smtClean="0"/>
              <a:t>Understand disruption dynamics, develop disruption prediction/detection, avoidance, and mitigation</a:t>
            </a:r>
          </a:p>
          <a:p>
            <a:pPr lvl="1"/>
            <a:r>
              <a:rPr lang="en-US" dirty="0" err="1" smtClean="0"/>
              <a:t>rt</a:t>
            </a:r>
            <a:r>
              <a:rPr lang="en-US" dirty="0" smtClean="0"/>
              <a:t>-ID of global stability limit: low-f, n=1 resonant field amplification (RFA)</a:t>
            </a:r>
          </a:p>
          <a:p>
            <a:pPr lvl="1"/>
            <a:r>
              <a:rPr lang="en-US" dirty="0" smtClean="0"/>
              <a:t>Enhance measurement, quantification of disruption heat loads, halos</a:t>
            </a:r>
          </a:p>
          <a:p>
            <a:pPr lvl="1"/>
            <a:r>
              <a:rPr lang="en-US" dirty="0" smtClean="0"/>
              <a:t>Develop/test novel particle delivery techniques for disruption mitigation:</a:t>
            </a:r>
          </a:p>
          <a:p>
            <a:pPr marL="857250" lvl="2" indent="-114300"/>
            <a:r>
              <a:rPr lang="en-US" dirty="0" smtClean="0"/>
              <a:t> MGI in private-flux-region (PFR), electromagnetic particle injector (rail gun)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results and NSTX-U 5 year plan research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Macroscopic Stability (MS)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Transport and Turbulence (TT)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Boundary Physics (BP)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Materials and Plasma Facing Components (MP)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Energetic Particles (EP)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Wave Heating and Current Drive (RF)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Plasma Start-up and Ramp-up (PSR)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Advanced Scenarios and Control (ASC)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scalings</a:t>
            </a:r>
            <a:r>
              <a:rPr lang="en-US" dirty="0" smtClean="0"/>
              <a:t> unified by </a:t>
            </a:r>
            <a:r>
              <a:rPr lang="en-US" dirty="0" err="1" smtClean="0"/>
              <a:t>collisionality</a:t>
            </a:r>
            <a:r>
              <a:rPr lang="en-US" dirty="0" smtClean="0"/>
              <a:t>; nonlinear </a:t>
            </a:r>
            <a:r>
              <a:rPr lang="en-US" dirty="0" err="1" smtClean="0"/>
              <a:t>microtearing</a:t>
            </a:r>
            <a:r>
              <a:rPr lang="en-US" dirty="0" smtClean="0"/>
              <a:t> simulations find reduced electron heat transport at lower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00"/>
            <a:ext cx="4267200" cy="1219200"/>
          </a:xfrm>
        </p:spPr>
        <p:txBody>
          <a:bodyPr/>
          <a:lstStyle/>
          <a:p>
            <a:pPr marL="171450" indent="-171450"/>
            <a:r>
              <a:rPr lang="en-US" sz="1800" dirty="0" smtClean="0"/>
              <a:t>Increase in </a:t>
            </a:r>
            <a:r>
              <a:rPr lang="en-US" sz="1800" dirty="0" err="1" smtClean="0">
                <a:latin typeface="Symbol" pitchFamily="18" charset="2"/>
              </a:rPr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as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baseline="30000" dirty="0" smtClean="0">
                <a:latin typeface="Symbol" pitchFamily="18" charset="2"/>
              </a:rPr>
              <a:t>*</a:t>
            </a:r>
            <a:r>
              <a:rPr lang="en-US" sz="1800" baseline="-25000" dirty="0" smtClean="0"/>
              <a:t>e </a:t>
            </a:r>
            <a:r>
              <a:rPr lang="en-US" sz="1800" dirty="0" smtClean="0"/>
              <a:t>decreases </a:t>
            </a:r>
          </a:p>
          <a:p>
            <a:pPr marL="171450" indent="-171450"/>
            <a:r>
              <a:rPr lang="en-US" sz="1800" dirty="0" smtClean="0"/>
              <a:t>Trend continues when lithium used</a:t>
            </a:r>
          </a:p>
          <a:p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60198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 eaLnBrk="0" hangingPunct="0">
              <a:spcBef>
                <a:spcPct val="20000"/>
              </a:spcBef>
              <a:buFontTx/>
              <a:buChar char="•"/>
            </a:pPr>
            <a:r>
              <a:rPr lang="en-US" sz="2000" i="0" kern="0" dirty="0" smtClean="0">
                <a:solidFill>
                  <a:schemeClr val="tx1"/>
                </a:solidFill>
                <a:latin typeface="+mn-lt"/>
                <a:cs typeface="+mn-cs"/>
              </a:rPr>
              <a:t>NSTX-U computed to extend studies down to &lt; 1/4 of present </a:t>
            </a:r>
            <a:r>
              <a:rPr lang="en-US" sz="2000" i="0" kern="0" dirty="0" smtClean="0">
                <a:solidFill>
                  <a:schemeClr val="tx1"/>
                </a:solidFill>
                <a:latin typeface="Symbol" pitchFamily="18" charset="2"/>
                <a:cs typeface="+mn-cs"/>
              </a:rPr>
              <a:t>n</a:t>
            </a:r>
            <a:r>
              <a:rPr lang="en-US" sz="2000" i="0" kern="0" dirty="0" smtClean="0">
                <a:solidFill>
                  <a:schemeClr val="tx1"/>
                </a:solidFill>
                <a:latin typeface="+mn-lt"/>
                <a:cs typeface="+mn-cs"/>
              </a:rPr>
              <a:t>*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3552"/>
            <a:ext cx="3733800" cy="3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752600" y="987623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2000" i="0" u="sng" dirty="0" smtClean="0">
                <a:solidFill>
                  <a:schemeClr val="accent2"/>
                </a:solidFill>
                <a:latin typeface="Helvetica" charset="0"/>
              </a:rPr>
              <a:t>Experiment</a:t>
            </a:r>
            <a:endParaRPr lang="en-US" sz="2000" i="0" u="sng" dirty="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 rot="16200000">
            <a:off x="-30312" y="2564965"/>
            <a:ext cx="11369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b="0" i="0" dirty="0" err="1" smtClean="0">
                <a:solidFill>
                  <a:srgbClr val="000000"/>
                </a:solidFill>
                <a:cs typeface="Helvetica" pitchFamily="34" charset="0"/>
              </a:rPr>
              <a:t>B</a:t>
            </a:r>
            <a:r>
              <a:rPr lang="en-US" sz="1800" b="0" i="0" baseline="-25000" dirty="0" err="1" smtClean="0">
                <a:solidFill>
                  <a:srgbClr val="000000"/>
                </a:solidFill>
                <a:cs typeface="Helvetica" pitchFamily="34" charset="0"/>
              </a:rPr>
              <a:t>t</a:t>
            </a:r>
            <a:r>
              <a:rPr lang="en-US" sz="1800" b="0" i="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t</a:t>
            </a:r>
            <a:r>
              <a:rPr lang="en-US" sz="1800" b="0" i="0" baseline="-25000" dirty="0" err="1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="0" i="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800" b="0" i="0" dirty="0" smtClean="0">
                <a:solidFill>
                  <a:srgbClr val="000000"/>
                </a:solidFill>
                <a:cs typeface="Helvetica" pitchFamily="34" charset="0"/>
              </a:rPr>
              <a:t>(T-s)</a:t>
            </a:r>
            <a:endParaRPr lang="en-US" sz="1800" b="0" i="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709171" y="4387030"/>
            <a:ext cx="166103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b="0" i="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n</a:t>
            </a:r>
            <a:r>
              <a:rPr lang="en-US" sz="1800" b="0" i="0" baseline="300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*</a:t>
            </a:r>
            <a:r>
              <a:rPr lang="en-US" sz="1800" b="0" i="0" baseline="-25000" dirty="0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="0" i="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cs typeface="Helvetica" pitchFamily="34" charset="0"/>
              </a:rPr>
              <a:t>(at r/a = 0.5)</a:t>
            </a:r>
            <a:endParaRPr lang="en-US" sz="1600" b="0" i="0" dirty="0">
              <a:solidFill>
                <a:srgbClr val="000000"/>
              </a:solidFill>
              <a:cs typeface="Helvetic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3678" y="1154608"/>
            <a:ext cx="3837524" cy="3284920"/>
          </a:xfrm>
          <a:prstGeom prst="rect">
            <a:avLst/>
          </a:prstGeom>
        </p:spPr>
      </p:pic>
      <p:pic>
        <p:nvPicPr>
          <p:cNvPr id="11" name="Picture 17" descr="br_it193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54" r="8540" b="4443"/>
          <a:stretch>
            <a:fillRect/>
          </a:stretch>
        </p:blipFill>
        <p:spPr bwMode="auto">
          <a:xfrm>
            <a:off x="7573607" y="1690357"/>
            <a:ext cx="1498676" cy="21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7797195" y="1378699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err="1">
                <a:latin typeface="Symbol" pitchFamily="18" charset="2"/>
              </a:rPr>
              <a:t>d</a:t>
            </a:r>
            <a:r>
              <a:rPr lang="en-US" sz="1400" b="0" i="0" dirty="0" err="1"/>
              <a:t>B</a:t>
            </a:r>
            <a:r>
              <a:rPr lang="en-US" sz="1400" b="0" i="0" baseline="-25000" dirty="0" err="1"/>
              <a:t>r</a:t>
            </a:r>
            <a:r>
              <a:rPr lang="en-US" sz="1400" b="0" i="0" baseline="-25000" dirty="0"/>
              <a:t> </a:t>
            </a:r>
            <a:r>
              <a:rPr lang="en-US" sz="1400" b="0" i="0" dirty="0"/>
              <a:t>(Gauss)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797195" y="3822050"/>
            <a:ext cx="12869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0" i="0" dirty="0">
                <a:solidFill>
                  <a:srgbClr val="9900CC"/>
                </a:solidFill>
              </a:rPr>
              <a:t>W. </a:t>
            </a:r>
            <a:r>
              <a:rPr lang="en-US" sz="1100" b="0" i="0" dirty="0" smtClean="0">
                <a:solidFill>
                  <a:srgbClr val="9900CC"/>
                </a:solidFill>
              </a:rPr>
              <a:t>Guttenfelder, </a:t>
            </a:r>
            <a:r>
              <a:rPr lang="en-US" sz="1100" b="0" i="0" dirty="0">
                <a:solidFill>
                  <a:srgbClr val="9900CC"/>
                </a:solidFill>
              </a:rPr>
              <a:t>et al., PRL </a:t>
            </a:r>
            <a:r>
              <a:rPr lang="en-US" sz="1100" b="0" i="0" dirty="0" smtClean="0">
                <a:solidFill>
                  <a:srgbClr val="9900CC"/>
                </a:solidFill>
              </a:rPr>
              <a:t>106 (2011) 155004</a:t>
            </a:r>
            <a:endParaRPr lang="en-US" sz="1100" b="0" i="0" dirty="0">
              <a:solidFill>
                <a:srgbClr val="9900CC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051382" y="4530152"/>
            <a:ext cx="5092618" cy="156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Quantitatively predicted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c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scaling ~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1.1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consistent w/experiment (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Wt</a:t>
            </a:r>
            <a:r>
              <a:rPr kumimoji="0" 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B</a:t>
            </a:r>
            <a:r>
              <a:rPr kumimoji="0" 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-0.8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800" b="0" i="0" u="none" strike="noStrike" kern="0" cap="none" spc="0" normalizeH="0" baseline="3000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 dominated by magnetic “flutter”</a:t>
            </a:r>
          </a:p>
          <a:p>
            <a:pPr marL="573088" marR="0" lvl="1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Significant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r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/B ~ 0.1%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8288041" y="3438063"/>
            <a:ext cx="607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</a:rPr>
              <a:t>120968</a:t>
            </a:r>
            <a:endParaRPr lang="en-US" sz="1000" b="0" i="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78483" y="2892720"/>
            <a:ext cx="990600" cy="42075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b="0" i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948264" y="3280434"/>
            <a:ext cx="147027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b="0" i="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="0" i="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000" b="0" i="0" baseline="30000" dirty="0" err="1" smtClean="0">
                <a:solidFill>
                  <a:srgbClr val="FF0000"/>
                </a:solidFill>
              </a:rPr>
              <a:t>sim</a:t>
            </a:r>
            <a:r>
              <a:rPr lang="en-US" sz="2000" b="0" i="0" dirty="0" smtClean="0">
                <a:solidFill>
                  <a:srgbClr val="FF0000"/>
                </a:solidFill>
              </a:rPr>
              <a:t> ~ </a:t>
            </a:r>
            <a:r>
              <a:rPr lang="en-US" sz="2000" b="0" i="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="0" i="0" baseline="-25000" dirty="0">
                <a:solidFill>
                  <a:srgbClr val="FF0000"/>
                </a:solidFill>
              </a:rPr>
              <a:t>e</a:t>
            </a:r>
            <a:r>
              <a:rPr lang="en-US" sz="2000" b="0" i="0" baseline="30000" dirty="0" smtClean="0">
                <a:solidFill>
                  <a:srgbClr val="FF0000"/>
                </a:solidFill>
              </a:rPr>
              <a:t>1.1</a:t>
            </a:r>
            <a:endParaRPr lang="en-US" sz="2000" b="0" i="0" baseline="30000" dirty="0">
              <a:solidFill>
                <a:srgbClr val="FF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019800" y="990600"/>
            <a:ext cx="946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2000" i="0" u="sng" dirty="0" smtClean="0">
                <a:solidFill>
                  <a:srgbClr val="0000FF"/>
                </a:solidFill>
                <a:latin typeface="Helvetica" charset="0"/>
              </a:rPr>
              <a:t>Theory</a:t>
            </a:r>
            <a:endParaRPr lang="en-US" sz="2000" i="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350362" y="2136523"/>
            <a:ext cx="13716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b="0" i="0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b="0" i="0" u="sng" dirty="0">
              <a:solidFill>
                <a:srgbClr val="0000FF"/>
              </a:solidFill>
              <a:latin typeface="Helvetica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6390267" y="2212416"/>
            <a:ext cx="313765" cy="65147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6759276" y="2171025"/>
            <a:ext cx="74743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b="0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Transport and Turbulence (TT) 5 Year Goal: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Establish predictive capability for transport in next-step devices focusing on the ST high-β + low-</a:t>
            </a:r>
            <a:r>
              <a:rPr lang="en-US" dirty="0" err="1" smtClean="0"/>
              <a:t>collisionality</a:t>
            </a:r>
            <a:r>
              <a:rPr lang="en-US" dirty="0" smtClean="0"/>
              <a:t>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r>
              <a:rPr lang="en-US" b="1" dirty="0" smtClean="0"/>
              <a:t>Thrust TT-1: </a:t>
            </a:r>
            <a:r>
              <a:rPr lang="en-US" dirty="0" smtClean="0"/>
              <a:t>Characterize H-mode global energy confinement scaling in the lower </a:t>
            </a:r>
            <a:r>
              <a:rPr lang="en-US" dirty="0" err="1" smtClean="0"/>
              <a:t>collisionality</a:t>
            </a:r>
            <a:r>
              <a:rPr lang="en-US" dirty="0" smtClean="0"/>
              <a:t> regime of NSTX-U</a:t>
            </a:r>
          </a:p>
          <a:p>
            <a:pPr lvl="1"/>
            <a:r>
              <a:rPr lang="en-US" dirty="0" smtClean="0"/>
              <a:t>Extend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scaling to low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 by increasing B</a:t>
            </a:r>
            <a:r>
              <a:rPr lang="en-US" baseline="-25000" dirty="0" smtClean="0"/>
              <a:t>T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, P</a:t>
            </a:r>
            <a:r>
              <a:rPr lang="en-US" baseline="-25000" dirty="0" smtClean="0"/>
              <a:t>NBI</a:t>
            </a:r>
            <a:r>
              <a:rPr lang="en-US" dirty="0" smtClean="0"/>
              <a:t>, lowering n</a:t>
            </a:r>
            <a:r>
              <a:rPr lang="en-US" baseline="-25000" dirty="0" smtClean="0"/>
              <a:t>e</a:t>
            </a:r>
            <a:r>
              <a:rPr lang="en-US" dirty="0" smtClean="0"/>
              <a:t>,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endParaRPr lang="en-US" b="1" dirty="0" smtClean="0"/>
          </a:p>
          <a:p>
            <a:endParaRPr lang="en-US" sz="800" b="1" dirty="0" smtClean="0"/>
          </a:p>
          <a:p>
            <a:r>
              <a:rPr lang="en-US" b="1" dirty="0" smtClean="0"/>
              <a:t>TT-2: </a:t>
            </a:r>
            <a:r>
              <a:rPr lang="en-US" dirty="0" smtClean="0"/>
              <a:t>Identify instabilities responsible for anomalous electron thermal, momentum, particle/impurity transport</a:t>
            </a:r>
          </a:p>
          <a:p>
            <a:pPr lvl="1"/>
            <a:r>
              <a:rPr lang="en-US" dirty="0" smtClean="0"/>
              <a:t>ID isolated regimes for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-instabilities using theory, 1</a:t>
            </a:r>
            <a:r>
              <a:rPr lang="en-US" baseline="30000" dirty="0" smtClean="0"/>
              <a:t>st</a:t>
            </a:r>
            <a:r>
              <a:rPr lang="en-US" dirty="0" smtClean="0"/>
              <a:t> principle models</a:t>
            </a:r>
          </a:p>
          <a:p>
            <a:pPr lvl="2"/>
            <a:r>
              <a:rPr lang="en-US" dirty="0" smtClean="0"/>
              <a:t>Example: </a:t>
            </a:r>
            <a:r>
              <a:rPr lang="en-US" dirty="0" err="1" smtClean="0"/>
              <a:t>microtearing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is linear in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, while ETG </a:t>
            </a:r>
            <a:r>
              <a:rPr lang="en-US" dirty="0" err="1" smtClean="0">
                <a:latin typeface="Symbol" pitchFamily="18" charset="2"/>
              </a:rPr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is independent of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Relate measured turbulence to prediction: </a:t>
            </a:r>
          </a:p>
          <a:p>
            <a:pPr lvl="2"/>
            <a:r>
              <a:rPr lang="en-US" dirty="0" smtClean="0"/>
              <a:t>High-</a:t>
            </a:r>
            <a:r>
              <a:rPr lang="en-US" dirty="0" err="1" smtClean="0"/>
              <a:t>k</a:t>
            </a:r>
            <a:r>
              <a:rPr lang="en-US" baseline="-25000" dirty="0" err="1" smtClean="0">
                <a:latin typeface="Symbol" pitchFamily="18" charset="2"/>
              </a:rPr>
              <a:t>q</a:t>
            </a:r>
            <a:r>
              <a:rPr lang="en-US" dirty="0" smtClean="0"/>
              <a:t> (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-wave), low-k (BES), EM/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B (</a:t>
            </a:r>
            <a:r>
              <a:rPr lang="en-US" dirty="0" err="1" smtClean="0"/>
              <a:t>polarimetry</a:t>
            </a:r>
            <a:r>
              <a:rPr lang="en-US" dirty="0" smtClean="0"/>
              <a:t>)</a:t>
            </a:r>
          </a:p>
          <a:p>
            <a:endParaRPr lang="en-US" sz="800" b="1" dirty="0" smtClean="0"/>
          </a:p>
          <a:p>
            <a:r>
              <a:rPr lang="en-US" b="1" dirty="0" smtClean="0"/>
              <a:t>TT-3: </a:t>
            </a:r>
            <a:r>
              <a:rPr lang="en-US" dirty="0" smtClean="0"/>
              <a:t>Establish and validate reduced transport models</a:t>
            </a:r>
          </a:p>
          <a:p>
            <a:pPr lvl="1"/>
            <a:r>
              <a:rPr lang="en-US" dirty="0" smtClean="0"/>
              <a:t>Predict/compare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e,i</a:t>
            </a:r>
            <a:r>
              <a:rPr lang="en-US" sz="1200" dirty="0" smtClean="0"/>
              <a:t>  </a:t>
            </a:r>
            <a:r>
              <a:rPr lang="en-US" dirty="0" smtClean="0"/>
              <a:t>profiles using neoclassical + drift-wave models, develop semi-empirical/analytic models directly from GK simulations</a:t>
            </a:r>
          </a:p>
          <a:p>
            <a:pPr lvl="1"/>
            <a:r>
              <a:rPr lang="en-US" dirty="0" smtClean="0"/>
              <a:t>Develop model for GAE/CAE-driven electron transport</a:t>
            </a:r>
          </a:p>
          <a:p>
            <a:pPr lvl="1"/>
            <a:r>
              <a:rPr lang="en-US" dirty="0" smtClean="0"/>
              <a:t>Assess predicted confinement for ST-based next-steps such as FNSF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results and NSTX-U 5 year plan research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Macroscopic Stability (MS)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Transport and Turbulence (TT)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Boundary Physics (BP)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Materials and Plasma Facing Components (MP)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Energetic Particles (EP)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Wave Heating and Current Drive (RF)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Plasma Start-up and Ramp-up (PSR)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Advanced Scenarios and Control (ASC)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Pedestal width scaling differs from conventional A; </a:t>
            </a:r>
            <a:br>
              <a:rPr lang="en-US" dirty="0" smtClean="0"/>
            </a:br>
            <a:r>
              <a:rPr lang="en-US" dirty="0" smtClean="0"/>
              <a:t>“snowflake” </a:t>
            </a:r>
            <a:r>
              <a:rPr lang="en-US" dirty="0" err="1" smtClean="0"/>
              <a:t>divertor</a:t>
            </a:r>
            <a:r>
              <a:rPr lang="en-US" dirty="0" smtClean="0"/>
              <a:t> effective for heat flux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648200"/>
            <a:ext cx="4876800" cy="1905000"/>
          </a:xfrm>
        </p:spPr>
        <p:txBody>
          <a:bodyPr/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Pedestal width scaling </a:t>
            </a:r>
            <a:r>
              <a:rPr lang="en-US" sz="2000" dirty="0" err="1" smtClean="0">
                <a:latin typeface="Symbol" pitchFamily="18" charset="2"/>
              </a:rPr>
              <a:t>b</a:t>
            </a:r>
            <a:r>
              <a:rPr lang="en-US" sz="2000" baseline="-25000" dirty="0" err="1" smtClean="0">
                <a:latin typeface="Symbol" pitchFamily="18" charset="2"/>
              </a:rPr>
              <a:t>q</a:t>
            </a:r>
            <a:r>
              <a:rPr lang="en-US" sz="2000" baseline="30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 applies to multiple machines</a:t>
            </a:r>
          </a:p>
          <a:p>
            <a:pPr marL="228600" indent="-2286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/>
              <a:t>In NSTX, observed </a:t>
            </a:r>
            <a:r>
              <a:rPr lang="en-US" sz="2000" dirty="0" err="1" smtClean="0"/>
              <a:t>ped</a:t>
            </a:r>
            <a:r>
              <a:rPr lang="en-US" sz="2000" dirty="0" smtClean="0"/>
              <a:t>. width is larger</a:t>
            </a:r>
          </a:p>
          <a:p>
            <a:pPr marL="400050" lvl="1" indent="-171450">
              <a:lnSpc>
                <a:spcPct val="90000"/>
              </a:lnSpc>
            </a:pPr>
            <a:r>
              <a:rPr lang="en-US" sz="1800" dirty="0" smtClean="0"/>
              <a:t>Data indicates stronger scaling: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dirty="0" smtClean="0"/>
              <a:t> vs. </a:t>
            </a:r>
            <a:r>
              <a:rPr lang="en-US" sz="1800" dirty="0" smtClean="0">
                <a:latin typeface="Symbol" pitchFamily="18" charset="2"/>
              </a:rPr>
              <a:t>b</a:t>
            </a:r>
            <a:r>
              <a:rPr lang="en-US" sz="1800" baseline="-25000" dirty="0" smtClean="0">
                <a:latin typeface="Symbol" pitchFamily="18" charset="2"/>
              </a:rPr>
              <a:t>q</a:t>
            </a:r>
            <a:r>
              <a:rPr lang="en-US" sz="1800" baseline="30000" dirty="0" smtClean="0"/>
              <a:t>0.5</a:t>
            </a:r>
            <a:endParaRPr lang="en-US" sz="2800" dirty="0" smtClean="0"/>
          </a:p>
          <a:p>
            <a:pPr marL="400050" lvl="1" indent="-171450">
              <a:lnSpc>
                <a:spcPct val="90000"/>
              </a:lnSpc>
              <a:spcBef>
                <a:spcPts val="0"/>
              </a:spcBef>
            </a:pPr>
            <a:r>
              <a:rPr lang="en-US" sz="1800" dirty="0" smtClean="0"/>
              <a:t>Measured low-k turbulence correlation lengths consistent with XGC1 predictions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32720" y="990600"/>
            <a:ext cx="4186880" cy="3603315"/>
            <a:chOff x="103990" y="1002268"/>
            <a:chExt cx="4186880" cy="3603315"/>
          </a:xfrm>
        </p:grpSpPr>
        <p:pic>
          <p:nvPicPr>
            <p:cNvPr id="4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656" y="4370987"/>
              <a:ext cx="636587" cy="234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418858" y="1002268"/>
              <a:ext cx="24673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b="0" i="0" u="sng" dirty="0" smtClean="0">
                  <a:solidFill>
                    <a:srgbClr val="0000FF"/>
                  </a:solidFill>
                </a:rPr>
                <a:t>Pedestal width scaling</a:t>
              </a:r>
              <a:endParaRPr lang="en-US" sz="1800" b="0" i="0" u="sng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2571809"/>
              <a:ext cx="795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b="0" i="0" dirty="0" smtClean="0">
                  <a:solidFill>
                    <a:srgbClr val="009900"/>
                  </a:solidFill>
                </a:rPr>
                <a:t>C-Mod</a:t>
              </a:r>
              <a:endParaRPr lang="en-US" sz="1600" b="0" i="0" dirty="0">
                <a:solidFill>
                  <a:srgbClr val="0099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5054" y="3097775"/>
              <a:ext cx="795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b="0" i="0" dirty="0" smtClean="0">
                  <a:solidFill>
                    <a:srgbClr val="FF0000"/>
                  </a:solidFill>
                </a:rPr>
                <a:t>DIII-D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332" b="9950"/>
            <a:stretch/>
          </p:blipFill>
          <p:spPr>
            <a:xfrm>
              <a:off x="824888" y="1319638"/>
              <a:ext cx="3277339" cy="294458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6227" y="4191414"/>
              <a:ext cx="495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b="0" i="0" dirty="0" smtClean="0">
                  <a:solidFill>
                    <a:schemeClr val="tx1"/>
                  </a:solidFill>
                </a:rPr>
                <a:t>0.1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89480" y="4191414"/>
              <a:ext cx="495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b="0" i="0" dirty="0" smtClean="0">
                  <a:solidFill>
                    <a:schemeClr val="tx1"/>
                  </a:solidFill>
                </a:rPr>
                <a:t>0.9</a:t>
              </a:r>
            </a:p>
          </p:txBody>
        </p:sp>
        <p:grpSp>
          <p:nvGrpSpPr>
            <p:cNvPr id="11" name="Group 7"/>
            <p:cNvGrpSpPr/>
            <p:nvPr/>
          </p:nvGrpSpPr>
          <p:grpSpPr>
            <a:xfrm>
              <a:off x="366344" y="1160584"/>
              <a:ext cx="533400" cy="3141784"/>
              <a:chOff x="304800" y="1143000"/>
              <a:chExt cx="533400" cy="314178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04800" y="3281287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b="0" i="0" dirty="0" smtClean="0">
                    <a:solidFill>
                      <a:schemeClr val="tx1"/>
                    </a:solidFill>
                  </a:rPr>
                  <a:t>0.04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4800" y="2567352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b="0" i="0" dirty="0" smtClean="0">
                    <a:solidFill>
                      <a:schemeClr val="tx1"/>
                    </a:solidFill>
                  </a:rPr>
                  <a:t>0.08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4800" y="1875647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b="0" i="0" dirty="0" smtClean="0">
                    <a:solidFill>
                      <a:schemeClr val="tx1"/>
                    </a:solidFill>
                  </a:rPr>
                  <a:t>0.12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800" y="11430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b="0" i="0" dirty="0" smtClean="0">
                    <a:solidFill>
                      <a:schemeClr val="tx1"/>
                    </a:solidFill>
                  </a:rPr>
                  <a:t>0.16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4800" y="3977007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b="0" i="0" dirty="0" smtClean="0">
                    <a:solidFill>
                      <a:schemeClr val="tx1"/>
                    </a:solidFill>
                  </a:rPr>
                  <a:t>0.00</a:t>
                </a:r>
              </a:p>
            </p:txBody>
          </p:sp>
        </p:grp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 rot="16200000">
              <a:off x="-703123" y="2520725"/>
              <a:ext cx="1952779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600" b="0" i="0" dirty="0" smtClean="0">
                  <a:solidFill>
                    <a:schemeClr val="tx1"/>
                  </a:solidFill>
                  <a:cs typeface="Helvetica" pitchFamily="34" charset="0"/>
                </a:rPr>
                <a:t>Pedestal width (</a:t>
              </a:r>
              <a:r>
                <a:rPr lang="en-US" sz="1600" b="0" i="0" dirty="0" err="1" smtClean="0">
                  <a:solidFill>
                    <a:schemeClr val="tx1"/>
                  </a:solidFill>
                  <a:latin typeface="Symbol" pitchFamily="18" charset="2"/>
                  <a:cs typeface="Calibri" pitchFamily="34" charset="0"/>
                </a:rPr>
                <a:t>y</a:t>
              </a:r>
              <a:r>
                <a:rPr lang="en-US" sz="1600" b="0" i="0" baseline="-25000" dirty="0" err="1">
                  <a:solidFill>
                    <a:schemeClr val="tx1"/>
                  </a:solidFill>
                  <a:cs typeface="Helvetica" pitchFamily="34" charset="0"/>
                </a:rPr>
                <a:t>N</a:t>
              </a:r>
              <a:r>
                <a:rPr lang="en-US" sz="1600" b="0" i="0" dirty="0" smtClean="0">
                  <a:solidFill>
                    <a:schemeClr val="tx1"/>
                  </a:solidFill>
                  <a:cs typeface="Helvetica" pitchFamily="34" charset="0"/>
                </a:rPr>
                <a:t>)</a:t>
              </a:r>
              <a:endParaRPr lang="en-US" sz="1600" b="0" i="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4176" y="4191414"/>
              <a:ext cx="495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b="0" i="0" dirty="0" smtClean="0">
                  <a:solidFill>
                    <a:schemeClr val="tx1"/>
                  </a:solidFill>
                </a:rPr>
                <a:t>0.3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47900" y="4191414"/>
              <a:ext cx="495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b="0" i="0" dirty="0" smtClean="0">
                  <a:solidFill>
                    <a:schemeClr val="tx1"/>
                  </a:solidFill>
                </a:rPr>
                <a:t>0.5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8692" y="4191414"/>
              <a:ext cx="495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b="0" i="0" dirty="0" smtClean="0">
                  <a:solidFill>
                    <a:schemeClr val="tx1"/>
                  </a:solidFill>
                </a:rPr>
                <a:t>0.7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990494" y="1344988"/>
              <a:ext cx="1624560" cy="32959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90600" y="1674385"/>
              <a:ext cx="1585728" cy="14792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92212" y="3670704"/>
              <a:ext cx="1844918" cy="40129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grpSp>
          <p:nvGrpSpPr>
            <p:cNvPr id="24" name="Group 12"/>
            <p:cNvGrpSpPr/>
            <p:nvPr/>
          </p:nvGrpSpPr>
          <p:grpSpPr>
            <a:xfrm>
              <a:off x="2372806" y="3512093"/>
              <a:ext cx="1416674" cy="308597"/>
              <a:chOff x="2410192" y="3625360"/>
              <a:chExt cx="1416674" cy="30859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410192" y="3626180"/>
                <a:ext cx="12314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 b="0" i="0" dirty="0" smtClean="0">
                    <a:solidFill>
                      <a:schemeClr val="tx1"/>
                    </a:solidFill>
                    <a:cs typeface="Helvetica" pitchFamily="34" charset="0"/>
                  </a:rPr>
                  <a:t>~ 0.08 (</a:t>
                </a:r>
                <a:r>
                  <a:rPr lang="en-US" sz="1400" b="0" i="0" dirty="0" err="1" smtClean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sz="1400" b="0" i="0" baseline="-25000" dirty="0" err="1" smtClean="0">
                    <a:solidFill>
                      <a:schemeClr val="tx1"/>
                    </a:solidFill>
                    <a:latin typeface="Symbol" pitchFamily="18" charset="2"/>
                  </a:rPr>
                  <a:t>q</a:t>
                </a:r>
                <a:r>
                  <a:rPr lang="en-US" sz="1400" b="0" i="0" baseline="30000" dirty="0" err="1" smtClean="0">
                    <a:solidFill>
                      <a:schemeClr val="tx1"/>
                    </a:solidFill>
                    <a:cs typeface="Helvetica" pitchFamily="34" charset="0"/>
                  </a:rPr>
                  <a:t>ped</a:t>
                </a:r>
                <a:r>
                  <a:rPr lang="en-US" sz="1400" b="0" i="0" dirty="0" smtClean="0">
                    <a:solidFill>
                      <a:schemeClr val="tx1"/>
                    </a:solidFill>
                    <a:cs typeface="Helvetica" pitchFamily="34" charset="0"/>
                  </a:rPr>
                  <a:t>)</a:t>
                </a:r>
                <a:endParaRPr lang="en-US" sz="1400" b="0" i="0" baseline="30000" dirty="0">
                  <a:solidFill>
                    <a:schemeClr val="tx1"/>
                  </a:solidFill>
                  <a:cs typeface="Helvetica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29000" y="3625360"/>
                <a:ext cx="3978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800" b="0" i="0" baseline="30000" dirty="0" smtClean="0">
                    <a:solidFill>
                      <a:schemeClr val="tx1"/>
                    </a:solidFill>
                    <a:cs typeface="Helvetica" pitchFamily="34" charset="0"/>
                  </a:rPr>
                  <a:t>0.5</a:t>
                </a:r>
                <a:endParaRPr lang="en-US" sz="1800" b="0" i="0" baseline="30000" dirty="0">
                  <a:solidFill>
                    <a:schemeClr val="tx1"/>
                  </a:solidFill>
                  <a:cs typeface="Helvetica" pitchFamily="34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1021744" y="1629622"/>
              <a:ext cx="1494384" cy="426411"/>
            </a:xfrm>
            <a:prstGeom prst="rect">
              <a:avLst/>
            </a:prstGeom>
            <a:solidFill>
              <a:srgbClr val="FFFFCC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1959328" y="2056034"/>
              <a:ext cx="555272" cy="279790"/>
            </a:xfrm>
            <a:prstGeom prst="straightConnector1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Rectangle 28"/>
            <p:cNvSpPr/>
            <p:nvPr/>
          </p:nvSpPr>
          <p:spPr>
            <a:xfrm>
              <a:off x="1012952" y="1686702"/>
              <a:ext cx="1204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 b="0" i="0" dirty="0" smtClean="0">
                  <a:cs typeface="Helvetica" pitchFamily="34" charset="0"/>
                </a:rPr>
                <a:t>0.4 (</a:t>
              </a:r>
              <a:r>
                <a:rPr lang="en-US" sz="1800" b="0" i="0" dirty="0" err="1" smtClean="0">
                  <a:latin typeface="Symbol" pitchFamily="18" charset="2"/>
                </a:rPr>
                <a:t>b</a:t>
              </a:r>
              <a:r>
                <a:rPr lang="en-US" sz="1800" b="0" i="0" baseline="-25000" dirty="0" err="1" smtClean="0">
                  <a:latin typeface="Symbol" pitchFamily="18" charset="2"/>
                </a:rPr>
                <a:t>q</a:t>
              </a:r>
              <a:r>
                <a:rPr lang="en-US" sz="1800" b="0" i="0" baseline="30000" dirty="0" err="1" smtClean="0">
                  <a:cs typeface="Helvetica" pitchFamily="34" charset="0"/>
                </a:rPr>
                <a:t>ped</a:t>
              </a:r>
              <a:r>
                <a:rPr lang="en-US" sz="1800" b="0" i="0" dirty="0" smtClean="0">
                  <a:cs typeface="Helvetica" pitchFamily="34" charset="0"/>
                </a:rPr>
                <a:t>)</a:t>
              </a:r>
              <a:endParaRPr lang="en-US" sz="1800" b="0" i="0" baseline="30000" dirty="0">
                <a:cs typeface="Helvetic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80610" y="1680086"/>
              <a:ext cx="5838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400" b="0" i="0" baseline="30000" dirty="0" smtClean="0">
                  <a:cs typeface="Helvetica" pitchFamily="34" charset="0"/>
                </a:rPr>
                <a:t>1.05</a:t>
              </a:r>
              <a:endParaRPr lang="en-US" sz="2400" b="0" i="0" baseline="30000" dirty="0">
                <a:cs typeface="Helvetic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61784" y="1752600"/>
              <a:ext cx="795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</a:pPr>
              <a:r>
                <a:rPr lang="en-US" sz="1800" b="0" i="0" dirty="0" smtClean="0">
                  <a:solidFill>
                    <a:schemeClr val="tx1"/>
                  </a:solidFill>
                </a:rPr>
                <a:t>NSTX</a:t>
              </a:r>
              <a:endParaRPr lang="en-US" sz="1800" b="0" i="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147"/>
            <a:ext cx="3429000" cy="205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22"/>
          <p:cNvGrpSpPr>
            <a:grpSpLocks noChangeAspect="1"/>
          </p:cNvGrpSpPr>
          <p:nvPr/>
        </p:nvGrpSpPr>
        <p:grpSpPr>
          <a:xfrm>
            <a:off x="4811649" y="2035314"/>
            <a:ext cx="4179951" cy="2261250"/>
            <a:chOff x="4800600" y="3868358"/>
            <a:chExt cx="4038600" cy="2184780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27838" y="3919538"/>
              <a:ext cx="1887537" cy="203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6840538" y="3919538"/>
              <a:ext cx="133350" cy="2057400"/>
            </a:xfrm>
            <a:prstGeom prst="rect">
              <a:avLst/>
            </a:prstGeom>
            <a:solidFill>
              <a:schemeClr val="bg1"/>
            </a:solidFill>
            <a:ln w="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 sz="1100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6934200" y="3868359"/>
              <a:ext cx="1842052" cy="35684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Snowflake </a:t>
              </a:r>
              <a:r>
                <a:rPr lang="en-US" sz="1800" i="0" dirty="0" err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Divertor</a:t>
              </a:r>
              <a:endParaRPr lang="en-US" sz="1800" i="0" dirty="0">
                <a:solidFill>
                  <a:srgbClr val="000000"/>
                </a:solidFill>
                <a:latin typeface="Arial Narrow" pitchFamily="34" charset="0"/>
                <a:cs typeface="Arial" charset="0"/>
              </a:endParaRPr>
            </a:p>
          </p:txBody>
        </p:sp>
        <p:grpSp>
          <p:nvGrpSpPr>
            <p:cNvPr id="38" name="Group 33"/>
            <p:cNvGrpSpPr>
              <a:grpSpLocks/>
            </p:cNvGrpSpPr>
            <p:nvPr/>
          </p:nvGrpSpPr>
          <p:grpSpPr bwMode="auto">
            <a:xfrm>
              <a:off x="4800600" y="3868358"/>
              <a:ext cx="2057400" cy="2108580"/>
              <a:chOff x="1295400" y="933267"/>
              <a:chExt cx="2226365" cy="2343333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95400" y="990600"/>
                <a:ext cx="2226365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1316736" y="990600"/>
                <a:ext cx="152400" cy="2286000"/>
              </a:xfrm>
              <a:prstGeom prst="rect">
                <a:avLst/>
              </a:prstGeom>
              <a:solidFill>
                <a:schemeClr val="bg1"/>
              </a:solidFill>
              <a:ln w="0" algn="ctr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 sz="11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460316" y="933267"/>
                <a:ext cx="2057864" cy="39657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000000"/>
                    </a:solidFill>
                    <a:latin typeface="Arial Narrow" pitchFamily="34" charset="0"/>
                    <a:cs typeface="Arial" charset="0"/>
                  </a:rPr>
                  <a:t>Standard </a:t>
                </a:r>
                <a:r>
                  <a:rPr lang="en-US" sz="1800" i="0" dirty="0" err="1">
                    <a:solidFill>
                      <a:srgbClr val="000000"/>
                    </a:solidFill>
                    <a:latin typeface="Arial Narrow" pitchFamily="34" charset="0"/>
                    <a:cs typeface="Arial" charset="0"/>
                  </a:rPr>
                  <a:t>Divertor</a:t>
                </a:r>
                <a:endParaRPr lang="en-US" sz="1800" i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</p:txBody>
          </p:sp>
        </p:grp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4953000" y="5443538"/>
              <a:ext cx="3886200" cy="6096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4800600" y="3635514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000000"/>
                </a:solidFill>
                <a:latin typeface="Arial Narrow" pitchFamily="34" charset="0"/>
              </a:rPr>
              <a:t>Snowflake</a:t>
            </a:r>
            <a:r>
              <a:rPr lang="en-US" sz="2000" b="0" i="0" dirty="0">
                <a:solidFill>
                  <a:srgbClr val="000000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2000" b="0" i="0" dirty="0">
                <a:solidFill>
                  <a:srgbClr val="000000"/>
                </a:solidFill>
                <a:latin typeface="Arial Narrow" pitchFamily="34" charset="0"/>
              </a:rPr>
              <a:t> high flux </a:t>
            </a:r>
            <a:r>
              <a:rPr lang="en-US" sz="2000" b="0" i="0" dirty="0" smtClean="0">
                <a:solidFill>
                  <a:srgbClr val="000000"/>
                </a:solidFill>
                <a:latin typeface="Arial Narrow" pitchFamily="34" charset="0"/>
              </a:rPr>
              <a:t>expansion = 40-60 lowers incident q</a:t>
            </a:r>
            <a:r>
              <a:rPr lang="en-US" sz="2000" i="0" baseline="-25000" dirty="0" smtClean="0">
                <a:solidFill>
                  <a:srgbClr val="000000"/>
                </a:solidFill>
                <a:latin typeface="Arial Narrow" pitchFamily="34" charset="0"/>
                <a:sym typeface="Symbol"/>
              </a:rPr>
              <a:t></a:t>
            </a:r>
            <a:r>
              <a:rPr lang="en-US" sz="2000" b="0" i="0" dirty="0" smtClean="0">
                <a:solidFill>
                  <a:srgbClr val="000000"/>
                </a:solidFill>
                <a:latin typeface="Arial Narrow" pitchFamily="34" charset="0"/>
              </a:rPr>
              <a:t>, promotes detachment</a:t>
            </a:r>
            <a:endParaRPr lang="en-US" sz="1000" b="0" i="0" dirty="0">
              <a:latin typeface="Arial Narrow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572000" y="1066800"/>
            <a:ext cx="4572000" cy="6858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NSTX</a:t>
            </a:r>
            <a:r>
              <a:rPr lang="en-US" sz="2000" i="0" kern="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: c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an reduce heat flux by 2-4× via partial detachment at sufficiently high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</a:t>
            </a:r>
            <a:r>
              <a:rPr kumimoji="0" lang="en-US" sz="200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rad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Boundary Physics (BP) 5 Year Goal: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Develop and understand integrated plasma exhaust solutions </a:t>
            </a:r>
            <a:br>
              <a:rPr lang="en-US" dirty="0" smtClean="0"/>
            </a:br>
            <a:r>
              <a:rPr lang="en-US" dirty="0" smtClean="0"/>
              <a:t>compatible with high core performance for FNSF and 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257800"/>
          </a:xfrm>
        </p:spPr>
        <p:txBody>
          <a:bodyPr/>
          <a:lstStyle/>
          <a:p>
            <a:r>
              <a:rPr lang="en-US" b="1" dirty="0" smtClean="0"/>
              <a:t>Thrust BP-1: </a:t>
            </a:r>
            <a:r>
              <a:rPr lang="en-US" dirty="0" smtClean="0"/>
              <a:t>Assess, optimize, and control pedestal structure, edge transport and stability</a:t>
            </a:r>
          </a:p>
          <a:p>
            <a:pPr lvl="1"/>
            <a:r>
              <a:rPr lang="en-US" dirty="0" smtClean="0"/>
              <a:t>Characterize L-H thresholds, pedestal height/structure vs. B</a:t>
            </a:r>
            <a:r>
              <a:rPr lang="en-US" baseline="-25000" dirty="0" smtClean="0"/>
              <a:t>T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, shape</a:t>
            </a:r>
          </a:p>
          <a:p>
            <a:pPr lvl="1"/>
            <a:r>
              <a:rPr lang="en-US" dirty="0" smtClean="0"/>
              <a:t>Develop improved control of pedestal transport and stability - tools:</a:t>
            </a:r>
          </a:p>
          <a:p>
            <a:pPr lvl="2"/>
            <a:r>
              <a:rPr lang="en-US" dirty="0" smtClean="0"/>
              <a:t>Li coverage, fueling, </a:t>
            </a:r>
            <a:r>
              <a:rPr lang="en-US" dirty="0" err="1" smtClean="0"/>
              <a:t>cryo</a:t>
            </a:r>
            <a:r>
              <a:rPr lang="en-US" dirty="0" smtClean="0"/>
              <a:t>-pumping, ELM triggering/suppression (LGI, NCC)</a:t>
            </a:r>
          </a:p>
          <a:p>
            <a:endParaRPr lang="en-US" b="1" dirty="0" smtClean="0"/>
          </a:p>
          <a:p>
            <a:r>
              <a:rPr lang="en-US" b="1" dirty="0" smtClean="0"/>
              <a:t>BP-2: </a:t>
            </a:r>
            <a:r>
              <a:rPr lang="en-US" dirty="0" smtClean="0"/>
              <a:t>Assess and control </a:t>
            </a:r>
            <a:r>
              <a:rPr lang="en-US" dirty="0" err="1" smtClean="0"/>
              <a:t>divertor</a:t>
            </a:r>
            <a:r>
              <a:rPr lang="en-US" dirty="0" smtClean="0"/>
              <a:t> heat and particle fluxes</a:t>
            </a:r>
          </a:p>
          <a:p>
            <a:pPr lvl="1"/>
            <a:r>
              <a:rPr lang="en-US" dirty="0" smtClean="0"/>
              <a:t>Extend/establish heat flux width </a:t>
            </a:r>
            <a:r>
              <a:rPr lang="en-US" dirty="0" err="1" smtClean="0"/>
              <a:t>scalings</a:t>
            </a:r>
            <a:r>
              <a:rPr lang="en-US" dirty="0" smtClean="0"/>
              <a:t> at lower </a:t>
            </a:r>
            <a:r>
              <a:rPr lang="en-US" dirty="0" smtClean="0">
                <a:latin typeface="Symbol" pitchFamily="18" charset="2"/>
              </a:rPr>
              <a:t></a:t>
            </a:r>
            <a:r>
              <a:rPr lang="en-US" dirty="0" smtClean="0"/>
              <a:t>, higher B</a:t>
            </a:r>
            <a:r>
              <a:rPr lang="en-US" baseline="-25000" dirty="0" smtClean="0"/>
              <a:t>T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, P</a:t>
            </a:r>
            <a:r>
              <a:rPr lang="en-US" baseline="-25000" dirty="0" smtClean="0"/>
              <a:t>SOL</a:t>
            </a:r>
            <a:endParaRPr lang="en-US" dirty="0" smtClean="0"/>
          </a:p>
          <a:p>
            <a:pPr lvl="2"/>
            <a:r>
              <a:rPr lang="en-US" dirty="0" smtClean="0"/>
              <a:t>Compare data to multi-fluid turbulence and gyro-kinetic models  </a:t>
            </a:r>
          </a:p>
          <a:p>
            <a:pPr lvl="1"/>
            <a:r>
              <a:rPr lang="en-US" dirty="0" smtClean="0"/>
              <a:t>Assess, control, optimize snowflake </a:t>
            </a:r>
            <a:r>
              <a:rPr lang="en-US" dirty="0" err="1" smtClean="0"/>
              <a:t>divertor</a:t>
            </a:r>
            <a:endParaRPr lang="en-US" dirty="0" smtClean="0"/>
          </a:p>
          <a:p>
            <a:pPr lvl="1"/>
            <a:r>
              <a:rPr lang="en-US" dirty="0" smtClean="0"/>
              <a:t>Develop highly-radiating boundary solutions with feedback control</a:t>
            </a:r>
          </a:p>
          <a:p>
            <a:pPr lvl="1"/>
            <a:r>
              <a:rPr lang="en-US" dirty="0" smtClean="0"/>
              <a:t>Validate </a:t>
            </a:r>
            <a:r>
              <a:rPr lang="en-US" dirty="0" err="1" smtClean="0"/>
              <a:t>cryo</a:t>
            </a:r>
            <a:r>
              <a:rPr lang="en-US" dirty="0" smtClean="0"/>
              <a:t>-pump physics assumptions, characterize n</a:t>
            </a:r>
            <a:r>
              <a:rPr lang="en-US" baseline="-25000" dirty="0" smtClean="0"/>
              <a:t>e</a:t>
            </a:r>
            <a:r>
              <a:rPr lang="en-US" dirty="0" smtClean="0"/>
              <a:t> control</a:t>
            </a:r>
          </a:p>
          <a:p>
            <a:pPr lvl="1"/>
            <a:r>
              <a:rPr lang="en-US" dirty="0" smtClean="0"/>
              <a:t>Assess impact of high-Z tile row(s) on power exhaust, core impurities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results and NSTX-U 5 year plan research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Macroscopic Stability (MS)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Transport and Turbulence (TT)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Boundary Physics (BP)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Materials and Plasma Facing Components (MP)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Energetic Particles (EP)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Wave Heating and Current Drive (RF)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Plasma Start-up and Ramp-up (PSR)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Advanced Scenarios and Control (ASC)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confinement increases ~continuously with increasing Li evaporation; Li may also be means of heat flux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191000"/>
            <a:ext cx="4648200" cy="1905000"/>
          </a:xfrm>
        </p:spPr>
        <p:txBody>
          <a:bodyPr/>
          <a:lstStyle/>
          <a:p>
            <a:pPr marL="228600" indent="-228600"/>
            <a:r>
              <a:rPr lang="en-US" sz="1800" dirty="0" smtClean="0"/>
              <a:t>Global parameters improve</a:t>
            </a:r>
          </a:p>
          <a:p>
            <a:pPr marL="457200" lvl="1" indent="-228600"/>
            <a:r>
              <a:rPr lang="en-US" sz="1600" dirty="0" smtClean="0"/>
              <a:t>H98(y,2) increases from ~0.9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1.3-1.4</a:t>
            </a:r>
            <a:endParaRPr lang="en-US" sz="1600" dirty="0" smtClean="0"/>
          </a:p>
          <a:p>
            <a:pPr marL="457200" lvl="1" indent="-228600"/>
            <a:r>
              <a:rPr lang="en-US" sz="1600" dirty="0" smtClean="0"/>
              <a:t>No core Li accumulation</a:t>
            </a:r>
          </a:p>
          <a:p>
            <a:pPr marL="228600" indent="-228600">
              <a:lnSpc>
                <a:spcPct val="90000"/>
              </a:lnSpc>
            </a:pPr>
            <a:r>
              <a:rPr lang="en-US" sz="1800" dirty="0" smtClean="0"/>
              <a:t>ELM frequency declines to zero</a:t>
            </a:r>
          </a:p>
          <a:p>
            <a:pPr marL="228600" indent="-228600">
              <a:lnSpc>
                <a:spcPct val="90000"/>
              </a:lnSpc>
            </a:pPr>
            <a:r>
              <a:rPr lang="en-US" sz="1800" dirty="0" smtClean="0"/>
              <a:t>Edge transport declines</a:t>
            </a:r>
          </a:p>
          <a:p>
            <a:pPr marL="228600" indent="-228600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High </a:t>
            </a:r>
            <a:r>
              <a:rPr lang="en-US" sz="1800" dirty="0" err="1" smtClean="0">
                <a:latin typeface="Symbol" pitchFamily="18" charset="2"/>
                <a:ea typeface="ＭＳ Ｐゴシック" pitchFamily="34" charset="-128"/>
              </a:rPr>
              <a:t>t</a:t>
            </a:r>
            <a:r>
              <a:rPr lang="en-US" sz="1800" baseline="-25000" dirty="0" err="1" smtClean="0">
                <a:ea typeface="ＭＳ Ｐゴシック" pitchFamily="34" charset="-128"/>
              </a:rPr>
              <a:t>E</a:t>
            </a:r>
            <a:r>
              <a:rPr lang="en-US" sz="1800" dirty="0" smtClean="0">
                <a:ea typeface="ＭＳ Ｐゴシック" pitchFamily="34" charset="-128"/>
              </a:rPr>
              <a:t> critical for FNSF, next-steps</a:t>
            </a:r>
          </a:p>
          <a:p>
            <a:pPr marL="228600" indent="-228600"/>
            <a:endParaRPr lang="en-US" sz="1800" dirty="0" smtClean="0"/>
          </a:p>
          <a:p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6096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0" i="0" kern="0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en-US" sz="2400" i="0" kern="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What </a:t>
            </a:r>
            <a:r>
              <a:rPr lang="en-US" sz="2400" i="0" kern="0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is </a:t>
            </a:r>
            <a:r>
              <a:rPr lang="en-US" sz="2400" i="0" kern="0" dirty="0" err="1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  <a:cs typeface="+mn-cs"/>
              </a:rPr>
              <a:t>t</a:t>
            </a:r>
            <a:r>
              <a:rPr lang="en-US" sz="2400" i="0" kern="0" baseline="-25000" dirty="0" err="1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E</a:t>
            </a:r>
            <a:r>
              <a:rPr lang="en-US" sz="2400" i="0" kern="0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 upper bound?</a:t>
            </a:r>
            <a:endParaRPr lang="en-US" sz="2000" i="0" kern="0" dirty="0">
              <a:solidFill>
                <a:srgbClr val="FF0000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9" descr="Gray Divertor q, Tsurf and bolometry for 0.8MA, 4MW 150 and 300mg lithium discharges (141255 and 138240) ver2.pdf"/>
          <p:cNvPicPr>
            <a:picLocks noChangeAspect="1"/>
          </p:cNvPicPr>
          <p:nvPr/>
        </p:nvPicPr>
        <p:blipFill>
          <a:blip r:embed="rId2" cstate="print"/>
          <a:srcRect l="2515" r="6705" b="7227"/>
          <a:stretch>
            <a:fillRect/>
          </a:stretch>
        </p:blipFill>
        <p:spPr bwMode="auto">
          <a:xfrm>
            <a:off x="4835525" y="990600"/>
            <a:ext cx="40259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15000" y="1371600"/>
            <a:ext cx="2819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0" i="0" dirty="0" smtClean="0">
                <a:solidFill>
                  <a:srgbClr val="000000"/>
                </a:solidFill>
                <a:latin typeface="+mn-lt"/>
                <a:cs typeface="Arial" charset="0"/>
              </a:rPr>
              <a:t>ELM-free discharges</a:t>
            </a:r>
            <a:endParaRPr lang="en-US" b="0" i="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en-US" b="0" i="0" dirty="0" smtClean="0">
                <a:solidFill>
                  <a:srgbClr val="000000"/>
                </a:solidFill>
                <a:latin typeface="+mn-lt"/>
                <a:cs typeface="Arial" charset="0"/>
              </a:rPr>
              <a:t>I</a:t>
            </a:r>
            <a:r>
              <a:rPr lang="en-US" sz="1600" b="0" i="0" baseline="-25000" dirty="0" smtClean="0">
                <a:solidFill>
                  <a:srgbClr val="000000"/>
                </a:solidFill>
                <a:latin typeface="+mn-lt"/>
                <a:cs typeface="Arial" charset="0"/>
              </a:rPr>
              <a:t>P</a:t>
            </a:r>
            <a:r>
              <a:rPr lang="en-US" b="0" i="0" dirty="0" smtClean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latin typeface="+mn-lt"/>
                <a:cs typeface="Arial" charset="0"/>
              </a:rPr>
              <a:t>= 0 .8 MA, </a:t>
            </a:r>
            <a:r>
              <a:rPr lang="en-US" b="0" i="0" dirty="0" smtClean="0">
                <a:solidFill>
                  <a:srgbClr val="000000"/>
                </a:solidFill>
                <a:latin typeface="+mn-lt"/>
                <a:cs typeface="Arial" charset="0"/>
              </a:rPr>
              <a:t>P</a:t>
            </a:r>
            <a:r>
              <a:rPr lang="en-US" sz="1600" b="0" i="0" baseline="-25000" dirty="0" smtClean="0">
                <a:solidFill>
                  <a:srgbClr val="000000"/>
                </a:solidFill>
                <a:latin typeface="+mn-lt"/>
              </a:rPr>
              <a:t>NBI</a:t>
            </a:r>
            <a:r>
              <a:rPr lang="en-US" b="0" i="0" dirty="0" smtClean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latin typeface="+mn-lt"/>
                <a:cs typeface="Arial" charset="0"/>
              </a:rPr>
              <a:t>~ 4 MW</a:t>
            </a:r>
          </a:p>
          <a:p>
            <a:pPr>
              <a:defRPr/>
            </a:pPr>
            <a:r>
              <a:rPr lang="en-US" b="0" i="0" dirty="0">
                <a:solidFill>
                  <a:srgbClr val="000000"/>
                </a:solidFill>
                <a:latin typeface="+mn-lt"/>
              </a:rPr>
              <a:t>H</a:t>
            </a:r>
            <a:r>
              <a:rPr lang="en-US" b="0" i="0" dirty="0" smtClean="0">
                <a:solidFill>
                  <a:srgbClr val="000000"/>
                </a:solidFill>
                <a:latin typeface="+mn-lt"/>
                <a:cs typeface="Arial" charset="0"/>
              </a:rPr>
              <a:t>igh </a:t>
            </a:r>
            <a:r>
              <a:rPr lang="en-US" b="0" i="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b="0" i="0" dirty="0">
                <a:solidFill>
                  <a:srgbClr val="000000"/>
                </a:solidFill>
                <a:latin typeface="+mn-lt"/>
                <a:cs typeface="Arial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latin typeface="+mn-lt"/>
                <a:cs typeface="Arial" charset="0"/>
              </a:rPr>
              <a:t>f</a:t>
            </a:r>
            <a:r>
              <a:rPr lang="en-US" sz="1600" b="0" i="0" baseline="-25000" dirty="0" err="1">
                <a:solidFill>
                  <a:srgbClr val="000000"/>
                </a:solidFill>
                <a:latin typeface="+mn-lt"/>
                <a:cs typeface="Arial" charset="0"/>
              </a:rPr>
              <a:t>exp</a:t>
            </a:r>
            <a:r>
              <a:rPr lang="en-US" b="0" i="0" dirty="0">
                <a:solidFill>
                  <a:srgbClr val="000000"/>
                </a:solidFill>
                <a:latin typeface="+mn-lt"/>
                <a:cs typeface="Arial" charset="0"/>
              </a:rPr>
              <a:t> ~20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8850" y="990600"/>
            <a:ext cx="533400" cy="1841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b="0" i="0" dirty="0">
                <a:solidFill>
                  <a:srgbClr val="000000"/>
                </a:solidFill>
                <a:latin typeface="+mn-lt"/>
                <a:cs typeface="Arial" charset="0"/>
              </a:rPr>
              <a:t>150 mg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1850" y="990600"/>
            <a:ext cx="533400" cy="1841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b="0" i="0" dirty="0">
                <a:solidFill>
                  <a:srgbClr val="000000"/>
                </a:solidFill>
                <a:latin typeface="+mn-lt"/>
                <a:cs typeface="Arial" charset="0"/>
              </a:rPr>
              <a:t>300 mg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9426" y="762000"/>
            <a:ext cx="4280174" cy="3248799"/>
            <a:chOff x="139373" y="709248"/>
            <a:chExt cx="4356427" cy="3453951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6749" b="10542"/>
            <a:stretch/>
          </p:blipFill>
          <p:spPr bwMode="auto">
            <a:xfrm>
              <a:off x="457200" y="984226"/>
              <a:ext cx="4038600" cy="267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-1260579" y="2109200"/>
              <a:ext cx="3144489" cy="34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Arial Narrow" pitchFamily="34" charset="0"/>
                </a:rPr>
                <a:t>Energy Confinement Time (</a:t>
              </a:r>
              <a:r>
                <a:rPr lang="en-US" sz="1600" i="0" dirty="0" err="1" smtClean="0">
                  <a:solidFill>
                    <a:srgbClr val="000000"/>
                  </a:solidFill>
                  <a:latin typeface="Arial Narrow" pitchFamily="34" charset="0"/>
                </a:rPr>
                <a:t>ms</a:t>
              </a:r>
              <a:r>
                <a:rPr lang="en-US" sz="1600" i="0" dirty="0" smtClean="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1600" i="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481" y="3581400"/>
              <a:ext cx="3777390" cy="3926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800" i="0" dirty="0" smtClean="0">
                  <a:solidFill>
                    <a:srgbClr val="000000"/>
                  </a:solidFill>
                  <a:latin typeface="Arial Narrow" pitchFamily="34" charset="0"/>
                </a:rPr>
                <a:t>Pre-discharge lithium evaporation (mg)</a:t>
              </a:r>
              <a:endParaRPr lang="en-US" sz="1800" i="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1083269" y="3886200"/>
              <a:ext cx="30099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 eaLnBrk="1" hangingPunct="1">
                <a:buNone/>
              </a:pPr>
              <a:r>
                <a:rPr lang="en-US" sz="1100" b="0" i="0" dirty="0" smtClean="0">
                  <a:solidFill>
                    <a:srgbClr val="9900CC"/>
                  </a:solidFill>
                </a:rPr>
                <a:t>R. Maingi, et al., </a:t>
              </a:r>
              <a:r>
                <a:rPr lang="it-IT" sz="1100" b="0" i="0" dirty="0">
                  <a:solidFill>
                    <a:srgbClr val="9900CC"/>
                  </a:solidFill>
                </a:rPr>
                <a:t>PRL </a:t>
              </a:r>
              <a:r>
                <a:rPr lang="it-IT" sz="1100" b="0" i="0" dirty="0" smtClean="0">
                  <a:solidFill>
                    <a:srgbClr val="9900CC"/>
                  </a:solidFill>
                </a:rPr>
                <a:t>107</a:t>
              </a:r>
              <a:r>
                <a:rPr lang="it-IT" sz="1100" b="0" i="0" dirty="0">
                  <a:solidFill>
                    <a:srgbClr val="9900CC"/>
                  </a:solidFill>
                </a:rPr>
                <a:t> </a:t>
              </a:r>
              <a:r>
                <a:rPr lang="it-IT" sz="1100" b="0" i="0" dirty="0" smtClean="0">
                  <a:solidFill>
                    <a:srgbClr val="9900CC"/>
                  </a:solidFill>
                </a:rPr>
                <a:t>(2011) 145004</a:t>
              </a:r>
              <a:endParaRPr lang="en-US" sz="1100" b="0" i="0" dirty="0">
                <a:solidFill>
                  <a:srgbClr val="9900CC"/>
                </a:solidFill>
              </a:endParaRPr>
            </a:p>
          </p:txBody>
        </p:sp>
      </p:grpSp>
      <p:sp>
        <p:nvSpPr>
          <p:cNvPr id="2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48200" y="48768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Li deposition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 be advantageous for power handling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Lower peak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divertor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heat flux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and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surface</a:t>
            </a:r>
            <a:endParaRPr kumimoji="0" lang="en-US" sz="1400" b="0" i="0" u="none" strike="noStrike" kern="0" cap="none" spc="0" normalizeH="0" baseline="-2500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457200" marR="0" lvl="1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400" b="0" i="0" kern="0" dirty="0" smtClean="0">
                <a:solidFill>
                  <a:schemeClr val="accent2"/>
                </a:solidFill>
                <a:latin typeface="+mn-lt"/>
              </a:rPr>
              <a:t>Increased </a:t>
            </a:r>
            <a:r>
              <a:rPr lang="en-US" sz="1400" b="0" i="0" kern="0" dirty="0" err="1" smtClean="0">
                <a:solidFill>
                  <a:schemeClr val="accent2"/>
                </a:solidFill>
                <a:latin typeface="+mn-lt"/>
              </a:rPr>
              <a:t>divertor</a:t>
            </a:r>
            <a:r>
              <a:rPr lang="en-US" sz="1400" b="0" i="0" kern="0" dirty="0" smtClean="0">
                <a:solidFill>
                  <a:schemeClr val="accent2"/>
                </a:solidFill>
                <a:latin typeface="+mn-lt"/>
              </a:rPr>
              <a:t> radiation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require threshold Li level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Motivates “vapor-shielding” research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Materials and PFCs (MP) 5 Year Goal: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Initiate comparative assessment of high-Z and liquid metal PFCs for long-pulse high-power-density next-step devices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/>
          <a:lstStyle/>
          <a:p>
            <a:r>
              <a:rPr lang="en-US" b="1" dirty="0" smtClean="0"/>
              <a:t>Thrust MP-1:  </a:t>
            </a:r>
            <a:r>
              <a:rPr lang="en-US" dirty="0" smtClean="0"/>
              <a:t>Understand lithium surface-science during extended PFC operation</a:t>
            </a:r>
          </a:p>
          <a:p>
            <a:pPr lvl="1"/>
            <a:r>
              <a:rPr lang="en-US" dirty="0" smtClean="0"/>
              <a:t>Assess increased coverage of PFCs by Li, compare to B-</a:t>
            </a:r>
            <a:r>
              <a:rPr lang="en-US" dirty="0" err="1" smtClean="0"/>
              <a:t>zation</a:t>
            </a:r>
            <a:r>
              <a:rPr lang="en-US" dirty="0" smtClean="0"/>
              <a:t>, </a:t>
            </a:r>
            <a:r>
              <a:rPr lang="en-US" dirty="0" err="1" smtClean="0"/>
              <a:t>B+Li</a:t>
            </a:r>
            <a:endParaRPr lang="en-US" dirty="0" smtClean="0"/>
          </a:p>
          <a:p>
            <a:pPr lvl="1"/>
            <a:r>
              <a:rPr lang="en-US" dirty="0" smtClean="0"/>
              <a:t>Utilize Materials Analysis Particle Probe (MAPP) to identify in-situ between-shot chemical compositions of the coatings</a:t>
            </a:r>
          </a:p>
          <a:p>
            <a:endParaRPr lang="en-US" sz="1050" b="1" dirty="0" smtClean="0"/>
          </a:p>
          <a:p>
            <a:r>
              <a:rPr lang="en-US" b="1" dirty="0" smtClean="0"/>
              <a:t>MP-2:</a:t>
            </a:r>
            <a:r>
              <a:rPr lang="en-US" dirty="0" smtClean="0"/>
              <a:t>  Unravel the physics of </a:t>
            </a:r>
            <a:r>
              <a:rPr lang="en-US" dirty="0" err="1" smtClean="0"/>
              <a:t>tokamak</a:t>
            </a:r>
            <a:r>
              <a:rPr lang="en-US" dirty="0" smtClean="0"/>
              <a:t>-induced material migration and evolution</a:t>
            </a:r>
          </a:p>
          <a:p>
            <a:pPr lvl="1"/>
            <a:r>
              <a:rPr lang="en-US" dirty="0" smtClean="0"/>
              <a:t>Measure shot-to-shot erosion and </a:t>
            </a:r>
            <a:r>
              <a:rPr lang="en-US" dirty="0" err="1" smtClean="0"/>
              <a:t>redeposition</a:t>
            </a:r>
            <a:r>
              <a:rPr lang="en-US" dirty="0" smtClean="0"/>
              <a:t> (QCMs, marker-tiles)</a:t>
            </a:r>
          </a:p>
          <a:p>
            <a:pPr lvl="1"/>
            <a:r>
              <a:rPr lang="en-US" dirty="0" smtClean="0"/>
              <a:t>Utilize MAPP + QCM for shot-to-shot analysis of </a:t>
            </a:r>
            <a:r>
              <a:rPr lang="en-US" dirty="0" err="1" smtClean="0"/>
              <a:t>migration+composition</a:t>
            </a:r>
            <a:endParaRPr lang="en-US" dirty="0" smtClean="0"/>
          </a:p>
          <a:p>
            <a:pPr lvl="1"/>
            <a:r>
              <a:rPr lang="en-US" dirty="0" smtClean="0"/>
              <a:t>Determine magnitude of wall-erosion for NSTX-U conditions</a:t>
            </a:r>
          </a:p>
          <a:p>
            <a:endParaRPr lang="en-US" sz="1050" b="1" dirty="0" smtClean="0"/>
          </a:p>
          <a:p>
            <a:r>
              <a:rPr lang="en-US" b="1" dirty="0" smtClean="0"/>
              <a:t>MP-3:</a:t>
            </a:r>
            <a:r>
              <a:rPr lang="en-US" dirty="0" smtClean="0"/>
              <a:t>  Establish the science of continuous vapor-shielding</a:t>
            </a:r>
          </a:p>
          <a:p>
            <a:pPr lvl="1"/>
            <a:r>
              <a:rPr lang="en-US" dirty="0" smtClean="0"/>
              <a:t>Study vapor-shielding in long-pulse linear plasma device Magnum-PSI</a:t>
            </a:r>
          </a:p>
          <a:p>
            <a:pPr lvl="1"/>
            <a:r>
              <a:rPr lang="en-US" dirty="0" smtClean="0"/>
              <a:t>Extend Magnum results to NSTX-U with Li-coated high-Z substrates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Review of PAC-33 charge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Performance requirements for next-steps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NSTX-U long-range research goals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Highest-priority facility enhancements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Overview of 5 year plan research thrusts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Contributions to ITER, predictive capability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Summary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results and NSTX-U 5 year plan research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Macroscopic Stability (MS)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Transport and Turbulence (TT)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Boundary Physics (BP)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Materials and Plasma Facing Components (MP)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Energetic Particles (EP)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Wave Heating and Current Drive (RF)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Plasma Start-up and Ramp-up (PSR)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Advanced Scenarios and Control (ASC)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223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pitchFamily="34" charset="-128"/>
              </a:rPr>
              <a:t>Rapid TAE avalanches could impact NBI current-drive </a:t>
            </a:r>
            <a:br>
              <a:rPr lang="en-US" dirty="0" smtClean="0">
                <a:latin typeface="+mn-lt"/>
                <a:ea typeface="ＭＳ Ｐゴシック" pitchFamily="34" charset="-128"/>
              </a:rPr>
            </a:br>
            <a:r>
              <a:rPr lang="en-US" dirty="0" smtClean="0">
                <a:latin typeface="+mn-lt"/>
                <a:ea typeface="ＭＳ Ｐゴシック" pitchFamily="34" charset="-128"/>
              </a:rPr>
              <a:t>in advanced scenarios for NSTX-U, FNSF, ITER AT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12589718-1F80-4A60-959E-6AB8F9C5F99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2276476"/>
            <a:ext cx="4467225" cy="3570206"/>
            <a:chOff x="1717675" y="1716528"/>
            <a:chExt cx="5860526" cy="4373073"/>
          </a:xfrm>
        </p:grpSpPr>
        <p:pic>
          <p:nvPicPr>
            <p:cNvPr id="19" name="Picture 11" descr="Screen shot 2011-06-21 at 9.30.44 AM.png"/>
            <p:cNvPicPr>
              <a:picLocks noChangeAspect="1"/>
            </p:cNvPicPr>
            <p:nvPr/>
          </p:nvPicPr>
          <p:blipFill>
            <a:blip r:embed="rId2" cstate="print"/>
            <a:srcRect b="8952"/>
            <a:stretch>
              <a:fillRect/>
            </a:stretch>
          </p:blipFill>
          <p:spPr bwMode="auto">
            <a:xfrm>
              <a:off x="1717675" y="1716528"/>
              <a:ext cx="5860526" cy="404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5766311" y="2128761"/>
              <a:ext cx="1389116" cy="1853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792313" y="2062648"/>
              <a:ext cx="2682430" cy="449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3" name="Straight Connector 31"/>
            <p:cNvCxnSpPr>
              <a:cxnSpLocks noChangeShapeType="1"/>
            </p:cNvCxnSpPr>
            <p:nvPr/>
          </p:nvCxnSpPr>
          <p:spPr bwMode="auto">
            <a:xfrm rot="5400000">
              <a:off x="3111240" y="3466042"/>
              <a:ext cx="937131" cy="20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4" name="TextBox 33"/>
            <p:cNvSpPr txBox="1">
              <a:spLocks noChangeArrowheads="1"/>
            </p:cNvSpPr>
            <p:nvPr/>
          </p:nvSpPr>
          <p:spPr bwMode="auto">
            <a:xfrm>
              <a:off x="4550054" y="2402935"/>
              <a:ext cx="2674099" cy="1206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r">
                <a:defRPr/>
              </a:pP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Discrepancy between </a:t>
              </a:r>
              <a:r>
                <a:rPr lang="en-US" sz="1400" i="0" dirty="0">
                  <a:solidFill>
                    <a:schemeClr val="tx1"/>
                  </a:solidFill>
                  <a:latin typeface="+mn-lt"/>
                </a:rPr>
                <a:t>reconstruction</a:t>
              </a:r>
              <a:r>
                <a:rPr lang="en-US" sz="1400" i="0" dirty="0">
                  <a:solidFill>
                    <a:srgbClr val="996633"/>
                  </a:solidFill>
                  <a:latin typeface="+mn-lt"/>
                </a:rPr>
                <a:t> </a:t>
              </a: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and</a:t>
              </a:r>
              <a:r>
                <a:rPr lang="en-US" sz="1400" i="0" dirty="0">
                  <a:solidFill>
                    <a:srgbClr val="996633"/>
                  </a:solidFill>
                  <a:latin typeface="+mn-lt"/>
                </a:rPr>
                <a:t> </a:t>
              </a:r>
              <a:r>
                <a:rPr lang="en-US" sz="1400" i="0" dirty="0">
                  <a:solidFill>
                    <a:srgbClr val="008000"/>
                  </a:solidFill>
                  <a:latin typeface="+mn-lt"/>
                </a:rPr>
                <a:t>total</a:t>
              </a:r>
              <a:r>
                <a:rPr lang="en-US" sz="1400" i="0" dirty="0">
                  <a:solidFill>
                    <a:srgbClr val="996633"/>
                  </a:solidFill>
                  <a:latin typeface="+mn-lt"/>
                </a:rPr>
                <a:t>  </a:t>
              </a: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assuming</a:t>
              </a:r>
            </a:p>
            <a:p>
              <a:pPr algn="r">
                <a:defRPr/>
              </a:pP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classical J</a:t>
              </a:r>
              <a:r>
                <a:rPr lang="en-US" sz="1400" i="0" baseline="-25000" dirty="0">
                  <a:solidFill>
                    <a:schemeClr val="accent2"/>
                  </a:solidFill>
                  <a:latin typeface="+mn-lt"/>
                </a:rPr>
                <a:t>NBCD</a:t>
              </a:r>
              <a:endParaRPr lang="en-US" sz="1400" i="0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25" name="Straight Connector 34"/>
            <p:cNvCxnSpPr>
              <a:cxnSpLocks noChangeShapeType="1"/>
            </p:cNvCxnSpPr>
            <p:nvPr/>
          </p:nvCxnSpPr>
          <p:spPr bwMode="auto">
            <a:xfrm flipV="1">
              <a:off x="3580841" y="3154481"/>
              <a:ext cx="1587084" cy="3681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3998753" y="5637214"/>
              <a:ext cx="2300288" cy="45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0" dirty="0">
                  <a:solidFill>
                    <a:schemeClr val="tx1"/>
                  </a:solidFill>
                  <a:latin typeface="Calibri" pitchFamily="34" charset="0"/>
                </a:rPr>
                <a:t>Minor radius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656943" y="1716528"/>
              <a:ext cx="4921258" cy="239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0" y="5922962"/>
            <a:ext cx="5113338" cy="5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700kA 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high-</a:t>
            </a:r>
            <a:r>
              <a:rPr lang="en-US" sz="16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600" i="0" baseline="-250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plasma with 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rapid </a:t>
            </a:r>
            <a:endParaRPr lang="en-US" sz="1600" i="0" dirty="0" smtClean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TAE avalanches has time-average D</a:t>
            </a:r>
            <a:r>
              <a:rPr lang="en-US" sz="1600" i="0" baseline="-25000" dirty="0" smtClean="0">
                <a:solidFill>
                  <a:schemeClr val="tx1"/>
                </a:solidFill>
                <a:latin typeface="+mn-lt"/>
              </a:rPr>
              <a:t>FI  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= 2-4m</a:t>
            </a:r>
            <a:r>
              <a:rPr lang="en-US" sz="1600" i="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/s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98561"/>
            <a:ext cx="3276599" cy="538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304800" y="1503363"/>
            <a:ext cx="441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800" i="0" dirty="0">
                <a:ea typeface="ＭＳ Ｐゴシック" pitchFamily="34" charset="-128"/>
              </a:rPr>
              <a:t>NSTX:  rapid avalanches can lead to </a:t>
            </a:r>
            <a:br>
              <a:rPr lang="en-US" sz="1800" i="0" dirty="0">
                <a:ea typeface="ＭＳ Ｐゴシック" pitchFamily="34" charset="-128"/>
              </a:rPr>
            </a:br>
            <a:r>
              <a:rPr lang="en-US" sz="1800" i="0" dirty="0">
                <a:ea typeface="ＭＳ Ｐゴシック" pitchFamily="34" charset="-128"/>
              </a:rPr>
              <a:t>redistribution/loss of NBI current drive</a:t>
            </a:r>
            <a:endParaRPr lang="en-US" sz="1800" i="0" dirty="0"/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715001" y="969962"/>
            <a:ext cx="3097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1600" i="0" dirty="0"/>
              <a:t>NSTX-U TRANSP simulations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3276600"/>
            <a:ext cx="2209800" cy="7053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1870" tIns="50935" rIns="101870" bIns="50935">
            <a:spAutoFit/>
          </a:bodyPr>
          <a:lstStyle/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1 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MA, </a:t>
            </a: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1T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, H</a:t>
            </a:r>
            <a:r>
              <a:rPr lang="en-US" sz="1050" i="0" baseline="-2500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98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=1, </a:t>
            </a: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near 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non-inductive</a:t>
            </a:r>
            <a:endParaRPr lang="en-US" sz="1050" i="0" dirty="0">
              <a:solidFill>
                <a:srgbClr val="FF0000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100" i="0" dirty="0">
                <a:solidFill>
                  <a:srgbClr val="008000"/>
                </a:solidFill>
                <a:latin typeface="Arial Narrow" pitchFamily="34" charset="0"/>
              </a:rPr>
              <a:t>1.6 MA, </a:t>
            </a:r>
            <a:r>
              <a:rPr lang="en-US" sz="1100" i="0" dirty="0" smtClean="0">
                <a:solidFill>
                  <a:srgbClr val="008000"/>
                </a:solidFill>
                <a:latin typeface="Arial Narrow" pitchFamily="34" charset="0"/>
              </a:rPr>
              <a:t>1T, partial inductive</a:t>
            </a:r>
            <a:endParaRPr lang="en-US" sz="1100" i="0" dirty="0">
              <a:solidFill>
                <a:srgbClr val="008000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100" i="0" dirty="0">
                <a:solidFill>
                  <a:schemeClr val="accent2"/>
                </a:solidFill>
                <a:latin typeface="Arial Narrow" pitchFamily="34" charset="0"/>
              </a:rPr>
              <a:t>1.2 MA, </a:t>
            </a:r>
            <a:r>
              <a:rPr lang="en-US" sz="1100" i="0" dirty="0" smtClean="0">
                <a:solidFill>
                  <a:schemeClr val="accent2"/>
                </a:solidFill>
                <a:latin typeface="Arial Narrow" pitchFamily="34" charset="0"/>
              </a:rPr>
              <a:t>0.55T</a:t>
            </a:r>
            <a:r>
              <a:rPr lang="en-US" sz="1100" i="0" dirty="0">
                <a:solidFill>
                  <a:schemeClr val="accent2"/>
                </a:solidFill>
                <a:latin typeface="Arial Narrow" pitchFamily="34" charset="0"/>
              </a:rPr>
              <a:t>, high </a:t>
            </a:r>
            <a:r>
              <a:rPr lang="en-US" sz="1100" i="0" dirty="0" err="1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100" i="0" baseline="-25000" dirty="0" err="1">
                <a:solidFill>
                  <a:schemeClr val="accent2"/>
                </a:solidFill>
                <a:latin typeface="Arial Narrow" pitchFamily="34" charset="0"/>
              </a:rPr>
              <a:t>T</a:t>
            </a:r>
            <a:endParaRPr lang="en-US" sz="1100" i="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defRPr/>
            </a:pPr>
            <a:r>
              <a:rPr lang="en-US" sz="1100" i="0" dirty="0" smtClean="0">
                <a:solidFill>
                  <a:schemeClr val="tx1"/>
                </a:solidFill>
                <a:latin typeface="Arial Narrow" pitchFamily="34" charset="0"/>
              </a:rPr>
              <a:t>	All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: </a:t>
            </a:r>
            <a:r>
              <a:rPr lang="en-US" sz="1100" i="0" dirty="0" err="1">
                <a:solidFill>
                  <a:schemeClr val="tx1"/>
                </a:solidFill>
                <a:latin typeface="Arial Narrow" pitchFamily="34" charset="0"/>
              </a:rPr>
              <a:t>f</a:t>
            </a:r>
            <a:r>
              <a:rPr lang="en-US" sz="1100" i="0" baseline="-25000" dirty="0" err="1">
                <a:solidFill>
                  <a:schemeClr val="tx1"/>
                </a:solidFill>
                <a:latin typeface="Arial Narrow" pitchFamily="34" charset="0"/>
              </a:rPr>
              <a:t>GW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=0.7, H</a:t>
            </a:r>
            <a:r>
              <a:rPr lang="en-US" sz="1100" i="0" baseline="-25000" dirty="0">
                <a:solidFill>
                  <a:schemeClr val="tx1"/>
                </a:solidFill>
                <a:latin typeface="Arial Narrow" pitchFamily="34" charset="0"/>
              </a:rPr>
              <a:t>98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Energetic Particle (EP) 5 Year Goal: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Develop predictive capability for fast-ion transport caused by Alfven </a:t>
            </a:r>
            <a:r>
              <a:rPr lang="en-US" dirty="0" err="1" smtClean="0"/>
              <a:t>Eigenmodes</a:t>
            </a:r>
            <a:r>
              <a:rPr lang="en-US" dirty="0" smtClean="0"/>
              <a:t> (AEs), explore control of AE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029200"/>
          </a:xfrm>
        </p:spPr>
        <p:txBody>
          <a:bodyPr/>
          <a:lstStyle/>
          <a:p>
            <a:r>
              <a:rPr lang="en-US" b="1" dirty="0" smtClean="0"/>
              <a:t>Thrust EP-1: </a:t>
            </a:r>
            <a:r>
              <a:rPr lang="en-US" dirty="0" smtClean="0"/>
              <a:t>Develop predictive tools for projections of *AE-induced fast ion transport in FNSF and ITER</a:t>
            </a:r>
          </a:p>
          <a:p>
            <a:pPr lvl="1"/>
            <a:r>
              <a:rPr lang="en-US" dirty="0" smtClean="0"/>
              <a:t>Vary fast-ion instability drive (NBI, q, rotation, 3D fields) and measure *AE mode structure (high-f </a:t>
            </a:r>
            <a:r>
              <a:rPr lang="en-US" dirty="0" err="1" smtClean="0"/>
              <a:t>magnetics</a:t>
            </a:r>
            <a:r>
              <a:rPr lang="en-US" dirty="0" smtClean="0"/>
              <a:t>, BES, </a:t>
            </a:r>
            <a:r>
              <a:rPr lang="en-US" dirty="0" err="1" smtClean="0"/>
              <a:t>reflectometry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Characterize fast ion transport associated with specific classes of *AEs</a:t>
            </a:r>
          </a:p>
          <a:p>
            <a:pPr lvl="1"/>
            <a:r>
              <a:rPr lang="en-US" dirty="0" smtClean="0"/>
              <a:t>Compare results to simulation, develop reduced models</a:t>
            </a:r>
          </a:p>
          <a:p>
            <a:pPr lvl="2"/>
            <a:r>
              <a:rPr lang="en-US" dirty="0" smtClean="0"/>
              <a:t>ORBIT, NOVA-K, M3D-K, HYM to understand mode-induced transport</a:t>
            </a:r>
          </a:p>
          <a:p>
            <a:endParaRPr lang="en-US" sz="1000" b="1" dirty="0" smtClean="0"/>
          </a:p>
          <a:p>
            <a:r>
              <a:rPr lang="en-US" b="1" dirty="0" smtClean="0"/>
              <a:t>EP-2: </a:t>
            </a:r>
            <a:r>
              <a:rPr lang="en-US" dirty="0" smtClean="0"/>
              <a:t>Assess requirements for fast-ion phase-space engineering techniques</a:t>
            </a:r>
          </a:p>
          <a:p>
            <a:pPr lvl="1"/>
            <a:r>
              <a:rPr lang="en-US" dirty="0" smtClean="0"/>
              <a:t>Perform active spectroscopy to measure linear TAE damping rates</a:t>
            </a:r>
          </a:p>
          <a:p>
            <a:pPr lvl="2"/>
            <a:r>
              <a:rPr lang="en-US" dirty="0" smtClean="0"/>
              <a:t>Extend/benchmark EP stability codes at low aspect ratio, high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, rotation</a:t>
            </a:r>
          </a:p>
          <a:p>
            <a:pPr lvl="1"/>
            <a:r>
              <a:rPr lang="en-US" dirty="0" smtClean="0"/>
              <a:t>Extend bandwidth of *AE antennae to study high-f modes (</a:t>
            </a:r>
            <a:r>
              <a:rPr lang="en-US" dirty="0" err="1" smtClean="0"/>
              <a:t>increm</a:t>
            </a:r>
            <a:r>
              <a:rPr lang="en-US" dirty="0" smtClean="0"/>
              <a:t>.):</a:t>
            </a:r>
          </a:p>
          <a:p>
            <a:pPr lvl="2"/>
            <a:r>
              <a:rPr lang="en-US" dirty="0" smtClean="0"/>
              <a:t>Higher-f  + cyclotron resonances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means to modify distribution function?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results and NSTX-U 5 year plan research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Macroscopic Stability (MS)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Transport and Turbulence (TT)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Boundary Physics (BP)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Materials and Plasma Facing Components (MP)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Energetic Particles (EP)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Wave Heating and Current Drive (RF)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Plasma Start-up and Ramp-up (PSR)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Advanced Scenarios and Control (ASC)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HHFW can efficiently heat low I</a:t>
            </a:r>
            <a:r>
              <a:rPr lang="en-US" baseline="-25000" dirty="0" smtClean="0">
                <a:ea typeface="ＭＳ Ｐゴシック" pitchFamily="34" charset="-128"/>
              </a:rPr>
              <a:t>P</a:t>
            </a:r>
            <a:r>
              <a:rPr lang="en-US" dirty="0" smtClean="0">
                <a:ea typeface="ＭＳ Ｐゴシック" pitchFamily="34" charset="-128"/>
              </a:rPr>
              <a:t> targets for plasma start-up, but can lose power to </a:t>
            </a:r>
            <a:r>
              <a:rPr lang="en-US" dirty="0" err="1" smtClean="0">
                <a:ea typeface="ＭＳ Ｐゴシック" pitchFamily="34" charset="-128"/>
              </a:rPr>
              <a:t>divertor</a:t>
            </a:r>
            <a:r>
              <a:rPr lang="en-US" dirty="0" smtClean="0">
                <a:ea typeface="ＭＳ Ｐゴシック" pitchFamily="34" charset="-128"/>
              </a:rPr>
              <a:t> in SOL in front of antenna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4343400" cy="1295400"/>
          </a:xfrm>
        </p:spPr>
        <p:txBody>
          <a:bodyPr/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(0)=3keV RF-heated H-mode at I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= 300kA with only P</a:t>
            </a:r>
            <a:r>
              <a:rPr lang="en-US" sz="2000" baseline="-25000" dirty="0" smtClean="0"/>
              <a:t>RF</a:t>
            </a:r>
            <a:r>
              <a:rPr lang="en-US" sz="2000" dirty="0" smtClean="0"/>
              <a:t> = 1.4MW</a:t>
            </a:r>
          </a:p>
          <a:p>
            <a:r>
              <a:rPr lang="en-US" sz="2000" dirty="0" smtClean="0"/>
              <a:t>Non-inductive fraction ≥ 70%</a:t>
            </a:r>
          </a:p>
          <a:p>
            <a:pPr marL="628650" lvl="1"/>
            <a:r>
              <a:rPr lang="en-US" sz="1600" b="1" dirty="0" err="1" smtClean="0"/>
              <a:t>f</a:t>
            </a:r>
            <a:r>
              <a:rPr lang="en-US" sz="1600" b="1" baseline="-25000" dirty="0" err="1" smtClean="0"/>
              <a:t>BS</a:t>
            </a:r>
            <a:r>
              <a:rPr lang="en-US" sz="1600" b="1" dirty="0" smtClean="0"/>
              <a:t> ~50%, </a:t>
            </a:r>
            <a:r>
              <a:rPr lang="en-US" sz="1600" b="1" dirty="0" err="1" smtClean="0"/>
              <a:t>f</a:t>
            </a:r>
            <a:r>
              <a:rPr lang="en-US" sz="1600" b="1" baseline="-25000" dirty="0" err="1" smtClean="0"/>
              <a:t>RFCD</a:t>
            </a:r>
            <a:r>
              <a:rPr lang="en-US" sz="1600" b="1" dirty="0" smtClean="0"/>
              <a:t> ~ 20-35% </a:t>
            </a:r>
            <a:endParaRPr lang="en-US" sz="1600" b="1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Figure_from_Ror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4575" y="981075"/>
            <a:ext cx="36798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Radio-frequency Heating and Current Drive (RF) 5 Year Goal: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Provide and understand heating and current-drive for full non-inductive (NI) start-up and ramp-up in support of FNSF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181600"/>
          </a:xfrm>
        </p:spPr>
        <p:txBody>
          <a:bodyPr/>
          <a:lstStyle/>
          <a:p>
            <a:r>
              <a:rPr lang="en-US" b="1" dirty="0" smtClean="0"/>
              <a:t>Thrust RF-1: </a:t>
            </a:r>
            <a:r>
              <a:rPr lang="en-US" dirty="0" smtClean="0"/>
              <a:t>Develop fast wave and EC heating/current-drive for fully non-inductive plasma current start-up and ramp-up</a:t>
            </a:r>
          </a:p>
          <a:p>
            <a:pPr lvl="1"/>
            <a:r>
              <a:rPr lang="en-US" dirty="0" smtClean="0"/>
              <a:t>Extend HHFW to higher power (3-4MW)</a:t>
            </a:r>
          </a:p>
          <a:p>
            <a:pPr lvl="1"/>
            <a:r>
              <a:rPr lang="en-US" dirty="0" smtClean="0"/>
              <a:t>Demonstrate HHFW-driven 100% non-inductive ramp-up to ≥ 300kA</a:t>
            </a:r>
          </a:p>
          <a:p>
            <a:pPr lvl="2"/>
            <a:r>
              <a:rPr lang="en-US" dirty="0" smtClean="0"/>
              <a:t>Goal: generate sufficient target current for confining 2</a:t>
            </a:r>
            <a:r>
              <a:rPr lang="en-US" baseline="30000" dirty="0" smtClean="0"/>
              <a:t>nd</a:t>
            </a:r>
            <a:r>
              <a:rPr lang="en-US" dirty="0" smtClean="0"/>
              <a:t> NBI fast-ions</a:t>
            </a:r>
          </a:p>
          <a:p>
            <a:pPr lvl="1"/>
            <a:r>
              <a:rPr lang="en-US" dirty="0" smtClean="0"/>
              <a:t>Use HHFW, ECH (~1MW, 28GHz) to increase T</a:t>
            </a:r>
            <a:r>
              <a:rPr lang="en-US" baseline="-25000" dirty="0" smtClean="0"/>
              <a:t>e</a:t>
            </a:r>
            <a:r>
              <a:rPr lang="en-US" dirty="0" smtClean="0"/>
              <a:t> of CHI plasmas </a:t>
            </a:r>
          </a:p>
          <a:p>
            <a:pPr lvl="1"/>
            <a:r>
              <a:rPr lang="en-US" dirty="0" smtClean="0"/>
              <a:t>High-power EBW to generate start-up current - builds on MAST results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RF-2: </a:t>
            </a:r>
            <a:r>
              <a:rPr lang="en-US" dirty="0" smtClean="0"/>
              <a:t>Validate advanced RF codes for NSTX-U and predict RF performance in ITER and future burning plasma devices</a:t>
            </a:r>
          </a:p>
          <a:p>
            <a:pPr lvl="1"/>
            <a:r>
              <a:rPr lang="en-US" dirty="0" smtClean="0"/>
              <a:t>Fast-wave SOL power flows: AORSA, TORIC, SPIRAL</a:t>
            </a:r>
          </a:p>
          <a:p>
            <a:pPr lvl="1"/>
            <a:r>
              <a:rPr lang="en-US" dirty="0" smtClean="0"/>
              <a:t>RF/fast-ion interactions:  “Hybrid” finite orbit width CQL3D FP code</a:t>
            </a:r>
          </a:p>
          <a:p>
            <a:pPr lvl="1"/>
            <a:r>
              <a:rPr lang="en-US" dirty="0" smtClean="0"/>
              <a:t>ECH absorption, EBW heating and current drive: GENRAY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results and NSTX-U 5 year plan research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Macroscopic Stability (MS)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Transport and Turbulence (TT)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Boundary Physics (BP)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Materials and Plasma Facing Components (MP)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Energetic Particles (EP)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Wave Heating and Current Drive (RF)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Plasma Start-up and Ramp-up (PSR)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Advanced Scenarios and Control (ASC)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Coaxial </a:t>
            </a:r>
            <a:r>
              <a:rPr lang="en-US" dirty="0" err="1" smtClean="0"/>
              <a:t>Helicity</a:t>
            </a:r>
            <a:r>
              <a:rPr lang="en-US" dirty="0" smtClean="0"/>
              <a:t> Injection (CHI) has generated ~200kA (closed flux), TSC simulations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start-up/ramp-up to ~1MA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66800"/>
            <a:ext cx="4572000" cy="12192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sz="2000" b="1" dirty="0" smtClean="0"/>
              <a:t>More tangential injection provides 3-4x higher CD at low I</a:t>
            </a:r>
            <a:r>
              <a:rPr lang="en-US" sz="2000" b="1" baseline="-25000" dirty="0" smtClean="0"/>
              <a:t>P</a:t>
            </a:r>
            <a:r>
              <a:rPr lang="en-US" sz="2000" b="1" dirty="0" smtClean="0"/>
              <a:t>:</a:t>
            </a:r>
          </a:p>
          <a:p>
            <a:pPr marL="628650" lvl="1" indent="-171450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1.5-2x higher current drive efficiency</a:t>
            </a:r>
          </a:p>
          <a:p>
            <a:pPr marL="628650" lvl="1" indent="-171450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2x higher absorption (40</a:t>
            </a:r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80%) at low I</a:t>
            </a:r>
            <a:r>
              <a:rPr lang="en-US" sz="1600" baseline="-25000" dirty="0" smtClean="0">
                <a:solidFill>
                  <a:srgbClr val="FF0000"/>
                </a:solidFill>
                <a:latin typeface="Arial Narrow" pitchFamily="34" charset="0"/>
              </a:rPr>
              <a:t>P </a:t>
            </a:r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= 0.4MA</a:t>
            </a:r>
          </a:p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86579"/>
            <a:ext cx="4038600" cy="257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57778"/>
            <a:ext cx="1063244" cy="28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31043" y="3733800"/>
            <a:ext cx="3258077" cy="2845511"/>
            <a:chOff x="5035775" y="950927"/>
            <a:chExt cx="4072596" cy="3556888"/>
          </a:xfrm>
        </p:grpSpPr>
        <p:sp>
          <p:nvSpPr>
            <p:cNvPr id="7" name="TextBox 6"/>
            <p:cNvSpPr txBox="1"/>
            <p:nvPr/>
          </p:nvSpPr>
          <p:spPr>
            <a:xfrm>
              <a:off x="5526971" y="950927"/>
              <a:ext cx="35814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</a:pPr>
              <a:r>
                <a:rPr lang="en-US" sz="1400" i="0" u="sng" dirty="0" smtClean="0">
                  <a:solidFill>
                    <a:srgbClr val="FF0000"/>
                  </a:solidFill>
                </a:rPr>
                <a:t>TSC simulation of CHI startup</a:t>
              </a:r>
              <a:endParaRPr lang="en-US" sz="1400" i="0" u="sng" dirty="0">
                <a:solidFill>
                  <a:srgbClr val="FF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597" b="-1"/>
            <a:stretch/>
          </p:blipFill>
          <p:spPr>
            <a:xfrm>
              <a:off x="5519956" y="1573105"/>
              <a:ext cx="3531265" cy="23627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85033" y="3884637"/>
              <a:ext cx="2286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>
                  <a:solidFill>
                    <a:schemeClr val="tx1"/>
                  </a:solidFill>
                </a:rPr>
                <a:t>0</a:t>
              </a:r>
              <a:endParaRPr lang="en-US" sz="100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9255" y="1329655"/>
              <a:ext cx="846589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i="0" dirty="0" smtClean="0">
                  <a:solidFill>
                    <a:srgbClr val="0000FF"/>
                  </a:solidFill>
                </a:rPr>
                <a:t>1.0 </a:t>
              </a:r>
              <a:r>
                <a:rPr lang="en-US" sz="1050" i="0" dirty="0" err="1" smtClean="0">
                  <a:solidFill>
                    <a:srgbClr val="0000FF"/>
                  </a:solidFill>
                </a:rPr>
                <a:t>ms</a:t>
              </a:r>
              <a:endParaRPr lang="en-US" sz="1050" i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00644" y="1329655"/>
              <a:ext cx="846589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i="0" dirty="0" smtClean="0">
                  <a:solidFill>
                    <a:srgbClr val="0000FF"/>
                  </a:solidFill>
                </a:rPr>
                <a:t>1.6 </a:t>
              </a:r>
              <a:r>
                <a:rPr lang="en-US" sz="1050" i="0" dirty="0" err="1" smtClean="0">
                  <a:solidFill>
                    <a:srgbClr val="0000FF"/>
                  </a:solidFill>
                </a:rPr>
                <a:t>ms</a:t>
              </a:r>
              <a:endParaRPr lang="en-US" sz="1050" i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3494" y="1329655"/>
              <a:ext cx="846589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i="0" dirty="0" smtClean="0">
                  <a:solidFill>
                    <a:srgbClr val="0000FF"/>
                  </a:solidFill>
                </a:rPr>
                <a:t>2.7 </a:t>
              </a:r>
              <a:r>
                <a:rPr lang="en-US" sz="1050" i="0" dirty="0" err="1" smtClean="0">
                  <a:solidFill>
                    <a:srgbClr val="0000FF"/>
                  </a:solidFill>
                </a:rPr>
                <a:t>ms</a:t>
              </a:r>
              <a:endParaRPr lang="en-US" sz="1050" i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84878" y="3886200"/>
              <a:ext cx="2286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84023" y="3886200"/>
              <a:ext cx="2286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5844" y="3886200"/>
              <a:ext cx="2286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>
                  <a:solidFill>
                    <a:schemeClr val="tx1"/>
                  </a:solidFill>
                </a:rPr>
                <a:t>0</a:t>
              </a:r>
              <a:endParaRPr lang="en-US" sz="100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70521" y="3887763"/>
              <a:ext cx="2286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78055" y="3887763"/>
              <a:ext cx="2286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64011" y="3886200"/>
              <a:ext cx="2286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>
                  <a:solidFill>
                    <a:schemeClr val="tx1"/>
                  </a:solidFill>
                </a:rPr>
                <a:t>0</a:t>
              </a:r>
              <a:endParaRPr lang="en-US" sz="100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47077" y="3887763"/>
              <a:ext cx="2286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37834" y="3887763"/>
              <a:ext cx="2286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66970" y="4007678"/>
              <a:ext cx="616241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R (m)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07192" y="4006979"/>
              <a:ext cx="616241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R (m)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96381" y="4006979"/>
              <a:ext cx="616241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R (m)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08134" y="2632744"/>
              <a:ext cx="381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7800" y="3625980"/>
              <a:ext cx="381000" cy="31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-2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08833" y="2125211"/>
              <a:ext cx="381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>
                  <a:solidFill>
                    <a:schemeClr val="tx1"/>
                  </a:solidFill>
                </a:rPr>
                <a:t>1</a:t>
              </a:r>
              <a:endParaRPr lang="en-US" sz="100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08833" y="1619612"/>
              <a:ext cx="381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57800" y="3124200"/>
              <a:ext cx="381000" cy="31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4982093" y="2220838"/>
              <a:ext cx="607502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i="0" dirty="0" smtClean="0">
                  <a:solidFill>
                    <a:schemeClr val="tx1"/>
                  </a:solidFill>
                </a:rPr>
                <a:t>Z (m)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53000" y="2438400"/>
            <a:ext cx="3792537" cy="4086225"/>
            <a:chOff x="4953000" y="2438400"/>
            <a:chExt cx="3792537" cy="4086225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3048000"/>
              <a:ext cx="3709987" cy="347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46"/>
            <p:cNvSpPr txBox="1">
              <a:spLocks noChangeArrowheads="1"/>
            </p:cNvSpPr>
            <p:nvPr/>
          </p:nvSpPr>
          <p:spPr bwMode="auto">
            <a:xfrm>
              <a:off x="5211762" y="2438400"/>
              <a:ext cx="353377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 algn="ctr"/>
              <a:r>
                <a:rPr lang="en-US" sz="1600" i="0" dirty="0">
                  <a:latin typeface="Arial Narrow" pitchFamily="34" charset="0"/>
                  <a:sym typeface="Wingdings" pitchFamily="2" charset="2"/>
                </a:rPr>
                <a:t>TSC simulation of non-inductive ramp-up from initial I</a:t>
              </a:r>
              <a:r>
                <a:rPr lang="en-US" sz="1600" i="0" baseline="-25000" dirty="0">
                  <a:latin typeface="Arial Narrow" pitchFamily="34" charset="0"/>
                  <a:sym typeface="Wingdings" pitchFamily="2" charset="2"/>
                </a:rPr>
                <a:t>P</a:t>
              </a:r>
              <a:r>
                <a:rPr lang="en-US" sz="1600" i="0" dirty="0">
                  <a:latin typeface="Arial Narrow" pitchFamily="34" charset="0"/>
                  <a:sym typeface="Wingdings" pitchFamily="2" charset="2"/>
                </a:rPr>
                <a:t> = 0.1MA, T</a:t>
              </a:r>
              <a:r>
                <a:rPr lang="en-US" sz="1600" i="0" baseline="-25000" dirty="0">
                  <a:latin typeface="Arial Narrow" pitchFamily="34" charset="0"/>
                  <a:sym typeface="Wingdings" pitchFamily="2" charset="2"/>
                </a:rPr>
                <a:t>e</a:t>
              </a:r>
              <a:r>
                <a:rPr lang="en-US" sz="1600" i="0" dirty="0">
                  <a:latin typeface="Arial Narrow" pitchFamily="34" charset="0"/>
                  <a:sym typeface="Wingdings" pitchFamily="2" charset="2"/>
                </a:rPr>
                <a:t>=0.5keV target</a:t>
              </a:r>
              <a:endParaRPr lang="en-US" sz="1600" i="0" dirty="0">
                <a:latin typeface="Arial Narrow" pitchFamily="34" charset="0"/>
              </a:endParaRPr>
            </a:p>
          </p:txBody>
        </p:sp>
      </p:grpSp>
      <p:sp>
        <p:nvSpPr>
          <p:cNvPr id="3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Plasma Start-up and Ramp-up (PSR) 5 Year Goal: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Develop and understand non-inductive start-up/ramp-up </a:t>
            </a:r>
            <a:br>
              <a:rPr lang="en-US" dirty="0" smtClean="0"/>
            </a:br>
            <a:r>
              <a:rPr lang="en-US" dirty="0" smtClean="0"/>
              <a:t>to project to ST-FNSF operation with small or no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r>
              <a:rPr lang="en-US" b="1" dirty="0" smtClean="0"/>
              <a:t>Thrust PSR-1: </a:t>
            </a:r>
            <a:r>
              <a:rPr lang="en-US" dirty="0" smtClean="0"/>
              <a:t>Establish and extend solenoid-free plasma start-up and test NBI ramp-up</a:t>
            </a:r>
          </a:p>
          <a:p>
            <a:pPr lvl="1"/>
            <a:r>
              <a:rPr lang="en-US" dirty="0" smtClean="0"/>
              <a:t>Re-establish CHI discharges, increase generated currents </a:t>
            </a:r>
            <a:r>
              <a:rPr lang="en-US" dirty="0" smtClean="0">
                <a:sym typeface="Wingdings" pitchFamily="2" charset="2"/>
              </a:rPr>
              <a:t> 400kA</a:t>
            </a:r>
            <a:endParaRPr lang="en-US" dirty="0" smtClean="0"/>
          </a:p>
          <a:p>
            <a:pPr lvl="1"/>
            <a:r>
              <a:rPr lang="en-US" dirty="0" smtClean="0"/>
              <a:t>Assess NBI H&amp;CD in 300-400kA OH targets, compare to TSC/TRANSP</a:t>
            </a:r>
          </a:p>
          <a:p>
            <a:pPr lvl="1"/>
            <a:r>
              <a:rPr lang="en-US" dirty="0" smtClean="0"/>
              <a:t>Attempt NBI ramp-up of I</a:t>
            </a:r>
            <a:r>
              <a:rPr lang="en-US" baseline="-25000" dirty="0" smtClean="0"/>
              <a:t>P</a:t>
            </a:r>
            <a:r>
              <a:rPr lang="en-US" dirty="0" smtClean="0"/>
              <a:t> = 0.3-0.6MA (inductive target) to 0.8-1MA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PSR-2:  </a:t>
            </a:r>
            <a:r>
              <a:rPr lang="en-US" dirty="0" smtClean="0"/>
              <a:t>Ramp-up CHI Plasma discharges using NBI and HHFW and Test Plasma Gun Start-up</a:t>
            </a:r>
          </a:p>
          <a:p>
            <a:pPr lvl="1"/>
            <a:r>
              <a:rPr lang="en-US" dirty="0" smtClean="0"/>
              <a:t>Maximize levels of CHI-produced plasma current (ECH, 2.5-3kV CHI)</a:t>
            </a:r>
          </a:p>
          <a:p>
            <a:pPr lvl="1"/>
            <a:r>
              <a:rPr lang="en-US" dirty="0" smtClean="0"/>
              <a:t>Use ECH/HHFW to extend duration of high-current CHI target</a:t>
            </a:r>
          </a:p>
          <a:p>
            <a:pPr lvl="2"/>
            <a:r>
              <a:rPr lang="en-US" dirty="0" smtClean="0"/>
              <a:t>Test effectiveness of NBI coupling to CHI-target</a:t>
            </a:r>
          </a:p>
          <a:p>
            <a:pPr lvl="1"/>
            <a:r>
              <a:rPr lang="en-US" dirty="0" smtClean="0"/>
              <a:t>Test full non-</a:t>
            </a:r>
            <a:r>
              <a:rPr lang="en-US" dirty="0" err="1" smtClean="0"/>
              <a:t>solenoidal</a:t>
            </a:r>
            <a:r>
              <a:rPr lang="en-US" dirty="0" smtClean="0"/>
              <a:t> start-up: CHI+ECH/HHFW</a:t>
            </a:r>
            <a:r>
              <a:rPr lang="en-US" dirty="0" smtClean="0">
                <a:sym typeface="Wingdings" pitchFamily="2" charset="2"/>
              </a:rPr>
              <a:t>HHFW+NBI1MA</a:t>
            </a:r>
          </a:p>
          <a:p>
            <a:pPr lvl="2"/>
            <a:r>
              <a:rPr lang="en-US" dirty="0" smtClean="0"/>
              <a:t>Validate ramp-up current drive results with 2D TSC/3D NIMROD simulations</a:t>
            </a:r>
          </a:p>
          <a:p>
            <a:pPr lvl="1"/>
            <a:r>
              <a:rPr lang="en-US" dirty="0" smtClean="0"/>
              <a:t>If technically ready, commission and test plasma guns on NSTX-U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results and NSTX-U 5 year plan research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Macroscopic Stability (MS)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Transport and Turbulence (TT)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Boundary Physics (BP)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Materials and Plasma Facing Components (MP)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Energetic Particles (EP)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Wave Heating and Current Drive (RF)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Plasma Start-up and Ramp-up (PSR)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Advanced Scenarios and Control (ASC)</a:t>
            </a:r>
            <a:endParaRPr lang="en-US" b="1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NSTX-U PAC-33 Charge 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/>
          <a:lstStyle/>
          <a:p>
            <a:r>
              <a:rPr lang="en-US" dirty="0" smtClean="0"/>
              <a:t>The NSTX-U research team is presently engaged in writing a 5 year plan for 2014-18</a:t>
            </a:r>
          </a:p>
          <a:p>
            <a:pPr lvl="1"/>
            <a:r>
              <a:rPr lang="en-US" dirty="0" smtClean="0"/>
              <a:t>Plan utilizes the new capabilities associated with the NSTX Upgrade project (new </a:t>
            </a:r>
            <a:r>
              <a:rPr lang="en-US" dirty="0" err="1" smtClean="0"/>
              <a:t>centerstack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neutral beam injector) </a:t>
            </a:r>
          </a:p>
          <a:p>
            <a:pPr lvl="1"/>
            <a:r>
              <a:rPr lang="en-US" dirty="0" smtClean="0"/>
              <a:t>plus proposed additional high-leverage facility enhancements  </a:t>
            </a:r>
          </a:p>
          <a:p>
            <a:r>
              <a:rPr lang="en-US" dirty="0" smtClean="0"/>
              <a:t>The written plan is due to the Office of Fusion Energy Sciences (FES) in early April 2013, </a:t>
            </a:r>
          </a:p>
          <a:p>
            <a:pPr lvl="1"/>
            <a:r>
              <a:rPr lang="en-US" dirty="0" smtClean="0"/>
              <a:t>Full plan will be presented to an FES-appointed external review panel in May/June of 2013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NSTX-U research team would very much value a critical assessment of the draft 5 year plan by the PAC to assist the team in preparing for the plan review</a:t>
            </a:r>
          </a:p>
          <a:p>
            <a:r>
              <a:rPr lang="en-US" dirty="0" smtClean="0"/>
              <a:t>Charge questions are similar to those expected during 5 year plan review based on FES guidance, previous reviews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has already accessed the A,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k</a:t>
            </a:r>
            <a:r>
              <a:rPr lang="en-US" dirty="0" smtClean="0"/>
              <a:t> values needed for an ST-based FNSF – next step is to access 100% non-inductive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49787" y="939309"/>
            <a:ext cx="4037013" cy="5515466"/>
            <a:chOff x="228600" y="939309"/>
            <a:chExt cx="4037013" cy="5515466"/>
          </a:xfrm>
        </p:grpSpPr>
        <p:pic>
          <p:nvPicPr>
            <p:cNvPr id="5" name="Picture 16" descr="Fig9.pdf"/>
            <p:cNvPicPr>
              <a:picLocks noChangeAspect="1"/>
            </p:cNvPicPr>
            <p:nvPr/>
          </p:nvPicPr>
          <p:blipFill>
            <a:blip r:embed="rId2" cstate="print"/>
            <a:srcRect l="11176" t="50880" r="52588" b="30592"/>
            <a:stretch>
              <a:fillRect/>
            </a:stretch>
          </p:blipFill>
          <p:spPr bwMode="auto">
            <a:xfrm>
              <a:off x="228600" y="1747838"/>
              <a:ext cx="3151188" cy="208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Fig9.pdf"/>
            <p:cNvPicPr>
              <a:picLocks noChangeAspect="1"/>
            </p:cNvPicPr>
            <p:nvPr/>
          </p:nvPicPr>
          <p:blipFill>
            <a:blip r:embed="rId3" cstate="print"/>
            <a:srcRect l="81285" t="51387" r="9262" b="32780"/>
            <a:stretch>
              <a:fillRect/>
            </a:stretch>
          </p:blipFill>
          <p:spPr bwMode="auto">
            <a:xfrm>
              <a:off x="3429000" y="1752600"/>
              <a:ext cx="836613" cy="181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9"/>
            <p:cNvSpPr txBox="1">
              <a:spLocks noChangeArrowheads="1"/>
            </p:cNvSpPr>
            <p:nvPr/>
          </p:nvSpPr>
          <p:spPr bwMode="auto">
            <a:xfrm>
              <a:off x="673971" y="939309"/>
              <a:ext cx="3210642" cy="58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4" tIns="45678" rIns="91354" bIns="45678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rgbClr val="FF0000"/>
                  </a:solidFill>
                </a:rPr>
                <a:t>NSTX-U TRANSP predictions:</a:t>
              </a:r>
            </a:p>
            <a:p>
              <a:pPr algn="ctr"/>
              <a:r>
                <a:rPr lang="en-US" sz="1600" i="0" dirty="0" smtClean="0">
                  <a:solidFill>
                    <a:srgbClr val="FF0000"/>
                  </a:solidFill>
                </a:rPr>
                <a:t>B</a:t>
              </a:r>
              <a:r>
                <a:rPr lang="en-US" sz="1600" i="0" baseline="-25000" dirty="0" smtClean="0">
                  <a:solidFill>
                    <a:srgbClr val="FF0000"/>
                  </a:solidFill>
                </a:rPr>
                <a:t>T</a:t>
              </a:r>
              <a:r>
                <a:rPr lang="en-US" sz="1600" i="0" dirty="0" smtClean="0">
                  <a:solidFill>
                    <a:srgbClr val="FF0000"/>
                  </a:solidFill>
                </a:rPr>
                <a:t>=1.0 </a:t>
              </a:r>
              <a:r>
                <a:rPr lang="en-US" sz="1600" i="0" dirty="0">
                  <a:solidFill>
                    <a:srgbClr val="FF0000"/>
                  </a:solidFill>
                </a:rPr>
                <a:t>T, I</a:t>
              </a:r>
              <a:r>
                <a:rPr lang="en-US" sz="1600" i="0" baseline="-25000" dirty="0">
                  <a:solidFill>
                    <a:srgbClr val="FF0000"/>
                  </a:solidFill>
                </a:rPr>
                <a:t>P</a:t>
              </a:r>
              <a:r>
                <a:rPr lang="en-US" sz="1600" i="0" dirty="0">
                  <a:solidFill>
                    <a:srgbClr val="FF0000"/>
                  </a:solidFill>
                </a:rPr>
                <a:t>=1 MA, </a:t>
              </a:r>
              <a:r>
                <a:rPr lang="en-US" sz="1600" i="0" dirty="0" err="1">
                  <a:solidFill>
                    <a:srgbClr val="FF0000"/>
                  </a:solidFill>
                </a:rPr>
                <a:t>P</a:t>
              </a:r>
              <a:r>
                <a:rPr lang="en-US" sz="1600" i="0" baseline="-25000" dirty="0" err="1">
                  <a:solidFill>
                    <a:srgbClr val="FF0000"/>
                  </a:solidFill>
                </a:rPr>
                <a:t>inj</a:t>
              </a:r>
              <a:r>
                <a:rPr lang="en-US" sz="1600" i="0" dirty="0">
                  <a:solidFill>
                    <a:srgbClr val="FF0000"/>
                  </a:solidFill>
                </a:rPr>
                <a:t>=12.6 MW</a:t>
              </a:r>
            </a:p>
          </p:txBody>
        </p:sp>
        <p:pic>
          <p:nvPicPr>
            <p:cNvPr id="8" name="Picture 16" descr="Fig9.pdf"/>
            <p:cNvPicPr>
              <a:picLocks noChangeAspect="1"/>
            </p:cNvPicPr>
            <p:nvPr/>
          </p:nvPicPr>
          <p:blipFill>
            <a:blip r:embed="rId2" cstate="print"/>
            <a:srcRect l="11176" t="71237" r="52588" b="8444"/>
            <a:stretch>
              <a:fillRect/>
            </a:stretch>
          </p:blipFill>
          <p:spPr bwMode="auto">
            <a:xfrm>
              <a:off x="228600" y="4168775"/>
              <a:ext cx="3151188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747713" y="1512888"/>
              <a:ext cx="2971800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1994" tIns="40995" rIns="81994" bIns="40995">
              <a:spAutoFit/>
            </a:bodyPr>
            <a:lstStyle/>
            <a:p>
              <a:r>
                <a:rPr lang="en-US" sz="1300" i="0">
                  <a:solidFill>
                    <a:srgbClr val="000000"/>
                  </a:solidFill>
                </a:rPr>
                <a:t>Contours of Non-Inductive Fraction</a:t>
              </a:r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509713" y="3898900"/>
              <a:ext cx="1471612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1994" tIns="40995" rIns="81994" bIns="40995">
              <a:spAutoFit/>
            </a:bodyPr>
            <a:lstStyle/>
            <a:p>
              <a:r>
                <a:rPr lang="en-US" sz="1300" i="0">
                  <a:solidFill>
                    <a:srgbClr val="000000"/>
                  </a:solidFill>
                </a:rPr>
                <a:t>Contours of q</a:t>
              </a:r>
              <a:r>
                <a:rPr lang="en-US" sz="1300" i="0" baseline="-25000">
                  <a:solidFill>
                    <a:srgbClr val="000000"/>
                  </a:solidFill>
                </a:rPr>
                <a:t>min</a:t>
              </a:r>
              <a:endParaRPr lang="en-US" sz="1300" i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8" descr="Fig9.pdf"/>
            <p:cNvPicPr>
              <a:picLocks noChangeAspect="1"/>
            </p:cNvPicPr>
            <p:nvPr/>
          </p:nvPicPr>
          <p:blipFill>
            <a:blip r:embed="rId3" cstate="print"/>
            <a:srcRect l="81285" t="71370" r="9262" b="13313"/>
            <a:stretch>
              <a:fillRect/>
            </a:stretch>
          </p:blipFill>
          <p:spPr bwMode="auto">
            <a:xfrm>
              <a:off x="3379788" y="4168775"/>
              <a:ext cx="836612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29564"/>
            <a:ext cx="3733800" cy="2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Screen shot 2012-04-11 at 1.18.45 P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90600"/>
            <a:ext cx="3429000" cy="25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Advanced Scenarios and Control (ASC) 5 Year Goal: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Develop basis for steady-state operation/control for next-step STs, help resolve key scenario and control issues for 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05400"/>
          </a:xfrm>
        </p:spPr>
        <p:txBody>
          <a:bodyPr/>
          <a:lstStyle/>
          <a:p>
            <a:r>
              <a:rPr lang="en-US" b="1" dirty="0" smtClean="0"/>
              <a:t>Thrust ASC-1: </a:t>
            </a:r>
            <a:r>
              <a:rPr lang="en-US" dirty="0" smtClean="0"/>
              <a:t>Scenario Physics</a:t>
            </a:r>
          </a:p>
          <a:p>
            <a:pPr lvl="1"/>
            <a:r>
              <a:rPr lang="en-US" dirty="0" smtClean="0"/>
              <a:t>Develop and assess 100% non-inductive operation</a:t>
            </a:r>
          </a:p>
          <a:p>
            <a:pPr lvl="1"/>
            <a:r>
              <a:rPr lang="en-US" dirty="0" smtClean="0"/>
              <a:t>Extend the high-current, partial-inductive scenarios to long-pulse</a:t>
            </a:r>
          </a:p>
          <a:p>
            <a:r>
              <a:rPr lang="en-US" b="1" dirty="0" smtClean="0"/>
              <a:t>ASC-2: </a:t>
            </a:r>
            <a:r>
              <a:rPr lang="en-US" dirty="0" err="1" smtClean="0"/>
              <a:t>Axisymmetric</a:t>
            </a:r>
            <a:r>
              <a:rPr lang="en-US" dirty="0" smtClean="0"/>
              <a:t> Control Development</a:t>
            </a:r>
          </a:p>
          <a:p>
            <a:pPr lvl="1"/>
            <a:r>
              <a:rPr lang="en-US" dirty="0" smtClean="0"/>
              <a:t>Develop methods to control:  heat flux for high-power scenarios, rotation and current profile control, improved shape and vertical position control</a:t>
            </a:r>
          </a:p>
          <a:p>
            <a:r>
              <a:rPr lang="en-US" b="1" dirty="0" smtClean="0"/>
              <a:t>ASC-3: </a:t>
            </a:r>
            <a:r>
              <a:rPr lang="en-US" dirty="0" smtClean="0"/>
              <a:t>Disruption Avoidance By Controlled Plasma Shutdown</a:t>
            </a:r>
          </a:p>
          <a:p>
            <a:pPr lvl="1"/>
            <a:r>
              <a:rPr lang="en-US" dirty="0" smtClean="0"/>
              <a:t>Detect impending disruptions</a:t>
            </a:r>
          </a:p>
          <a:p>
            <a:pPr lvl="1"/>
            <a:r>
              <a:rPr lang="en-US" dirty="0" smtClean="0"/>
              <a:t>Develop techniques for automated termination</a:t>
            </a:r>
          </a:p>
          <a:p>
            <a:r>
              <a:rPr lang="en-US" b="1" dirty="0" smtClean="0"/>
              <a:t>ASC-4: </a:t>
            </a:r>
            <a:r>
              <a:rPr lang="en-US" dirty="0" smtClean="0"/>
              <a:t>Scenario Physics for Next Step Devices</a:t>
            </a:r>
          </a:p>
          <a:p>
            <a:pPr lvl="1"/>
            <a:r>
              <a:rPr lang="en-US" dirty="0" smtClean="0"/>
              <a:t>Determine the optimal, simultaneous q- and rotation profiles</a:t>
            </a:r>
          </a:p>
          <a:p>
            <a:pPr lvl="1"/>
            <a:r>
              <a:rPr lang="en-US" dirty="0" smtClean="0"/>
              <a:t>Study the conditions for classical beam current drive</a:t>
            </a:r>
          </a:p>
          <a:p>
            <a:pPr lvl="1"/>
            <a:r>
              <a:rPr lang="en-US" dirty="0" smtClean="0"/>
              <a:t>Explore and validate integrated models for projections to FNSF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Thrusts strongly support all 5 high-level goals,</a:t>
            </a:r>
            <a:br>
              <a:rPr lang="en-US" sz="2800" dirty="0" smtClean="0"/>
            </a:br>
            <a:r>
              <a:rPr lang="en-US" sz="2800" dirty="0" smtClean="0"/>
              <a:t>MS, TT, BP, ASC thrusts contribute most broadly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Demonstrate stationary 100% non-inductive at performance that extrapolates to ≥ 1MW/m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neutron wall loading in FNSF</a:t>
            </a:r>
          </a:p>
          <a:p>
            <a:endParaRPr lang="en-US" b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/>
              <a:t>Access reduced </a:t>
            </a:r>
            <a:r>
              <a:rPr lang="en-US" sz="2000" b="1" dirty="0" smtClean="0">
                <a:latin typeface="Symbol" pitchFamily="18" charset="2"/>
              </a:rPr>
              <a:t>n</a:t>
            </a:r>
            <a:r>
              <a:rPr lang="en-US" sz="2000" b="1" dirty="0" smtClean="0"/>
              <a:t>* and high-</a:t>
            </a:r>
            <a:r>
              <a:rPr lang="en-US" sz="2000" b="1" dirty="0" smtClean="0">
                <a:latin typeface="Symbol" pitchFamily="18" charset="2"/>
              </a:rPr>
              <a:t>b</a:t>
            </a:r>
            <a:r>
              <a:rPr lang="en-US" sz="2000" b="1" dirty="0" smtClean="0"/>
              <a:t> combined with ability to vary q and rotation to dramatically extend ST plasma understanding</a:t>
            </a:r>
          </a:p>
          <a:p>
            <a:pPr marL="457200" indent="-457200">
              <a:buNone/>
            </a:pPr>
            <a:endParaRPr lang="en-US" b="1" dirty="0" smtClean="0"/>
          </a:p>
          <a:p>
            <a:pPr marL="457200" indent="-457200">
              <a:buAutoNum type="arabicPeriod" startAt="3"/>
            </a:pPr>
            <a:r>
              <a:rPr lang="en-US" sz="2000" b="1" dirty="0" smtClean="0"/>
              <a:t>Develop and understand non-inductive start-up/ramp-up </a:t>
            </a:r>
            <a:br>
              <a:rPr lang="en-US" sz="2000" b="1" dirty="0" smtClean="0"/>
            </a:br>
            <a:r>
              <a:rPr lang="en-US" sz="2000" b="1" dirty="0" smtClean="0"/>
              <a:t>to project to ST-FNSF operation with small or no solenoid</a:t>
            </a:r>
          </a:p>
          <a:p>
            <a:pPr>
              <a:buAutoNum type="arabicPeriod" startAt="3"/>
            </a:pPr>
            <a:endParaRPr lang="en-US" b="1" dirty="0" smtClean="0"/>
          </a:p>
          <a:p>
            <a:pPr marL="457200" indent="-457200">
              <a:buNone/>
            </a:pPr>
            <a:r>
              <a:rPr lang="en-US" sz="2000" b="1" dirty="0" smtClean="0"/>
              <a:t>4.	Develop and utilize high-flux-expansion “snowflake” </a:t>
            </a:r>
            <a:r>
              <a:rPr lang="en-US" sz="2000" b="1" dirty="0" err="1" smtClean="0"/>
              <a:t>divertor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>and </a:t>
            </a:r>
            <a:r>
              <a:rPr lang="en-US" sz="2000" b="1" dirty="0" err="1" smtClean="0"/>
              <a:t>radiative</a:t>
            </a:r>
            <a:r>
              <a:rPr lang="en-US" sz="2000" b="1" dirty="0" smtClean="0"/>
              <a:t> detachment for mitigating very high heat fluxes</a:t>
            </a:r>
          </a:p>
          <a:p>
            <a:endParaRPr lang="en-US" b="1" dirty="0" smtClean="0"/>
          </a:p>
          <a:p>
            <a:pPr marL="457200" indent="-457200">
              <a:buNone/>
            </a:pPr>
            <a:r>
              <a:rPr lang="en-US" sz="2000" b="1" dirty="0" smtClean="0"/>
              <a:t>5.	Begin to assess high-Z PFCs + liquid lithium to develop high-duty-factor integrated PMI solution for SS-PMI, FNSF, beyond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1752600"/>
          <a:ext cx="7543789" cy="228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33"/>
                <a:gridCol w="359224"/>
                <a:gridCol w="359228"/>
                <a:gridCol w="359228"/>
                <a:gridCol w="359228"/>
                <a:gridCol w="359228"/>
                <a:gridCol w="359228"/>
                <a:gridCol w="359228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MS1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MS2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MS3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TT1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solidFill>
                            <a:schemeClr val="tx1"/>
                          </a:solidFill>
                        </a:rPr>
                        <a:t>TT2</a:t>
                      </a:r>
                      <a:endParaRPr lang="en-US" sz="900" b="1" i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TT3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BP1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BP2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MP1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MP2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MP3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EP1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RF1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RF2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PSR1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PSR2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ASC2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ASC3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ASC4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391" y="2895600"/>
          <a:ext cx="7543809" cy="228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33"/>
                <a:gridCol w="359225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MS1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MS2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MS3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TT1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TT2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 smtClean="0"/>
                        <a:t>TT3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BP1</a:t>
                      </a:r>
                      <a:endParaRPr lang="en-US" sz="9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BP2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MP1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MP2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MP3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EP1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EP2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RF1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RF2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PSR1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PSR2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ASC2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ASC3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ASC4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11" y="3962400"/>
          <a:ext cx="7543789" cy="228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33"/>
                <a:gridCol w="359224"/>
                <a:gridCol w="359228"/>
                <a:gridCol w="359228"/>
                <a:gridCol w="359228"/>
                <a:gridCol w="359228"/>
                <a:gridCol w="359228"/>
                <a:gridCol w="359228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MS1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MS2</a:t>
                      </a:r>
                      <a:endParaRPr lang="en-US" sz="9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MS3</a:t>
                      </a:r>
                      <a:endParaRPr lang="en-US" sz="9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TT1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TT2</a:t>
                      </a:r>
                      <a:endParaRPr lang="en-US" sz="9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TT3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BP1</a:t>
                      </a:r>
                      <a:endParaRPr lang="en-US" sz="9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BP2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MP1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MP2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MP3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EP1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RF1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RF2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PSR1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PSR2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ASC2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ASC3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ASC4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14411" y="5105400"/>
          <a:ext cx="7543789" cy="228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28"/>
                <a:gridCol w="359233"/>
                <a:gridCol w="359224"/>
                <a:gridCol w="359228"/>
                <a:gridCol w="359228"/>
                <a:gridCol w="359228"/>
                <a:gridCol w="359228"/>
                <a:gridCol w="359228"/>
                <a:gridCol w="359228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MS1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MS2</a:t>
                      </a:r>
                      <a:endParaRPr lang="en-US" sz="9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MS3</a:t>
                      </a:r>
                      <a:endParaRPr lang="en-US" sz="9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TT1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TT2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TT3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BP1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BP2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MP1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MP2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MP3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EP1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RF1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RF2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PSR1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PSR2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ASC2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ASC3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ASC4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6172200"/>
          <a:ext cx="7543808" cy="228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  <a:gridCol w="359232"/>
                <a:gridCol w="359225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MS1</a:t>
                      </a:r>
                      <a:endParaRPr lang="en-US" sz="9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MS2</a:t>
                      </a:r>
                      <a:endParaRPr lang="en-US" sz="9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MS3</a:t>
                      </a:r>
                      <a:endParaRPr lang="en-US" sz="9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TT1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TT2</a:t>
                      </a:r>
                      <a:endParaRPr lang="en-US" sz="9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TT3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BP1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BP2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MP1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MP2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</a:rPr>
                        <a:t>MP3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EP1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RF1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RF2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PSR1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PSR2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ASC1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/>
                        <a:t>ASC2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ASC3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ASC4</a:t>
                      </a:r>
                      <a:endParaRPr lang="en-US" sz="900" b="1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Review of PAC-33 charge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Performance requirements for next-steps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NSTX-U long-range research goals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Highest-priority facility enhancements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Overview of 5 year plan research thrusts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Contributions to ITER, predictive capability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NSTX has made, and NSTX-U will continue </a:t>
            </a:r>
            <a:br>
              <a:rPr lang="en-US" sz="2800" dirty="0" smtClean="0"/>
            </a:br>
            <a:r>
              <a:rPr lang="en-US" sz="2800" dirty="0" smtClean="0"/>
              <a:t>to make substantial contributions to ITER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029200"/>
          </a:xfrm>
        </p:spPr>
        <p:txBody>
          <a:bodyPr/>
          <a:lstStyle/>
          <a:p>
            <a:r>
              <a:rPr lang="en-US" b="1" dirty="0" smtClean="0"/>
              <a:t>MS: </a:t>
            </a:r>
            <a:r>
              <a:rPr lang="en-US" dirty="0" smtClean="0"/>
              <a:t>Plasma response effects in error field correction, kinetic effects on RWM, mode control and NTV, physics-based disruption warning system, novel disruption mitigation tests</a:t>
            </a:r>
          </a:p>
          <a:p>
            <a:endParaRPr lang="en-US" sz="900" dirty="0" smtClean="0"/>
          </a:p>
          <a:p>
            <a:r>
              <a:rPr lang="en-US" b="1" dirty="0" smtClean="0"/>
              <a:t>TT/BP</a:t>
            </a:r>
            <a:r>
              <a:rPr lang="en-US" dirty="0" smtClean="0"/>
              <a:t>: ELM pacing with 3D fields (future: possible suppression or triggering w/ 3D fields or granules), impurity transport, SOL heat-flux-width scaling, </a:t>
            </a:r>
            <a:r>
              <a:rPr lang="en-US" dirty="0" err="1" smtClean="0"/>
              <a:t>divertor</a:t>
            </a:r>
            <a:r>
              <a:rPr lang="en-US" dirty="0" smtClean="0"/>
              <a:t> detachment physics</a:t>
            </a:r>
          </a:p>
          <a:p>
            <a:endParaRPr lang="en-US" sz="900" dirty="0" smtClean="0"/>
          </a:p>
          <a:p>
            <a:r>
              <a:rPr lang="en-US" b="1" dirty="0" smtClean="0"/>
              <a:t>EP</a:t>
            </a:r>
            <a:r>
              <a:rPr lang="en-US" dirty="0" smtClean="0"/>
              <a:t>: Non-linear *AE avalanche dynamics and fast-ion transport + transport by 3D fields – highly relevant to burning plasmas</a:t>
            </a:r>
          </a:p>
          <a:p>
            <a:endParaRPr lang="en-US" sz="800" b="1" dirty="0" smtClean="0"/>
          </a:p>
          <a:p>
            <a:r>
              <a:rPr lang="en-US" b="1" dirty="0" smtClean="0"/>
              <a:t>RF</a:t>
            </a:r>
            <a:r>
              <a:rPr lang="en-US" dirty="0" smtClean="0"/>
              <a:t>:  Power coupling, edge power loss, interactions w/ fast-ions 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sz="800" b="1" dirty="0" smtClean="0"/>
          </a:p>
          <a:p>
            <a:r>
              <a:rPr lang="en-US" b="1" dirty="0" smtClean="0"/>
              <a:t>ASC</a:t>
            </a:r>
            <a:r>
              <a:rPr lang="en-US" dirty="0" smtClean="0"/>
              <a:t>:  Advanced integrated plasma control, contributions to disruption prediction-avoidance-mitigation framework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107668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See talk by Stan Kaye for more details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Unique physics regimes + advanced diagnostics strongly support predictive capability development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/>
          <a:lstStyle/>
          <a:p>
            <a:r>
              <a:rPr lang="en-US" b="1" dirty="0" smtClean="0"/>
              <a:t>MS</a:t>
            </a:r>
            <a:r>
              <a:rPr lang="en-US" dirty="0" smtClean="0"/>
              <a:t>:  Kinetic MHD for RWM stability, plasma response and momentum transport from 3D fields </a:t>
            </a:r>
            <a:r>
              <a:rPr lang="en-US" sz="1800" dirty="0" smtClean="0">
                <a:solidFill>
                  <a:schemeClr val="accent2"/>
                </a:solidFill>
              </a:rPr>
              <a:t>(MISK, IPEC, POCA, VALEN, …)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b="1" dirty="0" smtClean="0"/>
              <a:t>TT</a:t>
            </a:r>
            <a:r>
              <a:rPr lang="en-US" dirty="0" smtClean="0"/>
              <a:t>: High-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/electromagnetic effects on electron transport from micro-tearing and </a:t>
            </a:r>
            <a:r>
              <a:rPr lang="en-US" dirty="0" err="1" smtClean="0"/>
              <a:t>Alfvenic</a:t>
            </a:r>
            <a:r>
              <a:rPr lang="en-US" dirty="0" smtClean="0"/>
              <a:t> instabilities </a:t>
            </a:r>
            <a:r>
              <a:rPr lang="en-US" sz="1800" dirty="0" smtClean="0">
                <a:solidFill>
                  <a:schemeClr val="accent2"/>
                </a:solidFill>
              </a:rPr>
              <a:t>(GYRO, GTS, …, HYM, ORBIT)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b="1" dirty="0" smtClean="0"/>
              <a:t>BP/MP</a:t>
            </a:r>
            <a:r>
              <a:rPr lang="en-US" dirty="0" smtClean="0"/>
              <a:t>:  Edge kinetic neoclassical &amp; turbulent transport </a:t>
            </a:r>
            <a:r>
              <a:rPr lang="en-US" sz="1800" dirty="0" smtClean="0">
                <a:solidFill>
                  <a:schemeClr val="accent2"/>
                </a:solidFill>
              </a:rPr>
              <a:t>(GENE, GS2, XGC0-1)</a:t>
            </a:r>
            <a:r>
              <a:rPr lang="en-US" dirty="0" smtClean="0"/>
              <a:t>,</a:t>
            </a:r>
            <a:r>
              <a:rPr lang="en-US" sz="1800" dirty="0" smtClean="0"/>
              <a:t> </a:t>
            </a:r>
            <a:r>
              <a:rPr lang="en-US" dirty="0" smtClean="0"/>
              <a:t>SOL turbulence </a:t>
            </a:r>
            <a:r>
              <a:rPr lang="en-US" sz="1800" dirty="0" smtClean="0">
                <a:solidFill>
                  <a:schemeClr val="accent2"/>
                </a:solidFill>
              </a:rPr>
              <a:t>(SOLT)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snowflake/detachment: neutrals, impurities </a:t>
            </a:r>
            <a:r>
              <a:rPr lang="en-US" sz="1800" dirty="0" smtClean="0">
                <a:solidFill>
                  <a:schemeClr val="accent2"/>
                </a:solidFill>
              </a:rPr>
              <a:t>(UEDGE, SOLPS, BOUT++, EIRENE, DEGAS2, DIVIMP)</a:t>
            </a:r>
          </a:p>
          <a:p>
            <a:r>
              <a:rPr lang="en-US" b="1" dirty="0" smtClean="0"/>
              <a:t>EP</a:t>
            </a:r>
            <a:r>
              <a:rPr lang="en-US" dirty="0" smtClean="0"/>
              <a:t>: Gyro-center and full orbit following </a:t>
            </a:r>
            <a:r>
              <a:rPr lang="en-US" sz="1800" dirty="0" smtClean="0">
                <a:solidFill>
                  <a:schemeClr val="accent2"/>
                </a:solidFill>
              </a:rPr>
              <a:t>(ORBIT, SPIRAL)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linear and non-linear Alfven </a:t>
            </a:r>
            <a:r>
              <a:rPr lang="en-US" dirty="0" err="1" smtClean="0"/>
              <a:t>instability,fast</a:t>
            </a:r>
            <a:r>
              <a:rPr lang="en-US" dirty="0" smtClean="0"/>
              <a:t>-ion transport </a:t>
            </a:r>
            <a:r>
              <a:rPr lang="en-US" sz="1800" dirty="0" smtClean="0">
                <a:solidFill>
                  <a:schemeClr val="accent2"/>
                </a:solidFill>
              </a:rPr>
              <a:t>(NOVA-K, M3D-K, HYM)</a:t>
            </a:r>
          </a:p>
          <a:p>
            <a:r>
              <a:rPr lang="en-US" b="1" dirty="0" smtClean="0"/>
              <a:t>RF</a:t>
            </a:r>
            <a:r>
              <a:rPr lang="en-US" dirty="0" smtClean="0"/>
              <a:t>:  heating, edge power loss </a:t>
            </a:r>
            <a:r>
              <a:rPr lang="en-US" sz="1800" dirty="0" smtClean="0">
                <a:solidFill>
                  <a:schemeClr val="accent2"/>
                </a:solidFill>
              </a:rPr>
              <a:t>(AORSA, TORIC, SPIRAL)</a:t>
            </a:r>
            <a:r>
              <a:rPr lang="en-US" dirty="0" smtClean="0"/>
              <a:t>,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RF/fast-ion interactions </a:t>
            </a:r>
            <a:r>
              <a:rPr lang="en-US" sz="1800" dirty="0" smtClean="0">
                <a:solidFill>
                  <a:schemeClr val="accent2"/>
                </a:solidFill>
              </a:rPr>
              <a:t>(hybrid FOW CQL3D)</a:t>
            </a:r>
            <a:r>
              <a:rPr lang="en-US" dirty="0" smtClean="0"/>
              <a:t>,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ECH/EBW heating &amp; CD </a:t>
            </a:r>
            <a:r>
              <a:rPr lang="en-US" sz="1800" dirty="0" smtClean="0">
                <a:solidFill>
                  <a:schemeClr val="accent2"/>
                </a:solidFill>
              </a:rPr>
              <a:t>(GENRAY)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b="1" dirty="0" smtClean="0"/>
              <a:t>PSR/ASC</a:t>
            </a:r>
            <a:r>
              <a:rPr lang="en-US" dirty="0" smtClean="0"/>
              <a:t>:  2D/3D </a:t>
            </a:r>
            <a:r>
              <a:rPr lang="en-US" dirty="0" err="1" smtClean="0"/>
              <a:t>helicity</a:t>
            </a:r>
            <a:r>
              <a:rPr lang="en-US" dirty="0" smtClean="0"/>
              <a:t> injection physics </a:t>
            </a:r>
            <a:r>
              <a:rPr lang="en-US" sz="1800" dirty="0" smtClean="0">
                <a:solidFill>
                  <a:schemeClr val="accent2"/>
                </a:solidFill>
              </a:rPr>
              <a:t>(TSC, NIMROD)</a:t>
            </a:r>
            <a:r>
              <a:rPr lang="en-US" dirty="0" smtClean="0"/>
              <a:t>,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time-dependent ramp-up/sustainment modeling </a:t>
            </a:r>
            <a:r>
              <a:rPr lang="en-US" sz="1800" dirty="0" smtClean="0">
                <a:solidFill>
                  <a:schemeClr val="accent2"/>
                </a:solidFill>
              </a:rPr>
              <a:t>(TSC/TRANSP/NUBEAM)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Summary:  </a:t>
            </a:r>
            <a:r>
              <a:rPr lang="en-US" sz="2800" b="0" dirty="0" smtClean="0">
                <a:latin typeface="+mn-lt"/>
              </a:rPr>
              <a:t>NSTX-U 5 year plan makes leading contributions to fusion science, next-step applications</a:t>
            </a:r>
            <a:endParaRPr lang="en-US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00600"/>
          </a:xfrm>
        </p:spPr>
        <p:txBody>
          <a:bodyPr/>
          <a:lstStyle/>
          <a:p>
            <a:pPr marL="171450" indent="-171450"/>
            <a:r>
              <a:rPr lang="en-US" dirty="0" smtClean="0"/>
              <a:t>Provides ST (and assists AT) basis for next-steps and for ITER</a:t>
            </a:r>
          </a:p>
          <a:p>
            <a:pPr marL="400050" lvl="1" indent="-228600"/>
            <a:r>
              <a:rPr lang="en-US" dirty="0" smtClean="0"/>
              <a:t>Implement actuators/controls for 100% non-inductive at high confinement, </a:t>
            </a:r>
            <a:r>
              <a:rPr lang="en-US" dirty="0" smtClean="0">
                <a:latin typeface="Symbol" pitchFamily="18" charset="2"/>
              </a:rPr>
              <a:t>b</a:t>
            </a:r>
          </a:p>
          <a:p>
            <a:pPr marL="400050" lvl="1" indent="-228600"/>
            <a:r>
              <a:rPr lang="en-US" dirty="0" smtClean="0"/>
              <a:t>Develop non-inductive formation and ramp-up - needed for ST, benefits AT</a:t>
            </a:r>
          </a:p>
          <a:p>
            <a:pPr marL="400050" lvl="1" indent="-228600"/>
            <a:r>
              <a:rPr lang="en-US" dirty="0" smtClean="0"/>
              <a:t>Advance disruption warning/detection, explore novel disruption mitigation</a:t>
            </a:r>
          </a:p>
          <a:p>
            <a:pPr marL="0" indent="-228600"/>
            <a:endParaRPr lang="en-US" dirty="0" smtClean="0"/>
          </a:p>
          <a:p>
            <a:pPr marL="0" indent="-228600"/>
            <a:r>
              <a:rPr lang="en-US" dirty="0" smtClean="0"/>
              <a:t>Develop novel plasma-material-interface solutions for next-steps</a:t>
            </a:r>
          </a:p>
          <a:p>
            <a:pPr marL="400050" lvl="1" indent="-228600"/>
            <a:r>
              <a:rPr lang="en-US" dirty="0" smtClean="0"/>
              <a:t>Lead in development of “snowflake”, combine with radiation, detachment</a:t>
            </a:r>
          </a:p>
          <a:p>
            <a:pPr marL="400050" lvl="1" indent="-228600"/>
            <a:r>
              <a:rPr lang="en-US" dirty="0" smtClean="0"/>
              <a:t>Lead in use of liquid metals for recycling/erosion control, vapor-shielding</a:t>
            </a:r>
          </a:p>
          <a:p>
            <a:pPr marL="0" indent="-228600"/>
            <a:endParaRPr lang="en-US" dirty="0" smtClean="0"/>
          </a:p>
          <a:p>
            <a:pPr marL="0" indent="-228600"/>
            <a:r>
              <a:rPr lang="en-US" dirty="0" smtClean="0"/>
              <a:t>Uniquely contribute to </a:t>
            </a:r>
            <a:r>
              <a:rPr lang="en-US" dirty="0" err="1" smtClean="0"/>
              <a:t>toroidal</a:t>
            </a:r>
            <a:r>
              <a:rPr lang="en-US" dirty="0" smtClean="0"/>
              <a:t> confinement predictive capability</a:t>
            </a:r>
          </a:p>
          <a:p>
            <a:pPr marL="400050" lvl="1" indent="-228600"/>
            <a:r>
              <a:rPr lang="en-US" dirty="0" smtClean="0"/>
              <a:t>Access non-linear AE instabilities relevant to ITER burning plasmas/DEMO</a:t>
            </a:r>
          </a:p>
          <a:p>
            <a:pPr marL="400050" lvl="1" indent="-228600"/>
            <a:r>
              <a:rPr lang="en-US" dirty="0" smtClean="0"/>
              <a:t>High </a:t>
            </a:r>
            <a:r>
              <a:rPr lang="en-US" dirty="0" smtClean="0">
                <a:latin typeface="Symbol" pitchFamily="18" charset="2"/>
              </a:rPr>
              <a:t>b </a:t>
            </a:r>
            <a:r>
              <a:rPr lang="en-US" dirty="0" smtClean="0"/>
              <a:t>+ low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EM effects on transport, potentially relevant to ITER pedestal</a:t>
            </a:r>
          </a:p>
          <a:p>
            <a:pPr marL="400050" lvl="1" indent="-228600"/>
            <a:endParaRPr lang="en-US" dirty="0" smtClean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remainder of PAC-33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114800"/>
          </a:xfrm>
        </p:spPr>
        <p:txBody>
          <a:bodyPr/>
          <a:lstStyle/>
          <a:p>
            <a:r>
              <a:rPr lang="en-US" u="sng" dirty="0" smtClean="0"/>
              <a:t>M. Ono presentation</a:t>
            </a:r>
            <a:r>
              <a:rPr lang="en-US" dirty="0" smtClean="0"/>
              <a:t> on Upgrade Project and NSTX-U facility and diagnostics will describe </a:t>
            </a:r>
            <a:r>
              <a:rPr lang="en-US" u="sng" dirty="0" smtClean="0"/>
              <a:t>tools and budget </a:t>
            </a:r>
            <a:r>
              <a:rPr lang="en-US" dirty="0" smtClean="0"/>
              <a:t>supporting the planned research program</a:t>
            </a:r>
          </a:p>
          <a:p>
            <a:endParaRPr lang="en-US" dirty="0" smtClean="0"/>
          </a:p>
          <a:p>
            <a:r>
              <a:rPr lang="en-US" u="sng" dirty="0" smtClean="0"/>
              <a:t>S. Kaye presentation</a:t>
            </a:r>
            <a:r>
              <a:rPr lang="en-US" dirty="0" smtClean="0"/>
              <a:t> will provide overview of NSTX-U five year plan contributions to </a:t>
            </a:r>
            <a:r>
              <a:rPr lang="en-US" u="sng" dirty="0" smtClean="0"/>
              <a:t>ITER</a:t>
            </a:r>
          </a:p>
          <a:p>
            <a:endParaRPr lang="en-US" dirty="0" smtClean="0"/>
          </a:p>
          <a:p>
            <a:r>
              <a:rPr lang="en-US" dirty="0" smtClean="0"/>
              <a:t>Topical Science Group (TSG) presentations will describe planned research thrusts supporting next-steps, ITER, and the development of predictive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47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Possible Charge Assessment Criteria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2578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PAC could consider using the following criteria for evaluating the 5 year plan: 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+mj-lt"/>
              <a:buAutoNum type="alphaUcPeriod"/>
            </a:pPr>
            <a:r>
              <a:rPr lang="en-US" sz="1800" dirty="0" smtClean="0"/>
              <a:t>Assess the </a:t>
            </a:r>
            <a:r>
              <a:rPr lang="en-US" sz="1800" b="1" dirty="0" smtClean="0"/>
              <a:t>scientific and technical merit of the ongoing and planned research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How well does it maintain a U.S. leadership position in key areas of fusion research? (consider both merit and originality)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Does the research effectively address important issues in plasma and fusion energy science and technology at the forefront of the field?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Is the research plan adequately developed and likely to lead to new or fundamental advances in fusion science and technology?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Does the proposed research employ innovative concepts or methods, and are potential problems identified along with appropriate mitigation strategies? 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B. Assess the </a:t>
            </a:r>
            <a:r>
              <a:rPr lang="en-US" sz="1800" b="1" dirty="0" smtClean="0"/>
              <a:t>importance and relevance of the proposed 5-year research program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What is the likelihood of accomplishing the objectives stated in the proposal?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What is the quality of integration of NSTX-U research with other national and international fusion research activities? </a:t>
            </a:r>
          </a:p>
          <a:p>
            <a:endParaRPr lang="en-US" sz="18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NSTX-U PAC-33 Charge Questions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257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Assess the NSTX-U 5 year plan with respect to how well it addresses the key physics issues needed to evaluate the potential of the ST to provide high-performance plasmas for use in a future fusion research facility</a:t>
            </a:r>
          </a:p>
          <a:p>
            <a:pPr marL="800100" lvl="1" indent="-342900"/>
            <a:r>
              <a:rPr lang="en-US" sz="1600" dirty="0" smtClean="0"/>
              <a:t>Example future fusion research facilities include a </a:t>
            </a:r>
            <a:r>
              <a:rPr lang="en-US" sz="1600" dirty="0" err="1" smtClean="0"/>
              <a:t>toroidal</a:t>
            </a:r>
            <a:r>
              <a:rPr lang="en-US" sz="1600" dirty="0" smtClean="0"/>
              <a:t> </a:t>
            </a:r>
          </a:p>
          <a:p>
            <a:pPr marL="800100" lvl="1" indent="-342900">
              <a:buNone/>
            </a:pPr>
            <a:r>
              <a:rPr lang="en-US" sz="1600" dirty="0" smtClean="0"/>
              <a:t>	plasma-material-interface facility, a fusion nuclear science </a:t>
            </a:r>
          </a:p>
          <a:p>
            <a:pPr marL="800100" lvl="1" indent="-342900">
              <a:buNone/>
            </a:pPr>
            <a:r>
              <a:rPr lang="en-US" sz="1600" dirty="0" smtClean="0"/>
              <a:t>	facility, or a Pilot Plant/DEMO</a:t>
            </a:r>
          </a:p>
          <a:p>
            <a:pPr marL="457200" indent="-457200">
              <a:buFont typeface="+mj-lt"/>
              <a:buAutoNum type="arabicPeriod"/>
            </a:pPr>
            <a:endParaRPr lang="en-US" sz="105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Assess the plans to investigate key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 physics issues for ITER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Assess plans to contribute to model validation and the development of predictive capability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000" dirty="0" smtClean="0"/>
              <a:t>In addressing charges 1-3 above, please comment in particular on the strength of planned NSTX-U contributions to boundary physics and plasma-material-interaction research.</a:t>
            </a:r>
          </a:p>
          <a:p>
            <a:pPr>
              <a:buNone/>
            </a:pPr>
            <a:endParaRPr lang="en-US" sz="11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Comment on possible improvements to the NSTX-U 5 year plan presentations including logic and format</a:t>
            </a:r>
          </a:p>
          <a:p>
            <a:endParaRPr lang="en-US" sz="20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130623"/>
            <a:ext cx="15456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  <a:latin typeface="Arial Narrow" pitchFamily="34" charset="0"/>
              </a:rPr>
              <a:t>All presentations</a:t>
            </a:r>
            <a:endParaRPr lang="en-US" sz="16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502223"/>
            <a:ext cx="248657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  <a:latin typeface="Arial Narrow" pitchFamily="34" charset="0"/>
              </a:rPr>
              <a:t>Dedicated Kaye presentation</a:t>
            </a:r>
            <a:endParaRPr lang="en-US" sz="16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" name="Bent-Up Arrow 11"/>
          <p:cNvSpPr/>
          <p:nvPr/>
        </p:nvSpPr>
        <p:spPr bwMode="auto">
          <a:xfrm>
            <a:off x="8001000" y="2054423"/>
            <a:ext cx="304800" cy="304800"/>
          </a:xfrm>
          <a:prstGeom prst="bentUpArrow">
            <a:avLst>
              <a:gd name="adj1" fmla="val 31250"/>
              <a:gd name="adj2" fmla="val 25000"/>
              <a:gd name="adj3" fmla="val 25000"/>
            </a:avLst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Bent-Up Arrow 12"/>
          <p:cNvSpPr/>
          <p:nvPr/>
        </p:nvSpPr>
        <p:spPr bwMode="auto">
          <a:xfrm>
            <a:off x="7848600" y="3429000"/>
            <a:ext cx="304800" cy="304800"/>
          </a:xfrm>
          <a:prstGeom prst="bentUpArrow">
            <a:avLst>
              <a:gd name="adj1" fmla="val 31250"/>
              <a:gd name="adj2" fmla="val 25000"/>
              <a:gd name="adj3" fmla="val 25000"/>
            </a:avLst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5275713"/>
            <a:ext cx="2598788" cy="48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i="0" dirty="0" err="1" smtClean="0">
                <a:solidFill>
                  <a:srgbClr val="FF0000"/>
                </a:solidFill>
                <a:latin typeface="Arial Narrow" pitchFamily="34" charset="0"/>
              </a:rPr>
              <a:t>Maingi</a:t>
            </a:r>
            <a:r>
              <a:rPr lang="en-US" sz="1600" i="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1600" i="0" dirty="0" err="1" smtClean="0">
                <a:solidFill>
                  <a:srgbClr val="FF0000"/>
                </a:solidFill>
                <a:latin typeface="Arial Narrow" pitchFamily="34" charset="0"/>
              </a:rPr>
              <a:t>Soukhanovskii</a:t>
            </a:r>
            <a:r>
              <a:rPr lang="en-US" sz="1600" i="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</a:p>
          <a:p>
            <a:pPr algn="r">
              <a:lnSpc>
                <a:spcPct val="80000"/>
              </a:lnSpc>
            </a:pPr>
            <a:r>
              <a:rPr lang="en-US" sz="1600" i="0" dirty="0" err="1" smtClean="0">
                <a:solidFill>
                  <a:srgbClr val="FF0000"/>
                </a:solidFill>
                <a:latin typeface="Arial Narrow" pitchFamily="34" charset="0"/>
              </a:rPr>
              <a:t>Jaworski</a:t>
            </a:r>
            <a:r>
              <a:rPr lang="en-US" sz="1600" i="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1600" i="0" dirty="0" err="1" smtClean="0">
                <a:solidFill>
                  <a:srgbClr val="FF0000"/>
                </a:solidFill>
                <a:latin typeface="Arial Narrow" pitchFamily="34" charset="0"/>
              </a:rPr>
              <a:t>Canik</a:t>
            </a:r>
            <a:r>
              <a:rPr lang="en-US" sz="1600" i="0" dirty="0" smtClean="0">
                <a:solidFill>
                  <a:srgbClr val="FF0000"/>
                </a:solidFill>
                <a:latin typeface="Arial Narrow" pitchFamily="34" charset="0"/>
              </a:rPr>
              <a:t> presentations</a:t>
            </a:r>
            <a:endParaRPr lang="en-US" sz="16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7" name="Bent-Up Arrow 16"/>
          <p:cNvSpPr/>
          <p:nvPr/>
        </p:nvSpPr>
        <p:spPr bwMode="auto">
          <a:xfrm>
            <a:off x="6096000" y="5267980"/>
            <a:ext cx="304800" cy="304800"/>
          </a:xfrm>
          <a:prstGeom prst="bentUpArrow">
            <a:avLst>
              <a:gd name="adj1" fmla="val 31250"/>
              <a:gd name="adj2" fmla="val 25000"/>
              <a:gd name="adj3" fmla="val 25000"/>
            </a:avLst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4572000" y="4114800"/>
            <a:ext cx="228600" cy="304800"/>
          </a:xfrm>
          <a:prstGeom prst="up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8090" y="4340423"/>
            <a:ext cx="15456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  <a:latin typeface="Arial Narrow" pitchFamily="34" charset="0"/>
              </a:rPr>
              <a:t>All presentations</a:t>
            </a:r>
            <a:endParaRPr lang="en-US" sz="16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5 Year Plan Well Aligned with FES 10 Year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724400" cy="5410200"/>
          </a:xfrm>
        </p:spPr>
        <p:txBody>
          <a:bodyPr/>
          <a:lstStyle/>
          <a:p>
            <a:pPr marL="114300" indent="-114300"/>
            <a:r>
              <a:rPr lang="en-US" sz="2000" b="1" dirty="0" smtClean="0">
                <a:latin typeface="Arial Narrow" pitchFamily="34" charset="0"/>
              </a:rPr>
              <a:t>ITER Research</a:t>
            </a:r>
          </a:p>
          <a:p>
            <a:pPr marL="228600" lvl="1" indent="-114300"/>
            <a:r>
              <a:rPr lang="en-US" sz="1600" dirty="0" smtClean="0">
                <a:latin typeface="Arial Narrow" pitchFamily="34" charset="0"/>
              </a:rPr>
              <a:t>U.S. has a strong research team hitting the ground on a completed ITER project in </a:t>
            </a:r>
            <a:r>
              <a:rPr lang="en-US" sz="1600" dirty="0" err="1" smtClean="0">
                <a:latin typeface="Arial Narrow" pitchFamily="34" charset="0"/>
              </a:rPr>
              <a:t>Cadarache</a:t>
            </a:r>
            <a:r>
              <a:rPr lang="en-US" sz="1600" dirty="0" smtClean="0">
                <a:latin typeface="Arial Narrow" pitchFamily="34" charset="0"/>
              </a:rPr>
              <a:t>. Team is capable of asserting world leadership in burning plasma science</a:t>
            </a:r>
          </a:p>
          <a:p>
            <a:pPr marL="114300" indent="-114300"/>
            <a:r>
              <a:rPr lang="en-US" sz="2000" b="1" dirty="0" smtClean="0">
                <a:latin typeface="Arial Narrow" pitchFamily="34" charset="0"/>
              </a:rPr>
              <a:t>Fusion materials science</a:t>
            </a:r>
          </a:p>
          <a:p>
            <a:pPr marL="228600" lvl="1" indent="-114300"/>
            <a:r>
              <a:rPr lang="en-US" sz="1600" dirty="0" smtClean="0">
                <a:latin typeface="Arial Narrow" pitchFamily="34" charset="0"/>
              </a:rPr>
              <a:t>The U.S. has made strides in fusion materials science and passed critical metrics in </a:t>
            </a:r>
            <a:r>
              <a:rPr lang="en-US" sz="1600" dirty="0" err="1" smtClean="0">
                <a:latin typeface="Arial Narrow" pitchFamily="34" charset="0"/>
              </a:rPr>
              <a:t>tokamak</a:t>
            </a:r>
            <a:r>
              <a:rPr lang="en-US" sz="1600" dirty="0" smtClean="0">
                <a:latin typeface="Arial Narrow" pitchFamily="34" charset="0"/>
              </a:rPr>
              <a:t> and ST operations with national research teams. It is prepared to move beyond conceptual design of a fusion nuclear science facility</a:t>
            </a:r>
          </a:p>
          <a:p>
            <a:pPr marL="114300" indent="-114300"/>
            <a:r>
              <a:rPr lang="en-US" sz="2000" b="1" dirty="0" smtClean="0">
                <a:latin typeface="Arial Narrow" pitchFamily="34" charset="0"/>
              </a:rPr>
              <a:t>Extend the reach of plasma control science and plasma-wall interactions</a:t>
            </a:r>
          </a:p>
          <a:p>
            <a:pPr marL="228600" lvl="1" indent="-114300"/>
            <a:r>
              <a:rPr lang="en-US" sz="1600" dirty="0" smtClean="0">
                <a:latin typeface="Arial Narrow" pitchFamily="34" charset="0"/>
              </a:rPr>
              <a:t>U.S. fusion research has successfully levered international research opportunities in long pulse plasma control science, plasma-wall interactions, and 3-D physics</a:t>
            </a:r>
          </a:p>
          <a:p>
            <a:pPr marL="114300" indent="-114300"/>
            <a:r>
              <a:rPr lang="en-US" sz="2000" b="1" dirty="0" smtClean="0">
                <a:latin typeface="Arial Narrow" pitchFamily="34" charset="0"/>
              </a:rPr>
              <a:t>Validated predictive capability</a:t>
            </a:r>
          </a:p>
          <a:p>
            <a:pPr marL="228600" lvl="1" indent="-114300"/>
            <a:r>
              <a:rPr lang="en-US" sz="1600" dirty="0" smtClean="0">
                <a:latin typeface="Arial Narrow" pitchFamily="34" charset="0"/>
              </a:rPr>
              <a:t>The U.S. is a world leader in integrated computation, validated by experiments at universities and labs. Such computation should be transformational, as it must reduce the risks associated with fusion development steps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76800" y="1219200"/>
            <a:ext cx="419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Non-linear AE* dynamics, fast-ion transport</a:t>
            </a: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Disruption warning, planned mitigation tests</a:t>
            </a: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Leading models of 3D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B, MHD stability/control</a:t>
            </a: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Developing future leaders for ITER/FNSF era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 year plan goal is to establish physics and operational basis for ST-based FNSF  </a:t>
            </a: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Establish J/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W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profile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+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</a:t>
            </a:r>
            <a:r>
              <a:rPr lang="en-US" sz="1800" b="0" i="0" kern="0" dirty="0" err="1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xhaust</a:t>
            </a:r>
            <a:r>
              <a:rPr lang="en-US" sz="1800" b="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 control, low-f MHD control enabled by advanced 3D coil set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nowflake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divertors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detachment, Li-based PFCs, SOL widths at very high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power density</a:t>
            </a: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Collaboration with KSTAR, EAST, LHD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Provide data </a:t>
            </a:r>
            <a:r>
              <a:rPr lang="en-US" sz="1800" b="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from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unique parameter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regime of 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igh-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b</a:t>
            </a:r>
            <a:r>
              <a:rPr lang="en-US" sz="1800" b="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 +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low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 for kinetic/3D MHD, core/edge turbulence, fast-ion transport by non-linear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*AE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2323" y="914400"/>
            <a:ext cx="1856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u="sng" dirty="0" smtClean="0">
                <a:solidFill>
                  <a:srgbClr val="FF0000"/>
                </a:solidFill>
              </a:rPr>
              <a:t>NSTX-U 5 Year Plan</a:t>
            </a:r>
            <a:endParaRPr lang="en-US" sz="1400" i="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0706" y="914400"/>
            <a:ext cx="1792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u="sng" dirty="0" smtClean="0">
                <a:solidFill>
                  <a:srgbClr val="FF0000"/>
                </a:solidFill>
              </a:rPr>
              <a:t>FES 10 Year Vision</a:t>
            </a:r>
            <a:endParaRPr lang="en-US" sz="1400" i="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219200"/>
            <a:ext cx="22188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0" dirty="0" smtClean="0">
                <a:solidFill>
                  <a:schemeClr val="tx1"/>
                </a:solidFill>
              </a:rPr>
              <a:t>(E.J. </a:t>
            </a:r>
            <a:r>
              <a:rPr lang="en-US" sz="1000" i="0" dirty="0" err="1" smtClean="0">
                <a:solidFill>
                  <a:schemeClr val="tx1"/>
                </a:solidFill>
              </a:rPr>
              <a:t>Synakowski</a:t>
            </a:r>
            <a:r>
              <a:rPr lang="en-US" sz="1000" i="0" dirty="0" smtClean="0">
                <a:solidFill>
                  <a:schemeClr val="tx1"/>
                </a:solidFill>
              </a:rPr>
              <a:t>, APS-DPP 2012)</a:t>
            </a:r>
            <a:endParaRPr lang="en-US" sz="10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FES budget guidance for NSTX-U 5 year plan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010400" cy="3429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Use FY2012 level as the base</a:t>
            </a:r>
          </a:p>
          <a:p>
            <a:pPr lvl="1"/>
            <a:r>
              <a:rPr lang="en-US" dirty="0" smtClean="0"/>
              <a:t>Regard FY2013 as an anomaly</a:t>
            </a:r>
          </a:p>
          <a:p>
            <a:endParaRPr lang="en-US" sz="1600" dirty="0" smtClean="0"/>
          </a:p>
          <a:p>
            <a:r>
              <a:rPr lang="en-US" dirty="0" smtClean="0"/>
              <a:t>For FY2014 and beyond, escalate the FY2012 budget in each successive year using ~2.5% inflation rate (“base funding”)</a:t>
            </a:r>
          </a:p>
          <a:p>
            <a:endParaRPr lang="en-US" sz="1200" dirty="0" smtClean="0"/>
          </a:p>
          <a:p>
            <a:r>
              <a:rPr lang="en-US" dirty="0" smtClean="0"/>
              <a:t>Include an over-target case that is ~10% higher than the baseline in each year (“incremental”)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15653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0000"/>
                </a:solidFill>
              </a:rPr>
              <a:t>Costs of facility upgrades in subsequent timelines are guesstimates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0000"/>
                </a:solidFill>
              </a:rPr>
              <a:t>Substantial engineering analysis is needed to better define costs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0000"/>
                </a:solidFill>
              </a:rPr>
              <a:t>However, the guesstimates do fit within the guidance budget profiles</a:t>
            </a:r>
            <a:endParaRPr lang="en-US" sz="20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solidFill>
                  <a:srgbClr val="3333CC"/>
                </a:solidFill>
                <a:ea typeface="ＭＳ Ｐゴシック" pitchFamily="1" charset="-128"/>
              </a:rPr>
              <a:t>Base FY13-15 research milestones emphasize analysis and simulation for NSTX-U, FNSF, ITER, + initial NSTX-U ops</a:t>
            </a:r>
            <a:endParaRPr lang="en-US" sz="2000" dirty="0" smtClean="0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12192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 algn="ctr" eaLnBrk="0" hangingPunct="0">
              <a:lnSpc>
                <a:spcPct val="80000"/>
              </a:lnSpc>
            </a:pPr>
            <a:r>
              <a:rPr lang="en-US" sz="1400" i="0" dirty="0">
                <a:solidFill>
                  <a:schemeClr val="accent2"/>
                </a:solidFill>
              </a:rPr>
              <a:t>Expt. Run Weeks: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629400" y="973138"/>
            <a:ext cx="2441575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 smtClean="0"/>
              <a:t>FY2015</a:t>
            </a:r>
            <a:endParaRPr lang="en-US" sz="1600" i="0" dirty="0"/>
          </a:p>
        </p:txBody>
      </p:sp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1600200" y="3206750"/>
            <a:ext cx="2438400" cy="45085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Assess relationship between lithium-conditioned surface composition and plasma behavior</a:t>
            </a:r>
          </a:p>
        </p:txBody>
      </p:sp>
      <p:sp>
        <p:nvSpPr>
          <p:cNvPr id="8198" name="Line 21"/>
          <p:cNvSpPr>
            <a:spLocks noChangeShapeType="1"/>
          </p:cNvSpPr>
          <p:nvPr/>
        </p:nvSpPr>
        <p:spPr bwMode="auto">
          <a:xfrm>
            <a:off x="0" y="60007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1" name="Text Box 27"/>
          <p:cNvSpPr txBox="1">
            <a:spLocks noChangeArrowheads="1"/>
          </p:cNvSpPr>
          <p:nvPr/>
        </p:nvSpPr>
        <p:spPr bwMode="auto">
          <a:xfrm>
            <a:off x="4114800" y="1524000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Assess access to reduced density </a:t>
            </a:r>
            <a:br>
              <a:rPr lang="en-US" sz="1100" i="0">
                <a:solidFill>
                  <a:srgbClr val="FF0000"/>
                </a:solidFill>
              </a:rPr>
            </a:br>
            <a:r>
              <a:rPr lang="en-US" sz="1100" i="0">
                <a:solidFill>
                  <a:srgbClr val="FF0000"/>
                </a:solidFill>
              </a:rPr>
              <a:t>and </a:t>
            </a:r>
            <a:r>
              <a:rPr lang="en-US" sz="1100" i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100" i="0">
                <a:solidFill>
                  <a:srgbClr val="FF0000"/>
                </a:solidFill>
              </a:rPr>
              <a:t>* in high-performance scenarios </a:t>
            </a:r>
            <a:r>
              <a:rPr lang="en-US" sz="1100" b="0" i="0">
                <a:solidFill>
                  <a:srgbClr val="FF0000"/>
                </a:solidFill>
              </a:rPr>
              <a:t>(with ASC, BP TSGs)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114800" y="973138"/>
            <a:ext cx="2438400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 smtClean="0"/>
              <a:t>FY2014</a:t>
            </a:r>
            <a:endParaRPr lang="en-US" sz="1600" i="0" dirty="0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600200" y="973138"/>
            <a:ext cx="2438400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 smtClean="0"/>
              <a:t>FY2013</a:t>
            </a:r>
            <a:endParaRPr lang="en-US" sz="1600" i="0" dirty="0"/>
          </a:p>
        </p:txBody>
      </p:sp>
      <p:sp>
        <p:nvSpPr>
          <p:cNvPr id="48" name="Right Arrow 47"/>
          <p:cNvSpPr/>
          <p:nvPr/>
        </p:nvSpPr>
        <p:spPr bwMode="auto">
          <a:xfrm>
            <a:off x="76200" y="20574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76200" y="15240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>
            <a:off x="76200" y="37338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ight Arrow 71"/>
          <p:cNvSpPr/>
          <p:nvPr/>
        </p:nvSpPr>
        <p:spPr bwMode="auto">
          <a:xfrm>
            <a:off x="76200" y="4321175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76200" y="490855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>
            <a:off x="76200" y="5464175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ight Arrow 77"/>
          <p:cNvSpPr/>
          <p:nvPr/>
        </p:nvSpPr>
        <p:spPr bwMode="auto">
          <a:xfrm>
            <a:off x="76200" y="6072485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29" name="Text Box 12"/>
          <p:cNvSpPr txBox="1">
            <a:spLocks noChangeArrowheads="1"/>
          </p:cNvSpPr>
          <p:nvPr/>
        </p:nvSpPr>
        <p:spPr bwMode="auto">
          <a:xfrm>
            <a:off x="76200" y="20574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Transport and Turbulence</a:t>
            </a:r>
          </a:p>
        </p:txBody>
      </p:sp>
      <p:sp>
        <p:nvSpPr>
          <p:cNvPr id="8230" name="Text Box 12"/>
          <p:cNvSpPr txBox="1">
            <a:spLocks noChangeArrowheads="1"/>
          </p:cNvSpPr>
          <p:nvPr/>
        </p:nvSpPr>
        <p:spPr bwMode="auto">
          <a:xfrm>
            <a:off x="76200" y="1501775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Macroscopic Stability</a:t>
            </a:r>
          </a:p>
        </p:txBody>
      </p:sp>
      <p:sp>
        <p:nvSpPr>
          <p:cNvPr id="8232" name="Text Box 12"/>
          <p:cNvSpPr txBox="1">
            <a:spLocks noChangeArrowheads="1"/>
          </p:cNvSpPr>
          <p:nvPr/>
        </p:nvSpPr>
        <p:spPr bwMode="auto">
          <a:xfrm>
            <a:off x="76200" y="37338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Waves+Energetic Particles</a:t>
            </a:r>
          </a:p>
        </p:txBody>
      </p:sp>
      <p:sp>
        <p:nvSpPr>
          <p:cNvPr id="8233" name="Text Box 12"/>
          <p:cNvSpPr txBox="1">
            <a:spLocks noChangeArrowheads="1"/>
          </p:cNvSpPr>
          <p:nvPr/>
        </p:nvSpPr>
        <p:spPr bwMode="auto">
          <a:xfrm>
            <a:off x="76200" y="4321175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Solenoid-free Start-up/ramp-up</a:t>
            </a:r>
          </a:p>
        </p:txBody>
      </p:sp>
      <p:sp>
        <p:nvSpPr>
          <p:cNvPr id="8234" name="Text Box 12"/>
          <p:cNvSpPr txBox="1">
            <a:spLocks noChangeArrowheads="1"/>
          </p:cNvSpPr>
          <p:nvPr/>
        </p:nvSpPr>
        <p:spPr bwMode="auto">
          <a:xfrm>
            <a:off x="76200" y="490855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Adv. Scenarios and Control</a:t>
            </a:r>
          </a:p>
        </p:txBody>
      </p:sp>
      <p:sp>
        <p:nvSpPr>
          <p:cNvPr id="8235" name="Text Box 12"/>
          <p:cNvSpPr txBox="1">
            <a:spLocks noChangeArrowheads="1"/>
          </p:cNvSpPr>
          <p:nvPr/>
        </p:nvSpPr>
        <p:spPr bwMode="auto">
          <a:xfrm>
            <a:off x="76200" y="5464175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ITER Needs + Cross-cutting</a:t>
            </a:r>
          </a:p>
        </p:txBody>
      </p:sp>
      <p:sp>
        <p:nvSpPr>
          <p:cNvPr id="8236" name="Text Box 12"/>
          <p:cNvSpPr txBox="1">
            <a:spLocks noChangeArrowheads="1"/>
          </p:cNvSpPr>
          <p:nvPr/>
        </p:nvSpPr>
        <p:spPr bwMode="auto">
          <a:xfrm>
            <a:off x="76200" y="6072188"/>
            <a:ext cx="1295400" cy="4810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Joint Research Target (3 facility)</a:t>
            </a:r>
          </a:p>
        </p:txBody>
      </p:sp>
      <p:sp>
        <p:nvSpPr>
          <p:cNvPr id="8237" name="Text Box 16"/>
          <p:cNvSpPr txBox="1">
            <a:spLocks noChangeArrowheads="1"/>
          </p:cNvSpPr>
          <p:nvPr/>
        </p:nvSpPr>
        <p:spPr bwMode="auto">
          <a:xfrm>
            <a:off x="4114800" y="3743325"/>
            <a:ext cx="2438400" cy="33178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Assess reduced models for *AE mode-induced fast-ion transport</a:t>
            </a:r>
          </a:p>
        </p:txBody>
      </p:sp>
      <p:sp>
        <p:nvSpPr>
          <p:cNvPr id="8238" name="Text Box 23"/>
          <p:cNvSpPr txBox="1">
            <a:spLocks noChangeArrowheads="1"/>
          </p:cNvSpPr>
          <p:nvPr/>
        </p:nvSpPr>
        <p:spPr bwMode="auto">
          <a:xfrm>
            <a:off x="1600200" y="6076950"/>
            <a:ext cx="2438400" cy="4572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Stationary regimes w/o large ELMs,  improve understanding of increased edge particle transport</a:t>
            </a:r>
          </a:p>
        </p:txBody>
      </p:sp>
      <p:sp>
        <p:nvSpPr>
          <p:cNvPr id="8239" name="Text Box 23"/>
          <p:cNvSpPr txBox="1">
            <a:spLocks noChangeArrowheads="1"/>
          </p:cNvSpPr>
          <p:nvPr/>
        </p:nvSpPr>
        <p:spPr bwMode="auto">
          <a:xfrm>
            <a:off x="4114800" y="6076950"/>
            <a:ext cx="2438400" cy="45704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i="0" dirty="0" smtClean="0">
                <a:solidFill>
                  <a:srgbClr val="FF0000"/>
                </a:solidFill>
              </a:rPr>
              <a:t>Quantify plasma response to non-</a:t>
            </a:r>
            <a:r>
              <a:rPr lang="en-US" sz="1100" i="0" dirty="0" err="1" smtClean="0">
                <a:solidFill>
                  <a:srgbClr val="FF0000"/>
                </a:solidFill>
              </a:rPr>
              <a:t>axisymmetric</a:t>
            </a:r>
            <a:r>
              <a:rPr lang="en-US" sz="1100" i="0" dirty="0" smtClean="0">
                <a:solidFill>
                  <a:srgbClr val="FF0000"/>
                </a:solidFill>
              </a:rPr>
              <a:t> (3D) magnetic fields in </a:t>
            </a:r>
            <a:r>
              <a:rPr lang="en-US" sz="1100" i="0" dirty="0" err="1" smtClean="0">
                <a:solidFill>
                  <a:srgbClr val="FF0000"/>
                </a:solidFill>
              </a:rPr>
              <a:t>tokamaks</a:t>
            </a:r>
            <a:endParaRPr lang="en-US" sz="1100" i="0" dirty="0">
              <a:solidFill>
                <a:srgbClr val="FF0000"/>
              </a:solidFill>
            </a:endParaRPr>
          </a:p>
        </p:txBody>
      </p:sp>
      <p:sp>
        <p:nvSpPr>
          <p:cNvPr id="8240" name="Text Box 27"/>
          <p:cNvSpPr txBox="1">
            <a:spLocks noChangeArrowheads="1"/>
          </p:cNvSpPr>
          <p:nvPr/>
        </p:nvSpPr>
        <p:spPr bwMode="auto">
          <a:xfrm>
            <a:off x="4114800" y="4876800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Assess advanced control techniques for sustained high performance </a:t>
            </a:r>
            <a:r>
              <a:rPr lang="en-US" sz="1100" b="0" i="0">
                <a:solidFill>
                  <a:srgbClr val="FF0000"/>
                </a:solidFill>
              </a:rPr>
              <a:t>(with MS, BP TSGs)</a:t>
            </a:r>
          </a:p>
        </p:txBody>
      </p:sp>
      <p:sp>
        <p:nvSpPr>
          <p:cNvPr id="8241" name="Text Box 27"/>
          <p:cNvSpPr txBox="1">
            <a:spLocks noChangeArrowheads="1"/>
          </p:cNvSpPr>
          <p:nvPr/>
        </p:nvSpPr>
        <p:spPr bwMode="auto">
          <a:xfrm>
            <a:off x="1600200" y="5443538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Identify disruption precursors and  disruption mitigation &amp; avoidance techniques for NSTX-U and ITER</a:t>
            </a:r>
          </a:p>
        </p:txBody>
      </p:sp>
      <p:sp>
        <p:nvSpPr>
          <p:cNvPr id="8242" name="Text Box 23"/>
          <p:cNvSpPr txBox="1">
            <a:spLocks noChangeArrowheads="1"/>
          </p:cNvSpPr>
          <p:nvPr/>
        </p:nvSpPr>
        <p:spPr bwMode="auto">
          <a:xfrm>
            <a:off x="1600200" y="2111375"/>
            <a:ext cx="2438400" cy="3048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Perform integrated physics+optical design of new high-k</a:t>
            </a:r>
            <a:r>
              <a:rPr lang="en-US" sz="1100" i="0" baseline="-25000">
                <a:solidFill>
                  <a:srgbClr val="FF0000"/>
                </a:solidFill>
              </a:rPr>
              <a:t>θ</a:t>
            </a:r>
            <a:r>
              <a:rPr lang="en-US" sz="1100" i="0">
                <a:solidFill>
                  <a:srgbClr val="FF0000"/>
                </a:solidFill>
              </a:rPr>
              <a:t> FIR system</a:t>
            </a:r>
          </a:p>
        </p:txBody>
      </p:sp>
      <p:sp>
        <p:nvSpPr>
          <p:cNvPr id="8243" name="Text Box 16"/>
          <p:cNvSpPr txBox="1">
            <a:spLocks noChangeArrowheads="1"/>
          </p:cNvSpPr>
          <p:nvPr/>
        </p:nvSpPr>
        <p:spPr bwMode="auto">
          <a:xfrm>
            <a:off x="1600200" y="3743325"/>
            <a:ext cx="2438400" cy="447675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Perform physics design of ECH &amp; EBW system for plasma start-up &amp; current drive in advanced scenarios</a:t>
            </a:r>
          </a:p>
        </p:txBody>
      </p:sp>
      <p:sp>
        <p:nvSpPr>
          <p:cNvPr id="41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BAB38-A6B9-47F0-99BA-BA8089AE29E8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52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6629400" y="6229350"/>
            <a:ext cx="2438400" cy="1524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TBD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6705600" y="5105400"/>
            <a:ext cx="2362200" cy="477054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 dirty="0" smtClean="0">
                <a:solidFill>
                  <a:srgbClr val="FF0000"/>
                </a:solidFill>
              </a:rPr>
              <a:t>Develop </a:t>
            </a:r>
            <a:r>
              <a:rPr lang="en-US" sz="1100" i="0" dirty="0" err="1" smtClean="0">
                <a:solidFill>
                  <a:srgbClr val="FF0000"/>
                </a:solidFill>
              </a:rPr>
              <a:t>physics+operational</a:t>
            </a:r>
            <a:r>
              <a:rPr lang="en-US" sz="1100" i="0" dirty="0" smtClean="0">
                <a:solidFill>
                  <a:srgbClr val="FF0000"/>
                </a:solidFill>
              </a:rPr>
              <a:t> tools for high-performance discharges  </a:t>
            </a:r>
            <a:r>
              <a:rPr lang="en-US" sz="1100" b="0" i="0" dirty="0" smtClean="0">
                <a:solidFill>
                  <a:srgbClr val="FF0000"/>
                </a:solidFill>
              </a:rPr>
              <a:t>(with CC, ASC, MS</a:t>
            </a:r>
            <a:r>
              <a:rPr lang="en-US" sz="1100" b="0" i="0" dirty="0">
                <a:solidFill>
                  <a:srgbClr val="FF0000"/>
                </a:solidFill>
              </a:rPr>
              <a:t>, </a:t>
            </a:r>
            <a:r>
              <a:rPr lang="en-US" sz="1100" b="0" i="0" dirty="0" smtClean="0">
                <a:solidFill>
                  <a:srgbClr val="FF0000"/>
                </a:solidFill>
              </a:rPr>
              <a:t>BP, M&amp;P TSGs)</a:t>
            </a:r>
            <a:endParaRPr lang="en-US" sz="1100" b="0" i="0" dirty="0">
              <a:solidFill>
                <a:srgbClr val="FF0000"/>
              </a:solidFill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76200" y="2644775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76200" y="2644775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Boundary </a:t>
            </a:r>
          </a:p>
          <a:p>
            <a:pPr algn="ctr">
              <a:lnSpc>
                <a:spcPct val="90000"/>
              </a:lnSpc>
            </a:pPr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Physics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76200" y="32004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76200" y="3295168"/>
            <a:ext cx="1295400" cy="2862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Materials &amp; PFCs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88708" y="118544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15</a:t>
            </a:r>
            <a:endParaRPr lang="en-US" sz="1600" i="0" dirty="0"/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6705600" y="3733800"/>
            <a:ext cx="2362200" cy="47711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 dirty="0" smtClean="0">
                <a:solidFill>
                  <a:srgbClr val="FF0000"/>
                </a:solidFill>
              </a:rPr>
              <a:t>Assess effects of NBI injection on fast-ion f(v) and NBI-CD profile </a:t>
            </a:r>
            <a:r>
              <a:rPr lang="en-US" sz="1100" b="0" i="0" dirty="0" smtClean="0">
                <a:solidFill>
                  <a:srgbClr val="FF0000"/>
                </a:solidFill>
              </a:rPr>
              <a:t>(with SFSU, MS, ASC TSGs</a:t>
            </a:r>
            <a:r>
              <a:rPr lang="en-US" sz="1100" b="0" i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6705600" y="2286000"/>
            <a:ext cx="2362200" cy="477054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 dirty="0" smtClean="0">
                <a:solidFill>
                  <a:srgbClr val="FF0000"/>
                </a:solidFill>
              </a:rPr>
              <a:t>Assess H-mode </a:t>
            </a:r>
            <a:r>
              <a:rPr lang="en-US" sz="1100" i="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100" i="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100" i="0" dirty="0" smtClean="0">
                <a:solidFill>
                  <a:srgbClr val="FF0000"/>
                </a:solidFill>
              </a:rPr>
              <a:t>, pedestal, SOL characteristics at higher B</a:t>
            </a:r>
            <a:r>
              <a:rPr lang="en-US" sz="1100" i="0" baseline="-25000" dirty="0" smtClean="0">
                <a:solidFill>
                  <a:srgbClr val="FF0000"/>
                </a:solidFill>
              </a:rPr>
              <a:t>T</a:t>
            </a:r>
            <a:r>
              <a:rPr lang="en-US" sz="1100" i="0" dirty="0" smtClean="0">
                <a:solidFill>
                  <a:srgbClr val="FF0000"/>
                </a:solidFill>
              </a:rPr>
              <a:t>, I</a:t>
            </a:r>
            <a:r>
              <a:rPr lang="en-US" sz="1100" i="0" baseline="-25000" dirty="0" smtClean="0">
                <a:solidFill>
                  <a:srgbClr val="FF0000"/>
                </a:solidFill>
              </a:rPr>
              <a:t>P</a:t>
            </a:r>
            <a:r>
              <a:rPr lang="en-US" sz="1100" i="0" dirty="0" smtClean="0">
                <a:solidFill>
                  <a:srgbClr val="FF0000"/>
                </a:solidFill>
              </a:rPr>
              <a:t>, P</a:t>
            </a:r>
            <a:r>
              <a:rPr lang="en-US" sz="1100" i="0" baseline="-25000" dirty="0" smtClean="0">
                <a:solidFill>
                  <a:srgbClr val="FF0000"/>
                </a:solidFill>
              </a:rPr>
              <a:t>NBI</a:t>
            </a:r>
            <a:r>
              <a:rPr lang="en-US" sz="1100" i="0" dirty="0" smtClean="0">
                <a:solidFill>
                  <a:srgbClr val="FF0000"/>
                </a:solidFill>
              </a:rPr>
              <a:t> </a:t>
            </a:r>
            <a:r>
              <a:rPr lang="en-US" sz="1100" b="0" i="0" dirty="0" smtClean="0">
                <a:solidFill>
                  <a:srgbClr val="FF0000"/>
                </a:solidFill>
              </a:rPr>
              <a:t>(with BP, M&amp;P, ASC, WEP TSGs</a:t>
            </a:r>
            <a:r>
              <a:rPr lang="en-US" sz="1100" b="0" i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50308" y="1185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0</a:t>
            </a:r>
            <a:endParaRPr lang="en-US" sz="1600" i="0" dirty="0"/>
          </a:p>
        </p:txBody>
      </p:sp>
      <p:sp>
        <p:nvSpPr>
          <p:cNvPr id="45" name="TextBox 44"/>
          <p:cNvSpPr txBox="1"/>
          <p:nvPr/>
        </p:nvSpPr>
        <p:spPr>
          <a:xfrm>
            <a:off x="2673320" y="1185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0</a:t>
            </a:r>
            <a:endParaRPr lang="en-US" sz="16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solidFill>
                  <a:srgbClr val="3333CC"/>
                </a:solidFill>
                <a:ea typeface="ＭＳ Ｐゴシック" pitchFamily="1" charset="-128"/>
              </a:rPr>
              <a:t>                                  in FY2014-15 would enhance NSTX-U facility utilization, accelerate start-up/ramp-up + snowflake</a:t>
            </a:r>
            <a:endParaRPr lang="en-US" sz="2000" dirty="0" smtClean="0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12192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 algn="ctr" eaLnBrk="0" hangingPunct="0">
              <a:lnSpc>
                <a:spcPct val="80000"/>
              </a:lnSpc>
            </a:pPr>
            <a:r>
              <a:rPr lang="en-US" sz="1400" i="0" dirty="0">
                <a:solidFill>
                  <a:schemeClr val="accent2"/>
                </a:solidFill>
              </a:rPr>
              <a:t>Expt. Run Weeks: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629400" y="973138"/>
            <a:ext cx="2441575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 smtClean="0"/>
              <a:t>FY2015</a:t>
            </a:r>
            <a:endParaRPr lang="en-US" sz="1600" i="0" dirty="0"/>
          </a:p>
        </p:txBody>
      </p:sp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1600200" y="3206750"/>
            <a:ext cx="2438400" cy="45085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Assess relationship between lithium-conditioned surface composition and plasma behavior</a:t>
            </a:r>
          </a:p>
        </p:txBody>
      </p:sp>
      <p:sp>
        <p:nvSpPr>
          <p:cNvPr id="8198" name="Line 21"/>
          <p:cNvSpPr>
            <a:spLocks noChangeShapeType="1"/>
          </p:cNvSpPr>
          <p:nvPr/>
        </p:nvSpPr>
        <p:spPr bwMode="auto">
          <a:xfrm>
            <a:off x="0" y="60007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1" name="Text Box 27"/>
          <p:cNvSpPr txBox="1">
            <a:spLocks noChangeArrowheads="1"/>
          </p:cNvSpPr>
          <p:nvPr/>
        </p:nvSpPr>
        <p:spPr bwMode="auto">
          <a:xfrm>
            <a:off x="4114800" y="1524000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Assess access to reduced density </a:t>
            </a:r>
            <a:br>
              <a:rPr lang="en-US" sz="1100" i="0">
                <a:solidFill>
                  <a:srgbClr val="FF0000"/>
                </a:solidFill>
              </a:rPr>
            </a:br>
            <a:r>
              <a:rPr lang="en-US" sz="1100" i="0">
                <a:solidFill>
                  <a:srgbClr val="FF0000"/>
                </a:solidFill>
              </a:rPr>
              <a:t>and </a:t>
            </a:r>
            <a:r>
              <a:rPr lang="en-US" sz="1100" i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100" i="0">
                <a:solidFill>
                  <a:srgbClr val="FF0000"/>
                </a:solidFill>
              </a:rPr>
              <a:t>* in high-performance scenarios </a:t>
            </a:r>
            <a:r>
              <a:rPr lang="en-US" sz="1100" b="0" i="0">
                <a:solidFill>
                  <a:srgbClr val="FF0000"/>
                </a:solidFill>
              </a:rPr>
              <a:t>(with ASC, BP TSGs)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114800" y="973138"/>
            <a:ext cx="2438400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 smtClean="0"/>
              <a:t>FY2014</a:t>
            </a:r>
            <a:endParaRPr lang="en-US" sz="1600" i="0" dirty="0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600200" y="973138"/>
            <a:ext cx="2438400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 smtClean="0"/>
              <a:t>FY2013</a:t>
            </a:r>
            <a:endParaRPr lang="en-US" sz="1600" i="0" dirty="0"/>
          </a:p>
        </p:txBody>
      </p:sp>
      <p:sp>
        <p:nvSpPr>
          <p:cNvPr id="48" name="Right Arrow 47"/>
          <p:cNvSpPr/>
          <p:nvPr/>
        </p:nvSpPr>
        <p:spPr bwMode="auto">
          <a:xfrm>
            <a:off x="76200" y="20574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76200" y="15240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>
            <a:off x="76200" y="37338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ight Arrow 71"/>
          <p:cNvSpPr/>
          <p:nvPr/>
        </p:nvSpPr>
        <p:spPr bwMode="auto">
          <a:xfrm>
            <a:off x="76200" y="4321175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76200" y="490855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>
            <a:off x="76200" y="5464175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ight Arrow 77"/>
          <p:cNvSpPr/>
          <p:nvPr/>
        </p:nvSpPr>
        <p:spPr bwMode="auto">
          <a:xfrm>
            <a:off x="76200" y="6072485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29" name="Text Box 12"/>
          <p:cNvSpPr txBox="1">
            <a:spLocks noChangeArrowheads="1"/>
          </p:cNvSpPr>
          <p:nvPr/>
        </p:nvSpPr>
        <p:spPr bwMode="auto">
          <a:xfrm>
            <a:off x="76200" y="20574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Transport and Turbulence</a:t>
            </a:r>
          </a:p>
        </p:txBody>
      </p:sp>
      <p:sp>
        <p:nvSpPr>
          <p:cNvPr id="8230" name="Text Box 12"/>
          <p:cNvSpPr txBox="1">
            <a:spLocks noChangeArrowheads="1"/>
          </p:cNvSpPr>
          <p:nvPr/>
        </p:nvSpPr>
        <p:spPr bwMode="auto">
          <a:xfrm>
            <a:off x="76200" y="1501775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Macroscopic Stability</a:t>
            </a:r>
          </a:p>
        </p:txBody>
      </p:sp>
      <p:sp>
        <p:nvSpPr>
          <p:cNvPr id="8232" name="Text Box 12"/>
          <p:cNvSpPr txBox="1">
            <a:spLocks noChangeArrowheads="1"/>
          </p:cNvSpPr>
          <p:nvPr/>
        </p:nvSpPr>
        <p:spPr bwMode="auto">
          <a:xfrm>
            <a:off x="76200" y="37338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Waves+Energetic Particles</a:t>
            </a:r>
          </a:p>
        </p:txBody>
      </p:sp>
      <p:sp>
        <p:nvSpPr>
          <p:cNvPr id="8233" name="Text Box 12"/>
          <p:cNvSpPr txBox="1">
            <a:spLocks noChangeArrowheads="1"/>
          </p:cNvSpPr>
          <p:nvPr/>
        </p:nvSpPr>
        <p:spPr bwMode="auto">
          <a:xfrm>
            <a:off x="76200" y="4321175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Solenoid-free Start-up/ramp-up</a:t>
            </a:r>
          </a:p>
        </p:txBody>
      </p:sp>
      <p:sp>
        <p:nvSpPr>
          <p:cNvPr id="8234" name="Text Box 12"/>
          <p:cNvSpPr txBox="1">
            <a:spLocks noChangeArrowheads="1"/>
          </p:cNvSpPr>
          <p:nvPr/>
        </p:nvSpPr>
        <p:spPr bwMode="auto">
          <a:xfrm>
            <a:off x="76200" y="490855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Adv. Scenarios and Control</a:t>
            </a:r>
          </a:p>
        </p:txBody>
      </p:sp>
      <p:sp>
        <p:nvSpPr>
          <p:cNvPr id="8235" name="Text Box 12"/>
          <p:cNvSpPr txBox="1">
            <a:spLocks noChangeArrowheads="1"/>
          </p:cNvSpPr>
          <p:nvPr/>
        </p:nvSpPr>
        <p:spPr bwMode="auto">
          <a:xfrm>
            <a:off x="76200" y="5464175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ITER Needs + Cross-cutting</a:t>
            </a:r>
          </a:p>
        </p:txBody>
      </p:sp>
      <p:sp>
        <p:nvSpPr>
          <p:cNvPr id="8236" name="Text Box 12"/>
          <p:cNvSpPr txBox="1">
            <a:spLocks noChangeArrowheads="1"/>
          </p:cNvSpPr>
          <p:nvPr/>
        </p:nvSpPr>
        <p:spPr bwMode="auto">
          <a:xfrm>
            <a:off x="76200" y="6072188"/>
            <a:ext cx="1295400" cy="4810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Joint Research Target (3 facility)</a:t>
            </a:r>
          </a:p>
        </p:txBody>
      </p:sp>
      <p:sp>
        <p:nvSpPr>
          <p:cNvPr id="8237" name="Text Box 16"/>
          <p:cNvSpPr txBox="1">
            <a:spLocks noChangeArrowheads="1"/>
          </p:cNvSpPr>
          <p:nvPr/>
        </p:nvSpPr>
        <p:spPr bwMode="auto">
          <a:xfrm>
            <a:off x="4114800" y="3743325"/>
            <a:ext cx="2438400" cy="33178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Assess reduced models for *AE mode-induced fast-ion transport</a:t>
            </a:r>
          </a:p>
        </p:txBody>
      </p:sp>
      <p:sp>
        <p:nvSpPr>
          <p:cNvPr id="8238" name="Text Box 23"/>
          <p:cNvSpPr txBox="1">
            <a:spLocks noChangeArrowheads="1"/>
          </p:cNvSpPr>
          <p:nvPr/>
        </p:nvSpPr>
        <p:spPr bwMode="auto">
          <a:xfrm>
            <a:off x="1600200" y="6076950"/>
            <a:ext cx="2438400" cy="4572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Stationary regimes w/o large ELMs,  improve understanding of increased edge particle transport</a:t>
            </a:r>
          </a:p>
        </p:txBody>
      </p:sp>
      <p:sp>
        <p:nvSpPr>
          <p:cNvPr id="8239" name="Text Box 23"/>
          <p:cNvSpPr txBox="1">
            <a:spLocks noChangeArrowheads="1"/>
          </p:cNvSpPr>
          <p:nvPr/>
        </p:nvSpPr>
        <p:spPr bwMode="auto">
          <a:xfrm>
            <a:off x="4114800" y="6076950"/>
            <a:ext cx="2438400" cy="45704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i="0" dirty="0" smtClean="0">
                <a:solidFill>
                  <a:srgbClr val="FF0000"/>
                </a:solidFill>
              </a:rPr>
              <a:t>Quantify plasma response to non-</a:t>
            </a:r>
            <a:r>
              <a:rPr lang="en-US" sz="1100" i="0" dirty="0" err="1" smtClean="0">
                <a:solidFill>
                  <a:srgbClr val="FF0000"/>
                </a:solidFill>
              </a:rPr>
              <a:t>axisymmetric</a:t>
            </a:r>
            <a:r>
              <a:rPr lang="en-US" sz="1100" i="0" dirty="0" smtClean="0">
                <a:solidFill>
                  <a:srgbClr val="FF0000"/>
                </a:solidFill>
              </a:rPr>
              <a:t> (3D) magnetic fields in </a:t>
            </a:r>
            <a:r>
              <a:rPr lang="en-US" sz="1100" i="0" dirty="0" err="1" smtClean="0">
                <a:solidFill>
                  <a:srgbClr val="FF0000"/>
                </a:solidFill>
              </a:rPr>
              <a:t>tokamaks</a:t>
            </a:r>
            <a:endParaRPr lang="en-US" sz="1100" i="0" dirty="0">
              <a:solidFill>
                <a:srgbClr val="FF0000"/>
              </a:solidFill>
            </a:endParaRPr>
          </a:p>
        </p:txBody>
      </p:sp>
      <p:sp>
        <p:nvSpPr>
          <p:cNvPr id="8240" name="Text Box 27"/>
          <p:cNvSpPr txBox="1">
            <a:spLocks noChangeArrowheads="1"/>
          </p:cNvSpPr>
          <p:nvPr/>
        </p:nvSpPr>
        <p:spPr bwMode="auto">
          <a:xfrm>
            <a:off x="4114800" y="4876800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Assess advanced control techniques for sustained high performance </a:t>
            </a:r>
            <a:r>
              <a:rPr lang="en-US" sz="1100" b="0" i="0">
                <a:solidFill>
                  <a:srgbClr val="FF0000"/>
                </a:solidFill>
              </a:rPr>
              <a:t>(with MS, BP TSGs)</a:t>
            </a:r>
          </a:p>
        </p:txBody>
      </p:sp>
      <p:sp>
        <p:nvSpPr>
          <p:cNvPr id="8241" name="Text Box 27"/>
          <p:cNvSpPr txBox="1">
            <a:spLocks noChangeArrowheads="1"/>
          </p:cNvSpPr>
          <p:nvPr/>
        </p:nvSpPr>
        <p:spPr bwMode="auto">
          <a:xfrm>
            <a:off x="1600200" y="5443538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Identify disruption precursors and  disruption mitigation &amp; avoidance techniques for NSTX-U and ITER</a:t>
            </a:r>
          </a:p>
        </p:txBody>
      </p:sp>
      <p:sp>
        <p:nvSpPr>
          <p:cNvPr id="8242" name="Text Box 23"/>
          <p:cNvSpPr txBox="1">
            <a:spLocks noChangeArrowheads="1"/>
          </p:cNvSpPr>
          <p:nvPr/>
        </p:nvSpPr>
        <p:spPr bwMode="auto">
          <a:xfrm>
            <a:off x="1600200" y="2111375"/>
            <a:ext cx="2438400" cy="3048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Perform integrated physics+optical design of new high-k</a:t>
            </a:r>
            <a:r>
              <a:rPr lang="en-US" sz="1100" i="0" baseline="-25000">
                <a:solidFill>
                  <a:srgbClr val="FF0000"/>
                </a:solidFill>
              </a:rPr>
              <a:t>θ</a:t>
            </a:r>
            <a:r>
              <a:rPr lang="en-US" sz="1100" i="0">
                <a:solidFill>
                  <a:srgbClr val="FF0000"/>
                </a:solidFill>
              </a:rPr>
              <a:t> FIR system</a:t>
            </a:r>
          </a:p>
        </p:txBody>
      </p:sp>
      <p:sp>
        <p:nvSpPr>
          <p:cNvPr id="8243" name="Text Box 16"/>
          <p:cNvSpPr txBox="1">
            <a:spLocks noChangeArrowheads="1"/>
          </p:cNvSpPr>
          <p:nvPr/>
        </p:nvSpPr>
        <p:spPr bwMode="auto">
          <a:xfrm>
            <a:off x="1600200" y="3743325"/>
            <a:ext cx="2438400" cy="447675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Perform physics design of ECH &amp; EBW system for plasma start-up &amp; current drive in advanced scenarios</a:t>
            </a:r>
          </a:p>
        </p:txBody>
      </p:sp>
      <p:sp>
        <p:nvSpPr>
          <p:cNvPr id="41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BAB38-A6B9-47F0-99BA-BA8089AE29E8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53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6629400" y="6229350"/>
            <a:ext cx="2438400" cy="1524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TBD</a:t>
            </a:r>
          </a:p>
        </p:txBody>
      </p:sp>
      <p:sp>
        <p:nvSpPr>
          <p:cNvPr id="51" name="Right Arrow 50"/>
          <p:cNvSpPr/>
          <p:nvPr/>
        </p:nvSpPr>
        <p:spPr bwMode="auto">
          <a:xfrm>
            <a:off x="76200" y="2644775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76200" y="2644775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Boundary </a:t>
            </a:r>
          </a:p>
          <a:p>
            <a:pPr algn="ctr">
              <a:lnSpc>
                <a:spcPct val="90000"/>
              </a:lnSpc>
            </a:pPr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Physics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76200" y="32004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76200" y="3295168"/>
            <a:ext cx="1295400" cy="2862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Materials &amp; PFCs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88708" y="118544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14</a:t>
            </a:r>
            <a:endParaRPr lang="en-US" sz="1600" i="0" dirty="0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7315200" y="1261872"/>
            <a:ext cx="1066800" cy="22225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</a:rPr>
              <a:t>20</a:t>
            </a:r>
            <a:endParaRPr lang="en-US" sz="1400" i="0" dirty="0">
              <a:solidFill>
                <a:srgbClr val="FFFFFF"/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76200" y="69850"/>
            <a:ext cx="3048000" cy="38735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18288">
            <a:spAutoFit/>
          </a:bodyPr>
          <a:lstStyle/>
          <a:p>
            <a:pPr algn="ctr"/>
            <a:r>
              <a:rPr lang="en-US" sz="2400" i="0" dirty="0">
                <a:solidFill>
                  <a:srgbClr val="FFFFFF"/>
                </a:solidFill>
              </a:rPr>
              <a:t>Incremental funding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6705600" y="4323546"/>
            <a:ext cx="2362200" cy="477054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 dirty="0" smtClean="0">
                <a:solidFill>
                  <a:srgbClr val="008080"/>
                </a:solidFill>
              </a:rPr>
              <a:t>Assess CHI + HHFW start-up at higher field + NBI current ramp-up </a:t>
            </a:r>
            <a:r>
              <a:rPr lang="en-US" sz="1100" b="0" i="0" dirty="0" smtClean="0">
                <a:solidFill>
                  <a:srgbClr val="008080"/>
                </a:solidFill>
              </a:rPr>
              <a:t>(with WEP, ASC TSGs</a:t>
            </a:r>
            <a:r>
              <a:rPr lang="en-US" sz="1100" b="0" i="0" dirty="0">
                <a:solidFill>
                  <a:srgbClr val="008080"/>
                </a:solidFill>
              </a:rPr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50308" y="1185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0</a:t>
            </a:r>
            <a:endParaRPr lang="en-US" sz="1600" i="0" dirty="0"/>
          </a:p>
        </p:txBody>
      </p:sp>
      <p:sp>
        <p:nvSpPr>
          <p:cNvPr id="57" name="TextBox 56"/>
          <p:cNvSpPr txBox="1"/>
          <p:nvPr/>
        </p:nvSpPr>
        <p:spPr>
          <a:xfrm>
            <a:off x="2673320" y="1185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0</a:t>
            </a:r>
            <a:endParaRPr lang="en-US" sz="1600" i="0" dirty="0"/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6705600" y="3733800"/>
            <a:ext cx="2362200" cy="47711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 dirty="0" smtClean="0">
                <a:solidFill>
                  <a:srgbClr val="FF0000"/>
                </a:solidFill>
              </a:rPr>
              <a:t>Assess effects of NBI injection on fast-ion f(v) and NBI-CD profile </a:t>
            </a:r>
            <a:r>
              <a:rPr lang="en-US" sz="1100" b="0" i="0" dirty="0" smtClean="0">
                <a:solidFill>
                  <a:srgbClr val="FF0000"/>
                </a:solidFill>
              </a:rPr>
              <a:t>(with SFSU, MS, ASC TSGs</a:t>
            </a:r>
            <a:r>
              <a:rPr lang="en-US" sz="1100" b="0" i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6705600" y="5105400"/>
            <a:ext cx="2362200" cy="477054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 dirty="0" smtClean="0">
                <a:solidFill>
                  <a:srgbClr val="FF0000"/>
                </a:solidFill>
              </a:rPr>
              <a:t>Develop </a:t>
            </a:r>
            <a:r>
              <a:rPr lang="en-US" sz="1100" i="0" dirty="0" err="1" smtClean="0">
                <a:solidFill>
                  <a:srgbClr val="FF0000"/>
                </a:solidFill>
              </a:rPr>
              <a:t>physics+operational</a:t>
            </a:r>
            <a:r>
              <a:rPr lang="en-US" sz="1100" i="0" dirty="0" smtClean="0">
                <a:solidFill>
                  <a:srgbClr val="FF0000"/>
                </a:solidFill>
              </a:rPr>
              <a:t> tools for high-performance discharges  </a:t>
            </a:r>
            <a:r>
              <a:rPr lang="en-US" sz="1100" b="0" i="0" dirty="0" smtClean="0">
                <a:solidFill>
                  <a:srgbClr val="FF0000"/>
                </a:solidFill>
              </a:rPr>
              <a:t>(with CC, ASC, MS</a:t>
            </a:r>
            <a:r>
              <a:rPr lang="en-US" sz="1100" b="0" i="0" dirty="0">
                <a:solidFill>
                  <a:srgbClr val="FF0000"/>
                </a:solidFill>
              </a:rPr>
              <a:t>, </a:t>
            </a:r>
            <a:r>
              <a:rPr lang="en-US" sz="1100" b="0" i="0" dirty="0" smtClean="0">
                <a:solidFill>
                  <a:srgbClr val="FF0000"/>
                </a:solidFill>
              </a:rPr>
              <a:t>BP, M&amp;P TSGs)</a:t>
            </a:r>
            <a:endParaRPr lang="en-US" sz="1100" b="0" i="0" dirty="0">
              <a:solidFill>
                <a:srgbClr val="FF0000"/>
              </a:solidFill>
            </a:endParaRP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6705600" y="2819400"/>
            <a:ext cx="2362200" cy="477054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 dirty="0" smtClean="0">
                <a:solidFill>
                  <a:srgbClr val="008080"/>
                </a:solidFill>
              </a:rPr>
              <a:t>Develop snowflake configuration, study edge and </a:t>
            </a:r>
            <a:r>
              <a:rPr lang="en-US" sz="1100" i="0" dirty="0" err="1" smtClean="0">
                <a:solidFill>
                  <a:srgbClr val="008080"/>
                </a:solidFill>
              </a:rPr>
              <a:t>divertor</a:t>
            </a:r>
            <a:r>
              <a:rPr lang="en-US" sz="1100" i="0" dirty="0" smtClean="0">
                <a:solidFill>
                  <a:srgbClr val="008080"/>
                </a:solidFill>
              </a:rPr>
              <a:t> properties</a:t>
            </a:r>
          </a:p>
          <a:p>
            <a:pPr>
              <a:lnSpc>
                <a:spcPts val="1000"/>
              </a:lnSpc>
            </a:pPr>
            <a:r>
              <a:rPr lang="en-US" sz="1100" b="0" i="0" dirty="0" smtClean="0">
                <a:solidFill>
                  <a:srgbClr val="008080"/>
                </a:solidFill>
              </a:rPr>
              <a:t>(with ASC, TT, MP)</a:t>
            </a:r>
            <a:endParaRPr lang="en-US" sz="1100" b="0" i="0" dirty="0">
              <a:solidFill>
                <a:srgbClr val="008080"/>
              </a:solidFill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6705600" y="2286000"/>
            <a:ext cx="2362200" cy="477054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 dirty="0" smtClean="0">
                <a:solidFill>
                  <a:srgbClr val="FF0000"/>
                </a:solidFill>
              </a:rPr>
              <a:t>Assess H-mode </a:t>
            </a:r>
            <a:r>
              <a:rPr lang="en-US" sz="1100" i="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100" i="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100" i="0" dirty="0" smtClean="0">
                <a:solidFill>
                  <a:srgbClr val="FF0000"/>
                </a:solidFill>
              </a:rPr>
              <a:t>, pedestal, SOL characteristics at higher B</a:t>
            </a:r>
            <a:r>
              <a:rPr lang="en-US" sz="1100" i="0" baseline="-25000" dirty="0" smtClean="0">
                <a:solidFill>
                  <a:srgbClr val="FF0000"/>
                </a:solidFill>
              </a:rPr>
              <a:t>T</a:t>
            </a:r>
            <a:r>
              <a:rPr lang="en-US" sz="1100" i="0" dirty="0" smtClean="0">
                <a:solidFill>
                  <a:srgbClr val="FF0000"/>
                </a:solidFill>
              </a:rPr>
              <a:t>, I</a:t>
            </a:r>
            <a:r>
              <a:rPr lang="en-US" sz="1100" i="0" baseline="-25000" dirty="0" smtClean="0">
                <a:solidFill>
                  <a:srgbClr val="FF0000"/>
                </a:solidFill>
              </a:rPr>
              <a:t>P</a:t>
            </a:r>
            <a:r>
              <a:rPr lang="en-US" sz="1100" i="0" dirty="0" smtClean="0">
                <a:solidFill>
                  <a:srgbClr val="FF0000"/>
                </a:solidFill>
              </a:rPr>
              <a:t>, P</a:t>
            </a:r>
            <a:r>
              <a:rPr lang="en-US" sz="1100" i="0" baseline="-25000" dirty="0" smtClean="0">
                <a:solidFill>
                  <a:srgbClr val="FF0000"/>
                </a:solidFill>
              </a:rPr>
              <a:t>NBI</a:t>
            </a:r>
            <a:r>
              <a:rPr lang="en-US" sz="1100" i="0" dirty="0" smtClean="0">
                <a:solidFill>
                  <a:srgbClr val="FF0000"/>
                </a:solidFill>
              </a:rPr>
              <a:t> </a:t>
            </a:r>
            <a:r>
              <a:rPr lang="en-US" sz="1100" b="0" i="0" dirty="0" smtClean="0">
                <a:solidFill>
                  <a:srgbClr val="FF0000"/>
                </a:solidFill>
              </a:rPr>
              <a:t>(with BP, M&amp;P, ASC, WEP TSGs</a:t>
            </a:r>
            <a:r>
              <a:rPr lang="en-US" sz="1100" b="0" i="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3"/>
          <p:cNvSpPr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10 year plan tools with 5YP incremental funding</a:t>
            </a:r>
          </a:p>
          <a:p>
            <a:pPr algn="ctr"/>
            <a:r>
              <a:rPr lang="en-US" sz="1600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1.1 </a:t>
            </a:r>
            <a:r>
              <a:rPr lang="en-US" sz="1600" i="0" dirty="0" smtClean="0">
                <a:solidFill>
                  <a:srgbClr val="3333CC"/>
                </a:solidFill>
                <a:latin typeface="Helvetica"/>
                <a:ea typeface="MS PGothic" pitchFamily="34" charset="-128"/>
                <a:cs typeface="Helvetica"/>
              </a:rPr>
              <a:t>×</a:t>
            </a:r>
            <a:r>
              <a:rPr lang="en-US" sz="1600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 (FY2012 + 2.5% inflation)</a:t>
            </a: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1752600" y="977900"/>
          <a:ext cx="7315198" cy="241447"/>
        </p:xfrm>
        <a:graphic>
          <a:graphicData uri="http://schemas.openxmlformats.org/drawingml/2006/table">
            <a:tbl>
              <a:tblPr/>
              <a:tblGrid>
                <a:gridCol w="570652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2014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2015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2016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2017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2018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2019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2020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2021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2022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2023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32" name="Picture 75"/>
          <p:cNvPicPr>
            <a:picLocks noChangeAspect="1" noChangeArrowheads="1"/>
          </p:cNvPicPr>
          <p:nvPr/>
        </p:nvPicPr>
        <p:blipFill>
          <a:blip r:embed="rId3" cstate="print"/>
          <a:srcRect l="12645" r="7295"/>
          <a:stretch>
            <a:fillRect/>
          </a:stretch>
        </p:blipFill>
        <p:spPr bwMode="auto">
          <a:xfrm>
            <a:off x="0" y="2330450"/>
            <a:ext cx="1295400" cy="17256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4133" name="Picture 79" descr="NB2 i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4660900"/>
            <a:ext cx="14335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Text Box 81"/>
          <p:cNvSpPr txBox="1">
            <a:spLocks noChangeArrowheads="1"/>
          </p:cNvSpPr>
          <p:nvPr/>
        </p:nvSpPr>
        <p:spPr bwMode="auto">
          <a:xfrm>
            <a:off x="0" y="1905000"/>
            <a:ext cx="1279525" cy="3444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New </a:t>
            </a:r>
          </a:p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center-stack</a:t>
            </a:r>
          </a:p>
        </p:txBody>
      </p:sp>
      <p:sp>
        <p:nvSpPr>
          <p:cNvPr id="4135" name="Text Box 82"/>
          <p:cNvSpPr txBox="1">
            <a:spLocks noChangeArrowheads="1"/>
          </p:cNvSpPr>
          <p:nvPr/>
        </p:nvSpPr>
        <p:spPr bwMode="auto">
          <a:xfrm>
            <a:off x="76200" y="5697538"/>
            <a:ext cx="661988" cy="2460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2nd NBI</a:t>
            </a:r>
          </a:p>
        </p:txBody>
      </p:sp>
      <p:sp>
        <p:nvSpPr>
          <p:cNvPr id="4202" name="TextBox 96"/>
          <p:cNvSpPr txBox="1">
            <a:spLocks noChangeArrowheads="1"/>
          </p:cNvSpPr>
          <p:nvPr/>
        </p:nvSpPr>
        <p:spPr bwMode="auto">
          <a:xfrm>
            <a:off x="1371600" y="1752600"/>
            <a:ext cx="838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Start-up and Ramp-up</a:t>
            </a:r>
          </a:p>
        </p:txBody>
      </p:sp>
      <p:sp>
        <p:nvSpPr>
          <p:cNvPr id="4207" name="TextBox 105"/>
          <p:cNvSpPr txBox="1">
            <a:spLocks noChangeArrowheads="1"/>
          </p:cNvSpPr>
          <p:nvPr/>
        </p:nvSpPr>
        <p:spPr bwMode="auto">
          <a:xfrm>
            <a:off x="1295400" y="60293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Scenarios and Control</a:t>
            </a:r>
          </a:p>
        </p:txBody>
      </p:sp>
      <p:sp>
        <p:nvSpPr>
          <p:cNvPr id="1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5943600" y="1923685"/>
            <a:ext cx="1981201" cy="59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0" bIns="45712">
            <a:spAutoFit/>
          </a:bodyPr>
          <a:lstStyle/>
          <a:p>
            <a:pPr defTabSz="912813" eaLnBrk="0" hangingPunct="0">
              <a:lnSpc>
                <a:spcPct val="90000"/>
              </a:lnSpc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Extend NBI duration 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to 10-20s and/or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implement 2-4 MW off-axis EBW H&amp;CD</a:t>
            </a:r>
          </a:p>
        </p:txBody>
      </p:sp>
      <p:sp>
        <p:nvSpPr>
          <p:cNvPr id="162" name="Rectangle 20"/>
          <p:cNvSpPr>
            <a:spLocks noChangeArrowheads="1"/>
          </p:cNvSpPr>
          <p:nvPr/>
        </p:nvSpPr>
        <p:spPr bwMode="auto">
          <a:xfrm>
            <a:off x="6202363" y="6096000"/>
            <a:ext cx="1798637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Control integration, optimization with long-pulse and full metal wall</a:t>
            </a:r>
          </a:p>
        </p:txBody>
      </p:sp>
      <p:sp>
        <p:nvSpPr>
          <p:cNvPr id="163" name="Oval 19"/>
          <p:cNvSpPr>
            <a:spLocks noChangeArrowheads="1"/>
          </p:cNvSpPr>
          <p:nvPr/>
        </p:nvSpPr>
        <p:spPr bwMode="auto">
          <a:xfrm>
            <a:off x="60960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81" name="Rectangle 20"/>
          <p:cNvSpPr>
            <a:spLocks noChangeArrowheads="1"/>
          </p:cNvSpPr>
          <p:nvPr/>
        </p:nvSpPr>
        <p:spPr bwMode="auto">
          <a:xfrm>
            <a:off x="4754563" y="6096000"/>
            <a:ext cx="1096962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Control integration, optimization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3352800" y="1524000"/>
            <a:ext cx="609600" cy="50292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97" name="Straight Connector 114"/>
          <p:cNvCxnSpPr>
            <a:cxnSpLocks noChangeShapeType="1"/>
          </p:cNvCxnSpPr>
          <p:nvPr/>
        </p:nvCxnSpPr>
        <p:spPr bwMode="auto">
          <a:xfrm flipH="1">
            <a:off x="1371600" y="2667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8" name="Straight Connector 144"/>
          <p:cNvCxnSpPr>
            <a:cxnSpLocks noChangeShapeType="1"/>
          </p:cNvCxnSpPr>
          <p:nvPr/>
        </p:nvCxnSpPr>
        <p:spPr bwMode="auto">
          <a:xfrm flipH="1">
            <a:off x="1371600" y="44196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9" name="Straight Connector 154"/>
          <p:cNvCxnSpPr>
            <a:cxnSpLocks noChangeShapeType="1"/>
          </p:cNvCxnSpPr>
          <p:nvPr/>
        </p:nvCxnSpPr>
        <p:spPr bwMode="auto">
          <a:xfrm flipH="1">
            <a:off x="1371600" y="54864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0" name="Straight Connector 159"/>
          <p:cNvCxnSpPr>
            <a:cxnSpLocks noChangeShapeType="1"/>
          </p:cNvCxnSpPr>
          <p:nvPr/>
        </p:nvCxnSpPr>
        <p:spPr bwMode="auto">
          <a:xfrm flipH="1">
            <a:off x="1371600" y="32004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1" name="Straight Connector 160"/>
          <p:cNvCxnSpPr>
            <a:cxnSpLocks noChangeShapeType="1"/>
          </p:cNvCxnSpPr>
          <p:nvPr/>
        </p:nvCxnSpPr>
        <p:spPr bwMode="auto">
          <a:xfrm flipH="1">
            <a:off x="1371600" y="37338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2" name="Straight Connector 164"/>
          <p:cNvCxnSpPr>
            <a:cxnSpLocks noChangeShapeType="1"/>
          </p:cNvCxnSpPr>
          <p:nvPr/>
        </p:nvCxnSpPr>
        <p:spPr bwMode="auto">
          <a:xfrm flipH="1">
            <a:off x="1371600" y="60198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3" name="Straight Connector 151"/>
          <p:cNvCxnSpPr>
            <a:cxnSpLocks noChangeShapeType="1"/>
          </p:cNvCxnSpPr>
          <p:nvPr/>
        </p:nvCxnSpPr>
        <p:spPr bwMode="auto">
          <a:xfrm flipH="1">
            <a:off x="1371600" y="4953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4" name="TextBox 97"/>
          <p:cNvSpPr txBox="1">
            <a:spLocks noChangeArrowheads="1"/>
          </p:cNvSpPr>
          <p:nvPr/>
        </p:nvSpPr>
        <p:spPr bwMode="auto">
          <a:xfrm>
            <a:off x="1371600" y="2667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Boundary Physics</a:t>
            </a:r>
          </a:p>
        </p:txBody>
      </p:sp>
      <p:sp>
        <p:nvSpPr>
          <p:cNvPr id="205" name="TextBox 98"/>
          <p:cNvSpPr txBox="1">
            <a:spLocks noChangeArrowheads="1"/>
          </p:cNvSpPr>
          <p:nvPr/>
        </p:nvSpPr>
        <p:spPr bwMode="auto">
          <a:xfrm>
            <a:off x="1371600" y="32004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Materials and PFCs</a:t>
            </a:r>
          </a:p>
        </p:txBody>
      </p:sp>
      <p:sp>
        <p:nvSpPr>
          <p:cNvPr id="206" name="TextBox 101"/>
          <p:cNvSpPr txBox="1">
            <a:spLocks noChangeArrowheads="1"/>
          </p:cNvSpPr>
          <p:nvPr/>
        </p:nvSpPr>
        <p:spPr bwMode="auto">
          <a:xfrm>
            <a:off x="1371600" y="4572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MHD</a:t>
            </a:r>
          </a:p>
        </p:txBody>
      </p:sp>
      <p:sp>
        <p:nvSpPr>
          <p:cNvPr id="207" name="TextBox 102"/>
          <p:cNvSpPr txBox="1">
            <a:spLocks noChangeArrowheads="1"/>
          </p:cNvSpPr>
          <p:nvPr/>
        </p:nvSpPr>
        <p:spPr bwMode="auto">
          <a:xfrm>
            <a:off x="1295400" y="49530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Transport &amp; Turbulence</a:t>
            </a:r>
          </a:p>
        </p:txBody>
      </p:sp>
      <p:sp>
        <p:nvSpPr>
          <p:cNvPr id="208" name="TextBox 103"/>
          <p:cNvSpPr txBox="1">
            <a:spLocks noChangeArrowheads="1"/>
          </p:cNvSpPr>
          <p:nvPr/>
        </p:nvSpPr>
        <p:spPr bwMode="auto">
          <a:xfrm>
            <a:off x="1295400" y="5486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Waves and Energetic Particles</a:t>
            </a:r>
            <a:endParaRPr lang="en-US" sz="1200" b="1" i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9" name="TextBox 100"/>
          <p:cNvSpPr txBox="1">
            <a:spLocks noChangeArrowheads="1"/>
          </p:cNvSpPr>
          <p:nvPr/>
        </p:nvSpPr>
        <p:spPr bwMode="auto">
          <a:xfrm>
            <a:off x="1295400" y="3763963"/>
            <a:ext cx="1143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Liquid </a:t>
            </a:r>
          </a:p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metals /  lithium</a:t>
            </a:r>
          </a:p>
        </p:txBody>
      </p:sp>
      <p:sp>
        <p:nvSpPr>
          <p:cNvPr id="211" name="Oval 19"/>
          <p:cNvSpPr>
            <a:spLocks noChangeArrowheads="1"/>
          </p:cNvSpPr>
          <p:nvPr/>
        </p:nvSpPr>
        <p:spPr bwMode="auto">
          <a:xfrm>
            <a:off x="3962400" y="4495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12" name="Rectangle 20"/>
          <p:cNvSpPr>
            <a:spLocks noChangeArrowheads="1"/>
          </p:cNvSpPr>
          <p:nvPr/>
        </p:nvSpPr>
        <p:spPr bwMode="auto">
          <a:xfrm>
            <a:off x="4773168" y="4419600"/>
            <a:ext cx="609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Full NCC</a:t>
            </a:r>
          </a:p>
        </p:txBody>
      </p:sp>
      <p:sp>
        <p:nvSpPr>
          <p:cNvPr id="214" name="Rectangle 20"/>
          <p:cNvSpPr>
            <a:spLocks noChangeArrowheads="1"/>
          </p:cNvSpPr>
          <p:nvPr/>
        </p:nvSpPr>
        <p:spPr bwMode="auto">
          <a:xfrm>
            <a:off x="4495800" y="3253685"/>
            <a:ext cx="735012" cy="4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 + L 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high-Z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divertors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17" name="Oval 19"/>
          <p:cNvSpPr>
            <a:spLocks noChangeArrowheads="1"/>
          </p:cNvSpPr>
          <p:nvPr/>
        </p:nvSpPr>
        <p:spPr bwMode="auto">
          <a:xfrm>
            <a:off x="2971800" y="4017963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18" name="Rectangle 20"/>
          <p:cNvSpPr>
            <a:spLocks noChangeArrowheads="1"/>
          </p:cNvSpPr>
          <p:nvPr/>
        </p:nvSpPr>
        <p:spPr bwMode="auto">
          <a:xfrm>
            <a:off x="3078163" y="3886200"/>
            <a:ext cx="8683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Upward</a:t>
            </a:r>
          </a:p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LiTER</a:t>
            </a:r>
          </a:p>
        </p:txBody>
      </p:sp>
      <p:sp>
        <p:nvSpPr>
          <p:cNvPr id="219" name="Rectangle 20"/>
          <p:cNvSpPr>
            <a:spLocks noChangeArrowheads="1"/>
          </p:cNvSpPr>
          <p:nvPr/>
        </p:nvSpPr>
        <p:spPr bwMode="auto">
          <a:xfrm>
            <a:off x="4876800" y="3771618"/>
            <a:ext cx="990600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Flowing Li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divertor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 </a:t>
            </a:r>
            <a:endParaRPr lang="en-US" sz="1200" b="1" i="0" dirty="0" smtClean="0">
              <a:solidFill>
                <a:srgbClr val="1822CD"/>
              </a:solidFill>
              <a:latin typeface="Arial Narrow" pitchFamily="34" charset="0"/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or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limiter module </a:t>
            </a:r>
          </a:p>
        </p:txBody>
      </p:sp>
      <p:sp>
        <p:nvSpPr>
          <p:cNvPr id="220" name="Oval 19"/>
          <p:cNvSpPr>
            <a:spLocks noChangeArrowheads="1"/>
          </p:cNvSpPr>
          <p:nvPr/>
        </p:nvSpPr>
        <p:spPr bwMode="auto">
          <a:xfrm>
            <a:off x="4953000" y="3978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21" name="Oval 19"/>
          <p:cNvSpPr>
            <a:spLocks noChangeArrowheads="1"/>
          </p:cNvSpPr>
          <p:nvPr/>
        </p:nvSpPr>
        <p:spPr bwMode="auto">
          <a:xfrm>
            <a:off x="2438400" y="382428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22" name="Rectangle 20"/>
          <p:cNvSpPr>
            <a:spLocks noChangeArrowheads="1"/>
          </p:cNvSpPr>
          <p:nvPr/>
        </p:nvSpPr>
        <p:spPr bwMode="auto">
          <a:xfrm>
            <a:off x="2133600" y="3992563"/>
            <a:ext cx="8683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Li granule injector</a:t>
            </a:r>
          </a:p>
        </p:txBody>
      </p:sp>
      <p:sp>
        <p:nvSpPr>
          <p:cNvPr id="223" name="Rectangle 20"/>
          <p:cNvSpPr>
            <a:spLocks noChangeArrowheads="1"/>
          </p:cNvSpPr>
          <p:nvPr/>
        </p:nvSpPr>
        <p:spPr bwMode="auto">
          <a:xfrm>
            <a:off x="5410200" y="3263900"/>
            <a:ext cx="914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All 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high-Z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PFCs</a:t>
            </a:r>
          </a:p>
        </p:txBody>
      </p:sp>
      <p:sp>
        <p:nvSpPr>
          <p:cNvPr id="224" name="Oval 19"/>
          <p:cNvSpPr>
            <a:spLocks noChangeArrowheads="1"/>
          </p:cNvSpPr>
          <p:nvPr/>
        </p:nvSpPr>
        <p:spPr bwMode="auto">
          <a:xfrm>
            <a:off x="5943600" y="34448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25" name="Rectangle 20"/>
          <p:cNvSpPr>
            <a:spLocks noChangeArrowheads="1"/>
          </p:cNvSpPr>
          <p:nvPr/>
        </p:nvSpPr>
        <p:spPr bwMode="auto">
          <a:xfrm>
            <a:off x="6172200" y="3810000"/>
            <a:ext cx="1219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Full toroidal flowing Li divertor </a:t>
            </a:r>
          </a:p>
        </p:txBody>
      </p:sp>
      <p:sp>
        <p:nvSpPr>
          <p:cNvPr id="226" name="Oval 19"/>
          <p:cNvSpPr>
            <a:spLocks noChangeArrowheads="1"/>
          </p:cNvSpPr>
          <p:nvPr/>
        </p:nvSpPr>
        <p:spPr bwMode="auto">
          <a:xfrm>
            <a:off x="6248400" y="3962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27" name="Rectangle 20"/>
          <p:cNvSpPr>
            <a:spLocks noChangeArrowheads="1"/>
          </p:cNvSpPr>
          <p:nvPr/>
        </p:nvSpPr>
        <p:spPr bwMode="auto">
          <a:xfrm>
            <a:off x="6400800" y="3200400"/>
            <a:ext cx="1371600" cy="59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Hot high-Z FW PFCs using                   bake-out system</a:t>
            </a:r>
          </a:p>
        </p:txBody>
      </p:sp>
      <p:sp>
        <p:nvSpPr>
          <p:cNvPr id="229" name="Oval 19"/>
          <p:cNvSpPr>
            <a:spLocks noChangeArrowheads="1"/>
          </p:cNvSpPr>
          <p:nvPr/>
        </p:nvSpPr>
        <p:spPr bwMode="auto">
          <a:xfrm>
            <a:off x="5502275" y="45085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0" name="Rectangle 20"/>
          <p:cNvSpPr>
            <a:spLocks noChangeArrowheads="1"/>
          </p:cNvSpPr>
          <p:nvPr/>
        </p:nvSpPr>
        <p:spPr bwMode="auto">
          <a:xfrm>
            <a:off x="5410200" y="4449762"/>
            <a:ext cx="9604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NCC SPA upgrade </a:t>
            </a:r>
          </a:p>
        </p:txBody>
      </p:sp>
      <p:sp>
        <p:nvSpPr>
          <p:cNvPr id="231" name="Oval 19"/>
          <p:cNvSpPr>
            <a:spLocks noChangeArrowheads="1"/>
          </p:cNvSpPr>
          <p:nvPr/>
        </p:nvSpPr>
        <p:spPr bwMode="auto">
          <a:xfrm>
            <a:off x="4054475" y="4740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2" name="Rectangle 20"/>
          <p:cNvSpPr>
            <a:spLocks noChangeArrowheads="1"/>
          </p:cNvSpPr>
          <p:nvPr/>
        </p:nvSpPr>
        <p:spPr bwMode="auto">
          <a:xfrm>
            <a:off x="4038600" y="4703717"/>
            <a:ext cx="1752600" cy="24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r" defTabSz="912813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Enhanced MHD sensors</a:t>
            </a:r>
          </a:p>
        </p:txBody>
      </p:sp>
      <p:sp>
        <p:nvSpPr>
          <p:cNvPr id="233" name="Oval 19"/>
          <p:cNvSpPr>
            <a:spLocks noChangeArrowheads="1"/>
          </p:cNvSpPr>
          <p:nvPr/>
        </p:nvSpPr>
        <p:spPr bwMode="auto">
          <a:xfrm>
            <a:off x="4800600" y="5075237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4" name="Rectangle 20"/>
          <p:cNvSpPr>
            <a:spLocks noChangeArrowheads="1"/>
          </p:cNvSpPr>
          <p:nvPr/>
        </p:nvSpPr>
        <p:spPr bwMode="auto">
          <a:xfrm>
            <a:off x="4937125" y="5059362"/>
            <a:ext cx="1524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DBS, PCI, or other intermediate-k</a:t>
            </a:r>
          </a:p>
        </p:txBody>
      </p:sp>
      <p:sp>
        <p:nvSpPr>
          <p:cNvPr id="235" name="Oval 19"/>
          <p:cNvSpPr>
            <a:spLocks noChangeArrowheads="1"/>
          </p:cNvSpPr>
          <p:nvPr/>
        </p:nvSpPr>
        <p:spPr bwMode="auto">
          <a:xfrm>
            <a:off x="4648200" y="2835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6" name="Rectangle 20"/>
          <p:cNvSpPr>
            <a:spLocks noChangeArrowheads="1"/>
          </p:cNvSpPr>
          <p:nvPr/>
        </p:nvSpPr>
        <p:spPr bwMode="auto">
          <a:xfrm>
            <a:off x="4267200" y="2849562"/>
            <a:ext cx="11922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Divertor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 Thomson</a:t>
            </a:r>
          </a:p>
        </p:txBody>
      </p:sp>
      <p:sp>
        <p:nvSpPr>
          <p:cNvPr id="237" name="Oval 19"/>
          <p:cNvSpPr>
            <a:spLocks noChangeArrowheads="1"/>
          </p:cNvSpPr>
          <p:nvPr/>
        </p:nvSpPr>
        <p:spPr bwMode="auto">
          <a:xfrm>
            <a:off x="5578475" y="55753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8" name="Rectangle 20"/>
          <p:cNvSpPr>
            <a:spLocks noChangeArrowheads="1"/>
          </p:cNvSpPr>
          <p:nvPr/>
        </p:nvSpPr>
        <p:spPr bwMode="auto">
          <a:xfrm>
            <a:off x="5654675" y="5486400"/>
            <a:ext cx="12033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High-power AE antenna</a:t>
            </a:r>
          </a:p>
        </p:txBody>
      </p:sp>
      <p:sp>
        <p:nvSpPr>
          <p:cNvPr id="239" name="Rectangle 20"/>
          <p:cNvSpPr>
            <a:spLocks noChangeArrowheads="1"/>
          </p:cNvSpPr>
          <p:nvPr/>
        </p:nvSpPr>
        <p:spPr bwMode="auto">
          <a:xfrm>
            <a:off x="2514600" y="5532120"/>
            <a:ext cx="1676400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HHFW limiter upgrade</a:t>
            </a:r>
          </a:p>
        </p:txBody>
      </p:sp>
      <p:sp>
        <p:nvSpPr>
          <p:cNvPr id="240" name="Rectangle 20"/>
          <p:cNvSpPr>
            <a:spLocks noChangeArrowheads="1"/>
          </p:cNvSpPr>
          <p:nvPr/>
        </p:nvSpPr>
        <p:spPr bwMode="auto">
          <a:xfrm>
            <a:off x="5943600" y="2743200"/>
            <a:ext cx="1752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Diagnostics for high-Z wall studies</a:t>
            </a:r>
          </a:p>
        </p:txBody>
      </p:sp>
      <p:sp>
        <p:nvSpPr>
          <p:cNvPr id="241" name="Oval 19"/>
          <p:cNvSpPr>
            <a:spLocks noChangeArrowheads="1"/>
          </p:cNvSpPr>
          <p:nvPr/>
        </p:nvSpPr>
        <p:spPr bwMode="auto">
          <a:xfrm>
            <a:off x="5807075" y="2835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42" name="Rectangle 20"/>
          <p:cNvSpPr>
            <a:spLocks noChangeArrowheads="1"/>
          </p:cNvSpPr>
          <p:nvPr/>
        </p:nvSpPr>
        <p:spPr bwMode="auto">
          <a:xfrm>
            <a:off x="2514600" y="4473575"/>
            <a:ext cx="914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MGI disruption mitigation</a:t>
            </a:r>
          </a:p>
        </p:txBody>
      </p:sp>
      <p:sp>
        <p:nvSpPr>
          <p:cNvPr id="243" name="Oval 19"/>
          <p:cNvSpPr>
            <a:spLocks noChangeArrowheads="1"/>
          </p:cNvSpPr>
          <p:nvPr/>
        </p:nvSpPr>
        <p:spPr bwMode="auto">
          <a:xfrm>
            <a:off x="2819400" y="5257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44" name="Rectangle 20"/>
          <p:cNvSpPr>
            <a:spLocks noChangeArrowheads="1"/>
          </p:cNvSpPr>
          <p:nvPr/>
        </p:nvSpPr>
        <p:spPr bwMode="auto">
          <a:xfrm>
            <a:off x="2819400" y="5257800"/>
            <a:ext cx="838200" cy="2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High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k</a:t>
            </a:r>
            <a:r>
              <a:rPr lang="en-US" sz="1200" b="1" i="0" baseline="-25000" dirty="0" err="1" smtClean="0">
                <a:solidFill>
                  <a:srgbClr val="1822CD"/>
                </a:solidFill>
                <a:latin typeface="Symbol" pitchFamily="18" charset="2"/>
              </a:rPr>
              <a:t>q</a:t>
            </a:r>
            <a:endParaRPr lang="en-US" sz="1200" b="1" i="0" baseline="-25000" dirty="0">
              <a:solidFill>
                <a:srgbClr val="1822CD"/>
              </a:solidFill>
              <a:latin typeface="Symbol" pitchFamily="18" charset="2"/>
            </a:endParaRPr>
          </a:p>
        </p:txBody>
      </p:sp>
      <p:sp>
        <p:nvSpPr>
          <p:cNvPr id="245" name="Oval 19"/>
          <p:cNvSpPr>
            <a:spLocks noChangeArrowheads="1"/>
          </p:cNvSpPr>
          <p:nvPr/>
        </p:nvSpPr>
        <p:spPr bwMode="auto">
          <a:xfrm>
            <a:off x="2454275" y="4648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46" name="Oval 19"/>
          <p:cNvSpPr>
            <a:spLocks noChangeArrowheads="1"/>
          </p:cNvSpPr>
          <p:nvPr/>
        </p:nvSpPr>
        <p:spPr bwMode="auto">
          <a:xfrm>
            <a:off x="3978275" y="5562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48" name="Rectangle 20"/>
          <p:cNvSpPr>
            <a:spLocks noChangeArrowheads="1"/>
          </p:cNvSpPr>
          <p:nvPr/>
        </p:nvSpPr>
        <p:spPr bwMode="auto">
          <a:xfrm>
            <a:off x="4572000" y="5486400"/>
            <a:ext cx="1066800" cy="3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HHFW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straps to excite EHO</a:t>
            </a:r>
          </a:p>
        </p:txBody>
      </p:sp>
      <p:sp>
        <p:nvSpPr>
          <p:cNvPr id="249" name="Oval 19"/>
          <p:cNvSpPr>
            <a:spLocks noChangeArrowheads="1"/>
          </p:cNvSpPr>
          <p:nvPr/>
        </p:nvSpPr>
        <p:spPr bwMode="auto">
          <a:xfrm>
            <a:off x="4664075" y="4495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50" name="Rectangle 20"/>
          <p:cNvSpPr>
            <a:spLocks noChangeArrowheads="1"/>
          </p:cNvSpPr>
          <p:nvPr/>
        </p:nvSpPr>
        <p:spPr bwMode="auto">
          <a:xfrm>
            <a:off x="4133088" y="4419600"/>
            <a:ext cx="609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Partial NCC</a:t>
            </a:r>
          </a:p>
        </p:txBody>
      </p:sp>
      <p:sp>
        <p:nvSpPr>
          <p:cNvPr id="253" name="Oval 19"/>
          <p:cNvSpPr>
            <a:spLocks noChangeArrowheads="1"/>
          </p:cNvSpPr>
          <p:nvPr/>
        </p:nvSpPr>
        <p:spPr bwMode="auto">
          <a:xfrm>
            <a:off x="3962400" y="33686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54" name="Rectangle 20"/>
          <p:cNvSpPr>
            <a:spLocks noChangeArrowheads="1"/>
          </p:cNvSpPr>
          <p:nvPr/>
        </p:nvSpPr>
        <p:spPr bwMode="auto">
          <a:xfrm>
            <a:off x="3429000" y="3253685"/>
            <a:ext cx="735012" cy="4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Lower 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high-Z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divertor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55" name="Oval 19"/>
          <p:cNvSpPr>
            <a:spLocks noChangeArrowheads="1"/>
          </p:cNvSpPr>
          <p:nvPr/>
        </p:nvSpPr>
        <p:spPr bwMode="auto">
          <a:xfrm>
            <a:off x="3063875" y="580548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56" name="Rectangle 20"/>
          <p:cNvSpPr>
            <a:spLocks noChangeArrowheads="1"/>
          </p:cNvSpPr>
          <p:nvPr/>
        </p:nvSpPr>
        <p:spPr bwMode="auto">
          <a:xfrm>
            <a:off x="3170238" y="5791200"/>
            <a:ext cx="14779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4 coil AE antenna</a:t>
            </a:r>
          </a:p>
        </p:txBody>
      </p:sp>
      <p:sp>
        <p:nvSpPr>
          <p:cNvPr id="257" name="Oval 19"/>
          <p:cNvSpPr>
            <a:spLocks noChangeArrowheads="1"/>
          </p:cNvSpPr>
          <p:nvPr/>
        </p:nvSpPr>
        <p:spPr bwMode="auto">
          <a:xfrm>
            <a:off x="2362200" y="58070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58" name="Rectangle 20"/>
          <p:cNvSpPr>
            <a:spLocks noChangeArrowheads="1"/>
          </p:cNvSpPr>
          <p:nvPr/>
        </p:nvSpPr>
        <p:spPr bwMode="auto">
          <a:xfrm>
            <a:off x="2133600" y="5715000"/>
            <a:ext cx="990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1 coil AE antenna</a:t>
            </a:r>
          </a:p>
        </p:txBody>
      </p:sp>
      <p:sp>
        <p:nvSpPr>
          <p:cNvPr id="259" name="Oval 19"/>
          <p:cNvSpPr>
            <a:spLocks noChangeArrowheads="1"/>
          </p:cNvSpPr>
          <p:nvPr/>
        </p:nvSpPr>
        <p:spPr bwMode="auto">
          <a:xfrm>
            <a:off x="2606675" y="503872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60" name="Rectangle 20"/>
          <p:cNvSpPr>
            <a:spLocks noChangeArrowheads="1"/>
          </p:cNvSpPr>
          <p:nvPr/>
        </p:nvSpPr>
        <p:spPr bwMode="auto">
          <a:xfrm>
            <a:off x="2743200" y="5029200"/>
            <a:ext cx="1143000" cy="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Symbol" pitchFamily="18" charset="2"/>
              </a:rPr>
              <a:t>d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B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polarimetry</a:t>
            </a:r>
            <a:endParaRPr lang="en-US" sz="1200" b="1" i="0" baseline="-25000" dirty="0">
              <a:solidFill>
                <a:srgbClr val="1822CD"/>
              </a:solidFill>
              <a:latin typeface="Symbol" pitchFamily="18" charset="2"/>
            </a:endParaRPr>
          </a:p>
        </p:txBody>
      </p:sp>
      <p:sp>
        <p:nvSpPr>
          <p:cNvPr id="261" name="Right Arrow 260"/>
          <p:cNvSpPr/>
          <p:nvPr/>
        </p:nvSpPr>
        <p:spPr bwMode="auto">
          <a:xfrm flipH="1">
            <a:off x="7620000" y="1676400"/>
            <a:ext cx="1524000" cy="4800600"/>
          </a:xfrm>
          <a:prstGeom prst="rightArrow">
            <a:avLst>
              <a:gd name="adj1" fmla="val 100000"/>
              <a:gd name="adj2" fmla="val 4011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45720" bIns="0"/>
          <a:lstStyle/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262" name="Oval 19"/>
          <p:cNvSpPr>
            <a:spLocks noChangeAspect="1" noChangeArrowheads="1"/>
          </p:cNvSpPr>
          <p:nvPr/>
        </p:nvSpPr>
        <p:spPr bwMode="auto">
          <a:xfrm>
            <a:off x="7102475" y="23780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63" name="TextBox 166"/>
          <p:cNvSpPr txBox="1">
            <a:spLocks noChangeArrowheads="1"/>
          </p:cNvSpPr>
          <p:nvPr/>
        </p:nvSpPr>
        <p:spPr bwMode="auto">
          <a:xfrm>
            <a:off x="7848600" y="2743200"/>
            <a:ext cx="1295400" cy="258532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Inform U.S</a:t>
            </a:r>
            <a:r>
              <a:rPr lang="en-US" sz="18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. </a:t>
            </a:r>
            <a:endParaRPr lang="en-US" sz="1800" b="1" i="0" dirty="0" smtClean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n-US" sz="1800" b="1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next-step </a:t>
            </a:r>
            <a:r>
              <a:rPr lang="en-US" sz="18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conceptual design including aspect ratio and </a:t>
            </a:r>
            <a:r>
              <a:rPr lang="en-US" sz="1800" b="1" i="0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divertor</a:t>
            </a:r>
            <a:r>
              <a:rPr lang="en-US" sz="18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optimization</a:t>
            </a:r>
          </a:p>
          <a:p>
            <a:pPr algn="ctr">
              <a:defRPr/>
            </a:pPr>
            <a:endParaRPr lang="en-US" sz="1800" b="1" i="0" dirty="0">
              <a:solidFill>
                <a:srgbClr val="1822CD"/>
              </a:solidFill>
              <a:latin typeface="Helvetica" charset="0"/>
              <a:cs typeface="Arial" charset="0"/>
            </a:endParaRPr>
          </a:p>
        </p:txBody>
      </p:sp>
      <p:sp>
        <p:nvSpPr>
          <p:cNvPr id="264" name="Oval 19"/>
          <p:cNvSpPr>
            <a:spLocks noChangeArrowheads="1"/>
          </p:cNvSpPr>
          <p:nvPr/>
        </p:nvSpPr>
        <p:spPr bwMode="auto">
          <a:xfrm>
            <a:off x="6781800" y="3402013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65" name="TextBox 26"/>
          <p:cNvSpPr txBox="1">
            <a:spLocks noChangeArrowheads="1"/>
          </p:cNvSpPr>
          <p:nvPr/>
        </p:nvSpPr>
        <p:spPr bwMode="auto">
          <a:xfrm>
            <a:off x="2362200" y="1280857"/>
            <a:ext cx="2944368" cy="27084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l-PL" sz="1400" i="0" dirty="0" smtClean="0">
                <a:latin typeface="+mn-lt"/>
                <a:ea typeface="MS PGothic" pitchFamily="34" charset="-128"/>
              </a:rPr>
              <a:t>1.5 </a:t>
            </a:r>
            <a:r>
              <a:rPr lang="en-US" sz="1400" i="0" dirty="0" smtClean="0">
                <a:latin typeface="+mn-lt"/>
                <a:ea typeface="MS PGothic" pitchFamily="34" charset="-128"/>
                <a:sym typeface="Wingdings" pitchFamily="2" charset="2"/>
              </a:rPr>
              <a:t></a:t>
            </a:r>
            <a:r>
              <a:rPr lang="pl-PL" sz="1400" i="0" dirty="0" smtClean="0">
                <a:latin typeface="+mn-lt"/>
                <a:ea typeface="MS PGothic" pitchFamily="34" charset="-128"/>
              </a:rPr>
              <a:t> 2 MA, 1s </a:t>
            </a:r>
            <a:r>
              <a:rPr lang="en-US" sz="1400" i="0" dirty="0" smtClean="0">
                <a:latin typeface="+mn-lt"/>
                <a:ea typeface="MS PGothic" pitchFamily="34" charset="-128"/>
                <a:sym typeface="Wingdings" pitchFamily="2" charset="2"/>
              </a:rPr>
              <a:t></a:t>
            </a:r>
            <a:r>
              <a:rPr lang="pl-PL" sz="1400" i="0" dirty="0" smtClean="0">
                <a:latin typeface="+mn-lt"/>
                <a:ea typeface="MS PGothic" pitchFamily="34" charset="-128"/>
              </a:rPr>
              <a:t> 5s</a:t>
            </a:r>
            <a:endParaRPr lang="pl-PL" sz="1400" i="0" dirty="0">
              <a:latin typeface="+mn-lt"/>
              <a:ea typeface="MS PGothic" pitchFamily="34" charset="-128"/>
            </a:endParaRPr>
          </a:p>
        </p:txBody>
      </p:sp>
      <p:sp>
        <p:nvSpPr>
          <p:cNvPr id="266" name="TextBox 26"/>
          <p:cNvSpPr txBox="1">
            <a:spLocks noChangeArrowheads="1"/>
          </p:cNvSpPr>
          <p:nvPr/>
        </p:nvSpPr>
        <p:spPr bwMode="auto">
          <a:xfrm>
            <a:off x="76200" y="1280857"/>
            <a:ext cx="2209800" cy="27084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i="0" dirty="0">
                <a:solidFill>
                  <a:srgbClr val="1822CD"/>
                </a:solidFill>
                <a:latin typeface="+mn-lt"/>
                <a:ea typeface="MS PGothic" pitchFamily="34" charset="-128"/>
              </a:rPr>
              <a:t>Upgrade Outage</a:t>
            </a:r>
          </a:p>
        </p:txBody>
      </p:sp>
      <p:sp>
        <p:nvSpPr>
          <p:cNvPr id="267" name="TextBox 26"/>
          <p:cNvSpPr txBox="1">
            <a:spLocks noChangeArrowheads="1"/>
          </p:cNvSpPr>
          <p:nvPr/>
        </p:nvSpPr>
        <p:spPr bwMode="auto">
          <a:xfrm>
            <a:off x="5367528" y="1283190"/>
            <a:ext cx="3657600" cy="270843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i="0" dirty="0" smtClean="0">
                <a:latin typeface="+mn-lt"/>
                <a:ea typeface="ＭＳ Ｐゴシック" pitchFamily="-108" charset="-128"/>
              </a:rPr>
              <a:t>Metallic PFCs, 5s </a:t>
            </a:r>
            <a:r>
              <a:rPr lang="en-US" sz="1400" i="0" dirty="0" smtClean="0">
                <a:latin typeface="+mn-lt"/>
                <a:ea typeface="ＭＳ Ｐゴシック" pitchFamily="-108" charset="-128"/>
                <a:sym typeface="Wingdings" pitchFamily="2" charset="2"/>
              </a:rPr>
              <a:t></a:t>
            </a:r>
            <a:r>
              <a:rPr lang="en-US" sz="1400" i="0" dirty="0" smtClean="0">
                <a:latin typeface="+mn-lt"/>
                <a:ea typeface="ＭＳ Ｐゴシック" pitchFamily="-108" charset="-128"/>
              </a:rPr>
              <a:t> 10-20s</a:t>
            </a:r>
            <a:endParaRPr lang="en-US" sz="1400" i="0" dirty="0">
              <a:latin typeface="+mn-lt"/>
              <a:ea typeface="ＭＳ Ｐゴシック" pitchFamily="-108" charset="-128"/>
            </a:endParaRPr>
          </a:p>
        </p:txBody>
      </p:sp>
      <p:sp>
        <p:nvSpPr>
          <p:cNvPr id="268" name="Rectangle 20"/>
          <p:cNvSpPr>
            <a:spLocks noChangeArrowheads="1"/>
          </p:cNvSpPr>
          <p:nvPr/>
        </p:nvSpPr>
        <p:spPr bwMode="auto">
          <a:xfrm>
            <a:off x="3068638" y="2435225"/>
            <a:ext cx="6921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1MW</a:t>
            </a:r>
          </a:p>
        </p:txBody>
      </p:sp>
      <p:sp>
        <p:nvSpPr>
          <p:cNvPr id="269" name="Oval 19"/>
          <p:cNvSpPr>
            <a:spLocks noChangeAspect="1" noChangeArrowheads="1"/>
          </p:cNvSpPr>
          <p:nvPr/>
        </p:nvSpPr>
        <p:spPr bwMode="auto">
          <a:xfrm>
            <a:off x="2987675" y="2454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70" name="Rectangle 20"/>
          <p:cNvSpPr>
            <a:spLocks noChangeArrowheads="1"/>
          </p:cNvSpPr>
          <p:nvPr/>
        </p:nvSpPr>
        <p:spPr bwMode="auto">
          <a:xfrm>
            <a:off x="4337050" y="2435225"/>
            <a:ext cx="6159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0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2 MW</a:t>
            </a:r>
          </a:p>
        </p:txBody>
      </p:sp>
      <p:sp>
        <p:nvSpPr>
          <p:cNvPr id="271" name="Oval 19"/>
          <p:cNvSpPr>
            <a:spLocks noChangeAspect="1" noChangeArrowheads="1"/>
          </p:cNvSpPr>
          <p:nvPr/>
        </p:nvSpPr>
        <p:spPr bwMode="auto">
          <a:xfrm>
            <a:off x="4191000" y="2454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72" name="Rectangle 99"/>
          <p:cNvSpPr>
            <a:spLocks noChangeArrowheads="1"/>
          </p:cNvSpPr>
          <p:nvPr/>
        </p:nvSpPr>
        <p:spPr bwMode="auto">
          <a:xfrm>
            <a:off x="2209800" y="2390775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ECH/EBW</a:t>
            </a: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cxnSp>
        <p:nvCxnSpPr>
          <p:cNvPr id="273" name="Straight Arrow Connector 121"/>
          <p:cNvCxnSpPr>
            <a:cxnSpLocks noChangeShapeType="1"/>
          </p:cNvCxnSpPr>
          <p:nvPr/>
        </p:nvCxnSpPr>
        <p:spPr bwMode="auto">
          <a:xfrm>
            <a:off x="3505200" y="2514600"/>
            <a:ext cx="6096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" name="Oval 19"/>
          <p:cNvSpPr>
            <a:spLocks noChangeArrowheads="1"/>
          </p:cNvSpPr>
          <p:nvPr/>
        </p:nvSpPr>
        <p:spPr bwMode="auto">
          <a:xfrm>
            <a:off x="2911475" y="18573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78" name="Oval 19"/>
          <p:cNvSpPr>
            <a:spLocks noChangeArrowheads="1"/>
          </p:cNvSpPr>
          <p:nvPr/>
        </p:nvSpPr>
        <p:spPr bwMode="auto">
          <a:xfrm>
            <a:off x="4206875" y="18446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79" name="Rectangle 20"/>
          <p:cNvSpPr>
            <a:spLocks noChangeArrowheads="1"/>
          </p:cNvSpPr>
          <p:nvPr/>
        </p:nvSpPr>
        <p:spPr bwMode="auto">
          <a:xfrm>
            <a:off x="3352800" y="1676400"/>
            <a:ext cx="844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0.5-1 MA CHI</a:t>
            </a:r>
          </a:p>
        </p:txBody>
      </p:sp>
      <p:sp>
        <p:nvSpPr>
          <p:cNvPr id="280" name="Oval 19"/>
          <p:cNvSpPr>
            <a:spLocks noChangeArrowheads="1"/>
          </p:cNvSpPr>
          <p:nvPr/>
        </p:nvSpPr>
        <p:spPr bwMode="auto">
          <a:xfrm>
            <a:off x="4392612" y="2073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81" name="Rectangle 20"/>
          <p:cNvSpPr>
            <a:spLocks noChangeArrowheads="1"/>
          </p:cNvSpPr>
          <p:nvPr/>
        </p:nvSpPr>
        <p:spPr bwMode="auto">
          <a:xfrm>
            <a:off x="3581400" y="2057400"/>
            <a:ext cx="11922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 to 1 MA plasma gun</a:t>
            </a:r>
          </a:p>
        </p:txBody>
      </p:sp>
      <p:sp>
        <p:nvSpPr>
          <p:cNvPr id="282" name="Rectangle 20"/>
          <p:cNvSpPr>
            <a:spLocks noChangeArrowheads="1"/>
          </p:cNvSpPr>
          <p:nvPr/>
        </p:nvSpPr>
        <p:spPr bwMode="auto">
          <a:xfrm>
            <a:off x="3352800" y="2720975"/>
            <a:ext cx="990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Lower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divertor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-pump</a:t>
            </a:r>
          </a:p>
        </p:txBody>
      </p:sp>
      <p:sp>
        <p:nvSpPr>
          <p:cNvPr id="283" name="Oval 19"/>
          <p:cNvSpPr>
            <a:spLocks noChangeArrowheads="1"/>
          </p:cNvSpPr>
          <p:nvPr/>
        </p:nvSpPr>
        <p:spPr bwMode="auto">
          <a:xfrm>
            <a:off x="3978275" y="277653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84" name="Rectangle 20"/>
          <p:cNvSpPr>
            <a:spLocks noChangeArrowheads="1"/>
          </p:cNvSpPr>
          <p:nvPr/>
        </p:nvSpPr>
        <p:spPr bwMode="auto">
          <a:xfrm>
            <a:off x="2148840" y="3225800"/>
            <a:ext cx="838200" cy="5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5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High-Z tile row on lower OBD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85" name="Oval 19"/>
          <p:cNvSpPr>
            <a:spLocks noChangeArrowheads="1"/>
          </p:cNvSpPr>
          <p:nvPr/>
        </p:nvSpPr>
        <p:spPr bwMode="auto">
          <a:xfrm>
            <a:off x="2895600" y="33686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86" name="Oval 19"/>
          <p:cNvSpPr>
            <a:spLocks noChangeArrowheads="1"/>
          </p:cNvSpPr>
          <p:nvPr/>
        </p:nvSpPr>
        <p:spPr bwMode="auto">
          <a:xfrm>
            <a:off x="5045075" y="336798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87" name="Oval 19"/>
          <p:cNvSpPr>
            <a:spLocks noChangeArrowheads="1"/>
          </p:cNvSpPr>
          <p:nvPr/>
        </p:nvSpPr>
        <p:spPr bwMode="auto">
          <a:xfrm>
            <a:off x="2759075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88" name="Rectangle 20"/>
          <p:cNvSpPr>
            <a:spLocks noChangeArrowheads="1"/>
          </p:cNvSpPr>
          <p:nvPr/>
        </p:nvSpPr>
        <p:spPr bwMode="auto">
          <a:xfrm>
            <a:off x="3048000" y="6408737"/>
            <a:ext cx="868363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Rotation</a:t>
            </a:r>
          </a:p>
        </p:txBody>
      </p:sp>
      <p:sp>
        <p:nvSpPr>
          <p:cNvPr id="289" name="Oval 19"/>
          <p:cNvSpPr>
            <a:spLocks noChangeArrowheads="1"/>
          </p:cNvSpPr>
          <p:nvPr/>
        </p:nvSpPr>
        <p:spPr bwMode="auto">
          <a:xfrm>
            <a:off x="32004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90" name="Rectangle 20"/>
          <p:cNvSpPr>
            <a:spLocks noChangeArrowheads="1"/>
          </p:cNvSpPr>
          <p:nvPr/>
        </p:nvSpPr>
        <p:spPr bwMode="auto">
          <a:xfrm>
            <a:off x="3962400" y="6400800"/>
            <a:ext cx="1066800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Divertor P</a:t>
            </a:r>
            <a:r>
              <a:rPr lang="en-US" sz="1200" b="1" i="0" baseline="-25000">
                <a:solidFill>
                  <a:srgbClr val="1822CD"/>
                </a:solidFill>
                <a:latin typeface="Arial Narrow" pitchFamily="34" charset="0"/>
              </a:rPr>
              <a:t>rad</a:t>
            </a:r>
          </a:p>
        </p:txBody>
      </p:sp>
      <p:sp>
        <p:nvSpPr>
          <p:cNvPr id="291" name="Rectangle 20"/>
          <p:cNvSpPr>
            <a:spLocks noChangeArrowheads="1"/>
          </p:cNvSpPr>
          <p:nvPr/>
        </p:nvSpPr>
        <p:spPr bwMode="auto">
          <a:xfrm>
            <a:off x="3627437" y="6324600"/>
            <a:ext cx="487363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q</a:t>
            </a:r>
            <a:r>
              <a:rPr lang="en-US" sz="1200" b="1" i="0" baseline="-25000" dirty="0" err="1">
                <a:solidFill>
                  <a:srgbClr val="1822CD"/>
                </a:solidFill>
                <a:latin typeface="Arial Narrow" pitchFamily="34" charset="0"/>
              </a:rPr>
              <a:t>min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92" name="Oval 19"/>
          <p:cNvSpPr>
            <a:spLocks noChangeArrowheads="1"/>
          </p:cNvSpPr>
          <p:nvPr/>
        </p:nvSpPr>
        <p:spPr bwMode="auto">
          <a:xfrm>
            <a:off x="41910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93" name="Rectangle 20"/>
          <p:cNvSpPr>
            <a:spLocks noChangeArrowheads="1"/>
          </p:cNvSpPr>
          <p:nvPr/>
        </p:nvSpPr>
        <p:spPr bwMode="auto">
          <a:xfrm>
            <a:off x="2133600" y="6408738"/>
            <a:ext cx="990600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Snowflake</a:t>
            </a:r>
            <a:endParaRPr lang="en-US" sz="1200" b="1" i="0" baseline="-2500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94" name="Oval 19"/>
          <p:cNvSpPr>
            <a:spLocks noChangeArrowheads="1"/>
          </p:cNvSpPr>
          <p:nvPr/>
        </p:nvSpPr>
        <p:spPr bwMode="auto">
          <a:xfrm>
            <a:off x="38862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95" name="Rectangle 20"/>
          <p:cNvSpPr>
            <a:spLocks noChangeArrowheads="1"/>
          </p:cNvSpPr>
          <p:nvPr/>
        </p:nvSpPr>
        <p:spPr bwMode="auto">
          <a:xfrm>
            <a:off x="2362200" y="6019800"/>
            <a:ext cx="2590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Establish control of:</a:t>
            </a:r>
          </a:p>
        </p:txBody>
      </p:sp>
      <p:sp>
        <p:nvSpPr>
          <p:cNvPr id="296" name="Oval 19"/>
          <p:cNvSpPr>
            <a:spLocks noChangeArrowheads="1"/>
          </p:cNvSpPr>
          <p:nvPr/>
        </p:nvSpPr>
        <p:spPr bwMode="auto">
          <a:xfrm>
            <a:off x="46482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97" name="Rectangle 20"/>
          <p:cNvSpPr>
            <a:spLocks noChangeArrowheads="1"/>
          </p:cNvSpPr>
          <p:nvPr/>
        </p:nvSpPr>
        <p:spPr bwMode="auto">
          <a:xfrm>
            <a:off x="2133600" y="1670050"/>
            <a:ext cx="1143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Upgraded CHI for ~0.5MA</a:t>
            </a:r>
          </a:p>
        </p:txBody>
      </p:sp>
      <p:sp>
        <p:nvSpPr>
          <p:cNvPr id="299" name="Rectangle 20"/>
          <p:cNvSpPr>
            <a:spLocks noChangeArrowheads="1"/>
          </p:cNvSpPr>
          <p:nvPr/>
        </p:nvSpPr>
        <p:spPr bwMode="auto">
          <a:xfrm>
            <a:off x="4160838" y="3810000"/>
            <a:ext cx="868362" cy="5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LLD using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bakeable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-baffle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300" name="Oval 19"/>
          <p:cNvSpPr>
            <a:spLocks noChangeArrowheads="1"/>
          </p:cNvSpPr>
          <p:nvPr/>
        </p:nvSpPr>
        <p:spPr bwMode="auto">
          <a:xfrm>
            <a:off x="4054475" y="3978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01" name="Oval 19"/>
          <p:cNvSpPr>
            <a:spLocks noChangeArrowheads="1"/>
          </p:cNvSpPr>
          <p:nvPr/>
        </p:nvSpPr>
        <p:spPr bwMode="auto">
          <a:xfrm>
            <a:off x="4435475" y="58070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02" name="Rectangle 20"/>
          <p:cNvSpPr>
            <a:spLocks noChangeArrowheads="1"/>
          </p:cNvSpPr>
          <p:nvPr/>
        </p:nvSpPr>
        <p:spPr bwMode="auto">
          <a:xfrm>
            <a:off x="4572000" y="5791200"/>
            <a:ext cx="3048000" cy="2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i="0" dirty="0" smtClean="0">
                <a:latin typeface="Arial Narrow" pitchFamily="34" charset="0"/>
              </a:rPr>
              <a:t>Neutron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-collimator, fusion source profile array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303" name="Oval 19"/>
          <p:cNvSpPr>
            <a:spLocks noChangeArrowheads="1"/>
          </p:cNvSpPr>
          <p:nvPr/>
        </p:nvSpPr>
        <p:spPr bwMode="auto">
          <a:xfrm>
            <a:off x="4435475" y="5562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13" name="Oval 19"/>
          <p:cNvSpPr>
            <a:spLocks noChangeArrowheads="1"/>
          </p:cNvSpPr>
          <p:nvPr/>
        </p:nvSpPr>
        <p:spPr bwMode="auto">
          <a:xfrm>
            <a:off x="29718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grpSp>
        <p:nvGrpSpPr>
          <p:cNvPr id="2" name="Group 113"/>
          <p:cNvGrpSpPr/>
          <p:nvPr/>
        </p:nvGrpSpPr>
        <p:grpSpPr>
          <a:xfrm>
            <a:off x="2971800" y="6400800"/>
            <a:ext cx="152400" cy="221583"/>
            <a:chOff x="5638800" y="5334000"/>
            <a:chExt cx="152400" cy="221583"/>
          </a:xfrm>
        </p:grpSpPr>
        <p:sp>
          <p:nvSpPr>
            <p:cNvPr id="115" name="Rectangle 20"/>
            <p:cNvSpPr>
              <a:spLocks noChangeArrowheads="1"/>
            </p:cNvSpPr>
            <p:nvPr/>
          </p:nvSpPr>
          <p:spPr bwMode="auto">
            <a:xfrm>
              <a:off x="5638801" y="5334000"/>
              <a:ext cx="152399" cy="2215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45712" rIns="0" bIns="45712">
              <a:spAutoFit/>
            </a:bodyPr>
            <a:lstStyle/>
            <a:p>
              <a:pPr defTabSz="912813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sz="1200" b="1" i="0" dirty="0" smtClean="0">
                  <a:solidFill>
                    <a:srgbClr val="1822CD"/>
                  </a:solidFill>
                  <a:latin typeface="Arial Narrow" pitchFamily="34" charset="0"/>
                </a:rPr>
                <a:t>n</a:t>
              </a:r>
              <a:r>
                <a:rPr lang="en-US" sz="1200" b="1" i="0" baseline="-25000" dirty="0" smtClean="0">
                  <a:solidFill>
                    <a:srgbClr val="1822CD"/>
                  </a:solidFill>
                  <a:latin typeface="Arial Narrow" pitchFamily="34" charset="0"/>
                </a:rPr>
                <a:t>e</a:t>
              </a:r>
              <a:endParaRPr lang="en-US" sz="1200" b="1" i="0" baseline="-25000" dirty="0">
                <a:solidFill>
                  <a:srgbClr val="1822CD"/>
                </a:solidFill>
                <a:latin typeface="Arial Narrow" pitchFamily="34" charset="0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 bwMode="auto">
            <a:xfrm>
              <a:off x="5638800" y="5367528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3"/>
          <p:cNvSpPr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0" dirty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5 year plan </a:t>
            </a:r>
            <a:r>
              <a:rPr lang="en-US" sz="24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tools with </a:t>
            </a:r>
            <a:r>
              <a:rPr lang="en-US" sz="2400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5</a:t>
            </a:r>
            <a:r>
              <a:rPr lang="en-US" sz="24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YP base funding</a:t>
            </a:r>
          </a:p>
          <a:p>
            <a:pPr algn="ctr"/>
            <a:r>
              <a:rPr lang="en-US" sz="16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(FY2012 + 2.5% inflation)</a:t>
            </a:r>
          </a:p>
        </p:txBody>
      </p:sp>
      <p:pic>
        <p:nvPicPr>
          <p:cNvPr id="5124" name="Picture 75"/>
          <p:cNvPicPr>
            <a:picLocks noChangeAspect="1" noChangeArrowheads="1"/>
          </p:cNvPicPr>
          <p:nvPr/>
        </p:nvPicPr>
        <p:blipFill>
          <a:blip r:embed="rId3" cstate="print"/>
          <a:srcRect l="12645" r="7295"/>
          <a:stretch>
            <a:fillRect/>
          </a:stretch>
        </p:blipFill>
        <p:spPr bwMode="auto">
          <a:xfrm>
            <a:off x="0" y="2330450"/>
            <a:ext cx="1295400" cy="17256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5125" name="Picture 79" descr="NB2 i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4660900"/>
            <a:ext cx="14335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81"/>
          <p:cNvSpPr txBox="1">
            <a:spLocks noChangeArrowheads="1"/>
          </p:cNvSpPr>
          <p:nvPr/>
        </p:nvSpPr>
        <p:spPr bwMode="auto">
          <a:xfrm>
            <a:off x="0" y="1905000"/>
            <a:ext cx="1279525" cy="3444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New </a:t>
            </a:r>
          </a:p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center-stack</a:t>
            </a:r>
          </a:p>
        </p:txBody>
      </p:sp>
      <p:sp>
        <p:nvSpPr>
          <p:cNvPr id="5127" name="Text Box 82"/>
          <p:cNvSpPr txBox="1">
            <a:spLocks noChangeArrowheads="1"/>
          </p:cNvSpPr>
          <p:nvPr/>
        </p:nvSpPr>
        <p:spPr bwMode="auto">
          <a:xfrm>
            <a:off x="76200" y="5697538"/>
            <a:ext cx="661988" cy="2460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2nd NBI</a:t>
            </a: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/>
        </p:nvGraphicFramePr>
        <p:xfrm>
          <a:off x="1752600" y="977900"/>
          <a:ext cx="3581399" cy="241447"/>
        </p:xfrm>
        <a:graphic>
          <a:graphicData uri="http://schemas.openxmlformats.org/drawingml/2006/table">
            <a:tbl>
              <a:tblPr/>
              <a:tblGrid>
                <a:gridCol w="572759"/>
                <a:gridCol w="752160"/>
                <a:gridCol w="752160"/>
                <a:gridCol w="752160"/>
                <a:gridCol w="752160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2014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2015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2016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2017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2018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28" name="Rectangle 127"/>
          <p:cNvSpPr/>
          <p:nvPr/>
        </p:nvSpPr>
        <p:spPr bwMode="auto">
          <a:xfrm>
            <a:off x="3429000" y="1524000"/>
            <a:ext cx="685800" cy="50292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97" name="Straight Connector 144"/>
          <p:cNvCxnSpPr>
            <a:cxnSpLocks noChangeShapeType="1"/>
          </p:cNvCxnSpPr>
          <p:nvPr/>
        </p:nvCxnSpPr>
        <p:spPr bwMode="auto">
          <a:xfrm flipH="1">
            <a:off x="1371600" y="44196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8" name="Straight Connector 151"/>
          <p:cNvCxnSpPr>
            <a:cxnSpLocks noChangeShapeType="1"/>
          </p:cNvCxnSpPr>
          <p:nvPr/>
        </p:nvCxnSpPr>
        <p:spPr bwMode="auto">
          <a:xfrm flipH="1">
            <a:off x="1371600" y="49530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9" name="Straight Connector 154"/>
          <p:cNvCxnSpPr>
            <a:cxnSpLocks noChangeShapeType="1"/>
          </p:cNvCxnSpPr>
          <p:nvPr/>
        </p:nvCxnSpPr>
        <p:spPr bwMode="auto">
          <a:xfrm flipH="1">
            <a:off x="1371600" y="54864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0" name="Straight Connector 159"/>
          <p:cNvCxnSpPr>
            <a:cxnSpLocks noChangeShapeType="1"/>
          </p:cNvCxnSpPr>
          <p:nvPr/>
        </p:nvCxnSpPr>
        <p:spPr bwMode="auto">
          <a:xfrm flipH="1">
            <a:off x="1371600" y="32004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1" name="Straight Connector 160"/>
          <p:cNvCxnSpPr>
            <a:cxnSpLocks noChangeShapeType="1"/>
          </p:cNvCxnSpPr>
          <p:nvPr/>
        </p:nvCxnSpPr>
        <p:spPr bwMode="auto">
          <a:xfrm flipH="1">
            <a:off x="1371600" y="37338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2" name="Straight Connector 164"/>
          <p:cNvCxnSpPr>
            <a:cxnSpLocks noChangeShapeType="1"/>
          </p:cNvCxnSpPr>
          <p:nvPr/>
        </p:nvCxnSpPr>
        <p:spPr bwMode="auto">
          <a:xfrm flipH="1">
            <a:off x="1371600" y="60198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3" name="TextBox 96"/>
          <p:cNvSpPr txBox="1">
            <a:spLocks noChangeArrowheads="1"/>
          </p:cNvSpPr>
          <p:nvPr/>
        </p:nvSpPr>
        <p:spPr bwMode="auto">
          <a:xfrm>
            <a:off x="1371600" y="1752600"/>
            <a:ext cx="838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Start-up and Ramp-up</a:t>
            </a:r>
          </a:p>
        </p:txBody>
      </p:sp>
      <p:sp>
        <p:nvSpPr>
          <p:cNvPr id="204" name="TextBox 97"/>
          <p:cNvSpPr txBox="1">
            <a:spLocks noChangeArrowheads="1"/>
          </p:cNvSpPr>
          <p:nvPr/>
        </p:nvSpPr>
        <p:spPr bwMode="auto">
          <a:xfrm>
            <a:off x="1371600" y="2667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Boundary Physics</a:t>
            </a:r>
          </a:p>
        </p:txBody>
      </p:sp>
      <p:sp>
        <p:nvSpPr>
          <p:cNvPr id="205" name="TextBox 98"/>
          <p:cNvSpPr txBox="1">
            <a:spLocks noChangeArrowheads="1"/>
          </p:cNvSpPr>
          <p:nvPr/>
        </p:nvSpPr>
        <p:spPr bwMode="auto">
          <a:xfrm>
            <a:off x="1371600" y="32004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Materials and PFCs</a:t>
            </a:r>
          </a:p>
        </p:txBody>
      </p:sp>
      <p:sp>
        <p:nvSpPr>
          <p:cNvPr id="206" name="TextBox 101"/>
          <p:cNvSpPr txBox="1">
            <a:spLocks noChangeArrowheads="1"/>
          </p:cNvSpPr>
          <p:nvPr/>
        </p:nvSpPr>
        <p:spPr bwMode="auto">
          <a:xfrm>
            <a:off x="1371600" y="4572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MHD</a:t>
            </a:r>
          </a:p>
        </p:txBody>
      </p:sp>
      <p:sp>
        <p:nvSpPr>
          <p:cNvPr id="207" name="TextBox 102"/>
          <p:cNvSpPr txBox="1">
            <a:spLocks noChangeArrowheads="1"/>
          </p:cNvSpPr>
          <p:nvPr/>
        </p:nvSpPr>
        <p:spPr bwMode="auto">
          <a:xfrm>
            <a:off x="1295400" y="49530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Transport &amp; Turbulence</a:t>
            </a:r>
          </a:p>
        </p:txBody>
      </p:sp>
      <p:sp>
        <p:nvSpPr>
          <p:cNvPr id="208" name="TextBox 105"/>
          <p:cNvSpPr txBox="1">
            <a:spLocks noChangeArrowheads="1"/>
          </p:cNvSpPr>
          <p:nvPr/>
        </p:nvSpPr>
        <p:spPr bwMode="auto">
          <a:xfrm>
            <a:off x="1295400" y="60293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Scenarios and Control</a:t>
            </a:r>
          </a:p>
        </p:txBody>
      </p:sp>
      <p:sp>
        <p:nvSpPr>
          <p:cNvPr id="209" name="TextBox 103"/>
          <p:cNvSpPr txBox="1">
            <a:spLocks noChangeArrowheads="1"/>
          </p:cNvSpPr>
          <p:nvPr/>
        </p:nvSpPr>
        <p:spPr bwMode="auto">
          <a:xfrm>
            <a:off x="1295400" y="5486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Waves and Energetic Particles</a:t>
            </a:r>
            <a:endParaRPr lang="en-US" sz="1200" b="1" i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0" name="TextBox 100"/>
          <p:cNvSpPr txBox="1">
            <a:spLocks noChangeArrowheads="1"/>
          </p:cNvSpPr>
          <p:nvPr/>
        </p:nvSpPr>
        <p:spPr bwMode="auto">
          <a:xfrm>
            <a:off x="1295400" y="3763963"/>
            <a:ext cx="1143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Liquid </a:t>
            </a:r>
          </a:p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metals /  lithium</a:t>
            </a:r>
          </a:p>
        </p:txBody>
      </p:sp>
      <p:sp>
        <p:nvSpPr>
          <p:cNvPr id="211" name="Rectangle 20"/>
          <p:cNvSpPr>
            <a:spLocks noChangeArrowheads="1"/>
          </p:cNvSpPr>
          <p:nvPr/>
        </p:nvSpPr>
        <p:spPr bwMode="auto">
          <a:xfrm>
            <a:off x="3684588" y="2057400"/>
            <a:ext cx="11922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Up to 0.5 MA plasma gun</a:t>
            </a:r>
          </a:p>
        </p:txBody>
      </p:sp>
      <p:sp>
        <p:nvSpPr>
          <p:cNvPr id="212" name="Oval 19"/>
          <p:cNvSpPr>
            <a:spLocks noChangeArrowheads="1"/>
          </p:cNvSpPr>
          <p:nvPr/>
        </p:nvSpPr>
        <p:spPr bwMode="auto">
          <a:xfrm>
            <a:off x="4740275" y="4648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13" name="Rectangle 20"/>
          <p:cNvSpPr>
            <a:spLocks noChangeArrowheads="1"/>
          </p:cNvSpPr>
          <p:nvPr/>
        </p:nvSpPr>
        <p:spPr bwMode="auto">
          <a:xfrm>
            <a:off x="4419600" y="4443984"/>
            <a:ext cx="914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Enhanced MHD sensors</a:t>
            </a:r>
          </a:p>
        </p:txBody>
      </p:sp>
      <p:sp>
        <p:nvSpPr>
          <p:cNvPr id="214" name="Oval 19"/>
          <p:cNvSpPr>
            <a:spLocks noChangeArrowheads="1"/>
          </p:cNvSpPr>
          <p:nvPr/>
        </p:nvSpPr>
        <p:spPr bwMode="auto">
          <a:xfrm>
            <a:off x="4598988" y="2073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15" name="Rectangle 20"/>
          <p:cNvSpPr>
            <a:spLocks noChangeArrowheads="1"/>
          </p:cNvSpPr>
          <p:nvPr/>
        </p:nvSpPr>
        <p:spPr bwMode="auto">
          <a:xfrm>
            <a:off x="4232275" y="2435225"/>
            <a:ext cx="6921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1MW</a:t>
            </a:r>
          </a:p>
        </p:txBody>
      </p:sp>
      <p:sp>
        <p:nvSpPr>
          <p:cNvPr id="216" name="Rectangle 20"/>
          <p:cNvSpPr>
            <a:spLocks noChangeArrowheads="1"/>
          </p:cNvSpPr>
          <p:nvPr/>
        </p:nvSpPr>
        <p:spPr bwMode="auto">
          <a:xfrm>
            <a:off x="4525963" y="3810000"/>
            <a:ext cx="868362" cy="5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LLD using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bakeable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-baffle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18" name="Oval 19"/>
          <p:cNvSpPr>
            <a:spLocks noChangeArrowheads="1"/>
          </p:cNvSpPr>
          <p:nvPr/>
        </p:nvSpPr>
        <p:spPr bwMode="auto">
          <a:xfrm>
            <a:off x="5045075" y="336798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19" name="Rectangle 20"/>
          <p:cNvSpPr>
            <a:spLocks noChangeArrowheads="1"/>
          </p:cNvSpPr>
          <p:nvPr/>
        </p:nvSpPr>
        <p:spPr bwMode="auto">
          <a:xfrm>
            <a:off x="4522788" y="3253685"/>
            <a:ext cx="735012" cy="4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Lower high-Z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divertor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21" name="Rectangle 20"/>
          <p:cNvSpPr>
            <a:spLocks noChangeArrowheads="1"/>
          </p:cNvSpPr>
          <p:nvPr/>
        </p:nvSpPr>
        <p:spPr bwMode="auto">
          <a:xfrm>
            <a:off x="2667000" y="4473575"/>
            <a:ext cx="914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MGI disruption mitigation</a:t>
            </a:r>
          </a:p>
        </p:txBody>
      </p:sp>
      <p:sp>
        <p:nvSpPr>
          <p:cNvPr id="222" name="Oval 19"/>
          <p:cNvSpPr>
            <a:spLocks noChangeArrowheads="1"/>
          </p:cNvSpPr>
          <p:nvPr/>
        </p:nvSpPr>
        <p:spPr bwMode="auto">
          <a:xfrm>
            <a:off x="2606675" y="4648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23" name="Rectangle 20"/>
          <p:cNvSpPr>
            <a:spLocks noChangeArrowheads="1"/>
          </p:cNvSpPr>
          <p:nvPr/>
        </p:nvSpPr>
        <p:spPr bwMode="auto">
          <a:xfrm>
            <a:off x="3633851" y="4495800"/>
            <a:ext cx="609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Partial NCC</a:t>
            </a:r>
          </a:p>
        </p:txBody>
      </p:sp>
      <p:sp>
        <p:nvSpPr>
          <p:cNvPr id="224" name="Rectangle 20"/>
          <p:cNvSpPr>
            <a:spLocks noChangeArrowheads="1"/>
          </p:cNvSpPr>
          <p:nvPr/>
        </p:nvSpPr>
        <p:spPr bwMode="auto">
          <a:xfrm>
            <a:off x="2286000" y="5715000"/>
            <a:ext cx="990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1 coil AE antenna</a:t>
            </a:r>
          </a:p>
        </p:txBody>
      </p:sp>
      <p:sp>
        <p:nvSpPr>
          <p:cNvPr id="225" name="Rectangle 20"/>
          <p:cNvSpPr>
            <a:spLocks noChangeArrowheads="1"/>
          </p:cNvSpPr>
          <p:nvPr/>
        </p:nvSpPr>
        <p:spPr bwMode="auto">
          <a:xfrm>
            <a:off x="3505200" y="2720975"/>
            <a:ext cx="990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Lower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divertor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-pump</a:t>
            </a:r>
          </a:p>
        </p:txBody>
      </p:sp>
      <p:sp>
        <p:nvSpPr>
          <p:cNvPr id="226" name="Rectangle 20"/>
          <p:cNvSpPr>
            <a:spLocks noChangeArrowheads="1"/>
          </p:cNvSpPr>
          <p:nvPr/>
        </p:nvSpPr>
        <p:spPr bwMode="auto">
          <a:xfrm>
            <a:off x="3429000" y="3225800"/>
            <a:ext cx="838200" cy="5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5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High-Z tile row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on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-baffle</a:t>
            </a:r>
          </a:p>
        </p:txBody>
      </p:sp>
      <p:sp>
        <p:nvSpPr>
          <p:cNvPr id="227" name="Rectangle 99"/>
          <p:cNvSpPr>
            <a:spLocks noChangeArrowheads="1"/>
          </p:cNvSpPr>
          <p:nvPr/>
        </p:nvSpPr>
        <p:spPr bwMode="auto">
          <a:xfrm>
            <a:off x="3352800" y="2390775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ECH/EBW</a:t>
            </a: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0" name="Oval 19"/>
          <p:cNvSpPr>
            <a:spLocks noChangeArrowheads="1"/>
          </p:cNvSpPr>
          <p:nvPr/>
        </p:nvSpPr>
        <p:spPr bwMode="auto">
          <a:xfrm>
            <a:off x="2713037" y="382428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1" name="Rectangle 20"/>
          <p:cNvSpPr>
            <a:spLocks noChangeArrowheads="1"/>
          </p:cNvSpPr>
          <p:nvPr/>
        </p:nvSpPr>
        <p:spPr bwMode="auto">
          <a:xfrm>
            <a:off x="2332038" y="3992563"/>
            <a:ext cx="8683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Li granule injector</a:t>
            </a:r>
          </a:p>
        </p:txBody>
      </p:sp>
      <p:sp>
        <p:nvSpPr>
          <p:cNvPr id="232" name="Rectangle 20"/>
          <p:cNvSpPr>
            <a:spLocks noChangeArrowheads="1"/>
          </p:cNvSpPr>
          <p:nvPr/>
        </p:nvSpPr>
        <p:spPr bwMode="auto">
          <a:xfrm>
            <a:off x="2362200" y="3225800"/>
            <a:ext cx="838200" cy="5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5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High-Z tile row on lower OBD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33" name="Oval 19"/>
          <p:cNvSpPr>
            <a:spLocks noChangeArrowheads="1"/>
          </p:cNvSpPr>
          <p:nvPr/>
        </p:nvSpPr>
        <p:spPr bwMode="auto">
          <a:xfrm>
            <a:off x="3124200" y="33686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4" name="Rectangle 20"/>
          <p:cNvSpPr>
            <a:spLocks noChangeArrowheads="1"/>
          </p:cNvSpPr>
          <p:nvPr/>
        </p:nvSpPr>
        <p:spPr bwMode="auto">
          <a:xfrm>
            <a:off x="3306763" y="3886200"/>
            <a:ext cx="7318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Upward</a:t>
            </a:r>
          </a:p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LiTER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35" name="Oval 19"/>
          <p:cNvSpPr>
            <a:spLocks noChangeArrowheads="1"/>
          </p:cNvSpPr>
          <p:nvPr/>
        </p:nvSpPr>
        <p:spPr bwMode="auto">
          <a:xfrm>
            <a:off x="3200400" y="4038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6" name="Oval 19"/>
          <p:cNvSpPr>
            <a:spLocks noChangeArrowheads="1"/>
          </p:cNvSpPr>
          <p:nvPr/>
        </p:nvSpPr>
        <p:spPr bwMode="auto">
          <a:xfrm>
            <a:off x="4130675" y="4648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7" name="Oval 19"/>
          <p:cNvSpPr>
            <a:spLocks noChangeArrowheads="1"/>
          </p:cNvSpPr>
          <p:nvPr/>
        </p:nvSpPr>
        <p:spPr bwMode="auto">
          <a:xfrm>
            <a:off x="4130675" y="277653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8" name="Oval 19"/>
          <p:cNvSpPr>
            <a:spLocks noChangeArrowheads="1"/>
          </p:cNvSpPr>
          <p:nvPr/>
        </p:nvSpPr>
        <p:spPr bwMode="auto">
          <a:xfrm>
            <a:off x="4130675" y="33686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9" name="Oval 19"/>
          <p:cNvSpPr>
            <a:spLocks noChangeAspect="1" noChangeArrowheads="1"/>
          </p:cNvSpPr>
          <p:nvPr/>
        </p:nvSpPr>
        <p:spPr bwMode="auto">
          <a:xfrm>
            <a:off x="4151313" y="2454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40" name="Oval 19"/>
          <p:cNvSpPr>
            <a:spLocks noChangeArrowheads="1"/>
          </p:cNvSpPr>
          <p:nvPr/>
        </p:nvSpPr>
        <p:spPr bwMode="auto">
          <a:xfrm>
            <a:off x="4419600" y="4017963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42" name="Rectangle 20"/>
          <p:cNvSpPr>
            <a:spLocks noChangeArrowheads="1"/>
          </p:cNvSpPr>
          <p:nvPr/>
        </p:nvSpPr>
        <p:spPr bwMode="auto">
          <a:xfrm>
            <a:off x="3352800" y="5791200"/>
            <a:ext cx="14779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4 coil AE antenna</a:t>
            </a:r>
          </a:p>
        </p:txBody>
      </p:sp>
      <p:sp>
        <p:nvSpPr>
          <p:cNvPr id="243" name="Rectangle 20"/>
          <p:cNvSpPr>
            <a:spLocks noChangeArrowheads="1"/>
          </p:cNvSpPr>
          <p:nvPr/>
        </p:nvSpPr>
        <p:spPr bwMode="auto">
          <a:xfrm>
            <a:off x="3276600" y="5513388"/>
            <a:ext cx="1828800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HHFW limiter upgrade</a:t>
            </a:r>
          </a:p>
        </p:txBody>
      </p:sp>
      <p:sp>
        <p:nvSpPr>
          <p:cNvPr id="244" name="Oval 19"/>
          <p:cNvSpPr>
            <a:spLocks noChangeArrowheads="1"/>
          </p:cNvSpPr>
          <p:nvPr/>
        </p:nvSpPr>
        <p:spPr bwMode="auto">
          <a:xfrm>
            <a:off x="4740275" y="5562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45" name="Rectangle 20"/>
          <p:cNvSpPr>
            <a:spLocks noChangeArrowheads="1"/>
          </p:cNvSpPr>
          <p:nvPr/>
        </p:nvSpPr>
        <p:spPr bwMode="auto">
          <a:xfrm>
            <a:off x="2362200" y="6019800"/>
            <a:ext cx="2590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Establish control of:</a:t>
            </a:r>
          </a:p>
        </p:txBody>
      </p:sp>
      <p:sp>
        <p:nvSpPr>
          <p:cNvPr id="246" name="Rectangle 20"/>
          <p:cNvSpPr>
            <a:spLocks noChangeArrowheads="1"/>
          </p:cNvSpPr>
          <p:nvPr/>
        </p:nvSpPr>
        <p:spPr bwMode="auto">
          <a:xfrm>
            <a:off x="4419600" y="6400800"/>
            <a:ext cx="1066800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Divertor P</a:t>
            </a:r>
            <a:r>
              <a:rPr lang="en-US" sz="1200" b="1" i="0" baseline="-25000">
                <a:solidFill>
                  <a:srgbClr val="1822CD"/>
                </a:solidFill>
                <a:latin typeface="Arial Narrow" pitchFamily="34" charset="0"/>
              </a:rPr>
              <a:t>rad</a:t>
            </a:r>
          </a:p>
        </p:txBody>
      </p:sp>
      <p:sp>
        <p:nvSpPr>
          <p:cNvPr id="247" name="Oval 19"/>
          <p:cNvSpPr>
            <a:spLocks noChangeArrowheads="1"/>
          </p:cNvSpPr>
          <p:nvPr/>
        </p:nvSpPr>
        <p:spPr bwMode="auto">
          <a:xfrm>
            <a:off x="47244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48" name="Oval 19"/>
          <p:cNvSpPr>
            <a:spLocks noChangeArrowheads="1"/>
          </p:cNvSpPr>
          <p:nvPr/>
        </p:nvSpPr>
        <p:spPr bwMode="auto">
          <a:xfrm>
            <a:off x="2835275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49" name="Rectangle 20"/>
          <p:cNvSpPr>
            <a:spLocks noChangeArrowheads="1"/>
          </p:cNvSpPr>
          <p:nvPr/>
        </p:nvSpPr>
        <p:spPr bwMode="auto">
          <a:xfrm>
            <a:off x="3200400" y="6400800"/>
            <a:ext cx="868363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Rotation</a:t>
            </a:r>
          </a:p>
        </p:txBody>
      </p:sp>
      <p:sp>
        <p:nvSpPr>
          <p:cNvPr id="250" name="Oval 19"/>
          <p:cNvSpPr>
            <a:spLocks noChangeArrowheads="1"/>
          </p:cNvSpPr>
          <p:nvPr/>
        </p:nvSpPr>
        <p:spPr bwMode="auto">
          <a:xfrm>
            <a:off x="3292475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51" name="Rectangle 20"/>
          <p:cNvSpPr>
            <a:spLocks noChangeArrowheads="1"/>
          </p:cNvSpPr>
          <p:nvPr/>
        </p:nvSpPr>
        <p:spPr bwMode="auto">
          <a:xfrm>
            <a:off x="2209800" y="6408738"/>
            <a:ext cx="990600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Snowflake</a:t>
            </a:r>
            <a:endParaRPr lang="en-US" sz="1200" b="1" i="0" baseline="-2500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52" name="Oval 19"/>
          <p:cNvSpPr>
            <a:spLocks noChangeArrowheads="1"/>
          </p:cNvSpPr>
          <p:nvPr/>
        </p:nvSpPr>
        <p:spPr bwMode="auto">
          <a:xfrm>
            <a:off x="2514600" y="58070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53" name="Rectangle 20"/>
          <p:cNvSpPr>
            <a:spLocks noChangeArrowheads="1"/>
          </p:cNvSpPr>
          <p:nvPr/>
        </p:nvSpPr>
        <p:spPr bwMode="auto">
          <a:xfrm>
            <a:off x="4084637" y="6324600"/>
            <a:ext cx="487363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q</a:t>
            </a:r>
            <a:r>
              <a:rPr lang="en-US" sz="1200" b="1" i="0" baseline="-25000">
                <a:solidFill>
                  <a:srgbClr val="1822CD"/>
                </a:solidFill>
                <a:latin typeface="Arial Narrow" pitchFamily="34" charset="0"/>
              </a:rPr>
              <a:t>min</a:t>
            </a: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54" name="Oval 19"/>
          <p:cNvSpPr>
            <a:spLocks noChangeArrowheads="1"/>
          </p:cNvSpPr>
          <p:nvPr/>
        </p:nvSpPr>
        <p:spPr bwMode="auto">
          <a:xfrm>
            <a:off x="4237037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55" name="Oval 19"/>
          <p:cNvSpPr>
            <a:spLocks noChangeArrowheads="1"/>
          </p:cNvSpPr>
          <p:nvPr/>
        </p:nvSpPr>
        <p:spPr bwMode="auto">
          <a:xfrm>
            <a:off x="3216275" y="580548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cxnSp>
        <p:nvCxnSpPr>
          <p:cNvPr id="256" name="Straight Connector 114"/>
          <p:cNvCxnSpPr>
            <a:cxnSpLocks noChangeShapeType="1"/>
          </p:cNvCxnSpPr>
          <p:nvPr/>
        </p:nvCxnSpPr>
        <p:spPr bwMode="auto">
          <a:xfrm flipH="1">
            <a:off x="1371600" y="26670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7" name="Right Arrow 256"/>
          <p:cNvSpPr/>
          <p:nvPr/>
        </p:nvSpPr>
        <p:spPr bwMode="auto">
          <a:xfrm rot="10800000">
            <a:off x="4114800" y="1676401"/>
            <a:ext cx="1676400" cy="304799"/>
          </a:xfrm>
          <a:prstGeom prst="rightArrow">
            <a:avLst>
              <a:gd name="adj1" fmla="val 74407"/>
              <a:gd name="adj2" fmla="val 50000"/>
            </a:avLst>
          </a:prstGeom>
          <a:ln w="31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410200" y="1577876"/>
            <a:ext cx="3657600" cy="19697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1800" b="0" i="0" dirty="0" err="1" smtClean="0"/>
              <a:t>Cryo</a:t>
            </a:r>
            <a:r>
              <a:rPr lang="en-US" sz="1800" b="0" i="0" dirty="0" smtClean="0"/>
              <a:t>-pump, high-Z tile row on </a:t>
            </a:r>
            <a:r>
              <a:rPr lang="en-US" sz="1800" b="0" i="0" dirty="0" err="1" smtClean="0"/>
              <a:t>cryo</a:t>
            </a:r>
            <a:r>
              <a:rPr lang="en-US" sz="1800" b="0" i="0" dirty="0" smtClean="0"/>
              <a:t>-baffle, and partial NCC would be installed in-vessel during ~1 year outage between FY2016 and FY2017</a:t>
            </a:r>
          </a:p>
          <a:p>
            <a:pPr marL="452438" lvl="1" indent="-223838">
              <a:buFont typeface="Wingdings" pitchFamily="2" charset="2"/>
              <a:buChar char="Ø"/>
            </a:pPr>
            <a:r>
              <a:rPr lang="en-US" sz="1600" b="0" i="0" dirty="0" smtClean="0">
                <a:solidFill>
                  <a:schemeClr val="accent2"/>
                </a:solidFill>
              </a:rPr>
              <a:t>NSTX-U would operate 1</a:t>
            </a:r>
            <a:r>
              <a:rPr lang="en-US" sz="1600" b="0" i="0" baseline="30000" dirty="0" smtClean="0">
                <a:solidFill>
                  <a:schemeClr val="accent2"/>
                </a:solidFill>
              </a:rPr>
              <a:t>st</a:t>
            </a:r>
            <a:r>
              <a:rPr lang="en-US" sz="1600" b="0" i="0" dirty="0" smtClean="0">
                <a:solidFill>
                  <a:schemeClr val="accent2"/>
                </a:solidFill>
              </a:rPr>
              <a:t> half of FY2016 and 2</a:t>
            </a:r>
            <a:r>
              <a:rPr lang="en-US" sz="1600" b="0" i="0" baseline="30000" dirty="0" smtClean="0">
                <a:solidFill>
                  <a:schemeClr val="accent2"/>
                </a:solidFill>
              </a:rPr>
              <a:t>nd</a:t>
            </a:r>
            <a:r>
              <a:rPr lang="en-US" sz="1600" b="0" i="0" dirty="0" smtClean="0">
                <a:solidFill>
                  <a:schemeClr val="accent2"/>
                </a:solidFill>
              </a:rPr>
              <a:t> half of FY2017</a:t>
            </a:r>
            <a:endParaRPr lang="en-US" sz="1600" b="0" i="0" dirty="0">
              <a:solidFill>
                <a:schemeClr val="accent2"/>
              </a:solidFill>
            </a:endParaRPr>
          </a:p>
        </p:txBody>
      </p:sp>
      <p:sp>
        <p:nvSpPr>
          <p:cNvPr id="75" name="TextBox 26"/>
          <p:cNvSpPr txBox="1">
            <a:spLocks noChangeArrowheads="1"/>
          </p:cNvSpPr>
          <p:nvPr/>
        </p:nvSpPr>
        <p:spPr bwMode="auto">
          <a:xfrm>
            <a:off x="2362200" y="1280857"/>
            <a:ext cx="2944368" cy="27084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l-PL" sz="1400" i="0" dirty="0" smtClean="0">
                <a:latin typeface="+mn-lt"/>
                <a:ea typeface="MS PGothic" pitchFamily="34" charset="-128"/>
              </a:rPr>
              <a:t>1.5 </a:t>
            </a:r>
            <a:r>
              <a:rPr lang="en-US" sz="1400" i="0" dirty="0" smtClean="0">
                <a:latin typeface="+mn-lt"/>
                <a:ea typeface="MS PGothic" pitchFamily="34" charset="-128"/>
                <a:sym typeface="Wingdings" pitchFamily="2" charset="2"/>
              </a:rPr>
              <a:t></a:t>
            </a:r>
            <a:r>
              <a:rPr lang="pl-PL" sz="1400" i="0" dirty="0" smtClean="0">
                <a:latin typeface="+mn-lt"/>
                <a:ea typeface="MS PGothic" pitchFamily="34" charset="-128"/>
              </a:rPr>
              <a:t> 2 MA, 1s </a:t>
            </a:r>
            <a:r>
              <a:rPr lang="en-US" sz="1400" i="0" dirty="0" smtClean="0">
                <a:latin typeface="+mn-lt"/>
                <a:ea typeface="MS PGothic" pitchFamily="34" charset="-128"/>
                <a:sym typeface="Wingdings" pitchFamily="2" charset="2"/>
              </a:rPr>
              <a:t></a:t>
            </a:r>
            <a:r>
              <a:rPr lang="pl-PL" sz="1400" i="0" dirty="0" smtClean="0">
                <a:latin typeface="+mn-lt"/>
                <a:ea typeface="MS PGothic" pitchFamily="34" charset="-128"/>
              </a:rPr>
              <a:t> 5s</a:t>
            </a:r>
            <a:endParaRPr lang="pl-PL" sz="1400" i="0" dirty="0">
              <a:latin typeface="+mn-lt"/>
              <a:ea typeface="MS PGothic" pitchFamily="34" charset="-128"/>
            </a:endParaRPr>
          </a:p>
        </p:txBody>
      </p:sp>
      <p:sp>
        <p:nvSpPr>
          <p:cNvPr id="76" name="TextBox 26"/>
          <p:cNvSpPr txBox="1">
            <a:spLocks noChangeArrowheads="1"/>
          </p:cNvSpPr>
          <p:nvPr/>
        </p:nvSpPr>
        <p:spPr bwMode="auto">
          <a:xfrm>
            <a:off x="76200" y="1280857"/>
            <a:ext cx="2209800" cy="27084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i="0" dirty="0">
                <a:solidFill>
                  <a:srgbClr val="1822CD"/>
                </a:solidFill>
                <a:latin typeface="+mn-lt"/>
                <a:ea typeface="MS PGothic" pitchFamily="34" charset="-128"/>
              </a:rPr>
              <a:t>Upgrade Outage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867400" y="4623137"/>
            <a:ext cx="29718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rgbClr val="FF0000"/>
                </a:solidFill>
              </a:rPr>
              <a:t>Tool technical detail provided in M. Ono’s presentation (next)</a:t>
            </a:r>
            <a:endParaRPr lang="en-US" sz="2000" i="0" dirty="0">
              <a:solidFill>
                <a:srgbClr val="FF0000"/>
              </a:solidFill>
            </a:endParaRPr>
          </a:p>
        </p:txBody>
      </p:sp>
      <p:sp>
        <p:nvSpPr>
          <p:cNvPr id="82" name="Oval 19"/>
          <p:cNvSpPr>
            <a:spLocks noChangeArrowheads="1"/>
          </p:cNvSpPr>
          <p:nvPr/>
        </p:nvSpPr>
        <p:spPr bwMode="auto">
          <a:xfrm>
            <a:off x="3063875" y="18573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3" name="Rectangle 20"/>
          <p:cNvSpPr>
            <a:spLocks noChangeArrowheads="1"/>
          </p:cNvSpPr>
          <p:nvPr/>
        </p:nvSpPr>
        <p:spPr bwMode="auto">
          <a:xfrm>
            <a:off x="2286000" y="1670050"/>
            <a:ext cx="1143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Upgraded CHI for ~0.5MA</a:t>
            </a:r>
          </a:p>
        </p:txBody>
      </p:sp>
      <p:sp>
        <p:nvSpPr>
          <p:cNvPr id="84" name="Oval 19"/>
          <p:cNvSpPr>
            <a:spLocks noChangeArrowheads="1"/>
          </p:cNvSpPr>
          <p:nvPr/>
        </p:nvSpPr>
        <p:spPr bwMode="auto">
          <a:xfrm>
            <a:off x="3032125" y="5257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5" name="Rectangle 20"/>
          <p:cNvSpPr>
            <a:spLocks noChangeArrowheads="1"/>
          </p:cNvSpPr>
          <p:nvPr/>
        </p:nvSpPr>
        <p:spPr bwMode="auto">
          <a:xfrm>
            <a:off x="3032125" y="5257800"/>
            <a:ext cx="838200" cy="2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High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k</a:t>
            </a:r>
            <a:r>
              <a:rPr lang="en-US" sz="1200" b="1" i="0" baseline="-25000" dirty="0" err="1" smtClean="0">
                <a:solidFill>
                  <a:srgbClr val="1822CD"/>
                </a:solidFill>
                <a:latin typeface="Symbol" pitchFamily="18" charset="2"/>
              </a:rPr>
              <a:t>q</a:t>
            </a:r>
            <a:endParaRPr lang="en-US" sz="1200" b="1" i="0" baseline="-25000" dirty="0">
              <a:solidFill>
                <a:srgbClr val="1822CD"/>
              </a:solidFill>
              <a:latin typeface="Symbol" pitchFamily="18" charset="2"/>
            </a:endParaRPr>
          </a:p>
        </p:txBody>
      </p:sp>
      <p:sp>
        <p:nvSpPr>
          <p:cNvPr id="86" name="Oval 19"/>
          <p:cNvSpPr>
            <a:spLocks noChangeArrowheads="1"/>
          </p:cNvSpPr>
          <p:nvPr/>
        </p:nvSpPr>
        <p:spPr bwMode="auto">
          <a:xfrm>
            <a:off x="2819400" y="503872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7" name="Rectangle 20"/>
          <p:cNvSpPr>
            <a:spLocks noChangeArrowheads="1"/>
          </p:cNvSpPr>
          <p:nvPr/>
        </p:nvSpPr>
        <p:spPr bwMode="auto">
          <a:xfrm>
            <a:off x="2955925" y="5029200"/>
            <a:ext cx="1143000" cy="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Symbol" pitchFamily="18" charset="2"/>
              </a:rPr>
              <a:t>d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B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polarimetry</a:t>
            </a:r>
            <a:endParaRPr lang="en-US" sz="1200" b="1" i="0" baseline="-25000" dirty="0">
              <a:solidFill>
                <a:srgbClr val="1822CD"/>
              </a:solidFill>
              <a:latin typeface="Symbol" pitchFamily="18" charset="2"/>
            </a:endParaRPr>
          </a:p>
        </p:txBody>
      </p:sp>
      <p:sp>
        <p:nvSpPr>
          <p:cNvPr id="78" name="Oval 19"/>
          <p:cNvSpPr>
            <a:spLocks noChangeArrowheads="1"/>
          </p:cNvSpPr>
          <p:nvPr/>
        </p:nvSpPr>
        <p:spPr bwMode="auto">
          <a:xfrm>
            <a:off x="3090672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grpSp>
        <p:nvGrpSpPr>
          <p:cNvPr id="2" name="Group 78"/>
          <p:cNvGrpSpPr/>
          <p:nvPr/>
        </p:nvGrpSpPr>
        <p:grpSpPr>
          <a:xfrm>
            <a:off x="3124200" y="6400800"/>
            <a:ext cx="152400" cy="221583"/>
            <a:chOff x="5638800" y="5334000"/>
            <a:chExt cx="152400" cy="221583"/>
          </a:xfrm>
        </p:grpSpPr>
        <p:sp>
          <p:nvSpPr>
            <p:cNvPr id="80" name="Rectangle 20"/>
            <p:cNvSpPr>
              <a:spLocks noChangeArrowheads="1"/>
            </p:cNvSpPr>
            <p:nvPr/>
          </p:nvSpPr>
          <p:spPr bwMode="auto">
            <a:xfrm>
              <a:off x="5638801" y="5334000"/>
              <a:ext cx="152399" cy="2215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45712" rIns="0" bIns="45712">
              <a:spAutoFit/>
            </a:bodyPr>
            <a:lstStyle/>
            <a:p>
              <a:pPr defTabSz="912813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sz="1200" b="1" i="0" dirty="0" smtClean="0">
                  <a:solidFill>
                    <a:srgbClr val="1822CD"/>
                  </a:solidFill>
                  <a:latin typeface="Arial Narrow" pitchFamily="34" charset="0"/>
                </a:rPr>
                <a:t>n</a:t>
              </a:r>
              <a:r>
                <a:rPr lang="en-US" sz="1200" b="1" i="0" baseline="-25000" dirty="0" smtClean="0">
                  <a:solidFill>
                    <a:srgbClr val="1822CD"/>
                  </a:solidFill>
                  <a:latin typeface="Arial Narrow" pitchFamily="34" charset="0"/>
                </a:rPr>
                <a:t>e</a:t>
              </a:r>
              <a:endParaRPr lang="en-US" sz="1200" b="1" i="0" baseline="-25000" dirty="0">
                <a:solidFill>
                  <a:srgbClr val="1822CD"/>
                </a:solidFill>
                <a:latin typeface="Arial Narrow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>
              <a:off x="5638800" y="5367528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NSTX Upgrade will address critical plasma confinement and sustainment questions by exploiting </a:t>
            </a:r>
            <a:r>
              <a:rPr lang="en-US" dirty="0" smtClean="0">
                <a:solidFill>
                  <a:srgbClr val="FF0000"/>
                </a:solidFill>
              </a:rPr>
              <a:t>2 new capabilities</a:t>
            </a:r>
            <a:endParaRPr lang="en-US" dirty="0"/>
          </a:p>
        </p:txBody>
      </p:sp>
      <p:grpSp>
        <p:nvGrpSpPr>
          <p:cNvPr id="3" name="Group 63"/>
          <p:cNvGrpSpPr>
            <a:grpSpLocks noChangeAspect="1"/>
          </p:cNvGrpSpPr>
          <p:nvPr/>
        </p:nvGrpSpPr>
        <p:grpSpPr bwMode="auto">
          <a:xfrm>
            <a:off x="76200" y="990600"/>
            <a:ext cx="2438400" cy="3223397"/>
            <a:chOff x="0" y="990600"/>
            <a:chExt cx="2566736" cy="3392591"/>
          </a:xfrm>
        </p:grpSpPr>
        <p:pic>
          <p:nvPicPr>
            <p:cNvPr id="5" name="Picture 42" descr="CS_comparis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990600"/>
              <a:ext cx="2430463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1283368" y="3694837"/>
              <a:ext cx="1283368" cy="6883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 bIns="18288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i="0" dirty="0">
                  <a:solidFill>
                    <a:srgbClr val="FF0000"/>
                  </a:solidFill>
                  <a:ea typeface="ＭＳ Ｐゴシック" pitchFamily="34" charset="-128"/>
                </a:rPr>
                <a:t>TF OD = 40cm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800" dirty="0">
                <a:solidFill>
                  <a:srgbClr val="3333CC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Text Box 45"/>
            <p:cNvSpPr txBox="1">
              <a:spLocks noChangeArrowheads="1"/>
            </p:cNvSpPr>
            <p:nvPr/>
          </p:nvSpPr>
          <p:spPr bwMode="auto">
            <a:xfrm>
              <a:off x="80211" y="1027389"/>
              <a:ext cx="1086667" cy="524769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b="0" i="0" dirty="0">
                  <a:latin typeface="Arial Narrow" pitchFamily="34" charset="0"/>
                  <a:ea typeface="ＭＳ Ｐゴシック" pitchFamily="34" charset="-128"/>
                </a:rPr>
                <a:t>Previous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b="0" i="0" dirty="0">
                  <a:latin typeface="Arial Narrow" pitchFamily="34" charset="0"/>
                  <a:ea typeface="ＭＳ Ｐゴシック" pitchFamily="34" charset="-128"/>
                </a:rPr>
                <a:t>center-stack</a:t>
              </a:r>
            </a:p>
          </p:txBody>
        </p:sp>
        <p:sp>
          <p:nvSpPr>
            <p:cNvPr id="8" name="Text Box 43"/>
            <p:cNvSpPr txBox="1">
              <a:spLocks noChangeArrowheads="1"/>
            </p:cNvSpPr>
            <p:nvPr/>
          </p:nvSpPr>
          <p:spPr bwMode="auto">
            <a:xfrm>
              <a:off x="0" y="3696231"/>
              <a:ext cx="1219200" cy="5830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0" i="0">
                  <a:solidFill>
                    <a:srgbClr val="3333CC"/>
                  </a:solidFill>
                  <a:latin typeface="Arial" pitchFamily="34" charset="0"/>
                  <a:ea typeface="ＭＳ Ｐゴシック" pitchFamily="34" charset="-128"/>
                </a:rPr>
                <a:t>TF OD = 20cm 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>
                <a:solidFill>
                  <a:srgbClr val="3333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6096000" y="3962400"/>
            <a:ext cx="2971800" cy="2503487"/>
            <a:chOff x="6019800" y="3921358"/>
            <a:chExt cx="3048000" cy="2606324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3936882"/>
              <a:ext cx="30480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8152749" y="5410450"/>
              <a:ext cx="915051" cy="647781"/>
            </a:xfrm>
            <a:prstGeom prst="rect">
              <a:avLst/>
            </a:prstGeom>
            <a:solidFill>
              <a:srgbClr val="EAEAEA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91440" rIns="0" bIns="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rgbClr val="009999"/>
                  </a:solidFill>
                  <a:latin typeface="Arial Narrow" pitchFamily="34" charset="0"/>
                </a:rPr>
                <a:t>R</a:t>
              </a:r>
              <a:r>
                <a:rPr lang="en-US" sz="1100" i="0" baseline="-25000" dirty="0">
                  <a:solidFill>
                    <a:srgbClr val="009999"/>
                  </a:solidFill>
                  <a:latin typeface="Arial Narrow" pitchFamily="34" charset="0"/>
                </a:rPr>
                <a:t>TAN </a:t>
              </a:r>
              <a:r>
                <a:rPr lang="en-US" sz="1100" i="0" dirty="0">
                  <a:solidFill>
                    <a:srgbClr val="009999"/>
                  </a:solidFill>
                  <a:latin typeface="Arial Narrow" pitchFamily="34" charset="0"/>
                </a:rPr>
                <a:t>[cm]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1100" i="0" baseline="30000" dirty="0">
                  <a:solidFill>
                    <a:srgbClr val="009999"/>
                  </a:solidFill>
                  <a:latin typeface="Arial Narrow" pitchFamily="34" charset="0"/>
                </a:rPr>
                <a:t>__________________ 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 50,  60, 70, 130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rgbClr val="FF0000"/>
                  </a:solidFill>
                  <a:latin typeface="Arial Narrow" pitchFamily="34" charset="0"/>
                </a:rPr>
                <a:t> 60,  70,120,130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rgbClr val="3333CC"/>
                  </a:solidFill>
                  <a:latin typeface="Arial Narrow" pitchFamily="34" charset="0"/>
                </a:rPr>
                <a:t>70,110,120,130</a:t>
              </a:r>
            </a:p>
          </p:txBody>
        </p:sp>
        <p:grpSp>
          <p:nvGrpSpPr>
            <p:cNvPr id="9" name="Group 36"/>
            <p:cNvGrpSpPr/>
            <p:nvPr/>
          </p:nvGrpSpPr>
          <p:grpSpPr>
            <a:xfrm>
              <a:off x="6600822" y="4470282"/>
              <a:ext cx="1036638" cy="615969"/>
              <a:chOff x="5818188" y="3756025"/>
              <a:chExt cx="1036638" cy="615969"/>
            </a:xfrm>
            <a:solidFill>
              <a:schemeClr val="bg1"/>
            </a:solidFill>
          </p:grpSpPr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818188" y="3756025"/>
                <a:ext cx="825500" cy="579438"/>
                <a:chOff x="3739" y="3074"/>
                <a:chExt cx="371" cy="230"/>
              </a:xfrm>
              <a:grpFill/>
            </p:grpSpPr>
            <p:sp>
              <p:nvSpPr>
                <p:cNvPr id="25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600" i="0" dirty="0"/>
                </a:p>
              </p:txBody>
            </p:sp>
            <p:sp>
              <p:nvSpPr>
                <p:cNvPr id="26" name="Rectangle 13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600" i="0" dirty="0"/>
                </a:p>
              </p:txBody>
            </p:sp>
          </p:grp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5897563" y="4256088"/>
                <a:ext cx="217487" cy="25400"/>
              </a:xfrm>
              <a:custGeom>
                <a:avLst/>
                <a:gdLst>
                  <a:gd name="T0" fmla="*/ 0 w 98"/>
                  <a:gd name="T1" fmla="*/ 0 h 9"/>
                  <a:gd name="T2" fmla="*/ 2147483647 w 98"/>
                  <a:gd name="T3" fmla="*/ 0 h 9"/>
                  <a:gd name="T4" fmla="*/ 2147483647 w 98"/>
                  <a:gd name="T5" fmla="*/ 2147483647 h 9"/>
                  <a:gd name="T6" fmla="*/ 0 w 98"/>
                  <a:gd name="T7" fmla="*/ 2147483647 h 9"/>
                  <a:gd name="T8" fmla="*/ 0 w 98"/>
                  <a:gd name="T9" fmla="*/ 0 h 9"/>
                  <a:gd name="T10" fmla="*/ 2147483647 w 98"/>
                  <a:gd name="T11" fmla="*/ 0 h 9"/>
                  <a:gd name="T12" fmla="*/ 2147483647 w 98"/>
                  <a:gd name="T13" fmla="*/ 0 h 9"/>
                  <a:gd name="T14" fmla="*/ 2147483647 w 98"/>
                  <a:gd name="T15" fmla="*/ 2147483647 h 9"/>
                  <a:gd name="T16" fmla="*/ 2147483647 w 98"/>
                  <a:gd name="T17" fmla="*/ 2147483647 h 9"/>
                  <a:gd name="T18" fmla="*/ 2147483647 w 98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9"/>
                  <a:gd name="T32" fmla="*/ 98 w 98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9">
                    <a:moveTo>
                      <a:pt x="0" y="0"/>
                    </a:moveTo>
                    <a:lnTo>
                      <a:pt x="36" y="0"/>
                    </a:lnTo>
                    <a:lnTo>
                      <a:pt x="3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62" y="0"/>
                    </a:moveTo>
                    <a:lnTo>
                      <a:pt x="98" y="0"/>
                    </a:lnTo>
                    <a:lnTo>
                      <a:pt x="98" y="9"/>
                    </a:lnTo>
                    <a:lnTo>
                      <a:pt x="62" y="9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 i="0" dirty="0"/>
              </a:p>
            </p:txBody>
          </p:sp>
          <p:grpSp>
            <p:nvGrpSpPr>
              <p:cNvPr id="14" name="Group 39"/>
              <p:cNvGrpSpPr>
                <a:grpSpLocks/>
              </p:cNvGrpSpPr>
              <p:nvPr/>
            </p:nvGrpSpPr>
            <p:grpSpPr bwMode="auto">
              <a:xfrm>
                <a:off x="5867401" y="3783013"/>
                <a:ext cx="987425" cy="320675"/>
                <a:chOff x="3115" y="2129"/>
                <a:chExt cx="622" cy="202"/>
              </a:xfrm>
              <a:grpFill/>
            </p:grpSpPr>
            <p:sp>
              <p:nvSpPr>
                <p:cNvPr id="19" name="Line 14"/>
                <p:cNvSpPr>
                  <a:spLocks noChangeShapeType="1"/>
                </p:cNvSpPr>
                <p:nvPr/>
              </p:nvSpPr>
              <p:spPr bwMode="auto">
                <a:xfrm>
                  <a:off x="3134" y="2331"/>
                  <a:ext cx="148" cy="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 i="0" dirty="0"/>
                </a:p>
              </p:txBody>
            </p:sp>
            <p:sp>
              <p:nvSpPr>
                <p:cNvPr id="20" name="Rectangle 16"/>
                <p:cNvSpPr>
                  <a:spLocks noChangeArrowheads="1"/>
                </p:cNvSpPr>
                <p:nvPr/>
              </p:nvSpPr>
              <p:spPr bwMode="auto">
                <a:xfrm>
                  <a:off x="3115" y="2129"/>
                  <a:ext cx="56" cy="11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100" i="0" dirty="0">
                      <a:solidFill>
                        <a:srgbClr val="000000"/>
                      </a:solidFill>
                      <a:latin typeface="Arial" pitchFamily="34" charset="0"/>
                    </a:rPr>
                    <a:t>n</a:t>
                  </a:r>
                  <a:endParaRPr lang="en-US" sz="2400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5" y="2183"/>
                  <a:ext cx="46" cy="10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pitchFamily="34" charset="0"/>
                    </a:rPr>
                    <a:t>e</a:t>
                  </a:r>
                  <a:endParaRPr lang="en-US" sz="2400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3218" y="2129"/>
                  <a:ext cx="50" cy="11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100" i="0" dirty="0">
                      <a:solidFill>
                        <a:srgbClr val="000000"/>
                      </a:solidFill>
                      <a:latin typeface="Arial" pitchFamily="34" charset="0"/>
                    </a:rPr>
                    <a:t>/ </a:t>
                  </a:r>
                  <a:endParaRPr lang="en-US" sz="2400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Rectangle 19"/>
                <p:cNvSpPr>
                  <a:spLocks noChangeArrowheads="1"/>
                </p:cNvSpPr>
                <p:nvPr/>
              </p:nvSpPr>
              <p:spPr bwMode="auto">
                <a:xfrm>
                  <a:off x="3264" y="2129"/>
                  <a:ext cx="56" cy="11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100" i="0" dirty="0">
                      <a:solidFill>
                        <a:srgbClr val="000000"/>
                      </a:solidFill>
                      <a:latin typeface="Arial" pitchFamily="34" charset="0"/>
                    </a:rPr>
                    <a:t>n</a:t>
                  </a:r>
                  <a:endParaRPr lang="en-US" sz="2400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Rectangle 20"/>
                <p:cNvSpPr>
                  <a:spLocks noChangeArrowheads="1"/>
                </p:cNvSpPr>
                <p:nvPr/>
              </p:nvSpPr>
              <p:spPr bwMode="auto">
                <a:xfrm>
                  <a:off x="3315" y="2183"/>
                  <a:ext cx="422" cy="10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pitchFamily="34" charset="0"/>
                    </a:rPr>
                    <a:t>Greenwald</a:t>
                  </a:r>
                  <a:endParaRPr lang="en-US" sz="2400" i="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6223000" y="4043364"/>
                <a:ext cx="281143" cy="1762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100" i="0" dirty="0">
                    <a:solidFill>
                      <a:srgbClr val="000000"/>
                    </a:solidFill>
                    <a:latin typeface="Arial" pitchFamily="34" charset="0"/>
                  </a:rPr>
                  <a:t>0.95</a:t>
                </a:r>
                <a:endParaRPr lang="en-US" sz="2000" i="0" dirty="0"/>
              </a:p>
            </p:txBody>
          </p: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6224588" y="4195763"/>
                <a:ext cx="281143" cy="1762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100" i="0" dirty="0">
                    <a:solidFill>
                      <a:srgbClr val="000000"/>
                    </a:solidFill>
                    <a:latin typeface="Arial" pitchFamily="34" charset="0"/>
                  </a:rPr>
                  <a:t>0.72</a:t>
                </a:r>
                <a:endParaRPr lang="en-US" sz="2000" i="0" dirty="0"/>
              </a:p>
            </p:txBody>
          </p:sp>
        </p:grpSp>
        <p:sp>
          <p:nvSpPr>
            <p:cNvPr id="13" name="TextBox 63"/>
            <p:cNvSpPr txBox="1">
              <a:spLocks noChangeArrowheads="1"/>
            </p:cNvSpPr>
            <p:nvPr/>
          </p:nvSpPr>
          <p:spPr bwMode="auto">
            <a:xfrm>
              <a:off x="6553851" y="3921358"/>
              <a:ext cx="2360897" cy="3524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I</a:t>
              </a:r>
              <a:r>
                <a:rPr lang="en-US" sz="1100" i="0" baseline="-25000" dirty="0">
                  <a:solidFill>
                    <a:srgbClr val="000000"/>
                  </a:solidFill>
                  <a:latin typeface="Arial Narrow" pitchFamily="34" charset="0"/>
                </a:rPr>
                <a:t>P</a:t>
              </a: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=0.95MA,  H</a:t>
              </a:r>
              <a:r>
                <a:rPr lang="en-US" sz="1100" i="0" baseline="-25000" dirty="0">
                  <a:solidFill>
                    <a:srgbClr val="000000"/>
                  </a:solidFill>
                  <a:latin typeface="Arial Narrow" pitchFamily="34" charset="0"/>
                </a:rPr>
                <a:t>98y2</a:t>
              </a: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=1.2, </a:t>
              </a:r>
              <a:r>
                <a:rPr lang="en-US" sz="1100" i="0" dirty="0" err="1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r>
                <a:rPr lang="en-US" sz="1100" i="0" baseline="-25000" dirty="0" err="1">
                  <a:solidFill>
                    <a:srgbClr val="000000"/>
                  </a:solidFill>
                  <a:latin typeface="Arial Narrow" pitchFamily="34" charset="0"/>
                </a:rPr>
                <a:t>N</a:t>
              </a: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=5, </a:t>
              </a:r>
              <a:r>
                <a:rPr lang="en-US" sz="1100" i="0" dirty="0" err="1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r>
                <a:rPr lang="en-US" sz="1100" i="0" baseline="-25000" dirty="0" err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 = 10%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B</a:t>
              </a:r>
              <a:r>
                <a:rPr lang="en-US" sz="1100" i="0" baseline="-25000" dirty="0">
                  <a:solidFill>
                    <a:srgbClr val="000000"/>
                  </a:solidFill>
                  <a:latin typeface="Arial Narrow" pitchFamily="34" charset="0"/>
                </a:rPr>
                <a:t>T </a:t>
              </a: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= 1T, P</a:t>
              </a:r>
              <a:r>
                <a:rPr lang="en-US" sz="1100" i="0" baseline="-25000" dirty="0">
                  <a:solidFill>
                    <a:srgbClr val="000000"/>
                  </a:solidFill>
                  <a:latin typeface="Arial Narrow" pitchFamily="34" charset="0"/>
                </a:rPr>
                <a:t>NBI </a:t>
              </a: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= 10MW, P</a:t>
              </a:r>
              <a:r>
                <a:rPr lang="en-US" sz="1100" i="0" baseline="-25000" dirty="0">
                  <a:solidFill>
                    <a:srgbClr val="000000"/>
                  </a:solidFill>
                  <a:latin typeface="Arial Narrow" pitchFamily="34" charset="0"/>
                </a:rPr>
                <a:t>RF</a:t>
              </a: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 = 4MW</a:t>
              </a: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743200" y="4267200"/>
            <a:ext cx="3276600" cy="1905000"/>
          </a:xfrm>
          <a:prstGeom prst="homePlate">
            <a:avLst>
              <a:gd name="adj" fmla="val 6578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9" tIns="45714" rIns="0" bIns="45714"/>
          <a:lstStyle/>
          <a:p>
            <a:pPr marL="225399" lvl="1" indent="-225399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rgbClr val="000000"/>
                </a:solidFill>
                <a:latin typeface="Arial Narrow" pitchFamily="34" charset="0"/>
              </a:rPr>
              <a:t>2x higher CD efficiency from larger tangency radius R</a:t>
            </a:r>
            <a:r>
              <a:rPr lang="en-US" sz="1800" i="0" kern="0" baseline="-25000" dirty="0">
                <a:solidFill>
                  <a:srgbClr val="000000"/>
                </a:solidFill>
                <a:latin typeface="Arial Narrow" pitchFamily="34" charset="0"/>
              </a:rPr>
              <a:t>TAN</a:t>
            </a:r>
          </a:p>
          <a:p>
            <a:pPr marL="225399" indent="-225399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18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25399" indent="-225399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rgbClr val="000000"/>
                </a:solidFill>
                <a:latin typeface="Arial Narrow" pitchFamily="34" charset="0"/>
              </a:rPr>
              <a:t>100% non-inductive CD with  q(r) profile controllable by:</a:t>
            </a:r>
          </a:p>
          <a:p>
            <a:pPr marL="338098" lvl="1" indent="-112700" eaLnBrk="0" hangingPunct="0">
              <a:spcBef>
                <a:spcPct val="20000"/>
              </a:spcBef>
              <a:defRPr/>
            </a:pPr>
            <a:r>
              <a:rPr lang="en-US" sz="1600" i="0" kern="0" dirty="0">
                <a:solidFill>
                  <a:srgbClr val="3333CC"/>
                </a:solidFill>
                <a:latin typeface="Arial Narrow" pitchFamily="34" charset="0"/>
              </a:rPr>
              <a:t>tangency radius, density, position</a:t>
            </a:r>
            <a:endParaRPr lang="en-US" sz="1800" i="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76201" y="4260850"/>
            <a:ext cx="2530475" cy="2139950"/>
            <a:chOff x="137160" y="3962400"/>
            <a:chExt cx="2529840" cy="2139952"/>
          </a:xfrm>
        </p:grpSpPr>
        <p:pic>
          <p:nvPicPr>
            <p:cNvPr id="29" name="Picture 47" descr="NBI_upgrade_topvie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232801" y="3962400"/>
              <a:ext cx="2209408" cy="210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48"/>
            <p:cNvSpPr txBox="1">
              <a:spLocks noChangeArrowheads="1"/>
            </p:cNvSpPr>
            <p:nvPr/>
          </p:nvSpPr>
          <p:spPr bwMode="auto">
            <a:xfrm>
              <a:off x="1310641" y="5757446"/>
              <a:ext cx="1356359" cy="338554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9144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i="0" dirty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New 2</a:t>
              </a:r>
              <a:r>
                <a:rPr lang="en-US" sz="2000" i="0" baseline="30000" dirty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nd</a:t>
              </a:r>
              <a:r>
                <a:rPr lang="en-US" sz="2000" i="0" dirty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NBI</a:t>
              </a:r>
            </a:p>
          </p:txBody>
        </p:sp>
        <p:sp>
          <p:nvSpPr>
            <p:cNvPr id="31" name="Text Box 51"/>
            <p:cNvSpPr txBox="1">
              <a:spLocks noChangeArrowheads="1"/>
            </p:cNvSpPr>
            <p:nvPr/>
          </p:nvSpPr>
          <p:spPr bwMode="auto">
            <a:xfrm>
              <a:off x="137160" y="5760720"/>
              <a:ext cx="1158240" cy="341632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91440" rIns="0" bIns="27432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b="0" i="0" dirty="0">
                  <a:latin typeface="Arial Narrow" pitchFamily="34" charset="0"/>
                  <a:ea typeface="ＭＳ Ｐゴシック" pitchFamily="34" charset="-128"/>
                  <a:cs typeface="Helvetica" charset="0"/>
                </a:rPr>
                <a:t>Present NBI</a:t>
              </a:r>
            </a:p>
          </p:txBody>
        </p:sp>
      </p:grpSp>
      <p:grpSp>
        <p:nvGrpSpPr>
          <p:cNvPr id="28" name="Group 65"/>
          <p:cNvGrpSpPr>
            <a:grpSpLocks/>
          </p:cNvGrpSpPr>
          <p:nvPr/>
        </p:nvGrpSpPr>
        <p:grpSpPr bwMode="auto">
          <a:xfrm>
            <a:off x="6324600" y="1052513"/>
            <a:ext cx="2649538" cy="2621964"/>
            <a:chOff x="6158547" y="1052702"/>
            <a:chExt cx="2650173" cy="2621190"/>
          </a:xfrm>
        </p:grpSpPr>
        <p:pic>
          <p:nvPicPr>
            <p:cNvPr id="33" name="Picture 4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8547" y="1110724"/>
              <a:ext cx="2650173" cy="237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6539638" y="3504665"/>
              <a:ext cx="2240500" cy="1692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Normalized e-</a:t>
              </a:r>
              <a:r>
                <a:rPr lang="en-US" sz="1100" i="0" dirty="0" err="1">
                  <a:solidFill>
                    <a:srgbClr val="000000"/>
                  </a:solidFill>
                  <a:latin typeface="Arial Narrow" pitchFamily="34" charset="0"/>
                </a:rPr>
                <a:t>collisionality</a:t>
              </a: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en-US" sz="1100" i="0" dirty="0">
                  <a:solidFill>
                    <a:srgbClr val="000000"/>
                  </a:solidFill>
                  <a:latin typeface="Symbol" pitchFamily="18" charset="2"/>
                </a:rPr>
                <a:t>n</a:t>
              </a:r>
              <a:r>
                <a:rPr lang="en-US" sz="1100" i="0" baseline="-25000" dirty="0">
                  <a:solidFill>
                    <a:srgbClr val="000000"/>
                  </a:solidFill>
                </a:rPr>
                <a:t>e</a:t>
              </a:r>
              <a:r>
                <a:rPr lang="en-US" sz="1100" i="0" dirty="0">
                  <a:solidFill>
                    <a:srgbClr val="000000"/>
                  </a:solidFill>
                </a:rPr>
                <a:t>* </a:t>
              </a:r>
              <a:r>
                <a:rPr lang="en-US" sz="1100" i="0" dirty="0">
                  <a:solidFill>
                    <a:srgbClr val="000000"/>
                  </a:solidFill>
                  <a:sym typeface="Symbol" pitchFamily="18" charset="2"/>
                </a:rPr>
                <a:t> </a:t>
              </a: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  <a:sym typeface="Symbol" pitchFamily="18" charset="2"/>
                </a:rPr>
                <a:t>n</a:t>
              </a:r>
              <a:r>
                <a:rPr lang="en-US" sz="1100" i="0" baseline="-25000" dirty="0">
                  <a:solidFill>
                    <a:srgbClr val="000000"/>
                  </a:solidFill>
                  <a:latin typeface="Arial Narrow" pitchFamily="34" charset="0"/>
                  <a:sym typeface="Symbol" pitchFamily="18" charset="2"/>
                </a:rPr>
                <a:t>e </a:t>
              </a: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  <a:sym typeface="Symbol" pitchFamily="18" charset="2"/>
                </a:rPr>
                <a:t>/</a:t>
              </a:r>
              <a:r>
                <a:rPr lang="en-US" sz="700" i="0" dirty="0">
                  <a:solidFill>
                    <a:srgbClr val="000000"/>
                  </a:solidFill>
                  <a:latin typeface="Arial Narrow" pitchFamily="34" charset="0"/>
                  <a:sym typeface="Symbol" pitchFamily="18" charset="2"/>
                </a:rPr>
                <a:t> </a:t>
              </a:r>
              <a:r>
                <a:rPr lang="en-US" sz="1100" i="0" dirty="0">
                  <a:solidFill>
                    <a:srgbClr val="000000"/>
                  </a:solidFill>
                  <a:latin typeface="Arial Narrow" pitchFamily="34" charset="0"/>
                  <a:sym typeface="Symbol" pitchFamily="18" charset="2"/>
                </a:rPr>
                <a:t>T</a:t>
              </a:r>
              <a:r>
                <a:rPr lang="en-US" sz="1100" i="0" baseline="-25000" dirty="0">
                  <a:solidFill>
                    <a:srgbClr val="000000"/>
                  </a:solidFill>
                  <a:latin typeface="Arial Narrow" pitchFamily="34" charset="0"/>
                  <a:sym typeface="Symbol" pitchFamily="18" charset="2"/>
                </a:rPr>
                <a:t>e</a:t>
              </a:r>
              <a:r>
                <a:rPr lang="en-US" sz="1100" i="0" baseline="30000" dirty="0">
                  <a:solidFill>
                    <a:srgbClr val="000000"/>
                  </a:solidFill>
                  <a:latin typeface="Arial Narrow" pitchFamily="34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6606540" y="2192923"/>
              <a:ext cx="647700" cy="430760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 dirty="0">
                  <a:solidFill>
                    <a:srgbClr val="000000"/>
                  </a:solidFill>
                </a:rPr>
                <a:t>ITER-like scaling</a:t>
              </a: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6606539" y="1052702"/>
              <a:ext cx="771207" cy="483066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 dirty="0">
                  <a:solidFill>
                    <a:srgbClr val="FF0000"/>
                  </a:solidFill>
                </a:rPr>
                <a:t>ST-FNSF </a:t>
              </a:r>
            </a:p>
            <a:p>
              <a:pPr algn="ctr">
                <a:spcBef>
                  <a:spcPct val="20000"/>
                </a:spcBef>
              </a:pP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37" name="Arc 13"/>
            <p:cNvSpPr>
              <a:spLocks/>
            </p:cNvSpPr>
            <p:nvPr/>
          </p:nvSpPr>
          <p:spPr bwMode="auto">
            <a:xfrm rot="549913" flipH="1">
              <a:off x="6562011" y="2196972"/>
              <a:ext cx="1442482" cy="711120"/>
            </a:xfrm>
            <a:custGeom>
              <a:avLst/>
              <a:gdLst>
                <a:gd name="T0" fmla="*/ 0 w 20035"/>
                <a:gd name="T1" fmla="*/ 2147483647 h 21600"/>
                <a:gd name="T2" fmla="*/ 2147483647 w 20035"/>
                <a:gd name="T3" fmla="*/ 2147483647 h 21600"/>
                <a:gd name="T4" fmla="*/ 2147483647 w 2003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0035"/>
                <a:gd name="T10" fmla="*/ 0 h 21600"/>
                <a:gd name="T11" fmla="*/ 20035 w 200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35" h="21600" fill="none" extrusionOk="0">
                  <a:moveTo>
                    <a:pt x="-1" y="6029"/>
                  </a:moveTo>
                  <a:cubicBezTo>
                    <a:pt x="4023" y="2160"/>
                    <a:pt x="9388" y="-1"/>
                    <a:pt x="14971" y="0"/>
                  </a:cubicBezTo>
                  <a:cubicBezTo>
                    <a:pt x="16676" y="0"/>
                    <a:pt x="18376" y="202"/>
                    <a:pt x="20034" y="602"/>
                  </a:cubicBezTo>
                </a:path>
                <a:path w="20035" h="21600" stroke="0" extrusionOk="0">
                  <a:moveTo>
                    <a:pt x="-1" y="6029"/>
                  </a:moveTo>
                  <a:cubicBezTo>
                    <a:pt x="4023" y="2160"/>
                    <a:pt x="9388" y="-1"/>
                    <a:pt x="14971" y="0"/>
                  </a:cubicBezTo>
                  <a:cubicBezTo>
                    <a:pt x="16676" y="0"/>
                    <a:pt x="18376" y="202"/>
                    <a:pt x="20034" y="602"/>
                  </a:cubicBezTo>
                  <a:lnTo>
                    <a:pt x="14971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7383780" y="1804303"/>
              <a:ext cx="0" cy="518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8031480" y="1804303"/>
              <a:ext cx="0" cy="647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6995160" y="1609993"/>
              <a:ext cx="0" cy="518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6945233" y="1774617"/>
              <a:ext cx="109030" cy="215380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i="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8001000" y="1263204"/>
              <a:ext cx="678180" cy="246148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000" i="0" dirty="0">
                  <a:solidFill>
                    <a:srgbClr val="000000"/>
                  </a:solidFill>
                  <a:sym typeface="Math1"/>
                </a:rPr>
                <a:t> </a:t>
              </a:r>
              <a:r>
                <a:rPr lang="en-US" sz="1000" i="0" dirty="0">
                  <a:solidFill>
                    <a:srgbClr val="000000"/>
                  </a:solidFill>
                </a:rPr>
                <a:t>constant q, </a:t>
              </a:r>
              <a:r>
                <a:rPr lang="en-US" sz="1000" i="0" dirty="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r>
                <a:rPr lang="en-US" sz="1000" i="0" dirty="0">
                  <a:solidFill>
                    <a:srgbClr val="000000"/>
                  </a:solidFill>
                  <a:latin typeface="Arial" pitchFamily="34" charset="0"/>
                </a:rPr>
                <a:t>, </a:t>
              </a:r>
              <a:r>
                <a:rPr lang="en-US" sz="1000" i="0" dirty="0">
                  <a:solidFill>
                    <a:srgbClr val="000000"/>
                  </a:solidFill>
                  <a:latin typeface="Symbol" pitchFamily="18" charset="2"/>
                </a:rPr>
                <a:t>r*</a:t>
              </a: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7315200" y="1550313"/>
              <a:ext cx="775653" cy="430760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 dirty="0">
                  <a:solidFill>
                    <a:srgbClr val="FF0000"/>
                  </a:solidFill>
                </a:rPr>
                <a:t>NSTX Upgrade</a:t>
              </a: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H="1" flipV="1">
              <a:off x="6691947" y="1286143"/>
              <a:ext cx="1360170" cy="12306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7383780" y="2082274"/>
              <a:ext cx="6477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743200" y="1524000"/>
            <a:ext cx="3429000" cy="1905000"/>
          </a:xfrm>
          <a:prstGeom prst="homePlate">
            <a:avLst>
              <a:gd name="adj" fmla="val 673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9" tIns="45714" rIns="0" bIns="45714"/>
          <a:lstStyle/>
          <a:p>
            <a:pPr marL="231748" indent="-231748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 smtClean="0">
                <a:solidFill>
                  <a:srgbClr val="000000"/>
                </a:solidFill>
                <a:latin typeface="Arial Narrow" pitchFamily="34" charset="0"/>
              </a:rPr>
              <a:t>2x higher </a:t>
            </a:r>
            <a:r>
              <a:rPr lang="en-US" sz="1800" i="0" kern="0" dirty="0">
                <a:solidFill>
                  <a:srgbClr val="000000"/>
                </a:solidFill>
                <a:latin typeface="Arial Narrow" pitchFamily="34" charset="0"/>
              </a:rPr>
              <a:t>B</a:t>
            </a:r>
            <a:r>
              <a:rPr lang="en-US" sz="1800" i="0" kern="0" baseline="-25000" dirty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US" sz="1800" i="0" kern="0" dirty="0">
                <a:solidFill>
                  <a:srgbClr val="000000"/>
                </a:solidFill>
                <a:latin typeface="Arial Narrow" pitchFamily="34" charset="0"/>
              </a:rPr>
              <a:t> and I</a:t>
            </a:r>
            <a:r>
              <a:rPr lang="en-US" sz="1800" i="0" kern="0" baseline="-25000" dirty="0">
                <a:solidFill>
                  <a:srgbClr val="000000"/>
                </a:solidFill>
                <a:latin typeface="Arial Narrow" pitchFamily="34" charset="0"/>
              </a:rPr>
              <a:t>P</a:t>
            </a:r>
            <a:r>
              <a:rPr lang="en-US" sz="1800" i="0" kern="0" dirty="0">
                <a:solidFill>
                  <a:srgbClr val="000000"/>
                </a:solidFill>
                <a:latin typeface="Arial Narrow" pitchFamily="34" charset="0"/>
              </a:rPr>
              <a:t> increases T, reduces </a:t>
            </a:r>
            <a:r>
              <a:rPr lang="en-US" sz="1800" i="0" kern="0" dirty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800" i="0" kern="0" dirty="0">
                <a:solidFill>
                  <a:srgbClr val="000000"/>
                </a:solidFill>
                <a:latin typeface="Arial Narrow" pitchFamily="34" charset="0"/>
              </a:rPr>
              <a:t>* </a:t>
            </a:r>
            <a:r>
              <a:rPr lang="en-US" sz="1800" i="0" kern="0" dirty="0">
                <a:solidFill>
                  <a:srgbClr val="000000"/>
                </a:solidFill>
                <a:latin typeface="Arial Narrow" pitchFamily="34" charset="0"/>
                <a:sym typeface="Wingdings" pitchFamily="2" charset="2"/>
              </a:rPr>
              <a:t>toward </a:t>
            </a:r>
            <a:r>
              <a:rPr lang="en-US" sz="1800" i="0" kern="0" dirty="0">
                <a:solidFill>
                  <a:srgbClr val="000000"/>
                </a:solidFill>
                <a:latin typeface="Arial Narrow" pitchFamily="34" charset="0"/>
              </a:rPr>
              <a:t>ST-FNSF </a:t>
            </a:r>
            <a:r>
              <a:rPr lang="en-US" sz="1800" i="0" kern="0" dirty="0">
                <a:solidFill>
                  <a:srgbClr val="000000"/>
                </a:solidFill>
                <a:latin typeface="Arial Narrow" pitchFamily="34" charset="0"/>
                <a:sym typeface="Wingdings" pitchFamily="2" charset="2"/>
              </a:rPr>
              <a:t>to better </a:t>
            </a:r>
            <a:r>
              <a:rPr lang="en-US" sz="1800" i="0" kern="0" dirty="0">
                <a:solidFill>
                  <a:srgbClr val="000000"/>
                </a:solidFill>
                <a:latin typeface="Arial Narrow" pitchFamily="34" charset="0"/>
              </a:rPr>
              <a:t>understand confinement</a:t>
            </a:r>
          </a:p>
          <a:p>
            <a:pPr marL="338098" lvl="1" indent="-112700" eaLnBrk="0" hangingPunct="0">
              <a:spcBef>
                <a:spcPct val="20000"/>
              </a:spcBef>
              <a:defRPr/>
            </a:pPr>
            <a:endParaRPr lang="en-US" sz="1600" i="0" kern="0" dirty="0">
              <a:solidFill>
                <a:srgbClr val="3333CC"/>
              </a:solidFill>
              <a:latin typeface="Arial Narrow" pitchFamily="34" charset="0"/>
            </a:endParaRPr>
          </a:p>
          <a:p>
            <a:pPr marL="0"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rgbClr val="000000"/>
                </a:solidFill>
                <a:latin typeface="Arial Narrow" pitchFamily="34" charset="0"/>
              </a:rPr>
              <a:t> Provides 5x longer pulses for profile equilibration, NBI ramp-up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1295752" y="1028701"/>
            <a:ext cx="1240724" cy="492443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000" i="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New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000" i="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center-stack</a:t>
            </a:r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848625" y="6299284"/>
            <a:ext cx="3018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CC00CC"/>
                </a:solidFill>
                <a:latin typeface="+mn-lt"/>
              </a:rPr>
              <a:t>J. Menard, et al., Nucl. Fusion 52 (2012) 083015</a:t>
            </a:r>
            <a:endParaRPr lang="en-US" sz="1000" dirty="0">
              <a:solidFill>
                <a:srgbClr val="CC00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Review of PAC-33 charge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Performance requirements for next-steps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NSTX-U long-range research goals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Highest-priority facility enhancements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Overview of 5 year plan research thrusts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Contributions to ITER, predictive capability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NSTX Upgrade will access next factor of two </a:t>
            </a:r>
            <a:br>
              <a:rPr lang="en-US" dirty="0" smtClean="0">
                <a:solidFill>
                  <a:srgbClr val="3333CC"/>
                </a:solidFill>
              </a:rPr>
            </a:br>
            <a:r>
              <a:rPr lang="en-US" dirty="0" smtClean="0">
                <a:solidFill>
                  <a:srgbClr val="3333CC"/>
                </a:solidFill>
              </a:rPr>
              <a:t>increase in performance to bridge gaps to next-step 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5449824"/>
            <a:ext cx="5410200" cy="1066800"/>
          </a:xfrm>
        </p:spPr>
        <p:txBody>
          <a:bodyPr/>
          <a:lstStyle/>
          <a:p>
            <a:pPr marL="171450" indent="-171450">
              <a:lnSpc>
                <a:spcPct val="75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Non-inductive start-up, ramp-up, sustainment</a:t>
            </a:r>
          </a:p>
          <a:p>
            <a:pPr marL="171450" indent="-171450">
              <a:lnSpc>
                <a:spcPct val="75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Confinement scaling (esp. electron transport)</a:t>
            </a:r>
          </a:p>
          <a:p>
            <a:pPr marL="171450" indent="-171450">
              <a:lnSpc>
                <a:spcPct val="75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Stability and steady-state control</a:t>
            </a:r>
          </a:p>
          <a:p>
            <a:pPr marL="171450" indent="-171450">
              <a:lnSpc>
                <a:spcPct val="75000"/>
              </a:lnSpc>
            </a:pPr>
            <a:r>
              <a:rPr lang="en-US" sz="1800" b="1" dirty="0" err="1" smtClean="0">
                <a:solidFill>
                  <a:srgbClr val="FF0000"/>
                </a:solidFill>
              </a:rPr>
              <a:t>Divertor</a:t>
            </a:r>
            <a:r>
              <a:rPr lang="en-US" sz="1800" b="1" dirty="0" smtClean="0">
                <a:solidFill>
                  <a:srgbClr val="FF0000"/>
                </a:solidFill>
              </a:rPr>
              <a:t> solutions for mitigating high heat flux</a:t>
            </a:r>
          </a:p>
          <a:p>
            <a:pPr>
              <a:lnSpc>
                <a:spcPct val="75000"/>
              </a:lnSpc>
            </a:pPr>
            <a:endParaRPr lang="en-US" sz="2000" b="1" dirty="0"/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152400" y="5273675"/>
            <a:ext cx="3613150" cy="1365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dirty="0">
                <a:solidFill>
                  <a:schemeClr val="tx1"/>
                </a:solidFill>
                <a:ea typeface="ＭＳ Ｐゴシック" pitchFamily="34" charset="-128"/>
              </a:rPr>
              <a:t>* Includes 4MW of high-harmonic fast-wave (HHFW) heating power</a:t>
            </a:r>
          </a:p>
        </p:txBody>
      </p:sp>
      <p:pic>
        <p:nvPicPr>
          <p:cNvPr id="5" name="Picture 24" descr="nstx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007" y="990601"/>
            <a:ext cx="1081193" cy="1219199"/>
          </a:xfrm>
          <a:prstGeom prst="rect">
            <a:avLst/>
          </a:prstGeom>
          <a:noFill/>
        </p:spPr>
      </p:pic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90599"/>
            <a:ext cx="1143000" cy="12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29926" t="20512" r="13466" b="3590"/>
          <a:stretch>
            <a:fillRect/>
          </a:stretch>
        </p:blipFill>
        <p:spPr bwMode="auto">
          <a:xfrm>
            <a:off x="6326338" y="1066800"/>
            <a:ext cx="1141262" cy="111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990600"/>
            <a:ext cx="1000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848602" y="1845711"/>
            <a:ext cx="1250235" cy="3412089"/>
            <a:chOff x="7698092" y="1143000"/>
            <a:chExt cx="1462262" cy="3990747"/>
          </a:xfrm>
        </p:grpSpPr>
        <p:pic>
          <p:nvPicPr>
            <p:cNvPr id="10" name="Picture 10" descr="C:\Users\jmenard\Documents\My Files\PPPL\Projects\Vector\vector_3d_cutaway_v2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83572" y="3874169"/>
              <a:ext cx="1097882" cy="1143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698092" y="4856748"/>
              <a:ext cx="138255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i="0" dirty="0" smtClean="0">
                  <a:solidFill>
                    <a:schemeClr val="tx1"/>
                  </a:solidFill>
                </a:rPr>
                <a:t>VECTOR (A=2.3)</a:t>
              </a:r>
              <a:endParaRPr lang="en-US" sz="1100" i="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9308" y="2503714"/>
              <a:ext cx="994118" cy="115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840689" y="3573379"/>
              <a:ext cx="11368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i="0" dirty="0" smtClean="0">
                  <a:solidFill>
                    <a:schemeClr val="tx1"/>
                  </a:solidFill>
                </a:rPr>
                <a:t>JUST (A=1.8)</a:t>
              </a:r>
              <a:endParaRPr lang="en-US" sz="1100" i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14945" y="1143000"/>
              <a:ext cx="103086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698094" y="2209799"/>
              <a:ext cx="14622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i="0" dirty="0" smtClean="0">
                  <a:solidFill>
                    <a:schemeClr val="tx1"/>
                  </a:solidFill>
                </a:rPr>
                <a:t>ARIES-ST (A=1.6)</a:t>
              </a:r>
              <a:endParaRPr lang="en-US" sz="110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68302" y="1143000"/>
            <a:ext cx="13756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i="0" dirty="0" smtClean="0">
                <a:solidFill>
                  <a:schemeClr val="tx1"/>
                </a:solidFill>
                <a:latin typeface="Arial Narrow" pitchFamily="34" charset="0"/>
              </a:rPr>
              <a:t>Low-A </a:t>
            </a:r>
          </a:p>
          <a:p>
            <a:pPr>
              <a:lnSpc>
                <a:spcPct val="80000"/>
              </a:lnSpc>
            </a:pPr>
            <a:r>
              <a:rPr lang="en-US" sz="1800" i="0" dirty="0" smtClean="0">
                <a:solidFill>
                  <a:schemeClr val="tx1"/>
                </a:solidFill>
                <a:latin typeface="Arial Narrow" pitchFamily="34" charset="0"/>
              </a:rPr>
              <a:t>Power Plants</a:t>
            </a:r>
            <a:endParaRPr lang="en-US" sz="18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Pentagon 17"/>
          <p:cNvSpPr>
            <a:spLocks noChangeAspect="1"/>
          </p:cNvSpPr>
          <p:nvPr/>
        </p:nvSpPr>
        <p:spPr bwMode="auto">
          <a:xfrm>
            <a:off x="7391401" y="2264664"/>
            <a:ext cx="527967" cy="2962656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pSp>
        <p:nvGrpSpPr>
          <p:cNvPr id="17" name="Group 21"/>
          <p:cNvGrpSpPr/>
          <p:nvPr/>
        </p:nvGrpSpPr>
        <p:grpSpPr>
          <a:xfrm>
            <a:off x="152400" y="5562600"/>
            <a:ext cx="2971800" cy="838200"/>
            <a:chOff x="228600" y="5562600"/>
            <a:chExt cx="2971800" cy="838200"/>
          </a:xfrm>
        </p:grpSpPr>
        <p:sp>
          <p:nvSpPr>
            <p:cNvPr id="20" name="Right Arrow 19"/>
            <p:cNvSpPr/>
            <p:nvPr/>
          </p:nvSpPr>
          <p:spPr bwMode="auto">
            <a:xfrm>
              <a:off x="228600" y="5562600"/>
              <a:ext cx="2971800" cy="838200"/>
            </a:xfrm>
            <a:prstGeom prst="rightArrow">
              <a:avLst>
                <a:gd name="adj1" fmla="val 100000"/>
                <a:gd name="adj2" fmla="val 21429"/>
              </a:avLst>
            </a:prstGeom>
            <a:solidFill>
              <a:srgbClr val="FFFFCC"/>
            </a:solidFill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" y="5638800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rgbClr val="FF0000"/>
                  </a:solidFill>
                </a:rPr>
                <a:t>Key issues to resolve for next-step STs</a:t>
              </a:r>
              <a:endParaRPr lang="en-US" sz="2000" i="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3" name="Group 51"/>
          <p:cNvGraphicFramePr>
            <a:graphicFrameLocks noGrp="1"/>
          </p:cNvGraphicFramePr>
          <p:nvPr/>
        </p:nvGraphicFramePr>
        <p:xfrm>
          <a:off x="152398" y="2260188"/>
          <a:ext cx="7239002" cy="296875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67121"/>
                <a:gridCol w="896661"/>
                <a:gridCol w="1113692"/>
                <a:gridCol w="1097364"/>
                <a:gridCol w="1097364"/>
                <a:gridCol w="1066800"/>
              </a:tblGrid>
              <a:tr h="54086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Parameter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NSTX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NSTX Upgrade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Plasma Material Interface Facility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Fusion Nuclear Science Facility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Pilot Plant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94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Major Radius R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0.86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0.94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1.6 – 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68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Aspect Ratio R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/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2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Plasma Current [MA]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 –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Toroidal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Field [T]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 –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2.4 –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Auxiliary Power [MW]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≤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≤ 19*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30 – 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22 – 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50 – 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P/R [MW/m]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30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30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70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8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P/S [MW/m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0.4-0.6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0.7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0.6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0.7 – 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6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Fusion Gain 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 –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990600"/>
            <a:ext cx="914400" cy="11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5 year plan addresses key physics + operational questions facing high-performance next-steps, ITER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4648200" cy="4724400"/>
          </a:xfrm>
        </p:spPr>
        <p:txBody>
          <a:bodyPr/>
          <a:lstStyle/>
          <a:p>
            <a:pPr marL="231775" indent="-231775" defTabSz="912813"/>
            <a:r>
              <a:rPr lang="en-US" sz="2200" b="1" dirty="0" smtClean="0">
                <a:ea typeface="ヒラギノ角ゴ Pro W3" charset="-128"/>
              </a:rPr>
              <a:t>Full non-inductive (NI) current drive for steady-state operation</a:t>
            </a:r>
          </a:p>
          <a:p>
            <a:pPr marL="631825" lvl="1" indent="-231775" defTabSz="912813"/>
            <a:r>
              <a:rPr lang="en-US" sz="1800" b="1" dirty="0" smtClean="0">
                <a:ea typeface="ヒラギノ角ゴ Pro W3" charset="-128"/>
              </a:rPr>
              <a:t>ST requires NI start-up/ramp-up</a:t>
            </a:r>
          </a:p>
          <a:p>
            <a:pPr marL="231775" indent="-231775" defTabSz="912813"/>
            <a:endParaRPr lang="en-US" sz="1800" b="1" dirty="0" smtClean="0">
              <a:ea typeface="ヒラギノ角ゴ Pro W3" charset="-128"/>
            </a:endParaRPr>
          </a:p>
          <a:p>
            <a:pPr marL="231775" indent="-231775" defTabSz="912813"/>
            <a:r>
              <a:rPr lang="en-US" sz="2200" b="1" dirty="0" smtClean="0">
                <a:ea typeface="ヒラギノ角ゴ Pro W3" charset="-128"/>
              </a:rPr>
              <a:t>High confinement to minimize auxiliary heating, device size</a:t>
            </a:r>
          </a:p>
          <a:p>
            <a:pPr marL="231775" lvl="1" indent="-231775" defTabSz="912813"/>
            <a:endParaRPr lang="en-US" sz="3200" b="1" dirty="0" smtClean="0">
              <a:ea typeface="ヒラギノ角ゴ Pro W3" charset="-128"/>
            </a:endParaRPr>
          </a:p>
          <a:p>
            <a:pPr marL="231775" indent="-231775" defTabSz="912813"/>
            <a:r>
              <a:rPr lang="en-US" sz="2200" b="1" dirty="0" smtClean="0">
                <a:ea typeface="ヒラギノ角ゴ Pro W3" charset="-128"/>
              </a:rPr>
              <a:t>Sustained high </a:t>
            </a:r>
            <a:r>
              <a:rPr lang="en-US" sz="2200" b="1" dirty="0" smtClean="0">
                <a:latin typeface="Symbol" pitchFamily="18" charset="2"/>
                <a:ea typeface="ヒラギノ角ゴ Pro W3" charset="-128"/>
              </a:rPr>
              <a:t>b</a:t>
            </a:r>
            <a:r>
              <a:rPr lang="en-US" sz="2200" b="1" dirty="0" smtClean="0">
                <a:ea typeface="ヒラギノ角ゴ Pro W3" charset="-128"/>
              </a:rPr>
              <a:t> to minimize magnet size, forces, power</a:t>
            </a:r>
          </a:p>
          <a:p>
            <a:pPr marL="231775" indent="-231775" defTabSz="912813"/>
            <a:endParaRPr lang="en-US" sz="3200" b="1" dirty="0" smtClean="0">
              <a:ea typeface="ヒラギノ角ゴ Pro W3" charset="-128"/>
            </a:endParaRPr>
          </a:p>
          <a:p>
            <a:pPr marL="231775" indent="-231775" defTabSz="912813"/>
            <a:r>
              <a:rPr lang="en-US" sz="2200" b="1" dirty="0" err="1" smtClean="0">
                <a:ea typeface="ヒラギノ角ゴ Pro W3" charset="-128"/>
              </a:rPr>
              <a:t>Divertor</a:t>
            </a:r>
            <a:r>
              <a:rPr lang="en-US" sz="2200" b="1" dirty="0" smtClean="0">
                <a:ea typeface="ヒラギノ角ゴ Pro W3" charset="-128"/>
              </a:rPr>
              <a:t>/first-wall survival with intense power/particle fluxes</a:t>
            </a:r>
          </a:p>
          <a:p>
            <a:endParaRPr lang="en-US" sz="22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648200" y="1447800"/>
            <a:ext cx="4495800" cy="1143000"/>
            <a:chOff x="4648200" y="1447800"/>
            <a:chExt cx="4495800" cy="11430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4876800" y="1447800"/>
              <a:ext cx="4267200" cy="1143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1775" lvl="0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Are non-inductive plasma J(</a:t>
              </a:r>
              <a:r>
                <a:rPr lang="en-US" sz="2000" b="0" i="0" kern="0" dirty="0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r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), p(</a:t>
              </a:r>
              <a:r>
                <a:rPr lang="en-US" sz="2000" b="0" i="0" kern="0" dirty="0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r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) profiles consistent with high 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b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, </a:t>
              </a:r>
              <a:r>
                <a:rPr lang="en-US" sz="2000" i="0" kern="0" dirty="0" err="1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t</a:t>
              </a:r>
              <a:r>
                <a:rPr lang="en-US" sz="2000" i="0" kern="0" baseline="-25000" dirty="0" err="1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E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? </a:t>
              </a:r>
              <a:endParaRPr lang="en-US" sz="2000" i="0" kern="0" dirty="0" smtClean="0">
                <a:solidFill>
                  <a:srgbClr val="C00000"/>
                </a:solidFill>
                <a:latin typeface="Arial Narrow" pitchFamily="34" charset="0"/>
              </a:endParaRPr>
            </a:p>
            <a:p>
              <a:pPr marL="231775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Can J(</a:t>
              </a:r>
              <a:r>
                <a:rPr lang="en-US" sz="2000" b="0" i="0" kern="0" dirty="0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r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) profile be controlled, and strong </a:t>
              </a:r>
              <a:r>
                <a:rPr lang="en-US" sz="2000" i="0" kern="0" dirty="0" err="1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Alfvenic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 instabilities avoided?</a:t>
              </a: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4648200" y="1752600"/>
              <a:ext cx="304800" cy="304800"/>
            </a:xfrm>
            <a:prstGeom prst="right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8200" y="2743200"/>
            <a:ext cx="4419600" cy="1143000"/>
            <a:chOff x="4648200" y="2743200"/>
            <a:chExt cx="4419600" cy="114300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4876800" y="2743200"/>
              <a:ext cx="4191000" cy="1143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1775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How does confinement depend on parameters, gradients?:  q, 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n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*, 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b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, </a:t>
              </a:r>
              <a:r>
                <a:rPr lang="en-US" sz="2000" i="0" kern="0" dirty="0" err="1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W</a:t>
              </a:r>
              <a:r>
                <a:rPr lang="en-US" sz="2000" i="0" kern="0" baseline="-25000" dirty="0" err="1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f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 </a:t>
              </a:r>
              <a:endParaRPr lang="en-US" sz="2000" i="0" kern="0" baseline="-25000" dirty="0" smtClean="0">
                <a:solidFill>
                  <a:srgbClr val="C00000"/>
                </a:solidFill>
                <a:latin typeface="Symbol" pitchFamily="18" charset="2"/>
                <a:ea typeface="ヒラギノ角ゴ Pro W3" charset="-128"/>
              </a:endParaRPr>
            </a:p>
            <a:p>
              <a:pPr marL="231775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How can plasma confinement be controlled and increased?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cs typeface="+mn-cs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4648200" y="2971800"/>
              <a:ext cx="304800" cy="304800"/>
            </a:xfrm>
            <a:prstGeom prst="right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48200" y="4038600"/>
            <a:ext cx="4343400" cy="1143000"/>
            <a:chOff x="4648200" y="4038600"/>
            <a:chExt cx="4343400" cy="11430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4876800" y="4038600"/>
              <a:ext cx="4114800" cy="1143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1775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What is maximum sustainable 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Symbol" pitchFamily="18" charset="2"/>
                  <a:ea typeface="ヒラギノ角ゴ Pro W3" charset="-128"/>
                </a:rPr>
                <a:t>b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 with passive and active mode control?</a:t>
              </a:r>
            </a:p>
            <a:p>
              <a:pPr marL="231775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Can plasma disruptions be predicted, avoided, mitigated?</a:t>
              </a:r>
              <a:endParaRPr lang="en-US" sz="2000" i="0" kern="0" baseline="-25000" dirty="0" smtClean="0">
                <a:solidFill>
                  <a:srgbClr val="C00000"/>
                </a:solidFill>
                <a:latin typeface="Symbol" pitchFamily="18" charset="2"/>
                <a:ea typeface="ヒラギノ角ゴ Pro W3" charset="-128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4648200" y="4267200"/>
              <a:ext cx="304800" cy="304800"/>
            </a:xfrm>
            <a:prstGeom prst="right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8200" y="5410200"/>
            <a:ext cx="4495800" cy="1066800"/>
            <a:chOff x="4648200" y="5410200"/>
            <a:chExt cx="4495800" cy="106680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4876800" y="5410200"/>
              <a:ext cx="4267200" cy="10668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1775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Can fluxes be reduced below </a:t>
              </a:r>
              <a:r>
                <a:rPr lang="en-US" sz="2000" i="0" kern="0" dirty="0" err="1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engin</a:t>
              </a: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. limits at high power &amp; NICD fractions? </a:t>
              </a:r>
            </a:p>
            <a:p>
              <a:pPr marL="231775" indent="-231775" defTabSz="912813" eaLnBrk="0" hangingPunct="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i="0" kern="0" dirty="0" smtClean="0">
                  <a:solidFill>
                    <a:srgbClr val="C00000"/>
                  </a:solidFill>
                  <a:latin typeface="Arial Narrow" pitchFamily="34" charset="0"/>
                  <a:ea typeface="ヒラギノ角ゴ Pro W3" charset="-128"/>
                </a:rPr>
                <a:t>Do PFCs/scenarios exist w/ low net erosion, tolerant of off-normal events?</a:t>
              </a:r>
              <a:endParaRPr lang="en-US" sz="2000" i="0" kern="0" baseline="-25000" dirty="0" smtClean="0">
                <a:solidFill>
                  <a:srgbClr val="C00000"/>
                </a:solidFill>
                <a:latin typeface="Symbol" pitchFamily="18" charset="2"/>
                <a:ea typeface="ヒラギノ角ゴ Pro W3" charset="-128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4648200" y="5638800"/>
              <a:ext cx="304800" cy="304800"/>
            </a:xfrm>
            <a:prstGeom prst="right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3911" y="990600"/>
            <a:ext cx="436048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i="0" dirty="0" smtClean="0"/>
              <a:t>Requirements for </a:t>
            </a:r>
            <a:r>
              <a:rPr lang="en-US" sz="1600" i="0" dirty="0" err="1" smtClean="0"/>
              <a:t>tokamak</a:t>
            </a:r>
            <a:r>
              <a:rPr lang="en-US" sz="1600" i="0" dirty="0" smtClean="0"/>
              <a:t> / ST next-steps:</a:t>
            </a:r>
            <a:endParaRPr lang="en-US" sz="1600" i="0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990600"/>
            <a:ext cx="281940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C00000"/>
                </a:solidFill>
              </a:rPr>
              <a:t>Key questions to resolve:</a:t>
            </a:r>
            <a:endParaRPr lang="en-US" sz="1600" i="0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5 year plan goal: access </a:t>
            </a:r>
            <a:r>
              <a:rPr lang="en-US" sz="2800" smtClean="0"/>
              <a:t>performance levels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of next-steps, approach Pilot-Plant regimes</a:t>
            </a:r>
            <a:endParaRPr lang="en-US" sz="28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5365339" y="914400"/>
            <a:ext cx="3184301" cy="1471896"/>
            <a:chOff x="5136739" y="966504"/>
            <a:chExt cx="3184301" cy="1471896"/>
          </a:xfrm>
        </p:grpSpPr>
        <p:pic>
          <p:nvPicPr>
            <p:cNvPr id="68" name="Picture 67" descr="lined_graph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600" y="966504"/>
              <a:ext cx="2377440" cy="1471896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 bwMode="auto">
            <a:xfrm>
              <a:off x="6096000" y="1576104"/>
              <a:ext cx="457200" cy="693581"/>
            </a:xfrm>
            <a:prstGeom prst="rect">
              <a:avLst/>
            </a:prstGeom>
            <a:solidFill>
              <a:schemeClr val="accent2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rPr>
                <a:t>NSTX-U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91200" y="2161219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0.5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91200" y="1018219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1.0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91200" y="1932619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0.6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91200" y="1704019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0.7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791200" y="1475419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0.8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91200" y="1246819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0.9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6629400" y="1499904"/>
              <a:ext cx="457200" cy="585504"/>
            </a:xfrm>
            <a:prstGeom prst="rect">
              <a:avLst/>
            </a:prstGeom>
            <a:solidFill>
              <a:srgbClr val="00808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bg1"/>
                  </a:solidFill>
                  <a:latin typeface="Arial Narrow" pitchFamily="34" charset="0"/>
                </a:rPr>
                <a:t>ST-PMI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162800" y="1423704"/>
              <a:ext cx="457200" cy="762000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tx1"/>
                  </a:solidFill>
                  <a:latin typeface="Arial Narrow" pitchFamily="34" charset="0"/>
                </a:rPr>
                <a:t>ST-FNSF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7696200" y="1202885"/>
              <a:ext cx="457200" cy="467380"/>
            </a:xfrm>
            <a:prstGeom prst="rect">
              <a:avLst/>
            </a:prstGeom>
            <a:solidFill>
              <a:srgbClr val="CC33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bg1"/>
                  </a:solidFill>
                  <a:latin typeface="Arial Narrow" pitchFamily="34" charset="0"/>
                </a:rPr>
                <a:t>ST-Pilot</a:t>
              </a:r>
              <a:endParaRPr lang="en-US" sz="800" i="0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096000" y="1104599"/>
              <a:ext cx="1094852" cy="184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Bootstrap fraction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136739" y="1441665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0" dirty="0" err="1" smtClean="0">
                  <a:solidFill>
                    <a:schemeClr val="tx1"/>
                  </a:solidFill>
                  <a:latin typeface="Arial Narrow" pitchFamily="34" charset="0"/>
                </a:rPr>
                <a:t>f</a:t>
              </a:r>
              <a:r>
                <a:rPr lang="en-US" sz="2400" i="0" baseline="-25000" dirty="0" err="1" smtClean="0">
                  <a:solidFill>
                    <a:schemeClr val="tx1"/>
                  </a:solidFill>
                  <a:latin typeface="Arial Narrow" pitchFamily="34" charset="0"/>
                </a:rPr>
                <a:t>BS</a:t>
              </a:r>
              <a:endParaRPr lang="en-US" sz="2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57800" y="2286000"/>
            <a:ext cx="3291840" cy="1471896"/>
            <a:chOff x="5029200" y="2490504"/>
            <a:chExt cx="3291840" cy="1471896"/>
          </a:xfrm>
        </p:grpSpPr>
        <p:pic>
          <p:nvPicPr>
            <p:cNvPr id="51" name="Picture 50" descr="lined_graph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600" y="2490504"/>
              <a:ext cx="2377440" cy="147189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791200" y="3701534"/>
              <a:ext cx="213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1.0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91200" y="25464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2.0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91200" y="34608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1.2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1200" y="32322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1.4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91200" y="30036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1.6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91200" y="27750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1.8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29200" y="2971800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0" dirty="0" smtClean="0">
                  <a:solidFill>
                    <a:schemeClr val="tx1"/>
                  </a:solidFill>
                  <a:latin typeface="Arial Narrow" pitchFamily="34" charset="0"/>
                </a:rPr>
                <a:t>H</a:t>
              </a:r>
              <a:r>
                <a:rPr lang="en-US" sz="2400" i="0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98y2</a:t>
              </a:r>
              <a:endParaRPr lang="en-US" sz="24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096000" y="3404904"/>
              <a:ext cx="457200" cy="405096"/>
            </a:xfrm>
            <a:prstGeom prst="rect">
              <a:avLst/>
            </a:prstGeom>
            <a:solidFill>
              <a:schemeClr val="accent2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rPr>
                <a:t>NSTX-U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629400" y="3276600"/>
              <a:ext cx="457200" cy="356904"/>
            </a:xfrm>
            <a:prstGeom prst="rect">
              <a:avLst/>
            </a:prstGeom>
            <a:solidFill>
              <a:srgbClr val="00808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bg1"/>
                  </a:solidFill>
                  <a:latin typeface="Arial Narrow" pitchFamily="34" charset="0"/>
                </a:rPr>
                <a:t>ST-PMI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162800" y="3124200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tx1"/>
                  </a:solidFill>
                  <a:latin typeface="Arial Narrow" pitchFamily="34" charset="0"/>
                </a:rPr>
                <a:t>ST-FNSF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696200" y="2819400"/>
              <a:ext cx="457200" cy="685800"/>
            </a:xfrm>
            <a:prstGeom prst="rect">
              <a:avLst/>
            </a:prstGeom>
            <a:solidFill>
              <a:srgbClr val="CC33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bg1"/>
                  </a:solidFill>
                  <a:latin typeface="Arial Narrow" pitchFamily="34" charset="0"/>
                </a:rPr>
                <a:t>ST-Pilot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96000" y="2634734"/>
              <a:ext cx="1487587" cy="184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Normalized Confinement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410200" y="3657600"/>
            <a:ext cx="3139440" cy="1471896"/>
            <a:chOff x="5181600" y="3938304"/>
            <a:chExt cx="3139440" cy="1471896"/>
          </a:xfrm>
        </p:grpSpPr>
        <p:pic>
          <p:nvPicPr>
            <p:cNvPr id="79" name="Picture 78" descr="lined_graph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600" y="3938304"/>
              <a:ext cx="2377440" cy="1471896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5791200" y="5149334"/>
              <a:ext cx="213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3.0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791200" y="39942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8.0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791200" y="49086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4.0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791200" y="46800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5.0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791200" y="44514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6.0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91200" y="42228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7.0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81600" y="4343400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0" dirty="0" err="1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2400" i="0" baseline="-25000" dirty="0" err="1" smtClean="0">
                  <a:solidFill>
                    <a:schemeClr val="tx1"/>
                  </a:solidFill>
                  <a:latin typeface="Arial Narrow" pitchFamily="34" charset="0"/>
                </a:rPr>
                <a:t>N</a:t>
              </a:r>
              <a:endParaRPr lang="en-US" sz="24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096000" y="4547904"/>
              <a:ext cx="457200" cy="609600"/>
            </a:xfrm>
            <a:prstGeom prst="rect">
              <a:avLst/>
            </a:prstGeom>
            <a:solidFill>
              <a:schemeClr val="accent2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rPr>
                <a:t>NSTX-U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6629400" y="4700304"/>
              <a:ext cx="457200" cy="381000"/>
            </a:xfrm>
            <a:prstGeom prst="rect">
              <a:avLst/>
            </a:prstGeom>
            <a:solidFill>
              <a:srgbClr val="00808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bg1"/>
                  </a:solidFill>
                  <a:latin typeface="Arial Narrow" pitchFamily="34" charset="0"/>
                </a:rPr>
                <a:t>ST-PMI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7162800" y="4624104"/>
              <a:ext cx="457200" cy="609600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tx1"/>
                  </a:solidFill>
                  <a:latin typeface="Arial Narrow" pitchFamily="34" charset="0"/>
                </a:rPr>
                <a:t>ST-FNSF</a:t>
              </a: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696200" y="4267200"/>
              <a:ext cx="457200" cy="457200"/>
            </a:xfrm>
            <a:prstGeom prst="rect">
              <a:avLst/>
            </a:prstGeom>
            <a:solidFill>
              <a:srgbClr val="CC33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bg1"/>
                  </a:solidFill>
                  <a:latin typeface="Arial Narrow" pitchFamily="34" charset="0"/>
                </a:rPr>
                <a:t>ST-Pilot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96000" y="4082534"/>
              <a:ext cx="990656" cy="184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Normalized Beta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pic>
        <p:nvPicPr>
          <p:cNvPr id="101" name="Picture 100" descr="lined_grap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081304"/>
            <a:ext cx="2377440" cy="1471896"/>
          </a:xfrm>
          <a:prstGeom prst="rect">
            <a:avLst/>
          </a:prstGeom>
        </p:spPr>
      </p:pic>
      <p:grpSp>
        <p:nvGrpSpPr>
          <p:cNvPr id="116" name="Group 115"/>
          <p:cNvGrpSpPr/>
          <p:nvPr/>
        </p:nvGrpSpPr>
        <p:grpSpPr>
          <a:xfrm>
            <a:off x="5334000" y="5137254"/>
            <a:ext cx="3048000" cy="1339746"/>
            <a:chOff x="5105400" y="5137254"/>
            <a:chExt cx="3048000" cy="1339746"/>
          </a:xfrm>
        </p:grpSpPr>
        <p:sp>
          <p:nvSpPr>
            <p:cNvPr id="102" name="TextBox 101"/>
            <p:cNvSpPr txBox="1"/>
            <p:nvPr/>
          </p:nvSpPr>
          <p:spPr>
            <a:xfrm>
              <a:off x="5791200" y="6292334"/>
              <a:ext cx="213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0.0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791200" y="51372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1.0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791200" y="60516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0.2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791200" y="58230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0.4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791200" y="55944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0.6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791200" y="536585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0.8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6096000" y="5638800"/>
              <a:ext cx="457200" cy="381000"/>
            </a:xfrm>
            <a:prstGeom prst="rect">
              <a:avLst/>
            </a:prstGeom>
            <a:solidFill>
              <a:schemeClr val="accent2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rPr>
                <a:t>NSTX-U</a:t>
              </a: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629400" y="5181600"/>
              <a:ext cx="457200" cy="457200"/>
            </a:xfrm>
            <a:prstGeom prst="rect">
              <a:avLst/>
            </a:prstGeom>
            <a:solidFill>
              <a:srgbClr val="00808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bg1"/>
                  </a:solidFill>
                  <a:latin typeface="Arial Narrow" pitchFamily="34" charset="0"/>
                </a:rPr>
                <a:t>ST-PMI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7162800" y="5181600"/>
              <a:ext cx="457200" cy="533400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tx1"/>
                  </a:solidFill>
                  <a:latin typeface="Arial Narrow" pitchFamily="34" charset="0"/>
                </a:rPr>
                <a:t>ST-FNSF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7696200" y="5181600"/>
              <a:ext cx="457200" cy="381000"/>
            </a:xfrm>
            <a:prstGeom prst="rect">
              <a:avLst/>
            </a:prstGeom>
            <a:solidFill>
              <a:srgbClr val="CC33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 i="0" dirty="0" smtClean="0">
                  <a:solidFill>
                    <a:schemeClr val="bg1"/>
                  </a:solidFill>
                  <a:latin typeface="Arial Narrow" pitchFamily="34" charset="0"/>
                </a:rPr>
                <a:t>ST-Pilot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641768" y="6199632"/>
              <a:ext cx="1511632" cy="184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Power exhaust challenge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105400" y="5486400"/>
              <a:ext cx="644728" cy="609600"/>
              <a:chOff x="5146472" y="5562600"/>
              <a:chExt cx="644728" cy="609600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5181600" y="5562600"/>
                <a:ext cx="5918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0" dirty="0" smtClean="0">
                    <a:solidFill>
                      <a:schemeClr val="tx1"/>
                    </a:solidFill>
                    <a:latin typeface="Arial Narrow" pitchFamily="34" charset="0"/>
                  </a:rPr>
                  <a:t>P/S</a:t>
                </a:r>
                <a:endParaRPr lang="en-US" sz="1600" i="0" baseline="-250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146472" y="5910590"/>
                <a:ext cx="64472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0" dirty="0" smtClean="0">
                    <a:solidFill>
                      <a:schemeClr val="tx1"/>
                    </a:solidFill>
                    <a:latin typeface="Arial Narrow" pitchFamily="34" charset="0"/>
                  </a:rPr>
                  <a:t>[MW/m</a:t>
                </a:r>
                <a:r>
                  <a:rPr lang="en-US" sz="1100" i="0" baseline="30000" dirty="0" smtClean="0">
                    <a:solidFill>
                      <a:schemeClr val="tx1"/>
                    </a:solidFill>
                    <a:latin typeface="Arial Narrow" pitchFamily="34" charset="0"/>
                  </a:rPr>
                  <a:t>2</a:t>
                </a:r>
                <a:r>
                  <a:rPr lang="en-US" sz="1100" i="0" dirty="0" smtClean="0">
                    <a:solidFill>
                      <a:schemeClr val="tx1"/>
                    </a:solidFill>
                    <a:latin typeface="Arial Narrow" pitchFamily="34" charset="0"/>
                  </a:rPr>
                  <a:t>]</a:t>
                </a:r>
                <a:endParaRPr lang="en-US" sz="900" i="0" baseline="-250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18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4648200" cy="4724400"/>
          </a:xfrm>
        </p:spPr>
        <p:txBody>
          <a:bodyPr/>
          <a:lstStyle/>
          <a:p>
            <a:pPr marL="231775" indent="-231775" defTabSz="912813"/>
            <a:r>
              <a:rPr lang="en-US" sz="2200" b="1" dirty="0" smtClean="0">
                <a:ea typeface="ヒラギノ角ゴ Pro W3" charset="-128"/>
              </a:rPr>
              <a:t>Full non-inductive (NI) current drive for steady-state operation</a:t>
            </a:r>
          </a:p>
          <a:p>
            <a:pPr marL="631825" lvl="1" indent="-231775" defTabSz="912813"/>
            <a:r>
              <a:rPr lang="en-US" sz="1800" b="1" dirty="0" smtClean="0">
                <a:ea typeface="ヒラギノ角ゴ Pro W3" charset="-128"/>
              </a:rPr>
              <a:t>ST requires NI start-up/ramp-up</a:t>
            </a:r>
          </a:p>
          <a:p>
            <a:pPr marL="231775" indent="-231775" defTabSz="912813"/>
            <a:endParaRPr lang="en-US" sz="1800" b="1" dirty="0" smtClean="0">
              <a:ea typeface="ヒラギノ角ゴ Pro W3" charset="-128"/>
            </a:endParaRPr>
          </a:p>
          <a:p>
            <a:pPr marL="231775" indent="-231775" defTabSz="912813"/>
            <a:r>
              <a:rPr lang="en-US" sz="2200" b="1" dirty="0" smtClean="0">
                <a:ea typeface="ヒラギノ角ゴ Pro W3" charset="-128"/>
              </a:rPr>
              <a:t>High confinement to minimize auxiliary heating, device size</a:t>
            </a:r>
          </a:p>
          <a:p>
            <a:pPr marL="231775" lvl="1" indent="-231775" defTabSz="912813"/>
            <a:endParaRPr lang="en-US" sz="3200" b="1" dirty="0" smtClean="0">
              <a:ea typeface="ヒラギノ角ゴ Pro W3" charset="-128"/>
            </a:endParaRPr>
          </a:p>
          <a:p>
            <a:pPr marL="231775" indent="-231775" defTabSz="912813"/>
            <a:r>
              <a:rPr lang="en-US" sz="2200" b="1" dirty="0" smtClean="0">
                <a:ea typeface="ヒラギノ角ゴ Pro W3" charset="-128"/>
              </a:rPr>
              <a:t>Sustained high </a:t>
            </a:r>
            <a:r>
              <a:rPr lang="en-US" sz="2200" b="1" dirty="0" smtClean="0">
                <a:latin typeface="Symbol" pitchFamily="18" charset="2"/>
                <a:ea typeface="ヒラギノ角ゴ Pro W3" charset="-128"/>
              </a:rPr>
              <a:t>b</a:t>
            </a:r>
            <a:r>
              <a:rPr lang="en-US" sz="2200" b="1" dirty="0" smtClean="0">
                <a:ea typeface="ヒラギノ角ゴ Pro W3" charset="-128"/>
              </a:rPr>
              <a:t> to minimize magnet size, forces, power</a:t>
            </a:r>
          </a:p>
          <a:p>
            <a:pPr marL="231775" indent="-231775" defTabSz="912813"/>
            <a:endParaRPr lang="en-US" sz="3200" b="1" dirty="0" smtClean="0">
              <a:ea typeface="ヒラギノ角ゴ Pro W3" charset="-128"/>
            </a:endParaRPr>
          </a:p>
          <a:p>
            <a:pPr marL="231775" indent="-231775" defTabSz="912813"/>
            <a:r>
              <a:rPr lang="en-US" sz="2200" b="1" dirty="0" err="1" smtClean="0">
                <a:ea typeface="ヒラギノ角ゴ Pro W3" charset="-128"/>
              </a:rPr>
              <a:t>Divertor</a:t>
            </a:r>
            <a:r>
              <a:rPr lang="en-US" sz="2200" b="1" dirty="0" smtClean="0">
                <a:ea typeface="ヒラギノ角ゴ Pro W3" charset="-128"/>
              </a:rPr>
              <a:t>/first-wall survival with intense power/particle fluxes</a:t>
            </a:r>
          </a:p>
          <a:p>
            <a:endParaRPr lang="en-US" sz="2200" b="1" dirty="0"/>
          </a:p>
        </p:txBody>
      </p:sp>
      <p:sp>
        <p:nvSpPr>
          <p:cNvPr id="124" name="Right Arrow 123"/>
          <p:cNvSpPr/>
          <p:nvPr/>
        </p:nvSpPr>
        <p:spPr bwMode="auto">
          <a:xfrm>
            <a:off x="4724400" y="1600200"/>
            <a:ext cx="304800" cy="3048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5" name="Right Arrow 124"/>
          <p:cNvSpPr/>
          <p:nvPr/>
        </p:nvSpPr>
        <p:spPr bwMode="auto">
          <a:xfrm>
            <a:off x="4724400" y="2971800"/>
            <a:ext cx="304800" cy="3048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6" name="Right Arrow 125"/>
          <p:cNvSpPr/>
          <p:nvPr/>
        </p:nvSpPr>
        <p:spPr bwMode="auto">
          <a:xfrm>
            <a:off x="4724400" y="4343400"/>
            <a:ext cx="304800" cy="3048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7" name="Right Arrow 126"/>
          <p:cNvSpPr/>
          <p:nvPr/>
        </p:nvSpPr>
        <p:spPr bwMode="auto">
          <a:xfrm>
            <a:off x="4724400" y="5638800"/>
            <a:ext cx="304800" cy="3048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3911" y="990600"/>
            <a:ext cx="436048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i="0" dirty="0" smtClean="0"/>
              <a:t>Requirements for </a:t>
            </a:r>
            <a:r>
              <a:rPr lang="en-US" sz="1600" i="0" dirty="0" err="1" smtClean="0"/>
              <a:t>tokamak</a:t>
            </a:r>
            <a:r>
              <a:rPr lang="en-US" sz="1600" i="0" dirty="0" smtClean="0"/>
              <a:t> / ST next-steps:</a:t>
            </a:r>
            <a:endParaRPr lang="en-US" sz="1600" i="0" dirty="0"/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77720</TotalTime>
  <Words>6393</Words>
  <Application>Microsoft Office PowerPoint</Application>
  <PresentationFormat>On-screen Show (4:3)</PresentationFormat>
  <Paragraphs>1226</Paragraphs>
  <Slides>56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Blank Presentation</vt:lpstr>
      <vt:lpstr>Slide 1</vt:lpstr>
      <vt:lpstr>STs and planned NSTX-U program support and accelerate wide range of development paths toward fusion energy</vt:lpstr>
      <vt:lpstr>Outline</vt:lpstr>
      <vt:lpstr>NSTX-U PAC-33 Charge Background</vt:lpstr>
      <vt:lpstr>NSTX-U PAC-33 Charge Questions</vt:lpstr>
      <vt:lpstr>Outline</vt:lpstr>
      <vt:lpstr>NSTX Upgrade will access next factor of two  increase in performance to bridge gaps to next-step STs</vt:lpstr>
      <vt:lpstr>5 year plan addresses key physics + operational questions facing high-performance next-steps, ITER</vt:lpstr>
      <vt:lpstr>5 year plan goal: access performance levels of next-steps, approach Pilot-Plant regimes</vt:lpstr>
      <vt:lpstr>Outline</vt:lpstr>
      <vt:lpstr>High-level goals for NSTX-U 5 year plan</vt:lpstr>
      <vt:lpstr>Slide 12</vt:lpstr>
      <vt:lpstr>Outline</vt:lpstr>
      <vt:lpstr>Prioritization of major facility enhancements</vt:lpstr>
      <vt:lpstr>NSTX-U plan will address key issues using cross-cutting set of existing/early tools + additional facility enhancements</vt:lpstr>
      <vt:lpstr>Outline</vt:lpstr>
      <vt:lpstr>Plan Organization and Research Thrusts</vt:lpstr>
      <vt:lpstr>Overview of NSTX-U 5 year plan research thrusts</vt:lpstr>
      <vt:lpstr>Stability control improvements significantly reduce  unstable RWMs; developed advanced disruption warning </vt:lpstr>
      <vt:lpstr>Macroscopic Stability (MS) 5 Year Goal:  Establish the physics and control capabilities needed for sustained stability of high performance ST plasmas </vt:lpstr>
      <vt:lpstr>NSTX results and NSTX-U 5 year plan research thrusts</vt:lpstr>
      <vt:lpstr>tE scalings unified by collisionality; nonlinear microtearing simulations find reduced electron heat transport at lower n </vt:lpstr>
      <vt:lpstr>Transport and Turbulence (TT) 5 Year Goal:  Establish predictive capability for transport in next-step devices focusing on the ST high-β + low-collisionality regime</vt:lpstr>
      <vt:lpstr>NSTX results and NSTX-U 5 year plan research thrusts</vt:lpstr>
      <vt:lpstr>Pedestal width scaling differs from conventional A;  “snowflake” divertor effective for heat flux mitigation</vt:lpstr>
      <vt:lpstr>Boundary Physics (BP) 5 Year Goal:  Develop and understand integrated plasma exhaust solutions  compatible with high core performance for FNSF and ITER</vt:lpstr>
      <vt:lpstr>NSTX results and NSTX-U 5 year plan research thrusts</vt:lpstr>
      <vt:lpstr>Plasma confinement increases ~continuously with increasing Li evaporation; Li may also be means of heat flux mitigation</vt:lpstr>
      <vt:lpstr>Materials and PFCs (MP) 5 Year Goal:  Initiate comparative assessment of high-Z and liquid metal PFCs for long-pulse high-power-density next-step devices </vt:lpstr>
      <vt:lpstr>NSTX results and NSTX-U 5 year plan research thrusts</vt:lpstr>
      <vt:lpstr>Rapid TAE avalanches could impact NBI current-drive  in advanced scenarios for NSTX-U, FNSF, ITER AT</vt:lpstr>
      <vt:lpstr>Energetic Particle (EP) 5 Year Goal:  Develop predictive capability for fast-ion transport caused by Alfven Eigenmodes (AEs), explore control of AE modes</vt:lpstr>
      <vt:lpstr>NSTX results and NSTX-U 5 year plan research thrusts</vt:lpstr>
      <vt:lpstr>HHFW can efficiently heat low IP targets for plasma start-up, but can lose power to divertor in SOL in front of antenna</vt:lpstr>
      <vt:lpstr>Radio-frequency Heating and Current Drive (RF) 5 Year Goal:  Provide and understand heating and current-drive for full non-inductive (NI) start-up and ramp-up in support of FNSF</vt:lpstr>
      <vt:lpstr>NSTX results and NSTX-U 5 year plan research thrusts</vt:lpstr>
      <vt:lpstr>Coaxial Helicity Injection (CHI) has generated ~200kA (closed flux), TSC simulations  start-up/ramp-up to ~1MA possible</vt:lpstr>
      <vt:lpstr>Plasma Start-up and Ramp-up (PSR) 5 Year Goal:  Develop and understand non-inductive start-up/ramp-up  to project to ST-FNSF operation with small or no solenoid</vt:lpstr>
      <vt:lpstr>NSTX results and NSTX-U 5 year plan research thrusts</vt:lpstr>
      <vt:lpstr>NSTX has already accessed the A, bN, k values needed for an ST-based FNSF – next step is to access 100% non-inductive</vt:lpstr>
      <vt:lpstr>Advanced Scenarios and Control (ASC) 5 Year Goal:  Develop basis for steady-state operation/control for next-step STs, help resolve key scenario and control issues for ITER</vt:lpstr>
      <vt:lpstr>Thrusts strongly support all 5 high-level goals, MS, TT, BP, ASC thrusts contribute most broadly</vt:lpstr>
      <vt:lpstr>Outline</vt:lpstr>
      <vt:lpstr>NSTX has made, and NSTX-U will continue  to make substantial contributions to ITER</vt:lpstr>
      <vt:lpstr>Unique physics regimes + advanced diagnostics strongly support predictive capability development</vt:lpstr>
      <vt:lpstr>Summary:  NSTX-U 5 year plan makes leading contributions to fusion science, next-step applications</vt:lpstr>
      <vt:lpstr>Agenda for remainder of PAC-33</vt:lpstr>
      <vt:lpstr>Backup</vt:lpstr>
      <vt:lpstr>Possible Charge Assessment Criteria</vt:lpstr>
      <vt:lpstr>NSTX-U 5 Year Plan Well Aligned with FES 10 Year Vision</vt:lpstr>
      <vt:lpstr>FES budget guidance for NSTX-U 5 year plan</vt:lpstr>
      <vt:lpstr>Base FY13-15 research milestones emphasize analysis and simulation for NSTX-U, FNSF, ITER, + initial NSTX-U ops</vt:lpstr>
      <vt:lpstr>                                  in FY2014-15 would enhance NSTX-U facility utilization, accelerate start-up/ramp-up + snowflake</vt:lpstr>
      <vt:lpstr>Slide 54</vt:lpstr>
      <vt:lpstr>Slide 55</vt:lpstr>
      <vt:lpstr>NSTX Upgrade will address critical plasma confinement and sustainment questions by exploiting 2 new capabilities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 Menard</cp:lastModifiedBy>
  <cp:revision>12894</cp:revision>
  <dcterms:created xsi:type="dcterms:W3CDTF">2003-10-01T16:23:57Z</dcterms:created>
  <dcterms:modified xsi:type="dcterms:W3CDTF">2013-02-17T04:17:36Z</dcterms:modified>
</cp:coreProperties>
</file>