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21"/>
  </p:notesMasterIdLst>
  <p:handoutMasterIdLst>
    <p:handoutMasterId r:id="rId22"/>
  </p:handoutMasterIdLst>
  <p:sldIdLst>
    <p:sldId id="1217" r:id="rId2"/>
    <p:sldId id="1228" r:id="rId3"/>
    <p:sldId id="1258" r:id="rId4"/>
    <p:sldId id="1233" r:id="rId5"/>
    <p:sldId id="1272" r:id="rId6"/>
    <p:sldId id="1247" r:id="rId7"/>
    <p:sldId id="1259" r:id="rId8"/>
    <p:sldId id="1260" r:id="rId9"/>
    <p:sldId id="1250" r:id="rId10"/>
    <p:sldId id="1267" r:id="rId11"/>
    <p:sldId id="1271" r:id="rId12"/>
    <p:sldId id="1248" r:id="rId13"/>
    <p:sldId id="1252" r:id="rId14"/>
    <p:sldId id="1253" r:id="rId15"/>
    <p:sldId id="1268" r:id="rId16"/>
    <p:sldId id="1255" r:id="rId17"/>
    <p:sldId id="1243" r:id="rId18"/>
    <p:sldId id="1256" r:id="rId19"/>
    <p:sldId id="1257" r:id="rId20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5pPr>
    <a:lvl6pPr marL="2286000" algn="l" defTabSz="914400" rtl="0" eaLnBrk="1" latinLnBrk="0" hangingPunct="1"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6pPr>
    <a:lvl7pPr marL="2743200" algn="l" defTabSz="914400" rtl="0" eaLnBrk="1" latinLnBrk="0" hangingPunct="1"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7pPr>
    <a:lvl8pPr marL="3200400" algn="l" defTabSz="914400" rtl="0" eaLnBrk="1" latinLnBrk="0" hangingPunct="1"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8pPr>
    <a:lvl9pPr marL="3657600" algn="l" defTabSz="914400" rtl="0" eaLnBrk="1" latinLnBrk="0" hangingPunct="1"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4080"/>
    <a:srgbClr val="008040"/>
    <a:srgbClr val="00FF00"/>
    <a:srgbClr val="0000FF"/>
    <a:srgbClr val="FF6666"/>
    <a:srgbClr val="99FF99"/>
    <a:srgbClr val="FFFFCC"/>
    <a:srgbClr val="99FFFF"/>
    <a:srgbClr val="66CC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01" autoAdjust="0"/>
    <p:restoredTop sz="94558" autoAdjust="0"/>
  </p:normalViewPr>
  <p:slideViewPr>
    <p:cSldViewPr>
      <p:cViewPr>
        <p:scale>
          <a:sx n="130" d="100"/>
          <a:sy n="130" d="100"/>
        </p:scale>
        <p:origin x="-856" y="-88"/>
      </p:cViewPr>
      <p:guideLst>
        <p:guide orient="horz" pos="422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528" y="-90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58238"/>
            <a:ext cx="3005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84A8B76E-066F-4F1C-9F3C-7B0A59AF6B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032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3475" y="684213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413250"/>
            <a:ext cx="5102225" cy="411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092420B3-3334-4F22-B057-47A1985184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4230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0008D5-44D2-47AC-B613-7D6CD12137F8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192EA-3211-41DA-874E-4E33D03905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7" name="Picture 1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271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1028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29" name="Picture 19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578600"/>
            <a:ext cx="9144000" cy="2794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905415" name="Text Box 199"/>
          <p:cNvSpPr txBox="1">
            <a:spLocks noChangeArrowheads="1"/>
          </p:cNvSpPr>
          <p:nvPr/>
        </p:nvSpPr>
        <p:spPr bwMode="auto">
          <a:xfrm>
            <a:off x="273050" y="6635750"/>
            <a:ext cx="793750" cy="1841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  <a:cs typeface="+mn-cs"/>
              </a:rPr>
              <a:t>NSTX-U</a:t>
            </a:r>
          </a:p>
        </p:txBody>
      </p:sp>
      <p:sp>
        <p:nvSpPr>
          <p:cNvPr id="12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629400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900" i="0">
                <a:solidFill>
                  <a:schemeClr val="accent2"/>
                </a:solidFill>
                <a:latin typeface="+mn-lt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fld id="{1C29AF7E-0260-4534-864B-42904FBA31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828800" y="6629400"/>
            <a:ext cx="5486400" cy="2154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i="0" dirty="0" smtClean="0">
                <a:latin typeface="Helvetica" pitchFamily="34" charset="0"/>
                <a:cs typeface="+mn-cs"/>
              </a:rPr>
              <a:t>NSTX-U PAC-33 – </a:t>
            </a:r>
            <a:r>
              <a:rPr lang="en-US" sz="800" i="0" dirty="0" smtClean="0">
                <a:latin typeface="Helvetica" pitchFamily="34" charset="0"/>
                <a:cs typeface="+mn-cs"/>
              </a:rPr>
              <a:t>NSTX-U Contributions</a:t>
            </a:r>
            <a:r>
              <a:rPr lang="en-US" sz="800" i="0" baseline="0" dirty="0" smtClean="0">
                <a:latin typeface="Helvetica" pitchFamily="34" charset="0"/>
                <a:cs typeface="+mn-cs"/>
              </a:rPr>
              <a:t> to ITER</a:t>
            </a:r>
            <a:endParaRPr lang="en-US" sz="800" i="0" dirty="0">
              <a:latin typeface="Helvetica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7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emf"/><Relationship Id="rId3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emf"/><Relationship Id="rId3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png"/><Relationship Id="rId5" Type="http://schemas.openxmlformats.org/officeDocument/2006/relationships/image" Target="../media/image12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0" name="Straight Connector 58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</p:spPr>
      </p:cxnSp>
      <p:cxnSp>
        <p:nvCxnSpPr>
          <p:cNvPr id="2051" name="Straight Connector 2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52" name="Line 150"/>
          <p:cNvSpPr>
            <a:spLocks noChangeShapeType="1"/>
          </p:cNvSpPr>
          <p:nvPr/>
        </p:nv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cxnSp>
        <p:nvCxnSpPr>
          <p:cNvPr id="2053" name="Straight Connector 2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54" name="Line 131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cxnSp>
        <p:nvCxnSpPr>
          <p:cNvPr id="2055" name="Straight Connector 2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1525762" name="Rectangle 2"/>
          <p:cNvSpPr>
            <a:spLocks noChangeArrowheads="1"/>
          </p:cNvSpPr>
          <p:nvPr/>
        </p:nvSpPr>
        <p:spPr bwMode="auto">
          <a:xfrm>
            <a:off x="152400" y="990600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3200" i="0" dirty="0" smtClean="0"/>
              <a:t>NSTX-U Five </a:t>
            </a:r>
            <a:r>
              <a:rPr lang="en-US" sz="3200" i="0" smtClean="0"/>
              <a:t>Year Plan Contributions 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3200" i="0" smtClean="0"/>
              <a:t>to </a:t>
            </a:r>
            <a:r>
              <a:rPr lang="en-US" sz="3200" i="0" dirty="0" smtClean="0"/>
              <a:t>ITER</a:t>
            </a:r>
          </a:p>
        </p:txBody>
      </p:sp>
      <p:cxnSp>
        <p:nvCxnSpPr>
          <p:cNvPr id="2057" name="Straight Connector 2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58" name="Line 132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cxnSp>
        <p:nvCxnSpPr>
          <p:cNvPr id="2059" name="Straight Connector 2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0" name="Text Box 9"/>
          <p:cNvSpPr txBox="1">
            <a:spLocks noChangeArrowheads="1"/>
          </p:cNvSpPr>
          <p:nvPr/>
        </p:nvSpPr>
        <p:spPr bwMode="auto">
          <a:xfrm>
            <a:off x="1524000" y="2057400"/>
            <a:ext cx="6019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i="0" dirty="0" smtClean="0">
                <a:solidFill>
                  <a:srgbClr val="000000"/>
                </a:solidFill>
                <a:latin typeface="Arial" charset="0"/>
              </a:rPr>
              <a:t>S.M. Kaye</a:t>
            </a:r>
          </a:p>
          <a:p>
            <a:pPr algn="ctr"/>
            <a:r>
              <a:rPr lang="en-US" sz="2000" i="0" dirty="0" smtClean="0">
                <a:solidFill>
                  <a:srgbClr val="000000"/>
                </a:solidFill>
                <a:latin typeface="Arial" charset="0"/>
              </a:rPr>
              <a:t>Deputy Program Director, NSTX-U</a:t>
            </a:r>
          </a:p>
        </p:txBody>
      </p:sp>
      <p:cxnSp>
        <p:nvCxnSpPr>
          <p:cNvPr id="2061" name="Straight Connector 3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2" name="Line 13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cxnSp>
        <p:nvCxnSpPr>
          <p:cNvPr id="2063" name="Straight Connector 3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4" name="Text Box 10"/>
          <p:cNvSpPr txBox="1">
            <a:spLocks noChangeArrowheads="1"/>
          </p:cNvSpPr>
          <p:nvPr/>
        </p:nvSpPr>
        <p:spPr bwMode="auto">
          <a:xfrm>
            <a:off x="1676400" y="3352800"/>
            <a:ext cx="5715000" cy="627864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600" i="0" dirty="0" smtClean="0">
                <a:solidFill>
                  <a:srgbClr val="FF0000"/>
                </a:solidFill>
              </a:rPr>
              <a:t>NSTX-U PAC-33 Meeting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600" i="0" dirty="0" smtClean="0">
                <a:solidFill>
                  <a:srgbClr val="FF0000"/>
                </a:solidFill>
              </a:rPr>
              <a:t>PPPL – B318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600" i="0" dirty="0" smtClean="0">
                <a:solidFill>
                  <a:srgbClr val="FF0000"/>
                </a:solidFill>
              </a:rPr>
              <a:t>February 19-21, 2013</a:t>
            </a:r>
            <a:endParaRPr lang="en-US" sz="1600" i="0" dirty="0">
              <a:solidFill>
                <a:srgbClr val="FF0000"/>
              </a:solidFill>
            </a:endParaRPr>
          </a:p>
        </p:txBody>
      </p:sp>
      <p:cxnSp>
        <p:nvCxnSpPr>
          <p:cNvPr id="2065" name="Straight Connector 3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6" name="Line 13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cxnSp>
        <p:nvCxnSpPr>
          <p:cNvPr id="2067" name="Straight Connector 3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8" name="Line 13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cxnSp>
        <p:nvCxnSpPr>
          <p:cNvPr id="2069" name="Straight Connector 3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0" name="Line 139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cxnSp>
        <p:nvCxnSpPr>
          <p:cNvPr id="2071" name="Straight Connector 3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2" name="Line 14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cxnSp>
        <p:nvCxnSpPr>
          <p:cNvPr id="2073" name="Straight Connector 3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4" name="Line 14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cxnSp>
        <p:nvCxnSpPr>
          <p:cNvPr id="2075" name="Straight Connector 3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6" name="Line 145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cxnSp>
        <p:nvCxnSpPr>
          <p:cNvPr id="2077" name="Straight Connector 3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8" name="Line 146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cxnSp>
        <p:nvCxnSpPr>
          <p:cNvPr id="2079" name="Straight Connector 3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2080" name="Picture 1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9144000" cy="83978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cxnSp>
        <p:nvCxnSpPr>
          <p:cNvPr id="2081" name="Straight Connector 4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82" name="Line 147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cxnSp>
        <p:nvCxnSpPr>
          <p:cNvPr id="2083" name="Straight Connector 4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1525888" name="Text Box 128"/>
          <p:cNvSpPr txBox="1">
            <a:spLocks noChangeArrowheads="1"/>
          </p:cNvSpPr>
          <p:nvPr/>
        </p:nvSpPr>
        <p:spPr bwMode="auto">
          <a:xfrm>
            <a:off x="838200" y="109538"/>
            <a:ext cx="1905000" cy="55403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600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NSTX-U</a:t>
            </a:r>
          </a:p>
        </p:txBody>
      </p:sp>
      <p:cxnSp>
        <p:nvCxnSpPr>
          <p:cNvPr id="2085" name="Straight Connector 4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86" name="Line 14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cxnSp>
        <p:nvCxnSpPr>
          <p:cNvPr id="2087" name="Straight Connector 4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88" name="Rectangle 129"/>
          <p:cNvSpPr>
            <a:spLocks noChangeArrowheads="1"/>
          </p:cNvSpPr>
          <p:nvPr/>
        </p:nvSpPr>
        <p:spPr bwMode="auto">
          <a:xfrm>
            <a:off x="3651250" y="228600"/>
            <a:ext cx="15303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eaLnBrk="0" hangingPunct="0"/>
            <a:r>
              <a:rPr lang="en-US" sz="1800" dirty="0">
                <a:solidFill>
                  <a:schemeClr val="accent2"/>
                </a:solidFill>
                <a:latin typeface="Arial" charset="0"/>
              </a:rPr>
              <a:t>Supported by   </a:t>
            </a:r>
          </a:p>
        </p:txBody>
      </p:sp>
      <p:cxnSp>
        <p:nvCxnSpPr>
          <p:cNvPr id="2089" name="Straight Connector 4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90" name="Line 149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cxnSp>
        <p:nvCxnSpPr>
          <p:cNvPr id="2091" name="Straight Connector 4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092" name="Straight Connector 4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093" name="Straight Connector 5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2094" name="Picture 53" descr="ppi224.tmp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2286000"/>
            <a:ext cx="1295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95" name="Straight Connector 5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96" name="Text Box 153"/>
          <p:cNvSpPr txBox="1">
            <a:spLocks noChangeArrowheads="1"/>
          </p:cNvSpPr>
          <p:nvPr/>
        </p:nvSpPr>
        <p:spPr bwMode="auto">
          <a:xfrm>
            <a:off x="7696200" y="2317750"/>
            <a:ext cx="1295400" cy="43116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429" tIns="45714" rIns="91429" bIns="45714" anchor="b">
            <a:spAutoFit/>
          </a:bodyPr>
          <a:lstStyle/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 err="1">
                <a:solidFill>
                  <a:srgbClr val="FF0000"/>
                </a:solidFill>
                <a:latin typeface="Arial" charset="0"/>
              </a:rPr>
              <a:t>Culham</a:t>
            </a:r>
            <a:r>
              <a:rPr lang="en-US" sz="900">
                <a:solidFill>
                  <a:srgbClr val="FF0000"/>
                </a:solidFill>
                <a:latin typeface="Arial" charset="0"/>
              </a:rPr>
              <a:t> Sci Ctr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York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Chubu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Fukui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Hiroshima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Hyogo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Kyoto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Kyushu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Kyushu Tokai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NIFS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Niigata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U Tokyo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JAEA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800">
                <a:solidFill>
                  <a:srgbClr val="FF0000"/>
                </a:solidFill>
                <a:latin typeface="Arial" charset="0"/>
              </a:rPr>
              <a:t>Inst for Nucl Res, Kiev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Ioffe Inst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TRINITI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Chonbuk Natl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NFRI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KAIST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POSTECH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Seoul Natl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ASIPP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CIEMAT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FOM Inst DIFFER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ENEA, Frascati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CEA, Cadarache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IPP, Jülich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IPP, Garching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ASCR, Czech Rep</a:t>
            </a:r>
          </a:p>
        </p:txBody>
      </p:sp>
      <p:cxnSp>
        <p:nvCxnSpPr>
          <p:cNvPr id="2097" name="Straight Connector 5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098" name="Straight Connector 5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099" name="Straight Connector 57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</p:spPr>
      </p:cxnSp>
      <p:pic>
        <p:nvPicPr>
          <p:cNvPr id="2100" name="Picture 3" descr="C:\Users\jmenard\Desktop\Picture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4495800"/>
            <a:ext cx="307816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1" name="Picture 48" descr="ppi221.tmp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2057400"/>
            <a:ext cx="1295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02" name="Text Box 152"/>
          <p:cNvSpPr txBox="1">
            <a:spLocks noChangeArrowheads="1"/>
          </p:cNvSpPr>
          <p:nvPr/>
        </p:nvSpPr>
        <p:spPr bwMode="auto">
          <a:xfrm>
            <a:off x="152400" y="2057400"/>
            <a:ext cx="1257300" cy="4648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Coll of Wm &amp; Mary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Columbia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CompX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General Atomics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FIU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INL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Johns Hopkins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LANL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LLNL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Lodestar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MIT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Lehigh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Nova Photonics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Old Dominion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ORNL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PPPL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Princeton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Purdue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SNL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Think Tank, Inc.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 Davis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 Irvine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UCLA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UCSD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Colorado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Illinois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Maryland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Rochester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Tennessee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Tulsa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Washington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Wisconsin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X Science LLC</a:t>
            </a:r>
          </a:p>
        </p:txBody>
      </p:sp>
      <p:pic>
        <p:nvPicPr>
          <p:cNvPr id="2103" name="Picture 5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63713" y="4343400"/>
            <a:ext cx="227488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Pedestal Transport &amp; Stability Will Provide Key to Optimizing ELM Control (BP-1)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1066800"/>
          </a:xfrm>
        </p:spPr>
        <p:txBody>
          <a:bodyPr/>
          <a:lstStyle/>
          <a:p>
            <a:r>
              <a:rPr lang="en-US" sz="2000" dirty="0" smtClean="0">
                <a:solidFill>
                  <a:srgbClr val="800000"/>
                </a:solidFill>
              </a:rPr>
              <a:t>Use Li suppression of ELMs as a basis for studying the pedestal/ELM stability</a:t>
            </a:r>
          </a:p>
          <a:p>
            <a:r>
              <a:rPr lang="en-US" sz="2000" dirty="0" smtClean="0">
                <a:solidFill>
                  <a:srgbClr val="800000"/>
                </a:solidFill>
              </a:rPr>
              <a:t>Identify dominant </a:t>
            </a:r>
            <a:r>
              <a:rPr lang="en-US" sz="2000" dirty="0" err="1" smtClean="0">
                <a:solidFill>
                  <a:srgbClr val="800000"/>
                </a:solidFill>
              </a:rPr>
              <a:t>microinstabilities</a:t>
            </a:r>
            <a:r>
              <a:rPr lang="en-US" sz="2000" dirty="0" smtClean="0">
                <a:solidFill>
                  <a:srgbClr val="800000"/>
                </a:solidFill>
              </a:rPr>
              <a:t> that govern pedestal structure</a:t>
            </a:r>
            <a:endParaRPr lang="en-US" sz="2000" dirty="0">
              <a:solidFill>
                <a:srgbClr val="80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028166" y="2133600"/>
            <a:ext cx="2811034" cy="4267200"/>
            <a:chOff x="4191000" y="1143000"/>
            <a:chExt cx="2819400" cy="42799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91000" y="1143000"/>
              <a:ext cx="2712888" cy="42799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 bwMode="auto">
            <a:xfrm>
              <a:off x="6781800" y="1752600"/>
              <a:ext cx="228600" cy="2895600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52400" y="2055673"/>
            <a:ext cx="53340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800" b="0" i="0" dirty="0" smtClean="0">
                <a:solidFill>
                  <a:schemeClr val="accent2"/>
                </a:solidFill>
              </a:rPr>
              <a:t>Density profile change with Li conditioning changes </a:t>
            </a:r>
            <a:r>
              <a:rPr lang="en-US" sz="1800" b="0" i="0" dirty="0" err="1" smtClean="0">
                <a:solidFill>
                  <a:schemeClr val="accent2"/>
                </a:solidFill>
                <a:latin typeface="Symbol" charset="2"/>
                <a:cs typeface="Symbol" charset="2"/>
              </a:rPr>
              <a:t>m</a:t>
            </a:r>
            <a:r>
              <a:rPr lang="en-US" sz="1800" b="0" i="0" dirty="0" err="1" smtClean="0">
                <a:solidFill>
                  <a:schemeClr val="accent2"/>
                </a:solidFill>
              </a:rPr>
              <a:t>instability</a:t>
            </a:r>
            <a:r>
              <a:rPr lang="en-US" sz="1800" b="0" i="0" dirty="0" smtClean="0">
                <a:solidFill>
                  <a:schemeClr val="accent2"/>
                </a:solidFill>
              </a:rPr>
              <a:t> properties, and determines stability to ELMs</a:t>
            </a:r>
          </a:p>
          <a:p>
            <a:pPr marL="171450" indent="-171450">
              <a:buFont typeface="Arial"/>
              <a:buChar char="•"/>
            </a:pPr>
            <a:endParaRPr lang="en-US" sz="1800" b="0" i="0" u="sng" dirty="0" smtClean="0">
              <a:solidFill>
                <a:schemeClr val="accent2"/>
              </a:solidFill>
            </a:endParaRPr>
          </a:p>
          <a:p>
            <a:pPr marL="171450" indent="-171450">
              <a:buFont typeface="Arial"/>
              <a:buChar char="•"/>
            </a:pPr>
            <a:r>
              <a:rPr lang="en-US" sz="1800" b="0" i="0" dirty="0" err="1" smtClean="0">
                <a:solidFill>
                  <a:schemeClr val="accent2"/>
                </a:solidFill>
                <a:latin typeface="Symbol" charset="2"/>
                <a:cs typeface="Symbol" charset="2"/>
              </a:rPr>
              <a:t>m</a:t>
            </a:r>
            <a:r>
              <a:rPr lang="en-US" sz="1800" b="0" i="0" dirty="0" err="1" smtClean="0">
                <a:solidFill>
                  <a:schemeClr val="accent2"/>
                </a:solidFill>
              </a:rPr>
              <a:t>tearing</a:t>
            </a:r>
            <a:r>
              <a:rPr lang="en-US" sz="1800" b="0" i="0" dirty="0" smtClean="0">
                <a:solidFill>
                  <a:schemeClr val="accent2"/>
                </a:solidFill>
              </a:rPr>
              <a:t>, hybrid TEM/KBM, ETG modes important in different regions of pedestal</a:t>
            </a:r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07C317B6-8226-4E36-9643-9EDAD18AE5E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764889" y="3505200"/>
            <a:ext cx="1236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2"/>
                </a:solidFill>
              </a:rPr>
              <a:t>No lithium</a:t>
            </a:r>
          </a:p>
          <a:p>
            <a:r>
              <a:rPr lang="en-US" i="0" dirty="0" smtClean="0">
                <a:solidFill>
                  <a:srgbClr val="FF0000"/>
                </a:solidFill>
              </a:rPr>
              <a:t>Li conditioned</a:t>
            </a:r>
            <a:endParaRPr lang="en-US" i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120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Pedestal Transport &amp; Stability Will Provide Key to Optimizing ELM Control (BP-1)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1066800"/>
          </a:xfrm>
        </p:spPr>
        <p:txBody>
          <a:bodyPr/>
          <a:lstStyle/>
          <a:p>
            <a:r>
              <a:rPr lang="en-US" sz="2000" dirty="0" smtClean="0">
                <a:solidFill>
                  <a:srgbClr val="800000"/>
                </a:solidFill>
              </a:rPr>
              <a:t>Use Li suppression of ELMs as a basis for studying the pedestal/ELM stability</a:t>
            </a:r>
          </a:p>
          <a:p>
            <a:r>
              <a:rPr lang="en-US" sz="2000" dirty="0" smtClean="0">
                <a:solidFill>
                  <a:srgbClr val="800000"/>
                </a:solidFill>
              </a:rPr>
              <a:t>Identify dominant </a:t>
            </a:r>
            <a:r>
              <a:rPr lang="en-US" sz="2000" dirty="0" err="1" smtClean="0">
                <a:solidFill>
                  <a:srgbClr val="800000"/>
                </a:solidFill>
              </a:rPr>
              <a:t>microinstabilities</a:t>
            </a:r>
            <a:r>
              <a:rPr lang="en-US" sz="2000" dirty="0" smtClean="0">
                <a:solidFill>
                  <a:srgbClr val="800000"/>
                </a:solidFill>
              </a:rPr>
              <a:t> that govern pedestal structure</a:t>
            </a:r>
            <a:endParaRPr lang="en-US" sz="2000" dirty="0">
              <a:solidFill>
                <a:srgbClr val="80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028166" y="2133600"/>
            <a:ext cx="2811034" cy="4267200"/>
            <a:chOff x="4191000" y="1143000"/>
            <a:chExt cx="2819400" cy="42799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91000" y="1143000"/>
              <a:ext cx="2712888" cy="42799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 bwMode="auto">
            <a:xfrm>
              <a:off x="6781800" y="1752600"/>
              <a:ext cx="228600" cy="2895600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52400" y="2055673"/>
            <a:ext cx="53340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800" b="0" i="0" dirty="0" smtClean="0">
                <a:solidFill>
                  <a:schemeClr val="accent2"/>
                </a:solidFill>
              </a:rPr>
              <a:t>Density profile change with Li conditioning changes </a:t>
            </a:r>
            <a:r>
              <a:rPr lang="en-US" sz="1800" b="0" i="0" dirty="0" err="1" smtClean="0">
                <a:solidFill>
                  <a:schemeClr val="accent2"/>
                </a:solidFill>
                <a:latin typeface="Symbol" charset="2"/>
                <a:cs typeface="Symbol" charset="2"/>
              </a:rPr>
              <a:t>m</a:t>
            </a:r>
            <a:r>
              <a:rPr lang="en-US" sz="1800" b="0" i="0" dirty="0" err="1" smtClean="0">
                <a:solidFill>
                  <a:schemeClr val="accent2"/>
                </a:solidFill>
              </a:rPr>
              <a:t>instability</a:t>
            </a:r>
            <a:r>
              <a:rPr lang="en-US" sz="1800" b="0" i="0" dirty="0" smtClean="0">
                <a:solidFill>
                  <a:schemeClr val="accent2"/>
                </a:solidFill>
              </a:rPr>
              <a:t> properties, and determines stability to ELMs</a:t>
            </a:r>
          </a:p>
          <a:p>
            <a:pPr marL="171450" indent="-171450">
              <a:buFont typeface="Arial"/>
              <a:buChar char="•"/>
            </a:pPr>
            <a:endParaRPr lang="en-US" sz="1800" b="0" i="0" u="sng" dirty="0" smtClean="0">
              <a:solidFill>
                <a:schemeClr val="accent2"/>
              </a:solidFill>
            </a:endParaRPr>
          </a:p>
          <a:p>
            <a:pPr marL="171450" indent="-171450">
              <a:buFont typeface="Arial"/>
              <a:buChar char="•"/>
            </a:pPr>
            <a:r>
              <a:rPr lang="en-US" sz="1800" b="0" i="0" dirty="0" err="1" smtClean="0">
                <a:solidFill>
                  <a:schemeClr val="accent2"/>
                </a:solidFill>
                <a:latin typeface="Symbol" charset="2"/>
                <a:cs typeface="Symbol" charset="2"/>
              </a:rPr>
              <a:t>m</a:t>
            </a:r>
            <a:r>
              <a:rPr lang="en-US" sz="1800" b="0" i="0" dirty="0" err="1" smtClean="0">
                <a:solidFill>
                  <a:schemeClr val="accent2"/>
                </a:solidFill>
              </a:rPr>
              <a:t>tearing</a:t>
            </a:r>
            <a:r>
              <a:rPr lang="en-US" sz="1800" b="0" i="0" dirty="0" smtClean="0">
                <a:solidFill>
                  <a:schemeClr val="accent2"/>
                </a:solidFill>
              </a:rPr>
              <a:t>, hybrid TEM/KBM, ETG modes important in different regions of pedestal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2400" y="3832680"/>
            <a:ext cx="5410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800" b="0" i="0" dirty="0" smtClean="0">
                <a:solidFill>
                  <a:srgbClr val="800000"/>
                </a:solidFill>
              </a:rPr>
              <a:t>Use variety of tools on NSTX-U to study profile and </a:t>
            </a:r>
            <a:r>
              <a:rPr lang="en-US" sz="1800" b="0" i="0" dirty="0" err="1">
                <a:solidFill>
                  <a:srgbClr val="800000"/>
                </a:solidFill>
                <a:latin typeface="Symbol" charset="2"/>
                <a:cs typeface="Symbol" charset="2"/>
              </a:rPr>
              <a:t>m</a:t>
            </a:r>
            <a:r>
              <a:rPr lang="en-US" sz="1800" b="0" i="0" dirty="0" err="1" smtClean="0">
                <a:solidFill>
                  <a:srgbClr val="800000"/>
                </a:solidFill>
              </a:rPr>
              <a:t>instability</a:t>
            </a:r>
            <a:r>
              <a:rPr lang="en-US" sz="1800" b="0" i="0" dirty="0" smtClean="0">
                <a:solidFill>
                  <a:srgbClr val="800000"/>
                </a:solidFill>
              </a:rPr>
              <a:t> changes</a:t>
            </a:r>
          </a:p>
          <a:p>
            <a:pPr marL="628650" lvl="1" indent="-171450">
              <a:buFont typeface="Arial"/>
              <a:buChar char="•"/>
            </a:pPr>
            <a:r>
              <a:rPr lang="en-US" sz="1800" b="0" i="0" dirty="0" smtClean="0">
                <a:solidFill>
                  <a:schemeClr val="accent2"/>
                </a:solidFill>
              </a:rPr>
              <a:t>Conditioning, </a:t>
            </a:r>
            <a:r>
              <a:rPr lang="en-US" sz="1800" b="0" i="0" dirty="0" err="1" smtClean="0">
                <a:solidFill>
                  <a:schemeClr val="accent2"/>
                </a:solidFill>
              </a:rPr>
              <a:t>cryopump</a:t>
            </a:r>
            <a:r>
              <a:rPr lang="en-US" sz="1800" b="0" i="0" dirty="0" smtClean="0">
                <a:solidFill>
                  <a:schemeClr val="accent2"/>
                </a:solidFill>
              </a:rPr>
              <a:t>, expanded operating space for </a:t>
            </a:r>
            <a:r>
              <a:rPr lang="en-US" sz="1800" b="0" i="0" dirty="0">
                <a:solidFill>
                  <a:schemeClr val="accent2"/>
                </a:solidFill>
              </a:rPr>
              <a:t>lower </a:t>
            </a:r>
            <a:r>
              <a:rPr lang="en-US" sz="1800" b="0" i="0" dirty="0">
                <a:solidFill>
                  <a:schemeClr val="accent2"/>
                </a:solidFill>
                <a:latin typeface="Symbol" charset="2"/>
                <a:cs typeface="Symbol" charset="2"/>
              </a:rPr>
              <a:t>n</a:t>
            </a:r>
            <a:r>
              <a:rPr lang="en-US" sz="1800" b="0" i="0" baseline="30000" dirty="0" smtClean="0">
                <a:solidFill>
                  <a:schemeClr val="accent2"/>
                </a:solidFill>
                <a:latin typeface="Symbol" charset="2"/>
                <a:cs typeface="Symbol" charset="2"/>
              </a:rPr>
              <a:t>*</a:t>
            </a:r>
          </a:p>
          <a:p>
            <a:pPr marL="171450" indent="-171450">
              <a:buFont typeface="Arial"/>
              <a:buChar char="•"/>
            </a:pPr>
            <a:r>
              <a:rPr lang="en-US" sz="1800" b="0" i="0" dirty="0" err="1" smtClean="0">
                <a:solidFill>
                  <a:srgbClr val="800000"/>
                </a:solidFill>
              </a:rPr>
              <a:t>Polarimeter</a:t>
            </a:r>
            <a:r>
              <a:rPr lang="en-US" sz="1800" b="0" i="0" dirty="0" smtClean="0">
                <a:solidFill>
                  <a:srgbClr val="800000"/>
                </a:solidFill>
              </a:rPr>
              <a:t> (</a:t>
            </a:r>
            <a:r>
              <a:rPr lang="en-US" sz="1800" b="0" i="0" dirty="0" smtClean="0">
                <a:solidFill>
                  <a:srgbClr val="800000"/>
                </a:solidFill>
                <a:latin typeface="Symbol" charset="2"/>
                <a:cs typeface="Symbol" charset="2"/>
              </a:rPr>
              <a:t>d</a:t>
            </a:r>
            <a:r>
              <a:rPr lang="en-US" sz="1800" b="0" i="0" dirty="0" smtClean="0">
                <a:solidFill>
                  <a:srgbClr val="800000"/>
                </a:solidFill>
              </a:rPr>
              <a:t>B) on NSTX-U to assess </a:t>
            </a:r>
            <a:r>
              <a:rPr lang="en-US" sz="1800" b="0" i="0" dirty="0" err="1" smtClean="0">
                <a:solidFill>
                  <a:srgbClr val="800000"/>
                </a:solidFill>
                <a:latin typeface="Symbol" charset="2"/>
                <a:cs typeface="Symbol" charset="2"/>
              </a:rPr>
              <a:t>m</a:t>
            </a:r>
            <a:r>
              <a:rPr lang="en-US" sz="1800" b="0" i="0" dirty="0" err="1" smtClean="0">
                <a:solidFill>
                  <a:srgbClr val="800000"/>
                </a:solidFill>
              </a:rPr>
              <a:t>tearing</a:t>
            </a:r>
            <a:r>
              <a:rPr lang="en-US" sz="1800" b="0" i="0" dirty="0" smtClean="0">
                <a:solidFill>
                  <a:srgbClr val="800000"/>
                </a:solidFill>
              </a:rPr>
              <a:t> </a:t>
            </a:r>
          </a:p>
          <a:p>
            <a:pPr marL="628650" lvl="1" indent="-171450">
              <a:buFont typeface="Arial"/>
              <a:buChar char="•"/>
            </a:pPr>
            <a:r>
              <a:rPr lang="en-US" sz="1800" b="0" i="0" dirty="0" smtClean="0">
                <a:solidFill>
                  <a:schemeClr val="accent2"/>
                </a:solidFill>
              </a:rPr>
              <a:t>Role of </a:t>
            </a:r>
            <a:r>
              <a:rPr lang="en-US" sz="1800" b="0" i="0" dirty="0" err="1" smtClean="0">
                <a:solidFill>
                  <a:schemeClr val="accent2"/>
                </a:solidFill>
                <a:latin typeface="Symbol" charset="2"/>
                <a:cs typeface="Symbol" charset="2"/>
              </a:rPr>
              <a:t>m</a:t>
            </a:r>
            <a:r>
              <a:rPr lang="en-US" sz="1800" b="0" i="0" dirty="0" err="1" smtClean="0">
                <a:solidFill>
                  <a:schemeClr val="accent2"/>
                </a:solidFill>
              </a:rPr>
              <a:t>tearing</a:t>
            </a:r>
            <a:r>
              <a:rPr lang="en-US" sz="1800" b="0" i="0" dirty="0" smtClean="0">
                <a:solidFill>
                  <a:schemeClr val="accent2"/>
                </a:solidFill>
              </a:rPr>
              <a:t> on ITER?</a:t>
            </a:r>
          </a:p>
          <a:p>
            <a:pPr marL="171450" indent="-171450">
              <a:buFont typeface="Arial"/>
              <a:buChar char="•"/>
            </a:pPr>
            <a:r>
              <a:rPr lang="en-US" sz="1800" b="0" i="0" dirty="0" smtClean="0">
                <a:solidFill>
                  <a:srgbClr val="800000"/>
                </a:solidFill>
              </a:rPr>
              <a:t>Full k-range for </a:t>
            </a:r>
            <a:r>
              <a:rPr lang="en-US" sz="1800" b="0" i="0" dirty="0" err="1" smtClean="0">
                <a:solidFill>
                  <a:srgbClr val="800000"/>
                </a:solidFill>
                <a:latin typeface="Symbol" charset="2"/>
                <a:cs typeface="Symbol" charset="2"/>
              </a:rPr>
              <a:t>d</a:t>
            </a:r>
            <a:r>
              <a:rPr lang="en-US" sz="1800" b="0" i="0" dirty="0" err="1" smtClean="0">
                <a:solidFill>
                  <a:srgbClr val="800000"/>
                </a:solidFill>
              </a:rPr>
              <a:t>n</a:t>
            </a:r>
            <a:r>
              <a:rPr lang="en-US" sz="1800" b="0" i="0" dirty="0" smtClean="0">
                <a:solidFill>
                  <a:srgbClr val="800000"/>
                </a:solidFill>
              </a:rPr>
              <a:t> (BES, </a:t>
            </a:r>
            <a:r>
              <a:rPr lang="en-US" sz="1800" b="0" i="0" dirty="0" err="1" smtClean="0">
                <a:solidFill>
                  <a:srgbClr val="800000"/>
                </a:solidFill>
                <a:latin typeface="Symbol" charset="2"/>
                <a:cs typeface="Symbol" charset="2"/>
              </a:rPr>
              <a:t>m</a:t>
            </a:r>
            <a:r>
              <a:rPr lang="en-US" sz="1800" b="0" i="0" dirty="0" err="1" smtClean="0">
                <a:solidFill>
                  <a:srgbClr val="800000"/>
                </a:solidFill>
              </a:rPr>
              <a:t>wave</a:t>
            </a:r>
            <a:r>
              <a:rPr lang="en-US" sz="1800" b="0" i="0" dirty="0" smtClean="0">
                <a:solidFill>
                  <a:srgbClr val="800000"/>
                </a:solidFill>
              </a:rPr>
              <a:t> scattering)</a:t>
            </a:r>
          </a:p>
          <a:p>
            <a:pPr marL="171450" indent="-171450">
              <a:buFont typeface="Arial"/>
              <a:buChar char="•"/>
            </a:pPr>
            <a:r>
              <a:rPr lang="en-US" sz="1800" b="0" i="0" dirty="0" smtClean="0">
                <a:solidFill>
                  <a:srgbClr val="004080"/>
                </a:solidFill>
              </a:rPr>
              <a:t>Do fueling/conditioning techniques on ITER to modify n</a:t>
            </a:r>
            <a:r>
              <a:rPr lang="en-US" sz="1800" b="0" i="0" baseline="-25000" dirty="0" smtClean="0">
                <a:solidFill>
                  <a:srgbClr val="004080"/>
                </a:solidFill>
              </a:rPr>
              <a:t>e</a:t>
            </a:r>
            <a:r>
              <a:rPr lang="en-US" sz="1800" b="0" i="0" dirty="0" smtClean="0">
                <a:solidFill>
                  <a:srgbClr val="004080"/>
                </a:solidFill>
              </a:rPr>
              <a:t> profile need to be developed?</a:t>
            </a:r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07C317B6-8226-4E36-9643-9EDAD18AE5E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764889" y="3505200"/>
            <a:ext cx="1236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2"/>
                </a:solidFill>
              </a:rPr>
              <a:t>No lithium</a:t>
            </a:r>
          </a:p>
          <a:p>
            <a:r>
              <a:rPr lang="en-US" i="0" dirty="0" smtClean="0">
                <a:solidFill>
                  <a:srgbClr val="FF0000"/>
                </a:solidFill>
              </a:rPr>
              <a:t>Li conditioned</a:t>
            </a:r>
            <a:endParaRPr lang="en-US" i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819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NSTX-U Will Study and Mitigate High </a:t>
            </a:r>
            <a:r>
              <a:rPr lang="en-US" sz="2800" dirty="0" err="1" smtClean="0"/>
              <a:t>Divertor</a:t>
            </a:r>
            <a:r>
              <a:rPr lang="en-US" sz="2800" dirty="0" smtClean="0"/>
              <a:t> Heat Fluxes in Long-Pulse Discharges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6172200" cy="5105400"/>
          </a:xfrm>
        </p:spPr>
        <p:txBody>
          <a:bodyPr/>
          <a:lstStyle/>
          <a:p>
            <a:r>
              <a:rPr lang="en-US" sz="2000" dirty="0" smtClean="0">
                <a:solidFill>
                  <a:srgbClr val="800000"/>
                </a:solidFill>
              </a:rPr>
              <a:t>P/R~20 MW/m, P/S~0.4 MW/m</a:t>
            </a:r>
            <a:r>
              <a:rPr lang="en-US" sz="2000" baseline="30000" dirty="0" smtClean="0">
                <a:solidFill>
                  <a:srgbClr val="800000"/>
                </a:solidFill>
              </a:rPr>
              <a:t>2</a:t>
            </a:r>
            <a:endParaRPr lang="en-US" sz="2000" dirty="0" smtClean="0">
              <a:solidFill>
                <a:srgbClr val="800000"/>
              </a:solidFill>
            </a:endParaRPr>
          </a:p>
          <a:p>
            <a:pPr lvl="1"/>
            <a:r>
              <a:rPr lang="en-US" sz="1600" dirty="0" smtClean="0">
                <a:solidFill>
                  <a:srgbClr val="004080"/>
                </a:solidFill>
              </a:rPr>
              <a:t>ITER P/R~25 MW/m, P/S~0.2 MW/m</a:t>
            </a:r>
            <a:r>
              <a:rPr lang="en-US" sz="1600" baseline="30000" dirty="0" smtClean="0">
                <a:solidFill>
                  <a:srgbClr val="004080"/>
                </a:solidFill>
              </a:rPr>
              <a:t>2</a:t>
            </a:r>
          </a:p>
          <a:p>
            <a:pPr marL="457200" lvl="1" indent="0">
              <a:buNone/>
            </a:pPr>
            <a:endParaRPr lang="en-US" sz="1600" dirty="0" smtClean="0">
              <a:solidFill>
                <a:srgbClr val="004080"/>
              </a:solidFill>
            </a:endParaRPr>
          </a:p>
          <a:p>
            <a:r>
              <a:rPr lang="en-US" sz="2000" dirty="0" smtClean="0">
                <a:solidFill>
                  <a:srgbClr val="800000"/>
                </a:solidFill>
              </a:rPr>
              <a:t>Study SOL widths, dependences </a:t>
            </a:r>
            <a:r>
              <a:rPr lang="en-US" sz="2000" dirty="0" smtClean="0">
                <a:solidFill>
                  <a:srgbClr val="800000"/>
                </a:solidFill>
                <a:latin typeface="+mj-lt"/>
                <a:cs typeface="Symbol" charset="2"/>
              </a:rPr>
              <a:t>(BP-2)</a:t>
            </a:r>
          </a:p>
          <a:p>
            <a:pPr lvl="1"/>
            <a:r>
              <a:rPr lang="en-US" sz="1600" dirty="0" smtClean="0"/>
              <a:t>Ability to double B</a:t>
            </a:r>
            <a:r>
              <a:rPr lang="en-US" sz="1600" baseline="-25000" dirty="0" smtClean="0"/>
              <a:t>T</a:t>
            </a:r>
            <a:r>
              <a:rPr lang="en-US" sz="1600" dirty="0" smtClean="0"/>
              <a:t>, I</a:t>
            </a:r>
            <a:r>
              <a:rPr lang="en-US" sz="1600" baseline="-25000" dirty="0" smtClean="0"/>
              <a:t>p</a:t>
            </a:r>
            <a:r>
              <a:rPr lang="en-US" sz="1600" dirty="0" smtClean="0"/>
              <a:t>, </a:t>
            </a:r>
            <a:r>
              <a:rPr lang="en-US" sz="1600" dirty="0" err="1" smtClean="0"/>
              <a:t>B</a:t>
            </a:r>
            <a:r>
              <a:rPr lang="en-US" sz="1600" baseline="-25000" dirty="0" err="1" smtClean="0"/>
              <a:t>p</a:t>
            </a:r>
            <a:r>
              <a:rPr lang="en-US" sz="1600" dirty="0" smtClean="0"/>
              <a:t>  and operate at lower </a:t>
            </a:r>
            <a:r>
              <a:rPr lang="en-US" sz="1600" dirty="0" smtClean="0">
                <a:latin typeface="Symbol" charset="2"/>
                <a:cs typeface="Symbol" charset="2"/>
              </a:rPr>
              <a:t>n</a:t>
            </a:r>
            <a:r>
              <a:rPr lang="en-US" sz="1600" baseline="30000" dirty="0" smtClean="0">
                <a:latin typeface="Symbol" charset="2"/>
                <a:cs typeface="Symbol" charset="2"/>
              </a:rPr>
              <a:t>*</a:t>
            </a:r>
            <a:r>
              <a:rPr lang="en-US" sz="1600" dirty="0" smtClean="0"/>
              <a:t> to test SOL width scalings</a:t>
            </a:r>
          </a:p>
          <a:p>
            <a:pPr marL="0" indent="0">
              <a:buNone/>
            </a:pPr>
            <a:endParaRPr lang="en-US" sz="1000" dirty="0" smtClean="0">
              <a:solidFill>
                <a:srgbClr val="800000"/>
              </a:solidFill>
            </a:endParaRPr>
          </a:p>
          <a:p>
            <a:pPr marL="342900" lvl="1" indent="-342900">
              <a:buFontTx/>
              <a:buChar char="•"/>
            </a:pPr>
            <a:r>
              <a:rPr lang="en-US" dirty="0" smtClean="0">
                <a:solidFill>
                  <a:srgbClr val="800000"/>
                </a:solidFill>
              </a:rPr>
              <a:t>NSTX </a:t>
            </a:r>
            <a:r>
              <a:rPr lang="en-US" dirty="0">
                <a:solidFill>
                  <a:srgbClr val="800000"/>
                </a:solidFill>
              </a:rPr>
              <a:t>heat flux reduced by </a:t>
            </a:r>
            <a:r>
              <a:rPr lang="en-US" dirty="0" err="1">
                <a:solidFill>
                  <a:srgbClr val="800000"/>
                </a:solidFill>
              </a:rPr>
              <a:t>divertor</a:t>
            </a:r>
            <a:r>
              <a:rPr lang="en-US" dirty="0">
                <a:solidFill>
                  <a:srgbClr val="800000"/>
                </a:solidFill>
              </a:rPr>
              <a:t> gas </a:t>
            </a:r>
            <a:r>
              <a:rPr lang="en-US" dirty="0" smtClean="0">
                <a:solidFill>
                  <a:srgbClr val="800000"/>
                </a:solidFill>
              </a:rPr>
              <a:t>puffing </a:t>
            </a:r>
            <a:r>
              <a:rPr lang="en-US" sz="2000" dirty="0" smtClean="0">
                <a:solidFill>
                  <a:srgbClr val="800000"/>
                </a:solidFill>
              </a:rPr>
              <a:t>(BP-2, ASC-2)</a:t>
            </a:r>
            <a:endParaRPr lang="en-US" sz="2000" dirty="0">
              <a:solidFill>
                <a:srgbClr val="800000"/>
              </a:solidFill>
              <a:latin typeface="Symbol" charset="2"/>
              <a:cs typeface="Symbol" charset="2"/>
            </a:endParaRPr>
          </a:p>
          <a:p>
            <a:pPr lvl="1"/>
            <a:r>
              <a:rPr lang="en-US" sz="1600" dirty="0" smtClean="0"/>
              <a:t>Develop real-time </a:t>
            </a:r>
            <a:r>
              <a:rPr lang="en-US" sz="1600" dirty="0" err="1"/>
              <a:t>divertor</a:t>
            </a:r>
            <a:r>
              <a:rPr lang="en-US" sz="1600" dirty="0"/>
              <a:t> </a:t>
            </a:r>
            <a:r>
              <a:rPr lang="en-US" sz="1600" dirty="0" smtClean="0"/>
              <a:t>radiation control in NSTX-U</a:t>
            </a:r>
          </a:p>
          <a:p>
            <a:pPr lvl="1"/>
            <a:r>
              <a:rPr lang="en-US" sz="1600" dirty="0" smtClean="0"/>
              <a:t>Extend SOL scalings to partially detached regime</a:t>
            </a:r>
          </a:p>
          <a:p>
            <a:pPr lvl="1"/>
            <a:r>
              <a:rPr lang="en-US" sz="1600" dirty="0" smtClean="0"/>
              <a:t>Study effects of 3D on </a:t>
            </a:r>
            <a:r>
              <a:rPr lang="en-US" sz="1600" dirty="0" err="1" smtClean="0"/>
              <a:t>divertor</a:t>
            </a:r>
            <a:r>
              <a:rPr lang="en-US" sz="1600" dirty="0" smtClean="0"/>
              <a:t> heat flux</a:t>
            </a:r>
          </a:p>
          <a:p>
            <a:endParaRPr lang="en-US" sz="1000" dirty="0" smtClean="0">
              <a:solidFill>
                <a:srgbClr val="800000"/>
              </a:solidFill>
            </a:endParaRPr>
          </a:p>
          <a:p>
            <a:r>
              <a:rPr lang="en-US" sz="2000" dirty="0" smtClean="0">
                <a:solidFill>
                  <a:srgbClr val="800000"/>
                </a:solidFill>
              </a:rPr>
              <a:t>High-Z PFCs can address ITER issues of metal PFC heat load handling, migration, dust (MP-2)</a:t>
            </a:r>
            <a:endParaRPr lang="en-US" sz="2000" dirty="0">
              <a:solidFill>
                <a:srgbClr val="800000"/>
              </a:solidFill>
              <a:latin typeface="Symbol" charset="2"/>
              <a:cs typeface="Symbol" charset="2"/>
            </a:endParaRPr>
          </a:p>
          <a:p>
            <a:pPr lvl="1"/>
            <a:r>
              <a:rPr lang="en-US" sz="1600" dirty="0" smtClean="0"/>
              <a:t>Row(s) of high-Z tiles can contribute to studying mixed material issues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C317B6-8226-4E36-9643-9EDAD18AE5E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990600"/>
            <a:ext cx="2346632" cy="2714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3948490"/>
            <a:ext cx="3098116" cy="25325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91400" y="4343400"/>
            <a:ext cx="1062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0" dirty="0" smtClean="0"/>
              <a:t>Attached</a:t>
            </a:r>
            <a:endParaRPr lang="en-US" sz="1600" i="0" dirty="0"/>
          </a:p>
        </p:txBody>
      </p:sp>
      <p:sp>
        <p:nvSpPr>
          <p:cNvPr id="10" name="TextBox 9"/>
          <p:cNvSpPr txBox="1"/>
          <p:nvPr/>
        </p:nvSpPr>
        <p:spPr>
          <a:xfrm>
            <a:off x="6970400" y="5436060"/>
            <a:ext cx="21459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0" dirty="0" smtClean="0">
                <a:solidFill>
                  <a:srgbClr val="FF0000"/>
                </a:solidFill>
              </a:rPr>
              <a:t>Detached (</a:t>
            </a:r>
            <a:r>
              <a:rPr lang="en-US" sz="1600" i="0" dirty="0" err="1" smtClean="0">
                <a:solidFill>
                  <a:srgbClr val="FF0000"/>
                </a:solidFill>
              </a:rPr>
              <a:t>radiative</a:t>
            </a:r>
            <a:r>
              <a:rPr lang="en-US" sz="1600" i="0" dirty="0" smtClean="0">
                <a:solidFill>
                  <a:srgbClr val="FF0000"/>
                </a:solidFill>
              </a:rPr>
              <a:t>)</a:t>
            </a:r>
            <a:endParaRPr lang="en-US" sz="1600" i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421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 Has Heightened Interest in Studying Impurity Transport in the Edge and Core Regions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686800" cy="1066800"/>
          </a:xfrm>
        </p:spPr>
        <p:txBody>
          <a:bodyPr/>
          <a:lstStyle/>
          <a:p>
            <a:r>
              <a:rPr lang="en-US" sz="1800" dirty="0" smtClean="0">
                <a:solidFill>
                  <a:srgbClr val="800000"/>
                </a:solidFill>
              </a:rPr>
              <a:t>Impurity seeding with JET, AUG metal walls required for good confinement</a:t>
            </a:r>
          </a:p>
          <a:p>
            <a:pPr lvl="1"/>
            <a:r>
              <a:rPr lang="en-US" sz="1600" dirty="0" smtClean="0">
                <a:solidFill>
                  <a:srgbClr val="3333CC"/>
                </a:solidFill>
              </a:rPr>
              <a:t>Is impurity transport near edge neoclassical? Will impurities accumulate in core?</a:t>
            </a:r>
          </a:p>
          <a:p>
            <a:r>
              <a:rPr lang="en-US" sz="1800" dirty="0" smtClean="0">
                <a:solidFill>
                  <a:srgbClr val="800000"/>
                </a:solidFill>
              </a:rPr>
              <a:t>Develop requirements for ELM-pacing to control impurity content</a:t>
            </a:r>
          </a:p>
          <a:p>
            <a:pPr lvl="2"/>
            <a:endParaRPr lang="en-US" sz="1400" dirty="0" smtClean="0">
              <a:solidFill>
                <a:srgbClr val="8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C317B6-8226-4E36-9643-9EDAD18AE5EB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76200" y="2362200"/>
            <a:ext cx="868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b="0" i="0" dirty="0" smtClean="0">
                <a:solidFill>
                  <a:srgbClr val="800000"/>
                </a:solidFill>
              </a:rPr>
              <a:t>C impurity studies using MIST, STRAHL indicate departures from neoclassical in the Li-conditioned plasma edge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8360" y="3660182"/>
            <a:ext cx="4419600" cy="2359618"/>
          </a:xfrm>
          <a:prstGeom prst="rect">
            <a:avLst/>
          </a:prstGeom>
        </p:spPr>
      </p:pic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76200" y="3429000"/>
            <a:ext cx="4495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b="0" i="0" dirty="0" smtClean="0">
                <a:solidFill>
                  <a:srgbClr val="800000"/>
                </a:solidFill>
              </a:rPr>
              <a:t>NSTX-U will explore impurity transport at lower </a:t>
            </a:r>
            <a:r>
              <a:rPr lang="en-US" sz="1800" b="0" i="0" dirty="0" smtClean="0">
                <a:solidFill>
                  <a:srgbClr val="800000"/>
                </a:solidFill>
                <a:latin typeface="Symbol" charset="2"/>
                <a:cs typeface="Symbol" charset="2"/>
              </a:rPr>
              <a:t>n</a:t>
            </a:r>
            <a:r>
              <a:rPr lang="en-US" sz="1800" b="0" i="0" baseline="30000" dirty="0" smtClean="0">
                <a:solidFill>
                  <a:srgbClr val="800000"/>
                </a:solidFill>
                <a:latin typeface="Symbol" charset="2"/>
                <a:cs typeface="Symbol" charset="2"/>
              </a:rPr>
              <a:t>*</a:t>
            </a:r>
            <a:r>
              <a:rPr lang="en-US" sz="1800" b="0" i="0" dirty="0" smtClean="0">
                <a:solidFill>
                  <a:srgbClr val="800000"/>
                </a:solidFill>
                <a:latin typeface="Symbol" charset="2"/>
                <a:cs typeface="Symbol" charset="2"/>
              </a:rPr>
              <a:t> (</a:t>
            </a:r>
            <a:r>
              <a:rPr lang="en-US" sz="1800" b="0" i="0" dirty="0" smtClean="0">
                <a:solidFill>
                  <a:srgbClr val="800000"/>
                </a:solidFill>
                <a:cs typeface="Symbol" charset="2"/>
              </a:rPr>
              <a:t>TT-2</a:t>
            </a:r>
            <a:r>
              <a:rPr lang="en-US" sz="1800" b="0" i="0" dirty="0" smtClean="0">
                <a:solidFill>
                  <a:srgbClr val="800000"/>
                </a:solidFill>
                <a:latin typeface="Symbol" charset="2"/>
                <a:cs typeface="Symbol" charset="2"/>
              </a:rPr>
              <a:t>)</a:t>
            </a:r>
          </a:p>
          <a:p>
            <a:pPr lvl="1"/>
            <a:r>
              <a:rPr lang="en-US" sz="1800" b="0" i="0" dirty="0" smtClean="0">
                <a:solidFill>
                  <a:srgbClr val="3333CC"/>
                </a:solidFill>
              </a:rPr>
              <a:t>Assess neo </a:t>
            </a:r>
            <a:r>
              <a:rPr lang="en-US" sz="1800" b="0" i="0" dirty="0" err="1" smtClean="0">
                <a:solidFill>
                  <a:srgbClr val="3333CC"/>
                </a:solidFill>
              </a:rPr>
              <a:t>vs</a:t>
            </a:r>
            <a:r>
              <a:rPr lang="en-US" sz="1800" b="0" i="0" dirty="0" smtClean="0">
                <a:solidFill>
                  <a:srgbClr val="3333CC"/>
                </a:solidFill>
              </a:rPr>
              <a:t> turbulent transport</a:t>
            </a:r>
          </a:p>
          <a:p>
            <a:pPr lvl="2"/>
            <a:r>
              <a:rPr lang="en-US" sz="1600" b="0" i="0" dirty="0" smtClean="0">
                <a:solidFill>
                  <a:srgbClr val="008080"/>
                </a:solidFill>
              </a:rPr>
              <a:t>BES </a:t>
            </a:r>
            <a:r>
              <a:rPr lang="en-US" sz="1600" b="0" i="0" dirty="0" smtClean="0">
                <a:solidFill>
                  <a:srgbClr val="00808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600" b="0" i="0" dirty="0" smtClean="0">
                <a:solidFill>
                  <a:srgbClr val="008080"/>
                </a:solidFill>
              </a:rPr>
              <a:t> High-k</a:t>
            </a:r>
          </a:p>
          <a:p>
            <a:pPr lvl="2"/>
            <a:r>
              <a:rPr lang="en-US" sz="1600" b="0" i="0" dirty="0" smtClean="0">
                <a:solidFill>
                  <a:srgbClr val="008080"/>
                </a:solidFill>
              </a:rPr>
              <a:t>Rotation shear control with          2</a:t>
            </a:r>
            <a:r>
              <a:rPr lang="en-US" sz="1600" b="0" i="0" baseline="30000" dirty="0" smtClean="0">
                <a:solidFill>
                  <a:srgbClr val="008080"/>
                </a:solidFill>
              </a:rPr>
              <a:t>nd</a:t>
            </a:r>
            <a:r>
              <a:rPr lang="en-US" sz="1600" b="0" i="0" dirty="0" smtClean="0">
                <a:solidFill>
                  <a:srgbClr val="008080"/>
                </a:solidFill>
              </a:rPr>
              <a:t> NBI, 3D</a:t>
            </a:r>
          </a:p>
          <a:p>
            <a:pPr lvl="1"/>
            <a:r>
              <a:rPr lang="en-US" sz="1800" b="0" i="0" dirty="0" smtClean="0">
                <a:solidFill>
                  <a:srgbClr val="3333CC"/>
                </a:solidFill>
              </a:rPr>
              <a:t>Mixed impurity effects</a:t>
            </a:r>
          </a:p>
          <a:p>
            <a:pPr lvl="1"/>
            <a:r>
              <a:rPr lang="en-US" sz="1800" b="0" i="0" dirty="0" smtClean="0">
                <a:solidFill>
                  <a:srgbClr val="3333CC"/>
                </a:solidFill>
              </a:rPr>
              <a:t>High-Z transport: </a:t>
            </a:r>
            <a:r>
              <a:rPr lang="en-US" sz="1800" b="0" i="0" dirty="0" smtClean="0">
                <a:solidFill>
                  <a:srgbClr val="008080"/>
                </a:solidFill>
              </a:rPr>
              <a:t>row(s) of high-Z PFC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43600" y="3319046"/>
            <a:ext cx="22492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0" dirty="0" smtClean="0">
                <a:solidFill>
                  <a:srgbClr val="000000"/>
                </a:solidFill>
              </a:rPr>
              <a:t>Carbon profile peaking</a:t>
            </a:r>
            <a:endParaRPr lang="en-US" sz="1600" b="0" i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472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Energetic Particle Modes are Strongly Non-Linear in NSTX-U (&amp; Possibly in ITER Hybrids and RS)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915400" cy="685800"/>
          </a:xfrm>
        </p:spPr>
        <p:txBody>
          <a:bodyPr/>
          <a:lstStyle/>
          <a:p>
            <a:r>
              <a:rPr lang="en-US" sz="2000" dirty="0" smtClean="0">
                <a:solidFill>
                  <a:srgbClr val="800000"/>
                </a:solidFill>
              </a:rPr>
              <a:t>Non-linear behavior of AE modes regularly seen in NSTX</a:t>
            </a:r>
          </a:p>
          <a:p>
            <a:pPr lvl="1"/>
            <a:r>
              <a:rPr lang="en-US" sz="1600" dirty="0" smtClean="0"/>
              <a:t>Avalanches (mode overlap) &amp; effect on fast ions; coupling to low-f </a:t>
            </a:r>
            <a:r>
              <a:rPr lang="en-US" sz="1600" dirty="0"/>
              <a:t>MHD (kinks, RWM</a:t>
            </a:r>
            <a:r>
              <a:rPr lang="en-US" sz="1600" dirty="0" smtClean="0"/>
              <a:t>)</a:t>
            </a:r>
            <a:endParaRPr lang="en-US" sz="1600" dirty="0" smtClean="0">
              <a:solidFill>
                <a:srgbClr val="8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C317B6-8226-4E36-9643-9EDAD18AE5E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76200" y="1676400"/>
            <a:ext cx="5486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b="0" i="0" dirty="0">
                <a:solidFill>
                  <a:srgbClr val="800000"/>
                </a:solidFill>
              </a:rPr>
              <a:t>NSTX-U research on avalanches and non-linear physics is essential for the code validation needed for projecting to ITER (</a:t>
            </a:r>
            <a:r>
              <a:rPr lang="en-US" sz="2000" b="0" i="0" dirty="0" smtClean="0">
                <a:solidFill>
                  <a:srgbClr val="800000"/>
                </a:solidFill>
              </a:rPr>
              <a:t>EP-1)</a:t>
            </a:r>
          </a:p>
          <a:p>
            <a:pPr lvl="1"/>
            <a:r>
              <a:rPr lang="en-US" sz="1600" i="0" dirty="0" smtClean="0"/>
              <a:t>Ability to vary q, with 2</a:t>
            </a:r>
            <a:r>
              <a:rPr lang="en-US" sz="1600" i="0" baseline="30000" dirty="0" smtClean="0"/>
              <a:t>nd</a:t>
            </a:r>
            <a:r>
              <a:rPr lang="en-US" sz="1600" i="0" dirty="0" smtClean="0"/>
              <a:t> NB – strong effect on non-linear behavior</a:t>
            </a:r>
          </a:p>
          <a:p>
            <a:pPr lvl="1"/>
            <a:r>
              <a:rPr lang="en-US" sz="1600" b="0" i="0" dirty="0" smtClean="0"/>
              <a:t>Higher TF, NB flexibility to vary </a:t>
            </a:r>
            <a:r>
              <a:rPr lang="en-US" sz="1600" b="0" i="0" dirty="0" err="1" smtClean="0"/>
              <a:t>v</a:t>
            </a:r>
            <a:r>
              <a:rPr lang="en-US" sz="1600" b="0" i="0" baseline="-25000" dirty="0" err="1" smtClean="0"/>
              <a:t>fast</a:t>
            </a:r>
            <a:r>
              <a:rPr lang="en-US" sz="1600" b="0" i="0" dirty="0" smtClean="0"/>
              <a:t>, </a:t>
            </a:r>
            <a:r>
              <a:rPr lang="en-US" sz="1600" b="0" i="0" dirty="0" err="1" smtClean="0">
                <a:latin typeface="Symbol" charset="2"/>
                <a:cs typeface="Symbol" charset="2"/>
              </a:rPr>
              <a:t>b</a:t>
            </a:r>
            <a:r>
              <a:rPr lang="en-US" sz="1600" b="0" i="0" baseline="-25000" dirty="0" err="1" smtClean="0"/>
              <a:t>fast</a:t>
            </a:r>
            <a:endParaRPr lang="en-US" sz="1600" b="0" i="0" dirty="0" smtClean="0"/>
          </a:p>
          <a:p>
            <a:pPr lvl="1"/>
            <a:r>
              <a:rPr lang="en-US" sz="1600" b="0" i="0" dirty="0" smtClean="0"/>
              <a:t>AE </a:t>
            </a:r>
            <a:r>
              <a:rPr lang="en-US" sz="1600" b="0" i="0" dirty="0"/>
              <a:t>antenna to study mode stability, </a:t>
            </a:r>
            <a:r>
              <a:rPr lang="en-US" sz="1600" b="0" i="0" dirty="0" smtClean="0"/>
              <a:t>excitation</a:t>
            </a:r>
          </a:p>
          <a:p>
            <a:pPr lvl="1"/>
            <a:r>
              <a:rPr lang="en-US" sz="1600" b="0" i="0" dirty="0" smtClean="0"/>
              <a:t>Suite of fast ion diagnostics</a:t>
            </a:r>
          </a:p>
          <a:p>
            <a:pPr lvl="1"/>
            <a:r>
              <a:rPr lang="en-US" sz="1600" b="0" i="0" dirty="0" smtClean="0"/>
              <a:t>Strong code development and validation effort (linear and non-linear)</a:t>
            </a:r>
            <a:endParaRPr lang="en-US" dirty="0" smtClean="0">
              <a:solidFill>
                <a:srgbClr val="8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4572000"/>
            <a:ext cx="3365500" cy="19318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1802032"/>
            <a:ext cx="2990418" cy="246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034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Energetic Particle Modes are Strongly Non-Linear in NSTX-U (&amp; Possibly in ITER Hybrids and </a:t>
            </a:r>
            <a:r>
              <a:rPr lang="en-US" dirty="0" smtClean="0"/>
              <a:t>RS)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686800" cy="762000"/>
          </a:xfrm>
        </p:spPr>
        <p:txBody>
          <a:bodyPr/>
          <a:lstStyle/>
          <a:p>
            <a:r>
              <a:rPr lang="en-US" sz="2000" dirty="0">
                <a:solidFill>
                  <a:srgbClr val="800000"/>
                </a:solidFill>
              </a:rPr>
              <a:t>Non-linear behavior of AE modes regularly seen in NSTX</a:t>
            </a:r>
          </a:p>
          <a:p>
            <a:pPr lvl="1"/>
            <a:r>
              <a:rPr lang="en-US" sz="1600" dirty="0"/>
              <a:t>Avalanches (mode overlap) &amp; effect on fast ions; coupling to low-f MHD (kinks, RWM)</a:t>
            </a:r>
            <a:endParaRPr lang="en-US" sz="1600" dirty="0">
              <a:solidFill>
                <a:srgbClr val="8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C317B6-8226-4E36-9643-9EDAD18AE5E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76200" y="1676400"/>
            <a:ext cx="5486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b="0" i="0" dirty="0" smtClean="0">
                <a:solidFill>
                  <a:srgbClr val="800000"/>
                </a:solidFill>
              </a:rPr>
              <a:t>NSTX</a:t>
            </a:r>
            <a:r>
              <a:rPr lang="en-US" sz="2000" b="0" i="0" dirty="0">
                <a:solidFill>
                  <a:srgbClr val="800000"/>
                </a:solidFill>
              </a:rPr>
              <a:t>-U </a:t>
            </a:r>
            <a:r>
              <a:rPr lang="en-US" sz="2000" b="0" i="0" dirty="0" smtClean="0">
                <a:solidFill>
                  <a:srgbClr val="800000"/>
                </a:solidFill>
              </a:rPr>
              <a:t>research on avalanches and non-linear physics is </a:t>
            </a:r>
            <a:r>
              <a:rPr lang="en-US" sz="2000" b="0" i="0" dirty="0">
                <a:solidFill>
                  <a:srgbClr val="800000"/>
                </a:solidFill>
              </a:rPr>
              <a:t>essential for </a:t>
            </a:r>
            <a:r>
              <a:rPr lang="en-US" sz="2000" b="0" i="0" dirty="0" smtClean="0">
                <a:solidFill>
                  <a:srgbClr val="800000"/>
                </a:solidFill>
              </a:rPr>
              <a:t>the code </a:t>
            </a:r>
            <a:r>
              <a:rPr lang="en-US" sz="2000" b="0" i="0" dirty="0">
                <a:solidFill>
                  <a:srgbClr val="800000"/>
                </a:solidFill>
              </a:rPr>
              <a:t>validation needed </a:t>
            </a:r>
            <a:r>
              <a:rPr lang="en-US" sz="2000" b="0" i="0" dirty="0" smtClean="0">
                <a:solidFill>
                  <a:srgbClr val="800000"/>
                </a:solidFill>
              </a:rPr>
              <a:t>for projecting </a:t>
            </a:r>
            <a:r>
              <a:rPr lang="en-US" sz="2000" b="0" i="0" dirty="0">
                <a:solidFill>
                  <a:srgbClr val="800000"/>
                </a:solidFill>
              </a:rPr>
              <a:t>to </a:t>
            </a:r>
            <a:r>
              <a:rPr lang="en-US" sz="2000" b="0" i="0" dirty="0" smtClean="0">
                <a:solidFill>
                  <a:srgbClr val="800000"/>
                </a:solidFill>
              </a:rPr>
              <a:t>ITER (EP-1)</a:t>
            </a:r>
          </a:p>
          <a:p>
            <a:pPr lvl="1"/>
            <a:r>
              <a:rPr lang="en-US" sz="1600" i="0" dirty="0"/>
              <a:t>Ability to vary q, with 2</a:t>
            </a:r>
            <a:r>
              <a:rPr lang="en-US" sz="1600" i="0" baseline="30000" dirty="0"/>
              <a:t>nd</a:t>
            </a:r>
            <a:r>
              <a:rPr lang="en-US" sz="1600" i="0" dirty="0"/>
              <a:t> NB – strong effect on non-linear behavior</a:t>
            </a:r>
          </a:p>
          <a:p>
            <a:pPr lvl="1"/>
            <a:r>
              <a:rPr lang="en-US" sz="1600" b="0" i="0" dirty="0"/>
              <a:t>Higher TF, NB flexibility to vary </a:t>
            </a:r>
            <a:r>
              <a:rPr lang="en-US" sz="1600" b="0" i="0" dirty="0" err="1"/>
              <a:t>v</a:t>
            </a:r>
            <a:r>
              <a:rPr lang="en-US" sz="1600" b="0" i="0" baseline="-25000" dirty="0" err="1"/>
              <a:t>fast</a:t>
            </a:r>
            <a:r>
              <a:rPr lang="en-US" sz="1600" b="0" i="0" dirty="0"/>
              <a:t>, </a:t>
            </a:r>
            <a:r>
              <a:rPr lang="en-US" sz="1600" b="0" i="0" dirty="0" err="1">
                <a:latin typeface="Symbol" charset="2"/>
                <a:cs typeface="Symbol" charset="2"/>
              </a:rPr>
              <a:t>b</a:t>
            </a:r>
            <a:r>
              <a:rPr lang="en-US" sz="1600" b="0" i="0" baseline="-25000" dirty="0" err="1"/>
              <a:t>fast</a:t>
            </a:r>
            <a:endParaRPr lang="en-US" sz="1600" b="0" i="0" dirty="0"/>
          </a:p>
          <a:p>
            <a:pPr lvl="1"/>
            <a:r>
              <a:rPr lang="en-US" sz="1600" b="0" i="0" dirty="0"/>
              <a:t>AE antenna to study mode stability, excitation</a:t>
            </a:r>
          </a:p>
          <a:p>
            <a:pPr lvl="1"/>
            <a:r>
              <a:rPr lang="en-US" sz="1600" b="0" i="0" dirty="0"/>
              <a:t>Suite of fast ion diagnostics</a:t>
            </a:r>
          </a:p>
          <a:p>
            <a:pPr lvl="1"/>
            <a:r>
              <a:rPr lang="en-US" sz="1600" b="0" i="0" dirty="0"/>
              <a:t>Strong code development and validation effort (linear and non-linear)</a:t>
            </a:r>
            <a:endParaRPr lang="en-US" sz="1600" dirty="0">
              <a:solidFill>
                <a:srgbClr val="800000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76200" y="5029200"/>
            <a:ext cx="5486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b="0" i="0" dirty="0" smtClean="0">
                <a:solidFill>
                  <a:srgbClr val="800000"/>
                </a:solidFill>
              </a:rPr>
              <a:t>Applied 3D fields affects AE stability and fast ion distribution (EP-2)</a:t>
            </a:r>
          </a:p>
          <a:p>
            <a:pPr lvl="1"/>
            <a:r>
              <a:rPr lang="en-US" sz="1600" b="0" i="0" dirty="0" smtClean="0"/>
              <a:t>Studies initiated on NSTX; </a:t>
            </a:r>
            <a:r>
              <a:rPr lang="en-US" sz="1600" b="0" i="0" dirty="0" smtClean="0">
                <a:solidFill>
                  <a:srgbClr val="004080"/>
                </a:solidFill>
              </a:rPr>
              <a:t>high priority for ITER</a:t>
            </a:r>
          </a:p>
          <a:p>
            <a:pPr lvl="1"/>
            <a:r>
              <a:rPr lang="en-US" sz="1600" b="0" i="0" dirty="0" smtClean="0"/>
              <a:t>Flexible NB, 3D (NCC) systems to be used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943600" y="3886200"/>
            <a:ext cx="2590800" cy="2590800"/>
            <a:chOff x="6705600" y="4419600"/>
            <a:chExt cx="1676400" cy="16764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54147"/>
            <a:stretch/>
          </p:blipFill>
          <p:spPr>
            <a:xfrm>
              <a:off x="6949440" y="4419600"/>
              <a:ext cx="1432560" cy="16764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/>
            <a:srcRect r="90732"/>
            <a:stretch/>
          </p:blipFill>
          <p:spPr>
            <a:xfrm>
              <a:off x="6705600" y="4419600"/>
              <a:ext cx="289560" cy="1676400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6096000" y="1752600"/>
            <a:ext cx="2590800" cy="2087106"/>
            <a:chOff x="6019800" y="2895600"/>
            <a:chExt cx="3124200" cy="2393666"/>
          </a:xfrm>
        </p:grpSpPr>
        <p:pic>
          <p:nvPicPr>
            <p:cNvPr id="14" name="Picture 13" descr="RMP_effect_traces_138146_495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2895600"/>
              <a:ext cx="3124200" cy="2393666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7231340" y="3926454"/>
              <a:ext cx="935459" cy="2375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i="0" dirty="0" smtClean="0">
                  <a:solidFill>
                    <a:schemeClr val="tx1"/>
                  </a:solidFill>
                </a:rPr>
                <a:t>GAE activity</a:t>
              </a:r>
              <a:endParaRPr lang="en-US" b="0" i="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6439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NSTX-U Will Develop and Validate Heating and </a:t>
            </a:r>
            <a:br>
              <a:rPr lang="en-US" dirty="0" smtClean="0"/>
            </a:br>
            <a:r>
              <a:rPr lang="en-US" dirty="0" smtClean="0"/>
              <a:t>Current Drive Scenarios with RF and NB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C317B6-8226-4E36-9643-9EDAD18AE5E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76200" y="1066800"/>
            <a:ext cx="8915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b="0" i="0" dirty="0" smtClean="0">
                <a:solidFill>
                  <a:srgbClr val="800000"/>
                </a:solidFill>
              </a:rPr>
              <a:t>HHFW-based research includes studying the (RF-1)</a:t>
            </a:r>
          </a:p>
          <a:p>
            <a:pPr lvl="1"/>
            <a:r>
              <a:rPr lang="en-US" sz="1600" b="0" i="0" dirty="0" smtClean="0"/>
              <a:t>Dependence of coupling on geometry, edge profiles (conditioning, </a:t>
            </a:r>
            <a:r>
              <a:rPr lang="en-US" sz="1600" b="0" i="0" dirty="0" err="1" smtClean="0"/>
              <a:t>cryopump</a:t>
            </a:r>
            <a:r>
              <a:rPr lang="en-US" sz="1600" b="0" i="0" dirty="0" smtClean="0"/>
              <a:t>)</a:t>
            </a:r>
          </a:p>
          <a:p>
            <a:pPr lvl="1"/>
            <a:r>
              <a:rPr lang="en-US" sz="1600" b="0" i="0" dirty="0" smtClean="0"/>
              <a:t>Density and B</a:t>
            </a:r>
            <a:r>
              <a:rPr lang="en-US" sz="1600" b="0" i="0" baseline="-25000" dirty="0" smtClean="0"/>
              <a:t>T</a:t>
            </a:r>
            <a:r>
              <a:rPr lang="en-US" sz="1600" b="0" i="0" dirty="0" smtClean="0"/>
              <a:t> dependence of surface wave generation</a:t>
            </a:r>
          </a:p>
          <a:p>
            <a:pPr lvl="1"/>
            <a:r>
              <a:rPr lang="en-US" sz="1600" b="0" i="0" dirty="0" smtClean="0"/>
              <a:t>Interaction with fast ions (flexible NB)</a:t>
            </a:r>
          </a:p>
          <a:p>
            <a:pPr lvl="1"/>
            <a:r>
              <a:rPr lang="en-US" sz="1600" b="0" i="0" dirty="0" smtClean="0"/>
              <a:t>HHFW power losses in SOL</a:t>
            </a:r>
          </a:p>
          <a:p>
            <a:pPr lvl="2"/>
            <a:r>
              <a:rPr lang="en-US" sz="1600" b="0" i="0" dirty="0" smtClean="0"/>
              <a:t>RF power losses to </a:t>
            </a:r>
            <a:r>
              <a:rPr lang="en-US" sz="1600" b="0" i="0" dirty="0" err="1" smtClean="0"/>
              <a:t>divertor</a:t>
            </a:r>
            <a:r>
              <a:rPr lang="en-US" sz="1600" b="0" i="0" dirty="0" smtClean="0"/>
              <a:t> results from edge coupling</a:t>
            </a:r>
          </a:p>
          <a:p>
            <a:pPr lvl="2"/>
            <a:r>
              <a:rPr lang="en-US" sz="1600" b="0" i="0" dirty="0" smtClean="0"/>
              <a:t>Study with advanced RF codes (TORIC, AORSA-3D, CQL3D), probe arrays, IR cameras</a:t>
            </a:r>
          </a:p>
          <a:p>
            <a:pPr lvl="2"/>
            <a:endParaRPr lang="en-US" sz="1400" b="0" i="0" dirty="0"/>
          </a:p>
          <a:p>
            <a:pPr lvl="2"/>
            <a:endParaRPr lang="en-US" sz="1400" b="0" i="0" dirty="0" smtClean="0"/>
          </a:p>
          <a:p>
            <a:pPr lvl="2"/>
            <a:endParaRPr lang="en-US" sz="1400" b="0" i="0" dirty="0"/>
          </a:p>
          <a:p>
            <a:pPr lvl="2"/>
            <a:endParaRPr lang="en-US" sz="1400" b="0" i="0" dirty="0" smtClean="0"/>
          </a:p>
          <a:p>
            <a:pPr lvl="2"/>
            <a:endParaRPr lang="en-US" sz="1400" b="0" i="0" dirty="0"/>
          </a:p>
          <a:p>
            <a:pPr lvl="2"/>
            <a:endParaRPr lang="en-US" sz="1400" b="0" i="0" dirty="0" smtClean="0"/>
          </a:p>
          <a:p>
            <a:pPr lvl="2"/>
            <a:endParaRPr lang="en-US" sz="1400" b="0" i="0" dirty="0"/>
          </a:p>
          <a:p>
            <a:pPr lvl="2"/>
            <a:endParaRPr lang="en-US" sz="1400" b="0" i="0" dirty="0" smtClean="0"/>
          </a:p>
          <a:p>
            <a:pPr marL="914400" lvl="2" indent="0">
              <a:buNone/>
            </a:pPr>
            <a:endParaRPr lang="en-US" sz="1400" b="0" i="0" dirty="0" smtClean="0"/>
          </a:p>
          <a:p>
            <a:r>
              <a:rPr lang="en-US" sz="2000" b="0" i="0" dirty="0" smtClean="0">
                <a:solidFill>
                  <a:srgbClr val="800000"/>
                </a:solidFill>
              </a:rPr>
              <a:t>NB/bootstrap current drive to produce fully/partially non-inductive plasmas (ASC-2)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133600" y="3231240"/>
            <a:ext cx="5257800" cy="2452098"/>
            <a:chOff x="1260231" y="3603744"/>
            <a:chExt cx="6242538" cy="291135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60231" y="3810000"/>
              <a:ext cx="6242538" cy="27051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074475" y="3823464"/>
              <a:ext cx="14008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0" dirty="0" smtClean="0"/>
                <a:t>Visible Light</a:t>
              </a:r>
              <a:endParaRPr lang="en-US" sz="1600" i="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100428" y="3603744"/>
              <a:ext cx="12562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0" dirty="0" smtClean="0"/>
                <a:t>AORSA-3D</a:t>
              </a:r>
              <a:endParaRPr lang="en-US" sz="1600" i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447234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Participation in </a:t>
            </a:r>
            <a:r>
              <a:rPr lang="en-US" dirty="0"/>
              <a:t>ITPA </a:t>
            </a:r>
            <a:r>
              <a:rPr lang="en-US" dirty="0" smtClean="0"/>
              <a:t>Joint </a:t>
            </a:r>
            <a:r>
              <a:rPr lang="en-US" dirty="0" err="1" smtClean="0"/>
              <a:t>Expts</a:t>
            </a:r>
            <a:r>
              <a:rPr lang="en-US" dirty="0" smtClean="0"/>
              <a:t> and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534400" cy="2971800"/>
          </a:xfrm>
        </p:spPr>
        <p:txBody>
          <a:bodyPr/>
          <a:lstStyle/>
          <a:p>
            <a:r>
              <a:rPr lang="en-US" dirty="0" smtClean="0"/>
              <a:t>Representatives in every ITPA TG</a:t>
            </a:r>
          </a:p>
          <a:p>
            <a:r>
              <a:rPr lang="en-US" dirty="0" smtClean="0"/>
              <a:t>Leadership in many</a:t>
            </a:r>
          </a:p>
          <a:p>
            <a:pPr lvl="1"/>
            <a:r>
              <a:rPr lang="en-US" dirty="0" smtClean="0"/>
              <a:t>S. Kaye: immediate past-Chair of Transport and Confinement</a:t>
            </a:r>
          </a:p>
          <a:p>
            <a:pPr lvl="1"/>
            <a:r>
              <a:rPr lang="en-US" dirty="0" smtClean="0"/>
              <a:t>R. </a:t>
            </a:r>
            <a:r>
              <a:rPr lang="en-US" dirty="0" err="1" smtClean="0"/>
              <a:t>Maingi</a:t>
            </a:r>
            <a:r>
              <a:rPr lang="en-US" dirty="0" smtClean="0"/>
              <a:t>: Deputy Chair of Boundary Physics</a:t>
            </a:r>
          </a:p>
          <a:p>
            <a:pPr lvl="1"/>
            <a:r>
              <a:rPr lang="en-US" dirty="0" smtClean="0"/>
              <a:t>S. </a:t>
            </a:r>
            <a:r>
              <a:rPr lang="en-US" dirty="0" err="1" smtClean="0"/>
              <a:t>Sabbagh</a:t>
            </a:r>
            <a:r>
              <a:rPr lang="en-US" dirty="0" smtClean="0"/>
              <a:t>: Leads WG on RWM Feedback control in MHD</a:t>
            </a:r>
          </a:p>
          <a:p>
            <a:pPr lvl="1"/>
            <a:r>
              <a:rPr lang="en-US" dirty="0" smtClean="0"/>
              <a:t>C. Skinner: Leader of Special Working Group on First Wall Diagnostics</a:t>
            </a:r>
          </a:p>
          <a:p>
            <a:r>
              <a:rPr lang="en-US" dirty="0" smtClean="0"/>
              <a:t>NSTX-U physicists spokespersons for many JEX/JACs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07C317B6-8226-4E36-9643-9EDAD18AE5E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ITPA JEX/JAC Involving NSTX-U Researchers as of Jan. 2013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07C317B6-8226-4E36-9643-9EDAD18AE5EB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058074"/>
              </p:ext>
            </p:extLst>
          </p:nvPr>
        </p:nvGraphicFramePr>
        <p:xfrm>
          <a:off x="228600" y="1021080"/>
          <a:ext cx="8686801" cy="54706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000"/>
                <a:gridCol w="3581400"/>
                <a:gridCol w="762000"/>
                <a:gridCol w="3581401"/>
              </a:tblGrid>
              <a:tr h="274484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accent2"/>
                          </a:solidFill>
                        </a:rPr>
                        <a:t>Pedestal/Edge Physics and DIVSOL</a:t>
                      </a:r>
                      <a:endParaRPr lang="en-US" sz="11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448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DSOL-24</a:t>
                      </a:r>
                      <a:endParaRPr lang="en-US" sz="10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Disruption</a:t>
                      </a:r>
                      <a:r>
                        <a:rPr lang="en-US" sz="1000" baseline="0" dirty="0" smtClean="0"/>
                        <a:t> heat loads</a:t>
                      </a:r>
                      <a:endParaRPr lang="en-US" sz="10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PEP-27</a:t>
                      </a:r>
                      <a:endParaRPr lang="en-US" sz="10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Pedestal profile</a:t>
                      </a:r>
                      <a:r>
                        <a:rPr lang="en-US" sz="1000" baseline="0" dirty="0" smtClean="0"/>
                        <a:t> evolution following L-H/H-L transition</a:t>
                      </a:r>
                      <a:endParaRPr lang="en-US" sz="10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</a:tr>
              <a:tr h="27448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PEP-6</a:t>
                      </a:r>
                      <a:endParaRPr lang="en-US" sz="10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Pedestal structure and ELM</a:t>
                      </a:r>
                      <a:r>
                        <a:rPr lang="en-US" sz="1000" baseline="0" dirty="0" smtClean="0"/>
                        <a:t> stability in DN</a:t>
                      </a:r>
                      <a:endParaRPr lang="en-US" sz="10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PEP-29</a:t>
                      </a:r>
                      <a:endParaRPr lang="en-US" sz="10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Vertical jolts/kicks</a:t>
                      </a:r>
                      <a:r>
                        <a:rPr lang="en-US" sz="1000" baseline="0" dirty="0" smtClean="0"/>
                        <a:t> for ELM triggering and control</a:t>
                      </a:r>
                      <a:endParaRPr lang="en-US" sz="10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</a:tr>
              <a:tr h="27448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PEP-19</a:t>
                      </a:r>
                      <a:endParaRPr lang="en-US" sz="10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Basic mechanisms of edge transport with RMP</a:t>
                      </a:r>
                      <a:endParaRPr lang="en-US" sz="10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PEP-34</a:t>
                      </a:r>
                      <a:endParaRPr lang="en-US" sz="10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ELM energy losses and their dimensionless scaling</a:t>
                      </a:r>
                      <a:endParaRPr lang="en-US" sz="10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</a:tr>
              <a:tr h="274484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3333CC"/>
                          </a:solidFill>
                        </a:rPr>
                        <a:t>Energetic Particles</a:t>
                      </a:r>
                      <a:endParaRPr lang="en-US" sz="1100" b="1" dirty="0">
                        <a:solidFill>
                          <a:srgbClr val="3333CC"/>
                        </a:solidFill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</a:tr>
              <a:tr h="27448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EP-2</a:t>
                      </a:r>
                      <a:endParaRPr lang="en-US" sz="1000" dirty="0"/>
                    </a:p>
                  </a:txBody>
                  <a:tcP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Fast ion losses and redistribution</a:t>
                      </a:r>
                      <a:r>
                        <a:rPr lang="en-US" sz="1000" baseline="0" dirty="0" smtClean="0"/>
                        <a:t> from localized </a:t>
                      </a:r>
                      <a:r>
                        <a:rPr lang="en-US" sz="1000" baseline="0" dirty="0" err="1" smtClean="0"/>
                        <a:t>Aes</a:t>
                      </a:r>
                      <a:endParaRPr lang="en-US" sz="1000" dirty="0"/>
                    </a:p>
                  </a:txBody>
                  <a:tcP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EP-6</a:t>
                      </a:r>
                      <a:endParaRPr lang="en-US" sz="1000" dirty="0"/>
                    </a:p>
                  </a:txBody>
                  <a:tcP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Fast ion</a:t>
                      </a:r>
                      <a:r>
                        <a:rPr lang="en-US" sz="1000" baseline="0" dirty="0" smtClean="0"/>
                        <a:t> losses and associated heat loads from edge perturbations</a:t>
                      </a:r>
                      <a:endParaRPr lang="en-US" sz="1000" dirty="0"/>
                    </a:p>
                  </a:txBody>
                  <a:tcPr>
                    <a:solidFill>
                      <a:srgbClr val="99FF99"/>
                    </a:solidFill>
                  </a:tcPr>
                </a:tc>
              </a:tr>
              <a:tr h="274484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3333CC"/>
                          </a:solidFill>
                        </a:rPr>
                        <a:t>Integrated Operating Scenarios</a:t>
                      </a:r>
                      <a:endParaRPr lang="en-US" sz="1100" b="1" dirty="0">
                        <a:solidFill>
                          <a:srgbClr val="3333CC"/>
                        </a:solidFill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</a:tr>
              <a:tr h="27448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IOS-3.2</a:t>
                      </a:r>
                      <a:endParaRPr lang="en-US" sz="1000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Define access conditions to get</a:t>
                      </a:r>
                      <a:r>
                        <a:rPr lang="en-US" sz="1000" baseline="0" dirty="0" smtClean="0"/>
                        <a:t> to SS </a:t>
                      </a:r>
                      <a:r>
                        <a:rPr lang="en-US" sz="1000" baseline="0" dirty="0" err="1" smtClean="0"/>
                        <a:t>sceanrio</a:t>
                      </a:r>
                      <a:endParaRPr lang="en-US" sz="1000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IOS-4.3</a:t>
                      </a:r>
                      <a:endParaRPr lang="en-US" sz="1000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Collisionality scaling of confinement in advanced inductive regime</a:t>
                      </a:r>
                      <a:endParaRPr lang="en-US" sz="1000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</a:tr>
              <a:tr h="27448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IOS-4.1</a:t>
                      </a:r>
                      <a:endParaRPr lang="en-US" sz="1000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Access conditions for advanced</a:t>
                      </a:r>
                      <a:r>
                        <a:rPr lang="en-US" sz="1000" baseline="0" dirty="0" smtClean="0"/>
                        <a:t> inductive scenario</a:t>
                      </a:r>
                      <a:endParaRPr lang="en-US" sz="1000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IOS-5.2</a:t>
                      </a:r>
                      <a:endParaRPr lang="en-US" sz="1000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Maintaining ICRH coupling in expected ITER regime</a:t>
                      </a:r>
                      <a:endParaRPr lang="en-US" sz="1000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</a:tr>
              <a:tr h="274484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3333CC"/>
                          </a:solidFill>
                        </a:rPr>
                        <a:t>MHD</a:t>
                      </a:r>
                      <a:endParaRPr lang="en-US" sz="1100" b="1" dirty="0">
                        <a:solidFill>
                          <a:srgbClr val="3333CC"/>
                        </a:solidFill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</a:tr>
              <a:tr h="27448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MDC-2</a:t>
                      </a:r>
                      <a:endParaRPr lang="en-US" sz="10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Joint experiments on resistive wall mode</a:t>
                      </a:r>
                      <a:r>
                        <a:rPr lang="en-US" sz="1000" baseline="0" dirty="0" smtClean="0"/>
                        <a:t> physics</a:t>
                      </a:r>
                      <a:endParaRPr lang="en-US" sz="10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MDC-17</a:t>
                      </a:r>
                      <a:endParaRPr lang="en-US" sz="10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Active disruption avoidance</a:t>
                      </a:r>
                      <a:endParaRPr lang="en-US" sz="10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27448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MDC-8</a:t>
                      </a:r>
                      <a:endParaRPr lang="en-US" sz="10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Current drive prevention/stabilization of NTMs</a:t>
                      </a:r>
                      <a:endParaRPr lang="en-US" sz="10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MDC-18</a:t>
                      </a:r>
                      <a:endParaRPr lang="en-US" sz="10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Evaluation of axisymmetric control aspects</a:t>
                      </a:r>
                      <a:endParaRPr lang="en-US" sz="10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274484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MDC-15</a:t>
                      </a:r>
                      <a:endParaRPr lang="en-US" sz="9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Disruption database development</a:t>
                      </a:r>
                      <a:endParaRPr lang="en-US" sz="9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274484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3333CC"/>
                          </a:solidFill>
                        </a:rPr>
                        <a:t>Transport and Confinement</a:t>
                      </a:r>
                      <a:endParaRPr lang="en-US" sz="1100" b="1" dirty="0">
                        <a:solidFill>
                          <a:srgbClr val="3333CC"/>
                        </a:solidFill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</a:tr>
              <a:tr h="27448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TC-9</a:t>
                      </a:r>
                      <a:endParaRPr lang="en-US" sz="1000" dirty="0"/>
                    </a:p>
                  </a:txBody>
                  <a:tcPr>
                    <a:solidFill>
                      <a:srgbClr val="99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Scaling of intrinsic rotation with no external momentum input</a:t>
                      </a:r>
                      <a:endParaRPr lang="en-US" sz="1000" dirty="0"/>
                    </a:p>
                  </a:txBody>
                  <a:tcPr>
                    <a:solidFill>
                      <a:srgbClr val="99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TC-15</a:t>
                      </a:r>
                      <a:endParaRPr lang="en-US" sz="1000" dirty="0"/>
                    </a:p>
                  </a:txBody>
                  <a:tcPr>
                    <a:solidFill>
                      <a:srgbClr val="99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Dependence of momentum and particle pinch on collisionality</a:t>
                      </a:r>
                      <a:endParaRPr lang="en-US" sz="1000" dirty="0"/>
                    </a:p>
                  </a:txBody>
                  <a:tcPr>
                    <a:solidFill>
                      <a:srgbClr val="99FFFF"/>
                    </a:solidFill>
                  </a:tcPr>
                </a:tc>
              </a:tr>
              <a:tr h="439175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TC-10</a:t>
                      </a:r>
                      <a:endParaRPr lang="en-US" sz="1000" dirty="0"/>
                    </a:p>
                  </a:txBody>
                  <a:tcPr>
                    <a:solidFill>
                      <a:srgbClr val="99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Exptl</a:t>
                      </a:r>
                      <a:r>
                        <a:rPr lang="en-US" sz="1000" dirty="0" smtClean="0"/>
                        <a:t> id of ITG, TEM</a:t>
                      </a:r>
                      <a:r>
                        <a:rPr lang="en-US" sz="1000" baseline="0" dirty="0" smtClean="0"/>
                        <a:t> and ETG turbulence and comparison with codes</a:t>
                      </a:r>
                      <a:endParaRPr lang="en-US" sz="1000" dirty="0"/>
                    </a:p>
                  </a:txBody>
                  <a:tcPr>
                    <a:solidFill>
                      <a:srgbClr val="99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TC-17</a:t>
                      </a:r>
                      <a:endParaRPr lang="en-US" sz="1000" dirty="0"/>
                    </a:p>
                  </a:txBody>
                  <a:tcPr>
                    <a:solidFill>
                      <a:srgbClr val="99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aseline="0" dirty="0" smtClean="0">
                          <a:latin typeface="Symbol" charset="2"/>
                          <a:cs typeface="Symbol" charset="2"/>
                        </a:rPr>
                        <a:t>r</a:t>
                      </a:r>
                      <a:r>
                        <a:rPr lang="en-US" sz="1000" baseline="30000" dirty="0" smtClean="0">
                          <a:latin typeface="Symbol" charset="2"/>
                          <a:cs typeface="Symbol" charset="2"/>
                        </a:rPr>
                        <a:t>*</a:t>
                      </a:r>
                      <a:r>
                        <a:rPr lang="en-US" sz="1000" baseline="0" dirty="0" smtClean="0"/>
                        <a:t> scaling of the edge intrinsic torque</a:t>
                      </a:r>
                      <a:endParaRPr lang="en-US" sz="1000" dirty="0"/>
                    </a:p>
                  </a:txBody>
                  <a:tcPr>
                    <a:solidFill>
                      <a:srgbClr val="99FFFF"/>
                    </a:solidFill>
                  </a:tcPr>
                </a:tc>
              </a:tr>
              <a:tr h="27448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TC-11</a:t>
                      </a:r>
                      <a:endParaRPr lang="en-US" sz="1000" dirty="0"/>
                    </a:p>
                  </a:txBody>
                  <a:tcPr>
                    <a:solidFill>
                      <a:srgbClr val="99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He and impurity profiles</a:t>
                      </a:r>
                      <a:r>
                        <a:rPr lang="en-US" sz="1000" baseline="0" dirty="0" smtClean="0"/>
                        <a:t> and transport coefficients</a:t>
                      </a:r>
                      <a:endParaRPr lang="en-US" sz="1000" dirty="0"/>
                    </a:p>
                  </a:txBody>
                  <a:tcPr>
                    <a:solidFill>
                      <a:srgbClr val="99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TC-24</a:t>
                      </a:r>
                      <a:endParaRPr lang="en-US" sz="1000" dirty="0"/>
                    </a:p>
                  </a:txBody>
                  <a:tcPr>
                    <a:solidFill>
                      <a:srgbClr val="99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Impact of RMP on transport and confinement</a:t>
                      </a:r>
                      <a:endParaRPr lang="en-US" sz="1000" dirty="0"/>
                    </a:p>
                  </a:txBody>
                  <a:tcPr>
                    <a:solidFill>
                      <a:srgbClr val="99FFFF"/>
                    </a:solidFill>
                  </a:tcPr>
                </a:tc>
              </a:tr>
              <a:tr h="27448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TC-12</a:t>
                      </a:r>
                      <a:endParaRPr lang="en-US" sz="1000" dirty="0"/>
                    </a:p>
                  </a:txBody>
                  <a:tcPr>
                    <a:solidFill>
                      <a:srgbClr val="99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H-mode transport and confinement at low aspect ratio</a:t>
                      </a:r>
                      <a:endParaRPr lang="en-US" sz="1000" dirty="0"/>
                    </a:p>
                  </a:txBody>
                  <a:tcPr>
                    <a:solidFill>
                      <a:srgbClr val="99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rgbClr val="99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rgbClr val="99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4287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NSTX-U Research Contributes to ITER </a:t>
            </a:r>
            <a:br>
              <a:rPr lang="en-US" dirty="0" smtClean="0"/>
            </a:br>
            <a:r>
              <a:rPr lang="en-US" dirty="0" smtClean="0"/>
              <a:t>High-Priority ITER R&amp;D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763000" cy="5257800"/>
          </a:xfrm>
        </p:spPr>
        <p:txBody>
          <a:bodyPr/>
          <a:lstStyle/>
          <a:p>
            <a:r>
              <a:rPr lang="en-US" sz="2000" dirty="0" smtClean="0">
                <a:solidFill>
                  <a:srgbClr val="800000"/>
                </a:solidFill>
              </a:rPr>
              <a:t>Contributions will be made in a large number of areas</a:t>
            </a:r>
          </a:p>
          <a:p>
            <a:r>
              <a:rPr lang="en-US" sz="2000" dirty="0" smtClean="0">
                <a:solidFill>
                  <a:srgbClr val="800000"/>
                </a:solidFill>
              </a:rPr>
              <a:t>Will mostly contribute to longer-term physics basis and operational scenario development</a:t>
            </a:r>
          </a:p>
          <a:p>
            <a:pPr lvl="1"/>
            <a:r>
              <a:rPr lang="en-US" sz="1800" dirty="0" smtClean="0"/>
              <a:t>NSTX-U MGI research may impact near-term design for ITER</a:t>
            </a:r>
          </a:p>
          <a:p>
            <a:r>
              <a:rPr lang="en-US" sz="2000" dirty="0" smtClean="0">
                <a:solidFill>
                  <a:srgbClr val="800000"/>
                </a:solidFill>
              </a:rPr>
              <a:t>Use unique NSTX-U configuration and capabilities as leverage for validating physics models that are used for predictions at higher R/a (including for ITER)</a:t>
            </a:r>
          </a:p>
          <a:p>
            <a:r>
              <a:rPr lang="en-US" sz="2000" dirty="0">
                <a:solidFill>
                  <a:srgbClr val="800000"/>
                </a:solidFill>
              </a:rPr>
              <a:t>Strong participation in ITPA, leadership in a number of areas</a:t>
            </a:r>
          </a:p>
          <a:p>
            <a:r>
              <a:rPr lang="en-US" sz="2000" dirty="0" smtClean="0">
                <a:solidFill>
                  <a:srgbClr val="800000"/>
                </a:solidFill>
              </a:rPr>
              <a:t>Areas of strong NSTX-U contributions</a:t>
            </a:r>
          </a:p>
          <a:p>
            <a:pPr lvl="1"/>
            <a:r>
              <a:rPr lang="en-US" sz="1800" dirty="0" smtClean="0"/>
              <a:t>Disruption Avoidance-Prediction-Mitigation</a:t>
            </a:r>
          </a:p>
          <a:p>
            <a:pPr lvl="1"/>
            <a:r>
              <a:rPr lang="en-US" sz="1800" dirty="0" smtClean="0"/>
              <a:t>ELM control</a:t>
            </a:r>
          </a:p>
          <a:p>
            <a:pPr lvl="1"/>
            <a:r>
              <a:rPr lang="en-US" sz="1800" dirty="0" smtClean="0"/>
              <a:t>High </a:t>
            </a:r>
            <a:r>
              <a:rPr lang="en-US" sz="1800" dirty="0" err="1" smtClean="0"/>
              <a:t>divertor</a:t>
            </a:r>
            <a:r>
              <a:rPr lang="en-US" sz="1800" dirty="0" smtClean="0"/>
              <a:t> heat flux handling</a:t>
            </a:r>
          </a:p>
          <a:p>
            <a:pPr lvl="1"/>
            <a:r>
              <a:rPr lang="en-US" sz="1800" dirty="0" smtClean="0"/>
              <a:t>Impurity transport</a:t>
            </a:r>
          </a:p>
          <a:p>
            <a:pPr lvl="1"/>
            <a:r>
              <a:rPr lang="en-US" sz="1800" dirty="0" smtClean="0"/>
              <a:t>*AE modes and effects on fast ion distribution</a:t>
            </a:r>
          </a:p>
          <a:p>
            <a:pPr lvl="1"/>
            <a:r>
              <a:rPr lang="en-US" sz="1800" dirty="0" smtClean="0"/>
              <a:t>RF heating and RF/NB current drive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07C317B6-8226-4E36-9643-9EDAD18AE5EB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640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NSTX-U Will Make Contributions to ITER in All Topical Science Areas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5715000" cy="2895600"/>
          </a:xfrm>
        </p:spPr>
        <p:txBody>
          <a:bodyPr/>
          <a:lstStyle/>
          <a:p>
            <a:r>
              <a:rPr lang="en-US" sz="2000" dirty="0" smtClean="0">
                <a:solidFill>
                  <a:srgbClr val="800000"/>
                </a:solidFill>
              </a:rPr>
              <a:t>Explore fundamental toroidal physics issues</a:t>
            </a:r>
          </a:p>
          <a:p>
            <a:r>
              <a:rPr lang="en-US" sz="2000" dirty="0">
                <a:solidFill>
                  <a:srgbClr val="800000"/>
                </a:solidFill>
              </a:rPr>
              <a:t>Use high </a:t>
            </a:r>
            <a:r>
              <a:rPr lang="en-US" sz="2000" dirty="0" err="1">
                <a:solidFill>
                  <a:srgbClr val="800000"/>
                </a:solidFill>
              </a:rPr>
              <a:t>toroidicity</a:t>
            </a:r>
            <a:r>
              <a:rPr lang="en-US" sz="2000" dirty="0">
                <a:solidFill>
                  <a:srgbClr val="800000"/>
                </a:solidFill>
              </a:rPr>
              <a:t>, shaping, expanded operating range as leverage for theory validation</a:t>
            </a:r>
          </a:p>
          <a:p>
            <a:pPr lvl="1"/>
            <a:r>
              <a:rPr lang="en-US" sz="1800" dirty="0"/>
              <a:t>In Energetic Particle area, direct overlap with some ITER parameters</a:t>
            </a:r>
          </a:p>
          <a:p>
            <a:r>
              <a:rPr lang="en-US" sz="2000" dirty="0" smtClean="0">
                <a:solidFill>
                  <a:srgbClr val="800000"/>
                </a:solidFill>
              </a:rPr>
              <a:t>Develop operational/control/hardware approaches &amp; capabilities</a:t>
            </a:r>
          </a:p>
          <a:p>
            <a:endParaRPr lang="en-US" sz="500" dirty="0" smtClean="0"/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3076" name="Rectangle 20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273C22-C402-4A32-AA5B-C300AC9D36CA}" type="slidenum">
              <a:rPr lang="en-US" smtClean="0">
                <a:ea typeface="ＭＳ Ｐゴシック" pitchFamily="34" charset="-128"/>
                <a:cs typeface="Arial" charset="0"/>
              </a:rPr>
              <a:pPr>
                <a:defRPr/>
              </a:pPr>
              <a:t>2</a:t>
            </a:fld>
            <a:endParaRPr lang="en-US" smtClean="0">
              <a:ea typeface="ＭＳ Ｐゴシック" pitchFamily="34" charset="-128"/>
              <a:cs typeface="Arial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6200" y="4419600"/>
            <a:ext cx="9067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b="0" i="0" dirty="0">
                <a:solidFill>
                  <a:srgbClr val="800000"/>
                </a:solidFill>
              </a:rPr>
              <a:t>Approach of this Overview is to </a:t>
            </a:r>
            <a:r>
              <a:rPr lang="en-US" sz="2000" b="0" i="0" dirty="0" smtClean="0">
                <a:solidFill>
                  <a:srgbClr val="800000"/>
                </a:solidFill>
              </a:rPr>
              <a:t>summarize the 5 year physics research on NSTX-U that most strongly addresses the ITER R&amp;D needs</a:t>
            </a:r>
            <a:endParaRPr lang="en-US" sz="2000" b="0" i="0" dirty="0">
              <a:solidFill>
                <a:srgbClr val="800000"/>
              </a:solidFill>
            </a:endParaRPr>
          </a:p>
          <a:p>
            <a:pPr lvl="1"/>
            <a:r>
              <a:rPr lang="en-US" sz="1800" b="0" i="0" dirty="0" smtClean="0"/>
              <a:t>Emphasis is on Urgent and High Priority needs for ITER</a:t>
            </a:r>
          </a:p>
          <a:p>
            <a:pPr lvl="1"/>
            <a:r>
              <a:rPr lang="en-US" sz="1800" b="0" i="0" dirty="0" smtClean="0"/>
              <a:t>In most cases, NSTX-U will contribute to the longer term physics and operational scenario development, as opposed to near-term design issues</a:t>
            </a:r>
            <a:endParaRPr lang="en-US" sz="500" b="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2786" y="1143001"/>
            <a:ext cx="3408814" cy="2819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 High Priority R&amp;D Items Outlined by D. Campbell in </a:t>
            </a:r>
            <a:br>
              <a:rPr lang="en-US" dirty="0" smtClean="0"/>
            </a:br>
            <a:r>
              <a:rPr lang="en-US" dirty="0" smtClean="0"/>
              <a:t>Dec. 2012 ITPA CC Meeting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763000" cy="5638800"/>
          </a:xfrm>
        </p:spPr>
        <p:txBody>
          <a:bodyPr/>
          <a:lstStyle/>
          <a:p>
            <a:r>
              <a:rPr lang="en-US" sz="1600" dirty="0" smtClean="0">
                <a:solidFill>
                  <a:srgbClr val="800000"/>
                </a:solidFill>
              </a:rPr>
              <a:t>MHD</a:t>
            </a:r>
          </a:p>
          <a:p>
            <a:pPr lvl="1"/>
            <a:r>
              <a:rPr lang="en-US" sz="1400" u="sng" dirty="0" smtClean="0"/>
              <a:t>Design of disruption mitigation system</a:t>
            </a:r>
          </a:p>
          <a:p>
            <a:pPr lvl="1"/>
            <a:r>
              <a:rPr lang="en-US" sz="1400" u="sng" dirty="0" smtClean="0"/>
              <a:t>High success detection to trigger rapid shutdown, MGI</a:t>
            </a:r>
          </a:p>
          <a:p>
            <a:pPr lvl="1"/>
            <a:r>
              <a:rPr lang="en-US" sz="1400" u="sng" dirty="0" smtClean="0"/>
              <a:t>Error fields, Locked mode, RWM control</a:t>
            </a:r>
          </a:p>
          <a:p>
            <a:r>
              <a:rPr lang="en-US" sz="1600" dirty="0" err="1" smtClean="0">
                <a:solidFill>
                  <a:srgbClr val="800000"/>
                </a:solidFill>
              </a:rPr>
              <a:t>Divertor</a:t>
            </a:r>
            <a:r>
              <a:rPr lang="en-US" sz="1600" dirty="0" smtClean="0">
                <a:solidFill>
                  <a:srgbClr val="800000"/>
                </a:solidFill>
              </a:rPr>
              <a:t> and Plasma-Wall Interactions</a:t>
            </a:r>
          </a:p>
          <a:p>
            <a:pPr lvl="1"/>
            <a:r>
              <a:rPr lang="en-US" sz="1400" u="sng" dirty="0" smtClean="0"/>
              <a:t>Heat fluxes to PFCs; SOL widths and dependences</a:t>
            </a:r>
          </a:p>
          <a:p>
            <a:pPr lvl="1"/>
            <a:r>
              <a:rPr lang="en-US" sz="1400" dirty="0" smtClean="0"/>
              <a:t>Tungsten: effect of transient and s-s heat loads, melting</a:t>
            </a:r>
          </a:p>
          <a:p>
            <a:pPr lvl="1"/>
            <a:r>
              <a:rPr lang="en-US" sz="1400" u="sng" dirty="0" smtClean="0"/>
              <a:t>Migration</a:t>
            </a:r>
            <a:r>
              <a:rPr lang="en-US" sz="1400" dirty="0" smtClean="0"/>
              <a:t>, fuel inventory, </a:t>
            </a:r>
            <a:r>
              <a:rPr lang="en-US" sz="1400" u="sng" dirty="0" smtClean="0"/>
              <a:t>dust</a:t>
            </a:r>
          </a:p>
          <a:p>
            <a:r>
              <a:rPr lang="en-US" sz="1600" dirty="0" smtClean="0">
                <a:solidFill>
                  <a:srgbClr val="800000"/>
                </a:solidFill>
              </a:rPr>
              <a:t>Pedestal and Edge Physics</a:t>
            </a:r>
          </a:p>
          <a:p>
            <a:pPr lvl="1"/>
            <a:r>
              <a:rPr lang="en-US" sz="1400" u="sng" dirty="0" smtClean="0"/>
              <a:t>ELM control (3D fields and other)</a:t>
            </a:r>
          </a:p>
          <a:p>
            <a:pPr lvl="1"/>
            <a:r>
              <a:rPr lang="en-US" sz="1400" dirty="0" smtClean="0"/>
              <a:t>L-H threshold and ensuing pedestal evolution</a:t>
            </a:r>
          </a:p>
          <a:p>
            <a:r>
              <a:rPr lang="en-US" sz="1600" dirty="0" smtClean="0">
                <a:solidFill>
                  <a:srgbClr val="800000"/>
                </a:solidFill>
              </a:rPr>
              <a:t>Transport and Confinement</a:t>
            </a:r>
          </a:p>
          <a:p>
            <a:pPr lvl="1"/>
            <a:r>
              <a:rPr lang="en-US" sz="1400" dirty="0" smtClean="0"/>
              <a:t>H-mode ingress/egress, role of metallic PFCs</a:t>
            </a:r>
          </a:p>
          <a:p>
            <a:pPr lvl="1"/>
            <a:r>
              <a:rPr lang="en-US" sz="1400" dirty="0" smtClean="0"/>
              <a:t>Particle transport and fueling: </a:t>
            </a:r>
            <a:r>
              <a:rPr lang="en-US" sz="1400" u="sng" dirty="0" smtClean="0"/>
              <a:t>impurity transport </a:t>
            </a:r>
          </a:p>
          <a:p>
            <a:r>
              <a:rPr lang="en-US" sz="1600" dirty="0" smtClean="0">
                <a:solidFill>
                  <a:srgbClr val="800000"/>
                </a:solidFill>
              </a:rPr>
              <a:t>Energetic Particles</a:t>
            </a:r>
          </a:p>
          <a:p>
            <a:pPr lvl="1"/>
            <a:r>
              <a:rPr lang="en-US" sz="1400" u="sng" dirty="0" smtClean="0"/>
              <a:t>Predict AE stability, behavior, effect on fast ions: code V&amp;V</a:t>
            </a:r>
          </a:p>
          <a:p>
            <a:pPr lvl="1"/>
            <a:r>
              <a:rPr lang="en-US" sz="1400" u="sng" dirty="0" smtClean="0"/>
              <a:t>Fast ion losses due to application of 3D fields</a:t>
            </a:r>
          </a:p>
          <a:p>
            <a:r>
              <a:rPr lang="en-US" sz="1600" dirty="0" smtClean="0">
                <a:solidFill>
                  <a:srgbClr val="800000"/>
                </a:solidFill>
              </a:rPr>
              <a:t>Integrated Operating Scenarios</a:t>
            </a:r>
          </a:p>
          <a:p>
            <a:pPr lvl="1"/>
            <a:r>
              <a:rPr lang="en-US" sz="1400" u="sng" dirty="0" smtClean="0"/>
              <a:t>Develop integrated control scenarios</a:t>
            </a:r>
          </a:p>
          <a:p>
            <a:pPr lvl="1"/>
            <a:r>
              <a:rPr lang="en-US" sz="1400" dirty="0" smtClean="0"/>
              <a:t>Investigate hybrid and steady-state scenarios</a:t>
            </a:r>
          </a:p>
          <a:p>
            <a:pPr lvl="1"/>
            <a:r>
              <a:rPr lang="en-US" sz="1400" u="sng" dirty="0" smtClean="0"/>
              <a:t>Validate heating and current drive scenarios</a:t>
            </a:r>
            <a:endParaRPr lang="en-US" sz="1400" u="sng"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5791200" y="1700748"/>
            <a:ext cx="3200400" cy="4093428"/>
          </a:xfrm>
          <a:prstGeom prst="rect">
            <a:avLst/>
          </a:prstGeom>
          <a:solidFill>
            <a:srgbClr val="FFCCCC"/>
          </a:solidFill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</a:rPr>
              <a:t>Physics areas in which NSTX-U can contribute</a:t>
            </a:r>
          </a:p>
          <a:p>
            <a:endParaRPr lang="en-US" sz="2000" dirty="0" smtClean="0">
              <a:solidFill>
                <a:srgbClr val="800000"/>
              </a:solidFill>
            </a:endParaRPr>
          </a:p>
          <a:p>
            <a:r>
              <a:rPr lang="en-US" sz="2000" dirty="0" smtClean="0">
                <a:solidFill>
                  <a:srgbClr val="800000"/>
                </a:solidFill>
              </a:rPr>
              <a:t>In remainder of talk, will focus on areas where NSTX-U can make the greatest impact (underlined)</a:t>
            </a:r>
          </a:p>
          <a:p>
            <a:endParaRPr lang="en-US" sz="2000" dirty="0">
              <a:solidFill>
                <a:srgbClr val="800000"/>
              </a:solidFill>
            </a:endParaRPr>
          </a:p>
          <a:p>
            <a:r>
              <a:rPr lang="en-US" sz="2000" dirty="0" smtClean="0">
                <a:solidFill>
                  <a:srgbClr val="800000"/>
                </a:solidFill>
              </a:rPr>
              <a:t>Through talk, will map NSTX-U research to specific TSG Research Thrusts (e.g., ASC-2)</a:t>
            </a:r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07C317B6-8226-4E36-9643-9EDAD18AE5E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396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Physics Effects Govern Plasma Stability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3962400" cy="8382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solidFill>
                  <a:srgbClr val="800000"/>
                </a:solidFill>
              </a:rPr>
              <a:t>Locked mode thresholds depend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800000"/>
                </a:solidFill>
              </a:rPr>
              <a:t>on EF and </a:t>
            </a:r>
            <a:r>
              <a:rPr lang="en-US" sz="2000" dirty="0" err="1" smtClean="0">
                <a:solidFill>
                  <a:srgbClr val="800000"/>
                </a:solidFill>
              </a:rPr>
              <a:t>v</a:t>
            </a:r>
            <a:r>
              <a:rPr lang="en-US" sz="2000" baseline="-25000" dirty="0" err="1" smtClean="0">
                <a:solidFill>
                  <a:srgbClr val="800000"/>
                </a:solidFill>
                <a:latin typeface="Symbol" charset="2"/>
                <a:cs typeface="Symbol" charset="2"/>
              </a:rPr>
              <a:t>f</a:t>
            </a:r>
            <a:r>
              <a:rPr lang="en-US" sz="2000" dirty="0">
                <a:solidFill>
                  <a:srgbClr val="800000"/>
                </a:solidFill>
                <a:latin typeface="Symbol" charset="2"/>
                <a:cs typeface="Symbol" charset="2"/>
              </a:rPr>
              <a:t> </a:t>
            </a:r>
            <a:r>
              <a:rPr lang="en-US" sz="2000" dirty="0" smtClean="0">
                <a:solidFill>
                  <a:srgbClr val="800000"/>
                </a:solidFill>
                <a:latin typeface="+mj-lt"/>
                <a:cs typeface="Symbol" charset="2"/>
              </a:rPr>
              <a:t>(MS-2, ASC-2)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C317B6-8226-4E36-9643-9EDAD18AE5E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67840"/>
            <a:ext cx="2121804" cy="219456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267200" y="990600"/>
            <a:ext cx="403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b="0" i="0" dirty="0" smtClean="0">
                <a:solidFill>
                  <a:srgbClr val="800000"/>
                </a:solidFill>
              </a:rPr>
              <a:t>RWM stability depends on </a:t>
            </a:r>
            <a:r>
              <a:rPr lang="en-US" sz="2000" b="0" i="0" dirty="0" smtClean="0">
                <a:solidFill>
                  <a:srgbClr val="800000"/>
                </a:solidFill>
                <a:latin typeface="Symbol" charset="2"/>
                <a:cs typeface="Symbol" charset="2"/>
              </a:rPr>
              <a:t>n</a:t>
            </a:r>
            <a:r>
              <a:rPr lang="en-US" sz="2000" b="0" i="0" baseline="30000" dirty="0" smtClean="0">
                <a:solidFill>
                  <a:srgbClr val="800000"/>
                </a:solidFill>
                <a:latin typeface="Symbol" charset="2"/>
                <a:cs typeface="Symbol" charset="2"/>
              </a:rPr>
              <a:t>*</a:t>
            </a:r>
            <a:r>
              <a:rPr lang="en-US" sz="2000" b="0" i="0" dirty="0" smtClean="0">
                <a:solidFill>
                  <a:srgbClr val="800000"/>
                </a:solidFill>
              </a:rPr>
              <a:t>, </a:t>
            </a:r>
            <a:r>
              <a:rPr lang="en-US" sz="2000" b="0" i="0" dirty="0" err="1" smtClean="0">
                <a:solidFill>
                  <a:srgbClr val="800000"/>
                </a:solidFill>
              </a:rPr>
              <a:t>v</a:t>
            </a:r>
            <a:r>
              <a:rPr lang="en-US" sz="2000" b="0" i="0" baseline="-25000" dirty="0" err="1" smtClean="0">
                <a:solidFill>
                  <a:srgbClr val="800000"/>
                </a:solidFill>
                <a:latin typeface="Symbol" charset="2"/>
                <a:cs typeface="Symbol" charset="2"/>
              </a:rPr>
              <a:t>f</a:t>
            </a:r>
            <a:r>
              <a:rPr lang="en-US" sz="2000" b="0" i="0" dirty="0" smtClean="0">
                <a:solidFill>
                  <a:srgbClr val="800000"/>
                </a:solidFill>
              </a:rPr>
              <a:t>, </a:t>
            </a:r>
          </a:p>
          <a:p>
            <a:pPr marL="0" indent="0">
              <a:buNone/>
            </a:pPr>
            <a:r>
              <a:rPr lang="en-US" sz="2000" b="0" i="0" dirty="0" smtClean="0">
                <a:solidFill>
                  <a:srgbClr val="800000"/>
                </a:solidFill>
              </a:rPr>
              <a:t>kinetic effects </a:t>
            </a:r>
            <a:r>
              <a:rPr lang="en-US" sz="2000" b="0" i="0" dirty="0">
                <a:solidFill>
                  <a:srgbClr val="800000"/>
                </a:solidFill>
                <a:cs typeface="Symbol" charset="2"/>
              </a:rPr>
              <a:t>(MS-</a:t>
            </a:r>
            <a:r>
              <a:rPr lang="en-US" sz="2000" b="0" i="0" dirty="0" smtClean="0">
                <a:solidFill>
                  <a:srgbClr val="800000"/>
                </a:solidFill>
                <a:cs typeface="Symbol" charset="2"/>
              </a:rPr>
              <a:t>1, </a:t>
            </a:r>
            <a:r>
              <a:rPr lang="en-US" sz="2000" b="0" i="0" dirty="0">
                <a:solidFill>
                  <a:srgbClr val="800000"/>
                </a:solidFill>
                <a:cs typeface="Symbol" charset="2"/>
              </a:rPr>
              <a:t>ASC-2)</a:t>
            </a:r>
          </a:p>
          <a:p>
            <a:pPr marL="0" indent="0">
              <a:buNone/>
            </a:pPr>
            <a:endParaRPr lang="en-US" sz="2000" b="0" i="0" dirty="0" smtClean="0">
              <a:solidFill>
                <a:srgbClr val="800000"/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752600"/>
            <a:ext cx="3105416" cy="219583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158722" y="2057400"/>
            <a:ext cx="13280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With rotation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66" name="Straight Arrow Connector 65"/>
          <p:cNvCxnSpPr>
            <a:stCxn id="7" idx="1"/>
          </p:cNvCxnSpPr>
          <p:nvPr/>
        </p:nvCxnSpPr>
        <p:spPr bwMode="auto">
          <a:xfrm flipH="1" flipV="1">
            <a:off x="2777722" y="2209800"/>
            <a:ext cx="381000" cy="1489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Physics Effects Govern Plasma Stability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3962400" cy="8382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solidFill>
                  <a:srgbClr val="800000"/>
                </a:solidFill>
              </a:rPr>
              <a:t>Locked mode thresholds depend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800000"/>
                </a:solidFill>
              </a:rPr>
              <a:t>on EF and </a:t>
            </a:r>
            <a:r>
              <a:rPr lang="en-US" sz="2000" dirty="0" err="1" smtClean="0">
                <a:solidFill>
                  <a:srgbClr val="800000"/>
                </a:solidFill>
              </a:rPr>
              <a:t>v</a:t>
            </a:r>
            <a:r>
              <a:rPr lang="en-US" sz="2000" baseline="-25000" dirty="0" err="1" smtClean="0">
                <a:solidFill>
                  <a:srgbClr val="800000"/>
                </a:solidFill>
                <a:latin typeface="Symbol" charset="2"/>
                <a:cs typeface="Symbol" charset="2"/>
              </a:rPr>
              <a:t>f</a:t>
            </a:r>
            <a:r>
              <a:rPr lang="en-US" sz="2000" dirty="0">
                <a:solidFill>
                  <a:srgbClr val="800000"/>
                </a:solidFill>
                <a:latin typeface="Symbol" charset="2"/>
                <a:cs typeface="Symbol" charset="2"/>
              </a:rPr>
              <a:t> </a:t>
            </a:r>
            <a:r>
              <a:rPr lang="en-US" sz="2000" dirty="0" smtClean="0">
                <a:solidFill>
                  <a:srgbClr val="800000"/>
                </a:solidFill>
                <a:latin typeface="+mj-lt"/>
                <a:cs typeface="Symbol" charset="2"/>
              </a:rPr>
              <a:t>(MS-2, ASC-2)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C317B6-8226-4E36-9643-9EDAD18AE5E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67840"/>
            <a:ext cx="2121804" cy="219456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267200" y="990600"/>
            <a:ext cx="403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b="0" i="0" dirty="0" smtClean="0">
                <a:solidFill>
                  <a:srgbClr val="800000"/>
                </a:solidFill>
              </a:rPr>
              <a:t>RWM stability depends on </a:t>
            </a:r>
            <a:r>
              <a:rPr lang="en-US" sz="2000" b="0" i="0" dirty="0" smtClean="0">
                <a:solidFill>
                  <a:srgbClr val="800000"/>
                </a:solidFill>
                <a:latin typeface="Symbol" charset="2"/>
                <a:cs typeface="Symbol" charset="2"/>
              </a:rPr>
              <a:t>n</a:t>
            </a:r>
            <a:r>
              <a:rPr lang="en-US" sz="2000" b="0" i="0" baseline="30000" dirty="0" smtClean="0">
                <a:solidFill>
                  <a:srgbClr val="800000"/>
                </a:solidFill>
                <a:latin typeface="Symbol" charset="2"/>
                <a:cs typeface="Symbol" charset="2"/>
              </a:rPr>
              <a:t>*</a:t>
            </a:r>
            <a:r>
              <a:rPr lang="en-US" sz="2000" b="0" i="0" dirty="0" smtClean="0">
                <a:solidFill>
                  <a:srgbClr val="800000"/>
                </a:solidFill>
              </a:rPr>
              <a:t>, </a:t>
            </a:r>
            <a:r>
              <a:rPr lang="en-US" sz="2000" b="0" i="0" dirty="0" err="1" smtClean="0">
                <a:solidFill>
                  <a:srgbClr val="800000"/>
                </a:solidFill>
              </a:rPr>
              <a:t>v</a:t>
            </a:r>
            <a:r>
              <a:rPr lang="en-US" sz="2000" b="0" i="0" baseline="-25000" dirty="0" err="1" smtClean="0">
                <a:solidFill>
                  <a:srgbClr val="800000"/>
                </a:solidFill>
                <a:latin typeface="Symbol" charset="2"/>
                <a:cs typeface="Symbol" charset="2"/>
              </a:rPr>
              <a:t>f</a:t>
            </a:r>
            <a:r>
              <a:rPr lang="en-US" sz="2000" b="0" i="0" dirty="0" smtClean="0">
                <a:solidFill>
                  <a:srgbClr val="800000"/>
                </a:solidFill>
              </a:rPr>
              <a:t>, </a:t>
            </a:r>
          </a:p>
          <a:p>
            <a:pPr marL="0" indent="0">
              <a:buNone/>
            </a:pPr>
            <a:r>
              <a:rPr lang="en-US" sz="2000" b="0" i="0" dirty="0" smtClean="0">
                <a:solidFill>
                  <a:srgbClr val="800000"/>
                </a:solidFill>
              </a:rPr>
              <a:t>kinetic effects </a:t>
            </a:r>
            <a:r>
              <a:rPr lang="en-US" sz="2000" b="0" i="0" dirty="0">
                <a:solidFill>
                  <a:srgbClr val="800000"/>
                </a:solidFill>
                <a:cs typeface="Symbol" charset="2"/>
              </a:rPr>
              <a:t>(MS-</a:t>
            </a:r>
            <a:r>
              <a:rPr lang="en-US" sz="2000" b="0" i="0" dirty="0" smtClean="0">
                <a:solidFill>
                  <a:srgbClr val="800000"/>
                </a:solidFill>
                <a:cs typeface="Symbol" charset="2"/>
              </a:rPr>
              <a:t>1, </a:t>
            </a:r>
            <a:r>
              <a:rPr lang="en-US" sz="2000" b="0" i="0" dirty="0">
                <a:solidFill>
                  <a:srgbClr val="800000"/>
                </a:solidFill>
                <a:cs typeface="Symbol" charset="2"/>
              </a:rPr>
              <a:t>ASC-2)</a:t>
            </a:r>
          </a:p>
          <a:p>
            <a:pPr marL="0" indent="0">
              <a:buNone/>
            </a:pPr>
            <a:endParaRPr lang="en-US" sz="2000" b="0" i="0" dirty="0" smtClean="0">
              <a:solidFill>
                <a:srgbClr val="800000"/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752600"/>
            <a:ext cx="3105416" cy="219583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158722" y="2057400"/>
            <a:ext cx="13280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With rotation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66" name="Straight Arrow Connector 65"/>
          <p:cNvCxnSpPr>
            <a:stCxn id="7" idx="1"/>
          </p:cNvCxnSpPr>
          <p:nvPr/>
        </p:nvCxnSpPr>
        <p:spPr bwMode="auto">
          <a:xfrm flipH="1" flipV="1">
            <a:off x="2777722" y="2209800"/>
            <a:ext cx="381000" cy="1489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6" name="Group 5"/>
          <p:cNvGrpSpPr/>
          <p:nvPr/>
        </p:nvGrpSpPr>
        <p:grpSpPr>
          <a:xfrm>
            <a:off x="5636678" y="4191000"/>
            <a:ext cx="3431122" cy="2325106"/>
            <a:chOff x="5302306" y="3962400"/>
            <a:chExt cx="3765494" cy="2551694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2306" y="3962400"/>
              <a:ext cx="3765494" cy="25516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7584988" y="5634981"/>
              <a:ext cx="739594" cy="2788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Tx/>
                <a:buNone/>
              </a:pPr>
              <a:r>
                <a:rPr lang="en-US" sz="1600" b="0" i="0" dirty="0" smtClean="0">
                  <a:solidFill>
                    <a:srgbClr val="FF0000"/>
                  </a:solidFill>
                  <a:latin typeface="Calibri" pitchFamily="34" charset="0"/>
                </a:rPr>
                <a:t>unstable</a:t>
              </a:r>
              <a:endParaRPr lang="en-US" sz="1600" b="0" i="0" baseline="-25000" dirty="0" smtClean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824414" y="4134568"/>
              <a:ext cx="562683" cy="2788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Tx/>
                <a:buNone/>
              </a:pPr>
              <a:r>
                <a:rPr lang="en-US" sz="1600" b="0" i="0" dirty="0" smtClean="0">
                  <a:solidFill>
                    <a:schemeClr val="bg1"/>
                  </a:solidFill>
                  <a:latin typeface="Calibri" pitchFamily="34" charset="0"/>
                </a:rPr>
                <a:t>stable</a:t>
              </a:r>
              <a:endParaRPr lang="en-US" sz="1600" b="0" i="0" baseline="-25000" dirty="0" smtClean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 bwMode="auto">
            <a:xfrm>
              <a:off x="6019803" y="4677844"/>
              <a:ext cx="2893182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7477001" y="4099816"/>
              <a:ext cx="0" cy="1911012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 rot="16200000">
              <a:off x="6855107" y="5475180"/>
              <a:ext cx="903461" cy="253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Tx/>
                <a:buNone/>
              </a:pPr>
              <a:r>
                <a:rPr lang="en-US" sz="1400" b="0" i="0" dirty="0" smtClean="0">
                  <a:solidFill>
                    <a:srgbClr val="000000"/>
                  </a:solidFill>
                  <a:latin typeface="Calibri" pitchFamily="34" charset="0"/>
                </a:rPr>
                <a:t>expected </a:t>
              </a:r>
              <a:r>
                <a:rPr lang="el-GR" sz="1400" b="0" i="0" dirty="0" smtClean="0">
                  <a:solidFill>
                    <a:srgbClr val="000000"/>
                  </a:solidFill>
                  <a:latin typeface="Calibri" pitchFamily="34" charset="0"/>
                </a:rPr>
                <a:t>ω</a:t>
              </a:r>
              <a:r>
                <a:rPr lang="el-GR" sz="1400" b="0" i="0" baseline="-25000" dirty="0" smtClean="0">
                  <a:solidFill>
                    <a:srgbClr val="000000"/>
                  </a:solidFill>
                  <a:latin typeface="Calibri" pitchFamily="34" charset="0"/>
                </a:rPr>
                <a:t>φ</a:t>
              </a:r>
              <a:endParaRPr lang="en-US" sz="1400" b="0" i="0" baseline="-25000" dirty="0" smtClean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976593" y="4398852"/>
              <a:ext cx="702786" cy="430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0"/>
                </a:spcBef>
                <a:buFontTx/>
                <a:buNone/>
              </a:pPr>
              <a:r>
                <a:rPr lang="en-US" sz="1400" b="0" i="0" dirty="0" smtClean="0">
                  <a:solidFill>
                    <a:srgbClr val="000000"/>
                  </a:solidFill>
                  <a:latin typeface="Calibri" pitchFamily="34" charset="0"/>
                </a:rPr>
                <a:t>expected</a:t>
              </a:r>
            </a:p>
            <a:p>
              <a:pPr>
                <a:spcBef>
                  <a:spcPts val="0"/>
                </a:spcBef>
                <a:buFontTx/>
                <a:buNone/>
              </a:pPr>
              <a:r>
                <a:rPr lang="en-US" sz="1400" b="0" i="0" dirty="0" smtClean="0">
                  <a:solidFill>
                    <a:srgbClr val="000000"/>
                  </a:solidFill>
                  <a:latin typeface="Calibri" pitchFamily="34" charset="0"/>
                </a:rPr>
                <a:t>β</a:t>
              </a:r>
              <a:r>
                <a:rPr lang="el-GR" sz="1400" b="0" i="0" baseline="-25000" dirty="0" smtClean="0">
                  <a:solidFill>
                    <a:srgbClr val="000000"/>
                  </a:solidFill>
                  <a:latin typeface="Calibri" pitchFamily="34" charset="0"/>
                </a:rPr>
                <a:t>α</a:t>
              </a:r>
              <a:endParaRPr lang="en-US" sz="1400" b="0" i="0" baseline="-25000" dirty="0" smtClean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" y="3937000"/>
            <a:ext cx="3317164" cy="2540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581400" y="4343400"/>
            <a:ext cx="1981200" cy="1754327"/>
          </a:xfrm>
          <a:prstGeom prst="rect">
            <a:avLst/>
          </a:prstGeom>
          <a:solidFill>
            <a:srgbClr val="FFFFCC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0" i="0" dirty="0" smtClean="0"/>
              <a:t>Contributions to ITER scenario stability have already been made by NSTX-U</a:t>
            </a:r>
          </a:p>
          <a:p>
            <a:r>
              <a:rPr lang="en-US" sz="1800" b="0" i="0" dirty="0" smtClean="0"/>
              <a:t>researchers</a:t>
            </a:r>
            <a:endParaRPr lang="en-US" sz="1800" b="0" i="0" dirty="0"/>
          </a:p>
        </p:txBody>
      </p:sp>
    </p:spTree>
    <p:extLst>
      <p:ext uri="{BB962C8B-B14F-4D97-AF65-F5344CB8AC3E}">
        <p14:creationId xmlns:p14="http://schemas.microsoft.com/office/powerpoint/2010/main" val="1833004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Successful Disruption Mitigation Requires Accurate Prediction </a:t>
            </a:r>
            <a:r>
              <a:rPr lang="en-US" sz="2800" u="sng" dirty="0" smtClean="0"/>
              <a:t>and</a:t>
            </a:r>
            <a:r>
              <a:rPr lang="en-US" sz="2800" dirty="0" smtClean="0"/>
              <a:t> Ability to Limit TQ/CQ Effects</a:t>
            </a:r>
            <a:endParaRPr lang="en-US" sz="2800" dirty="0" smtClean="0">
              <a:solidFill>
                <a:srgbClr val="800000"/>
              </a:solidFill>
            </a:endParaRPr>
          </a:p>
        </p:txBody>
      </p:sp>
      <p:sp>
        <p:nvSpPr>
          <p:cNvPr id="3076" name="Rectangle 20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273C22-C402-4A32-AA5B-C300AC9D36CA}" type="slidenum">
              <a:rPr lang="en-US" smtClean="0">
                <a:ea typeface="ＭＳ Ｐゴシック" pitchFamily="34" charset="-128"/>
                <a:cs typeface="Arial" charset="0"/>
              </a:rPr>
              <a:pPr>
                <a:defRPr/>
              </a:pPr>
              <a:t>6</a:t>
            </a:fld>
            <a:endParaRPr lang="en-US" smtClean="0">
              <a:ea typeface="ＭＳ Ｐゴシック" pitchFamily="34" charset="-128"/>
              <a:cs typeface="Arial" charset="0"/>
            </a:endParaRPr>
          </a:p>
        </p:txBody>
      </p:sp>
      <p:pic>
        <p:nvPicPr>
          <p:cNvPr id="8" name="Picture 7" descr="Screen shot 2012-10-01 at 1.15.59 PM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5344827" y="1066800"/>
            <a:ext cx="3790414" cy="2768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154041" y="2795754"/>
            <a:ext cx="15440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0" dirty="0" smtClean="0">
                <a:solidFill>
                  <a:srgbClr val="004080"/>
                </a:solidFill>
              </a:rPr>
              <a:t>False positives</a:t>
            </a:r>
            <a:endParaRPr lang="en-US" sz="1600" b="0" i="0" dirty="0">
              <a:solidFill>
                <a:srgbClr val="00408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7239000" y="3150477"/>
            <a:ext cx="1219200" cy="0"/>
          </a:xfrm>
          <a:prstGeom prst="straightConnector1">
            <a:avLst/>
          </a:prstGeom>
          <a:noFill/>
          <a:ln w="25400" cap="flat" cmpd="sng" algn="ctr">
            <a:solidFill>
              <a:srgbClr val="004080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srgbClr val="004080">
                <a:alpha val="43000"/>
              </a:srgbClr>
            </a:outerShdw>
          </a:effectLst>
        </p:spPr>
      </p:cxnSp>
      <p:sp>
        <p:nvSpPr>
          <p:cNvPr id="6" name="TextBox 5"/>
          <p:cNvSpPr txBox="1"/>
          <p:nvPr/>
        </p:nvSpPr>
        <p:spPr>
          <a:xfrm>
            <a:off x="7181435" y="1169277"/>
            <a:ext cx="1781257" cy="156966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0" i="0" dirty="0" smtClean="0">
                <a:solidFill>
                  <a:srgbClr val="660066"/>
                </a:solidFill>
              </a:rPr>
              <a:t>Neutron emission</a:t>
            </a:r>
          </a:p>
          <a:p>
            <a:r>
              <a:rPr lang="en-US" sz="1600" b="0" i="0" dirty="0" smtClean="0">
                <a:solidFill>
                  <a:srgbClr val="660066"/>
                </a:solidFill>
              </a:rPr>
              <a:t>RWM growth </a:t>
            </a:r>
          </a:p>
          <a:p>
            <a:r>
              <a:rPr lang="en-US" sz="1600" b="0" i="0" dirty="0" smtClean="0">
                <a:solidFill>
                  <a:srgbClr val="660066"/>
                </a:solidFill>
              </a:rPr>
              <a:t>Model locking</a:t>
            </a:r>
          </a:p>
          <a:p>
            <a:r>
              <a:rPr lang="en-US" sz="1600" b="0" i="0" dirty="0" err="1" smtClean="0">
                <a:solidFill>
                  <a:srgbClr val="660066"/>
                </a:solidFill>
              </a:rPr>
              <a:t>V</a:t>
            </a:r>
            <a:r>
              <a:rPr lang="en-US" sz="1600" b="0" i="0" baseline="-25000" dirty="0" err="1" smtClean="0">
                <a:solidFill>
                  <a:srgbClr val="660066"/>
                </a:solidFill>
              </a:rPr>
              <a:t>loop</a:t>
            </a:r>
            <a:r>
              <a:rPr lang="en-US" sz="1600" b="0" i="0" dirty="0" smtClean="0">
                <a:solidFill>
                  <a:srgbClr val="660066"/>
                </a:solidFill>
              </a:rPr>
              <a:t>,</a:t>
            </a:r>
            <a:r>
              <a:rPr lang="en-US" sz="1600" b="0" i="0" dirty="0">
                <a:solidFill>
                  <a:srgbClr val="660066"/>
                </a:solidFill>
              </a:rPr>
              <a:t> </a:t>
            </a:r>
            <a:r>
              <a:rPr lang="en-US" sz="1600" b="0" i="0" dirty="0" err="1" smtClean="0">
                <a:solidFill>
                  <a:srgbClr val="660066"/>
                </a:solidFill>
              </a:rPr>
              <a:t>v</a:t>
            </a:r>
            <a:r>
              <a:rPr lang="en-US" sz="1600" b="0" i="0" baseline="-25000" dirty="0" err="1" smtClean="0">
                <a:solidFill>
                  <a:srgbClr val="660066"/>
                </a:solidFill>
                <a:latin typeface="Symbol" charset="2"/>
                <a:cs typeface="Symbol" charset="2"/>
              </a:rPr>
              <a:t>f</a:t>
            </a:r>
            <a:r>
              <a:rPr lang="en-US" sz="1600" b="0" i="0" dirty="0">
                <a:solidFill>
                  <a:srgbClr val="660066"/>
                </a:solidFill>
                <a:latin typeface="Symbol" charset="2"/>
                <a:cs typeface="Symbol" charset="2"/>
              </a:rPr>
              <a:t>, </a:t>
            </a:r>
            <a:r>
              <a:rPr lang="en-US" sz="1600" b="0" i="0" dirty="0" err="1" smtClean="0">
                <a:solidFill>
                  <a:srgbClr val="660066"/>
                </a:solidFill>
                <a:latin typeface="Symbol" charset="2"/>
                <a:cs typeface="Symbol" charset="2"/>
              </a:rPr>
              <a:t>t</a:t>
            </a:r>
            <a:r>
              <a:rPr lang="en-US" sz="1600" b="0" i="0" baseline="-25000" dirty="0" err="1" smtClean="0">
                <a:solidFill>
                  <a:srgbClr val="660066"/>
                </a:solidFill>
                <a:latin typeface="+mn-lt"/>
                <a:cs typeface="Symbol" charset="2"/>
              </a:rPr>
              <a:t>E</a:t>
            </a:r>
            <a:endParaRPr lang="en-US" sz="1600" b="0" i="0" dirty="0">
              <a:solidFill>
                <a:srgbClr val="660066"/>
              </a:solidFill>
              <a:latin typeface="+mn-lt"/>
            </a:endParaRPr>
          </a:p>
          <a:p>
            <a:r>
              <a:rPr lang="en-US" sz="1600" b="0" i="0" dirty="0" err="1" smtClean="0">
                <a:solidFill>
                  <a:srgbClr val="660066"/>
                </a:solidFill>
              </a:rPr>
              <a:t>dZ</a:t>
            </a:r>
            <a:r>
              <a:rPr lang="en-US" sz="1600" b="0" i="0" dirty="0" smtClean="0">
                <a:solidFill>
                  <a:srgbClr val="660066"/>
                </a:solidFill>
              </a:rPr>
              <a:t>/</a:t>
            </a:r>
            <a:r>
              <a:rPr lang="en-US" sz="1600" b="0" i="0" dirty="0" err="1" smtClean="0">
                <a:solidFill>
                  <a:srgbClr val="660066"/>
                </a:solidFill>
              </a:rPr>
              <a:t>dt</a:t>
            </a:r>
            <a:endParaRPr lang="en-US" sz="1600" b="0" i="0" dirty="0" smtClean="0">
              <a:solidFill>
                <a:srgbClr val="660066"/>
              </a:solidFill>
            </a:endParaRPr>
          </a:p>
          <a:p>
            <a:r>
              <a:rPr lang="en-US" sz="1600" b="0" i="0" dirty="0" err="1">
                <a:solidFill>
                  <a:srgbClr val="660066"/>
                </a:solidFill>
              </a:rPr>
              <a:t>f</a:t>
            </a:r>
            <a:r>
              <a:rPr lang="en-US" sz="1600" b="0" i="0" baseline="-25000" dirty="0" err="1" smtClean="0">
                <a:solidFill>
                  <a:srgbClr val="660066"/>
                </a:solidFill>
              </a:rPr>
              <a:t>p</a:t>
            </a:r>
            <a:r>
              <a:rPr lang="en-US" sz="1600" b="0" i="0" dirty="0" smtClean="0">
                <a:solidFill>
                  <a:srgbClr val="660066"/>
                </a:solidFill>
              </a:rPr>
              <a:t>, </a:t>
            </a:r>
            <a:r>
              <a:rPr lang="en-US" sz="1600" b="0" i="0" dirty="0" smtClean="0">
                <a:solidFill>
                  <a:srgbClr val="660066"/>
                </a:solidFill>
                <a:latin typeface="Brush Script MT Italic"/>
                <a:cs typeface="Brush Script MT Italic"/>
              </a:rPr>
              <a:t>l</a:t>
            </a:r>
            <a:r>
              <a:rPr lang="en-US" sz="1600" b="0" i="0" baseline="-25000" dirty="0" smtClean="0">
                <a:solidFill>
                  <a:srgbClr val="660066"/>
                </a:solidFill>
              </a:rPr>
              <a:t>i  </a:t>
            </a:r>
            <a:endParaRPr lang="en-US" sz="1600" b="0" i="0" dirty="0" smtClean="0">
              <a:solidFill>
                <a:srgbClr val="660066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7124" y="1066800"/>
            <a:ext cx="533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b="0" i="0" dirty="0" smtClean="0">
                <a:solidFill>
                  <a:srgbClr val="800000"/>
                </a:solidFill>
              </a:rPr>
              <a:t>Disruption Warning System (ASC-3)</a:t>
            </a:r>
          </a:p>
          <a:p>
            <a:pPr lvl="1"/>
            <a:r>
              <a:rPr lang="en-US" sz="1600" b="0" i="0" dirty="0"/>
              <a:t>Disruption warning algorithm based on combination of sensor- and physics-based variables </a:t>
            </a:r>
          </a:p>
          <a:p>
            <a:pPr lvl="1"/>
            <a:r>
              <a:rPr lang="en-US" sz="1600" b="0" i="0" dirty="0"/>
              <a:t>&lt; 4% missed, 3% false positives (&gt; 300 </a:t>
            </a:r>
            <a:r>
              <a:rPr lang="en-US" sz="1600" b="0" i="0" dirty="0" err="1"/>
              <a:t>ms</a:t>
            </a:r>
            <a:r>
              <a:rPr lang="en-US" sz="1600" b="0" i="0" dirty="0"/>
              <a:t> prior)</a:t>
            </a:r>
          </a:p>
          <a:p>
            <a:r>
              <a:rPr lang="en-US" sz="2000" b="0" i="0" dirty="0" smtClean="0">
                <a:solidFill>
                  <a:srgbClr val="004080"/>
                </a:solidFill>
              </a:rPr>
              <a:t>Approach to be assessed on larger R/a devices through ITPA Joint Activity</a:t>
            </a:r>
          </a:p>
          <a:p>
            <a:pPr lvl="1"/>
            <a:endParaRPr lang="en-US" sz="1100" dirty="0" smtClean="0"/>
          </a:p>
        </p:txBody>
      </p:sp>
    </p:spTree>
    <p:extLst>
      <p:ext uri="{BB962C8B-B14F-4D97-AF65-F5344CB8AC3E}">
        <p14:creationId xmlns:p14="http://schemas.microsoft.com/office/powerpoint/2010/main" val="1905302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Successful Disruption Mitigation Requires Accurate Prediction </a:t>
            </a:r>
            <a:r>
              <a:rPr lang="en-US" sz="2800" u="sng" dirty="0" smtClean="0"/>
              <a:t>and</a:t>
            </a:r>
            <a:r>
              <a:rPr lang="en-US" sz="2800" dirty="0" smtClean="0"/>
              <a:t> Ability to Limit TQ/CQ Effects</a:t>
            </a:r>
            <a:endParaRPr lang="en-US" sz="2800" dirty="0" smtClean="0">
              <a:solidFill>
                <a:srgbClr val="800000"/>
              </a:solidFill>
            </a:endParaRPr>
          </a:p>
        </p:txBody>
      </p:sp>
      <p:sp>
        <p:nvSpPr>
          <p:cNvPr id="3076" name="Rectangle 20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273C22-C402-4A32-AA5B-C300AC9D36CA}" type="slidenum">
              <a:rPr lang="en-US" smtClean="0">
                <a:ea typeface="ＭＳ Ｐゴシック" pitchFamily="34" charset="-128"/>
                <a:cs typeface="Arial" charset="0"/>
              </a:rPr>
              <a:pPr>
                <a:defRPr/>
              </a:pPr>
              <a:t>7</a:t>
            </a:fld>
            <a:endParaRPr lang="en-US" smtClean="0">
              <a:ea typeface="ＭＳ Ｐゴシック" pitchFamily="34" charset="-128"/>
              <a:cs typeface="Arial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7124" y="1066800"/>
            <a:ext cx="533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b="0" i="0" dirty="0" smtClean="0">
                <a:solidFill>
                  <a:srgbClr val="800000"/>
                </a:solidFill>
              </a:rPr>
              <a:t>Disruption Warning System (ASC-3)</a:t>
            </a:r>
          </a:p>
          <a:p>
            <a:pPr lvl="1"/>
            <a:r>
              <a:rPr lang="en-US" sz="1600" b="0" i="0" dirty="0"/>
              <a:t>Disruption warning algorithm based on combination of sensor- and physics-based variables </a:t>
            </a:r>
          </a:p>
          <a:p>
            <a:pPr lvl="1"/>
            <a:r>
              <a:rPr lang="en-US" sz="1600" b="0" i="0" dirty="0"/>
              <a:t>&lt; 4% missed, 3% false positives (&gt; 300 </a:t>
            </a:r>
            <a:r>
              <a:rPr lang="en-US" sz="1600" b="0" i="0" dirty="0" err="1"/>
              <a:t>ms</a:t>
            </a:r>
            <a:r>
              <a:rPr lang="en-US" sz="1600" b="0" i="0" dirty="0"/>
              <a:t> prior)</a:t>
            </a:r>
          </a:p>
          <a:p>
            <a:r>
              <a:rPr lang="en-US" sz="2000" b="0" i="0" dirty="0" smtClean="0">
                <a:solidFill>
                  <a:srgbClr val="004080"/>
                </a:solidFill>
              </a:rPr>
              <a:t>Approach to be assessed on larger R/a devices through ITPA Joint Activity</a:t>
            </a:r>
          </a:p>
          <a:p>
            <a:pPr lvl="1"/>
            <a:endParaRPr lang="en-US" sz="1100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7124" y="3505200"/>
            <a:ext cx="5105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b="0" i="0" dirty="0" smtClean="0">
                <a:solidFill>
                  <a:srgbClr val="800000"/>
                </a:solidFill>
              </a:rPr>
              <a:t>MGI system will be implemented in YR1 of operation (MS-3)</a:t>
            </a:r>
          </a:p>
          <a:p>
            <a:pPr lvl="1"/>
            <a:r>
              <a:rPr lang="en-US" sz="1600" b="0" i="0" dirty="0" smtClean="0"/>
              <a:t>Assess SOL gas penetration for different injection locations (esp. private flux region)</a:t>
            </a:r>
          </a:p>
          <a:p>
            <a:pPr lvl="1"/>
            <a:r>
              <a:rPr lang="en-US" sz="1600" b="0" i="0" dirty="0" smtClean="0"/>
              <a:t>May be able to influence design for ITER</a:t>
            </a:r>
            <a:endParaRPr lang="en-US" sz="1600" b="0" i="0" dirty="0"/>
          </a:p>
          <a:p>
            <a:r>
              <a:rPr lang="en-US" sz="2000" b="0" i="0" dirty="0" smtClean="0">
                <a:solidFill>
                  <a:srgbClr val="800000"/>
                </a:solidFill>
              </a:rPr>
              <a:t>Electromagnetic Particle Injector (EPI)</a:t>
            </a:r>
          </a:p>
          <a:p>
            <a:pPr lvl="1"/>
            <a:r>
              <a:rPr lang="en-US" sz="1600" b="0" i="0" dirty="0" smtClean="0"/>
              <a:t>Rail gun technique for rapid and large amount of particle injection</a:t>
            </a:r>
          </a:p>
          <a:p>
            <a:pPr lvl="1"/>
            <a:r>
              <a:rPr lang="en-US" sz="1600" b="0" i="0" dirty="0" smtClean="0"/>
              <a:t>To be proposed by NSTX-U collaborator</a:t>
            </a:r>
          </a:p>
          <a:p>
            <a:endParaRPr lang="en-US" b="0" i="0" dirty="0" smtClean="0"/>
          </a:p>
          <a:p>
            <a:pPr marL="0" indent="0">
              <a:buNone/>
            </a:pPr>
            <a:endParaRPr lang="en-US" sz="1100" b="0" i="0" dirty="0" smtClean="0"/>
          </a:p>
        </p:txBody>
      </p:sp>
      <p:pic>
        <p:nvPicPr>
          <p:cNvPr id="9" name="Picture 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80"/>
          <a:stretch/>
        </p:blipFill>
        <p:spPr bwMode="auto">
          <a:xfrm>
            <a:off x="6400800" y="1447800"/>
            <a:ext cx="2237402" cy="48555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5107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Longer-term Objective is to Develop an Integrated, Physics-Based Disruption Prediction-Avoidance-Mitigation Framework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152400" y="1196520"/>
            <a:ext cx="2087030" cy="609600"/>
            <a:chOff x="152400" y="1196520"/>
            <a:chExt cx="2087030" cy="60960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20" name="Oval 19"/>
            <p:cNvSpPr/>
            <p:nvPr/>
          </p:nvSpPr>
          <p:spPr bwMode="auto">
            <a:xfrm>
              <a:off x="152400" y="1196520"/>
              <a:ext cx="2057400" cy="609600"/>
            </a:xfrm>
            <a:prstGeom prst="ellipse">
              <a:avLst/>
            </a:prstGeom>
            <a:solidFill>
              <a:srgbClr val="FFFFCC"/>
            </a:solidFill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52400" y="1295400"/>
              <a:ext cx="20870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Plasma Operations</a:t>
              </a:r>
              <a:endParaRPr lang="en-US" sz="1600" dirty="0"/>
            </a:p>
          </p:txBody>
        </p:sp>
      </p:grpSp>
      <p:sp>
        <p:nvSpPr>
          <p:cNvPr id="17" name="Rectangle 16"/>
          <p:cNvSpPr/>
          <p:nvPr/>
        </p:nvSpPr>
        <p:spPr bwMode="auto">
          <a:xfrm>
            <a:off x="304800" y="3429000"/>
            <a:ext cx="2667000" cy="1600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75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139" y="3401645"/>
            <a:ext cx="262166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 smtClean="0">
                <a:solidFill>
                  <a:srgbClr val="800000"/>
                </a:solidFill>
              </a:rPr>
              <a:t>Avoidance Actuators</a:t>
            </a:r>
          </a:p>
          <a:p>
            <a:r>
              <a:rPr lang="en-US" sz="1400" dirty="0"/>
              <a:t>PF coils</a:t>
            </a:r>
          </a:p>
          <a:p>
            <a:r>
              <a:rPr lang="en-US" sz="1400" dirty="0" smtClean="0"/>
              <a:t>2</a:t>
            </a:r>
            <a:r>
              <a:rPr lang="en-US" sz="1400" baseline="30000" dirty="0" smtClean="0"/>
              <a:t>nd</a:t>
            </a:r>
            <a:r>
              <a:rPr lang="en-US" sz="1400" dirty="0" smtClean="0"/>
              <a:t> NBI: q, </a:t>
            </a:r>
            <a:r>
              <a:rPr lang="en-US" sz="1400" dirty="0" err="1" smtClean="0"/>
              <a:t>v</a:t>
            </a:r>
            <a:r>
              <a:rPr lang="en-US" sz="1400" baseline="-25000" dirty="0" err="1" smtClean="0">
                <a:latin typeface="Symbol" charset="2"/>
                <a:cs typeface="Symbol" charset="2"/>
              </a:rPr>
              <a:t>f</a:t>
            </a:r>
            <a:r>
              <a:rPr lang="en-US" sz="1400" dirty="0" smtClean="0"/>
              <a:t>, p control</a:t>
            </a:r>
          </a:p>
          <a:p>
            <a:r>
              <a:rPr lang="en-US" sz="1400" dirty="0" smtClean="0"/>
              <a:t>3D fields (upgraded + NCC):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EF, </a:t>
            </a:r>
            <a:r>
              <a:rPr lang="en-US" sz="1400" dirty="0" err="1" smtClean="0"/>
              <a:t>v</a:t>
            </a:r>
            <a:r>
              <a:rPr lang="en-US" sz="1400" baseline="-25000" dirty="0" err="1" smtClean="0">
                <a:latin typeface="Symbol" charset="2"/>
                <a:cs typeface="Symbol" charset="2"/>
              </a:rPr>
              <a:t>f</a:t>
            </a:r>
            <a:r>
              <a:rPr lang="en-US" sz="1400" dirty="0" smtClean="0"/>
              <a:t> control</a:t>
            </a:r>
          </a:p>
          <a:p>
            <a:r>
              <a:rPr lang="en-US" sz="1400" dirty="0" smtClean="0"/>
              <a:t>n=1-3 feedback</a:t>
            </a:r>
          </a:p>
          <a:p>
            <a:r>
              <a:rPr lang="en-US" sz="1400" dirty="0" err="1" smtClean="0"/>
              <a:t>Divertor</a:t>
            </a:r>
            <a:r>
              <a:rPr lang="en-US" sz="1400" dirty="0" smtClean="0"/>
              <a:t> gas injection</a:t>
            </a:r>
            <a:endParaRPr lang="en-US" sz="14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1066800" y="5323582"/>
            <a:ext cx="2372164" cy="1077218"/>
            <a:chOff x="1066800" y="5105400"/>
            <a:chExt cx="2372164" cy="1077218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18" name="Rectangle 17"/>
            <p:cNvSpPr/>
            <p:nvPr/>
          </p:nvSpPr>
          <p:spPr bwMode="auto">
            <a:xfrm>
              <a:off x="1066800" y="5105400"/>
              <a:ext cx="2362200" cy="10668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58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66800" y="5105400"/>
              <a:ext cx="2372164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u="sng" dirty="0" smtClean="0">
                  <a:solidFill>
                    <a:srgbClr val="800000"/>
                  </a:solidFill>
                </a:rPr>
                <a:t>Mitigation</a:t>
              </a:r>
            </a:p>
            <a:p>
              <a:r>
                <a:rPr lang="en-US" sz="1600" dirty="0" smtClean="0"/>
                <a:t>Early shutdown</a:t>
              </a:r>
            </a:p>
            <a:p>
              <a:r>
                <a:rPr lang="en-US" sz="1600" dirty="0" smtClean="0"/>
                <a:t>Massive Gas Injection</a:t>
              </a:r>
            </a:p>
            <a:p>
              <a:r>
                <a:rPr lang="en-US" sz="1600" dirty="0" smtClean="0"/>
                <a:t>EPI (</a:t>
              </a:r>
              <a:r>
                <a:rPr lang="en-US" sz="1600" dirty="0" err="1" smtClean="0"/>
                <a:t>tbp</a:t>
              </a:r>
              <a:r>
                <a:rPr lang="en-US" sz="1600" dirty="0" smtClean="0"/>
                <a:t>)</a:t>
              </a:r>
              <a:endParaRPr lang="en-US" sz="1600" dirty="0"/>
            </a:p>
          </p:txBody>
        </p:sp>
      </p:grpSp>
      <p:sp>
        <p:nvSpPr>
          <p:cNvPr id="15" name="Rectangle 14"/>
          <p:cNvSpPr/>
          <p:nvPr/>
        </p:nvSpPr>
        <p:spPr bwMode="auto">
          <a:xfrm>
            <a:off x="4267200" y="2819400"/>
            <a:ext cx="3200400" cy="1828800"/>
          </a:xfrm>
          <a:prstGeom prst="rect">
            <a:avLst/>
          </a:prstGeom>
          <a:solidFill>
            <a:srgbClr val="FFCCCC"/>
          </a:solidFill>
          <a:ln w="15875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6738" y="2791361"/>
            <a:ext cx="323818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 smtClean="0">
                <a:solidFill>
                  <a:srgbClr val="800000"/>
                </a:solidFill>
              </a:rPr>
              <a:t>Control Algorithms: Steer</a:t>
            </a:r>
          </a:p>
          <a:p>
            <a:r>
              <a:rPr lang="en-US" sz="1600" u="sng" dirty="0" smtClean="0">
                <a:solidFill>
                  <a:srgbClr val="800000"/>
                </a:solidFill>
              </a:rPr>
              <a:t>Towards Stable Operation</a:t>
            </a:r>
          </a:p>
          <a:p>
            <a:r>
              <a:rPr lang="en-US" sz="1600" dirty="0" err="1"/>
              <a:t>Isoflux</a:t>
            </a:r>
            <a:r>
              <a:rPr lang="en-US" sz="1600" dirty="0"/>
              <a:t> and vertical position </a:t>
            </a:r>
            <a:r>
              <a:rPr lang="en-US" sz="1600" dirty="0" err="1"/>
              <a:t>ctl</a:t>
            </a:r>
            <a:endParaRPr lang="en-US" sz="1600" dirty="0"/>
          </a:p>
          <a:p>
            <a:r>
              <a:rPr lang="en-US" sz="1600" dirty="0" smtClean="0"/>
              <a:t>LM, NTM avoidance</a:t>
            </a:r>
          </a:p>
          <a:p>
            <a:r>
              <a:rPr lang="en-US" sz="1600" dirty="0"/>
              <a:t>RWM and dynamic EF control</a:t>
            </a:r>
          </a:p>
          <a:p>
            <a:r>
              <a:rPr lang="en-US" sz="1600" dirty="0" smtClean="0"/>
              <a:t>RWMSC (plasma response)</a:t>
            </a:r>
          </a:p>
          <a:p>
            <a:r>
              <a:rPr lang="en-US" sz="1600" dirty="0" err="1" smtClean="0"/>
              <a:t>Divertor</a:t>
            </a:r>
            <a:r>
              <a:rPr lang="en-US" sz="1600" dirty="0" smtClean="0"/>
              <a:t> radiation control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6705600" y="4953000"/>
            <a:ext cx="2286000" cy="637639"/>
            <a:chOff x="6705600" y="2791361"/>
            <a:chExt cx="2286000" cy="637639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19" name="Rectangle 18"/>
            <p:cNvSpPr/>
            <p:nvPr/>
          </p:nvSpPr>
          <p:spPr bwMode="auto">
            <a:xfrm>
              <a:off x="6705600" y="2819400"/>
              <a:ext cx="2286000" cy="609600"/>
            </a:xfrm>
            <a:prstGeom prst="rect">
              <a:avLst/>
            </a:prstGeom>
            <a:solidFill>
              <a:srgbClr val="FFCCCC"/>
            </a:solidFill>
            <a:ln w="158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781800" y="2791361"/>
              <a:ext cx="2124199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u="sng" dirty="0" smtClean="0">
                  <a:solidFill>
                    <a:srgbClr val="800000"/>
                  </a:solidFill>
                </a:rPr>
                <a:t>Disruption Warning</a:t>
              </a:r>
            </a:p>
            <a:p>
              <a:r>
                <a:rPr lang="en-US" sz="1600" u="sng" dirty="0" smtClean="0">
                  <a:solidFill>
                    <a:srgbClr val="800000"/>
                  </a:solidFill>
                </a:rPr>
                <a:t>System</a:t>
              </a:r>
              <a:endParaRPr lang="en-US" sz="1600" u="sng" dirty="0">
                <a:solidFill>
                  <a:srgbClr val="800000"/>
                </a:solidFill>
              </a:endParaRPr>
            </a:p>
          </p:txBody>
        </p:sp>
      </p:grpSp>
      <p:sp>
        <p:nvSpPr>
          <p:cNvPr id="14" name="Rectangle 13"/>
          <p:cNvSpPr/>
          <p:nvPr/>
        </p:nvSpPr>
        <p:spPr bwMode="auto">
          <a:xfrm>
            <a:off x="2667000" y="1086337"/>
            <a:ext cx="3505200" cy="152204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75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1066800"/>
            <a:ext cx="35034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 smtClean="0">
                <a:solidFill>
                  <a:srgbClr val="800000"/>
                </a:solidFill>
              </a:rPr>
              <a:t>Predictors (Measurements)</a:t>
            </a:r>
            <a:endParaRPr lang="en-US" sz="1600" dirty="0" smtClean="0">
              <a:solidFill>
                <a:srgbClr val="800000"/>
              </a:solidFill>
            </a:endParaRPr>
          </a:p>
          <a:p>
            <a:r>
              <a:rPr lang="en-US" sz="1600" dirty="0"/>
              <a:t>Shape/position</a:t>
            </a:r>
          </a:p>
          <a:p>
            <a:r>
              <a:rPr lang="en-US" sz="1600" dirty="0" smtClean="0"/>
              <a:t>Eq. properties (</a:t>
            </a:r>
            <a:r>
              <a:rPr lang="en-US" sz="1600" dirty="0" smtClean="0">
                <a:latin typeface="Symbol" charset="2"/>
                <a:cs typeface="Symbol" charset="2"/>
              </a:rPr>
              <a:t>b</a:t>
            </a:r>
            <a:r>
              <a:rPr lang="en-US" sz="1600" dirty="0" smtClean="0"/>
              <a:t>, l</a:t>
            </a:r>
            <a:r>
              <a:rPr lang="en-US" sz="1600" baseline="-25000" dirty="0" smtClean="0"/>
              <a:t>i</a:t>
            </a:r>
            <a:r>
              <a:rPr lang="en-US" sz="1600" dirty="0" smtClean="0"/>
              <a:t>, </a:t>
            </a:r>
            <a:r>
              <a:rPr lang="en-US" sz="1600" dirty="0" err="1" smtClean="0"/>
              <a:t>V</a:t>
            </a:r>
            <a:r>
              <a:rPr lang="en-US" sz="1600" baseline="-25000" dirty="0" err="1" smtClean="0"/>
              <a:t>loop</a:t>
            </a:r>
            <a:r>
              <a:rPr lang="en-US" sz="1600" dirty="0" smtClean="0"/>
              <a:t>,…)</a:t>
            </a:r>
          </a:p>
          <a:p>
            <a:r>
              <a:rPr lang="en-US" sz="1600" dirty="0" smtClean="0"/>
              <a:t>Profiles (p(r), j(r), </a:t>
            </a:r>
            <a:r>
              <a:rPr lang="en-US" sz="1600" dirty="0" err="1" smtClean="0"/>
              <a:t>v</a:t>
            </a:r>
            <a:r>
              <a:rPr lang="en-US" sz="1600" baseline="-25000" dirty="0" err="1" smtClean="0">
                <a:latin typeface="Symbol" charset="2"/>
                <a:cs typeface="Symbol" charset="2"/>
              </a:rPr>
              <a:t>f</a:t>
            </a:r>
            <a:r>
              <a:rPr lang="en-US" sz="1600" dirty="0" smtClean="0"/>
              <a:t>(r),…..)</a:t>
            </a:r>
          </a:p>
          <a:p>
            <a:r>
              <a:rPr lang="en-US" sz="1600" dirty="0" smtClean="0"/>
              <a:t>Plasma response (n=0-3, RFA, …)</a:t>
            </a:r>
          </a:p>
          <a:p>
            <a:r>
              <a:rPr lang="en-US" sz="1600" dirty="0" err="1" smtClean="0"/>
              <a:t>Divertor</a:t>
            </a:r>
            <a:r>
              <a:rPr lang="en-US" sz="1600" dirty="0" smtClean="0"/>
              <a:t> heat flux</a:t>
            </a:r>
            <a:endParaRPr lang="en-US" sz="1600" dirty="0"/>
          </a:p>
        </p:txBody>
      </p:sp>
      <p:cxnSp>
        <p:nvCxnSpPr>
          <p:cNvPr id="34" name="Straight Arrow Connector 33"/>
          <p:cNvCxnSpPr/>
          <p:nvPr/>
        </p:nvCxnSpPr>
        <p:spPr bwMode="auto">
          <a:xfrm>
            <a:off x="2076938" y="1752600"/>
            <a:ext cx="533400" cy="0"/>
          </a:xfrm>
          <a:prstGeom prst="straightConnector1">
            <a:avLst/>
          </a:prstGeom>
          <a:noFill/>
          <a:ln w="25400" cap="flat" cmpd="sng" algn="ctr">
            <a:solidFill>
              <a:srgbClr val="004080"/>
            </a:solidFill>
            <a:prstDash val="solid"/>
            <a:round/>
            <a:headEnd type="none" w="med" len="med"/>
            <a:tailEnd type="arrow"/>
          </a:ln>
          <a:effectLst>
            <a:glow rad="12700">
              <a:srgbClr val="004080">
                <a:alpha val="75000"/>
              </a:srgbClr>
            </a:glow>
            <a:outerShdw blurRad="50800" dist="38100" dir="2700000" algn="tl" rotWithShape="0">
              <a:srgbClr val="004080">
                <a:alpha val="43000"/>
              </a:srgbClr>
            </a:outerShdw>
          </a:effectLst>
        </p:spPr>
      </p:cxnSp>
      <p:cxnSp>
        <p:nvCxnSpPr>
          <p:cNvPr id="37" name="Straight Arrow Connector 36"/>
          <p:cNvCxnSpPr/>
          <p:nvPr/>
        </p:nvCxnSpPr>
        <p:spPr bwMode="auto">
          <a:xfrm>
            <a:off x="6477000" y="2362200"/>
            <a:ext cx="0" cy="457200"/>
          </a:xfrm>
          <a:prstGeom prst="straightConnector1">
            <a:avLst/>
          </a:prstGeom>
          <a:noFill/>
          <a:ln w="25400" cap="flat" cmpd="sng" algn="ctr">
            <a:solidFill>
              <a:srgbClr val="004080"/>
            </a:solidFill>
            <a:prstDash val="solid"/>
            <a:round/>
            <a:headEnd type="none" w="med" len="med"/>
            <a:tailEnd type="arrow"/>
          </a:ln>
          <a:effectLst>
            <a:glow rad="12700">
              <a:srgbClr val="004080">
                <a:alpha val="75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cxnSp>
        <p:nvCxnSpPr>
          <p:cNvPr id="41" name="Straight Connector 40"/>
          <p:cNvCxnSpPr/>
          <p:nvPr/>
        </p:nvCxnSpPr>
        <p:spPr bwMode="auto">
          <a:xfrm>
            <a:off x="6172200" y="2362200"/>
            <a:ext cx="1676400" cy="0"/>
          </a:xfrm>
          <a:prstGeom prst="line">
            <a:avLst/>
          </a:prstGeom>
          <a:noFill/>
          <a:ln w="25400" cap="flat" cmpd="sng" algn="ctr">
            <a:solidFill>
              <a:srgbClr val="004080"/>
            </a:solidFill>
            <a:prstDash val="solid"/>
            <a:round/>
            <a:headEnd type="none" w="med" len="med"/>
            <a:tailEnd type="none" w="med" len="med"/>
          </a:ln>
          <a:effectLst>
            <a:glow rad="12700">
              <a:srgbClr val="004080">
                <a:alpha val="75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cxnSp>
        <p:nvCxnSpPr>
          <p:cNvPr id="42" name="Straight Arrow Connector 41"/>
          <p:cNvCxnSpPr>
            <a:endCxn id="9" idx="0"/>
          </p:cNvCxnSpPr>
          <p:nvPr/>
        </p:nvCxnSpPr>
        <p:spPr bwMode="auto">
          <a:xfrm>
            <a:off x="7843900" y="2362200"/>
            <a:ext cx="0" cy="2590800"/>
          </a:xfrm>
          <a:prstGeom prst="straightConnector1">
            <a:avLst/>
          </a:prstGeom>
          <a:noFill/>
          <a:ln w="25400" cap="flat" cmpd="sng" algn="ctr">
            <a:solidFill>
              <a:srgbClr val="004080"/>
            </a:solidFill>
            <a:prstDash val="solid"/>
            <a:round/>
            <a:headEnd type="none" w="med" len="med"/>
            <a:tailEnd type="arrow"/>
          </a:ln>
          <a:effectLst>
            <a:glow rad="12700">
              <a:srgbClr val="004080">
                <a:alpha val="75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sp>
        <p:nvSpPr>
          <p:cNvPr id="70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07C317B6-8226-4E36-9643-9EDAD18AE5E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cxnSp>
        <p:nvCxnSpPr>
          <p:cNvPr id="72" name="Straight Arrow Connector 71"/>
          <p:cNvCxnSpPr/>
          <p:nvPr/>
        </p:nvCxnSpPr>
        <p:spPr bwMode="auto">
          <a:xfrm flipV="1">
            <a:off x="990600" y="1828800"/>
            <a:ext cx="0" cy="1600200"/>
          </a:xfrm>
          <a:prstGeom prst="straightConnector1">
            <a:avLst/>
          </a:prstGeom>
          <a:noFill/>
          <a:ln w="25400" cap="flat" cmpd="sng" algn="ctr">
            <a:solidFill>
              <a:srgbClr val="004080"/>
            </a:solidFill>
            <a:prstDash val="lgDash"/>
            <a:round/>
            <a:headEnd type="none" w="med" len="med"/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grpSp>
        <p:nvGrpSpPr>
          <p:cNvPr id="21" name="Group 20"/>
          <p:cNvGrpSpPr/>
          <p:nvPr/>
        </p:nvGrpSpPr>
        <p:grpSpPr>
          <a:xfrm rot="5400000">
            <a:off x="5957322" y="4538740"/>
            <a:ext cx="609600" cy="863692"/>
            <a:chOff x="6400800" y="3429000"/>
            <a:chExt cx="697813" cy="619460"/>
          </a:xfrm>
          <a:effectLst>
            <a:outerShdw blurRad="50800" dist="38100" dir="2700000" algn="tl" rotWithShape="0">
              <a:srgbClr val="004080">
                <a:alpha val="43000"/>
              </a:srgbClr>
            </a:outerShdw>
          </a:effectLst>
        </p:grpSpPr>
        <p:cxnSp>
          <p:nvCxnSpPr>
            <p:cNvPr id="33" name="Straight Arrow Connector 32"/>
            <p:cNvCxnSpPr/>
            <p:nvPr/>
          </p:nvCxnSpPr>
          <p:spPr bwMode="auto">
            <a:xfrm flipV="1">
              <a:off x="7086600" y="3429000"/>
              <a:ext cx="0" cy="609600"/>
            </a:xfrm>
            <a:prstGeom prst="straightConnector1">
              <a:avLst/>
            </a:prstGeom>
            <a:noFill/>
            <a:ln w="25400" cap="flat" cmpd="sng" algn="ctr">
              <a:solidFill>
                <a:srgbClr val="004080"/>
              </a:solidFill>
              <a:prstDash val="lgDash"/>
              <a:round/>
              <a:headEnd type="none" w="med" len="med"/>
              <a:tailEnd type="arrow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cxnSp>
        <p:cxnSp>
          <p:nvCxnSpPr>
            <p:cNvPr id="35" name="Straight Arrow Connector 34"/>
            <p:cNvCxnSpPr/>
            <p:nvPr/>
          </p:nvCxnSpPr>
          <p:spPr bwMode="auto">
            <a:xfrm flipH="1" flipV="1">
              <a:off x="6400800" y="4033620"/>
              <a:ext cx="697813" cy="14840"/>
            </a:xfrm>
            <a:prstGeom prst="straightConnector1">
              <a:avLst/>
            </a:prstGeom>
            <a:noFill/>
            <a:ln w="25400" cap="flat" cmpd="sng" algn="ctr">
              <a:solidFill>
                <a:srgbClr val="004080"/>
              </a:solidFill>
              <a:prstDash val="lgDash"/>
              <a:round/>
              <a:headEnd type="none" w="med" len="med"/>
              <a:tailEnd type="none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cxnSp>
      </p:grpSp>
      <p:sp>
        <p:nvSpPr>
          <p:cNvPr id="36" name="TextBox 35"/>
          <p:cNvSpPr txBox="1"/>
          <p:nvPr/>
        </p:nvSpPr>
        <p:spPr>
          <a:xfrm>
            <a:off x="4992076" y="4759572"/>
            <a:ext cx="17006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0" dirty="0" smtClean="0">
                <a:solidFill>
                  <a:srgbClr val="004080"/>
                </a:solidFill>
              </a:rPr>
              <a:t>Loss of Control</a:t>
            </a:r>
            <a:endParaRPr lang="en-US" sz="1600" i="0" dirty="0">
              <a:solidFill>
                <a:srgbClr val="00408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775486" y="1066800"/>
            <a:ext cx="23375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800000"/>
                </a:solidFill>
              </a:rPr>
              <a:t>General framework &amp; </a:t>
            </a:r>
          </a:p>
          <a:p>
            <a:r>
              <a:rPr lang="en-US" sz="1600" dirty="0" smtClean="0">
                <a:solidFill>
                  <a:srgbClr val="800000"/>
                </a:solidFill>
              </a:rPr>
              <a:t>algorithms applicable</a:t>
            </a:r>
          </a:p>
          <a:p>
            <a:r>
              <a:rPr lang="en-US" sz="1600" dirty="0" smtClean="0">
                <a:solidFill>
                  <a:srgbClr val="800000"/>
                </a:solidFill>
              </a:rPr>
              <a:t>to ITER</a:t>
            </a:r>
            <a:endParaRPr lang="en-US" sz="1600" dirty="0">
              <a:solidFill>
                <a:srgbClr val="800000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 bwMode="auto">
          <a:xfrm flipH="1">
            <a:off x="2971800" y="4114800"/>
            <a:ext cx="1295400" cy="0"/>
          </a:xfrm>
          <a:prstGeom prst="straightConnector1">
            <a:avLst/>
          </a:prstGeom>
          <a:noFill/>
          <a:ln w="25400" cap="flat" cmpd="sng" algn="ctr">
            <a:solidFill>
              <a:srgbClr val="004080"/>
            </a:solidFill>
            <a:prstDash val="solid"/>
            <a:round/>
            <a:headEnd type="none" w="med" len="med"/>
            <a:tailEnd type="arrow"/>
          </a:ln>
          <a:effectLst>
            <a:glow rad="12700">
              <a:srgbClr val="004080">
                <a:alpha val="75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cxnSp>
        <p:nvCxnSpPr>
          <p:cNvPr id="52" name="Straight Arrow Connector 51"/>
          <p:cNvCxnSpPr/>
          <p:nvPr/>
        </p:nvCxnSpPr>
        <p:spPr bwMode="auto">
          <a:xfrm flipH="1">
            <a:off x="3429000" y="6010031"/>
            <a:ext cx="4267200" cy="0"/>
          </a:xfrm>
          <a:prstGeom prst="straightConnector1">
            <a:avLst/>
          </a:prstGeom>
          <a:noFill/>
          <a:ln w="25400" cap="flat" cmpd="sng" algn="ctr">
            <a:solidFill>
              <a:srgbClr val="004080"/>
            </a:solidFill>
            <a:prstDash val="solid"/>
            <a:round/>
            <a:headEnd type="none" w="med" len="med"/>
            <a:tailEnd type="arrow"/>
          </a:ln>
          <a:effectLst>
            <a:glow rad="12700">
              <a:srgbClr val="004080">
                <a:alpha val="75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cxnSp>
        <p:nvCxnSpPr>
          <p:cNvPr id="54" name="Straight Arrow Connector 53"/>
          <p:cNvCxnSpPr/>
          <p:nvPr/>
        </p:nvCxnSpPr>
        <p:spPr bwMode="auto">
          <a:xfrm>
            <a:off x="7696200" y="5599724"/>
            <a:ext cx="0" cy="420076"/>
          </a:xfrm>
          <a:prstGeom prst="straightConnector1">
            <a:avLst/>
          </a:prstGeom>
          <a:noFill/>
          <a:ln w="25400" cap="flat" cmpd="sng" algn="ctr">
            <a:solidFill>
              <a:srgbClr val="004080"/>
            </a:solidFill>
            <a:prstDash val="solid"/>
            <a:round/>
            <a:headEnd type="none" w="med" len="med"/>
            <a:tailEnd type="none"/>
          </a:ln>
          <a:effectLst>
            <a:glow rad="12700">
              <a:srgbClr val="004080">
                <a:alpha val="75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4019391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ELM Control is a High Priority R&amp;D Issue for ITER, </a:t>
            </a:r>
            <a:br>
              <a:rPr lang="en-US" dirty="0" smtClean="0"/>
            </a:br>
            <a:r>
              <a:rPr lang="en-US" dirty="0" smtClean="0"/>
              <a:t>But Is Not Limited to ITER (BP-1)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C317B6-8226-4E36-9643-9EDAD18AE5E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0" y="1143000"/>
            <a:ext cx="5562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 b="0" i="0" dirty="0" smtClean="0">
                <a:solidFill>
                  <a:srgbClr val="800000"/>
                </a:solidFill>
              </a:rPr>
              <a:t>ELM control by applied 3D fields</a:t>
            </a:r>
          </a:p>
          <a:p>
            <a:pPr marL="519113" lvl="1"/>
            <a:r>
              <a:rPr lang="en-US" sz="1800" b="0" i="0" dirty="0" smtClean="0"/>
              <a:t>NSTX results show pacing, not suppression</a:t>
            </a:r>
          </a:p>
          <a:p>
            <a:pPr marL="519113" lvl="1"/>
            <a:r>
              <a:rPr lang="en-US" sz="1800" b="0" i="0" dirty="0" smtClean="0"/>
              <a:t>Expanded capability with upgraded 3D system + NCC</a:t>
            </a:r>
          </a:p>
          <a:p>
            <a:pPr marL="919163" lvl="2"/>
            <a:r>
              <a:rPr lang="en-US" sz="1600" b="0" i="0" dirty="0" smtClean="0"/>
              <a:t>Greater range of </a:t>
            </a:r>
            <a:r>
              <a:rPr lang="en-US" sz="1600" b="0" i="0" dirty="0" err="1" smtClean="0"/>
              <a:t>poloidal</a:t>
            </a:r>
            <a:r>
              <a:rPr lang="en-US" sz="1600" b="0" i="0" dirty="0" smtClean="0"/>
              <a:t> mode spectra (suppression?)</a:t>
            </a:r>
          </a:p>
          <a:p>
            <a:pPr marL="919163" lvl="2"/>
            <a:r>
              <a:rPr lang="en-US" sz="1600" b="0" i="0" dirty="0" smtClean="0"/>
              <a:t>Higher frequency ELM triggering</a:t>
            </a:r>
          </a:p>
          <a:p>
            <a:pPr marL="909638" lvl="2"/>
            <a:r>
              <a:rPr lang="en-US" sz="1600" b="0" i="0" dirty="0" smtClean="0"/>
              <a:t>More edge-localized, less core rotation damping (NTV) </a:t>
            </a:r>
          </a:p>
          <a:p>
            <a:pPr marL="509588" lvl="1"/>
            <a:r>
              <a:rPr lang="en-US" sz="1800" b="0" i="0" dirty="0" smtClean="0"/>
              <a:t>Assess effect in lower </a:t>
            </a:r>
            <a:r>
              <a:rPr lang="en-US" sz="1800" b="0" i="0" dirty="0" smtClean="0">
                <a:latin typeface="Symbol" charset="2"/>
                <a:cs typeface="Symbol" charset="2"/>
              </a:rPr>
              <a:t>n</a:t>
            </a:r>
            <a:r>
              <a:rPr lang="en-US" sz="1800" b="0" i="0" baseline="30000" dirty="0" smtClean="0">
                <a:latin typeface="Symbol" charset="2"/>
                <a:cs typeface="Symbol" charset="2"/>
              </a:rPr>
              <a:t>*</a:t>
            </a:r>
            <a:r>
              <a:rPr lang="en-US" sz="1800" b="0" i="0" dirty="0" smtClean="0"/>
              <a:t> pedestal</a:t>
            </a:r>
          </a:p>
          <a:p>
            <a:pPr marL="0" lvl="2" indent="0">
              <a:buNone/>
            </a:pPr>
            <a:endParaRPr lang="en-US" sz="1050" b="0" i="0" dirty="0" smtClean="0">
              <a:solidFill>
                <a:srgbClr val="000000"/>
              </a:solidFill>
            </a:endParaRPr>
          </a:p>
          <a:p>
            <a:pPr marL="0" lvl="2" indent="0">
              <a:buNone/>
            </a:pPr>
            <a:r>
              <a:rPr lang="en-US" sz="2000" b="0" i="0" dirty="0" smtClean="0">
                <a:solidFill>
                  <a:srgbClr val="800000"/>
                </a:solidFill>
              </a:rPr>
              <a:t>ELM </a:t>
            </a:r>
            <a:r>
              <a:rPr lang="en-US" sz="2000" b="0" i="0" dirty="0">
                <a:solidFill>
                  <a:srgbClr val="800000"/>
                </a:solidFill>
              </a:rPr>
              <a:t>control by </a:t>
            </a:r>
            <a:r>
              <a:rPr lang="en-US" sz="2000" b="0" i="0" dirty="0" smtClean="0">
                <a:solidFill>
                  <a:srgbClr val="800000"/>
                </a:solidFill>
              </a:rPr>
              <a:t>other means</a:t>
            </a:r>
          </a:p>
          <a:p>
            <a:pPr marL="517525" lvl="1"/>
            <a:r>
              <a:rPr lang="en-US" sz="1800" b="0" i="0" dirty="0" smtClean="0"/>
              <a:t>Li granule injection: successful on EAST, </a:t>
            </a:r>
            <a:r>
              <a:rPr lang="en-US" sz="1800" dirty="0" smtClean="0">
                <a:solidFill>
                  <a:srgbClr val="004080"/>
                </a:solidFill>
              </a:rPr>
              <a:t>Be granule injection of possible interest for JET, ITER</a:t>
            </a:r>
          </a:p>
          <a:p>
            <a:pPr marL="517525" lvl="1"/>
            <a:r>
              <a:rPr lang="en-US" sz="1800" b="0" i="0" dirty="0" smtClean="0"/>
              <a:t>Vertical kicks in expanded operating space</a:t>
            </a:r>
          </a:p>
          <a:p>
            <a:pPr marL="517525" lvl="1"/>
            <a:r>
              <a:rPr lang="en-US" sz="1800" b="0" i="0" dirty="0" smtClean="0"/>
              <a:t>Small-ELM &amp; ELM-free regimes (EPH-mode?)</a:t>
            </a:r>
          </a:p>
          <a:p>
            <a:pPr lvl="2"/>
            <a:endParaRPr lang="en-US" sz="1400" b="0" i="0" dirty="0" smtClean="0"/>
          </a:p>
        </p:txBody>
      </p:sp>
      <p:grpSp>
        <p:nvGrpSpPr>
          <p:cNvPr id="19" name="Group 18"/>
          <p:cNvGrpSpPr/>
          <p:nvPr/>
        </p:nvGrpSpPr>
        <p:grpSpPr>
          <a:xfrm>
            <a:off x="5562600" y="984240"/>
            <a:ext cx="3186372" cy="2895600"/>
            <a:chOff x="4114800" y="3048000"/>
            <a:chExt cx="3340100" cy="303530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2"/>
            <a:srcRect b="78361"/>
            <a:stretch/>
          </p:blipFill>
          <p:spPr>
            <a:xfrm>
              <a:off x="4114800" y="3048000"/>
              <a:ext cx="3340100" cy="83820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3"/>
            <a:srcRect l="1521" t="43148"/>
            <a:stretch/>
          </p:blipFill>
          <p:spPr>
            <a:xfrm>
              <a:off x="4165600" y="3881120"/>
              <a:ext cx="3289300" cy="2202180"/>
            </a:xfrm>
            <a:prstGeom prst="rect">
              <a:avLst/>
            </a:prstGeom>
          </p:spPr>
        </p:pic>
      </p:grp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599" y="4019100"/>
            <a:ext cx="3486999" cy="232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6"/>
          <p:cNvGrpSpPr/>
          <p:nvPr/>
        </p:nvGrpSpPr>
        <p:grpSpPr>
          <a:xfrm>
            <a:off x="5821097" y="4101432"/>
            <a:ext cx="2999667" cy="2477973"/>
            <a:chOff x="5821097" y="4101432"/>
            <a:chExt cx="2999667" cy="2477973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5821097" y="4105670"/>
              <a:ext cx="0" cy="186518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5861658" y="4105670"/>
              <a:ext cx="0" cy="19178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996053" y="4107485"/>
              <a:ext cx="0" cy="181372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6184326" y="4101432"/>
              <a:ext cx="0" cy="189484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6588116" y="4105670"/>
              <a:ext cx="0" cy="181311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7031255" y="4101432"/>
              <a:ext cx="0" cy="19178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8499306" y="4101432"/>
              <a:ext cx="0" cy="184823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744304" y="4101432"/>
              <a:ext cx="0" cy="181311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862354" y="4105670"/>
              <a:ext cx="0" cy="177800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8820764" y="4109907"/>
              <a:ext cx="0" cy="184762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8248073" y="4105670"/>
              <a:ext cx="0" cy="184823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8001077" y="4101432"/>
              <a:ext cx="0" cy="184823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7701413" y="4101432"/>
              <a:ext cx="0" cy="184823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7540381" y="4109907"/>
              <a:ext cx="0" cy="184762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7424148" y="4105670"/>
              <a:ext cx="0" cy="184823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7232242" y="4101432"/>
              <a:ext cx="0" cy="184823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24"/>
            <p:cNvSpPr txBox="1">
              <a:spLocks noChangeArrowheads="1"/>
            </p:cNvSpPr>
            <p:nvPr/>
          </p:nvSpPr>
          <p:spPr bwMode="auto">
            <a:xfrm>
              <a:off x="6277554" y="4109907"/>
              <a:ext cx="504246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dirty="0">
                  <a:solidFill>
                    <a:srgbClr val="FF0000"/>
                  </a:solidFill>
                  <a:latin typeface="Calibri" charset="0"/>
                </a:rPr>
                <a:t>D</a:t>
              </a:r>
              <a:r>
                <a:rPr lang="en-US" sz="1400" dirty="0">
                  <a:solidFill>
                    <a:srgbClr val="FF0000"/>
                  </a:solidFill>
                  <a:latin typeface="Symbol" charset="0"/>
                </a:rPr>
                <a:t>a</a:t>
              </a:r>
            </a:p>
          </p:txBody>
        </p:sp>
        <p:sp>
          <p:nvSpPr>
            <p:cNvPr id="41" name="TextBox 25"/>
            <p:cNvSpPr txBox="1">
              <a:spLocks noChangeArrowheads="1"/>
            </p:cNvSpPr>
            <p:nvPr/>
          </p:nvSpPr>
          <p:spPr bwMode="auto">
            <a:xfrm>
              <a:off x="6290268" y="4466477"/>
              <a:ext cx="444052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dirty="0" err="1">
                  <a:solidFill>
                    <a:srgbClr val="FF0000"/>
                  </a:solidFill>
                  <a:latin typeface="Calibri" charset="0"/>
                </a:rPr>
                <a:t>LiII</a:t>
              </a:r>
              <a:endParaRPr lang="en-US" sz="1400" dirty="0">
                <a:solidFill>
                  <a:srgbClr val="FF0000"/>
                </a:solidFill>
                <a:latin typeface="Calibri" charset="0"/>
              </a:endParaRPr>
            </a:p>
          </p:txBody>
        </p:sp>
        <p:sp>
          <p:nvSpPr>
            <p:cNvPr id="42" name="TextBox 26"/>
            <p:cNvSpPr txBox="1">
              <a:spLocks noChangeArrowheads="1"/>
            </p:cNvSpPr>
            <p:nvPr/>
          </p:nvSpPr>
          <p:spPr bwMode="auto">
            <a:xfrm>
              <a:off x="6276949" y="4819415"/>
              <a:ext cx="511816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dirty="0">
                  <a:solidFill>
                    <a:srgbClr val="FF0000"/>
                  </a:solidFill>
                  <a:latin typeface="Calibri" charset="0"/>
                </a:rPr>
                <a:t>SXR</a:t>
              </a:r>
            </a:p>
          </p:txBody>
        </p:sp>
        <p:sp>
          <p:nvSpPr>
            <p:cNvPr id="43" name="TextBox 27"/>
            <p:cNvSpPr txBox="1">
              <a:spLocks noChangeArrowheads="1"/>
            </p:cNvSpPr>
            <p:nvPr/>
          </p:nvSpPr>
          <p:spPr bwMode="auto">
            <a:xfrm>
              <a:off x="6186748" y="5176590"/>
              <a:ext cx="946806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>
                  <a:solidFill>
                    <a:srgbClr val="FF0000"/>
                  </a:solidFill>
                  <a:latin typeface="Calibri" charset="0"/>
                </a:rPr>
                <a:t>Div Probe</a:t>
              </a:r>
            </a:p>
          </p:txBody>
        </p:sp>
        <p:sp>
          <p:nvSpPr>
            <p:cNvPr id="44" name="TextBox 28"/>
            <p:cNvSpPr txBox="1">
              <a:spLocks noChangeArrowheads="1"/>
            </p:cNvSpPr>
            <p:nvPr/>
          </p:nvSpPr>
          <p:spPr bwMode="auto">
            <a:xfrm>
              <a:off x="6258183" y="5528922"/>
              <a:ext cx="611666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>
                  <a:solidFill>
                    <a:srgbClr val="FF0000"/>
                  </a:solidFill>
                  <a:latin typeface="Calibri" charset="0"/>
                </a:rPr>
                <a:t>MHD</a:t>
              </a:r>
            </a:p>
          </p:txBody>
        </p:sp>
        <p:sp>
          <p:nvSpPr>
            <p:cNvPr id="45" name="TextBox 29"/>
            <p:cNvSpPr txBox="1">
              <a:spLocks noChangeArrowheads="1"/>
            </p:cNvSpPr>
            <p:nvPr/>
          </p:nvSpPr>
          <p:spPr bwMode="auto">
            <a:xfrm>
              <a:off x="6270896" y="5881860"/>
              <a:ext cx="553119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>
                  <a:solidFill>
                    <a:srgbClr val="FF0000"/>
                  </a:solidFill>
                  <a:latin typeface="Calibri" charset="0"/>
                </a:rPr>
                <a:t>XUV</a:t>
              </a:r>
            </a:p>
          </p:txBody>
        </p:sp>
        <p:sp>
          <p:nvSpPr>
            <p:cNvPr id="46" name="TextBox 33"/>
            <p:cNvSpPr txBox="1">
              <a:spLocks noChangeArrowheads="1"/>
            </p:cNvSpPr>
            <p:nvPr/>
          </p:nvSpPr>
          <p:spPr bwMode="auto">
            <a:xfrm>
              <a:off x="7086345" y="6240851"/>
              <a:ext cx="1071114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dirty="0">
                  <a:latin typeface="Calibri" charset="0"/>
                </a:rPr>
                <a:t>Time (</a:t>
              </a:r>
              <a:r>
                <a:rPr lang="en-US" sz="1600" dirty="0" err="1">
                  <a:latin typeface="Calibri" charset="0"/>
                </a:rPr>
                <a:t>ms</a:t>
              </a:r>
              <a:r>
                <a:rPr lang="en-US" sz="1600" dirty="0">
                  <a:latin typeface="Calibri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7904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90507</TotalTime>
  <Words>2506</Words>
  <Application>Microsoft Macintosh PowerPoint</Application>
  <PresentationFormat>On-screen Show (4:3)</PresentationFormat>
  <Paragraphs>386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Blank Presentation</vt:lpstr>
      <vt:lpstr>PowerPoint Presentation</vt:lpstr>
      <vt:lpstr>NSTX-U Will Make Contributions to ITER in All Topical Science Areas</vt:lpstr>
      <vt:lpstr>ITER High Priority R&amp;D Items Outlined by D. Campbell in  Dec. 2012 ITPA CC Meeting Presentation</vt:lpstr>
      <vt:lpstr>Multiple Physics Effects Govern Plasma Stability</vt:lpstr>
      <vt:lpstr>Multiple Physics Effects Govern Plasma Stability</vt:lpstr>
      <vt:lpstr>Successful Disruption Mitigation Requires Accurate Prediction and Ability to Limit TQ/CQ Effects</vt:lpstr>
      <vt:lpstr>Successful Disruption Mitigation Requires Accurate Prediction and Ability to Limit TQ/CQ Effects</vt:lpstr>
      <vt:lpstr>Longer-term Objective is to Develop an Integrated, Physics-Based Disruption Prediction-Avoidance-Mitigation Framework</vt:lpstr>
      <vt:lpstr>ELM Control is a High Priority R&amp;D Issue for ITER,  But Is Not Limited to ITER (BP-1)</vt:lpstr>
      <vt:lpstr>Understanding Pedestal Transport &amp; Stability Will Provide Key to Optimizing ELM Control (BP-1)</vt:lpstr>
      <vt:lpstr>Understanding Pedestal Transport &amp; Stability Will Provide Key to Optimizing ELM Control (BP-1)</vt:lpstr>
      <vt:lpstr>NSTX-U Will Study and Mitigate High Divertor Heat Fluxes in Long-Pulse Discharges</vt:lpstr>
      <vt:lpstr>ITER Has Heightened Interest in Studying Impurity Transport in the Edge and Core Regions </vt:lpstr>
      <vt:lpstr>Energetic Particle Modes are Strongly Non-Linear in NSTX-U (&amp; Possibly in ITER Hybrids and RS)</vt:lpstr>
      <vt:lpstr>Energetic Particle Modes are Strongly Non-Linear in NSTX-U (&amp; Possibly in ITER Hybrids and RS)</vt:lpstr>
      <vt:lpstr>NSTX-U Will Develop and Validate Heating and  Current Drive Scenarios with RF and NB</vt:lpstr>
      <vt:lpstr>Strong Participation in ITPA Joint Expts and Activities</vt:lpstr>
      <vt:lpstr>ITPA JEX/JAC Involving NSTX-U Researchers as of Jan. 2013</vt:lpstr>
      <vt:lpstr>NSTX-U Research Contributes to ITER  High-Priority ITER R&amp;D Needs</vt:lpstr>
    </vt:vector>
  </TitlesOfParts>
  <Company>Princeton Plasma Physics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NSTX presentation</dc:title>
  <dc:creator>NSTX team member</dc:creator>
  <cp:lastModifiedBy>Stanley M. Kaye</cp:lastModifiedBy>
  <cp:revision>12604</cp:revision>
  <cp:lastPrinted>2013-02-16T01:12:00Z</cp:lastPrinted>
  <dcterms:created xsi:type="dcterms:W3CDTF">2003-10-01T16:23:57Z</dcterms:created>
  <dcterms:modified xsi:type="dcterms:W3CDTF">2013-02-16T03:48:04Z</dcterms:modified>
</cp:coreProperties>
</file>