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54"/>
  </p:notesMasterIdLst>
  <p:handoutMasterIdLst>
    <p:handoutMasterId r:id="rId55"/>
  </p:handoutMasterIdLst>
  <p:sldIdLst>
    <p:sldId id="1217" r:id="rId2"/>
    <p:sldId id="1384" r:id="rId3"/>
    <p:sldId id="1385" r:id="rId4"/>
    <p:sldId id="1352" r:id="rId5"/>
    <p:sldId id="1383" r:id="rId6"/>
    <p:sldId id="1395" r:id="rId7"/>
    <p:sldId id="1394" r:id="rId8"/>
    <p:sldId id="1392" r:id="rId9"/>
    <p:sldId id="1355" r:id="rId10"/>
    <p:sldId id="1381" r:id="rId11"/>
    <p:sldId id="1393" r:id="rId12"/>
    <p:sldId id="1354" r:id="rId13"/>
    <p:sldId id="1399" r:id="rId14"/>
    <p:sldId id="1388" r:id="rId15"/>
    <p:sldId id="1353" r:id="rId16"/>
    <p:sldId id="1270" r:id="rId17"/>
    <p:sldId id="1272" r:id="rId18"/>
    <p:sldId id="1391" r:id="rId19"/>
    <p:sldId id="1326" r:id="rId20"/>
    <p:sldId id="1389" r:id="rId21"/>
    <p:sldId id="1390" r:id="rId22"/>
    <p:sldId id="1327" r:id="rId23"/>
    <p:sldId id="1380" r:id="rId24"/>
    <p:sldId id="1375" r:id="rId25"/>
    <p:sldId id="1328" r:id="rId26"/>
    <p:sldId id="1374" r:id="rId27"/>
    <p:sldId id="1397" r:id="rId28"/>
    <p:sldId id="1329" r:id="rId29"/>
    <p:sldId id="1330" r:id="rId30"/>
    <p:sldId id="1331" r:id="rId31"/>
    <p:sldId id="1332" r:id="rId32"/>
    <p:sldId id="1334" r:id="rId33"/>
    <p:sldId id="1378" r:id="rId34"/>
    <p:sldId id="1266" r:id="rId35"/>
    <p:sldId id="1267" r:id="rId36"/>
    <p:sldId id="1268" r:id="rId37"/>
    <p:sldId id="1269" r:id="rId38"/>
    <p:sldId id="1376" r:id="rId39"/>
    <p:sldId id="1377" r:id="rId40"/>
    <p:sldId id="1379" r:id="rId41"/>
    <p:sldId id="1358" r:id="rId42"/>
    <p:sldId id="1359" r:id="rId43"/>
    <p:sldId id="1360" r:id="rId44"/>
    <p:sldId id="1361" r:id="rId45"/>
    <p:sldId id="1362" r:id="rId46"/>
    <p:sldId id="1363" r:id="rId47"/>
    <p:sldId id="1364" r:id="rId48"/>
    <p:sldId id="1365" r:id="rId49"/>
    <p:sldId id="1366" r:id="rId50"/>
    <p:sldId id="1367" r:id="rId51"/>
    <p:sldId id="1368" r:id="rId52"/>
    <p:sldId id="1369" r:id="rId53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8DA"/>
    <a:srgbClr val="FFCCCC"/>
    <a:srgbClr val="FFFFCC"/>
    <a:srgbClr val="FF3300"/>
    <a:srgbClr val="3A344A"/>
    <a:srgbClr val="000022"/>
    <a:srgbClr val="008080"/>
    <a:srgbClr val="009999"/>
    <a:srgbClr val="99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94558" autoAdjust="0"/>
  </p:normalViewPr>
  <p:slideViewPr>
    <p:cSldViewPr snapToGrid="0">
      <p:cViewPr varScale="1">
        <p:scale>
          <a:sx n="131" d="100"/>
          <a:sy n="131" d="100"/>
        </p:scale>
        <p:origin x="-1044" y="-102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3528" y="-9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4A8B76E-066F-4F1C-9F3C-7B0A59AF6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1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92420B3-3334-4F22-B057-47A198518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77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008D5-44D2-47AC-B613-7D6CD12137F8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7719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9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81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2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59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1828800" y="6629400"/>
            <a:ext cx="5486400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 smtClean="0">
                <a:latin typeface="Helvetica" pitchFamily="34" charset="0"/>
                <a:cs typeface="+mn-cs"/>
              </a:rPr>
              <a:t>NSTX-U PAC-33 – NSTX-U 5 Year</a:t>
            </a:r>
            <a:r>
              <a:rPr lang="en-US" sz="800" i="0" baseline="0" dirty="0" smtClean="0">
                <a:latin typeface="Helvetica" pitchFamily="34" charset="0"/>
                <a:cs typeface="+mn-cs"/>
              </a:rPr>
              <a:t> Plan for Macroscopic Stability</a:t>
            </a:r>
            <a:endParaRPr lang="en-US" sz="800" i="0" dirty="0">
              <a:latin typeface="Helvetica" pitchFamily="34" charset="0"/>
              <a:cs typeface="+mn-cs"/>
            </a:endParaRPr>
          </a:p>
        </p:txBody>
      </p:sp>
      <p:sp>
        <p:nvSpPr>
          <p:cNvPr id="9" name="Text Box 199"/>
          <p:cNvSpPr txBox="1">
            <a:spLocks noChangeArrowheads="1"/>
          </p:cNvSpPr>
          <p:nvPr userDrawn="1"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610600" y="6629400"/>
            <a:ext cx="5334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fld id="{A1B85154-A5CD-43CE-886A-ABD39DC94E8F}" type="slidenum">
              <a:rPr lang="en-US" sz="800" i="0" smtClean="0">
                <a:latin typeface="Helvetica" pitchFamily="34" charset="0"/>
                <a:cs typeface="+mn-cs"/>
              </a:rPr>
              <a:t>‹#›</a:t>
            </a:fld>
            <a:endParaRPr lang="en-US" sz="800" i="0" dirty="0">
              <a:latin typeface="Helvetica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9.emf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76200" y="990600"/>
            <a:ext cx="899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3200" i="0" dirty="0" smtClean="0"/>
              <a:t>NSTX-U 5 Year Plan for Macroscopic Stability</a:t>
            </a: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i="0" dirty="0" smtClean="0">
                <a:solidFill>
                  <a:srgbClr val="000000"/>
                </a:solidFill>
                <a:latin typeface="Arial" charset="0"/>
              </a:rPr>
              <a:t>J. </a:t>
            </a:r>
            <a:r>
              <a:rPr lang="en-US" sz="2400" i="0" dirty="0" smtClean="0">
                <a:solidFill>
                  <a:srgbClr val="000000"/>
                </a:solidFill>
                <a:latin typeface="Arial" charset="0"/>
              </a:rPr>
              <a:t>Berkery </a:t>
            </a:r>
            <a:r>
              <a:rPr lang="en-US" sz="2400" i="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400" i="0" dirty="0" smtClean="0">
                <a:solidFill>
                  <a:srgbClr val="000000"/>
                </a:solidFill>
                <a:latin typeface="Arial" charset="0"/>
              </a:rPr>
              <a:t>Columbia University</a:t>
            </a:r>
            <a:r>
              <a:rPr lang="en-US" sz="2400" i="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J.-K. Park, A. Boozer, 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S.A. Sabbagh, S. Gerhardt, and R. Raman</a:t>
            </a: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i="0" dirty="0" smtClean="0">
                <a:solidFill>
                  <a:srgbClr val="000000"/>
                </a:solidFill>
                <a:latin typeface="Arial" charset="0"/>
              </a:rPr>
              <a:t>for </a:t>
            </a:r>
            <a:r>
              <a:rPr lang="en-US" sz="2000" i="0" dirty="0" smtClean="0">
                <a:solidFill>
                  <a:srgbClr val="000000"/>
                </a:solidFill>
                <a:latin typeface="Arial" charset="0"/>
              </a:rPr>
              <a:t>the NSTX Research Team</a:t>
            </a: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3512454"/>
            <a:ext cx="5715000" cy="6191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NSTX-U PAC-33 Meeting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PPPL – B318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February 19-21, 2013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0" name="Picture 3" descr="C:\Users\jmenard\Desktop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1" name="Picture 48" descr="ppi221.tmp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057400"/>
            <a:ext cx="1295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2" name="Text Box 152"/>
          <p:cNvSpPr txBox="1">
            <a:spLocks noChangeArrowheads="1"/>
          </p:cNvSpPr>
          <p:nvPr/>
        </p:nvSpPr>
        <p:spPr bwMode="auto">
          <a:xfrm>
            <a:off x="152400" y="2057400"/>
            <a:ext cx="1257300" cy="4648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Coll of Wm &amp; Mary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Old Dominion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4343400"/>
            <a:ext cx="22748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844" y="3985072"/>
            <a:ext cx="3535526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NSTX-U will investigate </a:t>
            </a:r>
            <a:r>
              <a:rPr lang="en-US" dirty="0"/>
              <a:t>neoclassical </a:t>
            </a:r>
            <a:r>
              <a:rPr lang="en-US" dirty="0" err="1"/>
              <a:t>toroidal</a:t>
            </a:r>
            <a:r>
              <a:rPr lang="en-US" dirty="0"/>
              <a:t> </a:t>
            </a:r>
            <a:r>
              <a:rPr lang="en-US" dirty="0" smtClean="0"/>
              <a:t>viscosity (NTV) </a:t>
            </a:r>
            <a:r>
              <a:rPr lang="en-US" dirty="0"/>
              <a:t>at </a:t>
            </a:r>
            <a:r>
              <a:rPr lang="en-US" dirty="0" smtClean="0"/>
              <a:t>reduced </a:t>
            </a:r>
            <a:r>
              <a:rPr lang="en-US" dirty="0" smtClean="0">
                <a:latin typeface="Symbol" pitchFamily="18" charset="2"/>
              </a:rPr>
              <a:t>n, </a:t>
            </a:r>
            <a:r>
              <a:rPr lang="en-US" dirty="0" smtClean="0">
                <a:latin typeface="+mn-lt"/>
              </a:rPr>
              <a:t>which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is important </a:t>
            </a:r>
            <a:r>
              <a:rPr lang="en-US" dirty="0"/>
              <a:t>for rotation </a:t>
            </a:r>
            <a:r>
              <a:rPr lang="en-US" dirty="0" smtClean="0"/>
              <a:t>control</a:t>
            </a:r>
            <a:r>
              <a:rPr lang="en-US" dirty="0"/>
              <a:t> </a:t>
            </a:r>
            <a:r>
              <a:rPr lang="en-US" dirty="0" smtClean="0"/>
              <a:t>and ITER</a:t>
            </a:r>
            <a:endParaRPr lang="en-US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1" y="935282"/>
            <a:ext cx="5667768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1:</a:t>
            </a:r>
          </a:p>
          <a:p>
            <a:pPr lvl="1"/>
            <a:r>
              <a:rPr lang="en-US" dirty="0" smtClean="0"/>
              <a:t>Analyze existing </a:t>
            </a:r>
            <a:r>
              <a:rPr lang="en-US" dirty="0"/>
              <a:t>NSTX </a:t>
            </a:r>
            <a:r>
              <a:rPr lang="en-US" dirty="0" smtClean="0"/>
              <a:t>NTV data on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 smtClean="0"/>
              <a:t> dependence and offset rotation</a:t>
            </a:r>
          </a:p>
          <a:p>
            <a:pPr lvl="1"/>
            <a:r>
              <a:rPr lang="en-US" dirty="0" smtClean="0"/>
              <a:t>Develop/benchmark leading theory/codes</a:t>
            </a:r>
          </a:p>
          <a:p>
            <a:pPr lvl="2"/>
            <a:r>
              <a:rPr lang="en-US" dirty="0" smtClean="0"/>
              <a:t>NTVTOK, IPEC, POCA, FORTEC-3D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058923" y="1544943"/>
            <a:ext cx="3028589" cy="2018108"/>
            <a:chOff x="-50253" y="2396433"/>
            <a:chExt cx="3028589" cy="2018108"/>
          </a:xfrm>
        </p:grpSpPr>
        <p:pic>
          <p:nvPicPr>
            <p:cNvPr id="25" name="Picture 24"/>
            <p:cNvPicPr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755"/>
            <a:stretch/>
          </p:blipFill>
          <p:spPr>
            <a:xfrm>
              <a:off x="0" y="2396433"/>
              <a:ext cx="2888844" cy="187076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2596199" y="2577054"/>
              <a:ext cx="382137" cy="1380042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0" y="2496356"/>
              <a:ext cx="382137" cy="120032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1034" y="3962904"/>
              <a:ext cx="22894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0.0      0.5      1.0      1.5      2.0</a:t>
              </a:r>
              <a:endParaRPr lang="en-US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58183" y="4137542"/>
              <a:ext cx="6351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0" i="0" dirty="0" smtClean="0">
                  <a:solidFill>
                    <a:schemeClr val="tx1"/>
                  </a:solidFill>
                  <a:latin typeface="+mn-lt"/>
                </a:rPr>
                <a:t>ω</a:t>
              </a:r>
              <a:r>
                <a:rPr lang="en-US" b="0" i="0" dirty="0">
                  <a:solidFill>
                    <a:schemeClr val="tx1"/>
                  </a:solidFill>
                </a:rPr>
                <a:t>/</a:t>
              </a:r>
              <a:r>
                <a:rPr lang="el-GR" b="0" i="0" dirty="0" smtClean="0">
                  <a:solidFill>
                    <a:schemeClr val="tx1"/>
                  </a:solidFill>
                </a:rPr>
                <a:t>ω</a:t>
              </a:r>
              <a:r>
                <a:rPr lang="en-US" b="0" i="0" baseline="-25000" dirty="0" err="1" smtClean="0">
                  <a:solidFill>
                    <a:schemeClr val="tx1"/>
                  </a:solidFill>
                  <a:latin typeface="+mn-lt"/>
                </a:rPr>
                <a:t>exp</a:t>
              </a:r>
              <a:endParaRPr lang="en-US" b="0" i="0" baseline="-25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064" y="2496356"/>
              <a:ext cx="3978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1.5</a:t>
              </a:r>
            </a:p>
            <a:p>
              <a:endParaRPr lang="en-US" sz="1800" b="0" i="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1.0</a:t>
              </a:r>
            </a:p>
            <a:p>
              <a:endParaRPr lang="en-US" sz="1800" b="0" i="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0.5</a:t>
              </a: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 rot="16200000">
              <a:off x="-229759" y="3086749"/>
              <a:ext cx="57445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0" i="0" dirty="0" smtClean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n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/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n</a:t>
              </a:r>
              <a:r>
                <a:rPr kumimoji="0" lang="en-US" sz="1400" b="0" i="0" u="none" strike="noStrike" cap="none" normalizeH="0" baseline="-25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exp</a:t>
              </a:r>
              <a:endParaRPr kumimoji="0" lang="en-US" sz="1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59044" y="2516672"/>
              <a:ext cx="26962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9</a:t>
              </a: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>
                  <a:solidFill>
                    <a:schemeClr val="tx1"/>
                  </a:solidFill>
                  <a:latin typeface="+mn-lt"/>
                </a:rPr>
                <a:t>0</a:t>
              </a:r>
            </a:p>
          </p:txBody>
        </p:sp>
      </p:grpSp>
      <p:sp>
        <p:nvSpPr>
          <p:cNvPr id="26" name="Title 3"/>
          <p:cNvSpPr txBox="1">
            <a:spLocks/>
          </p:cNvSpPr>
          <p:nvPr/>
        </p:nvSpPr>
        <p:spPr>
          <a:xfrm>
            <a:off x="5736336" y="949445"/>
            <a:ext cx="3407664" cy="647652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1600" b="0" i="0" u="sng" dirty="0" smtClean="0">
                <a:solidFill>
                  <a:schemeClr val="tx1"/>
                </a:solidFill>
                <a:latin typeface="+mn-lt"/>
              </a:rPr>
              <a:t>Analytic </a:t>
            </a:r>
            <a:r>
              <a:rPr lang="en-US" sz="1600" b="0" i="0" u="sng" dirty="0">
                <a:solidFill>
                  <a:schemeClr val="tx1"/>
                </a:solidFill>
                <a:latin typeface="+mn-lt"/>
              </a:rPr>
              <a:t>NTV calculations for </a:t>
            </a:r>
            <a:r>
              <a:rPr lang="en-US" sz="1600" b="0" i="0" u="sng" dirty="0" smtClean="0">
                <a:solidFill>
                  <a:schemeClr val="tx1"/>
                </a:solidFill>
                <a:latin typeface="+mn-lt"/>
              </a:rPr>
              <a:t>n=1 magnetic </a:t>
            </a:r>
            <a:r>
              <a:rPr lang="en-US" sz="1600" b="0" i="0" u="sng" dirty="0">
                <a:solidFill>
                  <a:schemeClr val="tx1"/>
                </a:solidFill>
                <a:latin typeface="+mn-lt"/>
              </a:rPr>
              <a:t>braking in </a:t>
            </a:r>
            <a:r>
              <a:rPr lang="en-US" sz="1600" b="0" i="0" u="sng" dirty="0" smtClean="0">
                <a:solidFill>
                  <a:schemeClr val="tx1"/>
                </a:solidFill>
                <a:latin typeface="+mn-lt"/>
              </a:rPr>
              <a:t>NSTX</a:t>
            </a:r>
            <a:endParaRPr lang="ko-KR" altLang="en-US" sz="1600" b="0" i="0" u="sng" kern="0" baseline="-250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90068" y="6596129"/>
            <a:ext cx="811441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3D Fields</a:t>
            </a:r>
            <a:endParaRPr lang="en-US" sz="1100" i="0" dirty="0"/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5790590" y="3555494"/>
            <a:ext cx="3353410" cy="547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>
              <a:defRPr/>
            </a:pPr>
            <a:r>
              <a:rPr lang="en-US" sz="1400" b="0" i="0" u="sng" dirty="0" smtClean="0">
                <a:solidFill>
                  <a:schemeClr val="tx1"/>
                </a:solidFill>
                <a:latin typeface="+mn-lt"/>
              </a:rPr>
              <a:t>POCA </a:t>
            </a:r>
            <a:r>
              <a:rPr lang="en-US" sz="1400" b="0" i="0" u="sng" dirty="0">
                <a:solidFill>
                  <a:schemeClr val="tx1"/>
                </a:solidFill>
                <a:latin typeface="+mn-lt"/>
              </a:rPr>
              <a:t>NTV calculations for </a:t>
            </a:r>
            <a:r>
              <a:rPr lang="en-US" sz="1400" b="0" i="0" u="sng" dirty="0" smtClean="0">
                <a:solidFill>
                  <a:schemeClr val="tx1"/>
                </a:solidFill>
                <a:latin typeface="+mn-lt"/>
              </a:rPr>
              <a:t>n=2 and n=3 magnetic </a:t>
            </a:r>
            <a:r>
              <a:rPr lang="en-US" sz="1400" b="0" i="0" u="sng" dirty="0">
                <a:solidFill>
                  <a:schemeClr val="tx1"/>
                </a:solidFill>
                <a:latin typeface="+mn-lt"/>
              </a:rPr>
              <a:t>braking in </a:t>
            </a:r>
            <a:r>
              <a:rPr lang="en-US" sz="1400" b="0" i="0" u="sng" dirty="0" smtClean="0">
                <a:solidFill>
                  <a:schemeClr val="tx1"/>
                </a:solidFill>
                <a:latin typeface="+mn-lt"/>
              </a:rPr>
              <a:t>NSTX</a:t>
            </a:r>
            <a:endParaRPr lang="ko-KR" altLang="en-US" sz="1400" b="0" i="0" u="sng" kern="0" baseline="-250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56" y="2760307"/>
            <a:ext cx="5213792" cy="378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/>
              <a:t>Years 2 &amp; 3:</a:t>
            </a:r>
          </a:p>
          <a:p>
            <a:pPr lvl="1"/>
            <a:r>
              <a:rPr lang="en-US" b="0" i="0" kern="0" dirty="0" smtClean="0"/>
              <a:t>Assess NTV profile and strength at reduced </a:t>
            </a:r>
            <a:r>
              <a:rPr lang="en-US" b="0" i="0" kern="0" dirty="0" err="1" smtClean="0"/>
              <a:t>collisionality</a:t>
            </a:r>
            <a:r>
              <a:rPr lang="en-US" b="0" i="0" kern="0" dirty="0" smtClean="0"/>
              <a:t>, and examine the NTV offset rotation at long pulse</a:t>
            </a:r>
          </a:p>
          <a:p>
            <a:pPr lvl="1"/>
            <a:r>
              <a:rPr lang="en-US" b="0" i="0" kern="0" dirty="0" smtClean="0"/>
              <a:t>Prepare an initial real-time model of NTV profile for use in initial tests of the plasma rotation control system </a:t>
            </a:r>
          </a:p>
          <a:p>
            <a:r>
              <a:rPr lang="en-US" b="0" i="0" kern="0" dirty="0" smtClean="0"/>
              <a:t>Years 4 &amp; 5:</a:t>
            </a:r>
          </a:p>
          <a:p>
            <a:pPr lvl="1"/>
            <a:r>
              <a:rPr lang="en-US" b="0" i="0" kern="0" dirty="0" smtClean="0"/>
              <a:t>Utilize NCC, demonstrate low rotation profile operation (ITER-like) in steady-state with closed-loop rotation control</a:t>
            </a:r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31448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Overall objective: </a:t>
            </a:r>
            <a:r>
              <a:rPr lang="en-US" sz="2200" dirty="0"/>
              <a:t>establish the physics and control capabilities needed for sustained stability of high performance ST plasmas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sz="2800" dirty="0" smtClean="0"/>
              <a:t>Overview of 2014-2018 NSTX-U Five Year Plan </a:t>
            </a:r>
          </a:p>
          <a:p>
            <a:pPr lvl="1"/>
            <a:r>
              <a:rPr lang="en-US" dirty="0" smtClean="0"/>
              <a:t>Thrust 1, </a:t>
            </a:r>
            <a:r>
              <a:rPr lang="en-US" u="sng" dirty="0" smtClean="0"/>
              <a:t>Stability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and advance passive and active feedback control to 	sustain macroscopic stability at low </a:t>
            </a:r>
            <a:r>
              <a:rPr lang="en-US" dirty="0" err="1" smtClean="0"/>
              <a:t>collisionality</a:t>
            </a:r>
            <a:endParaRPr lang="en-US" dirty="0"/>
          </a:p>
          <a:p>
            <a:pPr lvl="1"/>
            <a:r>
              <a:rPr lang="en-US" dirty="0" smtClean="0"/>
              <a:t>Thrust </a:t>
            </a:r>
            <a:r>
              <a:rPr lang="en-US" dirty="0"/>
              <a:t>2, </a:t>
            </a:r>
            <a:r>
              <a:rPr lang="en-US" u="sng" dirty="0"/>
              <a:t>3D Fields</a:t>
            </a:r>
            <a:r>
              <a:rPr lang="en-US" dirty="0"/>
              <a:t>: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</a:t>
            </a:r>
            <a:r>
              <a:rPr lang="en-US" dirty="0"/>
              <a:t>3D field effects and provide physics basis for optimizing </a:t>
            </a:r>
            <a:r>
              <a:rPr lang="en-US" dirty="0" smtClean="0"/>
              <a:t>	stability </a:t>
            </a:r>
            <a:r>
              <a:rPr lang="en-US" dirty="0"/>
              <a:t>through equilibrium profile control by 3D </a:t>
            </a:r>
            <a:r>
              <a:rPr lang="en-US" dirty="0" smtClean="0"/>
              <a:t>fields</a:t>
            </a:r>
          </a:p>
          <a:p>
            <a:pPr lvl="1"/>
            <a:r>
              <a:rPr lang="en-US" dirty="0" smtClean="0"/>
              <a:t>Thrust </a:t>
            </a:r>
            <a:r>
              <a:rPr lang="en-US" dirty="0"/>
              <a:t>3, </a:t>
            </a:r>
            <a:r>
              <a:rPr lang="en-US" u="sng" dirty="0"/>
              <a:t>Disruptions</a:t>
            </a:r>
            <a:r>
              <a:rPr lang="en-US" dirty="0"/>
              <a:t>: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</a:t>
            </a:r>
            <a:r>
              <a:rPr lang="en-US" dirty="0"/>
              <a:t>disruption dynamics and develop techniques for disruption </a:t>
            </a:r>
            <a:r>
              <a:rPr lang="en-US" dirty="0" smtClean="0"/>
              <a:t>	prediction, avoidance, and mitigation in high-performance ST plasmas</a:t>
            </a:r>
          </a:p>
          <a:p>
            <a:pPr lvl="2"/>
            <a:r>
              <a:rPr lang="en-US" sz="1600" dirty="0"/>
              <a:t>Thermal quench, heat loads, and halo currents</a:t>
            </a:r>
          </a:p>
          <a:p>
            <a:pPr lvl="2"/>
            <a:r>
              <a:rPr lang="en-US" sz="1600" dirty="0" smtClean="0"/>
              <a:t>Prediction and avoidance</a:t>
            </a:r>
            <a:endParaRPr lang="en-US" sz="1600" dirty="0"/>
          </a:p>
          <a:p>
            <a:pPr lvl="2"/>
            <a:r>
              <a:rPr lang="en-US" sz="1600" dirty="0" smtClean="0"/>
              <a:t>Mitigation with MGI</a:t>
            </a:r>
            <a:endParaRPr lang="en-US" sz="1600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0068" y="6596129"/>
            <a:ext cx="968535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Disruptions</a:t>
            </a:r>
            <a:endParaRPr lang="en-US" sz="1100" i="0" dirty="0"/>
          </a:p>
        </p:txBody>
      </p:sp>
    </p:spTree>
    <p:extLst>
      <p:ext uri="{BB962C8B-B14F-4D97-AF65-F5344CB8AC3E}">
        <p14:creationId xmlns:p14="http://schemas.microsoft.com/office/powerpoint/2010/main" val="2316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1" y="953260"/>
            <a:ext cx="603231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1:</a:t>
            </a:r>
          </a:p>
          <a:p>
            <a:pPr lvl="1"/>
            <a:r>
              <a:rPr lang="en-US" dirty="0" smtClean="0"/>
              <a:t>Examine thermal loading projections for ITER, including assumptions of </a:t>
            </a:r>
            <a:r>
              <a:rPr lang="en-US" dirty="0" err="1" smtClean="0"/>
              <a:t>axisymmetry</a:t>
            </a:r>
            <a:endParaRPr lang="en-US" dirty="0" smtClean="0"/>
          </a:p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Investigate </a:t>
            </a:r>
            <a:r>
              <a:rPr lang="en-US" dirty="0"/>
              <a:t>halo current </a:t>
            </a:r>
            <a:r>
              <a:rPr lang="en-US" dirty="0" err="1" smtClean="0"/>
              <a:t>toroidal</a:t>
            </a:r>
            <a:r>
              <a:rPr lang="en-US" dirty="0" smtClean="0"/>
              <a:t> asymmetry and loading </a:t>
            </a:r>
            <a:r>
              <a:rPr lang="en-US" dirty="0"/>
              <a:t>on the center column, using newly installed center column shunt </a:t>
            </a:r>
            <a:r>
              <a:rPr lang="en-US" dirty="0" smtClean="0"/>
              <a:t>tiles</a:t>
            </a:r>
          </a:p>
          <a:p>
            <a:pPr lvl="1"/>
            <a:r>
              <a:rPr lang="en-US" dirty="0"/>
              <a:t>Upgrade shunt tile diagnostics for complete coverage of </a:t>
            </a:r>
            <a:r>
              <a:rPr lang="en-US" dirty="0" err="1"/>
              <a:t>divertor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Study spatial extent </a:t>
            </a:r>
            <a:r>
              <a:rPr lang="en-US" dirty="0"/>
              <a:t>and timing of the heat </a:t>
            </a:r>
            <a:r>
              <a:rPr lang="en-US" dirty="0" smtClean="0"/>
              <a:t>deposition during VDEs</a:t>
            </a:r>
            <a:endParaRPr lang="en-US" dirty="0"/>
          </a:p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 smtClean="0"/>
              <a:t>Assess halo </a:t>
            </a:r>
            <a:r>
              <a:rPr lang="en-US" dirty="0"/>
              <a:t>current </a:t>
            </a:r>
            <a:r>
              <a:rPr lang="en-US" dirty="0" err="1"/>
              <a:t>scalings</a:t>
            </a:r>
            <a:r>
              <a:rPr lang="en-US" dirty="0"/>
              <a:t> using the full field and current </a:t>
            </a:r>
            <a:r>
              <a:rPr lang="en-US" dirty="0" smtClean="0"/>
              <a:t>capabilities</a:t>
            </a:r>
          </a:p>
          <a:p>
            <a:pPr lvl="1"/>
            <a:r>
              <a:rPr lang="en-US" dirty="0" smtClean="0"/>
              <a:t>Study 3D and non-axisymmetric </a:t>
            </a:r>
            <a:r>
              <a:rPr lang="en-US" dirty="0"/>
              <a:t>effects on the </a:t>
            </a:r>
            <a:r>
              <a:rPr lang="en-US" dirty="0" err="1"/>
              <a:t>divertor</a:t>
            </a:r>
            <a:r>
              <a:rPr lang="en-US" dirty="0"/>
              <a:t> </a:t>
            </a:r>
            <a:r>
              <a:rPr lang="en-US" dirty="0" smtClean="0"/>
              <a:t>heat loading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NSTX-U will provide projections </a:t>
            </a:r>
            <a:r>
              <a:rPr lang="en-US" dirty="0"/>
              <a:t>of thermal quench </a:t>
            </a:r>
            <a:r>
              <a:rPr lang="en-US" dirty="0" smtClean="0"/>
              <a:t>physics, transient </a:t>
            </a:r>
            <a:r>
              <a:rPr lang="en-US" dirty="0"/>
              <a:t>heat </a:t>
            </a:r>
            <a:r>
              <a:rPr lang="en-US" dirty="0" smtClean="0"/>
              <a:t>loads, and halo currents </a:t>
            </a:r>
            <a:r>
              <a:rPr lang="en-US" dirty="0"/>
              <a:t>for </a:t>
            </a:r>
            <a:r>
              <a:rPr lang="en-US" dirty="0" smtClean="0"/>
              <a:t>ITER and FNSF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t="28007" r="15330" b="13014"/>
          <a:stretch/>
        </p:blipFill>
        <p:spPr bwMode="auto">
          <a:xfrm>
            <a:off x="6173394" y="2752109"/>
            <a:ext cx="2808632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6173396" y="2509968"/>
            <a:ext cx="1797308" cy="2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ctr"/>
            <a:r>
              <a:rPr lang="en-US" sz="1200" b="0" i="0" dirty="0" smtClean="0">
                <a:solidFill>
                  <a:srgbClr val="FF0000"/>
                </a:solidFill>
                <a:latin typeface="+mn-lt"/>
              </a:rPr>
              <a:t>Halo current diagnostics</a:t>
            </a:r>
            <a:endParaRPr lang="en-US" sz="1200" b="0" i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5" name="Picture 14" descr="Fig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69526" r="29529" b="6466"/>
          <a:stretch/>
        </p:blipFill>
        <p:spPr bwMode="auto">
          <a:xfrm>
            <a:off x="6260809" y="922361"/>
            <a:ext cx="3004976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5712092" y="978956"/>
            <a:ext cx="750225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i="0" u="sng" dirty="0">
                <a:solidFill>
                  <a:schemeClr val="tx1"/>
                </a:solidFill>
                <a:latin typeface="+mn-lt"/>
              </a:rPr>
              <a:t>R</a:t>
            </a:r>
            <a:r>
              <a:rPr lang="en-US" b="0" i="0" u="sng" dirty="0" smtClean="0">
                <a:solidFill>
                  <a:schemeClr val="tx1"/>
                </a:solidFill>
                <a:latin typeface="+mn-lt"/>
              </a:rPr>
              <a:t>apid thermal quench</a:t>
            </a:r>
            <a:endParaRPr lang="en-US" b="0" i="0" u="sng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11483" y="1302121"/>
            <a:ext cx="950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neutron emission</a:t>
            </a:r>
            <a:endParaRPr lang="en-US" sz="1400" b="0" i="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7535090" y="1405719"/>
            <a:ext cx="359481" cy="15801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781938" y="906955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latin typeface="+mn-lt"/>
              </a:rPr>
              <a:t>Soft X-ray</a:t>
            </a:r>
            <a:endParaRPr lang="en-US" sz="1400" b="0" i="0" dirty="0">
              <a:latin typeface="+mn-lt"/>
            </a:endParaRPr>
          </a:p>
        </p:txBody>
      </p:sp>
      <p:pic>
        <p:nvPicPr>
          <p:cNvPr id="22" name="Picture 21" descr="Fig2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0" t="76149" r="35792" b="20089"/>
          <a:stretch/>
        </p:blipFill>
        <p:spPr bwMode="auto">
          <a:xfrm>
            <a:off x="8696584" y="1060844"/>
            <a:ext cx="238125" cy="2353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/>
          <p:cNvGrpSpPr/>
          <p:nvPr/>
        </p:nvGrpSpPr>
        <p:grpSpPr>
          <a:xfrm>
            <a:off x="5826623" y="4632341"/>
            <a:ext cx="3246004" cy="2002272"/>
            <a:chOff x="5837499" y="2456615"/>
            <a:chExt cx="3246004" cy="2002272"/>
          </a:xfrm>
        </p:grpSpPr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7535090" y="4191362"/>
              <a:ext cx="752867" cy="26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1pPr>
              <a:lvl2pPr marL="37931725" indent="-37474525" eaLnBrk="0" hangingPunct="0"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2pPr>
              <a:lvl3pPr eaLnBrk="0" hangingPunct="0"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3pPr>
              <a:lvl4pPr eaLnBrk="0" hangingPunct="0"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4pPr>
              <a:lvl5pPr eaLnBrk="0" hangingPunct="0"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i="0" dirty="0">
                  <a:solidFill>
                    <a:srgbClr val="000000"/>
                  </a:solidFill>
                </a:rPr>
                <a:t>Time [s]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837499" y="2456615"/>
              <a:ext cx="3246004" cy="1823451"/>
              <a:chOff x="5837499" y="2456615"/>
              <a:chExt cx="3246004" cy="1823451"/>
            </a:xfrm>
          </p:grpSpPr>
          <p:pic>
            <p:nvPicPr>
              <p:cNvPr id="8" name="Picture 8" descr="Screen shot 2012-09-24 at 4.51.45 A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138" r="13866" b="3732"/>
              <a:stretch/>
            </p:blipFill>
            <p:spPr bwMode="auto">
              <a:xfrm>
                <a:off x="6987659" y="2522561"/>
                <a:ext cx="1856096" cy="1507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9"/>
              <p:cNvSpPr txBox="1">
                <a:spLocks noChangeArrowheads="1"/>
              </p:cNvSpPr>
              <p:nvPr/>
            </p:nvSpPr>
            <p:spPr bwMode="auto">
              <a:xfrm>
                <a:off x="6705640" y="4027930"/>
                <a:ext cx="2377863" cy="252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2058" tIns="41029" rIns="82058" bIns="41029"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1pPr>
                <a:lvl2pPr marL="37931725" indent="-37474525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2pPr>
                <a:lvl3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3pPr>
                <a:lvl4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4pPr>
                <a:lvl5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1100" i="0" dirty="0" smtClean="0">
                    <a:solidFill>
                      <a:srgbClr val="000000"/>
                    </a:solidFill>
                  </a:rPr>
                  <a:t>0.410               0.412               0.414</a:t>
                </a:r>
                <a:endParaRPr lang="en-US" sz="1100" i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TextBox 10"/>
              <p:cNvSpPr txBox="1">
                <a:spLocks noChangeArrowheads="1"/>
              </p:cNvSpPr>
              <p:nvPr/>
            </p:nvSpPr>
            <p:spPr bwMode="auto">
              <a:xfrm>
                <a:off x="6312933" y="3074401"/>
                <a:ext cx="298768" cy="390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2058" tIns="41029" rIns="82058" bIns="41029"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1pPr>
                <a:lvl2pPr marL="37931725" indent="-37474525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2pPr>
                <a:lvl3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3pPr>
                <a:lvl4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4pPr>
                <a:lvl5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000" i="0" dirty="0" smtClean="0">
                    <a:solidFill>
                      <a:srgbClr val="000000"/>
                    </a:solidFill>
                    <a:latin typeface="Symbol" pitchFamily="18" charset="2"/>
                  </a:rPr>
                  <a:t>f</a:t>
                </a:r>
                <a:endParaRPr lang="en-US" sz="2000" i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TextBox 11"/>
              <p:cNvSpPr txBox="1">
                <a:spLocks noChangeArrowheads="1"/>
              </p:cNvSpPr>
              <p:nvPr/>
            </p:nvSpPr>
            <p:spPr bwMode="auto">
              <a:xfrm>
                <a:off x="6571626" y="2671830"/>
                <a:ext cx="401424" cy="1406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2058" tIns="41029" rIns="82058" bIns="41029"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1pPr>
                <a:lvl2pPr marL="37931725" indent="-37474525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2pPr>
                <a:lvl3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3pPr>
                <a:lvl4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4pPr>
                <a:lvl5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9pPr>
              </a:lstStyle>
              <a:p>
                <a:pPr algn="r" eaLnBrk="1" hangingPunct="1"/>
                <a:r>
                  <a:rPr lang="en-US" sz="1100" i="0" dirty="0">
                    <a:solidFill>
                      <a:srgbClr val="000000"/>
                    </a:solidFill>
                  </a:rPr>
                  <a:t>300</a:t>
                </a:r>
              </a:p>
              <a:p>
                <a:pPr algn="r" eaLnBrk="1" hangingPunct="1"/>
                <a:endParaRPr lang="en-US" sz="1400" i="0" dirty="0">
                  <a:solidFill>
                    <a:srgbClr val="000000"/>
                  </a:solidFill>
                </a:endParaRPr>
              </a:p>
              <a:p>
                <a:pPr algn="r" eaLnBrk="1" hangingPunct="1"/>
                <a:r>
                  <a:rPr lang="en-US" sz="1100" i="0" dirty="0">
                    <a:solidFill>
                      <a:srgbClr val="000000"/>
                    </a:solidFill>
                  </a:rPr>
                  <a:t>200</a:t>
                </a:r>
              </a:p>
              <a:p>
                <a:pPr algn="r" eaLnBrk="1" hangingPunct="1"/>
                <a:endParaRPr lang="en-US" sz="1400" i="0" dirty="0">
                  <a:solidFill>
                    <a:srgbClr val="000000"/>
                  </a:solidFill>
                </a:endParaRPr>
              </a:p>
              <a:p>
                <a:pPr algn="r" eaLnBrk="1" hangingPunct="1"/>
                <a:r>
                  <a:rPr lang="en-US" sz="1100" i="0" dirty="0">
                    <a:solidFill>
                      <a:srgbClr val="000000"/>
                    </a:solidFill>
                  </a:rPr>
                  <a:t>100</a:t>
                </a:r>
              </a:p>
              <a:p>
                <a:pPr algn="r" eaLnBrk="1" hangingPunct="1"/>
                <a:endParaRPr lang="en-US" sz="1400" i="0" dirty="0">
                  <a:solidFill>
                    <a:srgbClr val="000000"/>
                  </a:solidFill>
                </a:endParaRPr>
              </a:p>
              <a:p>
                <a:pPr algn="r" eaLnBrk="1" hangingPunct="1"/>
                <a:r>
                  <a:rPr lang="en-US" sz="1100" i="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837499" y="2456615"/>
                <a:ext cx="750225" cy="646331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i="0" u="sng" dirty="0" smtClean="0">
                    <a:solidFill>
                      <a:schemeClr val="tx1"/>
                    </a:solidFill>
                    <a:latin typeface="+mn-lt"/>
                  </a:rPr>
                  <a:t>Halo current rotation</a:t>
                </a:r>
                <a:endParaRPr lang="en-US" b="0" i="0" u="sng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5712092" y="5552668"/>
            <a:ext cx="923829" cy="101566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rgbClr val="FF0000"/>
                </a:solidFill>
                <a:latin typeface="+mn-lt"/>
              </a:rPr>
              <a:t>Halo currents: ITER high priority item</a:t>
            </a:r>
            <a:endParaRPr lang="en-US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90068" y="6596129"/>
            <a:ext cx="968535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Disruptions</a:t>
            </a:r>
            <a:endParaRPr lang="en-US" sz="1100" i="0" dirty="0"/>
          </a:p>
        </p:txBody>
      </p:sp>
      <p:sp>
        <p:nvSpPr>
          <p:cNvPr id="3" name="Oval 2"/>
          <p:cNvSpPr/>
          <p:nvPr/>
        </p:nvSpPr>
        <p:spPr bwMode="auto">
          <a:xfrm>
            <a:off x="6617813" y="3666509"/>
            <a:ext cx="125541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861683" y="4362117"/>
            <a:ext cx="125541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942063" y="4454015"/>
            <a:ext cx="125541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8388700" y="4076787"/>
            <a:ext cx="125541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8092712" y="3491330"/>
            <a:ext cx="125541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7041001" y="3434383"/>
            <a:ext cx="125541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941676" y="2606790"/>
            <a:ext cx="1202324" cy="53651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 pitchFamily="-128" charset="0"/>
              </a:rPr>
              <a:t>     = Existing</a:t>
            </a:r>
            <a:endParaRPr lang="en-US" sz="1000" b="0" i="0" dirty="0">
              <a:solidFill>
                <a:srgbClr val="FF0000"/>
              </a:solidFill>
              <a:latin typeface="Helvetica" pitchFamily="-12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b="0" i="0" dirty="0" smtClean="0">
                <a:solidFill>
                  <a:srgbClr val="FF0000"/>
                </a:solidFill>
                <a:latin typeface="Helvetica" pitchFamily="-128" charset="0"/>
              </a:rPr>
              <a:t>     = Baseline plan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b="0" i="0" dirty="0" smtClean="0">
                <a:solidFill>
                  <a:srgbClr val="FF0000"/>
                </a:solidFill>
                <a:latin typeface="Helvetica" pitchFamily="-128" charset="0"/>
              </a:rPr>
              <a:t>(others incremental)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Helvetica" pitchFamily="-12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7983062" y="2627223"/>
            <a:ext cx="109728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008814" y="2655550"/>
            <a:ext cx="54864" cy="5665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8009776" y="2836278"/>
            <a:ext cx="54864" cy="5665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04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52400" y="1196520"/>
            <a:ext cx="2087030" cy="609600"/>
            <a:chOff x="152400" y="1196520"/>
            <a:chExt cx="2087030" cy="6096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0" name="Oval 19"/>
            <p:cNvSpPr/>
            <p:nvPr/>
          </p:nvSpPr>
          <p:spPr bwMode="auto">
            <a:xfrm>
              <a:off x="152400" y="1196520"/>
              <a:ext cx="2057400" cy="609600"/>
            </a:xfrm>
            <a:prstGeom prst="ellipse">
              <a:avLst/>
            </a:prstGeom>
            <a:solidFill>
              <a:srgbClr val="FFFFCC"/>
            </a:solidFill>
            <a:ln w="158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2400" y="1295400"/>
              <a:ext cx="20870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Plasma Operations</a:t>
              </a:r>
              <a:endParaRPr lang="en-US" sz="1600" dirty="0"/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04800" y="3429000"/>
            <a:ext cx="2667000" cy="16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139" y="3401645"/>
            <a:ext cx="26216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Avoidance Actuators</a:t>
            </a:r>
          </a:p>
          <a:p>
            <a:r>
              <a:rPr lang="en-US" sz="1400" dirty="0"/>
              <a:t>PF coils</a:t>
            </a:r>
          </a:p>
          <a:p>
            <a:r>
              <a:rPr lang="en-US" sz="1400" dirty="0" smtClean="0"/>
              <a:t>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NBI: q, </a:t>
            </a:r>
            <a:r>
              <a:rPr lang="en-US" sz="1400" dirty="0" err="1" smtClean="0"/>
              <a:t>v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1400" dirty="0" smtClean="0"/>
              <a:t>, p control</a:t>
            </a:r>
          </a:p>
          <a:p>
            <a:r>
              <a:rPr lang="en-US" sz="1400" dirty="0" smtClean="0"/>
              <a:t>3D fields (upgraded + NCC):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EF, </a:t>
            </a:r>
            <a:r>
              <a:rPr lang="en-US" sz="1400" dirty="0" err="1" smtClean="0"/>
              <a:t>v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1400" dirty="0" smtClean="0"/>
              <a:t> control</a:t>
            </a:r>
          </a:p>
          <a:p>
            <a:r>
              <a:rPr lang="en-US" sz="1400" dirty="0" smtClean="0"/>
              <a:t>n=1-3 feedback</a:t>
            </a:r>
          </a:p>
          <a:p>
            <a:r>
              <a:rPr lang="en-US" sz="1400" dirty="0" err="1" smtClean="0"/>
              <a:t>Divertor</a:t>
            </a:r>
            <a:r>
              <a:rPr lang="en-US" sz="1400" dirty="0" smtClean="0"/>
              <a:t> gas injection</a:t>
            </a:r>
            <a:endParaRPr lang="en-US" sz="1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1066800" y="5323582"/>
            <a:ext cx="2372164" cy="1077218"/>
            <a:chOff x="1066800" y="5105400"/>
            <a:chExt cx="2372164" cy="1077218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8" name="Rectangle 17"/>
            <p:cNvSpPr/>
            <p:nvPr/>
          </p:nvSpPr>
          <p:spPr bwMode="auto">
            <a:xfrm>
              <a:off x="1066800" y="5105400"/>
              <a:ext cx="2362200" cy="1066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66800" y="5105400"/>
              <a:ext cx="237216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Mitigation</a:t>
              </a:r>
            </a:p>
            <a:p>
              <a:r>
                <a:rPr lang="en-US" sz="1600" dirty="0" smtClean="0"/>
                <a:t>Early shutdown</a:t>
              </a:r>
            </a:p>
            <a:p>
              <a:r>
                <a:rPr lang="en-US" sz="1600" dirty="0" smtClean="0"/>
                <a:t>Massive Gas Injection</a:t>
              </a:r>
            </a:p>
            <a:p>
              <a:r>
                <a:rPr lang="en-US" sz="1600" dirty="0" smtClean="0"/>
                <a:t>EPI (</a:t>
              </a:r>
              <a:r>
                <a:rPr lang="en-US" sz="1600" dirty="0" err="1" smtClean="0"/>
                <a:t>tbp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4267200" y="2819400"/>
            <a:ext cx="3200400" cy="1828800"/>
          </a:xfrm>
          <a:prstGeom prst="rect">
            <a:avLst/>
          </a:prstGeom>
          <a:solidFill>
            <a:srgbClr val="FFCCCC"/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738" y="2791361"/>
            <a:ext cx="323818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Control Algorithms: Steer</a:t>
            </a:r>
          </a:p>
          <a:p>
            <a:r>
              <a:rPr lang="en-US" sz="1600" u="sng" dirty="0" smtClean="0">
                <a:solidFill>
                  <a:srgbClr val="800000"/>
                </a:solidFill>
              </a:rPr>
              <a:t>Towards Stable Operation</a:t>
            </a:r>
          </a:p>
          <a:p>
            <a:r>
              <a:rPr lang="en-US" sz="1600" dirty="0" err="1"/>
              <a:t>Isoflux</a:t>
            </a:r>
            <a:r>
              <a:rPr lang="en-US" sz="1600" dirty="0"/>
              <a:t> and vertical position </a:t>
            </a:r>
            <a:r>
              <a:rPr lang="en-US" sz="1600" dirty="0" err="1"/>
              <a:t>ctl</a:t>
            </a:r>
            <a:endParaRPr lang="en-US" sz="1600" dirty="0"/>
          </a:p>
          <a:p>
            <a:r>
              <a:rPr lang="en-US" sz="1600" dirty="0" smtClean="0"/>
              <a:t>LM, NTM avoidance</a:t>
            </a:r>
          </a:p>
          <a:p>
            <a:r>
              <a:rPr lang="en-US" sz="1600" dirty="0"/>
              <a:t>RWM and dynamic EF control</a:t>
            </a:r>
          </a:p>
          <a:p>
            <a:r>
              <a:rPr lang="en-US" sz="1600" dirty="0" smtClean="0"/>
              <a:t>RWMSC (plasma response)</a:t>
            </a:r>
          </a:p>
          <a:p>
            <a:r>
              <a:rPr lang="en-US" sz="1600" dirty="0" err="1" smtClean="0"/>
              <a:t>Divertor</a:t>
            </a:r>
            <a:r>
              <a:rPr lang="en-US" sz="1600" dirty="0" smtClean="0"/>
              <a:t> radiation control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705600" y="4953000"/>
            <a:ext cx="2286000" cy="637639"/>
            <a:chOff x="6705600" y="2791361"/>
            <a:chExt cx="2286000" cy="63763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9" name="Rectangle 18"/>
            <p:cNvSpPr/>
            <p:nvPr/>
          </p:nvSpPr>
          <p:spPr bwMode="auto">
            <a:xfrm>
              <a:off x="6705600" y="2819400"/>
              <a:ext cx="2286000" cy="609600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81800" y="2791361"/>
              <a:ext cx="21241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Disruption Warning</a:t>
              </a:r>
            </a:p>
            <a:p>
              <a:r>
                <a:rPr lang="en-US" sz="1600" u="sng" dirty="0" smtClean="0">
                  <a:solidFill>
                    <a:srgbClr val="800000"/>
                  </a:solidFill>
                </a:rPr>
                <a:t>System</a:t>
              </a:r>
              <a:endParaRPr lang="en-US" sz="1600" u="sng" dirty="0">
                <a:solidFill>
                  <a:srgbClr val="80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2667000" y="1086337"/>
            <a:ext cx="3505200" cy="15220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1066800"/>
            <a:ext cx="3503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Predictors (Measurements)</a:t>
            </a:r>
            <a:endParaRPr lang="en-US" sz="1600" dirty="0" smtClean="0">
              <a:solidFill>
                <a:srgbClr val="800000"/>
              </a:solidFill>
            </a:endParaRPr>
          </a:p>
          <a:p>
            <a:r>
              <a:rPr lang="en-US" sz="1600" dirty="0"/>
              <a:t>Shape/position</a:t>
            </a:r>
          </a:p>
          <a:p>
            <a:r>
              <a:rPr lang="en-US" sz="1600" dirty="0" smtClean="0"/>
              <a:t>Eq. properties (</a:t>
            </a:r>
            <a:r>
              <a:rPr lang="en-US" sz="1600" dirty="0" smtClean="0">
                <a:latin typeface="Symbol" charset="2"/>
                <a:cs typeface="Symbol" charset="2"/>
              </a:rPr>
              <a:t>b</a:t>
            </a:r>
            <a:r>
              <a:rPr lang="en-US" sz="1600" dirty="0" smtClean="0"/>
              <a:t>, l</a:t>
            </a:r>
            <a:r>
              <a:rPr lang="en-US" sz="1600" baseline="-25000" dirty="0" smtClean="0"/>
              <a:t>i</a:t>
            </a:r>
            <a:r>
              <a:rPr lang="en-US" sz="1600" dirty="0" smtClean="0"/>
              <a:t>, </a:t>
            </a:r>
            <a:r>
              <a:rPr lang="en-US" sz="1600" dirty="0" err="1" smtClean="0"/>
              <a:t>V</a:t>
            </a:r>
            <a:r>
              <a:rPr lang="en-US" sz="1600" baseline="-25000" dirty="0" err="1" smtClean="0"/>
              <a:t>loop</a:t>
            </a:r>
            <a:r>
              <a:rPr lang="en-US" sz="1600" dirty="0" smtClean="0"/>
              <a:t>,…)</a:t>
            </a:r>
          </a:p>
          <a:p>
            <a:r>
              <a:rPr lang="en-US" sz="1600" dirty="0" smtClean="0"/>
              <a:t>Profiles (p(r), j(r), </a:t>
            </a:r>
            <a:r>
              <a:rPr lang="en-US" sz="1600" dirty="0" err="1" smtClean="0"/>
              <a:t>v</a:t>
            </a:r>
            <a:r>
              <a:rPr lang="en-US" sz="16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smtClean="0"/>
              <a:t>(r),…..)</a:t>
            </a:r>
          </a:p>
          <a:p>
            <a:r>
              <a:rPr lang="en-US" sz="1600" dirty="0" smtClean="0"/>
              <a:t>Plasma response (n=0-3, RFA, …)</a:t>
            </a:r>
          </a:p>
          <a:p>
            <a:r>
              <a:rPr lang="en-US" sz="1600" dirty="0" err="1" smtClean="0"/>
              <a:t>Divertor</a:t>
            </a:r>
            <a:r>
              <a:rPr lang="en-US" sz="1600" dirty="0" smtClean="0"/>
              <a:t> heat flux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2076938" y="1752600"/>
            <a:ext cx="533400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4080">
                <a:alpha val="43000"/>
              </a:srgbClr>
            </a:outerShdw>
          </a:effec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6477000" y="2362200"/>
            <a:ext cx="0" cy="45720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41" name="Straight Connector 40"/>
          <p:cNvCxnSpPr/>
          <p:nvPr/>
        </p:nvCxnSpPr>
        <p:spPr bwMode="auto">
          <a:xfrm>
            <a:off x="6172200" y="2362200"/>
            <a:ext cx="1676400" cy="0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none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42" name="Straight Arrow Connector 41"/>
          <p:cNvCxnSpPr>
            <a:endCxn id="9" idx="0"/>
          </p:cNvCxnSpPr>
          <p:nvPr/>
        </p:nvCxnSpPr>
        <p:spPr bwMode="auto">
          <a:xfrm>
            <a:off x="7843900" y="2362200"/>
            <a:ext cx="0" cy="259080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72" name="Straight Arrow Connector 71"/>
          <p:cNvCxnSpPr/>
          <p:nvPr/>
        </p:nvCxnSpPr>
        <p:spPr bwMode="auto">
          <a:xfrm flipV="1">
            <a:off x="990600" y="1828800"/>
            <a:ext cx="0" cy="160020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lgDash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grpSp>
        <p:nvGrpSpPr>
          <p:cNvPr id="21" name="Group 20"/>
          <p:cNvGrpSpPr/>
          <p:nvPr/>
        </p:nvGrpSpPr>
        <p:grpSpPr>
          <a:xfrm rot="5400000">
            <a:off x="5957322" y="4538740"/>
            <a:ext cx="609600" cy="863692"/>
            <a:chOff x="6400800" y="3429000"/>
            <a:chExt cx="697813" cy="619460"/>
          </a:xfrm>
          <a:effectLst>
            <a:outerShdw blurRad="50800" dist="38100" dir="2700000" algn="tl" rotWithShape="0">
              <a:srgbClr val="004080">
                <a:alpha val="43000"/>
              </a:srgbClr>
            </a:outerShdw>
          </a:effectLst>
        </p:grpSpPr>
        <p:cxnSp>
          <p:nvCxnSpPr>
            <p:cNvPr id="33" name="Straight Arrow Connector 32"/>
            <p:cNvCxnSpPr/>
            <p:nvPr/>
          </p:nvCxnSpPr>
          <p:spPr bwMode="auto">
            <a:xfrm flipV="1">
              <a:off x="7086600" y="3429000"/>
              <a:ext cx="0" cy="609600"/>
            </a:xfrm>
            <a:prstGeom prst="straightConnector1">
              <a:avLst/>
            </a:prstGeom>
            <a:noFill/>
            <a:ln w="25400" cap="flat" cmpd="sng" algn="ctr">
              <a:solidFill>
                <a:srgbClr val="004080"/>
              </a:solidFill>
              <a:prstDash val="lgDash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H="1" flipV="1">
              <a:off x="6400800" y="4033620"/>
              <a:ext cx="697813" cy="14840"/>
            </a:xfrm>
            <a:prstGeom prst="straightConnector1">
              <a:avLst/>
            </a:prstGeom>
            <a:noFill/>
            <a:ln w="25400" cap="flat" cmpd="sng" algn="ctr">
              <a:solidFill>
                <a:srgbClr val="004080"/>
              </a:solidFill>
              <a:prstDash val="lgDash"/>
              <a:round/>
              <a:headEnd type="none" w="med" len="med"/>
              <a:tailEnd type="none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sp>
        <p:nvSpPr>
          <p:cNvPr id="36" name="TextBox 35"/>
          <p:cNvSpPr txBox="1"/>
          <p:nvPr/>
        </p:nvSpPr>
        <p:spPr>
          <a:xfrm>
            <a:off x="4992076" y="4759572"/>
            <a:ext cx="1700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>
                <a:solidFill>
                  <a:srgbClr val="004080"/>
                </a:solidFill>
              </a:rPr>
              <a:t>Loss of Control</a:t>
            </a:r>
            <a:endParaRPr lang="en-US" sz="1600" i="0" dirty="0">
              <a:solidFill>
                <a:srgbClr val="00408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75487" y="1066800"/>
            <a:ext cx="2211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General framework &amp; algorithms applicable to ITER</a:t>
            </a:r>
            <a:endParaRPr lang="en-US" sz="1600" dirty="0">
              <a:solidFill>
                <a:srgbClr val="800000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 flipH="1">
            <a:off x="2971800" y="4114800"/>
            <a:ext cx="1295400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3429000" y="6010031"/>
            <a:ext cx="4267200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696200" y="5599724"/>
            <a:ext cx="0" cy="420076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none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38" name="TextBox 37"/>
          <p:cNvSpPr txBox="1"/>
          <p:nvPr/>
        </p:nvSpPr>
        <p:spPr>
          <a:xfrm>
            <a:off x="7390068" y="6596129"/>
            <a:ext cx="968535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Disruptions</a:t>
            </a:r>
            <a:endParaRPr lang="en-US" sz="1100" i="0" dirty="0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sz="2400" dirty="0" smtClean="0"/>
              <a:t>isruption prediction by multiple means will enable avoidance via profile or mode control or mitigation by MGI (1)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94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1" y="3167210"/>
            <a:ext cx="227943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1" y="4873170"/>
            <a:ext cx="2290763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sz="2400" dirty="0" smtClean="0"/>
              <a:t>isruption prediction by multiple means will enable avoidance via profile or mode control or mitigation by MGI (2)</a:t>
            </a:r>
            <a:endParaRPr lang="en-US" sz="24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47109" y="4968788"/>
            <a:ext cx="18373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600" b="0" i="0" u="sng" kern="0" dirty="0" smtClean="0">
                <a:solidFill>
                  <a:schemeClr val="tx1"/>
                </a:solidFill>
              </a:rPr>
              <a:t>RWMSC observer</a:t>
            </a:r>
            <a:endParaRPr lang="en-US" sz="1600" b="0" i="0" u="sng" kern="0" dirty="0">
              <a:solidFill>
                <a:schemeClr val="tx1"/>
              </a:solidFill>
            </a:endParaRP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2447109" y="3208654"/>
            <a:ext cx="22497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0" i="0" u="sng" dirty="0" smtClean="0">
                <a:solidFill>
                  <a:schemeClr val="tx1"/>
                </a:solidFill>
              </a:rPr>
              <a:t>MHD Spectroscopy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sp>
        <p:nvSpPr>
          <p:cNvPr id="83" name="Text Box 19"/>
          <p:cNvSpPr txBox="1">
            <a:spLocks noChangeArrowheads="1"/>
          </p:cNvSpPr>
          <p:nvPr/>
        </p:nvSpPr>
        <p:spPr bwMode="auto">
          <a:xfrm>
            <a:off x="2447109" y="1765177"/>
            <a:ext cx="24503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0" i="0" u="sng" dirty="0" smtClean="0">
                <a:solidFill>
                  <a:schemeClr val="tx1"/>
                </a:solidFill>
              </a:rPr>
              <a:t>Kinetic Physics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5798" r="52988" b="8030"/>
          <a:stretch/>
        </p:blipFill>
        <p:spPr bwMode="auto">
          <a:xfrm>
            <a:off x="7578899" y="1721317"/>
            <a:ext cx="1503472" cy="315185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Content Placeholder 2"/>
          <p:cNvSpPr txBox="1">
            <a:spLocks/>
          </p:cNvSpPr>
          <p:nvPr/>
        </p:nvSpPr>
        <p:spPr bwMode="auto">
          <a:xfrm>
            <a:off x="2447110" y="5274933"/>
            <a:ext cx="2683690" cy="110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>
                <a:solidFill>
                  <a:schemeClr val="accent2"/>
                </a:solidFill>
              </a:rPr>
              <a:t>Compare </a:t>
            </a:r>
            <a:r>
              <a:rPr lang="en-US" sz="1600" b="0" i="0" dirty="0" smtClean="0">
                <a:solidFill>
                  <a:schemeClr val="accent2"/>
                </a:solidFill>
              </a:rPr>
              <a:t>mismatch </a:t>
            </a:r>
            <a:r>
              <a:rPr lang="en-US" sz="1600" b="0" i="0" dirty="0">
                <a:solidFill>
                  <a:schemeClr val="accent2"/>
                </a:solidFill>
              </a:rPr>
              <a:t>between the RWMSC </a:t>
            </a:r>
            <a:r>
              <a:rPr lang="en-US" sz="1600" b="0" i="0" dirty="0" smtClean="0">
                <a:solidFill>
                  <a:schemeClr val="accent2"/>
                </a:solidFill>
              </a:rPr>
              <a:t>observer and </a:t>
            </a:r>
            <a:r>
              <a:rPr lang="en-US" sz="1600" b="0" i="0" dirty="0">
                <a:solidFill>
                  <a:schemeClr val="accent2"/>
                </a:solidFill>
              </a:rPr>
              <a:t>sensor measurements, and </a:t>
            </a:r>
            <a:r>
              <a:rPr lang="en-US" sz="1600" b="0" i="0" dirty="0" smtClean="0">
                <a:solidFill>
                  <a:schemeClr val="accent2"/>
                </a:solidFill>
              </a:rPr>
              <a:t>disruption </a:t>
            </a:r>
            <a:r>
              <a:rPr lang="en-US" sz="1600" b="0" i="0" dirty="0" err="1" smtClean="0">
                <a:solidFill>
                  <a:schemeClr val="accent2"/>
                </a:solidFill>
              </a:rPr>
              <a:t>occurence</a:t>
            </a:r>
            <a:endParaRPr lang="en-US" sz="1600" b="0" i="0" dirty="0">
              <a:solidFill>
                <a:schemeClr val="accent2"/>
              </a:solidFill>
            </a:endParaRPr>
          </a:p>
        </p:txBody>
      </p:sp>
      <p:sp>
        <p:nvSpPr>
          <p:cNvPr id="91" name="Content Placeholder 2"/>
          <p:cNvSpPr txBox="1">
            <a:spLocks/>
          </p:cNvSpPr>
          <p:nvPr/>
        </p:nvSpPr>
        <p:spPr bwMode="auto">
          <a:xfrm>
            <a:off x="2447109" y="2120768"/>
            <a:ext cx="2450339" cy="81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 smtClean="0">
                <a:solidFill>
                  <a:schemeClr val="accent2"/>
                </a:solidFill>
              </a:rPr>
              <a:t>Evaluate </a:t>
            </a:r>
            <a:r>
              <a:rPr lang="en-US" sz="1600" b="0" i="0" dirty="0">
                <a:solidFill>
                  <a:schemeClr val="accent2"/>
                </a:solidFill>
              </a:rPr>
              <a:t>simple physics criteria for global mode marginal </a:t>
            </a:r>
            <a:r>
              <a:rPr lang="en-US" sz="1600" b="0" i="0" dirty="0" smtClean="0">
                <a:solidFill>
                  <a:schemeClr val="accent2"/>
                </a:solidFill>
              </a:rPr>
              <a:t>stability in real-time</a:t>
            </a:r>
            <a:endParaRPr lang="en-US" sz="1600" b="0" i="0" dirty="0">
              <a:solidFill>
                <a:schemeClr val="accent2"/>
              </a:solidFill>
            </a:endParaRPr>
          </a:p>
        </p:txBody>
      </p:sp>
      <p:sp>
        <p:nvSpPr>
          <p:cNvPr id="93" name="Content Placeholder 2"/>
          <p:cNvSpPr txBox="1">
            <a:spLocks/>
          </p:cNvSpPr>
          <p:nvPr/>
        </p:nvSpPr>
        <p:spPr bwMode="auto">
          <a:xfrm>
            <a:off x="2447109" y="3547208"/>
            <a:ext cx="228713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 smtClean="0">
                <a:solidFill>
                  <a:schemeClr val="accent2"/>
                </a:solidFill>
              </a:rPr>
              <a:t>Use real-time MHD spectroscopy while varying rotation, </a:t>
            </a:r>
            <a:r>
              <a:rPr lang="en-US" sz="1600" b="0" i="0" dirty="0" err="1" smtClean="0">
                <a:solidFill>
                  <a:schemeClr val="accent2"/>
                </a:solidFill>
              </a:rPr>
              <a:t>q</a:t>
            </a:r>
            <a:r>
              <a:rPr lang="en-US" sz="1600" b="0" i="0" baseline="-25000" dirty="0" err="1" smtClean="0">
                <a:solidFill>
                  <a:schemeClr val="accent2"/>
                </a:solidFill>
              </a:rPr>
              <a:t>min</a:t>
            </a:r>
            <a:r>
              <a:rPr lang="en-US" sz="1600" b="0" i="0" dirty="0" smtClean="0">
                <a:solidFill>
                  <a:schemeClr val="accent2"/>
                </a:solidFill>
              </a:rPr>
              <a:t>, and </a:t>
            </a:r>
            <a:r>
              <a:rPr lang="el-GR" sz="1600" b="0" i="0" dirty="0" smtClean="0">
                <a:solidFill>
                  <a:schemeClr val="accent2"/>
                </a:solidFill>
              </a:rPr>
              <a:t>β</a:t>
            </a:r>
            <a:r>
              <a:rPr lang="en-US" sz="1600" b="0" i="0" baseline="-25000" dirty="0" smtClean="0">
                <a:solidFill>
                  <a:schemeClr val="accent2"/>
                </a:solidFill>
              </a:rPr>
              <a:t>N</a:t>
            </a:r>
            <a:r>
              <a:rPr lang="en-US" sz="1600" b="0" i="0" dirty="0">
                <a:solidFill>
                  <a:schemeClr val="accent2"/>
                </a:solidFill>
              </a:rPr>
              <a:t> </a:t>
            </a:r>
            <a:r>
              <a:rPr lang="en-US" sz="1600" b="0" i="0" dirty="0" smtClean="0">
                <a:solidFill>
                  <a:schemeClr val="accent2"/>
                </a:solidFill>
              </a:rPr>
              <a:t>to predict disruptions</a:t>
            </a:r>
          </a:p>
        </p:txBody>
      </p:sp>
      <p:sp>
        <p:nvSpPr>
          <p:cNvPr id="94" name="Content Placeholder 2"/>
          <p:cNvSpPr txBox="1">
            <a:spLocks/>
          </p:cNvSpPr>
          <p:nvPr/>
        </p:nvSpPr>
        <p:spPr bwMode="auto">
          <a:xfrm>
            <a:off x="7451827" y="5166882"/>
            <a:ext cx="1711575" cy="115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sz="1400" b="0" i="0" u="sng" dirty="0" smtClean="0">
                <a:solidFill>
                  <a:srgbClr val="FF0000"/>
                </a:solidFill>
              </a:rPr>
              <a:t>ITER gas-loading :</a:t>
            </a:r>
          </a:p>
          <a:p>
            <a:pPr marL="0" lvl="1" indent="0">
              <a:buNone/>
            </a:pPr>
            <a:r>
              <a:rPr lang="en-US" sz="1400" b="0" i="0" dirty="0" smtClean="0">
                <a:solidFill>
                  <a:srgbClr val="FF0000"/>
                </a:solidFill>
              </a:rPr>
              <a:t>Injection into private </a:t>
            </a:r>
            <a:r>
              <a:rPr lang="en-US" sz="1400" b="0" i="0" dirty="0">
                <a:solidFill>
                  <a:srgbClr val="FF0000"/>
                </a:solidFill>
              </a:rPr>
              <a:t>flux </a:t>
            </a:r>
            <a:r>
              <a:rPr lang="en-US" sz="1400" b="0" i="0" dirty="0" smtClean="0">
                <a:solidFill>
                  <a:srgbClr val="FF0000"/>
                </a:solidFill>
              </a:rPr>
              <a:t>region with higher assimilation efficiency?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4691" y="1479631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 smtClean="0">
                <a:solidFill>
                  <a:schemeClr val="bg1"/>
                </a:solidFill>
              </a:rPr>
              <a:t>γ</a:t>
            </a:r>
            <a:r>
              <a:rPr lang="en-US" sz="1000" dirty="0" smtClean="0">
                <a:solidFill>
                  <a:schemeClr val="bg1"/>
                </a:solidFill>
              </a:rPr>
              <a:t> contours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390068" y="6596129"/>
            <a:ext cx="968535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Disruptions</a:t>
            </a:r>
            <a:endParaRPr lang="en-US" sz="1100" i="0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4792619" y="1999924"/>
            <a:ext cx="2267857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12909" y="1992667"/>
            <a:ext cx="2227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Avoidance Actuators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4864577" y="1490629"/>
            <a:ext cx="2123940" cy="310515"/>
          </a:xfrm>
          <a:prstGeom prst="rect">
            <a:avLst/>
          </a:prstGeom>
          <a:solidFill>
            <a:srgbClr val="FFCCCC"/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02677" y="1469847"/>
            <a:ext cx="204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Control Algorithms</a:t>
            </a:r>
            <a:endParaRPr lang="en-US" sz="1600" dirty="0" smtClean="0"/>
          </a:p>
        </p:txBody>
      </p:sp>
      <p:grpSp>
        <p:nvGrpSpPr>
          <p:cNvPr id="35" name="Group 34"/>
          <p:cNvGrpSpPr/>
          <p:nvPr/>
        </p:nvGrpSpPr>
        <p:grpSpPr>
          <a:xfrm>
            <a:off x="4328608" y="1007743"/>
            <a:ext cx="2996147" cy="356616"/>
            <a:chOff x="6705600" y="2791361"/>
            <a:chExt cx="2286000" cy="63763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6" name="Rectangle 35"/>
            <p:cNvSpPr/>
            <p:nvPr/>
          </p:nvSpPr>
          <p:spPr bwMode="auto">
            <a:xfrm>
              <a:off x="6705600" y="2819400"/>
              <a:ext cx="2286000" cy="609600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81800" y="2791361"/>
              <a:ext cx="21057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Disruption Warning System</a:t>
              </a:r>
              <a:endParaRPr lang="en-US" sz="1600" u="sng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849008" y="1016069"/>
            <a:ext cx="1199367" cy="338554"/>
            <a:chOff x="2667000" y="1143000"/>
            <a:chExt cx="1199367" cy="33855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9" name="Rectangle 38"/>
            <p:cNvSpPr/>
            <p:nvPr/>
          </p:nvSpPr>
          <p:spPr bwMode="auto">
            <a:xfrm>
              <a:off x="2667000" y="1165680"/>
              <a:ext cx="1199367" cy="31587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67000" y="1143000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Predictors</a:t>
              </a:r>
              <a:endParaRPr lang="en-US" sz="1600" dirty="0" smtClean="0">
                <a:solidFill>
                  <a:srgbClr val="800000"/>
                </a:solidFill>
              </a:endParaRPr>
            </a:p>
          </p:txBody>
        </p:sp>
      </p:grpSp>
      <p:cxnSp>
        <p:nvCxnSpPr>
          <p:cNvPr id="41" name="Straight Arrow Connector 40"/>
          <p:cNvCxnSpPr/>
          <p:nvPr/>
        </p:nvCxnSpPr>
        <p:spPr bwMode="auto">
          <a:xfrm>
            <a:off x="3751943" y="1633239"/>
            <a:ext cx="1060966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42" name="Straight Connector 41"/>
          <p:cNvCxnSpPr/>
          <p:nvPr/>
        </p:nvCxnSpPr>
        <p:spPr bwMode="auto">
          <a:xfrm>
            <a:off x="3079619" y="1199860"/>
            <a:ext cx="1226623" cy="0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grpSp>
        <p:nvGrpSpPr>
          <p:cNvPr id="56" name="Group 55"/>
          <p:cNvGrpSpPr/>
          <p:nvPr/>
        </p:nvGrpSpPr>
        <p:grpSpPr>
          <a:xfrm>
            <a:off x="7578899" y="1015459"/>
            <a:ext cx="1146629" cy="351504"/>
            <a:chOff x="1066800" y="5105400"/>
            <a:chExt cx="2362200" cy="10668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57" name="Rectangle 56"/>
            <p:cNvSpPr/>
            <p:nvPr/>
          </p:nvSpPr>
          <p:spPr bwMode="auto">
            <a:xfrm>
              <a:off x="1066800" y="5105400"/>
              <a:ext cx="2362200" cy="1066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66800" y="5105400"/>
              <a:ext cx="1156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Mitigation</a:t>
              </a:r>
            </a:p>
          </p:txBody>
        </p:sp>
      </p:grpSp>
      <p:cxnSp>
        <p:nvCxnSpPr>
          <p:cNvPr id="62" name="Straight Arrow Connector 61"/>
          <p:cNvCxnSpPr/>
          <p:nvPr/>
        </p:nvCxnSpPr>
        <p:spPr bwMode="auto">
          <a:xfrm>
            <a:off x="3768502" y="1199860"/>
            <a:ext cx="0" cy="446026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none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3" name="Straight Arrow Connector 62"/>
          <p:cNvCxnSpPr/>
          <p:nvPr/>
        </p:nvCxnSpPr>
        <p:spPr bwMode="auto">
          <a:xfrm flipH="1">
            <a:off x="7003031" y="1645887"/>
            <a:ext cx="265131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ysDash"/>
            <a:round/>
            <a:headEnd type="none" w="med" len="med"/>
            <a:tailEnd type="none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4" name="Straight Arrow Connector 63"/>
          <p:cNvCxnSpPr/>
          <p:nvPr/>
        </p:nvCxnSpPr>
        <p:spPr bwMode="auto">
          <a:xfrm flipV="1">
            <a:off x="7253648" y="1369137"/>
            <a:ext cx="0" cy="27675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ysDash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5" name="Straight Connector 64"/>
          <p:cNvCxnSpPr>
            <a:endCxn id="57" idx="1"/>
          </p:cNvCxnSpPr>
          <p:nvPr/>
        </p:nvCxnSpPr>
        <p:spPr bwMode="auto">
          <a:xfrm>
            <a:off x="7324755" y="1185346"/>
            <a:ext cx="254144" cy="0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8" name="Straight Connector 67"/>
          <p:cNvCxnSpPr>
            <a:stCxn id="33" idx="2"/>
          </p:cNvCxnSpPr>
          <p:nvPr/>
        </p:nvCxnSpPr>
        <p:spPr bwMode="auto">
          <a:xfrm flipH="1">
            <a:off x="5919012" y="1801144"/>
            <a:ext cx="7535" cy="220394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20" name="Right Brace 19"/>
          <p:cNvSpPr/>
          <p:nvPr/>
        </p:nvSpPr>
        <p:spPr bwMode="auto">
          <a:xfrm>
            <a:off x="4864576" y="2743200"/>
            <a:ext cx="367823" cy="1718408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2" name="Right Brace 71"/>
          <p:cNvSpPr/>
          <p:nvPr/>
        </p:nvSpPr>
        <p:spPr bwMode="auto">
          <a:xfrm>
            <a:off x="4879095" y="4968788"/>
            <a:ext cx="367823" cy="1561106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5343717" y="3434132"/>
            <a:ext cx="1566062" cy="335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373725" y="3448135"/>
            <a:ext cx="1629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q, </a:t>
            </a:r>
            <a:r>
              <a:rPr lang="en-US" sz="1400" dirty="0" err="1" smtClean="0"/>
              <a:t>v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smtClean="0"/>
              <a:t>, </a:t>
            </a:r>
            <a:r>
              <a:rPr lang="el-GR" sz="1400" dirty="0" smtClean="0"/>
              <a:t>β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 control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5343717" y="5574989"/>
            <a:ext cx="1566062" cy="5372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73725" y="5588992"/>
            <a:ext cx="150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3D fields, feedback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91306" y="3262261"/>
            <a:ext cx="217497" cy="145625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432490" y="3742945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i="0" dirty="0" smtClean="0">
                <a:solidFill>
                  <a:schemeClr val="tx1"/>
                </a:solidFill>
              </a:rPr>
              <a:t>Resonant Field </a:t>
            </a:r>
          </a:p>
          <a:p>
            <a:pPr algn="ctr"/>
            <a:r>
              <a:rPr lang="en-US" sz="1000" b="0" i="0" dirty="0" smtClean="0">
                <a:solidFill>
                  <a:schemeClr val="tx1"/>
                </a:solidFill>
              </a:rPr>
              <a:t>Amplification (G/G)</a:t>
            </a:r>
            <a:endParaRPr lang="en-US" sz="1000" b="0" i="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7859485" y="4306529"/>
            <a:ext cx="0" cy="41198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710494" y="477882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>
                <a:solidFill>
                  <a:srgbClr val="FF0000"/>
                </a:solidFill>
              </a:rPr>
              <a:t>1</a:t>
            </a:r>
            <a:endParaRPr lang="en-US" sz="1600" i="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133051" y="3103562"/>
            <a:ext cx="192024" cy="356616"/>
          </a:xfrm>
          <a:prstGeom prst="ellipse">
            <a:avLst/>
          </a:prstGeom>
          <a:solidFill>
            <a:srgbClr val="F2E8DA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5" y="1602740"/>
            <a:ext cx="2468880" cy="164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2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5675085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1:</a:t>
            </a:r>
          </a:p>
          <a:p>
            <a:pPr lvl="1"/>
            <a:r>
              <a:rPr lang="en-US" dirty="0"/>
              <a:t>Evaluate </a:t>
            </a:r>
            <a:r>
              <a:rPr lang="en-US" dirty="0" smtClean="0"/>
              <a:t>initial simple </a:t>
            </a:r>
            <a:r>
              <a:rPr lang="en-US" dirty="0"/>
              <a:t>physics </a:t>
            </a:r>
            <a:r>
              <a:rPr lang="en-US" dirty="0" smtClean="0"/>
              <a:t>model </a:t>
            </a:r>
            <a:r>
              <a:rPr lang="en-US" dirty="0"/>
              <a:t>for </a:t>
            </a:r>
            <a:r>
              <a:rPr lang="en-US" dirty="0" smtClean="0"/>
              <a:t>marginal </a:t>
            </a:r>
            <a:r>
              <a:rPr lang="en-US" dirty="0"/>
              <a:t>stability based on kinetic stability physics </a:t>
            </a:r>
          </a:p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Measure plasma stability using MHD spectroscopy vs. key variables and compare to theory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ompare </a:t>
            </a:r>
            <a:r>
              <a:rPr lang="en-US" dirty="0"/>
              <a:t>the </a:t>
            </a:r>
            <a:r>
              <a:rPr lang="en-US" dirty="0" smtClean="0"/>
              <a:t>mismatch </a:t>
            </a:r>
            <a:r>
              <a:rPr lang="en-US" dirty="0"/>
              <a:t>between the </a:t>
            </a:r>
            <a:r>
              <a:rPr lang="en-US" dirty="0" smtClean="0"/>
              <a:t>RWMSC </a:t>
            </a:r>
            <a:r>
              <a:rPr lang="en-US" dirty="0"/>
              <a:t>observer model and sensor measurements, and </a:t>
            </a:r>
            <a:r>
              <a:rPr lang="en-US" dirty="0" smtClean="0"/>
              <a:t>disruption occurrence </a:t>
            </a:r>
          </a:p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/>
              <a:t>I</a:t>
            </a:r>
            <a:r>
              <a:rPr lang="en-US" dirty="0" smtClean="0"/>
              <a:t>mplement real-time evaluations of: kinetic stability model, MHD spectroscopy, and RWMSC observer disruption prediction for </a:t>
            </a:r>
            <a:r>
              <a:rPr lang="en-US" dirty="0"/>
              <a:t>input to </a:t>
            </a:r>
            <a:r>
              <a:rPr lang="en-US" dirty="0" smtClean="0"/>
              <a:t>profile </a:t>
            </a:r>
            <a:r>
              <a:rPr lang="en-US" dirty="0"/>
              <a:t>control </a:t>
            </a:r>
            <a:r>
              <a:rPr lang="en-US" dirty="0" smtClean="0"/>
              <a:t>algorithms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0068" y="6596129"/>
            <a:ext cx="968535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Disruptions</a:t>
            </a:r>
            <a:endParaRPr lang="en-US" sz="1100" i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sz="2400" dirty="0" smtClean="0"/>
              <a:t>isruption prediction by multiple means will enable avoidance via profile or mode control or mitigation by MGI (3)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617029" y="1015459"/>
            <a:ext cx="3526970" cy="397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/>
              <a:t>Year 1:</a:t>
            </a:r>
          </a:p>
          <a:p>
            <a:pPr lvl="1"/>
            <a:r>
              <a:rPr lang="en-US" b="0" i="0" kern="0" dirty="0" smtClean="0"/>
              <a:t>Model neutral gas penetration of SOL</a:t>
            </a:r>
          </a:p>
          <a:p>
            <a:r>
              <a:rPr lang="en-US" b="0" i="0" kern="0" dirty="0" smtClean="0"/>
              <a:t>Years 2 &amp; 3:</a:t>
            </a:r>
          </a:p>
          <a:p>
            <a:pPr lvl="1"/>
            <a:r>
              <a:rPr lang="en-US" b="0" i="0" kern="0" dirty="0" smtClean="0"/>
              <a:t>Commission MGI system</a:t>
            </a:r>
          </a:p>
          <a:p>
            <a:pPr lvl="1"/>
            <a:r>
              <a:rPr lang="en-US" b="0" i="0" kern="0" dirty="0" smtClean="0"/>
              <a:t>Characterize density assimilation vs. </a:t>
            </a:r>
            <a:r>
              <a:rPr lang="en-US" b="0" i="0" kern="0" dirty="0" err="1" smtClean="0"/>
              <a:t>poloidal</a:t>
            </a:r>
            <a:r>
              <a:rPr lang="en-US" b="0" i="0" kern="0" dirty="0" smtClean="0"/>
              <a:t> location</a:t>
            </a:r>
          </a:p>
          <a:p>
            <a:r>
              <a:rPr lang="en-US" b="0" i="0" kern="0" dirty="0" smtClean="0"/>
              <a:t>Years 4 &amp; 5:</a:t>
            </a:r>
          </a:p>
          <a:p>
            <a:pPr lvl="1"/>
            <a:r>
              <a:rPr lang="en-US" b="0" i="0" kern="0" dirty="0" smtClean="0"/>
              <a:t>Trigger the MGI system based on warning of an impending disruption</a:t>
            </a:r>
          </a:p>
          <a:p>
            <a:pPr lvl="2"/>
            <a:endParaRPr lang="en-US" sz="1800" b="0" i="0" kern="0" dirty="0"/>
          </a:p>
        </p:txBody>
      </p:sp>
      <p:grpSp>
        <p:nvGrpSpPr>
          <p:cNvPr id="6" name="Group 5"/>
          <p:cNvGrpSpPr/>
          <p:nvPr/>
        </p:nvGrpSpPr>
        <p:grpSpPr>
          <a:xfrm>
            <a:off x="1849008" y="1016069"/>
            <a:ext cx="1199367" cy="338554"/>
            <a:chOff x="2667000" y="1143000"/>
            <a:chExt cx="1199367" cy="33855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8" name="Rectangle 7"/>
            <p:cNvSpPr/>
            <p:nvPr/>
          </p:nvSpPr>
          <p:spPr bwMode="auto">
            <a:xfrm>
              <a:off x="2667000" y="1165680"/>
              <a:ext cx="1199367" cy="31587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67000" y="1143000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Predictors</a:t>
              </a:r>
              <a:endParaRPr lang="en-US" sz="1600" dirty="0" smtClean="0">
                <a:solidFill>
                  <a:srgbClr val="8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78899" y="1015459"/>
            <a:ext cx="1146629" cy="351504"/>
            <a:chOff x="1066800" y="5105400"/>
            <a:chExt cx="2362200" cy="10668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1" name="Rectangle 10"/>
            <p:cNvSpPr/>
            <p:nvPr/>
          </p:nvSpPr>
          <p:spPr bwMode="auto">
            <a:xfrm>
              <a:off x="1066800" y="5105400"/>
              <a:ext cx="2362200" cy="1066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66800" y="5105400"/>
              <a:ext cx="1156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Mitigation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 bwMode="auto">
          <a:xfrm>
            <a:off x="5617028" y="931207"/>
            <a:ext cx="0" cy="5653592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585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Summary of NTSX-U 5 </a:t>
            </a:r>
            <a:r>
              <a:rPr lang="en-US" sz="3000" dirty="0"/>
              <a:t>y</a:t>
            </a:r>
            <a:r>
              <a:rPr lang="en-US" sz="3000" dirty="0" smtClean="0"/>
              <a:t>ear plan for </a:t>
            </a:r>
            <a:br>
              <a:rPr lang="en-US" sz="3000" dirty="0" smtClean="0"/>
            </a:br>
            <a:r>
              <a:rPr lang="en-US" sz="3000" dirty="0" smtClean="0"/>
              <a:t>Macroscopic Stability</a:t>
            </a:r>
            <a:endParaRPr lang="en-US" sz="3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084052"/>
            <a:ext cx="8839200" cy="5240548"/>
          </a:xfrm>
        </p:spPr>
        <p:txBody>
          <a:bodyPr/>
          <a:lstStyle/>
          <a:p>
            <a:r>
              <a:rPr lang="en-US" dirty="0"/>
              <a:t>MS research is </a:t>
            </a:r>
            <a:r>
              <a:rPr lang="en-US" dirty="0" smtClean="0"/>
              <a:t>establishing </a:t>
            </a:r>
            <a:r>
              <a:rPr lang="en-US" dirty="0"/>
              <a:t>the physics understanding and control capabilities needed for sustained stability of high performance ST </a:t>
            </a:r>
            <a:r>
              <a:rPr lang="en-US" dirty="0" smtClean="0"/>
              <a:t>plasmas</a:t>
            </a:r>
            <a:endParaRPr lang="en-US" dirty="0"/>
          </a:p>
          <a:p>
            <a:pPr lvl="1"/>
            <a:r>
              <a:rPr lang="en-US" dirty="0" smtClean="0"/>
              <a:t>In unexplored ST operational regime: low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 smtClean="0"/>
              <a:t>, high </a:t>
            </a:r>
            <a:r>
              <a:rPr lang="el-GR" dirty="0" smtClean="0"/>
              <a:t>β</a:t>
            </a:r>
            <a:r>
              <a:rPr lang="en-US" dirty="0" smtClean="0"/>
              <a:t>, low l</a:t>
            </a:r>
            <a:r>
              <a:rPr lang="en-US" baseline="-25000" dirty="0" smtClean="0"/>
              <a:t>i</a:t>
            </a:r>
            <a:r>
              <a:rPr lang="en-US" dirty="0" smtClean="0"/>
              <a:t>, long pulse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NSTX-U will make critical contributions in the areas of: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dvancement of stability physics and control </a:t>
            </a:r>
            <a:r>
              <a:rPr lang="en-US" dirty="0"/>
              <a:t>to sustain macroscopic stability at low </a:t>
            </a:r>
            <a:r>
              <a:rPr lang="en-US" dirty="0" err="1" smtClean="0"/>
              <a:t>collisionality</a:t>
            </a:r>
            <a:endParaRPr lang="en-US" dirty="0" smtClean="0"/>
          </a:p>
          <a:p>
            <a:pPr lvl="1"/>
            <a:r>
              <a:rPr lang="en-US" dirty="0" smtClean="0"/>
              <a:t>Understanding </a:t>
            </a:r>
            <a:r>
              <a:rPr lang="en-US" dirty="0"/>
              <a:t>3D field effects and </a:t>
            </a:r>
            <a:r>
              <a:rPr lang="en-US" dirty="0" smtClean="0"/>
              <a:t>providing the </a:t>
            </a:r>
            <a:r>
              <a:rPr lang="en-US" dirty="0"/>
              <a:t>physics basis for </a:t>
            </a:r>
            <a:r>
              <a:rPr lang="en-US" dirty="0" smtClean="0"/>
              <a:t>profile </a:t>
            </a:r>
            <a:r>
              <a:rPr lang="en-US" dirty="0"/>
              <a:t>control by 3D </a:t>
            </a:r>
            <a:r>
              <a:rPr lang="en-US" dirty="0" smtClean="0"/>
              <a:t>fields</a:t>
            </a:r>
          </a:p>
          <a:p>
            <a:pPr lvl="1"/>
            <a:r>
              <a:rPr lang="en-US" dirty="0" smtClean="0"/>
              <a:t>Understanding </a:t>
            </a:r>
            <a:r>
              <a:rPr lang="en-US" dirty="0"/>
              <a:t>disruption dynamics and </a:t>
            </a:r>
            <a:r>
              <a:rPr lang="en-US" dirty="0" smtClean="0"/>
              <a:t>developing </a:t>
            </a:r>
            <a:r>
              <a:rPr lang="en-US" dirty="0"/>
              <a:t>techniques for disruption prediction, avoidance, and </a:t>
            </a:r>
            <a:r>
              <a:rPr lang="en-US" dirty="0" smtClean="0"/>
              <a:t>mitigation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dirty="0" smtClean="0"/>
              <a:t>MS research in NSTX-U will be greatly enriched, and have significantly greater impact on ITER, by having the NCC coils </a:t>
            </a:r>
            <a:endParaRPr lang="en-US" sz="2200" dirty="0" smtClean="0"/>
          </a:p>
          <a:p>
            <a:endParaRPr lang="en-US" sz="1800" dirty="0" smtClean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546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3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939612"/>
            <a:ext cx="9144000" cy="1189438"/>
          </a:xfrm>
          <a:ln>
            <a:noFill/>
          </a:ln>
        </p:spPr>
        <p:txBody>
          <a:bodyPr/>
          <a:lstStyle/>
          <a:p>
            <a:r>
              <a:rPr lang="en-US" dirty="0" smtClean="0"/>
              <a:t>Through </a:t>
            </a:r>
            <a:r>
              <a:rPr lang="en-US" dirty="0"/>
              <a:t>the experimental outage, </a:t>
            </a:r>
            <a:r>
              <a:rPr lang="en-US" dirty="0" smtClean="0"/>
              <a:t>our group: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aintains </a:t>
            </a:r>
            <a:r>
              <a:rPr lang="en-US" dirty="0"/>
              <a:t>contributions to five </a:t>
            </a:r>
            <a:r>
              <a:rPr lang="en-US" dirty="0" smtClean="0"/>
              <a:t>joint experiments </a:t>
            </a:r>
            <a:r>
              <a:rPr lang="en-US" dirty="0"/>
              <a:t>and two working </a:t>
            </a:r>
            <a:r>
              <a:rPr lang="en-US" dirty="0" smtClean="0"/>
              <a:t>groups</a:t>
            </a:r>
          </a:p>
          <a:p>
            <a:pPr lvl="2"/>
            <a:r>
              <a:rPr lang="en-US" dirty="0" smtClean="0"/>
              <a:t>leads </a:t>
            </a:r>
            <a:r>
              <a:rPr lang="en-US" dirty="0"/>
              <a:t>the MDC-2 joint experiment / analysis on RWM </a:t>
            </a:r>
            <a:r>
              <a:rPr lang="en-US" dirty="0" smtClean="0"/>
              <a:t>physics</a:t>
            </a:r>
            <a:endParaRPr lang="en-US" dirty="0"/>
          </a:p>
          <a:p>
            <a:pPr lvl="2"/>
            <a:r>
              <a:rPr lang="en-US" dirty="0"/>
              <a:t>co-leads the Working Group 7 effort on aspects of active mode </a:t>
            </a:r>
            <a:r>
              <a:rPr lang="en-US" dirty="0" smtClean="0"/>
              <a:t>control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Communicated </a:t>
            </a:r>
            <a:r>
              <a:rPr lang="en-US" dirty="0"/>
              <a:t>NSTX research bi-annually at each ITPA MHD Stability group meeting for many </a:t>
            </a:r>
            <a:r>
              <a:rPr lang="en-US" dirty="0" smtClean="0"/>
              <a:t>years</a:t>
            </a:r>
            <a:endParaRPr lang="en-US" dirty="0"/>
          </a:p>
          <a:p>
            <a:pPr lvl="1"/>
            <a:r>
              <a:rPr lang="en-US" dirty="0"/>
              <a:t>Led two elements of the recent ITPA Integrated Plasma Control Working Group study, led by Dr. Joseph Snipes of </a:t>
            </a:r>
            <a:r>
              <a:rPr lang="en-US" dirty="0" smtClean="0"/>
              <a:t>ITER</a:t>
            </a:r>
            <a:endParaRPr lang="en-US" dirty="0"/>
          </a:p>
          <a:p>
            <a:pPr lvl="2"/>
            <a:r>
              <a:rPr lang="en-US" dirty="0"/>
              <a:t>also contributed with direct calculations for ITER on RWM and error field control associated with this effort. </a:t>
            </a:r>
          </a:p>
          <a:p>
            <a:pPr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NSTX-U macroscopic stability research </a:t>
            </a:r>
            <a:r>
              <a:rPr lang="en-US" sz="2800" dirty="0"/>
              <a:t>is directly coupled to ITER through the ITPA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262134"/>
              </p:ext>
            </p:extLst>
          </p:nvPr>
        </p:nvGraphicFramePr>
        <p:xfrm>
          <a:off x="174009" y="2549636"/>
          <a:ext cx="8686801" cy="1097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/>
                <a:gridCol w="3581400"/>
                <a:gridCol w="762000"/>
                <a:gridCol w="3581401"/>
              </a:tblGrid>
              <a:tr h="274484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rgbClr val="3333CC"/>
                          </a:solidFill>
                        </a:rPr>
                        <a:t>MHD</a:t>
                      </a:r>
                      <a:endParaRPr lang="en-US" sz="1100" b="1" dirty="0">
                        <a:solidFill>
                          <a:srgbClr val="3333CC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MDC-2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Joint experiments on resistive wall mode</a:t>
                      </a:r>
                      <a:r>
                        <a:rPr lang="en-US" sz="1000" baseline="0" dirty="0" smtClean="0"/>
                        <a:t> physics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MDC-17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Active disruption avoidance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MDC-8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Current drive prevention/stabilization of NTMs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MDC-18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Evaluation of axisymmetric control aspects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MDC-15</a:t>
                      </a:r>
                      <a:endParaRPr lang="en-US" sz="9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Disruption database development</a:t>
                      </a:r>
                      <a:endParaRPr lang="en-US" sz="9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5733174"/>
            <a:ext cx="9144000" cy="81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/>
              <a:t>NSTX-U </a:t>
            </a:r>
            <a:r>
              <a:rPr lang="en-US" b="0" i="0" kern="0" dirty="0"/>
              <a:t>stability research plans expand this effort in the coming five year </a:t>
            </a:r>
            <a:r>
              <a:rPr lang="en-US" b="0" i="0" kern="0" dirty="0" smtClean="0"/>
              <a:t>period.</a:t>
            </a:r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40650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3962400" y="4622104"/>
            <a:ext cx="5218113" cy="2133600"/>
            <a:chOff x="2496" y="2395"/>
            <a:chExt cx="3287" cy="1344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96" y="2395"/>
              <a:ext cx="3287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" y="2395"/>
              <a:ext cx="1496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814" y="3452"/>
              <a:ext cx="31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t (s)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569" y="2740"/>
              <a:ext cx="1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40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635" y="3005"/>
              <a:ext cx="121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569" y="2480"/>
              <a:ext cx="19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80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2605" y="3373"/>
              <a:ext cx="306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0.56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3088" y="3373"/>
              <a:ext cx="306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0.58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3563" y="3373"/>
              <a:ext cx="306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0.60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" y="2402"/>
              <a:ext cx="1487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5336" y="3439"/>
              <a:ext cx="31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t (s)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4093" y="3370"/>
              <a:ext cx="2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0.56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4576" y="3370"/>
              <a:ext cx="2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0.58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5051" y="3370"/>
              <a:ext cx="2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0.60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2840" y="2586"/>
              <a:ext cx="15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d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2909" y="2585"/>
              <a:ext cx="16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003" y="2662"/>
              <a:ext cx="9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3055" y="2586"/>
              <a:ext cx="148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Dual component (B</a:t>
            </a:r>
            <a:r>
              <a:rPr lang="en-US" baseline="-25000" dirty="0" smtClean="0"/>
              <a:t>R</a:t>
            </a:r>
            <a:r>
              <a:rPr lang="en-US" dirty="0"/>
              <a:t>,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p</a:t>
            </a:r>
            <a:r>
              <a:rPr lang="en-US" dirty="0" smtClean="0"/>
              <a:t>) PID </a:t>
            </a:r>
            <a:r>
              <a:rPr lang="en-US" dirty="0"/>
              <a:t>and state space </a:t>
            </a:r>
            <a:r>
              <a:rPr lang="en-US" dirty="0" smtClean="0"/>
              <a:t>control</a:t>
            </a:r>
            <a:endParaRPr lang="en-US" sz="2400" dirty="0"/>
          </a:p>
        </p:txBody>
      </p:sp>
      <p:pic>
        <p:nvPicPr>
          <p:cNvPr id="67" name="Picture 8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2" t="19630" r="9802" b="16743"/>
          <a:stretch/>
        </p:blipFill>
        <p:spPr bwMode="auto">
          <a:xfrm>
            <a:off x="5578665" y="1175077"/>
            <a:ext cx="303533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7703189" y="2782257"/>
            <a:ext cx="13497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1600" b="0" i="0" dirty="0" err="1" smtClean="0">
                <a:solidFill>
                  <a:srgbClr val="000000"/>
                </a:solidFill>
                <a:latin typeface="Helvetica" charset="0"/>
              </a:rPr>
              <a:t>t</a:t>
            </a:r>
            <a:r>
              <a:rPr lang="en-US" sz="1600" b="0" i="0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dirty="0">
                <a:solidFill>
                  <a:srgbClr val="000000"/>
                </a:solidFill>
                <a:latin typeface="Helvetica" charset="0"/>
              </a:rPr>
              <a:t>(s)   (model)</a:t>
            </a:r>
          </a:p>
        </p:txBody>
      </p:sp>
      <p:sp>
        <p:nvSpPr>
          <p:cNvPr id="70" name="Text Box 11"/>
          <p:cNvSpPr txBox="1">
            <a:spLocks noChangeArrowheads="1"/>
          </p:cNvSpPr>
          <p:nvPr/>
        </p:nvSpPr>
        <p:spPr bwMode="auto">
          <a:xfrm>
            <a:off x="6772724" y="2320002"/>
            <a:ext cx="905696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en-US" sz="1200" b="0" i="0" dirty="0" smtClean="0">
                <a:solidFill>
                  <a:srgbClr val="000000"/>
                </a:solidFill>
                <a:latin typeface="Helvetica" charset="0"/>
              </a:rPr>
              <a:t>phase = </a:t>
            </a:r>
            <a:r>
              <a:rPr lang="en-US" sz="1200" b="0" i="0" dirty="0">
                <a:solidFill>
                  <a:srgbClr val="000000"/>
                </a:solidFill>
                <a:latin typeface="Arial" pitchFamily="34" charset="0"/>
              </a:rPr>
              <a:t>180</a:t>
            </a:r>
            <a:r>
              <a:rPr lang="en-US" sz="1200" b="0" i="0" baseline="30000" dirty="0">
                <a:solidFill>
                  <a:srgbClr val="000000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71" name="Text Box 12"/>
          <p:cNvSpPr txBox="1">
            <a:spLocks noChangeArrowheads="1"/>
          </p:cNvSpPr>
          <p:nvPr/>
        </p:nvSpPr>
        <p:spPr bwMode="auto">
          <a:xfrm>
            <a:off x="7223791" y="1698232"/>
            <a:ext cx="820738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en-US" sz="1200" b="0" i="0" dirty="0" smtClean="0">
                <a:solidFill>
                  <a:srgbClr val="FF0000"/>
                </a:solidFill>
                <a:latin typeface="Helvetica" charset="0"/>
              </a:rPr>
              <a:t>phase = </a:t>
            </a:r>
            <a:r>
              <a:rPr lang="en-US" sz="1200" b="0" i="0" dirty="0">
                <a:solidFill>
                  <a:srgbClr val="FF0000"/>
                </a:solidFill>
                <a:latin typeface="Arial" pitchFamily="34" charset="0"/>
              </a:rPr>
              <a:t>90</a:t>
            </a:r>
            <a:r>
              <a:rPr lang="en-US" sz="1200" b="0" i="0" baseline="30000" dirty="0">
                <a:solidFill>
                  <a:srgbClr val="FF0000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74" name="Text Box 16"/>
          <p:cNvSpPr txBox="1">
            <a:spLocks noChangeArrowheads="1"/>
          </p:cNvSpPr>
          <p:nvPr/>
        </p:nvSpPr>
        <p:spPr bwMode="auto">
          <a:xfrm>
            <a:off x="6092489" y="1508664"/>
            <a:ext cx="735778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en-US" sz="1200" b="0" i="0" dirty="0" smtClean="0">
                <a:solidFill>
                  <a:srgbClr val="0000FF"/>
                </a:solidFill>
                <a:latin typeface="Helvetica" charset="0"/>
              </a:rPr>
              <a:t>phase = </a:t>
            </a:r>
            <a:r>
              <a:rPr lang="en-US" sz="1200" b="0" i="0" dirty="0">
                <a:solidFill>
                  <a:srgbClr val="0000FF"/>
                </a:solidFill>
                <a:latin typeface="Arial" pitchFamily="34" charset="0"/>
              </a:rPr>
              <a:t>0</a:t>
            </a:r>
            <a:r>
              <a:rPr lang="en-US" sz="1200" b="0" i="0" baseline="30000" dirty="0">
                <a:solidFill>
                  <a:srgbClr val="0000FF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77" name="Text Box 19"/>
          <p:cNvSpPr txBox="1">
            <a:spLocks noChangeArrowheads="1"/>
          </p:cNvSpPr>
          <p:nvPr/>
        </p:nvSpPr>
        <p:spPr bwMode="auto">
          <a:xfrm>
            <a:off x="5007435" y="925301"/>
            <a:ext cx="34504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C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alculation of B</a:t>
            </a:r>
            <a:r>
              <a:rPr lang="en-US" sz="1600" b="0" i="0" u="sng" baseline="-25000" dirty="0" smtClean="0">
                <a:solidFill>
                  <a:srgbClr val="000000"/>
                </a:solidFill>
                <a:latin typeface="Helvetica" charset="0"/>
              </a:rPr>
              <a:t>r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+ </a:t>
            </a:r>
            <a:r>
              <a:rPr lang="en-US" sz="1600" b="0" i="0" u="sng" dirty="0" err="1">
                <a:solidFill>
                  <a:srgbClr val="000000"/>
                </a:solidFill>
                <a:latin typeface="Helvetica" charset="0"/>
              </a:rPr>
              <a:t>B</a:t>
            </a:r>
            <a:r>
              <a:rPr lang="en-US" sz="1600" b="0" i="0" u="sng" baseline="-25000" dirty="0" err="1">
                <a:solidFill>
                  <a:srgbClr val="000000"/>
                </a:solidFill>
                <a:latin typeface="Helvetica" charset="0"/>
              </a:rPr>
              <a:t>p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control (VALEN)</a:t>
            </a:r>
            <a:endParaRPr lang="en-US" sz="1600" b="0" i="0" u="sng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0" name="Text Box 57"/>
          <p:cNvSpPr txBox="1">
            <a:spLocks noChangeArrowheads="1"/>
          </p:cNvSpPr>
          <p:nvPr/>
        </p:nvSpPr>
        <p:spPr bwMode="auto">
          <a:xfrm>
            <a:off x="5320653" y="2159112"/>
            <a:ext cx="2484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2.4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2" name="Text Box 57"/>
          <p:cNvSpPr txBox="1">
            <a:spLocks noChangeArrowheads="1"/>
          </p:cNvSpPr>
          <p:nvPr/>
        </p:nvSpPr>
        <p:spPr bwMode="auto">
          <a:xfrm>
            <a:off x="5320653" y="1645433"/>
            <a:ext cx="2484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2.6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4" name="Text Box 57"/>
          <p:cNvSpPr txBox="1">
            <a:spLocks noChangeArrowheads="1"/>
          </p:cNvSpPr>
          <p:nvPr/>
        </p:nvSpPr>
        <p:spPr bwMode="auto">
          <a:xfrm>
            <a:off x="5330199" y="1151231"/>
            <a:ext cx="2484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2.8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5" name="Text Box 57"/>
          <p:cNvSpPr txBox="1">
            <a:spLocks noChangeArrowheads="1"/>
          </p:cNvSpPr>
          <p:nvPr/>
        </p:nvSpPr>
        <p:spPr bwMode="auto">
          <a:xfrm>
            <a:off x="5495835" y="2629703"/>
            <a:ext cx="2484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0.0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6" name="Text Box 57"/>
          <p:cNvSpPr txBox="1">
            <a:spLocks noChangeArrowheads="1"/>
          </p:cNvSpPr>
          <p:nvPr/>
        </p:nvSpPr>
        <p:spPr bwMode="auto">
          <a:xfrm>
            <a:off x="6384290" y="2629703"/>
            <a:ext cx="3478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0.04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9" name="Text Box 57"/>
          <p:cNvSpPr txBox="1">
            <a:spLocks noChangeArrowheads="1"/>
          </p:cNvSpPr>
          <p:nvPr/>
        </p:nvSpPr>
        <p:spPr bwMode="auto">
          <a:xfrm>
            <a:off x="7336827" y="2629703"/>
            <a:ext cx="3478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0.08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90" name="Text Box 57"/>
          <p:cNvSpPr txBox="1">
            <a:spLocks noChangeArrowheads="1"/>
          </p:cNvSpPr>
          <p:nvPr/>
        </p:nvSpPr>
        <p:spPr bwMode="auto">
          <a:xfrm>
            <a:off x="8284375" y="2629703"/>
            <a:ext cx="3478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0.12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1182950" y="1257179"/>
            <a:ext cx="3100134" cy="1865978"/>
          </a:xfrm>
          <a:prstGeom prst="rect">
            <a:avLst/>
          </a:prstGeom>
          <a:solidFill>
            <a:srgbClr val="FFFFCC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b="0" i="0" smtClean="0"/>
          </a:p>
        </p:txBody>
      </p:sp>
      <p:pic>
        <p:nvPicPr>
          <p:cNvPr id="14" name="Picture 25" descr="RWM Br sensor phase scan no labels v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73718" b="4713"/>
          <a:stretch/>
        </p:blipFill>
        <p:spPr bwMode="auto">
          <a:xfrm>
            <a:off x="309584" y="2190770"/>
            <a:ext cx="4027079" cy="99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3218" y="2190770"/>
            <a:ext cx="1121331" cy="3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 err="1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800" b="0" i="0" baseline="-25000" dirty="0" err="1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800" b="0" i="0" baseline="30000" dirty="0" err="1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sz="1800" b="0" i="0" baseline="30000" dirty="0">
                <a:solidFill>
                  <a:srgbClr val="000000"/>
                </a:solidFill>
                <a:latin typeface="Arial" pitchFamily="34" charset="0"/>
              </a:rPr>
              <a:t> = 1</a:t>
            </a: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 (G)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89383" y="2317692"/>
            <a:ext cx="204909" cy="6346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767216" y="3301318"/>
            <a:ext cx="12522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0000FF"/>
                </a:solidFill>
                <a:latin typeface="Arial" pitchFamily="34" charset="0"/>
              </a:rPr>
              <a:t>phase = </a:t>
            </a: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0</a:t>
            </a:r>
            <a:r>
              <a:rPr lang="en-US" sz="1400" b="0" i="0" baseline="30000" dirty="0">
                <a:solidFill>
                  <a:srgbClr val="0000FF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H="1" flipV="1">
            <a:off x="1500650" y="2649523"/>
            <a:ext cx="335546" cy="68680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305524" y="3301318"/>
            <a:ext cx="13516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sz="1400" b="0" i="0" baseline="-25000" dirty="0" smtClean="0">
                <a:solidFill>
                  <a:srgbClr val="FF0000"/>
                </a:solidFill>
                <a:latin typeface="Arial" pitchFamily="34" charset="0"/>
              </a:rPr>
              <a:t>r</a:t>
            </a:r>
            <a:r>
              <a:rPr lang="en-US" sz="1400" b="0" i="0" dirty="0" smtClean="0">
                <a:solidFill>
                  <a:srgbClr val="FF0000"/>
                </a:solidFill>
                <a:latin typeface="Arial" pitchFamily="34" charset="0"/>
              </a:rPr>
              <a:t> phase = 90</a:t>
            </a:r>
            <a:r>
              <a:rPr lang="en-US" sz="1400" b="0" i="0" baseline="30000" dirty="0" smtClean="0">
                <a:solidFill>
                  <a:srgbClr val="FF0000"/>
                </a:solidFill>
                <a:latin typeface="Arial" pitchFamily="34" charset="0"/>
              </a:rPr>
              <a:t>o</a:t>
            </a:r>
            <a:endParaRPr lang="en-US" sz="1400" b="0" i="0" baseline="300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H="1" flipV="1">
            <a:off x="2111006" y="2747372"/>
            <a:ext cx="316921" cy="6065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2766825" y="2781386"/>
            <a:ext cx="14510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000000"/>
                </a:solidFill>
                <a:latin typeface="Arial" pitchFamily="34" charset="0"/>
              </a:rPr>
              <a:t>phase </a:t>
            </a: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= 180</a:t>
            </a:r>
            <a:r>
              <a:rPr lang="en-US" sz="1400" b="0" i="0" baseline="30000" dirty="0">
                <a:solidFill>
                  <a:srgbClr val="000000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H="1" flipV="1">
            <a:off x="2722479" y="2797486"/>
            <a:ext cx="111708" cy="137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3746701" y="3255075"/>
            <a:ext cx="560820" cy="3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t (s)</a:t>
            </a: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199484" y="2251937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6</a:t>
            </a: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199484" y="2499663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4</a:t>
            </a: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199484" y="2753506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2</a:t>
            </a:r>
          </a:p>
        </p:txBody>
      </p:sp>
      <p:sp>
        <p:nvSpPr>
          <p:cNvPr id="49" name="Text Box 52"/>
          <p:cNvSpPr txBox="1">
            <a:spLocks noChangeArrowheads="1"/>
          </p:cNvSpPr>
          <p:nvPr/>
        </p:nvSpPr>
        <p:spPr bwMode="auto">
          <a:xfrm>
            <a:off x="199484" y="3001232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</a:t>
            </a:r>
          </a:p>
        </p:txBody>
      </p:sp>
      <p:sp>
        <p:nvSpPr>
          <p:cNvPr id="51" name="Text Box 53"/>
          <p:cNvSpPr txBox="1">
            <a:spLocks noChangeArrowheads="1"/>
          </p:cNvSpPr>
          <p:nvPr/>
        </p:nvSpPr>
        <p:spPr bwMode="auto">
          <a:xfrm>
            <a:off x="217302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0.0</a:t>
            </a:r>
          </a:p>
        </p:txBody>
      </p:sp>
      <p:sp>
        <p:nvSpPr>
          <p:cNvPr id="52" name="Text Box 54"/>
          <p:cNvSpPr txBox="1">
            <a:spLocks noChangeArrowheads="1"/>
          </p:cNvSpPr>
          <p:nvPr/>
        </p:nvSpPr>
        <p:spPr bwMode="auto">
          <a:xfrm>
            <a:off x="787484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0.2</a:t>
            </a:r>
          </a:p>
        </p:txBody>
      </p:sp>
      <p:sp>
        <p:nvSpPr>
          <p:cNvPr id="53" name="Text Box 55"/>
          <p:cNvSpPr txBox="1">
            <a:spLocks noChangeArrowheads="1"/>
          </p:cNvSpPr>
          <p:nvPr/>
        </p:nvSpPr>
        <p:spPr bwMode="auto">
          <a:xfrm>
            <a:off x="1349156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0.4</a:t>
            </a:r>
          </a:p>
        </p:txBody>
      </p:sp>
      <p:sp>
        <p:nvSpPr>
          <p:cNvPr id="54" name="Text Box 56"/>
          <p:cNvSpPr txBox="1">
            <a:spLocks noChangeArrowheads="1"/>
          </p:cNvSpPr>
          <p:nvPr/>
        </p:nvSpPr>
        <p:spPr bwMode="auto">
          <a:xfrm>
            <a:off x="1919538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0.6</a:t>
            </a:r>
          </a:p>
        </p:txBody>
      </p:sp>
      <p:sp>
        <p:nvSpPr>
          <p:cNvPr id="55" name="Text Box 57"/>
          <p:cNvSpPr txBox="1">
            <a:spLocks noChangeArrowheads="1"/>
          </p:cNvSpPr>
          <p:nvPr/>
        </p:nvSpPr>
        <p:spPr bwMode="auto">
          <a:xfrm>
            <a:off x="2481210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0.8</a:t>
            </a:r>
          </a:p>
        </p:txBody>
      </p:sp>
      <p:sp>
        <p:nvSpPr>
          <p:cNvPr id="56" name="Text Box 58"/>
          <p:cNvSpPr txBox="1">
            <a:spLocks noChangeArrowheads="1"/>
          </p:cNvSpPr>
          <p:nvPr/>
        </p:nvSpPr>
        <p:spPr bwMode="auto">
          <a:xfrm>
            <a:off x="3046939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1.0</a:t>
            </a:r>
          </a:p>
        </p:txBody>
      </p:sp>
      <p:sp>
        <p:nvSpPr>
          <p:cNvPr id="57" name="Text Box 59"/>
          <p:cNvSpPr txBox="1">
            <a:spLocks noChangeArrowheads="1"/>
          </p:cNvSpPr>
          <p:nvPr/>
        </p:nvSpPr>
        <p:spPr bwMode="auto">
          <a:xfrm>
            <a:off x="3608610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1.2</a:t>
            </a:r>
          </a:p>
        </p:txBody>
      </p:sp>
      <p:pic>
        <p:nvPicPr>
          <p:cNvPr id="59" name="Picture 25" descr="RWM Br sensor phase scan no labels v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8543" b="68458"/>
          <a:stretch/>
        </p:blipFill>
        <p:spPr bwMode="auto">
          <a:xfrm>
            <a:off x="309584" y="1163900"/>
            <a:ext cx="4027079" cy="105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419685" y="1278587"/>
            <a:ext cx="403702" cy="35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800" b="0" i="0" baseline="-25000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en-US" sz="1800" b="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3738698" y="1257179"/>
            <a:ext cx="548467" cy="62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000000"/>
                </a:solidFill>
                <a:latin typeface="Arial" pitchFamily="34" charset="0"/>
              </a:rPr>
              <a:t>140124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FF0000"/>
                </a:solidFill>
                <a:latin typeface="Arial" pitchFamily="34" charset="0"/>
              </a:rPr>
              <a:t>140125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0000FF"/>
                </a:solidFill>
                <a:latin typeface="Arial" pitchFamily="34" charset="0"/>
              </a:rPr>
              <a:t>140126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FF33CC"/>
                </a:solidFill>
                <a:latin typeface="Arial" pitchFamily="34" charset="0"/>
              </a:rPr>
              <a:t>140127</a:t>
            </a:r>
          </a:p>
        </p:txBody>
      </p: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199484" y="1174603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6</a:t>
            </a:r>
          </a:p>
        </p:txBody>
      </p:sp>
      <p:sp>
        <p:nvSpPr>
          <p:cNvPr id="63" name="Text Box 35"/>
          <p:cNvSpPr txBox="1">
            <a:spLocks noChangeArrowheads="1"/>
          </p:cNvSpPr>
          <p:nvPr/>
        </p:nvSpPr>
        <p:spPr bwMode="auto">
          <a:xfrm>
            <a:off x="199484" y="1468205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4</a:t>
            </a:r>
          </a:p>
        </p:txBody>
      </p:sp>
      <p:sp>
        <p:nvSpPr>
          <p:cNvPr id="64" name="Text Box 36"/>
          <p:cNvSpPr txBox="1">
            <a:spLocks noChangeArrowheads="1"/>
          </p:cNvSpPr>
          <p:nvPr/>
        </p:nvSpPr>
        <p:spPr bwMode="auto">
          <a:xfrm>
            <a:off x="199484" y="1761806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2</a:t>
            </a:r>
          </a:p>
        </p:txBody>
      </p:sp>
      <p:sp>
        <p:nvSpPr>
          <p:cNvPr id="65" name="Text Box 37"/>
          <p:cNvSpPr txBox="1">
            <a:spLocks noChangeArrowheads="1"/>
          </p:cNvSpPr>
          <p:nvPr/>
        </p:nvSpPr>
        <p:spPr bwMode="auto">
          <a:xfrm>
            <a:off x="199484" y="2017178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</a:t>
            </a:r>
          </a:p>
        </p:txBody>
      </p:sp>
      <p:sp>
        <p:nvSpPr>
          <p:cNvPr id="66" name="Text Box 22"/>
          <p:cNvSpPr txBox="1">
            <a:spLocks noChangeArrowheads="1"/>
          </p:cNvSpPr>
          <p:nvPr/>
        </p:nvSpPr>
        <p:spPr bwMode="auto">
          <a:xfrm>
            <a:off x="492832" y="916312"/>
            <a:ext cx="338233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Active n = 1 </a:t>
            </a:r>
            <a:r>
              <a:rPr lang="en-US" sz="1600" b="0" i="0" u="sng" dirty="0" err="1" smtClean="0">
                <a:solidFill>
                  <a:srgbClr val="000000"/>
                </a:solidFill>
                <a:latin typeface="Helvetica" charset="0"/>
              </a:rPr>
              <a:t>B</a:t>
            </a:r>
            <a:r>
              <a:rPr lang="en-US" sz="1600" b="0" i="0" u="sng" baseline="-25000" dirty="0" err="1" smtClean="0">
                <a:solidFill>
                  <a:srgbClr val="000000"/>
                </a:solidFill>
                <a:latin typeface="Helvetica" charset="0"/>
              </a:rPr>
              <a:t>p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+ B</a:t>
            </a:r>
            <a:r>
              <a:rPr lang="en-US" sz="1600" b="0" i="0" u="sng" baseline="-25000" dirty="0">
                <a:solidFill>
                  <a:srgbClr val="000000"/>
                </a:solidFill>
                <a:latin typeface="Helvetica" charset="0"/>
              </a:rPr>
              <a:t>R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feedback control</a:t>
            </a:r>
            <a:endParaRPr lang="en-US" sz="1600" b="0" i="0" u="sng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2018867" y="1805144"/>
            <a:ext cx="1451038" cy="30777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FF33CC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FF33CC"/>
                </a:solidFill>
                <a:latin typeface="Arial" pitchFamily="34" charset="0"/>
              </a:rPr>
              <a:t>phase </a:t>
            </a: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= 225</a:t>
            </a:r>
            <a:r>
              <a:rPr lang="en-US" sz="1400" b="0" i="0" baseline="30000" dirty="0">
                <a:solidFill>
                  <a:srgbClr val="FF33CC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H="1">
            <a:off x="2038048" y="2087279"/>
            <a:ext cx="216379" cy="350852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cxnSp>
        <p:nvCxnSpPr>
          <p:cNvPr id="92" name="Straight Connector 91"/>
          <p:cNvCxnSpPr/>
          <p:nvPr/>
        </p:nvCxnSpPr>
        <p:spPr bwMode="auto">
          <a:xfrm>
            <a:off x="0" y="3768696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" name="Line 24"/>
          <p:cNvSpPr>
            <a:spLocks noChangeShapeType="1"/>
          </p:cNvSpPr>
          <p:nvPr/>
        </p:nvSpPr>
        <p:spPr bwMode="auto">
          <a:xfrm>
            <a:off x="1191758" y="1294308"/>
            <a:ext cx="1247806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97" name="Text Box 23"/>
          <p:cNvSpPr txBox="1">
            <a:spLocks noChangeArrowheads="1"/>
          </p:cNvSpPr>
          <p:nvPr/>
        </p:nvSpPr>
        <p:spPr bwMode="auto">
          <a:xfrm>
            <a:off x="1315621" y="1190325"/>
            <a:ext cx="853892" cy="17788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b="0" i="0" dirty="0">
                <a:solidFill>
                  <a:srgbClr val="0000FF"/>
                </a:solidFill>
                <a:latin typeface="Helvetica" charset="0"/>
              </a:rPr>
              <a:t>Feedback on</a:t>
            </a:r>
          </a:p>
        </p:txBody>
      </p:sp>
      <p:sp>
        <p:nvSpPr>
          <p:cNvPr id="98" name="Line 25"/>
          <p:cNvSpPr>
            <a:spLocks noChangeShapeType="1"/>
          </p:cNvSpPr>
          <p:nvPr/>
        </p:nvSpPr>
        <p:spPr bwMode="auto">
          <a:xfrm>
            <a:off x="1182950" y="1277057"/>
            <a:ext cx="0" cy="1851744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99" name="Line 27"/>
          <p:cNvSpPr>
            <a:spLocks noChangeShapeType="1"/>
          </p:cNvSpPr>
          <p:nvPr/>
        </p:nvSpPr>
        <p:spPr bwMode="auto">
          <a:xfrm>
            <a:off x="335813" y="2789840"/>
            <a:ext cx="841877" cy="1529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7" y="4006170"/>
            <a:ext cx="1795013" cy="196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Text Box 22"/>
          <p:cNvSpPr txBox="1">
            <a:spLocks noChangeArrowheads="1"/>
          </p:cNvSpPr>
          <p:nvPr/>
        </p:nvSpPr>
        <p:spPr bwMode="auto">
          <a:xfrm>
            <a:off x="1709390" y="3883059"/>
            <a:ext cx="263001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RWM State Space Controller</a:t>
            </a:r>
            <a:endParaRPr lang="en-US" sz="1600" b="0" i="0" u="sng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58" name="Text Box 5"/>
          <p:cNvSpPr txBox="1">
            <a:spLocks noChangeArrowheads="1"/>
          </p:cNvSpPr>
          <p:nvPr/>
        </p:nvSpPr>
        <p:spPr bwMode="auto">
          <a:xfrm>
            <a:off x="4285093" y="4580099"/>
            <a:ext cx="1257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600" b="0" i="0" u="sng" kern="0" dirty="0" smtClean="0">
                <a:solidFill>
                  <a:srgbClr val="0000FF"/>
                </a:solidFill>
              </a:rPr>
              <a:t>No NBI port</a:t>
            </a:r>
            <a:endParaRPr lang="en-US" sz="1600" b="0" i="0" u="sng" kern="0" dirty="0">
              <a:solidFill>
                <a:srgbClr val="0000FF"/>
              </a:solidFill>
            </a:endParaRPr>
          </a:p>
        </p:txBody>
      </p:sp>
      <p:cxnSp>
        <p:nvCxnSpPr>
          <p:cNvPr id="169" name="Straight Arrow Connector 168"/>
          <p:cNvCxnSpPr/>
          <p:nvPr/>
        </p:nvCxnSpPr>
        <p:spPr bwMode="auto">
          <a:xfrm flipV="1">
            <a:off x="2133600" y="4941980"/>
            <a:ext cx="1482034" cy="15485"/>
          </a:xfrm>
          <a:prstGeom prst="straightConnector1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7" name="Text Box 5"/>
          <p:cNvSpPr txBox="1">
            <a:spLocks noChangeArrowheads="1"/>
          </p:cNvSpPr>
          <p:nvPr/>
        </p:nvSpPr>
        <p:spPr bwMode="auto">
          <a:xfrm>
            <a:off x="2285095" y="4353127"/>
            <a:ext cx="1098185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en-US" sz="1800" b="0" i="0" kern="0" dirty="0" smtClean="0">
                <a:solidFill>
                  <a:srgbClr val="0000FF"/>
                </a:solidFill>
              </a:rPr>
              <a:t>3D wall,</a:t>
            </a:r>
          </a:p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en-US" sz="1800" b="0" i="0" kern="0" dirty="0">
                <a:solidFill>
                  <a:srgbClr val="0000FF"/>
                </a:solidFill>
              </a:rPr>
              <a:t>p</a:t>
            </a:r>
            <a:r>
              <a:rPr lang="en-US" sz="1800" b="0" i="0" kern="0" dirty="0" smtClean="0">
                <a:solidFill>
                  <a:srgbClr val="0000FF"/>
                </a:solidFill>
              </a:rPr>
              <a:t>orts,</a:t>
            </a:r>
          </a:p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en-US" sz="1800" b="0" i="0" kern="0" dirty="0">
                <a:solidFill>
                  <a:srgbClr val="0000FF"/>
                </a:solidFill>
              </a:rPr>
              <a:t>m</a:t>
            </a:r>
            <a:r>
              <a:rPr lang="en-US" sz="1800" b="0" i="0" kern="0" dirty="0" smtClean="0">
                <a:solidFill>
                  <a:srgbClr val="0000FF"/>
                </a:solidFill>
              </a:rPr>
              <a:t>ode currents</a:t>
            </a:r>
            <a:endParaRPr lang="en-US" sz="1800" b="0" i="0" kern="0" dirty="0">
              <a:solidFill>
                <a:srgbClr val="0000FF"/>
              </a:solidFill>
            </a:endParaRPr>
          </a:p>
        </p:txBody>
      </p:sp>
      <p:sp>
        <p:nvSpPr>
          <p:cNvPr id="171" name="Text Box 7"/>
          <p:cNvSpPr txBox="1">
            <a:spLocks noChangeArrowheads="1"/>
          </p:cNvSpPr>
          <p:nvPr/>
        </p:nvSpPr>
        <p:spPr bwMode="auto">
          <a:xfrm rot="16200000">
            <a:off x="2994791" y="5386217"/>
            <a:ext cx="18306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  <a:defRPr/>
            </a:pPr>
            <a:r>
              <a:rPr lang="en-US" sz="1400" b="0" i="0" kern="0" dirty="0" smtClean="0">
                <a:solidFill>
                  <a:srgbClr val="000000"/>
                </a:solidFill>
                <a:latin typeface="Helvetica" pitchFamily="34" charset="0"/>
              </a:rPr>
              <a:t>Sensor Differences (G</a:t>
            </a:r>
            <a:r>
              <a:rPr lang="en-US" sz="1400" b="0" i="0" kern="0" dirty="0">
                <a:solidFill>
                  <a:srgbClr val="000000"/>
                </a:solidFill>
                <a:latin typeface="Helvetica" pitchFamily="34" charset="0"/>
              </a:rPr>
              <a:t>)</a:t>
            </a:r>
          </a:p>
        </p:txBody>
      </p:sp>
      <p:sp>
        <p:nvSpPr>
          <p:cNvPr id="172" name="Text Box 5"/>
          <p:cNvSpPr txBox="1">
            <a:spLocks noChangeArrowheads="1"/>
          </p:cNvSpPr>
          <p:nvPr/>
        </p:nvSpPr>
        <p:spPr bwMode="auto">
          <a:xfrm>
            <a:off x="4319588" y="5343352"/>
            <a:ext cx="96532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000" b="0" i="0" kern="0" dirty="0" smtClean="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173" name="Text Box 5"/>
          <p:cNvSpPr txBox="1">
            <a:spLocks noChangeArrowheads="1"/>
          </p:cNvSpPr>
          <p:nvPr/>
        </p:nvSpPr>
        <p:spPr bwMode="auto">
          <a:xfrm>
            <a:off x="4428007" y="5682811"/>
            <a:ext cx="73930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000" b="0" i="0" kern="0" dirty="0" smtClean="0">
                <a:solidFill>
                  <a:srgbClr val="FF0000"/>
                </a:solidFill>
              </a:rPr>
              <a:t>Controller</a:t>
            </a:r>
          </a:p>
        </p:txBody>
      </p:sp>
      <p:sp>
        <p:nvSpPr>
          <p:cNvPr id="188" name="Text Box 5"/>
          <p:cNvSpPr txBox="1">
            <a:spLocks noChangeArrowheads="1"/>
          </p:cNvSpPr>
          <p:nvPr/>
        </p:nvSpPr>
        <p:spPr bwMode="auto">
          <a:xfrm>
            <a:off x="6669093" y="5515800"/>
            <a:ext cx="96532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000" b="0" i="0" kern="0" dirty="0" smtClean="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189" name="Text Box 5"/>
          <p:cNvSpPr txBox="1">
            <a:spLocks noChangeArrowheads="1"/>
          </p:cNvSpPr>
          <p:nvPr/>
        </p:nvSpPr>
        <p:spPr bwMode="auto">
          <a:xfrm>
            <a:off x="6725331" y="5762021"/>
            <a:ext cx="73930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000" b="0" i="0" kern="0" dirty="0" smtClean="0">
                <a:solidFill>
                  <a:srgbClr val="FF0000"/>
                </a:solidFill>
              </a:rPr>
              <a:t>Controller</a:t>
            </a:r>
          </a:p>
        </p:txBody>
      </p:sp>
      <p:sp>
        <p:nvSpPr>
          <p:cNvPr id="107" name="Text Box 5"/>
          <p:cNvSpPr txBox="1">
            <a:spLocks noChangeArrowheads="1"/>
          </p:cNvSpPr>
          <p:nvPr/>
        </p:nvSpPr>
        <p:spPr bwMode="auto">
          <a:xfrm>
            <a:off x="6672948" y="4594613"/>
            <a:ext cx="19249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600" b="0" i="0" u="sng" kern="0" dirty="0" smtClean="0">
                <a:solidFill>
                  <a:srgbClr val="0000FF"/>
                </a:solidFill>
              </a:rPr>
              <a:t>With 3D NBI port</a:t>
            </a:r>
            <a:endParaRPr lang="en-US" sz="1600" b="0" i="0" u="sng" kern="0" dirty="0">
              <a:solidFill>
                <a:srgbClr val="0000FF"/>
              </a:solidFill>
            </a:endParaRPr>
          </a:p>
        </p:txBody>
      </p:sp>
      <p:sp>
        <p:nvSpPr>
          <p:cNvPr id="91" name="Content Placeholder 2"/>
          <p:cNvSpPr txBox="1">
            <a:spLocks/>
          </p:cNvSpPr>
          <p:nvPr/>
        </p:nvSpPr>
        <p:spPr bwMode="auto">
          <a:xfrm>
            <a:off x="20453" y="5943600"/>
            <a:ext cx="3595181" cy="6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>
                <a:solidFill>
                  <a:srgbClr val="0000FF"/>
                </a:solidFill>
                <a:latin typeface="Arial" pitchFamily="34" charset="0"/>
              </a:rPr>
              <a:t>Inclusion of 3D mode and wall detail improves </a:t>
            </a:r>
            <a:r>
              <a:rPr lang="en-US" sz="1800" b="0" i="0" dirty="0" smtClean="0">
                <a:solidFill>
                  <a:srgbClr val="0000FF"/>
                </a:solidFill>
                <a:latin typeface="Arial" pitchFamily="34" charset="0"/>
              </a:rPr>
              <a:t>control</a:t>
            </a:r>
            <a:endParaRPr lang="en-US" sz="1800" b="0" i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0" name="Rectangle 19"/>
          <p:cNvSpPr>
            <a:spLocks noChangeArrowheads="1"/>
          </p:cNvSpPr>
          <p:nvPr/>
        </p:nvSpPr>
        <p:spPr bwMode="auto">
          <a:xfrm>
            <a:off x="6856655" y="4916021"/>
            <a:ext cx="2508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Rectangle 20"/>
          <p:cNvSpPr>
            <a:spLocks noChangeArrowheads="1"/>
          </p:cNvSpPr>
          <p:nvPr/>
        </p:nvSpPr>
        <p:spPr bwMode="auto">
          <a:xfrm>
            <a:off x="6966193" y="4916475"/>
            <a:ext cx="2571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Rectangle 21"/>
          <p:cNvSpPr>
            <a:spLocks noChangeArrowheads="1"/>
          </p:cNvSpPr>
          <p:nvPr/>
        </p:nvSpPr>
        <p:spPr bwMode="auto">
          <a:xfrm>
            <a:off x="7115418" y="5038713"/>
            <a:ext cx="150813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Rectangle 22"/>
          <p:cNvSpPr>
            <a:spLocks noChangeArrowheads="1"/>
          </p:cNvSpPr>
          <p:nvPr/>
        </p:nvSpPr>
        <p:spPr bwMode="auto">
          <a:xfrm>
            <a:off x="7197968" y="4918063"/>
            <a:ext cx="23495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90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216298" y="3118281"/>
            <a:ext cx="3071576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rgbClr val="FF0000"/>
                </a:solidFill>
                <a:latin typeface="+mn-lt"/>
              </a:rPr>
              <a:t>Model validation and predictive capability: </a:t>
            </a:r>
          </a:p>
          <a:p>
            <a:r>
              <a:rPr lang="en-US" b="0" i="0" dirty="0" smtClean="0">
                <a:solidFill>
                  <a:srgbClr val="FF0000"/>
                </a:solidFill>
                <a:latin typeface="+mn-lt"/>
              </a:rPr>
              <a:t>VALEN code feedback predictions</a:t>
            </a:r>
            <a:endParaRPr lang="en-US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 rot="16200000">
            <a:off x="4526752" y="1670413"/>
            <a:ext cx="11641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 err="1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800" b="0" i="0" baseline="-25000" dirty="0" err="1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800" b="0" i="0" baseline="30000" dirty="0" err="1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sz="1800" b="0" i="0" baseline="30000" dirty="0">
                <a:solidFill>
                  <a:srgbClr val="000000"/>
                </a:solidFill>
                <a:latin typeface="Arial" pitchFamily="34" charset="0"/>
              </a:rPr>
              <a:t> = 1</a:t>
            </a: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 (G)</a:t>
            </a:r>
          </a:p>
        </p:txBody>
      </p:sp>
    </p:spTree>
    <p:extLst>
      <p:ext uri="{BB962C8B-B14F-4D97-AF65-F5344CB8AC3E}">
        <p14:creationId xmlns:p14="http://schemas.microsoft.com/office/powerpoint/2010/main" val="22917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Overall objective: </a:t>
            </a:r>
            <a:r>
              <a:rPr lang="en-US" sz="2200" dirty="0"/>
              <a:t>establish the physics and control capabilities needed for sustained stability of high performance ST plasmas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sz="2800" dirty="0" smtClean="0"/>
              <a:t>Overview of 2014-2018 NSTX-U Five Year Plan </a:t>
            </a:r>
          </a:p>
          <a:p>
            <a:pPr lvl="1"/>
            <a:r>
              <a:rPr lang="en-US" dirty="0" smtClean="0"/>
              <a:t>Thrust 1, </a:t>
            </a:r>
            <a:r>
              <a:rPr lang="en-US" u="sng" dirty="0" smtClean="0"/>
              <a:t>Stability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and advance passive and active feedback control to 	sustain macroscopic stability at low </a:t>
            </a:r>
            <a:r>
              <a:rPr lang="en-US" dirty="0" err="1" smtClean="0"/>
              <a:t>collisionality</a:t>
            </a:r>
            <a:endParaRPr lang="en-US" dirty="0" smtClean="0"/>
          </a:p>
          <a:p>
            <a:pPr lvl="1"/>
            <a:r>
              <a:rPr lang="en-US" dirty="0" smtClean="0"/>
              <a:t>Thrust </a:t>
            </a:r>
            <a:r>
              <a:rPr lang="en-US" dirty="0"/>
              <a:t>2, </a:t>
            </a:r>
            <a:r>
              <a:rPr lang="en-US" u="sng" dirty="0"/>
              <a:t>3D Fields</a:t>
            </a:r>
            <a:r>
              <a:rPr lang="en-US" dirty="0"/>
              <a:t>: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</a:t>
            </a:r>
            <a:r>
              <a:rPr lang="en-US" dirty="0"/>
              <a:t>3D field effects and provide physics basis for optimizing </a:t>
            </a:r>
            <a:r>
              <a:rPr lang="en-US" dirty="0" smtClean="0"/>
              <a:t>	stability </a:t>
            </a:r>
            <a:r>
              <a:rPr lang="en-US" dirty="0"/>
              <a:t>through equilibrium profile control by 3D fields</a:t>
            </a:r>
          </a:p>
          <a:p>
            <a:pPr lvl="1"/>
            <a:r>
              <a:rPr lang="en-US" dirty="0" smtClean="0"/>
              <a:t>Thrust </a:t>
            </a:r>
            <a:r>
              <a:rPr lang="en-US" dirty="0"/>
              <a:t>3, </a:t>
            </a:r>
            <a:r>
              <a:rPr lang="en-US" u="sng" dirty="0"/>
              <a:t>Disruptions</a:t>
            </a:r>
            <a:r>
              <a:rPr lang="en-US" dirty="0"/>
              <a:t>: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</a:t>
            </a:r>
            <a:r>
              <a:rPr lang="en-US" dirty="0"/>
              <a:t>disruption dynamics and develop techniques for disruption </a:t>
            </a:r>
            <a:r>
              <a:rPr lang="en-US" dirty="0" smtClean="0"/>
              <a:t>	prediction, avoidance, and mitigation in high-performance ST plasmas</a:t>
            </a:r>
          </a:p>
          <a:p>
            <a:r>
              <a:rPr lang="en-US" sz="2200" dirty="0"/>
              <a:t>MS TSG milestone, </a:t>
            </a:r>
            <a:r>
              <a:rPr lang="en-US" sz="2200" dirty="0" smtClean="0"/>
              <a:t>FY15 (with ASC): </a:t>
            </a:r>
            <a:endParaRPr lang="en-US" sz="2200" dirty="0"/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Develop physics and operational tools for high-performance discharges</a:t>
            </a:r>
            <a:endParaRPr lang="en-US" sz="1800" dirty="0"/>
          </a:p>
          <a:p>
            <a:r>
              <a:rPr lang="en-US" sz="2200" dirty="0"/>
              <a:t>The proposed research is directly coupled to ITER through the ITPA</a:t>
            </a:r>
          </a:p>
          <a:p>
            <a:pPr lvl="1"/>
            <a:r>
              <a:rPr lang="en-US" sz="1800" dirty="0"/>
              <a:t>Through the experimental outage, the group maintains contributions to five </a:t>
            </a:r>
            <a:r>
              <a:rPr lang="en-US" sz="1800" dirty="0" smtClean="0"/>
              <a:t>joint experiments </a:t>
            </a:r>
            <a:r>
              <a:rPr lang="en-US" sz="1800" dirty="0"/>
              <a:t>and two working </a:t>
            </a:r>
            <a:r>
              <a:rPr lang="en-US" sz="1800" dirty="0" smtClean="0"/>
              <a:t>groups (see backup slide)</a:t>
            </a:r>
            <a:endParaRPr lang="en-US" sz="2800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0068" y="6596129"/>
            <a:ext cx="662361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Thrust </a:t>
            </a:r>
            <a:endParaRPr lang="en-US" sz="1100" i="0" dirty="0"/>
          </a:p>
        </p:txBody>
      </p:sp>
    </p:spTree>
    <p:extLst>
      <p:ext uri="{BB962C8B-B14F-4D97-AF65-F5344CB8AC3E}">
        <p14:creationId xmlns:p14="http://schemas.microsoft.com/office/powerpoint/2010/main" val="133836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RWM active control capability increases as partial NCC coils are added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9" y="4627986"/>
            <a:ext cx="3525943" cy="1822735"/>
          </a:xfrm>
        </p:spPr>
        <p:txBody>
          <a:bodyPr/>
          <a:lstStyle/>
          <a:p>
            <a:r>
              <a:rPr lang="en-US" sz="1800" dirty="0" smtClean="0"/>
              <a:t>Partial 1x12 NCC coil set significantly enhances control</a:t>
            </a:r>
          </a:p>
          <a:p>
            <a:pPr lvl="1"/>
            <a:r>
              <a:rPr lang="en-US" sz="1400" dirty="0" smtClean="0"/>
              <a:t>Present RWM coils: active control to 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/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baseline="30000" dirty="0" err="1" smtClean="0"/>
              <a:t>no</a:t>
            </a:r>
            <a:r>
              <a:rPr lang="en-US" sz="1400" baseline="30000" dirty="0" smtClean="0"/>
              <a:t>-wall</a:t>
            </a:r>
            <a:r>
              <a:rPr lang="en-US" sz="1400" dirty="0" smtClean="0"/>
              <a:t> = 1.25</a:t>
            </a:r>
          </a:p>
          <a:p>
            <a:pPr lvl="1"/>
            <a:r>
              <a:rPr lang="en-US" sz="1400" dirty="0" smtClean="0"/>
              <a:t>NCC 1x12 coils: </a:t>
            </a:r>
            <a:r>
              <a:rPr lang="en-US" sz="1400" dirty="0"/>
              <a:t>active </a:t>
            </a:r>
            <a:r>
              <a:rPr lang="en-US" sz="1400" dirty="0" smtClean="0"/>
              <a:t>control to 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dirty="0"/>
              <a:t>/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baseline="30000" dirty="0" err="1"/>
              <a:t>no</a:t>
            </a:r>
            <a:r>
              <a:rPr lang="en-US" sz="1400" baseline="30000" dirty="0"/>
              <a:t>-wall</a:t>
            </a:r>
            <a:r>
              <a:rPr lang="en-US" sz="1400" dirty="0"/>
              <a:t> </a:t>
            </a:r>
            <a:r>
              <a:rPr lang="en-US" sz="1400" dirty="0" smtClean="0"/>
              <a:t>= 1.54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66098" y="6637311"/>
            <a:ext cx="762000" cy="152400"/>
          </a:xfrm>
          <a:prstGeom prst="rect">
            <a:avLst/>
          </a:prstGeom>
        </p:spPr>
        <p:txBody>
          <a:bodyPr/>
          <a:lstStyle/>
          <a:p>
            <a:fld id="{97EC5A36-D8B3-4598-A389-D6CAC395108F}" type="slidenum">
              <a:rPr lang="en-US" smtClean="0">
                <a:solidFill>
                  <a:srgbClr val="3333CC"/>
                </a:solidFill>
              </a:rPr>
              <a:pPr/>
              <a:t>20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113" name="Text Box 6"/>
          <p:cNvSpPr txBox="1">
            <a:spLocks noChangeArrowheads="1"/>
          </p:cNvSpPr>
          <p:nvPr/>
        </p:nvSpPr>
        <p:spPr bwMode="auto">
          <a:xfrm>
            <a:off x="5943600" y="5074973"/>
            <a:ext cx="9012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>
                <a:solidFill>
                  <a:srgbClr val="0000FF"/>
                </a:solidFill>
                <a:latin typeface="Arial" pitchFamily="34" charset="0"/>
              </a:rPr>
              <a:t>Existing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RWM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coils</a:t>
            </a:r>
            <a:endParaRPr lang="en-US" sz="1600" b="0" i="0" dirty="0">
              <a:solidFill>
                <a:srgbClr val="0000FF"/>
              </a:solidFill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92645" y="4397529"/>
            <a:ext cx="1824930" cy="2073406"/>
            <a:chOff x="3592645" y="4397529"/>
            <a:chExt cx="1824930" cy="2073406"/>
          </a:xfrm>
        </p:grpSpPr>
        <p:pic>
          <p:nvPicPr>
            <p:cNvPr id="115" name="Picture 114" descr="plot2NSTXv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645" y="4397529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9" name="Group 27"/>
            <p:cNvGrpSpPr>
              <a:grpSpLocks/>
            </p:cNvGrpSpPr>
            <p:nvPr/>
          </p:nvGrpSpPr>
          <p:grpSpPr bwMode="auto">
            <a:xfrm>
              <a:off x="3596212" y="4982458"/>
              <a:ext cx="1818986" cy="1174613"/>
              <a:chOff x="296" y="1708"/>
              <a:chExt cx="2888" cy="1756"/>
            </a:xfrm>
          </p:grpSpPr>
          <p:sp>
            <p:nvSpPr>
              <p:cNvPr id="127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9900"/>
                  </a:solidFill>
                </a:endParaRPr>
              </a:p>
            </p:txBody>
          </p:sp>
          <p:sp>
            <p:nvSpPr>
              <p:cNvPr id="128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9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134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0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1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132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45" y="1169987"/>
            <a:ext cx="3604693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 descr="plot2NSTXv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045" y="4403594"/>
            <a:ext cx="1824930" cy="207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301255" y="4905301"/>
            <a:ext cx="1222168" cy="681228"/>
            <a:chOff x="492" y="1582"/>
            <a:chExt cx="1940" cy="1020"/>
          </a:xfrm>
        </p:grpSpPr>
        <p:sp>
          <p:nvSpPr>
            <p:cNvPr id="59" name="Freeform 10"/>
            <p:cNvSpPr>
              <a:spLocks/>
            </p:cNvSpPr>
            <p:nvPr/>
          </p:nvSpPr>
          <p:spPr bwMode="auto">
            <a:xfrm>
              <a:off x="2082" y="2174"/>
              <a:ext cx="350" cy="396"/>
            </a:xfrm>
            <a:custGeom>
              <a:avLst/>
              <a:gdLst>
                <a:gd name="T0" fmla="*/ 328 w 350"/>
                <a:gd name="T1" fmla="*/ 0 h 396"/>
                <a:gd name="T2" fmla="*/ 224 w 350"/>
                <a:gd name="T3" fmla="*/ 32 h 396"/>
                <a:gd name="T4" fmla="*/ 118 w 350"/>
                <a:gd name="T5" fmla="*/ 60 h 396"/>
                <a:gd name="T6" fmla="*/ 0 w 350"/>
                <a:gd name="T7" fmla="*/ 82 h 396"/>
                <a:gd name="T8" fmla="*/ 30 w 350"/>
                <a:gd name="T9" fmla="*/ 396 h 396"/>
                <a:gd name="T10" fmla="*/ 130 w 350"/>
                <a:gd name="T11" fmla="*/ 378 h 396"/>
                <a:gd name="T12" fmla="*/ 272 w 350"/>
                <a:gd name="T13" fmla="*/ 346 h 396"/>
                <a:gd name="T14" fmla="*/ 350 w 350"/>
                <a:gd name="T15" fmla="*/ 32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0" h="396">
                  <a:moveTo>
                    <a:pt x="328" y="0"/>
                  </a:moveTo>
                  <a:lnTo>
                    <a:pt x="224" y="32"/>
                  </a:lnTo>
                  <a:lnTo>
                    <a:pt x="118" y="60"/>
                  </a:lnTo>
                  <a:lnTo>
                    <a:pt x="0" y="82"/>
                  </a:lnTo>
                  <a:lnTo>
                    <a:pt x="30" y="396"/>
                  </a:lnTo>
                  <a:lnTo>
                    <a:pt x="130" y="378"/>
                  </a:lnTo>
                  <a:lnTo>
                    <a:pt x="272" y="346"/>
                  </a:lnTo>
                  <a:lnTo>
                    <a:pt x="350" y="32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1"/>
            <p:cNvSpPr>
              <a:spLocks/>
            </p:cNvSpPr>
            <p:nvPr/>
          </p:nvSpPr>
          <p:spPr bwMode="auto">
            <a:xfrm>
              <a:off x="1462" y="2266"/>
              <a:ext cx="556" cy="336"/>
            </a:xfrm>
            <a:custGeom>
              <a:avLst/>
              <a:gdLst>
                <a:gd name="T0" fmla="*/ 24 w 556"/>
                <a:gd name="T1" fmla="*/ 0 h 336"/>
                <a:gd name="T2" fmla="*/ 166 w 556"/>
                <a:gd name="T3" fmla="*/ 14 h 336"/>
                <a:gd name="T4" fmla="*/ 278 w 556"/>
                <a:gd name="T5" fmla="*/ 16 h 336"/>
                <a:gd name="T6" fmla="*/ 392 w 556"/>
                <a:gd name="T7" fmla="*/ 14 h 336"/>
                <a:gd name="T8" fmla="*/ 472 w 556"/>
                <a:gd name="T9" fmla="*/ 8 h 336"/>
                <a:gd name="T10" fmla="*/ 528 w 556"/>
                <a:gd name="T11" fmla="*/ 0 h 336"/>
                <a:gd name="T12" fmla="*/ 556 w 556"/>
                <a:gd name="T13" fmla="*/ 312 h 336"/>
                <a:gd name="T14" fmla="*/ 550 w 556"/>
                <a:gd name="T15" fmla="*/ 322 h 336"/>
                <a:gd name="T16" fmla="*/ 428 w 556"/>
                <a:gd name="T17" fmla="*/ 332 h 336"/>
                <a:gd name="T18" fmla="*/ 274 w 556"/>
                <a:gd name="T19" fmla="*/ 336 h 336"/>
                <a:gd name="T20" fmla="*/ 92 w 556"/>
                <a:gd name="T21" fmla="*/ 326 h 336"/>
                <a:gd name="T22" fmla="*/ 0 w 556"/>
                <a:gd name="T23" fmla="*/ 318 h 336"/>
                <a:gd name="T24" fmla="*/ 24 w 556"/>
                <a:gd name="T2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6" h="336">
                  <a:moveTo>
                    <a:pt x="24" y="0"/>
                  </a:moveTo>
                  <a:lnTo>
                    <a:pt x="166" y="14"/>
                  </a:lnTo>
                  <a:lnTo>
                    <a:pt x="278" y="16"/>
                  </a:lnTo>
                  <a:lnTo>
                    <a:pt x="392" y="14"/>
                  </a:lnTo>
                  <a:lnTo>
                    <a:pt x="472" y="8"/>
                  </a:lnTo>
                  <a:lnTo>
                    <a:pt x="528" y="0"/>
                  </a:lnTo>
                  <a:lnTo>
                    <a:pt x="556" y="312"/>
                  </a:lnTo>
                  <a:lnTo>
                    <a:pt x="550" y="322"/>
                  </a:lnTo>
                  <a:lnTo>
                    <a:pt x="428" y="332"/>
                  </a:lnTo>
                  <a:lnTo>
                    <a:pt x="274" y="336"/>
                  </a:lnTo>
                  <a:lnTo>
                    <a:pt x="92" y="326"/>
                  </a:lnTo>
                  <a:lnTo>
                    <a:pt x="0" y="31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2"/>
            <p:cNvSpPr>
              <a:spLocks/>
            </p:cNvSpPr>
            <p:nvPr/>
          </p:nvSpPr>
          <p:spPr bwMode="auto">
            <a:xfrm>
              <a:off x="878" y="2126"/>
              <a:ext cx="522" cy="448"/>
            </a:xfrm>
            <a:custGeom>
              <a:avLst/>
              <a:gdLst>
                <a:gd name="T0" fmla="*/ 78 w 522"/>
                <a:gd name="T1" fmla="*/ 0 h 448"/>
                <a:gd name="T2" fmla="*/ 180 w 522"/>
                <a:gd name="T3" fmla="*/ 44 h 448"/>
                <a:gd name="T4" fmla="*/ 304 w 522"/>
                <a:gd name="T5" fmla="*/ 84 h 448"/>
                <a:gd name="T6" fmla="*/ 404 w 522"/>
                <a:gd name="T7" fmla="*/ 108 h 448"/>
                <a:gd name="T8" fmla="*/ 476 w 522"/>
                <a:gd name="T9" fmla="*/ 122 h 448"/>
                <a:gd name="T10" fmla="*/ 522 w 522"/>
                <a:gd name="T11" fmla="*/ 130 h 448"/>
                <a:gd name="T12" fmla="*/ 492 w 522"/>
                <a:gd name="T13" fmla="*/ 448 h 448"/>
                <a:gd name="T14" fmla="*/ 376 w 522"/>
                <a:gd name="T15" fmla="*/ 424 h 448"/>
                <a:gd name="T16" fmla="*/ 232 w 522"/>
                <a:gd name="T17" fmla="*/ 390 h 448"/>
                <a:gd name="T18" fmla="*/ 108 w 522"/>
                <a:gd name="T19" fmla="*/ 350 h 448"/>
                <a:gd name="T20" fmla="*/ 0 w 522"/>
                <a:gd name="T21" fmla="*/ 306 h 448"/>
                <a:gd name="T22" fmla="*/ 78 w 522"/>
                <a:gd name="T23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2" h="448">
                  <a:moveTo>
                    <a:pt x="78" y="0"/>
                  </a:moveTo>
                  <a:lnTo>
                    <a:pt x="180" y="44"/>
                  </a:lnTo>
                  <a:lnTo>
                    <a:pt x="304" y="84"/>
                  </a:lnTo>
                  <a:lnTo>
                    <a:pt x="404" y="108"/>
                  </a:lnTo>
                  <a:lnTo>
                    <a:pt x="476" y="122"/>
                  </a:lnTo>
                  <a:lnTo>
                    <a:pt x="522" y="130"/>
                  </a:lnTo>
                  <a:lnTo>
                    <a:pt x="492" y="448"/>
                  </a:lnTo>
                  <a:lnTo>
                    <a:pt x="376" y="424"/>
                  </a:lnTo>
                  <a:lnTo>
                    <a:pt x="232" y="390"/>
                  </a:lnTo>
                  <a:lnTo>
                    <a:pt x="108" y="350"/>
                  </a:lnTo>
                  <a:lnTo>
                    <a:pt x="0" y="306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3"/>
            <p:cNvSpPr>
              <a:spLocks/>
            </p:cNvSpPr>
            <p:nvPr/>
          </p:nvSpPr>
          <p:spPr bwMode="auto">
            <a:xfrm>
              <a:off x="552" y="1884"/>
              <a:ext cx="320" cy="496"/>
            </a:xfrm>
            <a:custGeom>
              <a:avLst/>
              <a:gdLst>
                <a:gd name="T0" fmla="*/ 320 w 320"/>
                <a:gd name="T1" fmla="*/ 196 h 496"/>
                <a:gd name="T2" fmla="*/ 238 w 320"/>
                <a:gd name="T3" fmla="*/ 144 h 496"/>
                <a:gd name="T4" fmla="*/ 156 w 320"/>
                <a:gd name="T5" fmla="*/ 76 h 496"/>
                <a:gd name="T6" fmla="*/ 96 w 320"/>
                <a:gd name="T7" fmla="*/ 0 h 496"/>
                <a:gd name="T8" fmla="*/ 0 w 320"/>
                <a:gd name="T9" fmla="*/ 286 h 496"/>
                <a:gd name="T10" fmla="*/ 48 w 320"/>
                <a:gd name="T11" fmla="*/ 346 h 496"/>
                <a:gd name="T12" fmla="*/ 122 w 320"/>
                <a:gd name="T13" fmla="*/ 416 h 496"/>
                <a:gd name="T14" fmla="*/ 210 w 320"/>
                <a:gd name="T15" fmla="*/ 482 h 496"/>
                <a:gd name="T16" fmla="*/ 240 w 320"/>
                <a:gd name="T17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496">
                  <a:moveTo>
                    <a:pt x="320" y="196"/>
                  </a:moveTo>
                  <a:lnTo>
                    <a:pt x="238" y="144"/>
                  </a:lnTo>
                  <a:lnTo>
                    <a:pt x="156" y="76"/>
                  </a:lnTo>
                  <a:lnTo>
                    <a:pt x="96" y="0"/>
                  </a:lnTo>
                  <a:lnTo>
                    <a:pt x="0" y="286"/>
                  </a:lnTo>
                  <a:lnTo>
                    <a:pt x="48" y="346"/>
                  </a:lnTo>
                  <a:lnTo>
                    <a:pt x="122" y="416"/>
                  </a:lnTo>
                  <a:lnTo>
                    <a:pt x="210" y="482"/>
                  </a:lnTo>
                  <a:lnTo>
                    <a:pt x="240" y="496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4"/>
            <p:cNvSpPr>
              <a:spLocks/>
            </p:cNvSpPr>
            <p:nvPr/>
          </p:nvSpPr>
          <p:spPr bwMode="auto">
            <a:xfrm>
              <a:off x="492" y="1582"/>
              <a:ext cx="132" cy="390"/>
            </a:xfrm>
            <a:custGeom>
              <a:avLst/>
              <a:gdLst>
                <a:gd name="T0" fmla="*/ 0 w 132"/>
                <a:gd name="T1" fmla="*/ 390 h 390"/>
                <a:gd name="T2" fmla="*/ 4 w 132"/>
                <a:gd name="T3" fmla="*/ 328 h 390"/>
                <a:gd name="T4" fmla="*/ 132 w 132"/>
                <a:gd name="T5" fmla="*/ 0 h 390"/>
                <a:gd name="T6" fmla="*/ 108 w 132"/>
                <a:gd name="T7" fmla="*/ 82 h 390"/>
                <a:gd name="T8" fmla="*/ 104 w 132"/>
                <a:gd name="T9" fmla="*/ 126 h 390"/>
                <a:gd name="T10" fmla="*/ 106 w 132"/>
                <a:gd name="T11" fmla="*/ 168 h 390"/>
                <a:gd name="T12" fmla="*/ 118 w 132"/>
                <a:gd name="T13" fmla="*/ 216 h 390"/>
                <a:gd name="T14" fmla="*/ 132 w 132"/>
                <a:gd name="T15" fmla="*/ 23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90">
                  <a:moveTo>
                    <a:pt x="0" y="390"/>
                  </a:moveTo>
                  <a:lnTo>
                    <a:pt x="4" y="328"/>
                  </a:lnTo>
                  <a:lnTo>
                    <a:pt x="132" y="0"/>
                  </a:lnTo>
                  <a:lnTo>
                    <a:pt x="108" y="82"/>
                  </a:lnTo>
                  <a:lnTo>
                    <a:pt x="104" y="126"/>
                  </a:lnTo>
                  <a:lnTo>
                    <a:pt x="106" y="168"/>
                  </a:lnTo>
                  <a:lnTo>
                    <a:pt x="118" y="216"/>
                  </a:lnTo>
                  <a:lnTo>
                    <a:pt x="132" y="238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27"/>
          <p:cNvGrpSpPr>
            <a:grpSpLocks/>
          </p:cNvGrpSpPr>
          <p:nvPr/>
        </p:nvGrpSpPr>
        <p:grpSpPr bwMode="auto">
          <a:xfrm>
            <a:off x="7177612" y="4988523"/>
            <a:ext cx="1818986" cy="1174613"/>
            <a:chOff x="296" y="1708"/>
            <a:chExt cx="2888" cy="1756"/>
          </a:xfrm>
        </p:grpSpPr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1010" y="2704"/>
              <a:ext cx="1422" cy="760"/>
            </a:xfrm>
            <a:custGeom>
              <a:avLst/>
              <a:gdLst>
                <a:gd name="T0" fmla="*/ 0 w 1422"/>
                <a:gd name="T1" fmla="*/ 96 h 760"/>
                <a:gd name="T2" fmla="*/ 92 w 1422"/>
                <a:gd name="T3" fmla="*/ 118 h 760"/>
                <a:gd name="T4" fmla="*/ 92 w 1422"/>
                <a:gd name="T5" fmla="*/ 0 h 760"/>
                <a:gd name="T6" fmla="*/ 194 w 1422"/>
                <a:gd name="T7" fmla="*/ 22 h 760"/>
                <a:gd name="T8" fmla="*/ 300 w 1422"/>
                <a:gd name="T9" fmla="*/ 44 h 760"/>
                <a:gd name="T10" fmla="*/ 422 w 1422"/>
                <a:gd name="T11" fmla="*/ 58 h 760"/>
                <a:gd name="T12" fmla="*/ 586 w 1422"/>
                <a:gd name="T13" fmla="*/ 74 h 760"/>
                <a:gd name="T14" fmla="*/ 726 w 1422"/>
                <a:gd name="T15" fmla="*/ 78 h 760"/>
                <a:gd name="T16" fmla="*/ 840 w 1422"/>
                <a:gd name="T17" fmla="*/ 76 h 760"/>
                <a:gd name="T18" fmla="*/ 982 w 1422"/>
                <a:gd name="T19" fmla="*/ 64 h 760"/>
                <a:gd name="T20" fmla="*/ 1088 w 1422"/>
                <a:gd name="T21" fmla="*/ 56 h 760"/>
                <a:gd name="T22" fmla="*/ 1190 w 1422"/>
                <a:gd name="T23" fmla="*/ 40 h 760"/>
                <a:gd name="T24" fmla="*/ 1254 w 1422"/>
                <a:gd name="T25" fmla="*/ 26 h 760"/>
                <a:gd name="T26" fmla="*/ 1278 w 1422"/>
                <a:gd name="T27" fmla="*/ 24 h 760"/>
                <a:gd name="T28" fmla="*/ 1278 w 1422"/>
                <a:gd name="T29" fmla="*/ 210 h 760"/>
                <a:gd name="T30" fmla="*/ 1422 w 1422"/>
                <a:gd name="T31" fmla="*/ 178 h 760"/>
                <a:gd name="T32" fmla="*/ 1422 w 1422"/>
                <a:gd name="T33" fmla="*/ 486 h 760"/>
                <a:gd name="T34" fmla="*/ 1278 w 1422"/>
                <a:gd name="T35" fmla="*/ 520 h 760"/>
                <a:gd name="T36" fmla="*/ 1278 w 1422"/>
                <a:gd name="T37" fmla="*/ 706 h 760"/>
                <a:gd name="T38" fmla="*/ 1082 w 1422"/>
                <a:gd name="T39" fmla="*/ 740 h 760"/>
                <a:gd name="T40" fmla="*/ 938 w 1422"/>
                <a:gd name="T41" fmla="*/ 756 h 760"/>
                <a:gd name="T42" fmla="*/ 742 w 1422"/>
                <a:gd name="T43" fmla="*/ 760 h 760"/>
                <a:gd name="T44" fmla="*/ 654 w 1422"/>
                <a:gd name="T45" fmla="*/ 760 h 760"/>
                <a:gd name="T46" fmla="*/ 506 w 1422"/>
                <a:gd name="T47" fmla="*/ 752 h 760"/>
                <a:gd name="T48" fmla="*/ 366 w 1422"/>
                <a:gd name="T49" fmla="*/ 736 h 760"/>
                <a:gd name="T50" fmla="*/ 254 w 1422"/>
                <a:gd name="T51" fmla="*/ 724 h 760"/>
                <a:gd name="T52" fmla="*/ 146 w 1422"/>
                <a:gd name="T53" fmla="*/ 700 h 760"/>
                <a:gd name="T54" fmla="*/ 92 w 1422"/>
                <a:gd name="T55" fmla="*/ 692 h 760"/>
                <a:gd name="T56" fmla="*/ 92 w 1422"/>
                <a:gd name="T57" fmla="*/ 570 h 760"/>
                <a:gd name="T58" fmla="*/ 0 w 1422"/>
                <a:gd name="T59" fmla="*/ 546 h 760"/>
                <a:gd name="T60" fmla="*/ 0 w 1422"/>
                <a:gd name="T61" fmla="*/ 96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2" h="760">
                  <a:moveTo>
                    <a:pt x="0" y="96"/>
                  </a:moveTo>
                  <a:lnTo>
                    <a:pt x="92" y="118"/>
                  </a:lnTo>
                  <a:lnTo>
                    <a:pt x="92" y="0"/>
                  </a:lnTo>
                  <a:lnTo>
                    <a:pt x="194" y="22"/>
                  </a:lnTo>
                  <a:lnTo>
                    <a:pt x="300" y="44"/>
                  </a:lnTo>
                  <a:lnTo>
                    <a:pt x="422" y="58"/>
                  </a:lnTo>
                  <a:lnTo>
                    <a:pt x="586" y="74"/>
                  </a:lnTo>
                  <a:lnTo>
                    <a:pt x="726" y="78"/>
                  </a:lnTo>
                  <a:lnTo>
                    <a:pt x="840" y="76"/>
                  </a:lnTo>
                  <a:lnTo>
                    <a:pt x="982" y="64"/>
                  </a:lnTo>
                  <a:lnTo>
                    <a:pt x="1088" y="56"/>
                  </a:lnTo>
                  <a:lnTo>
                    <a:pt x="1190" y="40"/>
                  </a:lnTo>
                  <a:lnTo>
                    <a:pt x="1254" y="26"/>
                  </a:lnTo>
                  <a:lnTo>
                    <a:pt x="1278" y="24"/>
                  </a:lnTo>
                  <a:lnTo>
                    <a:pt x="1278" y="210"/>
                  </a:lnTo>
                  <a:lnTo>
                    <a:pt x="1422" y="178"/>
                  </a:lnTo>
                  <a:lnTo>
                    <a:pt x="1422" y="486"/>
                  </a:lnTo>
                  <a:lnTo>
                    <a:pt x="1278" y="520"/>
                  </a:lnTo>
                  <a:lnTo>
                    <a:pt x="1278" y="706"/>
                  </a:lnTo>
                  <a:lnTo>
                    <a:pt x="1082" y="740"/>
                  </a:lnTo>
                  <a:lnTo>
                    <a:pt x="938" y="756"/>
                  </a:lnTo>
                  <a:lnTo>
                    <a:pt x="742" y="760"/>
                  </a:lnTo>
                  <a:lnTo>
                    <a:pt x="654" y="760"/>
                  </a:lnTo>
                  <a:lnTo>
                    <a:pt x="506" y="752"/>
                  </a:lnTo>
                  <a:lnTo>
                    <a:pt x="366" y="736"/>
                  </a:lnTo>
                  <a:lnTo>
                    <a:pt x="254" y="724"/>
                  </a:lnTo>
                  <a:lnTo>
                    <a:pt x="146" y="700"/>
                  </a:lnTo>
                  <a:lnTo>
                    <a:pt x="92" y="692"/>
                  </a:lnTo>
                  <a:lnTo>
                    <a:pt x="92" y="570"/>
                  </a:lnTo>
                  <a:lnTo>
                    <a:pt x="0" y="546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296" y="2116"/>
              <a:ext cx="696" cy="1228"/>
            </a:xfrm>
            <a:custGeom>
              <a:avLst/>
              <a:gdLst>
                <a:gd name="T0" fmla="*/ 2 w 696"/>
                <a:gd name="T1" fmla="*/ 0 h 1228"/>
                <a:gd name="T2" fmla="*/ 30 w 696"/>
                <a:gd name="T3" fmla="*/ 94 h 1228"/>
                <a:gd name="T4" fmla="*/ 96 w 696"/>
                <a:gd name="T5" fmla="*/ 202 h 1228"/>
                <a:gd name="T6" fmla="*/ 182 w 696"/>
                <a:gd name="T7" fmla="*/ 296 h 1228"/>
                <a:gd name="T8" fmla="*/ 272 w 696"/>
                <a:gd name="T9" fmla="*/ 364 h 1228"/>
                <a:gd name="T10" fmla="*/ 334 w 696"/>
                <a:gd name="T11" fmla="*/ 406 h 1228"/>
                <a:gd name="T12" fmla="*/ 434 w 696"/>
                <a:gd name="T13" fmla="*/ 456 h 1228"/>
                <a:gd name="T14" fmla="*/ 472 w 696"/>
                <a:gd name="T15" fmla="*/ 478 h 1228"/>
                <a:gd name="T16" fmla="*/ 548 w 696"/>
                <a:gd name="T17" fmla="*/ 508 h 1228"/>
                <a:gd name="T18" fmla="*/ 640 w 696"/>
                <a:gd name="T19" fmla="*/ 546 h 1228"/>
                <a:gd name="T20" fmla="*/ 640 w 696"/>
                <a:gd name="T21" fmla="*/ 662 h 1228"/>
                <a:gd name="T22" fmla="*/ 696 w 696"/>
                <a:gd name="T23" fmla="*/ 677 h 1228"/>
                <a:gd name="T24" fmla="*/ 696 w 696"/>
                <a:gd name="T25" fmla="*/ 1130 h 1228"/>
                <a:gd name="T26" fmla="*/ 638 w 696"/>
                <a:gd name="T27" fmla="*/ 1110 h 1228"/>
                <a:gd name="T28" fmla="*/ 638 w 696"/>
                <a:gd name="T29" fmla="*/ 1228 h 1228"/>
                <a:gd name="T30" fmla="*/ 472 w 696"/>
                <a:gd name="T31" fmla="*/ 1166 h 1228"/>
                <a:gd name="T32" fmla="*/ 406 w 696"/>
                <a:gd name="T33" fmla="*/ 1130 h 1228"/>
                <a:gd name="T34" fmla="*/ 288 w 696"/>
                <a:gd name="T35" fmla="*/ 1062 h 1228"/>
                <a:gd name="T36" fmla="*/ 196 w 696"/>
                <a:gd name="T37" fmla="*/ 990 h 1228"/>
                <a:gd name="T38" fmla="*/ 96 w 696"/>
                <a:gd name="T39" fmla="*/ 888 h 1228"/>
                <a:gd name="T40" fmla="*/ 32 w 696"/>
                <a:gd name="T41" fmla="*/ 786 h 1228"/>
                <a:gd name="T42" fmla="*/ 0 w 696"/>
                <a:gd name="T43" fmla="*/ 676 h 1228"/>
                <a:gd name="T44" fmla="*/ 2 w 696"/>
                <a:gd name="T45" fmla="*/ 0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6" h="1228">
                  <a:moveTo>
                    <a:pt x="2" y="0"/>
                  </a:moveTo>
                  <a:lnTo>
                    <a:pt x="30" y="94"/>
                  </a:lnTo>
                  <a:lnTo>
                    <a:pt x="96" y="202"/>
                  </a:lnTo>
                  <a:lnTo>
                    <a:pt x="182" y="296"/>
                  </a:lnTo>
                  <a:lnTo>
                    <a:pt x="272" y="364"/>
                  </a:lnTo>
                  <a:lnTo>
                    <a:pt x="334" y="406"/>
                  </a:lnTo>
                  <a:lnTo>
                    <a:pt x="434" y="456"/>
                  </a:lnTo>
                  <a:lnTo>
                    <a:pt x="472" y="478"/>
                  </a:lnTo>
                  <a:lnTo>
                    <a:pt x="548" y="508"/>
                  </a:lnTo>
                  <a:lnTo>
                    <a:pt x="640" y="546"/>
                  </a:lnTo>
                  <a:lnTo>
                    <a:pt x="640" y="662"/>
                  </a:lnTo>
                  <a:lnTo>
                    <a:pt x="696" y="677"/>
                  </a:lnTo>
                  <a:lnTo>
                    <a:pt x="696" y="1130"/>
                  </a:lnTo>
                  <a:lnTo>
                    <a:pt x="638" y="1110"/>
                  </a:lnTo>
                  <a:lnTo>
                    <a:pt x="638" y="1228"/>
                  </a:lnTo>
                  <a:lnTo>
                    <a:pt x="472" y="1166"/>
                  </a:lnTo>
                  <a:lnTo>
                    <a:pt x="406" y="1130"/>
                  </a:lnTo>
                  <a:lnTo>
                    <a:pt x="288" y="1062"/>
                  </a:lnTo>
                  <a:lnTo>
                    <a:pt x="196" y="990"/>
                  </a:lnTo>
                  <a:lnTo>
                    <a:pt x="96" y="888"/>
                  </a:lnTo>
                  <a:lnTo>
                    <a:pt x="32" y="786"/>
                  </a:lnTo>
                  <a:lnTo>
                    <a:pt x="0" y="676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" name="Group 30"/>
            <p:cNvGrpSpPr>
              <a:grpSpLocks/>
            </p:cNvGrpSpPr>
            <p:nvPr/>
          </p:nvGrpSpPr>
          <p:grpSpPr bwMode="auto">
            <a:xfrm>
              <a:off x="302" y="1708"/>
              <a:ext cx="324" cy="958"/>
              <a:chOff x="302" y="1708"/>
              <a:chExt cx="324" cy="958"/>
            </a:xfrm>
          </p:grpSpPr>
          <p:sp>
            <p:nvSpPr>
              <p:cNvPr id="52" name="Freeform 31"/>
              <p:cNvSpPr>
                <a:spLocks/>
              </p:cNvSpPr>
              <p:nvPr/>
            </p:nvSpPr>
            <p:spPr bwMode="auto">
              <a:xfrm>
                <a:off x="302" y="1708"/>
                <a:ext cx="176" cy="406"/>
              </a:xfrm>
              <a:custGeom>
                <a:avLst/>
                <a:gdLst>
                  <a:gd name="T0" fmla="*/ 0 w 176"/>
                  <a:gd name="T1" fmla="*/ 406 h 406"/>
                  <a:gd name="T2" fmla="*/ 0 w 176"/>
                  <a:gd name="T3" fmla="*/ 280 h 406"/>
                  <a:gd name="T4" fmla="*/ 38 w 176"/>
                  <a:gd name="T5" fmla="*/ 166 h 406"/>
                  <a:gd name="T6" fmla="*/ 96 w 176"/>
                  <a:gd name="T7" fmla="*/ 80 h 406"/>
                  <a:gd name="T8" fmla="*/ 176 w 176"/>
                  <a:gd name="T9" fmla="*/ 0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406">
                    <a:moveTo>
                      <a:pt x="0" y="406"/>
                    </a:moveTo>
                    <a:lnTo>
                      <a:pt x="0" y="280"/>
                    </a:lnTo>
                    <a:lnTo>
                      <a:pt x="38" y="166"/>
                    </a:lnTo>
                    <a:lnTo>
                      <a:pt x="96" y="80"/>
                    </a:lnTo>
                    <a:lnTo>
                      <a:pt x="176" y="0"/>
                    </a:ln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2"/>
              <p:cNvSpPr>
                <a:spLocks/>
              </p:cNvSpPr>
              <p:nvPr/>
            </p:nvSpPr>
            <p:spPr bwMode="auto">
              <a:xfrm>
                <a:off x="304" y="2282"/>
                <a:ext cx="322" cy="384"/>
              </a:xfrm>
              <a:custGeom>
                <a:avLst/>
                <a:gdLst>
                  <a:gd name="T0" fmla="*/ 0 w 322"/>
                  <a:gd name="T1" fmla="*/ 242 h 384"/>
                  <a:gd name="T2" fmla="*/ 0 w 322"/>
                  <a:gd name="T3" fmla="*/ 384 h 384"/>
                  <a:gd name="T4" fmla="*/ 32 w 322"/>
                  <a:gd name="T5" fmla="*/ 290 h 384"/>
                  <a:gd name="T6" fmla="*/ 96 w 322"/>
                  <a:gd name="T7" fmla="*/ 192 h 384"/>
                  <a:gd name="T8" fmla="*/ 186 w 322"/>
                  <a:gd name="T9" fmla="*/ 98 h 384"/>
                  <a:gd name="T10" fmla="*/ 322 w 322"/>
                  <a:gd name="T1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2" h="384">
                    <a:moveTo>
                      <a:pt x="0" y="242"/>
                    </a:moveTo>
                    <a:lnTo>
                      <a:pt x="0" y="384"/>
                    </a:lnTo>
                    <a:lnTo>
                      <a:pt x="32" y="290"/>
                    </a:lnTo>
                    <a:lnTo>
                      <a:pt x="96" y="192"/>
                    </a:lnTo>
                    <a:lnTo>
                      <a:pt x="186" y="98"/>
                    </a:lnTo>
                    <a:lnTo>
                      <a:pt x="322" y="0"/>
                    </a:ln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Freeform 33"/>
            <p:cNvSpPr>
              <a:spLocks/>
            </p:cNvSpPr>
            <p:nvPr/>
          </p:nvSpPr>
          <p:spPr bwMode="auto">
            <a:xfrm>
              <a:off x="2454" y="2162"/>
              <a:ext cx="730" cy="1162"/>
            </a:xfrm>
            <a:custGeom>
              <a:avLst/>
              <a:gdLst>
                <a:gd name="T0" fmla="*/ 0 w 730"/>
                <a:gd name="T1" fmla="*/ 710 h 1162"/>
                <a:gd name="T2" fmla="*/ 0 w 730"/>
                <a:gd name="T3" fmla="*/ 1022 h 1162"/>
                <a:gd name="T4" fmla="*/ 154 w 730"/>
                <a:gd name="T5" fmla="*/ 972 h 1162"/>
                <a:gd name="T6" fmla="*/ 154 w 730"/>
                <a:gd name="T7" fmla="*/ 1162 h 1162"/>
                <a:gd name="T8" fmla="*/ 232 w 730"/>
                <a:gd name="T9" fmla="*/ 1130 h 1162"/>
                <a:gd name="T10" fmla="*/ 310 w 730"/>
                <a:gd name="T11" fmla="*/ 1090 h 1162"/>
                <a:gd name="T12" fmla="*/ 418 w 730"/>
                <a:gd name="T13" fmla="*/ 1028 h 1162"/>
                <a:gd name="T14" fmla="*/ 508 w 730"/>
                <a:gd name="T15" fmla="*/ 964 h 1162"/>
                <a:gd name="T16" fmla="*/ 594 w 730"/>
                <a:gd name="T17" fmla="*/ 884 h 1162"/>
                <a:gd name="T18" fmla="*/ 652 w 730"/>
                <a:gd name="T19" fmla="*/ 812 h 1162"/>
                <a:gd name="T20" fmla="*/ 682 w 730"/>
                <a:gd name="T21" fmla="*/ 762 h 1162"/>
                <a:gd name="T22" fmla="*/ 714 w 730"/>
                <a:gd name="T23" fmla="*/ 676 h 1162"/>
                <a:gd name="T24" fmla="*/ 714 w 730"/>
                <a:gd name="T25" fmla="*/ 556 h 1162"/>
                <a:gd name="T26" fmla="*/ 730 w 730"/>
                <a:gd name="T27" fmla="*/ 490 h 1162"/>
                <a:gd name="T28" fmla="*/ 730 w 730"/>
                <a:gd name="T29" fmla="*/ 34 h 1162"/>
                <a:gd name="T30" fmla="*/ 714 w 730"/>
                <a:gd name="T31" fmla="*/ 112 h 1162"/>
                <a:gd name="T32" fmla="*/ 714 w 730"/>
                <a:gd name="T33" fmla="*/ 0 h 1162"/>
                <a:gd name="T34" fmla="*/ 662 w 730"/>
                <a:gd name="T35" fmla="*/ 120 h 1162"/>
                <a:gd name="T36" fmla="*/ 628 w 730"/>
                <a:gd name="T37" fmla="*/ 168 h 1162"/>
                <a:gd name="T38" fmla="*/ 572 w 730"/>
                <a:gd name="T39" fmla="*/ 228 h 1162"/>
                <a:gd name="T40" fmla="*/ 464 w 730"/>
                <a:gd name="T41" fmla="*/ 314 h 1162"/>
                <a:gd name="T42" fmla="*/ 400 w 730"/>
                <a:gd name="T43" fmla="*/ 358 h 1162"/>
                <a:gd name="T44" fmla="*/ 310 w 730"/>
                <a:gd name="T45" fmla="*/ 406 h 1162"/>
                <a:gd name="T46" fmla="*/ 192 w 730"/>
                <a:gd name="T47" fmla="*/ 460 h 1162"/>
                <a:gd name="T48" fmla="*/ 152 w 730"/>
                <a:gd name="T49" fmla="*/ 476 h 1162"/>
                <a:gd name="T50" fmla="*/ 152 w 730"/>
                <a:gd name="T51" fmla="*/ 664 h 1162"/>
                <a:gd name="T52" fmla="*/ 0 w 730"/>
                <a:gd name="T53" fmla="*/ 7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0" h="1162">
                  <a:moveTo>
                    <a:pt x="0" y="710"/>
                  </a:moveTo>
                  <a:lnTo>
                    <a:pt x="0" y="1022"/>
                  </a:lnTo>
                  <a:lnTo>
                    <a:pt x="154" y="972"/>
                  </a:lnTo>
                  <a:lnTo>
                    <a:pt x="154" y="1162"/>
                  </a:lnTo>
                  <a:lnTo>
                    <a:pt x="232" y="1130"/>
                  </a:lnTo>
                  <a:lnTo>
                    <a:pt x="310" y="1090"/>
                  </a:lnTo>
                  <a:lnTo>
                    <a:pt x="418" y="1028"/>
                  </a:lnTo>
                  <a:lnTo>
                    <a:pt x="508" y="964"/>
                  </a:lnTo>
                  <a:lnTo>
                    <a:pt x="594" y="884"/>
                  </a:lnTo>
                  <a:lnTo>
                    <a:pt x="652" y="812"/>
                  </a:lnTo>
                  <a:lnTo>
                    <a:pt x="682" y="762"/>
                  </a:lnTo>
                  <a:lnTo>
                    <a:pt x="714" y="676"/>
                  </a:lnTo>
                  <a:lnTo>
                    <a:pt x="714" y="556"/>
                  </a:lnTo>
                  <a:lnTo>
                    <a:pt x="730" y="490"/>
                  </a:lnTo>
                  <a:lnTo>
                    <a:pt x="730" y="34"/>
                  </a:lnTo>
                  <a:lnTo>
                    <a:pt x="714" y="112"/>
                  </a:lnTo>
                  <a:lnTo>
                    <a:pt x="714" y="0"/>
                  </a:lnTo>
                  <a:lnTo>
                    <a:pt x="662" y="120"/>
                  </a:lnTo>
                  <a:lnTo>
                    <a:pt x="628" y="168"/>
                  </a:lnTo>
                  <a:lnTo>
                    <a:pt x="572" y="228"/>
                  </a:lnTo>
                  <a:lnTo>
                    <a:pt x="464" y="314"/>
                  </a:lnTo>
                  <a:lnTo>
                    <a:pt x="400" y="358"/>
                  </a:lnTo>
                  <a:lnTo>
                    <a:pt x="310" y="406"/>
                  </a:lnTo>
                  <a:lnTo>
                    <a:pt x="192" y="460"/>
                  </a:lnTo>
                  <a:lnTo>
                    <a:pt x="152" y="476"/>
                  </a:lnTo>
                  <a:lnTo>
                    <a:pt x="152" y="664"/>
                  </a:lnTo>
                  <a:lnTo>
                    <a:pt x="0" y="71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" name="Group 34"/>
            <p:cNvGrpSpPr>
              <a:grpSpLocks/>
            </p:cNvGrpSpPr>
            <p:nvPr/>
          </p:nvGrpSpPr>
          <p:grpSpPr bwMode="auto">
            <a:xfrm>
              <a:off x="3126" y="1862"/>
              <a:ext cx="58" cy="880"/>
              <a:chOff x="3126" y="1862"/>
              <a:chExt cx="58" cy="880"/>
            </a:xfrm>
          </p:grpSpPr>
          <p:sp>
            <p:nvSpPr>
              <p:cNvPr id="50" name="Freeform 35"/>
              <p:cNvSpPr>
                <a:spLocks/>
              </p:cNvSpPr>
              <p:nvPr/>
            </p:nvSpPr>
            <p:spPr bwMode="auto">
              <a:xfrm>
                <a:off x="3126" y="2534"/>
                <a:ext cx="58" cy="208"/>
              </a:xfrm>
              <a:custGeom>
                <a:avLst/>
                <a:gdLst>
                  <a:gd name="T0" fmla="*/ 58 w 58"/>
                  <a:gd name="T1" fmla="*/ 150 h 208"/>
                  <a:gd name="T2" fmla="*/ 58 w 58"/>
                  <a:gd name="T3" fmla="*/ 208 h 208"/>
                  <a:gd name="T4" fmla="*/ 48 w 58"/>
                  <a:gd name="T5" fmla="*/ 132 h 208"/>
                  <a:gd name="T6" fmla="*/ 26 w 58"/>
                  <a:gd name="T7" fmla="*/ 68 h 208"/>
                  <a:gd name="T8" fmla="*/ 10 w 58"/>
                  <a:gd name="T9" fmla="*/ 26 h 208"/>
                  <a:gd name="T10" fmla="*/ 0 w 58"/>
                  <a:gd name="T11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08">
                    <a:moveTo>
                      <a:pt x="58" y="150"/>
                    </a:moveTo>
                    <a:lnTo>
                      <a:pt x="58" y="208"/>
                    </a:lnTo>
                    <a:lnTo>
                      <a:pt x="48" y="132"/>
                    </a:lnTo>
                    <a:lnTo>
                      <a:pt x="26" y="68"/>
                    </a:lnTo>
                    <a:lnTo>
                      <a:pt x="10" y="26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36"/>
              <p:cNvSpPr>
                <a:spLocks/>
              </p:cNvSpPr>
              <p:nvPr/>
            </p:nvSpPr>
            <p:spPr bwMode="auto">
              <a:xfrm>
                <a:off x="3128" y="1862"/>
                <a:ext cx="56" cy="350"/>
              </a:xfrm>
              <a:custGeom>
                <a:avLst/>
                <a:gdLst>
                  <a:gd name="T0" fmla="*/ 56 w 56"/>
                  <a:gd name="T1" fmla="*/ 350 h 350"/>
                  <a:gd name="T2" fmla="*/ 54 w 56"/>
                  <a:gd name="T3" fmla="*/ 218 h 350"/>
                  <a:gd name="T4" fmla="*/ 54 w 56"/>
                  <a:gd name="T5" fmla="*/ 188 h 350"/>
                  <a:gd name="T6" fmla="*/ 44 w 56"/>
                  <a:gd name="T7" fmla="*/ 112 h 350"/>
                  <a:gd name="T8" fmla="*/ 14 w 56"/>
                  <a:gd name="T9" fmla="*/ 30 h 350"/>
                  <a:gd name="T10" fmla="*/ 0 w 56"/>
                  <a:gd name="T11" fmla="*/ 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350">
                    <a:moveTo>
                      <a:pt x="56" y="350"/>
                    </a:moveTo>
                    <a:lnTo>
                      <a:pt x="54" y="218"/>
                    </a:lnTo>
                    <a:lnTo>
                      <a:pt x="54" y="188"/>
                    </a:lnTo>
                    <a:lnTo>
                      <a:pt x="44" y="112"/>
                    </a:lnTo>
                    <a:lnTo>
                      <a:pt x="14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2" name="Line 46"/>
          <p:cNvSpPr>
            <a:spLocks noChangeShapeType="1"/>
          </p:cNvSpPr>
          <p:nvPr/>
        </p:nvSpPr>
        <p:spPr bwMode="auto">
          <a:xfrm>
            <a:off x="6781800" y="5498224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5867400" y="4419600"/>
            <a:ext cx="12538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NCC upper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1x12 coils</a:t>
            </a:r>
            <a:endParaRPr lang="en-US" sz="1600" b="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5" name="Line 45"/>
          <p:cNvSpPr>
            <a:spLocks noChangeShapeType="1"/>
          </p:cNvSpPr>
          <p:nvPr/>
        </p:nvSpPr>
        <p:spPr bwMode="auto">
          <a:xfrm>
            <a:off x="6952862" y="4838129"/>
            <a:ext cx="221499" cy="14286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820077" y="914400"/>
            <a:ext cx="3370923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>
                <a:solidFill>
                  <a:srgbClr val="9900FF"/>
                </a:solidFill>
                <a:latin typeface="Arial" pitchFamily="34" charset="0"/>
              </a:rPr>
              <a:t>U</a:t>
            </a: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sing present </a:t>
            </a:r>
            <a:r>
              <a:rPr lang="en-US" sz="1600" b="0" i="0" u="sng" dirty="0" err="1" smtClean="0">
                <a:solidFill>
                  <a:srgbClr val="9900FF"/>
                </a:solidFill>
                <a:latin typeface="Arial" pitchFamily="34" charset="0"/>
              </a:rPr>
              <a:t>midplane</a:t>
            </a: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 RWM coils</a:t>
            </a:r>
            <a:endParaRPr lang="en-US" sz="1600" b="0" i="0" u="sng" dirty="0">
              <a:solidFill>
                <a:srgbClr val="9900FF"/>
              </a:solidFill>
              <a:latin typeface="Arial" pitchFamily="34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800600" y="914400"/>
            <a:ext cx="42210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>
                <a:solidFill>
                  <a:srgbClr val="9900FF"/>
                </a:solidFill>
                <a:latin typeface="Arial" pitchFamily="34" charset="0"/>
              </a:rPr>
              <a:t>P</a:t>
            </a: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artial NCC 1x12 (upper), favorable </a:t>
            </a:r>
            <a:r>
              <a:rPr lang="en-US" sz="1600" b="0" i="0" u="sng" dirty="0">
                <a:solidFill>
                  <a:srgbClr val="9900FF"/>
                </a:solidFill>
                <a:latin typeface="Arial" pitchFamily="34" charset="0"/>
              </a:rPr>
              <a:t>sensors</a:t>
            </a:r>
          </a:p>
        </p:txBody>
      </p:sp>
      <p:sp>
        <p:nvSpPr>
          <p:cNvPr id="66" name="Line 46"/>
          <p:cNvSpPr>
            <a:spLocks noChangeShapeType="1"/>
          </p:cNvSpPr>
          <p:nvPr/>
        </p:nvSpPr>
        <p:spPr bwMode="auto">
          <a:xfrm flipH="1">
            <a:off x="5638800" y="5495921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953000" y="1252954"/>
            <a:ext cx="3906838" cy="3031924"/>
            <a:chOff x="4953000" y="1252954"/>
            <a:chExt cx="3906838" cy="303192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252954"/>
              <a:ext cx="3906838" cy="3031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7065025" y="379296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3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9" y="1151835"/>
            <a:ext cx="4104561" cy="322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66098" y="6637311"/>
            <a:ext cx="762000" cy="152400"/>
          </a:xfrm>
          <a:prstGeom prst="rect">
            <a:avLst/>
          </a:prstGeom>
        </p:spPr>
        <p:txBody>
          <a:bodyPr/>
          <a:lstStyle/>
          <a:p>
            <a:fld id="{97EC5A36-D8B3-4598-A389-D6CAC395108F}" type="slidenum">
              <a:rPr lang="en-US" smtClean="0">
                <a:solidFill>
                  <a:srgbClr val="3333CC"/>
                </a:solidFill>
              </a:rPr>
              <a:pPr/>
              <a:t>21</a:t>
            </a:fld>
            <a:endParaRPr lang="en-US">
              <a:solidFill>
                <a:srgbClr val="3333CC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13" y="1127291"/>
            <a:ext cx="4181669" cy="334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Text Box 6"/>
          <p:cNvSpPr txBox="1">
            <a:spLocks noChangeArrowheads="1"/>
          </p:cNvSpPr>
          <p:nvPr/>
        </p:nvSpPr>
        <p:spPr bwMode="auto">
          <a:xfrm>
            <a:off x="4648200" y="889613"/>
            <a:ext cx="44470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NCC 2x12 with favorable sensors, optimal gain</a:t>
            </a:r>
            <a:endParaRPr lang="en-US" sz="1600" b="0" i="0" u="sng" dirty="0">
              <a:solidFill>
                <a:srgbClr val="9900FF"/>
              </a:solidFill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76001" y="4419600"/>
            <a:ext cx="1824930" cy="2073406"/>
            <a:chOff x="6240837" y="1371600"/>
            <a:chExt cx="1824930" cy="2073406"/>
          </a:xfrm>
        </p:grpSpPr>
        <p:pic>
          <p:nvPicPr>
            <p:cNvPr id="39" name="Picture 38" descr="plot2NSTXv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837" y="13716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6368047" y="1873307"/>
              <a:ext cx="1222168" cy="681228"/>
              <a:chOff x="492" y="1582"/>
              <a:chExt cx="1940" cy="1020"/>
            </a:xfrm>
          </p:grpSpPr>
          <p:sp>
            <p:nvSpPr>
              <p:cNvPr id="63" name="Freeform 10"/>
              <p:cNvSpPr>
                <a:spLocks/>
              </p:cNvSpPr>
              <p:nvPr/>
            </p:nvSpPr>
            <p:spPr bwMode="auto">
              <a:xfrm>
                <a:off x="2082" y="2174"/>
                <a:ext cx="350" cy="396"/>
              </a:xfrm>
              <a:custGeom>
                <a:avLst/>
                <a:gdLst>
                  <a:gd name="T0" fmla="*/ 328 w 350"/>
                  <a:gd name="T1" fmla="*/ 0 h 396"/>
                  <a:gd name="T2" fmla="*/ 224 w 350"/>
                  <a:gd name="T3" fmla="*/ 32 h 396"/>
                  <a:gd name="T4" fmla="*/ 118 w 350"/>
                  <a:gd name="T5" fmla="*/ 60 h 396"/>
                  <a:gd name="T6" fmla="*/ 0 w 350"/>
                  <a:gd name="T7" fmla="*/ 82 h 396"/>
                  <a:gd name="T8" fmla="*/ 30 w 350"/>
                  <a:gd name="T9" fmla="*/ 396 h 396"/>
                  <a:gd name="T10" fmla="*/ 130 w 350"/>
                  <a:gd name="T11" fmla="*/ 378 h 396"/>
                  <a:gd name="T12" fmla="*/ 272 w 350"/>
                  <a:gd name="T13" fmla="*/ 346 h 396"/>
                  <a:gd name="T14" fmla="*/ 350 w 350"/>
                  <a:gd name="T15" fmla="*/ 32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"/>
              <p:cNvSpPr>
                <a:spLocks/>
              </p:cNvSpPr>
              <p:nvPr/>
            </p:nvSpPr>
            <p:spPr bwMode="auto">
              <a:xfrm>
                <a:off x="1462" y="2266"/>
                <a:ext cx="556" cy="336"/>
              </a:xfrm>
              <a:custGeom>
                <a:avLst/>
                <a:gdLst>
                  <a:gd name="T0" fmla="*/ 24 w 556"/>
                  <a:gd name="T1" fmla="*/ 0 h 336"/>
                  <a:gd name="T2" fmla="*/ 166 w 556"/>
                  <a:gd name="T3" fmla="*/ 14 h 336"/>
                  <a:gd name="T4" fmla="*/ 278 w 556"/>
                  <a:gd name="T5" fmla="*/ 16 h 336"/>
                  <a:gd name="T6" fmla="*/ 392 w 556"/>
                  <a:gd name="T7" fmla="*/ 14 h 336"/>
                  <a:gd name="T8" fmla="*/ 472 w 556"/>
                  <a:gd name="T9" fmla="*/ 8 h 336"/>
                  <a:gd name="T10" fmla="*/ 528 w 556"/>
                  <a:gd name="T11" fmla="*/ 0 h 336"/>
                  <a:gd name="T12" fmla="*/ 556 w 556"/>
                  <a:gd name="T13" fmla="*/ 312 h 336"/>
                  <a:gd name="T14" fmla="*/ 550 w 556"/>
                  <a:gd name="T15" fmla="*/ 322 h 336"/>
                  <a:gd name="T16" fmla="*/ 428 w 556"/>
                  <a:gd name="T17" fmla="*/ 332 h 336"/>
                  <a:gd name="T18" fmla="*/ 274 w 556"/>
                  <a:gd name="T19" fmla="*/ 336 h 336"/>
                  <a:gd name="T20" fmla="*/ 92 w 556"/>
                  <a:gd name="T21" fmla="*/ 326 h 336"/>
                  <a:gd name="T22" fmla="*/ 0 w 556"/>
                  <a:gd name="T23" fmla="*/ 318 h 336"/>
                  <a:gd name="T24" fmla="*/ 24 w 556"/>
                  <a:gd name="T25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6" h="336">
                    <a:moveTo>
                      <a:pt x="24" y="0"/>
                    </a:moveTo>
                    <a:lnTo>
                      <a:pt x="166" y="14"/>
                    </a:lnTo>
                    <a:lnTo>
                      <a:pt x="278" y="16"/>
                    </a:lnTo>
                    <a:lnTo>
                      <a:pt x="392" y="14"/>
                    </a:lnTo>
                    <a:lnTo>
                      <a:pt x="472" y="8"/>
                    </a:lnTo>
                    <a:lnTo>
                      <a:pt x="528" y="0"/>
                    </a:lnTo>
                    <a:lnTo>
                      <a:pt x="556" y="312"/>
                    </a:lnTo>
                    <a:lnTo>
                      <a:pt x="550" y="322"/>
                    </a:lnTo>
                    <a:lnTo>
                      <a:pt x="428" y="332"/>
                    </a:lnTo>
                    <a:lnTo>
                      <a:pt x="274" y="336"/>
                    </a:lnTo>
                    <a:lnTo>
                      <a:pt x="92" y="326"/>
                    </a:lnTo>
                    <a:lnTo>
                      <a:pt x="0" y="31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2"/>
              <p:cNvSpPr>
                <a:spLocks/>
              </p:cNvSpPr>
              <p:nvPr/>
            </p:nvSpPr>
            <p:spPr bwMode="auto">
              <a:xfrm>
                <a:off x="878" y="2126"/>
                <a:ext cx="522" cy="448"/>
              </a:xfrm>
              <a:custGeom>
                <a:avLst/>
                <a:gdLst>
                  <a:gd name="T0" fmla="*/ 78 w 522"/>
                  <a:gd name="T1" fmla="*/ 0 h 448"/>
                  <a:gd name="T2" fmla="*/ 180 w 522"/>
                  <a:gd name="T3" fmla="*/ 44 h 448"/>
                  <a:gd name="T4" fmla="*/ 304 w 522"/>
                  <a:gd name="T5" fmla="*/ 84 h 448"/>
                  <a:gd name="T6" fmla="*/ 404 w 522"/>
                  <a:gd name="T7" fmla="*/ 108 h 448"/>
                  <a:gd name="T8" fmla="*/ 476 w 522"/>
                  <a:gd name="T9" fmla="*/ 122 h 448"/>
                  <a:gd name="T10" fmla="*/ 522 w 522"/>
                  <a:gd name="T11" fmla="*/ 130 h 448"/>
                  <a:gd name="T12" fmla="*/ 492 w 522"/>
                  <a:gd name="T13" fmla="*/ 448 h 448"/>
                  <a:gd name="T14" fmla="*/ 376 w 522"/>
                  <a:gd name="T15" fmla="*/ 424 h 448"/>
                  <a:gd name="T16" fmla="*/ 232 w 522"/>
                  <a:gd name="T17" fmla="*/ 390 h 448"/>
                  <a:gd name="T18" fmla="*/ 108 w 522"/>
                  <a:gd name="T19" fmla="*/ 350 h 448"/>
                  <a:gd name="T20" fmla="*/ 0 w 522"/>
                  <a:gd name="T21" fmla="*/ 306 h 448"/>
                  <a:gd name="T22" fmla="*/ 78 w 522"/>
                  <a:gd name="T23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3"/>
              <p:cNvSpPr>
                <a:spLocks/>
              </p:cNvSpPr>
              <p:nvPr/>
            </p:nvSpPr>
            <p:spPr bwMode="auto">
              <a:xfrm>
                <a:off x="552" y="1884"/>
                <a:ext cx="320" cy="496"/>
              </a:xfrm>
              <a:custGeom>
                <a:avLst/>
                <a:gdLst>
                  <a:gd name="T0" fmla="*/ 320 w 320"/>
                  <a:gd name="T1" fmla="*/ 196 h 496"/>
                  <a:gd name="T2" fmla="*/ 238 w 320"/>
                  <a:gd name="T3" fmla="*/ 144 h 496"/>
                  <a:gd name="T4" fmla="*/ 156 w 320"/>
                  <a:gd name="T5" fmla="*/ 76 h 496"/>
                  <a:gd name="T6" fmla="*/ 96 w 320"/>
                  <a:gd name="T7" fmla="*/ 0 h 496"/>
                  <a:gd name="T8" fmla="*/ 0 w 320"/>
                  <a:gd name="T9" fmla="*/ 286 h 496"/>
                  <a:gd name="T10" fmla="*/ 48 w 320"/>
                  <a:gd name="T11" fmla="*/ 346 h 496"/>
                  <a:gd name="T12" fmla="*/ 122 w 320"/>
                  <a:gd name="T13" fmla="*/ 416 h 496"/>
                  <a:gd name="T14" fmla="*/ 210 w 320"/>
                  <a:gd name="T15" fmla="*/ 482 h 496"/>
                  <a:gd name="T16" fmla="*/ 240 w 320"/>
                  <a:gd name="T17" fmla="*/ 49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0" h="496">
                    <a:moveTo>
                      <a:pt x="320" y="196"/>
                    </a:moveTo>
                    <a:lnTo>
                      <a:pt x="238" y="144"/>
                    </a:lnTo>
                    <a:lnTo>
                      <a:pt x="156" y="76"/>
                    </a:lnTo>
                    <a:lnTo>
                      <a:pt x="96" y="0"/>
                    </a:lnTo>
                    <a:lnTo>
                      <a:pt x="0" y="286"/>
                    </a:lnTo>
                    <a:lnTo>
                      <a:pt x="48" y="346"/>
                    </a:lnTo>
                    <a:lnTo>
                      <a:pt x="122" y="416"/>
                    </a:lnTo>
                    <a:lnTo>
                      <a:pt x="210" y="482"/>
                    </a:lnTo>
                    <a:lnTo>
                      <a:pt x="240" y="496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4"/>
              <p:cNvSpPr>
                <a:spLocks/>
              </p:cNvSpPr>
              <p:nvPr/>
            </p:nvSpPr>
            <p:spPr bwMode="auto">
              <a:xfrm>
                <a:off x="492" y="1582"/>
                <a:ext cx="132" cy="390"/>
              </a:xfrm>
              <a:custGeom>
                <a:avLst/>
                <a:gdLst>
                  <a:gd name="T0" fmla="*/ 0 w 132"/>
                  <a:gd name="T1" fmla="*/ 390 h 390"/>
                  <a:gd name="T2" fmla="*/ 4 w 132"/>
                  <a:gd name="T3" fmla="*/ 328 h 390"/>
                  <a:gd name="T4" fmla="*/ 132 w 132"/>
                  <a:gd name="T5" fmla="*/ 0 h 390"/>
                  <a:gd name="T6" fmla="*/ 108 w 132"/>
                  <a:gd name="T7" fmla="*/ 82 h 390"/>
                  <a:gd name="T8" fmla="*/ 104 w 132"/>
                  <a:gd name="T9" fmla="*/ 126 h 390"/>
                  <a:gd name="T10" fmla="*/ 106 w 132"/>
                  <a:gd name="T11" fmla="*/ 168 h 390"/>
                  <a:gd name="T12" fmla="*/ 118 w 132"/>
                  <a:gd name="T13" fmla="*/ 216 h 390"/>
                  <a:gd name="T14" fmla="*/ 132 w 132"/>
                  <a:gd name="T15" fmla="*/ 238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21"/>
            <p:cNvGrpSpPr>
              <a:grpSpLocks/>
            </p:cNvGrpSpPr>
            <p:nvPr/>
          </p:nvGrpSpPr>
          <p:grpSpPr bwMode="auto">
            <a:xfrm>
              <a:off x="6403713" y="2824411"/>
              <a:ext cx="1186501" cy="438696"/>
              <a:chOff x="548" y="3006"/>
              <a:chExt cx="1884" cy="658"/>
            </a:xfrm>
          </p:grpSpPr>
          <p:sp>
            <p:nvSpPr>
              <p:cNvPr id="58" name="Freeform 22"/>
              <p:cNvSpPr>
                <a:spLocks/>
              </p:cNvSpPr>
              <p:nvPr/>
            </p:nvSpPr>
            <p:spPr bwMode="auto">
              <a:xfrm>
                <a:off x="2104" y="3342"/>
                <a:ext cx="326" cy="92"/>
              </a:xfrm>
              <a:custGeom>
                <a:avLst/>
                <a:gdLst>
                  <a:gd name="T0" fmla="*/ 326 w 326"/>
                  <a:gd name="T1" fmla="*/ 0 h 92"/>
                  <a:gd name="T2" fmla="*/ 204 w 326"/>
                  <a:gd name="T3" fmla="*/ 36 h 92"/>
                  <a:gd name="T4" fmla="*/ 98 w 326"/>
                  <a:gd name="T5" fmla="*/ 62 h 92"/>
                  <a:gd name="T6" fmla="*/ 4 w 326"/>
                  <a:gd name="T7" fmla="*/ 76 h 92"/>
                  <a:gd name="T8" fmla="*/ 0 w 326"/>
                  <a:gd name="T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92">
                    <a:moveTo>
                      <a:pt x="326" y="0"/>
                    </a:moveTo>
                    <a:lnTo>
                      <a:pt x="204" y="36"/>
                    </a:lnTo>
                    <a:lnTo>
                      <a:pt x="98" y="62"/>
                    </a:lnTo>
                    <a:lnTo>
                      <a:pt x="4" y="76"/>
                    </a:lnTo>
                    <a:lnTo>
                      <a:pt x="0" y="92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23"/>
              <p:cNvSpPr>
                <a:spLocks/>
              </p:cNvSpPr>
              <p:nvPr/>
            </p:nvSpPr>
            <p:spPr bwMode="auto">
              <a:xfrm>
                <a:off x="2090" y="3540"/>
                <a:ext cx="342" cy="86"/>
              </a:xfrm>
              <a:custGeom>
                <a:avLst/>
                <a:gdLst>
                  <a:gd name="T0" fmla="*/ 0 w 342"/>
                  <a:gd name="T1" fmla="*/ 86 h 86"/>
                  <a:gd name="T2" fmla="*/ 144 w 342"/>
                  <a:gd name="T3" fmla="*/ 60 h 86"/>
                  <a:gd name="T4" fmla="*/ 224 w 342"/>
                  <a:gd name="T5" fmla="*/ 40 h 86"/>
                  <a:gd name="T6" fmla="*/ 310 w 342"/>
                  <a:gd name="T7" fmla="*/ 12 h 86"/>
                  <a:gd name="T8" fmla="*/ 342 w 342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86">
                    <a:moveTo>
                      <a:pt x="0" y="86"/>
                    </a:moveTo>
                    <a:lnTo>
                      <a:pt x="144" y="60"/>
                    </a:lnTo>
                    <a:lnTo>
                      <a:pt x="224" y="40"/>
                    </a:lnTo>
                    <a:lnTo>
                      <a:pt x="310" y="12"/>
                    </a:lnTo>
                    <a:lnTo>
                      <a:pt x="3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24"/>
              <p:cNvSpPr>
                <a:spLocks/>
              </p:cNvSpPr>
              <p:nvPr/>
            </p:nvSpPr>
            <p:spPr bwMode="auto">
              <a:xfrm>
                <a:off x="1462" y="3432"/>
                <a:ext cx="560" cy="232"/>
              </a:xfrm>
              <a:custGeom>
                <a:avLst/>
                <a:gdLst>
                  <a:gd name="T0" fmla="*/ 0 w 560"/>
                  <a:gd name="T1" fmla="*/ 0 h 232"/>
                  <a:gd name="T2" fmla="*/ 22 w 560"/>
                  <a:gd name="T3" fmla="*/ 216 h 232"/>
                  <a:gd name="T4" fmla="*/ 206 w 560"/>
                  <a:gd name="T5" fmla="*/ 228 h 232"/>
                  <a:gd name="T6" fmla="*/ 286 w 560"/>
                  <a:gd name="T7" fmla="*/ 232 h 232"/>
                  <a:gd name="T8" fmla="*/ 406 w 560"/>
                  <a:gd name="T9" fmla="*/ 224 h 232"/>
                  <a:gd name="T10" fmla="*/ 528 w 560"/>
                  <a:gd name="T11" fmla="*/ 218 h 232"/>
                  <a:gd name="T12" fmla="*/ 560 w 560"/>
                  <a:gd name="T13" fmla="*/ 0 h 232"/>
                  <a:gd name="T14" fmla="*/ 420 w 560"/>
                  <a:gd name="T15" fmla="*/ 12 h 232"/>
                  <a:gd name="T16" fmla="*/ 274 w 560"/>
                  <a:gd name="T17" fmla="*/ 18 h 232"/>
                  <a:gd name="T18" fmla="*/ 116 w 560"/>
                  <a:gd name="T19" fmla="*/ 12 h 232"/>
                  <a:gd name="T20" fmla="*/ 0 w 560"/>
                  <a:gd name="T21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25"/>
              <p:cNvSpPr>
                <a:spLocks/>
              </p:cNvSpPr>
              <p:nvPr/>
            </p:nvSpPr>
            <p:spPr bwMode="auto">
              <a:xfrm>
                <a:off x="892" y="3282"/>
                <a:ext cx="498" cy="362"/>
              </a:xfrm>
              <a:custGeom>
                <a:avLst/>
                <a:gdLst>
                  <a:gd name="T0" fmla="*/ 498 w 498"/>
                  <a:gd name="T1" fmla="*/ 362 h 362"/>
                  <a:gd name="T2" fmla="*/ 352 w 498"/>
                  <a:gd name="T3" fmla="*/ 334 h 362"/>
                  <a:gd name="T4" fmla="*/ 228 w 498"/>
                  <a:gd name="T5" fmla="*/ 298 h 362"/>
                  <a:gd name="T6" fmla="*/ 118 w 498"/>
                  <a:gd name="T7" fmla="*/ 260 h 362"/>
                  <a:gd name="T8" fmla="*/ 68 w 498"/>
                  <a:gd name="T9" fmla="*/ 236 h 362"/>
                  <a:gd name="T10" fmla="*/ 0 w 498"/>
                  <a:gd name="T11" fmla="*/ 0 h 362"/>
                  <a:gd name="T12" fmla="*/ 90 w 498"/>
                  <a:gd name="T13" fmla="*/ 34 h 362"/>
                  <a:gd name="T14" fmla="*/ 150 w 498"/>
                  <a:gd name="T15" fmla="*/ 56 h 362"/>
                  <a:gd name="T16" fmla="*/ 228 w 498"/>
                  <a:gd name="T17" fmla="*/ 84 h 362"/>
                  <a:gd name="T18" fmla="*/ 306 w 498"/>
                  <a:gd name="T19" fmla="*/ 104 h 362"/>
                  <a:gd name="T20" fmla="*/ 374 w 498"/>
                  <a:gd name="T21" fmla="*/ 120 h 362"/>
                  <a:gd name="T22" fmla="*/ 478 w 498"/>
                  <a:gd name="T23" fmla="*/ 138 h 362"/>
                  <a:gd name="T24" fmla="*/ 482 w 498"/>
                  <a:gd name="T25" fmla="*/ 154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8" h="362">
                    <a:moveTo>
                      <a:pt x="498" y="362"/>
                    </a:moveTo>
                    <a:lnTo>
                      <a:pt x="352" y="334"/>
                    </a:lnTo>
                    <a:lnTo>
                      <a:pt x="228" y="298"/>
                    </a:lnTo>
                    <a:lnTo>
                      <a:pt x="118" y="260"/>
                    </a:lnTo>
                    <a:lnTo>
                      <a:pt x="68" y="236"/>
                    </a:lnTo>
                    <a:lnTo>
                      <a:pt x="0" y="0"/>
                    </a:lnTo>
                    <a:lnTo>
                      <a:pt x="90" y="34"/>
                    </a:lnTo>
                    <a:lnTo>
                      <a:pt x="150" y="56"/>
                    </a:lnTo>
                    <a:lnTo>
                      <a:pt x="228" y="84"/>
                    </a:lnTo>
                    <a:lnTo>
                      <a:pt x="306" y="104"/>
                    </a:lnTo>
                    <a:lnTo>
                      <a:pt x="374" y="120"/>
                    </a:lnTo>
                    <a:lnTo>
                      <a:pt x="478" y="138"/>
                    </a:lnTo>
                    <a:lnTo>
                      <a:pt x="482" y="154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26"/>
              <p:cNvSpPr>
                <a:spLocks/>
              </p:cNvSpPr>
              <p:nvPr/>
            </p:nvSpPr>
            <p:spPr bwMode="auto">
              <a:xfrm>
                <a:off x="548" y="3006"/>
                <a:ext cx="276" cy="440"/>
              </a:xfrm>
              <a:custGeom>
                <a:avLst/>
                <a:gdLst>
                  <a:gd name="T0" fmla="*/ 276 w 276"/>
                  <a:gd name="T1" fmla="*/ 440 h 440"/>
                  <a:gd name="T2" fmla="*/ 212 w 276"/>
                  <a:gd name="T3" fmla="*/ 388 h 440"/>
                  <a:gd name="T4" fmla="*/ 144 w 276"/>
                  <a:gd name="T5" fmla="*/ 318 h 440"/>
                  <a:gd name="T6" fmla="*/ 112 w 276"/>
                  <a:gd name="T7" fmla="*/ 274 h 440"/>
                  <a:gd name="T8" fmla="*/ 96 w 276"/>
                  <a:gd name="T9" fmla="*/ 254 h 440"/>
                  <a:gd name="T10" fmla="*/ 0 w 276"/>
                  <a:gd name="T11" fmla="*/ 0 h 440"/>
                  <a:gd name="T12" fmla="*/ 72 w 276"/>
                  <a:gd name="T13" fmla="*/ 96 h 440"/>
                  <a:gd name="T14" fmla="*/ 114 w 276"/>
                  <a:gd name="T15" fmla="*/ 134 h 440"/>
                  <a:gd name="T16" fmla="*/ 156 w 276"/>
                  <a:gd name="T17" fmla="*/ 166 h 440"/>
                  <a:gd name="T18" fmla="*/ 194 w 276"/>
                  <a:gd name="T19" fmla="*/ 194 h 440"/>
                  <a:gd name="T20" fmla="*/ 252 w 276"/>
                  <a:gd name="T21" fmla="*/ 230 h 440"/>
                  <a:gd name="T22" fmla="*/ 274 w 276"/>
                  <a:gd name="T23" fmla="*/ 2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27"/>
            <p:cNvGrpSpPr>
              <a:grpSpLocks/>
            </p:cNvGrpSpPr>
            <p:nvPr/>
          </p:nvGrpSpPr>
          <p:grpSpPr bwMode="auto">
            <a:xfrm>
              <a:off x="6244404" y="1956529"/>
              <a:ext cx="1818986" cy="1174613"/>
              <a:chOff x="296" y="1708"/>
              <a:chExt cx="2888" cy="1756"/>
            </a:xfrm>
          </p:grpSpPr>
          <p:sp>
            <p:nvSpPr>
              <p:cNvPr id="44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6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49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381000" y="889977"/>
            <a:ext cx="41143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NCC 2x6 </a:t>
            </a:r>
            <a:r>
              <a:rPr lang="en-US" sz="1600" b="0" i="0" u="sng" dirty="0">
                <a:solidFill>
                  <a:srgbClr val="9900FF"/>
                </a:solidFill>
                <a:latin typeface="Arial" pitchFamily="34" charset="0"/>
              </a:rPr>
              <a:t>odd parity, with favorable sensors</a:t>
            </a:r>
          </a:p>
        </p:txBody>
      </p:sp>
      <p:sp>
        <p:nvSpPr>
          <p:cNvPr id="70" name="Content Placeholder 2"/>
          <p:cNvSpPr>
            <a:spLocks noGrp="1"/>
          </p:cNvSpPr>
          <p:nvPr>
            <p:ph idx="1"/>
          </p:nvPr>
        </p:nvSpPr>
        <p:spPr>
          <a:xfrm>
            <a:off x="94695" y="4648200"/>
            <a:ext cx="3611112" cy="1822735"/>
          </a:xfrm>
        </p:spPr>
        <p:txBody>
          <a:bodyPr/>
          <a:lstStyle/>
          <a:p>
            <a:r>
              <a:rPr lang="en-US" sz="1800" dirty="0" smtClean="0"/>
              <a:t>Full NCC </a:t>
            </a:r>
            <a:r>
              <a:rPr lang="en-US" sz="1800" dirty="0"/>
              <a:t>coil set </a:t>
            </a:r>
            <a:r>
              <a:rPr lang="en-US" sz="1800" dirty="0" smtClean="0"/>
              <a:t>allows control close to ideal wall limit</a:t>
            </a:r>
            <a:endParaRPr lang="en-US" sz="1800" dirty="0"/>
          </a:p>
          <a:p>
            <a:pPr lvl="1"/>
            <a:r>
              <a:rPr lang="en-US" sz="1400" dirty="0" smtClean="0"/>
              <a:t>NCC 2x6 odd parity coils: active control to 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/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baseline="30000" dirty="0" err="1" smtClean="0"/>
              <a:t>no</a:t>
            </a:r>
            <a:r>
              <a:rPr lang="en-US" sz="1400" baseline="30000" dirty="0" smtClean="0"/>
              <a:t>-wall</a:t>
            </a:r>
            <a:r>
              <a:rPr lang="en-US" sz="1400" dirty="0" smtClean="0"/>
              <a:t> = 1.61</a:t>
            </a:r>
          </a:p>
          <a:p>
            <a:pPr lvl="1"/>
            <a:r>
              <a:rPr lang="en-US" sz="1400" dirty="0" smtClean="0"/>
              <a:t>NCC 2x12 coils, optimal sensors: </a:t>
            </a:r>
            <a:r>
              <a:rPr lang="en-US" sz="1400" dirty="0"/>
              <a:t>active </a:t>
            </a:r>
            <a:r>
              <a:rPr lang="en-US" sz="1400" dirty="0" smtClean="0"/>
              <a:t>control to 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dirty="0"/>
              <a:t>/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baseline="30000" dirty="0" err="1"/>
              <a:t>no</a:t>
            </a:r>
            <a:r>
              <a:rPr lang="en-US" sz="1400" baseline="30000" dirty="0"/>
              <a:t>-wall</a:t>
            </a:r>
            <a:r>
              <a:rPr lang="en-US" sz="1400" dirty="0"/>
              <a:t> </a:t>
            </a:r>
            <a:r>
              <a:rPr lang="en-US" sz="1400" dirty="0" smtClean="0"/>
              <a:t>= 1.70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3810000" y="4419600"/>
            <a:ext cx="1824930" cy="2073406"/>
            <a:chOff x="1752600" y="1905000"/>
            <a:chExt cx="1824930" cy="2073406"/>
          </a:xfrm>
        </p:grpSpPr>
        <p:pic>
          <p:nvPicPr>
            <p:cNvPr id="72" name="Picture 71" descr="plot2NSTXv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9050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1879810" y="2406707"/>
              <a:ext cx="1222168" cy="662528"/>
              <a:chOff x="1879810" y="2406707"/>
              <a:chExt cx="1222168" cy="662528"/>
            </a:xfrm>
          </p:grpSpPr>
          <p:sp>
            <p:nvSpPr>
              <p:cNvPr id="90" name="Freeform 10"/>
              <p:cNvSpPr>
                <a:spLocks/>
              </p:cNvSpPr>
              <p:nvPr/>
            </p:nvSpPr>
            <p:spPr bwMode="auto">
              <a:xfrm>
                <a:off x="2881484" y="2802086"/>
                <a:ext cx="220494" cy="264477"/>
              </a:xfrm>
              <a:custGeom>
                <a:avLst/>
                <a:gdLst>
                  <a:gd name="T0" fmla="*/ 328 w 350"/>
                  <a:gd name="T1" fmla="*/ 0 h 396"/>
                  <a:gd name="T2" fmla="*/ 224 w 350"/>
                  <a:gd name="T3" fmla="*/ 32 h 396"/>
                  <a:gd name="T4" fmla="*/ 118 w 350"/>
                  <a:gd name="T5" fmla="*/ 60 h 396"/>
                  <a:gd name="T6" fmla="*/ 0 w 350"/>
                  <a:gd name="T7" fmla="*/ 82 h 396"/>
                  <a:gd name="T8" fmla="*/ 30 w 350"/>
                  <a:gd name="T9" fmla="*/ 396 h 396"/>
                  <a:gd name="T10" fmla="*/ 130 w 350"/>
                  <a:gd name="T11" fmla="*/ 378 h 396"/>
                  <a:gd name="T12" fmla="*/ 272 w 350"/>
                  <a:gd name="T13" fmla="*/ 346 h 396"/>
                  <a:gd name="T14" fmla="*/ 350 w 350"/>
                  <a:gd name="T15" fmla="*/ 32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2"/>
              <p:cNvSpPr>
                <a:spLocks/>
              </p:cNvSpPr>
              <p:nvPr/>
            </p:nvSpPr>
            <p:spPr bwMode="auto">
              <a:xfrm>
                <a:off x="2122984" y="2770029"/>
                <a:ext cx="328851" cy="299206"/>
              </a:xfrm>
              <a:custGeom>
                <a:avLst/>
                <a:gdLst>
                  <a:gd name="T0" fmla="*/ 78 w 522"/>
                  <a:gd name="T1" fmla="*/ 0 h 448"/>
                  <a:gd name="T2" fmla="*/ 180 w 522"/>
                  <a:gd name="T3" fmla="*/ 44 h 448"/>
                  <a:gd name="T4" fmla="*/ 304 w 522"/>
                  <a:gd name="T5" fmla="*/ 84 h 448"/>
                  <a:gd name="T6" fmla="*/ 404 w 522"/>
                  <a:gd name="T7" fmla="*/ 108 h 448"/>
                  <a:gd name="T8" fmla="*/ 476 w 522"/>
                  <a:gd name="T9" fmla="*/ 122 h 448"/>
                  <a:gd name="T10" fmla="*/ 522 w 522"/>
                  <a:gd name="T11" fmla="*/ 130 h 448"/>
                  <a:gd name="T12" fmla="*/ 492 w 522"/>
                  <a:gd name="T13" fmla="*/ 448 h 448"/>
                  <a:gd name="T14" fmla="*/ 376 w 522"/>
                  <a:gd name="T15" fmla="*/ 424 h 448"/>
                  <a:gd name="T16" fmla="*/ 232 w 522"/>
                  <a:gd name="T17" fmla="*/ 390 h 448"/>
                  <a:gd name="T18" fmla="*/ 108 w 522"/>
                  <a:gd name="T19" fmla="*/ 350 h 448"/>
                  <a:gd name="T20" fmla="*/ 0 w 522"/>
                  <a:gd name="T21" fmla="*/ 306 h 448"/>
                  <a:gd name="T22" fmla="*/ 78 w 522"/>
                  <a:gd name="T23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4"/>
              <p:cNvSpPr>
                <a:spLocks/>
              </p:cNvSpPr>
              <p:nvPr/>
            </p:nvSpPr>
            <p:spPr bwMode="auto">
              <a:xfrm>
                <a:off x="1879810" y="2406707"/>
                <a:ext cx="83158" cy="260470"/>
              </a:xfrm>
              <a:custGeom>
                <a:avLst/>
                <a:gdLst>
                  <a:gd name="T0" fmla="*/ 0 w 132"/>
                  <a:gd name="T1" fmla="*/ 390 h 390"/>
                  <a:gd name="T2" fmla="*/ 4 w 132"/>
                  <a:gd name="T3" fmla="*/ 328 h 390"/>
                  <a:gd name="T4" fmla="*/ 132 w 132"/>
                  <a:gd name="T5" fmla="*/ 0 h 390"/>
                  <a:gd name="T6" fmla="*/ 108 w 132"/>
                  <a:gd name="T7" fmla="*/ 82 h 390"/>
                  <a:gd name="T8" fmla="*/ 104 w 132"/>
                  <a:gd name="T9" fmla="*/ 126 h 390"/>
                  <a:gd name="T10" fmla="*/ 106 w 132"/>
                  <a:gd name="T11" fmla="*/ 168 h 390"/>
                  <a:gd name="T12" fmla="*/ 118 w 132"/>
                  <a:gd name="T13" fmla="*/ 216 h 390"/>
                  <a:gd name="T14" fmla="*/ 132 w 132"/>
                  <a:gd name="T15" fmla="*/ 238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915476" y="3357811"/>
              <a:ext cx="928292" cy="438696"/>
              <a:chOff x="1915476" y="3357811"/>
              <a:chExt cx="928292" cy="438696"/>
            </a:xfrm>
          </p:grpSpPr>
          <p:sp>
            <p:nvSpPr>
              <p:cNvPr id="87" name="Freeform 24"/>
              <p:cNvSpPr>
                <a:spLocks/>
              </p:cNvSpPr>
              <p:nvPr/>
            </p:nvSpPr>
            <p:spPr bwMode="auto">
              <a:xfrm>
                <a:off x="2491093" y="3641830"/>
                <a:ext cx="352675" cy="154677"/>
              </a:xfrm>
              <a:custGeom>
                <a:avLst/>
                <a:gdLst>
                  <a:gd name="T0" fmla="*/ 0 w 560"/>
                  <a:gd name="T1" fmla="*/ 0 h 232"/>
                  <a:gd name="T2" fmla="*/ 22 w 560"/>
                  <a:gd name="T3" fmla="*/ 216 h 232"/>
                  <a:gd name="T4" fmla="*/ 206 w 560"/>
                  <a:gd name="T5" fmla="*/ 228 h 232"/>
                  <a:gd name="T6" fmla="*/ 286 w 560"/>
                  <a:gd name="T7" fmla="*/ 232 h 232"/>
                  <a:gd name="T8" fmla="*/ 406 w 560"/>
                  <a:gd name="T9" fmla="*/ 224 h 232"/>
                  <a:gd name="T10" fmla="*/ 528 w 560"/>
                  <a:gd name="T11" fmla="*/ 218 h 232"/>
                  <a:gd name="T12" fmla="*/ 560 w 560"/>
                  <a:gd name="T13" fmla="*/ 0 h 232"/>
                  <a:gd name="T14" fmla="*/ 420 w 560"/>
                  <a:gd name="T15" fmla="*/ 12 h 232"/>
                  <a:gd name="T16" fmla="*/ 274 w 560"/>
                  <a:gd name="T17" fmla="*/ 18 h 232"/>
                  <a:gd name="T18" fmla="*/ 116 w 560"/>
                  <a:gd name="T19" fmla="*/ 12 h 232"/>
                  <a:gd name="T20" fmla="*/ 0 w 560"/>
                  <a:gd name="T21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26"/>
              <p:cNvSpPr>
                <a:spLocks/>
              </p:cNvSpPr>
              <p:nvPr/>
            </p:nvSpPr>
            <p:spPr bwMode="auto">
              <a:xfrm>
                <a:off x="1915476" y="3357811"/>
                <a:ext cx="173819" cy="293353"/>
              </a:xfrm>
              <a:custGeom>
                <a:avLst/>
                <a:gdLst>
                  <a:gd name="T0" fmla="*/ 276 w 276"/>
                  <a:gd name="T1" fmla="*/ 440 h 440"/>
                  <a:gd name="T2" fmla="*/ 212 w 276"/>
                  <a:gd name="T3" fmla="*/ 388 h 440"/>
                  <a:gd name="T4" fmla="*/ 144 w 276"/>
                  <a:gd name="T5" fmla="*/ 318 h 440"/>
                  <a:gd name="T6" fmla="*/ 112 w 276"/>
                  <a:gd name="T7" fmla="*/ 274 h 440"/>
                  <a:gd name="T8" fmla="*/ 96 w 276"/>
                  <a:gd name="T9" fmla="*/ 254 h 440"/>
                  <a:gd name="T10" fmla="*/ 0 w 276"/>
                  <a:gd name="T11" fmla="*/ 0 h 440"/>
                  <a:gd name="T12" fmla="*/ 72 w 276"/>
                  <a:gd name="T13" fmla="*/ 96 h 440"/>
                  <a:gd name="T14" fmla="*/ 114 w 276"/>
                  <a:gd name="T15" fmla="*/ 134 h 440"/>
                  <a:gd name="T16" fmla="*/ 156 w 276"/>
                  <a:gd name="T17" fmla="*/ 166 h 440"/>
                  <a:gd name="T18" fmla="*/ 194 w 276"/>
                  <a:gd name="T19" fmla="*/ 194 h 440"/>
                  <a:gd name="T20" fmla="*/ 252 w 276"/>
                  <a:gd name="T21" fmla="*/ 230 h 440"/>
                  <a:gd name="T22" fmla="*/ 274 w 276"/>
                  <a:gd name="T23" fmla="*/ 2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" name="Group 27"/>
            <p:cNvGrpSpPr>
              <a:grpSpLocks/>
            </p:cNvGrpSpPr>
            <p:nvPr/>
          </p:nvGrpSpPr>
          <p:grpSpPr bwMode="auto">
            <a:xfrm>
              <a:off x="1756167" y="2489929"/>
              <a:ext cx="1818986" cy="1174613"/>
              <a:chOff x="296" y="1708"/>
              <a:chExt cx="2888" cy="1756"/>
            </a:xfrm>
          </p:grpSpPr>
          <p:sp>
            <p:nvSpPr>
              <p:cNvPr id="76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8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83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9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81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RWM active control capability increases further with full NCC</a:t>
            </a:r>
            <a:endParaRPr lang="en-US" dirty="0"/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5943600" y="5074973"/>
            <a:ext cx="9012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>
                <a:solidFill>
                  <a:srgbClr val="0000FF"/>
                </a:solidFill>
                <a:latin typeface="Arial" pitchFamily="34" charset="0"/>
              </a:rPr>
              <a:t>Existing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RWM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coils</a:t>
            </a:r>
            <a:endParaRPr lang="en-US" sz="1600" b="0" i="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55" name="Line 46"/>
          <p:cNvSpPr>
            <a:spLocks noChangeShapeType="1"/>
          </p:cNvSpPr>
          <p:nvPr/>
        </p:nvSpPr>
        <p:spPr bwMode="auto">
          <a:xfrm>
            <a:off x="6781800" y="5498224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5867400" y="4419600"/>
            <a:ext cx="1095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NCC full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x12 coils</a:t>
            </a:r>
            <a:endParaRPr lang="en-US" sz="1600" b="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8" name="Line 45"/>
          <p:cNvSpPr>
            <a:spLocks noChangeShapeType="1"/>
          </p:cNvSpPr>
          <p:nvPr/>
        </p:nvSpPr>
        <p:spPr bwMode="auto">
          <a:xfrm>
            <a:off x="6952862" y="4838129"/>
            <a:ext cx="221499" cy="14286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1" name="Line 46"/>
          <p:cNvSpPr>
            <a:spLocks noChangeShapeType="1"/>
          </p:cNvSpPr>
          <p:nvPr/>
        </p:nvSpPr>
        <p:spPr bwMode="auto">
          <a:xfrm flipH="1">
            <a:off x="5638800" y="5495921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5879910" y="5908231"/>
            <a:ext cx="12426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NCC partial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2x6 coils</a:t>
            </a:r>
            <a:endParaRPr lang="en-US" sz="1600" b="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4" name="Line 45"/>
          <p:cNvSpPr>
            <a:spLocks noChangeShapeType="1"/>
          </p:cNvSpPr>
          <p:nvPr/>
        </p:nvSpPr>
        <p:spPr bwMode="auto">
          <a:xfrm flipH="1">
            <a:off x="5614916" y="6085493"/>
            <a:ext cx="264993" cy="4160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1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Box 64"/>
          <p:cNvSpPr txBox="1">
            <a:spLocks noChangeArrowheads="1"/>
          </p:cNvSpPr>
          <p:nvPr/>
        </p:nvSpPr>
        <p:spPr bwMode="auto">
          <a:xfrm>
            <a:off x="2267851" y="3705841"/>
            <a:ext cx="25263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b="0" i="0" dirty="0" smtClean="0">
                <a:latin typeface="Helvetica" pitchFamily="34" charset="0"/>
              </a:rPr>
              <a:t>Present sensor locations</a:t>
            </a:r>
            <a:endParaRPr lang="en-US" sz="1800" b="0" i="0" dirty="0">
              <a:latin typeface="Helvetica" pitchFamily="34" charset="0"/>
            </a:endParaRPr>
          </a:p>
        </p:txBody>
      </p:sp>
      <p:sp>
        <p:nvSpPr>
          <p:cNvPr id="2092037" name="Rectangle 5"/>
          <p:cNvSpPr>
            <a:spLocks noGrp="1" noChangeArrowheads="1"/>
          </p:cNvSpPr>
          <p:nvPr>
            <p:ph type="title"/>
          </p:nvPr>
        </p:nvSpPr>
        <p:spPr>
          <a:xfrm>
            <a:off x="3922" y="76200"/>
            <a:ext cx="9140078" cy="685800"/>
          </a:xfrm>
        </p:spPr>
        <p:txBody>
          <a:bodyPr/>
          <a:lstStyle/>
          <a:p>
            <a:r>
              <a:rPr lang="en-US" dirty="0" smtClean="0"/>
              <a:t>Multi-mode theory </a:t>
            </a:r>
            <a:r>
              <a:rPr lang="en-US" dirty="0"/>
              <a:t>shows high amplitude near </a:t>
            </a:r>
            <a:r>
              <a:rPr lang="en-US" dirty="0" err="1"/>
              <a:t>divertor</a:t>
            </a:r>
            <a:r>
              <a:rPr lang="en-US" dirty="0"/>
              <a:t>, </a:t>
            </a:r>
            <a:r>
              <a:rPr lang="en-US" dirty="0" smtClean="0"/>
              <a:t>enhanced magnetics proposed</a:t>
            </a:r>
            <a:endParaRPr lang="en-US" dirty="0"/>
          </a:p>
        </p:txBody>
      </p:sp>
      <p:sp>
        <p:nvSpPr>
          <p:cNvPr id="2092090" name="Text Box 58"/>
          <p:cNvSpPr txBox="1">
            <a:spLocks noChangeArrowheads="1"/>
          </p:cNvSpPr>
          <p:nvPr/>
        </p:nvSpPr>
        <p:spPr bwMode="auto">
          <a:xfrm>
            <a:off x="7971" y="888186"/>
            <a:ext cx="45560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b="0" i="0" u="sng" dirty="0" smtClean="0">
                <a:solidFill>
                  <a:srgbClr val="0000FF"/>
                </a:solidFill>
                <a:latin typeface="Arial" pitchFamily="34" charset="0"/>
              </a:rPr>
              <a:t>Multi-mode n 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= 1 ideal </a:t>
            </a:r>
            <a:r>
              <a:rPr lang="en-US" sz="1400" b="0" i="0" u="sng" dirty="0" err="1" smtClean="0">
                <a:solidFill>
                  <a:srgbClr val="0000FF"/>
                </a:solidFill>
                <a:latin typeface="Arial" pitchFamily="34" charset="0"/>
              </a:rPr>
              <a:t>eigenfunction</a:t>
            </a:r>
            <a:r>
              <a:rPr lang="en-US" sz="1400" b="0" i="0" u="sng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for </a:t>
            </a:r>
            <a:r>
              <a:rPr lang="en-US" sz="1400" b="0" i="0" u="sng" dirty="0" err="1">
                <a:solidFill>
                  <a:srgbClr val="0000FF"/>
                </a:solidFill>
                <a:latin typeface="Arial" pitchFamily="34" charset="0"/>
              </a:rPr>
              <a:t>fiducial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 plasma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82" r="16761" b="1744"/>
          <a:stretch/>
        </p:blipFill>
        <p:spPr bwMode="auto">
          <a:xfrm>
            <a:off x="6229153" y="3883654"/>
            <a:ext cx="272040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val 29"/>
          <p:cNvSpPr/>
          <p:nvPr/>
        </p:nvSpPr>
        <p:spPr bwMode="auto">
          <a:xfrm>
            <a:off x="7196962" y="5311253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730362" y="4928816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7425562" y="5133683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33" name="Straight Arrow Connector 32"/>
          <p:cNvCxnSpPr>
            <a:stCxn id="47" idx="3"/>
          </p:cNvCxnSpPr>
          <p:nvPr/>
        </p:nvCxnSpPr>
        <p:spPr bwMode="auto">
          <a:xfrm>
            <a:off x="5582357" y="4114390"/>
            <a:ext cx="1690805" cy="83243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Oval 24"/>
          <p:cNvSpPr/>
          <p:nvPr/>
        </p:nvSpPr>
        <p:spPr bwMode="auto">
          <a:xfrm>
            <a:off x="8150986" y="4045198"/>
            <a:ext cx="76200" cy="76200"/>
          </a:xfrm>
          <a:prstGeom prst="ellipse">
            <a:avLst/>
          </a:prstGeom>
          <a:solidFill>
            <a:schemeClr val="bg1"/>
          </a:solidFill>
          <a:ln w="15875" cap="flat" cmpd="sng" algn="ctr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8000372" y="4178514"/>
            <a:ext cx="109197" cy="309474"/>
          </a:xfrm>
          <a:prstGeom prst="line">
            <a:avLst/>
          </a:prstGeom>
          <a:noFill/>
          <a:ln w="38100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>
            <a:stCxn id="59" idx="3"/>
          </p:cNvCxnSpPr>
          <p:nvPr/>
        </p:nvCxnSpPr>
        <p:spPr bwMode="auto">
          <a:xfrm>
            <a:off x="4794184" y="3844341"/>
            <a:ext cx="3206188" cy="186423"/>
          </a:xfrm>
          <a:prstGeom prst="straightConnector1">
            <a:avLst/>
          </a:prstGeom>
          <a:noFill/>
          <a:ln w="19050" cap="flat" cmpd="sng" algn="ctr">
            <a:solidFill>
              <a:srgbClr val="99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 Box 64"/>
          <p:cNvSpPr txBox="1">
            <a:spLocks noChangeArrowheads="1"/>
          </p:cNvSpPr>
          <p:nvPr/>
        </p:nvSpPr>
        <p:spPr bwMode="auto">
          <a:xfrm>
            <a:off x="2267851" y="3975890"/>
            <a:ext cx="3314506" cy="27699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b="0" i="0" dirty="0" smtClean="0">
                <a:solidFill>
                  <a:srgbClr val="FF0000"/>
                </a:solidFill>
                <a:latin typeface="Helvetica" pitchFamily="34" charset="0"/>
              </a:rPr>
              <a:t>Proposed new sensor locations</a:t>
            </a:r>
          </a:p>
        </p:txBody>
      </p:sp>
      <p:sp>
        <p:nvSpPr>
          <p:cNvPr id="55" name="Line 63"/>
          <p:cNvSpPr>
            <a:spLocks noChangeShapeType="1"/>
          </p:cNvSpPr>
          <p:nvPr/>
        </p:nvSpPr>
        <p:spPr bwMode="auto">
          <a:xfrm flipH="1">
            <a:off x="1405762" y="3896913"/>
            <a:ext cx="823378" cy="67322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cxnSp>
        <p:nvCxnSpPr>
          <p:cNvPr id="60" name="Straight Arrow Connector 59"/>
          <p:cNvCxnSpPr/>
          <p:nvPr/>
        </p:nvCxnSpPr>
        <p:spPr bwMode="auto">
          <a:xfrm flipH="1">
            <a:off x="2039251" y="4291814"/>
            <a:ext cx="189889" cy="166486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1758806" y="6061058"/>
            <a:ext cx="940668" cy="461665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200" b="0" i="0" dirty="0" err="1">
                <a:solidFill>
                  <a:srgbClr val="FF0000"/>
                </a:solidFill>
                <a:latin typeface="Arial" pitchFamily="34" charset="0"/>
              </a:rPr>
              <a:t>mmVALEN</a:t>
            </a:r>
            <a:r>
              <a:rPr lang="en-US" sz="1200" b="0" i="0" dirty="0">
                <a:solidFill>
                  <a:srgbClr val="FF0000"/>
                </a:solidFill>
                <a:latin typeface="Arial" pitchFamily="34" charset="0"/>
              </a:rPr>
              <a:t> </a:t>
            </a:r>
            <a:endParaRPr lang="en-US" sz="1200" b="0" i="0" dirty="0" smtClean="0">
              <a:solidFill>
                <a:srgbClr val="FF0000"/>
              </a:solidFill>
              <a:latin typeface="Arial" pitchFamily="34" charset="0"/>
            </a:endParaRPr>
          </a:p>
          <a:p>
            <a:pPr eaLnBrk="0" hangingPunct="0">
              <a:buFontTx/>
              <a:buNone/>
            </a:pPr>
            <a:r>
              <a:rPr lang="en-US" sz="1200" b="0" i="0" dirty="0" smtClean="0">
                <a:solidFill>
                  <a:srgbClr val="FF0000"/>
                </a:solidFill>
                <a:latin typeface="Arial" pitchFamily="34" charset="0"/>
              </a:rPr>
              <a:t>code</a:t>
            </a:r>
            <a:endParaRPr lang="en-US" sz="1200" b="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2" name="Content Placeholder 2"/>
          <p:cNvSpPr txBox="1">
            <a:spLocks/>
          </p:cNvSpPr>
          <p:nvPr/>
        </p:nvSpPr>
        <p:spPr bwMode="auto">
          <a:xfrm>
            <a:off x="2229140" y="4225982"/>
            <a:ext cx="4027476" cy="199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/>
              <a:t>Global mode diagnosis: measure theoretically increased amplitude in the </a:t>
            </a:r>
            <a:r>
              <a:rPr lang="en-US" sz="1600" b="0" i="0" dirty="0" err="1"/>
              <a:t>divertor</a:t>
            </a:r>
            <a:r>
              <a:rPr lang="en-US" sz="1600" b="0" i="0" dirty="0"/>
              <a:t> at high </a:t>
            </a:r>
            <a:r>
              <a:rPr lang="el-GR" sz="1600" b="0" i="0" dirty="0"/>
              <a:t>β</a:t>
            </a:r>
            <a:r>
              <a:rPr lang="en-US" sz="1600" b="0" i="0" baseline="-25000" dirty="0" smtClean="0"/>
              <a:t>N</a:t>
            </a:r>
          </a:p>
          <a:p>
            <a:r>
              <a:rPr lang="en-US" sz="1600" b="0" i="0" dirty="0"/>
              <a:t>3D analysis of candidate sensor positions show </a:t>
            </a:r>
            <a:r>
              <a:rPr lang="en-US" sz="1600" b="0" i="0" dirty="0" smtClean="0"/>
              <a:t>&gt;2x </a:t>
            </a:r>
            <a:r>
              <a:rPr lang="en-US" sz="1600" b="0" i="0" dirty="0"/>
              <a:t>increase in signal over present </a:t>
            </a:r>
            <a:r>
              <a:rPr lang="en-US" sz="1600" b="0" i="0" dirty="0" smtClean="0"/>
              <a:t>sensors</a:t>
            </a:r>
            <a:endParaRPr lang="en-US" sz="1600" b="0" i="0" baseline="-25000" dirty="0"/>
          </a:p>
          <a:p>
            <a:r>
              <a:rPr lang="en-US" sz="1600" b="0" i="0" dirty="0"/>
              <a:t>Significant </a:t>
            </a:r>
            <a:r>
              <a:rPr lang="en-US" sz="1600" b="0" i="0" dirty="0" err="1"/>
              <a:t>toroidal</a:t>
            </a:r>
            <a:r>
              <a:rPr lang="en-US" sz="1600" b="0" i="0" dirty="0"/>
              <a:t> phase change would be measured  </a:t>
            </a:r>
          </a:p>
          <a:p>
            <a:pPr lvl="1"/>
            <a:r>
              <a:rPr lang="en-US" sz="1400" b="0" i="0" dirty="0" smtClean="0"/>
              <a:t>Constrain </a:t>
            </a:r>
            <a:r>
              <a:rPr lang="en-US" sz="1400" b="0" i="0" dirty="0"/>
              <a:t>RWM state space </a:t>
            </a:r>
            <a:r>
              <a:rPr lang="en-US" sz="1400" b="0" i="0" dirty="0" smtClean="0"/>
              <a:t>controller</a:t>
            </a:r>
            <a:endParaRPr lang="en-US" sz="1400" b="0" i="0" dirty="0"/>
          </a:p>
        </p:txBody>
      </p:sp>
      <p:cxnSp>
        <p:nvCxnSpPr>
          <p:cNvPr id="63" name="Straight Arrow Connector 62"/>
          <p:cNvCxnSpPr/>
          <p:nvPr/>
        </p:nvCxnSpPr>
        <p:spPr bwMode="auto">
          <a:xfrm flipH="1">
            <a:off x="1144460" y="5956139"/>
            <a:ext cx="894792" cy="53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5" name="Picture 2" descr="UWBP120047t7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81"/>
          <a:stretch/>
        </p:blipFill>
        <p:spPr bwMode="auto">
          <a:xfrm>
            <a:off x="4477980" y="1125964"/>
            <a:ext cx="4260202" cy="26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Line 8"/>
          <p:cNvSpPr>
            <a:spLocks noChangeShapeType="1"/>
          </p:cNvSpPr>
          <p:nvPr/>
        </p:nvSpPr>
        <p:spPr bwMode="auto">
          <a:xfrm flipV="1">
            <a:off x="4907571" y="2801644"/>
            <a:ext cx="4235119" cy="123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Line 9"/>
          <p:cNvSpPr>
            <a:spLocks noChangeShapeType="1"/>
          </p:cNvSpPr>
          <p:nvPr/>
        </p:nvSpPr>
        <p:spPr bwMode="auto">
          <a:xfrm flipV="1">
            <a:off x="4901397" y="934564"/>
            <a:ext cx="0" cy="186708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4926523" y="2558006"/>
            <a:ext cx="11031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toroidal angle</a:t>
            </a:r>
          </a:p>
        </p:txBody>
      </p:sp>
      <p:sp>
        <p:nvSpPr>
          <p:cNvPr id="69" name="Text Box 12"/>
          <p:cNvSpPr txBox="1">
            <a:spLocks noChangeArrowheads="1"/>
          </p:cNvSpPr>
          <p:nvPr/>
        </p:nvSpPr>
        <p:spPr bwMode="auto">
          <a:xfrm>
            <a:off x="4530373" y="914033"/>
            <a:ext cx="369332" cy="131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kern="0" dirty="0" err="1">
                <a:solidFill>
                  <a:sysClr val="windowText" lastClr="000000"/>
                </a:solidFill>
              </a:rPr>
              <a:t>p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oloidal</a:t>
            </a:r>
            <a:r>
              <a:rPr lang="en-US" b="0" i="0" kern="0" dirty="0" smtClean="0">
                <a:solidFill>
                  <a:sysClr val="windowText" lastClr="000000"/>
                </a:solidFill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angle</a:t>
            </a:r>
          </a:p>
        </p:txBody>
      </p:sp>
      <p:sp>
        <p:nvSpPr>
          <p:cNvPr id="70" name="Line 13"/>
          <p:cNvSpPr>
            <a:spLocks noChangeShapeType="1"/>
          </p:cNvSpPr>
          <p:nvPr/>
        </p:nvSpPr>
        <p:spPr bwMode="auto">
          <a:xfrm flipV="1">
            <a:off x="4823505" y="2516158"/>
            <a:ext cx="3562684" cy="1473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Line 14"/>
          <p:cNvSpPr>
            <a:spLocks noChangeShapeType="1"/>
          </p:cNvSpPr>
          <p:nvPr/>
        </p:nvSpPr>
        <p:spPr bwMode="auto">
          <a:xfrm>
            <a:off x="4823505" y="3080718"/>
            <a:ext cx="356268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Text Box 15"/>
          <p:cNvSpPr txBox="1">
            <a:spLocks noChangeArrowheads="1"/>
          </p:cNvSpPr>
          <p:nvPr/>
        </p:nvSpPr>
        <p:spPr bwMode="auto">
          <a:xfrm>
            <a:off x="4326102" y="1192986"/>
            <a:ext cx="369332" cy="205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kern="0" dirty="0" smtClean="0">
                <a:solidFill>
                  <a:srgbClr val="0000FF"/>
                </a:solidFill>
              </a:rPr>
              <a:t>P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resent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sensor positions</a:t>
            </a:r>
          </a:p>
        </p:txBody>
      </p:sp>
      <p:sp>
        <p:nvSpPr>
          <p:cNvPr id="73" name="Line 16"/>
          <p:cNvSpPr>
            <a:spLocks noChangeShapeType="1"/>
          </p:cNvSpPr>
          <p:nvPr/>
        </p:nvSpPr>
        <p:spPr bwMode="auto">
          <a:xfrm flipV="1">
            <a:off x="4580338" y="2518610"/>
            <a:ext cx="216097" cy="149416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Line 17"/>
          <p:cNvSpPr>
            <a:spLocks noChangeShapeType="1"/>
          </p:cNvSpPr>
          <p:nvPr/>
        </p:nvSpPr>
        <p:spPr bwMode="auto">
          <a:xfrm>
            <a:off x="4597626" y="2975756"/>
            <a:ext cx="198809" cy="10496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Text Box 12"/>
          <p:cNvSpPr txBox="1">
            <a:spLocks noChangeArrowheads="1"/>
          </p:cNvSpPr>
          <p:nvPr/>
        </p:nvSpPr>
        <p:spPr bwMode="auto">
          <a:xfrm>
            <a:off x="8290106" y="2559700"/>
            <a:ext cx="84987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kern="0" dirty="0" smtClean="0">
                <a:solidFill>
                  <a:sysClr val="windowText" lastClr="000000"/>
                </a:solidFill>
              </a:rPr>
              <a:t>o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utboard</a:t>
            </a:r>
            <a:r>
              <a:rPr lang="en-US" b="0" i="0" kern="0" dirty="0">
                <a:solidFill>
                  <a:sysClr val="windowText" lastClr="000000"/>
                </a:solidFill>
              </a:rPr>
              <a:t> </a:t>
            </a:r>
            <a:r>
              <a:rPr lang="en-US" b="0" i="0" kern="0" dirty="0" err="1" smtClean="0">
                <a:solidFill>
                  <a:sysClr val="windowText" lastClr="000000"/>
                </a:solidFill>
              </a:rPr>
              <a:t>midplane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>
            <a:off x="4823504" y="3664417"/>
            <a:ext cx="3562684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Text Box 12"/>
          <p:cNvSpPr txBox="1">
            <a:spLocks noChangeArrowheads="1"/>
          </p:cNvSpPr>
          <p:nvPr/>
        </p:nvSpPr>
        <p:spPr bwMode="auto">
          <a:xfrm>
            <a:off x="8396277" y="1148373"/>
            <a:ext cx="678391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kern="0" dirty="0">
                <a:solidFill>
                  <a:sysClr val="windowText" lastClr="000000"/>
                </a:solidFill>
              </a:rPr>
              <a:t>c</a:t>
            </a:r>
            <a:r>
              <a:rPr lang="en-US" b="0" i="0" kern="0" dirty="0" smtClean="0">
                <a:solidFill>
                  <a:sysClr val="windowText" lastClr="000000"/>
                </a:solidFill>
              </a:rPr>
              <a:t>enter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kern="0" dirty="0" smtClean="0">
                <a:solidFill>
                  <a:sysClr val="windowText" lastClr="000000"/>
                </a:solidFill>
              </a:rPr>
              <a:t>column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Text Box 15"/>
          <p:cNvSpPr txBox="1">
            <a:spLocks noChangeArrowheads="1"/>
          </p:cNvSpPr>
          <p:nvPr/>
        </p:nvSpPr>
        <p:spPr bwMode="auto">
          <a:xfrm>
            <a:off x="8378931" y="2019314"/>
            <a:ext cx="756502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new sensors</a:t>
            </a:r>
          </a:p>
        </p:txBody>
      </p:sp>
      <p:sp>
        <p:nvSpPr>
          <p:cNvPr id="79" name="Freeform 78"/>
          <p:cNvSpPr/>
          <p:nvPr/>
        </p:nvSpPr>
        <p:spPr bwMode="auto">
          <a:xfrm>
            <a:off x="5478117" y="1994304"/>
            <a:ext cx="2859300" cy="1664369"/>
          </a:xfrm>
          <a:custGeom>
            <a:avLst/>
            <a:gdLst>
              <a:gd name="connsiteX0" fmla="*/ 0 w 3675888"/>
              <a:gd name="connsiteY0" fmla="*/ 2139696 h 2139696"/>
              <a:gd name="connsiteX1" fmla="*/ 347472 w 3675888"/>
              <a:gd name="connsiteY1" fmla="*/ 2011680 h 2139696"/>
              <a:gd name="connsiteX2" fmla="*/ 591312 w 3675888"/>
              <a:gd name="connsiteY2" fmla="*/ 1901952 h 2139696"/>
              <a:gd name="connsiteX3" fmla="*/ 865632 w 3675888"/>
              <a:gd name="connsiteY3" fmla="*/ 1749552 h 2139696"/>
              <a:gd name="connsiteX4" fmla="*/ 1292352 w 3675888"/>
              <a:gd name="connsiteY4" fmla="*/ 1463040 h 2139696"/>
              <a:gd name="connsiteX5" fmla="*/ 2395728 w 3675888"/>
              <a:gd name="connsiteY5" fmla="*/ 676656 h 2139696"/>
              <a:gd name="connsiteX6" fmla="*/ 2889504 w 3675888"/>
              <a:gd name="connsiteY6" fmla="*/ 371856 h 2139696"/>
              <a:gd name="connsiteX7" fmla="*/ 3364992 w 3675888"/>
              <a:gd name="connsiteY7" fmla="*/ 134112 h 2139696"/>
              <a:gd name="connsiteX8" fmla="*/ 3553968 w 3675888"/>
              <a:gd name="connsiteY8" fmla="*/ 42672 h 2139696"/>
              <a:gd name="connsiteX9" fmla="*/ 3675888 w 3675888"/>
              <a:gd name="connsiteY9" fmla="*/ 0 h 213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75888" h="2139696">
                <a:moveTo>
                  <a:pt x="0" y="2139696"/>
                </a:moveTo>
                <a:lnTo>
                  <a:pt x="347472" y="2011680"/>
                </a:lnTo>
                <a:lnTo>
                  <a:pt x="591312" y="1901952"/>
                </a:lnTo>
                <a:lnTo>
                  <a:pt x="865632" y="1749552"/>
                </a:lnTo>
                <a:lnTo>
                  <a:pt x="1292352" y="1463040"/>
                </a:lnTo>
                <a:lnTo>
                  <a:pt x="2395728" y="676656"/>
                </a:lnTo>
                <a:lnTo>
                  <a:pt x="2889504" y="371856"/>
                </a:lnTo>
                <a:lnTo>
                  <a:pt x="3364992" y="134112"/>
                </a:lnTo>
                <a:lnTo>
                  <a:pt x="3553968" y="42672"/>
                </a:lnTo>
                <a:lnTo>
                  <a:pt x="3675888" y="0"/>
                </a:ln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b="0" i="0"/>
          </a:p>
        </p:txBody>
      </p:sp>
      <p:sp>
        <p:nvSpPr>
          <p:cNvPr id="80" name="Line 13"/>
          <p:cNvSpPr>
            <a:spLocks noChangeShapeType="1"/>
          </p:cNvSpPr>
          <p:nvPr/>
        </p:nvSpPr>
        <p:spPr bwMode="auto">
          <a:xfrm>
            <a:off x="4823505" y="1997951"/>
            <a:ext cx="3550831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6256616" y="855519"/>
            <a:ext cx="10839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n = 1 </a:t>
            </a:r>
            <a:r>
              <a:rPr lang="en-US" sz="1400" b="0" i="0" u="sng" dirty="0" smtClean="0">
                <a:solidFill>
                  <a:srgbClr val="0000FF"/>
                </a:solidFill>
                <a:latin typeface="Arial" pitchFamily="34" charset="0"/>
              </a:rPr>
              <a:t>mode</a:t>
            </a:r>
            <a:endParaRPr lang="en-US" sz="1400" b="0" i="0" u="sng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83" name="Text Box 15"/>
          <p:cNvSpPr txBox="1">
            <a:spLocks noChangeArrowheads="1"/>
          </p:cNvSpPr>
          <p:nvPr/>
        </p:nvSpPr>
        <p:spPr bwMode="auto">
          <a:xfrm>
            <a:off x="8396277" y="3112250"/>
            <a:ext cx="736447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new sensors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076" y="1100641"/>
            <a:ext cx="2397642" cy="279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" y="3848213"/>
            <a:ext cx="1986807" cy="2926080"/>
          </a:xfrm>
          <a:prstGeom prst="rect">
            <a:avLst/>
          </a:prstGeom>
          <a:noFill/>
        </p:spPr>
      </p:pic>
      <p:sp>
        <p:nvSpPr>
          <p:cNvPr id="90" name="Content Placeholder 2"/>
          <p:cNvSpPr txBox="1">
            <a:spLocks/>
          </p:cNvSpPr>
          <p:nvPr/>
        </p:nvSpPr>
        <p:spPr bwMode="auto">
          <a:xfrm>
            <a:off x="2403717" y="1318784"/>
            <a:ext cx="2074263" cy="248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0" i="0" u="sng" dirty="0" smtClean="0"/>
              <a:t>Multi-mode physics</a:t>
            </a:r>
            <a:endParaRPr lang="en-US" sz="1600" b="0" i="0" u="sng" baseline="-25000" dirty="0"/>
          </a:p>
          <a:p>
            <a:pPr marL="365760" lvl="1"/>
            <a:r>
              <a:rPr lang="en-US" sz="1400" b="0" i="0" dirty="0"/>
              <a:t>I</a:t>
            </a:r>
            <a:r>
              <a:rPr lang="en-US" sz="1400" b="0" i="0" dirty="0" smtClean="0"/>
              <a:t>mplement in RWMSC</a:t>
            </a:r>
          </a:p>
          <a:p>
            <a:pPr marL="365760" lvl="1"/>
            <a:r>
              <a:rPr lang="en-US" sz="1400" b="0" i="0" dirty="0"/>
              <a:t>V</a:t>
            </a:r>
            <a:r>
              <a:rPr lang="en-US" sz="1400" b="0" i="0" dirty="0" smtClean="0"/>
              <a:t>alidate theory predictions with measurements</a:t>
            </a:r>
          </a:p>
          <a:p>
            <a:pPr marL="365760" lvl="1"/>
            <a:r>
              <a:rPr lang="en-US" sz="1400" b="0" i="0" dirty="0" smtClean="0"/>
              <a:t>Found similar results in ITER simulations</a:t>
            </a:r>
            <a:endParaRPr lang="en-US" sz="1400" b="0" i="0" dirty="0"/>
          </a:p>
        </p:txBody>
      </p:sp>
    </p:spTree>
    <p:extLst>
      <p:ext uri="{BB962C8B-B14F-4D97-AF65-F5344CB8AC3E}">
        <p14:creationId xmlns:p14="http://schemas.microsoft.com/office/powerpoint/2010/main" val="32054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44"/>
            <a:ext cx="9144000" cy="815975"/>
          </a:xfrm>
        </p:spPr>
        <p:txBody>
          <a:bodyPr/>
          <a:lstStyle/>
          <a:p>
            <a:r>
              <a:rPr lang="en-US" dirty="0" smtClean="0"/>
              <a:t>3D </a:t>
            </a:r>
            <a:r>
              <a:rPr lang="en-US" dirty="0"/>
              <a:t>a</a:t>
            </a:r>
            <a:r>
              <a:rPr lang="en-US" dirty="0" smtClean="0"/>
              <a:t>nalysis of extended MHD </a:t>
            </a:r>
            <a:r>
              <a:rPr lang="en-US" dirty="0"/>
              <a:t>s</a:t>
            </a:r>
            <a:r>
              <a:rPr lang="en-US" dirty="0" smtClean="0"/>
              <a:t>ensors show significant mode amplitude off-</a:t>
            </a:r>
            <a:r>
              <a:rPr lang="en-US" dirty="0" err="1" smtClean="0"/>
              <a:t>midplane</a:t>
            </a:r>
            <a:r>
              <a:rPr lang="en-US" dirty="0" smtClean="0"/>
              <a:t>, approaching </a:t>
            </a:r>
            <a:r>
              <a:rPr lang="en-US" dirty="0" err="1" smtClean="0"/>
              <a:t>divertor</a:t>
            </a:r>
            <a:r>
              <a:rPr lang="en-US" dirty="0" smtClean="0"/>
              <a:t> region</a:t>
            </a:r>
            <a:endParaRPr lang="en-US" dirty="0"/>
          </a:p>
        </p:txBody>
      </p:sp>
      <p:sp>
        <p:nvSpPr>
          <p:cNvPr id="5" name="Text Box 64"/>
          <p:cNvSpPr txBox="1">
            <a:spLocks noChangeArrowheads="1"/>
          </p:cNvSpPr>
          <p:nvPr/>
        </p:nvSpPr>
        <p:spPr bwMode="auto">
          <a:xfrm>
            <a:off x="2295331" y="2514600"/>
            <a:ext cx="3546568" cy="60939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US" sz="1800" b="0" i="0" dirty="0">
                <a:solidFill>
                  <a:srgbClr val="FF0000"/>
                </a:solidFill>
                <a:latin typeface="Helvetica" pitchFamily="34" charset="0"/>
              </a:rPr>
              <a:t>N</a:t>
            </a:r>
            <a:r>
              <a:rPr lang="en-US" sz="1800" b="0" i="0" dirty="0" smtClean="0">
                <a:solidFill>
                  <a:srgbClr val="FF0000"/>
                </a:solidFill>
                <a:latin typeface="Helvetica" pitchFamily="34" charset="0"/>
              </a:rPr>
              <a:t>ew sensor locations (includes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US" sz="1800" b="0" i="0" dirty="0">
                <a:solidFill>
                  <a:srgbClr val="FF0000"/>
                </a:solidFill>
                <a:latin typeface="Helvetica" pitchFamily="34" charset="0"/>
              </a:rPr>
              <a:t>o</a:t>
            </a:r>
            <a:r>
              <a:rPr lang="en-US" sz="1800" b="0" i="0" dirty="0" smtClean="0">
                <a:solidFill>
                  <a:srgbClr val="FF0000"/>
                </a:solidFill>
                <a:latin typeface="Helvetica" pitchFamily="34" charset="0"/>
              </a:rPr>
              <a:t>ne new location above </a:t>
            </a:r>
            <a:r>
              <a:rPr lang="en-US" sz="1800" b="0" i="0" dirty="0" err="1" smtClean="0">
                <a:solidFill>
                  <a:srgbClr val="FF0000"/>
                </a:solidFill>
                <a:latin typeface="Helvetica" pitchFamily="34" charset="0"/>
              </a:rPr>
              <a:t>midplane</a:t>
            </a:r>
            <a:r>
              <a:rPr lang="en-US" sz="1800" b="0" i="0" dirty="0" smtClean="0">
                <a:solidFill>
                  <a:srgbClr val="FF0000"/>
                </a:solidFill>
                <a:latin typeface="Helvetica" pitchFamily="34" charset="0"/>
              </a:rPr>
              <a:t>)</a:t>
            </a:r>
          </a:p>
        </p:txBody>
      </p:sp>
      <p:sp>
        <p:nvSpPr>
          <p:cNvPr id="6" name="Text Box 58"/>
          <p:cNvSpPr txBox="1">
            <a:spLocks noChangeArrowheads="1"/>
          </p:cNvSpPr>
          <p:nvPr/>
        </p:nvSpPr>
        <p:spPr bwMode="auto">
          <a:xfrm>
            <a:off x="189695" y="862550"/>
            <a:ext cx="43300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>
                <a:solidFill>
                  <a:srgbClr val="0000FF"/>
                </a:solidFill>
                <a:latin typeface="Arial" pitchFamily="34" charset="0"/>
              </a:rPr>
              <a:t>n = 1 ideal </a:t>
            </a:r>
            <a:r>
              <a:rPr lang="en-US" sz="1600" b="0" i="0" u="sng" dirty="0" err="1" smtClean="0">
                <a:solidFill>
                  <a:srgbClr val="0000FF"/>
                </a:solidFill>
                <a:latin typeface="Arial" pitchFamily="34" charset="0"/>
              </a:rPr>
              <a:t>eigenfunction</a:t>
            </a:r>
            <a:r>
              <a:rPr lang="en-US" sz="1600" b="0" i="0" u="sng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600" b="0" i="0" u="sng" dirty="0" smtClean="0">
                <a:solidFill>
                  <a:srgbClr val="0000FF"/>
                </a:solidFill>
                <a:latin typeface="Arial" pitchFamily="34" charset="0"/>
              </a:rPr>
              <a:t>for high beta </a:t>
            </a:r>
            <a:r>
              <a:rPr lang="en-US" sz="1600" b="0" i="0" u="sng" dirty="0">
                <a:solidFill>
                  <a:srgbClr val="0000FF"/>
                </a:solidFill>
                <a:latin typeface="Arial" pitchFamily="34" charset="0"/>
              </a:rPr>
              <a:t>plasma</a:t>
            </a:r>
          </a:p>
        </p:txBody>
      </p:sp>
      <p:sp>
        <p:nvSpPr>
          <p:cNvPr id="7" name="Line 63"/>
          <p:cNvSpPr>
            <a:spLocks noChangeShapeType="1"/>
          </p:cNvSpPr>
          <p:nvPr/>
        </p:nvSpPr>
        <p:spPr bwMode="auto">
          <a:xfrm flipH="1">
            <a:off x="1457131" y="1725556"/>
            <a:ext cx="908616" cy="14442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8" name="Text Box 64"/>
          <p:cNvSpPr txBox="1">
            <a:spLocks noChangeArrowheads="1"/>
          </p:cNvSpPr>
          <p:nvPr/>
        </p:nvSpPr>
        <p:spPr bwMode="auto">
          <a:xfrm>
            <a:off x="2247734" y="1310964"/>
            <a:ext cx="25263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b="0" i="0" dirty="0" smtClean="0">
                <a:solidFill>
                  <a:srgbClr val="9900FF"/>
                </a:solidFill>
                <a:latin typeface="Helvetica" pitchFamily="34" charset="0"/>
              </a:rPr>
              <a:t>Present sensor locations</a:t>
            </a:r>
            <a:endParaRPr lang="en-US" sz="1800" b="0" i="0" dirty="0">
              <a:solidFill>
                <a:srgbClr val="9900FF"/>
              </a:solidFill>
              <a:latin typeface="Helvetica" pitchFamily="34" charset="0"/>
            </a:endParaRPr>
          </a:p>
        </p:txBody>
      </p:sp>
      <p:pic>
        <p:nvPicPr>
          <p:cNvPr id="9" name="Picture 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3" y="1085462"/>
            <a:ext cx="1816100" cy="282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165653" y="1187482"/>
            <a:ext cx="32541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b="0" i="0" dirty="0">
                <a:latin typeface="Helvetica" pitchFamily="34" charset="0"/>
              </a:rPr>
              <a:t>Z(m)</a:t>
            </a:r>
          </a:p>
        </p:txBody>
      </p:sp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878389" y="3519519"/>
            <a:ext cx="34144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b="0" i="0">
                <a:latin typeface="Helvetica" pitchFamily="34" charset="0"/>
              </a:rPr>
              <a:t>R(m)</a:t>
            </a:r>
          </a:p>
        </p:txBody>
      </p:sp>
      <p:sp>
        <p:nvSpPr>
          <p:cNvPr id="12" name="Text Box 64"/>
          <p:cNvSpPr txBox="1">
            <a:spLocks noChangeArrowheads="1"/>
          </p:cNvSpPr>
          <p:nvPr/>
        </p:nvSpPr>
        <p:spPr bwMode="auto">
          <a:xfrm>
            <a:off x="2427503" y="1599140"/>
            <a:ext cx="3414396" cy="5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dirty="0" smtClean="0">
                <a:solidFill>
                  <a:srgbClr val="9900FF"/>
                </a:solidFill>
                <a:latin typeface="Helvetica" pitchFamily="34" charset="0"/>
              </a:rPr>
              <a:t>B</a:t>
            </a:r>
            <a:r>
              <a:rPr lang="en-US" sz="1600" b="0" i="0" baseline="-25000" dirty="0" smtClean="0">
                <a:solidFill>
                  <a:srgbClr val="9900FF"/>
                </a:solidFill>
                <a:latin typeface="Helvetica" pitchFamily="34" charset="0"/>
              </a:rPr>
              <a:t>R</a:t>
            </a:r>
            <a:r>
              <a:rPr lang="en-US" sz="1600" b="0" i="0" dirty="0">
                <a:solidFill>
                  <a:srgbClr val="9900FF"/>
                </a:solidFill>
                <a:latin typeface="Helvetica" pitchFamily="34" charset="0"/>
              </a:rPr>
              <a:t> </a:t>
            </a:r>
            <a:r>
              <a:rPr lang="en-US" sz="1600" b="0" i="0" dirty="0" smtClean="0">
                <a:solidFill>
                  <a:srgbClr val="9900FF"/>
                </a:solidFill>
                <a:latin typeface="Helvetica" pitchFamily="34" charset="0"/>
              </a:rPr>
              <a:t>sensors (nominally normal, </a:t>
            </a:r>
            <a:r>
              <a:rPr lang="en-US" sz="1600" b="0" i="0" dirty="0" err="1" smtClean="0">
                <a:solidFill>
                  <a:srgbClr val="9900FF"/>
                </a:solidFill>
                <a:latin typeface="Helvetica" pitchFamily="34" charset="0"/>
              </a:rPr>
              <a:t>B</a:t>
            </a:r>
            <a:r>
              <a:rPr lang="en-US" sz="1600" b="0" i="0" baseline="-25000" dirty="0" err="1" smtClean="0">
                <a:solidFill>
                  <a:srgbClr val="9900FF"/>
                </a:solidFill>
                <a:latin typeface="Helvetica" pitchFamily="34" charset="0"/>
              </a:rPr>
              <a:t>norm</a:t>
            </a:r>
            <a:r>
              <a:rPr lang="en-US" sz="1600" b="0" i="0" dirty="0" smtClean="0">
                <a:solidFill>
                  <a:srgbClr val="9900FF"/>
                </a:solidFill>
                <a:latin typeface="Helvetica" pitchFamily="34" charset="0"/>
              </a:rPr>
              <a:t>) </a:t>
            </a:r>
          </a:p>
          <a:p>
            <a:pPr>
              <a:spcBef>
                <a:spcPct val="20000"/>
              </a:spcBef>
              <a:buNone/>
            </a:pPr>
            <a:r>
              <a:rPr lang="en-US" sz="1600" b="0" i="0" dirty="0" err="1">
                <a:solidFill>
                  <a:srgbClr val="9900FF"/>
                </a:solidFill>
                <a:latin typeface="Helvetica" pitchFamily="34" charset="0"/>
              </a:rPr>
              <a:t>B</a:t>
            </a:r>
            <a:r>
              <a:rPr lang="en-US" sz="1600" b="0" i="0" baseline="-25000" dirty="0" err="1">
                <a:solidFill>
                  <a:srgbClr val="9900FF"/>
                </a:solidFill>
                <a:latin typeface="Helvetica" pitchFamily="34" charset="0"/>
              </a:rPr>
              <a:t>p</a:t>
            </a:r>
            <a:r>
              <a:rPr lang="en-US" sz="1600" b="0" i="0" baseline="-25000" dirty="0">
                <a:solidFill>
                  <a:srgbClr val="9900FF"/>
                </a:solidFill>
                <a:latin typeface="Helvetica" pitchFamily="34" charset="0"/>
              </a:rPr>
              <a:t> </a:t>
            </a:r>
            <a:r>
              <a:rPr lang="en-US" sz="1600" b="0" i="0" dirty="0">
                <a:solidFill>
                  <a:srgbClr val="9900FF"/>
                </a:solidFill>
                <a:latin typeface="Helvetica" pitchFamily="34" charset="0"/>
              </a:rPr>
              <a:t>sensors (nominally tangential, </a:t>
            </a:r>
            <a:r>
              <a:rPr lang="en-US" sz="1600" b="0" i="0" dirty="0" err="1">
                <a:solidFill>
                  <a:srgbClr val="9900FF"/>
                </a:solidFill>
                <a:latin typeface="Helvetica" pitchFamily="34" charset="0"/>
              </a:rPr>
              <a:t>B</a:t>
            </a:r>
            <a:r>
              <a:rPr lang="en-US" sz="1600" b="0" i="0" baseline="-25000" dirty="0" err="1">
                <a:solidFill>
                  <a:srgbClr val="9900FF"/>
                </a:solidFill>
                <a:latin typeface="Helvetica" pitchFamily="34" charset="0"/>
              </a:rPr>
              <a:t>tan</a:t>
            </a:r>
            <a:r>
              <a:rPr lang="en-US" sz="1600" b="0" i="0" dirty="0" smtClean="0">
                <a:solidFill>
                  <a:srgbClr val="9900FF"/>
                </a:solidFill>
                <a:latin typeface="Helvetica" pitchFamily="34" charset="0"/>
              </a:rPr>
              <a:t>)</a:t>
            </a:r>
            <a:endParaRPr lang="en-US" sz="1600" b="0" i="0" dirty="0">
              <a:solidFill>
                <a:srgbClr val="9900FF"/>
              </a:solidFill>
              <a:latin typeface="Helvetica" pitchFamily="34" charset="0"/>
            </a:endParaRPr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 flipH="1">
            <a:off x="1533331" y="2025682"/>
            <a:ext cx="873357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14" name="Oval 13"/>
          <p:cNvSpPr/>
          <p:nvPr/>
        </p:nvSpPr>
        <p:spPr bwMode="auto">
          <a:xfrm>
            <a:off x="875266" y="3171043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1123875" y="2919484"/>
            <a:ext cx="1171456" cy="222761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1013266" y="3036118"/>
            <a:ext cx="182563" cy="93577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Oval 16"/>
          <p:cNvSpPr/>
          <p:nvPr/>
        </p:nvSpPr>
        <p:spPr bwMode="auto">
          <a:xfrm>
            <a:off x="954780" y="3101469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180066" y="2990485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98" r="16761" b="1743"/>
          <a:stretch/>
        </p:blipFill>
        <p:spPr bwMode="auto">
          <a:xfrm>
            <a:off x="6280522" y="949939"/>
            <a:ext cx="2720409" cy="29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val 19"/>
          <p:cNvSpPr/>
          <p:nvPr/>
        </p:nvSpPr>
        <p:spPr bwMode="auto">
          <a:xfrm>
            <a:off x="7248331" y="2664526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781731" y="2282089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476931" y="2486956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5800531" y="2740727"/>
            <a:ext cx="1371600" cy="248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Oval 23"/>
          <p:cNvSpPr/>
          <p:nvPr/>
        </p:nvSpPr>
        <p:spPr bwMode="auto">
          <a:xfrm>
            <a:off x="8202355" y="1398471"/>
            <a:ext cx="76200" cy="76200"/>
          </a:xfrm>
          <a:prstGeom prst="ellipse">
            <a:avLst/>
          </a:prstGeom>
          <a:solidFill>
            <a:schemeClr val="bg1"/>
          </a:solidFill>
          <a:ln w="15875" cap="flat" cmpd="sng" algn="ctr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H="1">
            <a:off x="8051741" y="1531787"/>
            <a:ext cx="109197" cy="309474"/>
          </a:xfrm>
          <a:prstGeom prst="line">
            <a:avLst/>
          </a:prstGeom>
          <a:noFill/>
          <a:ln w="38100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876800" y="1474671"/>
            <a:ext cx="3174941" cy="100438"/>
          </a:xfrm>
          <a:prstGeom prst="straightConnector1">
            <a:avLst/>
          </a:prstGeom>
          <a:noFill/>
          <a:ln w="15875" cap="flat" cmpd="sng" algn="ctr">
            <a:solidFill>
              <a:srgbClr val="99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 rot="16200000">
            <a:off x="-568747" y="4879974"/>
            <a:ext cx="1770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err="1" smtClean="0">
                <a:solidFill>
                  <a:schemeClr val="tx1"/>
                </a:solidFill>
              </a:rPr>
              <a:t>B</a:t>
            </a:r>
            <a:r>
              <a:rPr lang="en-US" sz="1600" b="0" i="0" baseline="-25000" dirty="0" err="1" smtClean="0">
                <a:solidFill>
                  <a:schemeClr val="tx1"/>
                </a:solidFill>
              </a:rPr>
              <a:t>norm</a:t>
            </a:r>
            <a:r>
              <a:rPr lang="en-US" sz="1600" b="0" i="0" dirty="0" smtClean="0">
                <a:solidFill>
                  <a:schemeClr val="tx1"/>
                </a:solidFill>
              </a:rPr>
              <a:t>(normalized)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81669" y="6262853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Symbol" pitchFamily="18" charset="2"/>
              </a:rPr>
              <a:t>q </a:t>
            </a:r>
            <a:r>
              <a:rPr lang="en-US" sz="1600" b="0" i="0" dirty="0" smtClean="0">
                <a:solidFill>
                  <a:schemeClr val="tx1"/>
                </a:solidFill>
              </a:rPr>
              <a:t>(</a:t>
            </a:r>
            <a:r>
              <a:rPr lang="en-US" sz="1600" b="0" i="0" dirty="0" err="1" smtClean="0">
                <a:solidFill>
                  <a:schemeClr val="tx1"/>
                </a:solidFill>
              </a:rPr>
              <a:t>deg</a:t>
            </a:r>
            <a:r>
              <a:rPr lang="en-US" sz="1600" b="0" i="0" dirty="0" smtClean="0">
                <a:solidFill>
                  <a:schemeClr val="tx1"/>
                </a:solidFill>
              </a:rPr>
              <a:t>)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5943600" y="3772676"/>
            <a:ext cx="3200400" cy="2554411"/>
          </a:xfrm>
        </p:spPr>
        <p:txBody>
          <a:bodyPr/>
          <a:lstStyle/>
          <a:p>
            <a:r>
              <a:rPr lang="en-US" sz="1800" dirty="0" smtClean="0"/>
              <a:t>Model characteristics</a:t>
            </a:r>
          </a:p>
          <a:p>
            <a:pPr marL="569913" lvl="1" indent="-225425"/>
            <a:r>
              <a:rPr lang="en-US" sz="1400" dirty="0" smtClean="0"/>
              <a:t>New 3D model of </a:t>
            </a:r>
            <a:r>
              <a:rPr lang="en-US" sz="1400" dirty="0" err="1" smtClean="0"/>
              <a:t>divertor</a:t>
            </a:r>
            <a:r>
              <a:rPr lang="en-US" sz="1400" dirty="0" smtClean="0"/>
              <a:t> plate</a:t>
            </a:r>
          </a:p>
          <a:p>
            <a:pPr marL="569913" lvl="1" indent="-225425"/>
            <a:r>
              <a:rPr lang="en-US" sz="1400" dirty="0" smtClean="0"/>
              <a:t>3D sensors with finite toroidal extent; n*A of existing sensors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Results summary</a:t>
            </a:r>
          </a:p>
          <a:p>
            <a:pPr marL="569913" lvl="1" indent="-225425"/>
            <a:r>
              <a:rPr lang="en-US" sz="1400" dirty="0"/>
              <a:t>F</a:t>
            </a:r>
            <a:r>
              <a:rPr lang="en-US" sz="1400" dirty="0" smtClean="0"/>
              <a:t>ield amplitude increases &gt;2x with new sensors</a:t>
            </a:r>
          </a:p>
          <a:p>
            <a:pPr marL="569913" lvl="1" indent="-225425"/>
            <a:r>
              <a:rPr lang="en-US" sz="1400" dirty="0" smtClean="0"/>
              <a:t>Perturbed field reversals observed with new sensors</a:t>
            </a:r>
          </a:p>
          <a:p>
            <a:pPr marL="569913" lvl="1" indent="-225425"/>
            <a:r>
              <a:rPr lang="en-US" sz="1400" dirty="0" smtClean="0"/>
              <a:t>Signals sufficient with plasma shifted off-</a:t>
            </a:r>
            <a:r>
              <a:rPr lang="en-US" sz="1400" dirty="0" err="1" smtClean="0"/>
              <a:t>midplane</a:t>
            </a:r>
            <a:r>
              <a:rPr lang="en-US" sz="1400" dirty="0" smtClean="0"/>
              <a:t> </a:t>
            </a:r>
            <a:endParaRPr lang="en-US" sz="2000" dirty="0" smtClean="0"/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1066337" y="2320189"/>
            <a:ext cx="1171456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Arc 36"/>
          <p:cNvSpPr/>
          <p:nvPr/>
        </p:nvSpPr>
        <p:spPr bwMode="auto">
          <a:xfrm>
            <a:off x="1060525" y="2066731"/>
            <a:ext cx="264420" cy="450206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b="0" i="0"/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1066337" y="1449463"/>
            <a:ext cx="0" cy="870726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2"/>
          <p:cNvSpPr txBox="1"/>
          <p:nvPr/>
        </p:nvSpPr>
        <p:spPr>
          <a:xfrm>
            <a:off x="1079187" y="2048069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Symbol" pitchFamily="18" charset="2"/>
              </a:rPr>
              <a:t>q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pic>
        <p:nvPicPr>
          <p:cNvPr id="1027" name="Picture 3" descr="D:\Users\SAS\Documents\2010+\NSTX-U\VALEN analysis\Extended RWM sensors 2013\Ext MHD sensor plots 2-10-13\figS1n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16405" r="7075" b="9201"/>
          <a:stretch/>
        </p:blipFill>
        <p:spPr bwMode="auto">
          <a:xfrm>
            <a:off x="457200" y="3773616"/>
            <a:ext cx="2746567" cy="255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SAS\Documents\2010+\NSTX-U\VALEN analysis\Extended RWM sensors 2013\Ext MHD sensor plots 2-10-13\figS1p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694" r="8226" b="8645"/>
          <a:stretch/>
        </p:blipFill>
        <p:spPr bwMode="auto">
          <a:xfrm>
            <a:off x="3149076" y="3764435"/>
            <a:ext cx="2718324" cy="25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58"/>
          <p:cNvSpPr txBox="1">
            <a:spLocks noChangeArrowheads="1"/>
          </p:cNvSpPr>
          <p:nvPr/>
        </p:nvSpPr>
        <p:spPr bwMode="auto">
          <a:xfrm>
            <a:off x="1442341" y="3511568"/>
            <a:ext cx="46730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err="1" smtClean="0">
                <a:solidFill>
                  <a:srgbClr val="0000FF"/>
                </a:solidFill>
                <a:latin typeface="Arial" pitchFamily="34" charset="0"/>
              </a:rPr>
              <a:t>B</a:t>
            </a:r>
            <a:r>
              <a:rPr lang="en-US" sz="1600" b="0" i="0" u="sng" baseline="-25000" dirty="0" err="1" smtClean="0">
                <a:solidFill>
                  <a:srgbClr val="0000FF"/>
                </a:solidFill>
                <a:latin typeface="Arial" pitchFamily="34" charset="0"/>
              </a:rPr>
              <a:t>norm</a:t>
            </a:r>
            <a:r>
              <a:rPr lang="en-US" sz="1600" b="0" i="0" u="sng" dirty="0" smtClean="0">
                <a:solidFill>
                  <a:srgbClr val="0000FF"/>
                </a:solidFill>
                <a:latin typeface="Arial" pitchFamily="34" charset="0"/>
              </a:rPr>
              <a:t> vs. theta (normalized to present Br sensors)</a:t>
            </a:r>
            <a:endParaRPr lang="en-US" sz="1600" b="0" i="0" u="sng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47800" y="6257731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Symbol" pitchFamily="18" charset="2"/>
              </a:rPr>
              <a:t>q </a:t>
            </a:r>
            <a:r>
              <a:rPr lang="en-US" sz="1600" b="0" i="0" dirty="0" smtClean="0">
                <a:solidFill>
                  <a:schemeClr val="tx1"/>
                </a:solidFill>
              </a:rPr>
              <a:t>(</a:t>
            </a:r>
            <a:r>
              <a:rPr lang="en-US" sz="1600" b="0" i="0" dirty="0" err="1" smtClean="0">
                <a:solidFill>
                  <a:schemeClr val="tx1"/>
                </a:solidFill>
              </a:rPr>
              <a:t>deg</a:t>
            </a:r>
            <a:r>
              <a:rPr lang="en-US" sz="1600" b="0" i="0" dirty="0" smtClean="0">
                <a:solidFill>
                  <a:schemeClr val="tx1"/>
                </a:solidFill>
              </a:rPr>
              <a:t>)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695131" y="5267131"/>
            <a:ext cx="2286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3419669" y="5304455"/>
            <a:ext cx="2286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Oval 45"/>
          <p:cNvSpPr/>
          <p:nvPr/>
        </p:nvSpPr>
        <p:spPr bwMode="auto">
          <a:xfrm>
            <a:off x="2505269" y="5562600"/>
            <a:ext cx="304800" cy="304800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3581400" y="4856586"/>
            <a:ext cx="304800" cy="304800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5347" y="5889793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Symbol" pitchFamily="18" charset="2"/>
              </a:rPr>
              <a:t>F</a:t>
            </a:r>
            <a:r>
              <a:rPr lang="en-US" b="0" i="0" dirty="0" smtClean="0"/>
              <a:t> = 0 </a:t>
            </a:r>
            <a:r>
              <a:rPr lang="en-US" b="0" i="0" dirty="0" err="1" smtClean="0"/>
              <a:t>deg</a:t>
            </a:r>
            <a:endParaRPr lang="en-US" b="0" i="0" dirty="0"/>
          </a:p>
        </p:txBody>
      </p:sp>
      <p:sp>
        <p:nvSpPr>
          <p:cNvPr id="56" name="TextBox 55"/>
          <p:cNvSpPr txBox="1"/>
          <p:nvPr/>
        </p:nvSpPr>
        <p:spPr>
          <a:xfrm>
            <a:off x="3419669" y="5880462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Symbol" pitchFamily="18" charset="2"/>
              </a:rPr>
              <a:t>F</a:t>
            </a:r>
            <a:r>
              <a:rPr lang="en-US" b="0" i="0" dirty="0" smtClean="0"/>
              <a:t> = 0 </a:t>
            </a:r>
            <a:r>
              <a:rPr lang="en-US" b="0" i="0" dirty="0" err="1" smtClean="0"/>
              <a:t>deg</a:t>
            </a:r>
            <a:endParaRPr lang="en-US" b="0" i="0" dirty="0"/>
          </a:p>
        </p:txBody>
      </p:sp>
      <p:sp>
        <p:nvSpPr>
          <p:cNvPr id="57" name="TextBox 56"/>
          <p:cNvSpPr txBox="1"/>
          <p:nvPr/>
        </p:nvSpPr>
        <p:spPr>
          <a:xfrm>
            <a:off x="3460001" y="4317350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/>
              <a:t>Present sensors</a:t>
            </a:r>
            <a:endParaRPr lang="en-US" b="0" i="0" dirty="0"/>
          </a:p>
        </p:txBody>
      </p:sp>
      <p:cxnSp>
        <p:nvCxnSpPr>
          <p:cNvPr id="52" name="Straight Arrow Connector 51"/>
          <p:cNvCxnSpPr/>
          <p:nvPr/>
        </p:nvCxnSpPr>
        <p:spPr bwMode="auto">
          <a:xfrm flipH="1">
            <a:off x="3798700" y="4594349"/>
            <a:ext cx="51535" cy="262237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57"/>
          <p:cNvCxnSpPr/>
          <p:nvPr/>
        </p:nvCxnSpPr>
        <p:spPr bwMode="auto">
          <a:xfrm flipH="1">
            <a:off x="2791407" y="4566356"/>
            <a:ext cx="771331" cy="99624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Box 65"/>
          <p:cNvSpPr txBox="1"/>
          <p:nvPr/>
        </p:nvSpPr>
        <p:spPr>
          <a:xfrm>
            <a:off x="1562325" y="3906836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err="1" smtClean="0"/>
              <a:t>Z</a:t>
            </a:r>
            <a:r>
              <a:rPr lang="en-US" b="0" i="0" baseline="-25000" dirty="0" err="1" smtClean="0"/>
              <a:t>plasma</a:t>
            </a:r>
            <a:r>
              <a:rPr lang="en-US" b="0" i="0" dirty="0" smtClean="0"/>
              <a:t> = -10 cm</a:t>
            </a:r>
            <a:endParaRPr lang="en-US" b="0" i="0" dirty="0"/>
          </a:p>
        </p:txBody>
      </p:sp>
      <p:sp>
        <p:nvSpPr>
          <p:cNvPr id="67" name="TextBox 66"/>
          <p:cNvSpPr txBox="1"/>
          <p:nvPr/>
        </p:nvSpPr>
        <p:spPr>
          <a:xfrm>
            <a:off x="1997483" y="4142601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/>
              <a:t> </a:t>
            </a:r>
            <a:r>
              <a:rPr lang="en-US" b="0" i="0" dirty="0" smtClean="0"/>
              <a:t>= -5 cm</a:t>
            </a:r>
            <a:endParaRPr lang="en-US" b="0" i="0" dirty="0"/>
          </a:p>
        </p:txBody>
      </p:sp>
      <p:sp>
        <p:nvSpPr>
          <p:cNvPr id="68" name="TextBox 67"/>
          <p:cNvSpPr txBox="1"/>
          <p:nvPr/>
        </p:nvSpPr>
        <p:spPr>
          <a:xfrm>
            <a:off x="2064067" y="4380532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/>
              <a:t>= 0 cm</a:t>
            </a:r>
            <a:endParaRPr lang="en-US" b="0" i="0" dirty="0"/>
          </a:p>
        </p:txBody>
      </p:sp>
      <p:cxnSp>
        <p:nvCxnSpPr>
          <p:cNvPr id="64" name="Straight Arrow Connector 63"/>
          <p:cNvCxnSpPr/>
          <p:nvPr/>
        </p:nvCxnSpPr>
        <p:spPr bwMode="auto">
          <a:xfrm flipH="1" flipV="1">
            <a:off x="1371601" y="4021495"/>
            <a:ext cx="214603" cy="6531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Straight Arrow Connector 77"/>
          <p:cNvCxnSpPr>
            <a:stCxn id="67" idx="1"/>
          </p:cNvCxnSpPr>
          <p:nvPr/>
        </p:nvCxnSpPr>
        <p:spPr bwMode="auto">
          <a:xfrm flipH="1" flipV="1">
            <a:off x="1390263" y="4239212"/>
            <a:ext cx="607220" cy="4188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Straight Arrow Connector 78"/>
          <p:cNvCxnSpPr>
            <a:stCxn id="68" idx="1"/>
          </p:cNvCxnSpPr>
          <p:nvPr/>
        </p:nvCxnSpPr>
        <p:spPr bwMode="auto">
          <a:xfrm flipH="1" flipV="1">
            <a:off x="1394929" y="4428932"/>
            <a:ext cx="669138" cy="901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715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60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15875"/>
            <a:ext cx="8991600" cy="815975"/>
          </a:xfrm>
        </p:spPr>
        <p:txBody>
          <a:bodyPr/>
          <a:lstStyle/>
          <a:p>
            <a:r>
              <a:rPr lang="en-US" sz="2400" dirty="0"/>
              <a:t>S</a:t>
            </a:r>
            <a:r>
              <a:rPr lang="en-US" sz="2400" dirty="0" smtClean="0"/>
              <a:t>tability </a:t>
            </a:r>
            <a:r>
              <a:rPr lang="en-US" sz="2400" dirty="0"/>
              <a:t>control </a:t>
            </a:r>
            <a:r>
              <a:rPr lang="en-US" sz="2400" dirty="0" smtClean="0"/>
              <a:t>improvements </a:t>
            </a:r>
            <a:r>
              <a:rPr lang="en-US" sz="2400" dirty="0"/>
              <a:t>significantly reduce unstable RWMs at low l</a:t>
            </a:r>
            <a:r>
              <a:rPr lang="en-US" sz="2400" baseline="-25000" dirty="0"/>
              <a:t>i</a:t>
            </a:r>
            <a:r>
              <a:rPr lang="en-US" sz="2400" dirty="0"/>
              <a:t> and high </a:t>
            </a:r>
            <a:r>
              <a:rPr lang="en-US" sz="2400" dirty="0" err="1" smtClean="0">
                <a:latin typeface="Symbol" pitchFamily="18" charset="2"/>
              </a:rPr>
              <a:t>b</a:t>
            </a:r>
            <a:r>
              <a:rPr lang="en-US" sz="2400" baseline="-25000" dirty="0" err="1" smtClean="0"/>
              <a:t>N</a:t>
            </a:r>
            <a:r>
              <a:rPr lang="en-US" sz="2400" dirty="0"/>
              <a:t>;</a:t>
            </a:r>
            <a:r>
              <a:rPr lang="en-US" sz="2400" dirty="0" smtClean="0"/>
              <a:t> improved stability at high </a:t>
            </a:r>
            <a:r>
              <a:rPr lang="en-US" sz="2400" dirty="0" err="1" smtClean="0">
                <a:latin typeface="Symbol" pitchFamily="18" charset="2"/>
              </a:rPr>
              <a:t>b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/l</a:t>
            </a:r>
            <a:r>
              <a:rPr lang="en-US" sz="2400" baseline="-25000" dirty="0" smtClean="0"/>
              <a:t>i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/>
          <a:stretch/>
        </p:blipFill>
        <p:spPr bwMode="auto">
          <a:xfrm>
            <a:off x="152400" y="990600"/>
            <a:ext cx="4724400" cy="396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56" y="1255644"/>
            <a:ext cx="427314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4953000" y="914400"/>
            <a:ext cx="41490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0" i="0" u="sng" dirty="0" smtClean="0">
                <a:solidFill>
                  <a:srgbClr val="0000FF"/>
                </a:solidFill>
              </a:rPr>
              <a:t>Resonant Field Amplification (RFA) vs. </a:t>
            </a:r>
            <a:r>
              <a:rPr lang="en-US" sz="1600" b="0" i="0" dirty="0" err="1">
                <a:latin typeface="Symbol" pitchFamily="18" charset="2"/>
              </a:rPr>
              <a:t>b</a:t>
            </a:r>
            <a:r>
              <a:rPr lang="en-US" sz="1600" b="0" i="0" baseline="-25000" dirty="0" err="1"/>
              <a:t>N</a:t>
            </a:r>
            <a:r>
              <a:rPr lang="en-US" sz="1600" b="0" i="0" dirty="0"/>
              <a:t>/l</a:t>
            </a:r>
            <a:r>
              <a:rPr lang="en-US" sz="1600" b="0" i="0" baseline="-25000" dirty="0"/>
              <a:t>i</a:t>
            </a:r>
            <a:endParaRPr lang="en-US" sz="1600" b="0" i="0" dirty="0"/>
          </a:p>
        </p:txBody>
      </p:sp>
      <p:sp>
        <p:nvSpPr>
          <p:cNvPr id="39" name="TextBox 38"/>
          <p:cNvSpPr txBox="1"/>
          <p:nvPr/>
        </p:nvSpPr>
        <p:spPr>
          <a:xfrm>
            <a:off x="7924801" y="1676400"/>
            <a:ext cx="99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unstable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mode</a:t>
            </a:r>
            <a:endParaRPr lang="en-US" sz="1600" b="0" i="0" dirty="0">
              <a:solidFill>
                <a:srgbClr val="0000FF"/>
              </a:solidFill>
              <a:latin typeface="Arial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 flipV="1">
            <a:off x="7791439" y="1707874"/>
            <a:ext cx="209561" cy="11429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2429522" y="3821115"/>
            <a:ext cx="2128189" cy="457623"/>
            <a:chOff x="1961" y="2761"/>
            <a:chExt cx="1581" cy="357"/>
          </a:xfrm>
        </p:grpSpPr>
        <p:sp>
          <p:nvSpPr>
            <p:cNvPr id="13" name="Rectangle 19"/>
            <p:cNvSpPr>
              <a:spLocks noChangeArrowheads="1"/>
            </p:cNvSpPr>
            <p:nvPr/>
          </p:nvSpPr>
          <p:spPr bwMode="auto">
            <a:xfrm>
              <a:off x="1961" y="2761"/>
              <a:ext cx="1581" cy="3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i="0"/>
            </a:p>
          </p:txBody>
        </p:sp>
        <p:sp>
          <p:nvSpPr>
            <p:cNvPr id="14" name="Oval 20"/>
            <p:cNvSpPr>
              <a:spLocks noChangeArrowheads="1"/>
            </p:cNvSpPr>
            <p:nvPr/>
          </p:nvSpPr>
          <p:spPr bwMode="auto">
            <a:xfrm>
              <a:off x="2016" y="2828"/>
              <a:ext cx="86" cy="86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i="0"/>
            </a:p>
          </p:txBody>
        </p:sp>
        <p:sp>
          <p:nvSpPr>
            <p:cNvPr id="15" name="Oval 21"/>
            <p:cNvSpPr>
              <a:spLocks noChangeArrowheads="1"/>
            </p:cNvSpPr>
            <p:nvPr/>
          </p:nvSpPr>
          <p:spPr bwMode="auto">
            <a:xfrm>
              <a:off x="2018" y="2965"/>
              <a:ext cx="86" cy="86"/>
            </a:xfrm>
            <a:prstGeom prst="ellipse">
              <a:avLst/>
            </a:prstGeom>
            <a:solidFill>
              <a:srgbClr val="000099"/>
            </a:solidFill>
            <a:ln w="127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i="0"/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2154" y="2766"/>
              <a:ext cx="902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b="0" i="0" dirty="0">
                  <a:solidFill>
                    <a:schemeClr val="tx2"/>
                  </a:solidFill>
                  <a:cs typeface="Helvetica" pitchFamily="34" charset="0"/>
                </a:rPr>
                <a:t>Unstable RWM</a:t>
              </a:r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2160" y="2902"/>
              <a:ext cx="1365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b="0" i="0" dirty="0">
                  <a:solidFill>
                    <a:schemeClr val="tx2"/>
                  </a:solidFill>
                  <a:cs typeface="Helvetica" pitchFamily="34" charset="0"/>
                </a:rPr>
                <a:t>Stable / controlled RWM</a:t>
              </a:r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143522" y="4825964"/>
            <a:ext cx="4572000" cy="172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/>
              <a:t>Disruption probability reduced by a factor of 3 on controlled </a:t>
            </a:r>
            <a:r>
              <a:rPr lang="en-US" sz="1800" b="0" i="0" dirty="0" smtClean="0"/>
              <a:t>experiments</a:t>
            </a:r>
          </a:p>
          <a:p>
            <a:pPr lvl="1"/>
            <a:r>
              <a:rPr lang="en-US" sz="1400" b="0" i="0" dirty="0">
                <a:latin typeface="Arial" pitchFamily="34" charset="0"/>
              </a:rPr>
              <a:t>Reached 2 times computed n = 1 no-wall limit of </a:t>
            </a:r>
            <a:r>
              <a:rPr lang="en-US" sz="1400" b="0" i="0" dirty="0" err="1">
                <a:latin typeface="Symbol" pitchFamily="18" charset="2"/>
              </a:rPr>
              <a:t>b</a:t>
            </a:r>
            <a:r>
              <a:rPr lang="en-US" sz="1400" b="0" i="0" baseline="-25000" dirty="0" err="1">
                <a:latin typeface="Arial" pitchFamily="34" charset="0"/>
              </a:rPr>
              <a:t>N</a:t>
            </a:r>
            <a:r>
              <a:rPr lang="en-US" sz="1400" b="0" i="0" dirty="0">
                <a:latin typeface="Arial" pitchFamily="34" charset="0"/>
              </a:rPr>
              <a:t>/l</a:t>
            </a:r>
            <a:r>
              <a:rPr lang="en-US" sz="1400" b="0" i="0" baseline="-25000" dirty="0">
                <a:latin typeface="Arial" pitchFamily="34" charset="0"/>
              </a:rPr>
              <a:t>i</a:t>
            </a:r>
            <a:r>
              <a:rPr lang="en-US" sz="1400" b="0" i="0" dirty="0">
                <a:latin typeface="Arial" pitchFamily="34" charset="0"/>
              </a:rPr>
              <a:t> = </a:t>
            </a:r>
            <a:r>
              <a:rPr lang="en-US" sz="1400" b="0" i="0" dirty="0" smtClean="0">
                <a:latin typeface="Arial" pitchFamily="34" charset="0"/>
              </a:rPr>
              <a:t>6.7</a:t>
            </a:r>
          </a:p>
          <a:p>
            <a:r>
              <a:rPr lang="en-US" sz="1800" b="0" i="0" dirty="0"/>
              <a:t>Lower probability of unstable RWMs at high </a:t>
            </a:r>
            <a:r>
              <a:rPr lang="en-US" sz="1800" b="0" i="0" dirty="0" err="1">
                <a:latin typeface="Symbol" pitchFamily="18" charset="2"/>
              </a:rPr>
              <a:t>b</a:t>
            </a:r>
            <a:r>
              <a:rPr lang="en-US" sz="1800" b="0" i="0" baseline="-25000" dirty="0" err="1"/>
              <a:t>N</a:t>
            </a:r>
            <a:r>
              <a:rPr lang="en-US" sz="1800" b="0" i="0" dirty="0"/>
              <a:t>/l</a:t>
            </a:r>
            <a:r>
              <a:rPr lang="en-US" sz="1800" b="0" i="0" baseline="-25000" dirty="0"/>
              <a:t>i</a:t>
            </a:r>
            <a:endParaRPr lang="en-US" sz="1500" b="0" i="0" dirty="0"/>
          </a:p>
          <a:p>
            <a:pPr lvl="1"/>
            <a:endParaRPr lang="en-US" sz="1400" b="0" i="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876800" y="4648200"/>
            <a:ext cx="4267200" cy="172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/>
              <a:t>Mode stability directly measured in experiments using MHD </a:t>
            </a:r>
            <a:r>
              <a:rPr lang="en-US" sz="1800" b="0" i="0" dirty="0" smtClean="0"/>
              <a:t>spectroscopy</a:t>
            </a:r>
          </a:p>
          <a:p>
            <a:pPr lvl="1">
              <a:spcBef>
                <a:spcPts val="300"/>
              </a:spcBef>
            </a:pPr>
            <a:r>
              <a:rPr lang="en-US" sz="1400" b="0" i="0" dirty="0">
                <a:cs typeface="Calibri" pitchFamily="34" charset="0"/>
              </a:rPr>
              <a:t>Stability </a:t>
            </a:r>
            <a:r>
              <a:rPr lang="en-US" sz="1400" b="0" i="0" dirty="0">
                <a:solidFill>
                  <a:srgbClr val="FF0000"/>
                </a:solidFill>
                <a:cs typeface="Calibri" pitchFamily="34" charset="0"/>
              </a:rPr>
              <a:t>decreases</a:t>
            </a:r>
            <a:r>
              <a:rPr lang="en-US" sz="1400" b="0" i="0" dirty="0">
                <a:cs typeface="Calibri" pitchFamily="34" charset="0"/>
              </a:rPr>
              <a:t> up to </a:t>
            </a:r>
            <a:r>
              <a:rPr lang="en-US" sz="1400" b="0" i="0" dirty="0" err="1">
                <a:latin typeface="Symbol" pitchFamily="18" charset="2"/>
              </a:rPr>
              <a:t>b</a:t>
            </a:r>
            <a:r>
              <a:rPr lang="en-US" sz="1400" b="0" i="0" baseline="-25000" dirty="0" err="1"/>
              <a:t>N</a:t>
            </a:r>
            <a:r>
              <a:rPr lang="en-US" sz="1400" b="0" i="0" dirty="0"/>
              <a:t>/l</a:t>
            </a:r>
            <a:r>
              <a:rPr lang="en-US" sz="1400" b="0" i="0" baseline="-25000" dirty="0"/>
              <a:t>i</a:t>
            </a:r>
            <a:r>
              <a:rPr lang="en-US" sz="1400" b="0" i="0" dirty="0"/>
              <a:t> </a:t>
            </a:r>
            <a:r>
              <a:rPr lang="en-US" sz="1400" b="0" i="0" dirty="0">
                <a:cs typeface="Calibri" pitchFamily="34" charset="0"/>
              </a:rPr>
              <a:t>= 10</a:t>
            </a:r>
          </a:p>
          <a:p>
            <a:pPr lvl="1">
              <a:spcBef>
                <a:spcPts val="300"/>
              </a:spcBef>
            </a:pPr>
            <a:r>
              <a:rPr lang="en-US" sz="1400" b="0" i="0" dirty="0">
                <a:cs typeface="Calibri" pitchFamily="34" charset="0"/>
              </a:rPr>
              <a:t>Stability </a:t>
            </a:r>
            <a:r>
              <a:rPr lang="en-US" sz="1400" b="0" i="0" u="sng" dirty="0">
                <a:solidFill>
                  <a:srgbClr val="00B050"/>
                </a:solidFill>
                <a:cs typeface="Calibri" pitchFamily="34" charset="0"/>
              </a:rPr>
              <a:t>increases</a:t>
            </a:r>
            <a:r>
              <a:rPr lang="en-US" sz="1400" b="0" i="0" dirty="0">
                <a:solidFill>
                  <a:srgbClr val="00B050"/>
                </a:solidFill>
                <a:cs typeface="Calibri" pitchFamily="34" charset="0"/>
              </a:rPr>
              <a:t> </a:t>
            </a:r>
            <a:r>
              <a:rPr lang="en-US" sz="1400" b="0" i="0" dirty="0">
                <a:cs typeface="Calibri" pitchFamily="34" charset="0"/>
              </a:rPr>
              <a:t>at higher </a:t>
            </a:r>
            <a:r>
              <a:rPr lang="en-US" sz="1400" b="0" i="0" dirty="0" err="1">
                <a:latin typeface="Symbol" pitchFamily="18" charset="2"/>
              </a:rPr>
              <a:t>b</a:t>
            </a:r>
            <a:r>
              <a:rPr lang="en-US" sz="1400" b="0" i="0" baseline="-25000" dirty="0" err="1"/>
              <a:t>N</a:t>
            </a:r>
            <a:r>
              <a:rPr lang="en-US" sz="1400" b="0" i="0" dirty="0"/>
              <a:t>/l</a:t>
            </a:r>
            <a:r>
              <a:rPr lang="en-US" sz="1400" b="0" i="0" baseline="-25000" dirty="0"/>
              <a:t>i</a:t>
            </a:r>
            <a:r>
              <a:rPr lang="en-US" sz="1400" b="0" i="0" dirty="0"/>
              <a:t> </a:t>
            </a:r>
          </a:p>
          <a:p>
            <a:pPr lvl="1">
              <a:spcBef>
                <a:spcPts val="300"/>
              </a:spcBef>
            </a:pPr>
            <a:r>
              <a:rPr lang="en-US" sz="1400" b="0" i="0" dirty="0"/>
              <a:t>Presently analysis indicates consistency with kinetic resonance </a:t>
            </a:r>
            <a:r>
              <a:rPr lang="en-US" sz="1400" b="0" i="0" dirty="0" smtClean="0"/>
              <a:t>stabilization</a:t>
            </a:r>
            <a:endParaRPr lang="en-US" sz="1200" b="0" i="0" dirty="0"/>
          </a:p>
        </p:txBody>
      </p:sp>
    </p:spTree>
    <p:extLst>
      <p:ext uri="{BB962C8B-B14F-4D97-AF65-F5344CB8AC3E}">
        <p14:creationId xmlns:p14="http://schemas.microsoft.com/office/powerpoint/2010/main" val="247364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91" y="1700013"/>
            <a:ext cx="2743200" cy="196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29978"/>
            <a:ext cx="2743200" cy="172313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 bwMode="auto">
          <a:xfrm>
            <a:off x="6445679" y="1049664"/>
            <a:ext cx="363925" cy="151682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55612" y="2590513"/>
            <a:ext cx="26356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0.0        0.5        1.0        1.5       2.0</a:t>
            </a:r>
            <a:endParaRPr lang="en-US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modes may limit long-pulse scenarios; kinetic RWM stability may be enhanced at low </a:t>
            </a:r>
            <a:r>
              <a:rPr lang="en-US" dirty="0" smtClean="0">
                <a:latin typeface="Symbol" pitchFamily="18" charset="2"/>
              </a:rPr>
              <a:t>n</a:t>
            </a:r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5791" y="1013951"/>
            <a:ext cx="4545037" cy="73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Coupled m/n = 1/1+2/1 modes grow when </a:t>
            </a:r>
            <a:r>
              <a:rPr lang="en-US" sz="2000" b="0" i="0" dirty="0" err="1" smtClean="0"/>
              <a:t>q</a:t>
            </a:r>
            <a:r>
              <a:rPr lang="en-US" sz="2000" b="0" i="0" baseline="-25000" dirty="0" err="1" smtClean="0"/>
              <a:t>min</a:t>
            </a:r>
            <a:r>
              <a:rPr lang="en-US" sz="2000" b="0" i="0" dirty="0" smtClean="0"/>
              <a:t> approaches 1</a:t>
            </a:r>
          </a:p>
          <a:p>
            <a:pPr marL="457200" lvl="1" indent="0">
              <a:buNone/>
            </a:pPr>
            <a:endParaRPr lang="en-US" sz="1600" b="0" i="0" dirty="0" smtClean="0"/>
          </a:p>
          <a:p>
            <a:pPr marL="457200" lvl="1" indent="0">
              <a:buNone/>
            </a:pPr>
            <a:endParaRPr lang="en-US" sz="1600" b="0" i="0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-246742" y="1755228"/>
            <a:ext cx="2140858" cy="90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1400" b="0" i="0" dirty="0" smtClean="0"/>
              <a:t>EPM or ELM triggers cause modes to onset at larger </a:t>
            </a:r>
            <a:r>
              <a:rPr lang="en-US" sz="1400" b="0" i="0" dirty="0" err="1" smtClean="0"/>
              <a:t>q</a:t>
            </a:r>
            <a:r>
              <a:rPr lang="en-US" sz="1400" b="0" i="0" baseline="-25000" dirty="0" err="1" smtClean="0"/>
              <a:t>min</a:t>
            </a:r>
            <a:r>
              <a:rPr lang="en-US" sz="1400" b="0" i="0" dirty="0" smtClean="0"/>
              <a:t>.</a:t>
            </a:r>
          </a:p>
          <a:p>
            <a:pPr lvl="1"/>
            <a:r>
              <a:rPr lang="en-US" sz="1400" b="0" i="0" dirty="0" smtClean="0"/>
              <a:t>“</a:t>
            </a:r>
            <a:r>
              <a:rPr lang="en-US" sz="1400" b="0" i="0" dirty="0" err="1" smtClean="0"/>
              <a:t>triggerless</a:t>
            </a:r>
            <a:r>
              <a:rPr lang="en-US" sz="1400" b="0" i="0" dirty="0" smtClean="0"/>
              <a:t>” </a:t>
            </a:r>
            <a:r>
              <a:rPr lang="en-US" sz="1400" b="0" i="0" dirty="0"/>
              <a:t>internal </a:t>
            </a:r>
            <a:r>
              <a:rPr lang="en-US" sz="1400" b="0" i="0" dirty="0" smtClean="0"/>
              <a:t>kinks as </a:t>
            </a:r>
            <a:r>
              <a:rPr lang="en-US" sz="1400" b="0" i="0" dirty="0" err="1" smtClean="0"/>
              <a:t>q</a:t>
            </a:r>
            <a:r>
              <a:rPr lang="en-US" sz="1400" b="0" i="0" baseline="-25000" dirty="0" err="1" smtClean="0"/>
              <a:t>min</a:t>
            </a:r>
            <a:r>
              <a:rPr lang="en-US" sz="1400" b="0" i="0" dirty="0" smtClean="0"/>
              <a:t> -&gt; 1</a:t>
            </a:r>
          </a:p>
          <a:p>
            <a:pPr marL="457200" lvl="1" indent="0">
              <a:buNone/>
            </a:pPr>
            <a:endParaRPr lang="en-US" sz="1600" b="0" i="0" dirty="0" smtClean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671195" y="3364579"/>
            <a:ext cx="1931573" cy="63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>
                <a:cs typeface="Calibri" pitchFamily="34" charset="0"/>
              </a:rPr>
              <a:t>Expectations </a:t>
            </a:r>
            <a:r>
              <a:rPr lang="en-US" sz="1800" b="0" i="0" dirty="0">
                <a:cs typeface="Calibri" pitchFamily="34" charset="0"/>
              </a:rPr>
              <a:t>at </a:t>
            </a:r>
            <a:r>
              <a:rPr lang="en-US" sz="1800" b="0" i="0" dirty="0" smtClean="0">
                <a:cs typeface="Calibri" pitchFamily="34" charset="0"/>
              </a:rPr>
              <a:t>lower </a:t>
            </a:r>
            <a:r>
              <a:rPr lang="en-US" sz="1800" b="0" i="0" dirty="0" smtClean="0">
                <a:latin typeface="Symbol" pitchFamily="18" charset="2"/>
                <a:cs typeface="Calibri" pitchFamily="34" charset="0"/>
              </a:rPr>
              <a:t>n:</a:t>
            </a:r>
            <a:endParaRPr lang="en-US" sz="1600" b="0" i="0" dirty="0">
              <a:cs typeface="Calibri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724400" y="5422203"/>
            <a:ext cx="4419600" cy="114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/>
              <a:t>Mode stability directly measured in experiment using MHD spectroscopy </a:t>
            </a:r>
            <a:endParaRPr lang="en-US" sz="1800" b="0" i="0" dirty="0">
              <a:latin typeface="Symbol" pitchFamily="18" charset="2"/>
              <a:cs typeface="Calibri" pitchFamily="34" charset="0"/>
            </a:endParaRPr>
          </a:p>
          <a:p>
            <a:pPr marL="914400" lvl="1">
              <a:spcBef>
                <a:spcPts val="0"/>
              </a:spcBef>
            </a:pPr>
            <a:r>
              <a:rPr lang="en-US" sz="1600" b="0" i="0" dirty="0">
                <a:cs typeface="Calibri" pitchFamily="34" charset="0"/>
              </a:rPr>
              <a:t>Decreases with </a:t>
            </a:r>
            <a:r>
              <a:rPr lang="en-US" sz="1600" b="0" i="0" dirty="0">
                <a:latin typeface="Symbol" pitchFamily="18" charset="2"/>
                <a:cs typeface="Calibri" pitchFamily="34" charset="0"/>
              </a:rPr>
              <a:t>n</a:t>
            </a:r>
            <a:r>
              <a:rPr lang="en-US" sz="1600" b="0" i="0" dirty="0">
                <a:cs typeface="Calibri" pitchFamily="34" charset="0"/>
              </a:rPr>
              <a:t> </a:t>
            </a:r>
            <a:r>
              <a:rPr lang="en-US" sz="1600" b="0" i="0" dirty="0" smtClean="0">
                <a:solidFill>
                  <a:srgbClr val="00B050"/>
                </a:solidFill>
                <a:cs typeface="Calibri" pitchFamily="34" charset="0"/>
              </a:rPr>
              <a:t>“</a:t>
            </a:r>
            <a:r>
              <a:rPr lang="en-US" sz="1600" b="0" i="0" dirty="0">
                <a:solidFill>
                  <a:srgbClr val="00B050"/>
                </a:solidFill>
                <a:cs typeface="Calibri" pitchFamily="34" charset="0"/>
              </a:rPr>
              <a:t>on resonance</a:t>
            </a:r>
            <a:r>
              <a:rPr lang="en-US" sz="1600" b="0" i="0" dirty="0" smtClean="0">
                <a:solidFill>
                  <a:srgbClr val="00B050"/>
                </a:solidFill>
                <a:cs typeface="Calibri" pitchFamily="34" charset="0"/>
              </a:rPr>
              <a:t>”</a:t>
            </a:r>
          </a:p>
          <a:p>
            <a:pPr marL="914400" lvl="1">
              <a:spcBef>
                <a:spcPts val="0"/>
              </a:spcBef>
            </a:pPr>
            <a:r>
              <a:rPr lang="en-US" sz="1600" b="0" i="0" dirty="0">
                <a:cs typeface="Calibri" pitchFamily="34" charset="0"/>
              </a:rPr>
              <a:t>Independent of </a:t>
            </a:r>
            <a:r>
              <a:rPr lang="en-US" sz="1600" b="0" i="0" dirty="0">
                <a:latin typeface="Symbol" pitchFamily="18" charset="2"/>
                <a:cs typeface="Calibri" pitchFamily="34" charset="0"/>
              </a:rPr>
              <a:t>n</a:t>
            </a:r>
            <a:r>
              <a:rPr lang="en-US" sz="1600" b="0" i="0" dirty="0">
                <a:cs typeface="Calibri" pitchFamily="34" charset="0"/>
              </a:rPr>
              <a:t> </a:t>
            </a:r>
            <a:r>
              <a:rPr lang="en-US" sz="1600" b="0" i="0" dirty="0" smtClean="0">
                <a:solidFill>
                  <a:srgbClr val="FF0000"/>
                </a:solidFill>
                <a:cs typeface="Calibri" pitchFamily="34" charset="0"/>
              </a:rPr>
              <a:t>“off </a:t>
            </a:r>
            <a:r>
              <a:rPr lang="en-US" sz="1600" b="0" i="0" dirty="0">
                <a:solidFill>
                  <a:srgbClr val="FF0000"/>
                </a:solidFill>
                <a:cs typeface="Calibri" pitchFamily="34" charset="0"/>
              </a:rPr>
              <a:t>resonance</a:t>
            </a:r>
            <a:r>
              <a:rPr lang="en-US" sz="1600" b="0" i="0" dirty="0" smtClean="0">
                <a:solidFill>
                  <a:srgbClr val="FF0000"/>
                </a:solidFill>
                <a:cs typeface="Calibri" pitchFamily="34" charset="0"/>
              </a:rPr>
              <a:t>”</a:t>
            </a:r>
            <a:endParaRPr lang="en-US" sz="1600" b="0" i="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6913004" y="3291370"/>
            <a:ext cx="21620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FF0000"/>
                </a:solidFill>
              </a:rPr>
              <a:t>Experiment: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RFA </a:t>
            </a:r>
            <a:r>
              <a:rPr lang="en-US" sz="1600" b="0" i="0" u="sng" dirty="0" err="1" smtClean="0">
                <a:solidFill>
                  <a:srgbClr val="0000FF"/>
                </a:solidFill>
              </a:rPr>
              <a:t>vs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</a:t>
            </a:r>
            <a:r>
              <a:rPr lang="en-US" sz="1600" b="0" i="0" u="sng" dirty="0" smtClean="0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sz="900" b="0" i="0" u="sng" baseline="-25000" dirty="0">
              <a:solidFill>
                <a:srgbClr val="0000FF"/>
              </a:solidFill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6465338" y="874824"/>
            <a:ext cx="27730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FF0000"/>
                </a:solidFill>
              </a:rPr>
              <a:t>Theory: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RWM </a:t>
            </a:r>
            <a:r>
              <a:rPr lang="el-GR" sz="1600" b="0" i="0" u="sng" dirty="0" smtClean="0">
                <a:solidFill>
                  <a:srgbClr val="0000FF"/>
                </a:solidFill>
              </a:rPr>
              <a:t>γ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vs. </a:t>
            </a:r>
            <a:r>
              <a:rPr lang="en-US" sz="1600" b="0" i="0" u="sng" dirty="0" smtClean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and </a:t>
            </a:r>
            <a:r>
              <a:rPr lang="en-US" sz="1600" b="0" i="0" u="sng" dirty="0" err="1" smtClean="0">
                <a:solidFill>
                  <a:srgbClr val="0000FF"/>
                </a:solidFill>
                <a:latin typeface="Symbol" pitchFamily="18" charset="2"/>
              </a:rPr>
              <a:t>w</a:t>
            </a:r>
            <a:r>
              <a:rPr lang="en-US" sz="1600" b="0" i="0" baseline="-25000" dirty="0" err="1" smtClean="0">
                <a:solidFill>
                  <a:srgbClr val="0000FF"/>
                </a:solidFill>
                <a:latin typeface="Symbol" pitchFamily="18" charset="2"/>
              </a:rPr>
              <a:t>f</a:t>
            </a:r>
            <a:endParaRPr lang="en-US" sz="900" b="0" i="0" baseline="-250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 rot="19469970">
            <a:off x="7999639" y="4650725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00B050"/>
                </a:solidFill>
                <a:cs typeface="Calibri" pitchFamily="34" charset="0"/>
              </a:rPr>
              <a:t>on resonance</a:t>
            </a:r>
            <a:endParaRPr lang="en-US" sz="1400" b="0" i="0" dirty="0"/>
          </a:p>
        </p:txBody>
      </p:sp>
      <p:sp>
        <p:nvSpPr>
          <p:cNvPr id="27" name="TextBox 26"/>
          <p:cNvSpPr txBox="1"/>
          <p:nvPr/>
        </p:nvSpPr>
        <p:spPr>
          <a:xfrm>
            <a:off x="7846365" y="3554308"/>
            <a:ext cx="1265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FF0000"/>
                </a:solidFill>
                <a:cs typeface="Calibri" pitchFamily="34" charset="0"/>
              </a:rPr>
              <a:t>off resonance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8125189" y="1865086"/>
            <a:ext cx="456400" cy="32651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72400" y="1791493"/>
            <a:ext cx="1071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0" i="0" dirty="0" smtClean="0">
                <a:solidFill>
                  <a:srgbClr val="FF0000"/>
                </a:solidFill>
                <a:cs typeface="Calibri" pitchFamily="34" charset="0"/>
              </a:rPr>
              <a:t>off </a:t>
            </a:r>
          </a:p>
          <a:p>
            <a:pPr algn="ctr">
              <a:buNone/>
            </a:pPr>
            <a:r>
              <a:rPr lang="en-US" sz="1400" b="0" i="0" dirty="0" smtClean="0">
                <a:solidFill>
                  <a:srgbClr val="FF0000"/>
                </a:solidFill>
                <a:cs typeface="Calibri" pitchFamily="34" charset="0"/>
              </a:rPr>
              <a:t>resonance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6764040" y="2348054"/>
            <a:ext cx="12682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b="0" i="0" dirty="0" smtClean="0">
                <a:solidFill>
                  <a:srgbClr val="00B050"/>
                </a:solidFill>
                <a:cs typeface="Calibri" pitchFamily="34" charset="0"/>
              </a:rPr>
              <a:t>on resonance</a:t>
            </a:r>
            <a:endParaRPr lang="en-US" sz="1400" b="0" i="0" dirty="0">
              <a:solidFill>
                <a:srgbClr val="00B050"/>
              </a:solidFill>
              <a:cs typeface="Calibri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7505416" y="1791493"/>
            <a:ext cx="0" cy="556561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4344631" y="3961428"/>
            <a:ext cx="2242849" cy="156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1600" b="0" i="0" dirty="0" smtClean="0">
                <a:cs typeface="Calibri" pitchFamily="34" charset="0"/>
              </a:rPr>
              <a:t>More stability </a:t>
            </a:r>
            <a:r>
              <a:rPr lang="en-US" sz="1600" b="0" i="0" dirty="0" smtClean="0">
                <a:solidFill>
                  <a:srgbClr val="00B050"/>
                </a:solidFill>
                <a:cs typeface="Calibri" pitchFamily="34" charset="0"/>
              </a:rPr>
              <a:t>on resonance</a:t>
            </a:r>
            <a:r>
              <a:rPr lang="en-US" sz="1600" b="0" i="0" dirty="0" smtClean="0">
                <a:cs typeface="Calibri" pitchFamily="34" charset="0"/>
              </a:rPr>
              <a:t> </a:t>
            </a:r>
            <a:r>
              <a:rPr lang="en-US" sz="1600" b="0" i="0" dirty="0">
                <a:cs typeface="Calibri" pitchFamily="34" charset="0"/>
              </a:rPr>
              <a:t>almost no effect </a:t>
            </a:r>
            <a:r>
              <a:rPr lang="en-US" sz="1600" b="0" i="0" dirty="0" smtClean="0">
                <a:solidFill>
                  <a:srgbClr val="FF0000"/>
                </a:solidFill>
                <a:cs typeface="Calibri" pitchFamily="34" charset="0"/>
              </a:rPr>
              <a:t>off-resonance</a:t>
            </a:r>
            <a:endParaRPr lang="en-US" sz="1600" b="0" i="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9625" y="953517"/>
            <a:ext cx="1585686" cy="156966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tx1"/>
                </a:solidFill>
              </a:rPr>
              <a:t>Experiments measuring global stability vs. </a:t>
            </a:r>
            <a:r>
              <a:rPr lang="en-US" sz="1600" b="0" i="0" dirty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sz="1600" b="0" i="0" dirty="0">
                <a:solidFill>
                  <a:schemeClr val="tx1"/>
                </a:solidFill>
              </a:rPr>
              <a:t> </a:t>
            </a:r>
            <a:r>
              <a:rPr lang="en-US" sz="1600" b="0" i="0" dirty="0" smtClean="0">
                <a:solidFill>
                  <a:schemeClr val="tx1"/>
                </a:solidFill>
              </a:rPr>
              <a:t>support </a:t>
            </a:r>
            <a:r>
              <a:rPr lang="en-US" sz="1600" b="0" i="0" dirty="0">
                <a:solidFill>
                  <a:schemeClr val="tx1"/>
                </a:solidFill>
              </a:rPr>
              <a:t>kinetic RWM stability theory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4655458" y="914400"/>
            <a:ext cx="0" cy="5653312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4732346" y="2811410"/>
            <a:ext cx="2988435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rgbClr val="FF0000"/>
                </a:solidFill>
                <a:latin typeface="+mn-lt"/>
              </a:rPr>
              <a:t>Model validation and predictive capability: </a:t>
            </a:r>
          </a:p>
          <a:p>
            <a:r>
              <a:rPr lang="en-US" b="0" i="0" dirty="0" smtClean="0">
                <a:solidFill>
                  <a:srgbClr val="FF0000"/>
                </a:solidFill>
                <a:latin typeface="+mn-lt"/>
              </a:rPr>
              <a:t>MISK code RWM stability calculations</a:t>
            </a:r>
            <a:endParaRPr lang="en-US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913004" y="1524000"/>
            <a:ext cx="368077" cy="16149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8069" y="1465290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err="1" smtClean="0">
                <a:solidFill>
                  <a:srgbClr val="0000FF"/>
                </a:solidFill>
              </a:rPr>
              <a:t>Collisionality</a:t>
            </a:r>
            <a:endParaRPr lang="en-US" sz="1400" b="0" i="0" dirty="0">
              <a:solidFill>
                <a:srgbClr val="0000FF"/>
              </a:solidFill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416675" y="3548063"/>
            <a:ext cx="2743200" cy="2014538"/>
            <a:chOff x="4042" y="2235"/>
            <a:chExt cx="1728" cy="1269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4042" y="2238"/>
              <a:ext cx="1728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4393" y="2387"/>
              <a:ext cx="1295" cy="855"/>
            </a:xfrm>
            <a:custGeom>
              <a:avLst/>
              <a:gdLst>
                <a:gd name="T0" fmla="*/ 0 w 18574"/>
                <a:gd name="T1" fmla="*/ 12230 h 12272"/>
                <a:gd name="T2" fmla="*/ 5218 w 18574"/>
                <a:gd name="T3" fmla="*/ 12272 h 12272"/>
                <a:gd name="T4" fmla="*/ 6428 w 18574"/>
                <a:gd name="T5" fmla="*/ 12063 h 12272"/>
                <a:gd name="T6" fmla="*/ 9851 w 18574"/>
                <a:gd name="T7" fmla="*/ 11270 h 12272"/>
                <a:gd name="T8" fmla="*/ 15068 w 18574"/>
                <a:gd name="T9" fmla="*/ 8891 h 12272"/>
                <a:gd name="T10" fmla="*/ 18574 w 18574"/>
                <a:gd name="T11" fmla="*/ 5009 h 12272"/>
                <a:gd name="T12" fmla="*/ 18574 w 18574"/>
                <a:gd name="T13" fmla="*/ 0 h 12272"/>
                <a:gd name="T14" fmla="*/ 42 w 18574"/>
                <a:gd name="T15" fmla="*/ 0 h 12272"/>
                <a:gd name="T16" fmla="*/ 0 w 18574"/>
                <a:gd name="T17" fmla="*/ 12230 h 12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74" h="12272">
                  <a:moveTo>
                    <a:pt x="0" y="12230"/>
                  </a:moveTo>
                  <a:lnTo>
                    <a:pt x="5218" y="12272"/>
                  </a:lnTo>
                  <a:lnTo>
                    <a:pt x="6428" y="12063"/>
                  </a:lnTo>
                  <a:lnTo>
                    <a:pt x="9851" y="11270"/>
                  </a:lnTo>
                  <a:lnTo>
                    <a:pt x="15068" y="8891"/>
                  </a:lnTo>
                  <a:lnTo>
                    <a:pt x="18574" y="5009"/>
                  </a:lnTo>
                  <a:lnTo>
                    <a:pt x="18574" y="0"/>
                  </a:lnTo>
                  <a:lnTo>
                    <a:pt x="42" y="0"/>
                  </a:lnTo>
                  <a:cubicBezTo>
                    <a:pt x="28" y="4077"/>
                    <a:pt x="14" y="8154"/>
                    <a:pt x="0" y="12230"/>
                  </a:cubicBezTo>
                  <a:close/>
                </a:path>
              </a:pathLst>
            </a:custGeom>
            <a:solidFill>
              <a:srgbClr val="D9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4391" y="2384"/>
              <a:ext cx="1299" cy="861"/>
            </a:xfrm>
            <a:custGeom>
              <a:avLst/>
              <a:gdLst>
                <a:gd name="T0" fmla="*/ 80 w 18654"/>
                <a:gd name="T1" fmla="*/ 12271 h 12352"/>
                <a:gd name="T2" fmla="*/ 41 w 18654"/>
                <a:gd name="T3" fmla="*/ 12230 h 12352"/>
                <a:gd name="T4" fmla="*/ 5258 w 18654"/>
                <a:gd name="T5" fmla="*/ 12272 h 12352"/>
                <a:gd name="T6" fmla="*/ 5251 w 18654"/>
                <a:gd name="T7" fmla="*/ 12273 h 12352"/>
                <a:gd name="T8" fmla="*/ 6462 w 18654"/>
                <a:gd name="T9" fmla="*/ 12064 h 12352"/>
                <a:gd name="T10" fmla="*/ 9882 w 18654"/>
                <a:gd name="T11" fmla="*/ 11271 h 12352"/>
                <a:gd name="T12" fmla="*/ 9874 w 18654"/>
                <a:gd name="T13" fmla="*/ 11274 h 12352"/>
                <a:gd name="T14" fmla="*/ 15092 w 18654"/>
                <a:gd name="T15" fmla="*/ 8895 h 12352"/>
                <a:gd name="T16" fmla="*/ 15079 w 18654"/>
                <a:gd name="T17" fmla="*/ 8904 h 12352"/>
                <a:gd name="T18" fmla="*/ 18585 w 18654"/>
                <a:gd name="T19" fmla="*/ 5023 h 12352"/>
                <a:gd name="T20" fmla="*/ 18574 w 18654"/>
                <a:gd name="T21" fmla="*/ 5049 h 12352"/>
                <a:gd name="T22" fmla="*/ 18574 w 18654"/>
                <a:gd name="T23" fmla="*/ 40 h 12352"/>
                <a:gd name="T24" fmla="*/ 18614 w 18654"/>
                <a:gd name="T25" fmla="*/ 80 h 12352"/>
                <a:gd name="T26" fmla="*/ 82 w 18654"/>
                <a:gd name="T27" fmla="*/ 80 h 12352"/>
                <a:gd name="T28" fmla="*/ 122 w 18654"/>
                <a:gd name="T29" fmla="*/ 41 h 12352"/>
                <a:gd name="T30" fmla="*/ 80 w 18654"/>
                <a:gd name="T31" fmla="*/ 12271 h 12352"/>
                <a:gd name="T32" fmla="*/ 42 w 18654"/>
                <a:gd name="T33" fmla="*/ 40 h 12352"/>
                <a:gd name="T34" fmla="*/ 82 w 18654"/>
                <a:gd name="T35" fmla="*/ 0 h 12352"/>
                <a:gd name="T36" fmla="*/ 18614 w 18654"/>
                <a:gd name="T37" fmla="*/ 0 h 12352"/>
                <a:gd name="T38" fmla="*/ 18654 w 18654"/>
                <a:gd name="T39" fmla="*/ 40 h 12352"/>
                <a:gd name="T40" fmla="*/ 18654 w 18654"/>
                <a:gd name="T41" fmla="*/ 5049 h 12352"/>
                <a:gd name="T42" fmla="*/ 18644 w 18654"/>
                <a:gd name="T43" fmla="*/ 5076 h 12352"/>
                <a:gd name="T44" fmla="*/ 15138 w 18654"/>
                <a:gd name="T45" fmla="*/ 8958 h 12352"/>
                <a:gd name="T46" fmla="*/ 15125 w 18654"/>
                <a:gd name="T47" fmla="*/ 8967 h 12352"/>
                <a:gd name="T48" fmla="*/ 9908 w 18654"/>
                <a:gd name="T49" fmla="*/ 11347 h 12352"/>
                <a:gd name="T50" fmla="*/ 9900 w 18654"/>
                <a:gd name="T51" fmla="*/ 11349 h 12352"/>
                <a:gd name="T52" fmla="*/ 6475 w 18654"/>
                <a:gd name="T53" fmla="*/ 12143 h 12352"/>
                <a:gd name="T54" fmla="*/ 5265 w 18654"/>
                <a:gd name="T55" fmla="*/ 12351 h 12352"/>
                <a:gd name="T56" fmla="*/ 5258 w 18654"/>
                <a:gd name="T57" fmla="*/ 12352 h 12352"/>
                <a:gd name="T58" fmla="*/ 40 w 18654"/>
                <a:gd name="T59" fmla="*/ 12310 h 12352"/>
                <a:gd name="T60" fmla="*/ 0 w 18654"/>
                <a:gd name="T61" fmla="*/ 12270 h 12352"/>
                <a:gd name="T62" fmla="*/ 42 w 18654"/>
                <a:gd name="T63" fmla="*/ 40 h 12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54" h="12352">
                  <a:moveTo>
                    <a:pt x="80" y="12271"/>
                  </a:moveTo>
                  <a:lnTo>
                    <a:pt x="41" y="12230"/>
                  </a:lnTo>
                  <a:lnTo>
                    <a:pt x="5258" y="12272"/>
                  </a:lnTo>
                  <a:lnTo>
                    <a:pt x="5251" y="12273"/>
                  </a:lnTo>
                  <a:lnTo>
                    <a:pt x="6462" y="12064"/>
                  </a:lnTo>
                  <a:lnTo>
                    <a:pt x="9882" y="11271"/>
                  </a:lnTo>
                  <a:lnTo>
                    <a:pt x="9874" y="11274"/>
                  </a:lnTo>
                  <a:lnTo>
                    <a:pt x="15092" y="8895"/>
                  </a:lnTo>
                  <a:lnTo>
                    <a:pt x="15079" y="8904"/>
                  </a:lnTo>
                  <a:lnTo>
                    <a:pt x="18585" y="5023"/>
                  </a:lnTo>
                  <a:lnTo>
                    <a:pt x="18574" y="5049"/>
                  </a:lnTo>
                  <a:lnTo>
                    <a:pt x="18574" y="40"/>
                  </a:lnTo>
                  <a:lnTo>
                    <a:pt x="18614" y="80"/>
                  </a:lnTo>
                  <a:lnTo>
                    <a:pt x="82" y="80"/>
                  </a:lnTo>
                  <a:lnTo>
                    <a:pt x="122" y="41"/>
                  </a:lnTo>
                  <a:lnTo>
                    <a:pt x="80" y="12271"/>
                  </a:lnTo>
                  <a:close/>
                  <a:moveTo>
                    <a:pt x="42" y="40"/>
                  </a:moveTo>
                  <a:cubicBezTo>
                    <a:pt x="43" y="18"/>
                    <a:pt x="60" y="0"/>
                    <a:pt x="82" y="0"/>
                  </a:cubicBezTo>
                  <a:lnTo>
                    <a:pt x="18614" y="0"/>
                  </a:lnTo>
                  <a:cubicBezTo>
                    <a:pt x="18637" y="0"/>
                    <a:pt x="18654" y="18"/>
                    <a:pt x="18654" y="40"/>
                  </a:cubicBezTo>
                  <a:lnTo>
                    <a:pt x="18654" y="5049"/>
                  </a:lnTo>
                  <a:cubicBezTo>
                    <a:pt x="18654" y="5059"/>
                    <a:pt x="18651" y="5069"/>
                    <a:pt x="18644" y="5076"/>
                  </a:cubicBezTo>
                  <a:lnTo>
                    <a:pt x="15138" y="8958"/>
                  </a:lnTo>
                  <a:cubicBezTo>
                    <a:pt x="15134" y="8962"/>
                    <a:pt x="15130" y="8965"/>
                    <a:pt x="15125" y="8967"/>
                  </a:cubicBezTo>
                  <a:lnTo>
                    <a:pt x="9908" y="11347"/>
                  </a:lnTo>
                  <a:cubicBezTo>
                    <a:pt x="9905" y="11348"/>
                    <a:pt x="9903" y="11349"/>
                    <a:pt x="9900" y="11349"/>
                  </a:cubicBezTo>
                  <a:lnTo>
                    <a:pt x="6475" y="12143"/>
                  </a:lnTo>
                  <a:lnTo>
                    <a:pt x="5265" y="12351"/>
                  </a:lnTo>
                  <a:cubicBezTo>
                    <a:pt x="5262" y="12352"/>
                    <a:pt x="5260" y="12352"/>
                    <a:pt x="5258" y="12352"/>
                  </a:cubicBezTo>
                  <a:lnTo>
                    <a:pt x="40" y="12310"/>
                  </a:lnTo>
                  <a:cubicBezTo>
                    <a:pt x="18" y="12310"/>
                    <a:pt x="0" y="12292"/>
                    <a:pt x="0" y="12270"/>
                  </a:cubicBezTo>
                  <a:lnTo>
                    <a:pt x="42" y="40"/>
                  </a:lnTo>
                  <a:close/>
                </a:path>
              </a:pathLst>
            </a:custGeom>
            <a:solidFill>
              <a:srgbClr val="D9D9D9"/>
            </a:solidFill>
            <a:ln w="0" cap="flat">
              <a:solidFill>
                <a:srgbClr val="D9D9D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4431" y="2317"/>
              <a:ext cx="326" cy="19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4465" y="2338"/>
              <a:ext cx="31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Arial" pitchFamily="34" charset="0"/>
                  <a:cs typeface="Arial" pitchFamily="34" charset="0"/>
                </a:rPr>
                <a:t>Unstable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496" y="2416"/>
              <a:ext cx="25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Arial" pitchFamily="34" charset="0"/>
                  <a:cs typeface="Arial" pitchFamily="34" charset="0"/>
                </a:rPr>
                <a:t>RWMs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4726" y="2317"/>
              <a:ext cx="39" cy="91"/>
            </a:xfrm>
            <a:custGeom>
              <a:avLst/>
              <a:gdLst>
                <a:gd name="T0" fmla="*/ 638 w 1117"/>
                <a:gd name="T1" fmla="*/ 2619 h 2619"/>
                <a:gd name="T2" fmla="*/ 638 w 1117"/>
                <a:gd name="T3" fmla="*/ 159 h 2619"/>
                <a:gd name="T4" fmla="*/ 478 w 1117"/>
                <a:gd name="T5" fmla="*/ 159 h 2619"/>
                <a:gd name="T6" fmla="*/ 478 w 1117"/>
                <a:gd name="T7" fmla="*/ 2619 h 2619"/>
                <a:gd name="T8" fmla="*/ 638 w 1117"/>
                <a:gd name="T9" fmla="*/ 2619 h 2619"/>
                <a:gd name="T10" fmla="*/ 1094 w 1117"/>
                <a:gd name="T11" fmla="*/ 919 h 2619"/>
                <a:gd name="T12" fmla="*/ 558 w 1117"/>
                <a:gd name="T13" fmla="*/ 0 h 2619"/>
                <a:gd name="T14" fmla="*/ 23 w 1117"/>
                <a:gd name="T15" fmla="*/ 919 h 2619"/>
                <a:gd name="T16" fmla="*/ 51 w 1117"/>
                <a:gd name="T17" fmla="*/ 1028 h 2619"/>
                <a:gd name="T18" fmla="*/ 161 w 1117"/>
                <a:gd name="T19" fmla="*/ 999 h 2619"/>
                <a:gd name="T20" fmla="*/ 628 w 1117"/>
                <a:gd name="T21" fmla="*/ 199 h 2619"/>
                <a:gd name="T22" fmla="*/ 489 w 1117"/>
                <a:gd name="T23" fmla="*/ 199 h 2619"/>
                <a:gd name="T24" fmla="*/ 956 w 1117"/>
                <a:gd name="T25" fmla="*/ 999 h 2619"/>
                <a:gd name="T26" fmla="*/ 1065 w 1117"/>
                <a:gd name="T27" fmla="*/ 1028 h 2619"/>
                <a:gd name="T28" fmla="*/ 1094 w 1117"/>
                <a:gd name="T29" fmla="*/ 919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7" h="2619">
                  <a:moveTo>
                    <a:pt x="638" y="2619"/>
                  </a:moveTo>
                  <a:lnTo>
                    <a:pt x="638" y="159"/>
                  </a:lnTo>
                  <a:lnTo>
                    <a:pt x="478" y="159"/>
                  </a:lnTo>
                  <a:lnTo>
                    <a:pt x="478" y="2619"/>
                  </a:lnTo>
                  <a:lnTo>
                    <a:pt x="638" y="2619"/>
                  </a:lnTo>
                  <a:close/>
                  <a:moveTo>
                    <a:pt x="1094" y="919"/>
                  </a:moveTo>
                  <a:lnTo>
                    <a:pt x="558" y="0"/>
                  </a:lnTo>
                  <a:lnTo>
                    <a:pt x="23" y="919"/>
                  </a:lnTo>
                  <a:cubicBezTo>
                    <a:pt x="0" y="957"/>
                    <a:pt x="13" y="1006"/>
                    <a:pt x="51" y="1028"/>
                  </a:cubicBezTo>
                  <a:cubicBezTo>
                    <a:pt x="90" y="1050"/>
                    <a:pt x="139" y="1037"/>
                    <a:pt x="161" y="999"/>
                  </a:cubicBezTo>
                  <a:lnTo>
                    <a:pt x="628" y="199"/>
                  </a:lnTo>
                  <a:lnTo>
                    <a:pt x="489" y="199"/>
                  </a:lnTo>
                  <a:lnTo>
                    <a:pt x="956" y="999"/>
                  </a:lnTo>
                  <a:cubicBezTo>
                    <a:pt x="978" y="1037"/>
                    <a:pt x="1027" y="1050"/>
                    <a:pt x="1065" y="1028"/>
                  </a:cubicBezTo>
                  <a:cubicBezTo>
                    <a:pt x="1104" y="1006"/>
                    <a:pt x="1117" y="957"/>
                    <a:pt x="1094" y="919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 rot="16200000">
              <a:off x="3703" y="2631"/>
              <a:ext cx="92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n = 1 RFA (G/G)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4241" y="2273"/>
              <a:ext cx="17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1.5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13"/>
            <p:cNvSpPr>
              <a:spLocks noChangeArrowheads="1"/>
            </p:cNvSpPr>
            <p:nvPr/>
          </p:nvSpPr>
          <p:spPr bwMode="auto">
            <a:xfrm>
              <a:off x="4237" y="2567"/>
              <a:ext cx="17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1.0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14"/>
            <p:cNvSpPr>
              <a:spLocks noChangeArrowheads="1"/>
            </p:cNvSpPr>
            <p:nvPr/>
          </p:nvSpPr>
          <p:spPr bwMode="auto">
            <a:xfrm>
              <a:off x="4237" y="2878"/>
              <a:ext cx="9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15"/>
            <p:cNvSpPr>
              <a:spLocks noChangeArrowheads="1"/>
            </p:cNvSpPr>
            <p:nvPr/>
          </p:nvSpPr>
          <p:spPr bwMode="auto">
            <a:xfrm>
              <a:off x="4289" y="2878"/>
              <a:ext cx="12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.5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16"/>
            <p:cNvSpPr>
              <a:spLocks noChangeArrowheads="1"/>
            </p:cNvSpPr>
            <p:nvPr/>
          </p:nvSpPr>
          <p:spPr bwMode="auto">
            <a:xfrm>
              <a:off x="4237" y="3190"/>
              <a:ext cx="17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17"/>
            <p:cNvSpPr>
              <a:spLocks noChangeArrowheads="1"/>
            </p:cNvSpPr>
            <p:nvPr/>
          </p:nvSpPr>
          <p:spPr bwMode="auto">
            <a:xfrm>
              <a:off x="4844" y="3301"/>
              <a:ext cx="5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n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18"/>
            <p:cNvSpPr>
              <a:spLocks noChangeArrowheads="1"/>
            </p:cNvSpPr>
            <p:nvPr/>
          </p:nvSpPr>
          <p:spPr bwMode="auto">
            <a:xfrm>
              <a:off x="4902" y="3374"/>
              <a:ext cx="3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ii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4965" y="3314"/>
              <a:ext cx="2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[kHz]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20"/>
            <p:cNvSpPr>
              <a:spLocks noChangeArrowheads="1"/>
            </p:cNvSpPr>
            <p:nvPr/>
          </p:nvSpPr>
          <p:spPr bwMode="auto">
            <a:xfrm>
              <a:off x="4367" y="3259"/>
              <a:ext cx="9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4799" y="3259"/>
              <a:ext cx="9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5663" y="3259"/>
              <a:ext cx="9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23"/>
            <p:cNvSpPr>
              <a:spLocks noChangeArrowheads="1"/>
            </p:cNvSpPr>
            <p:nvPr/>
          </p:nvSpPr>
          <p:spPr bwMode="auto">
            <a:xfrm>
              <a:off x="5229" y="3259"/>
              <a:ext cx="9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72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" y="2265"/>
              <a:ext cx="1347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2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" y="2265"/>
              <a:ext cx="1347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Box 52"/>
          <p:cNvSpPr txBox="1"/>
          <p:nvPr/>
        </p:nvSpPr>
        <p:spPr>
          <a:xfrm>
            <a:off x="8236738" y="2773752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0" i="0" dirty="0" smtClean="0">
                <a:solidFill>
                  <a:schemeClr val="tx1"/>
                </a:solidFill>
                <a:latin typeface="+mn-lt"/>
              </a:rPr>
              <a:t>ω</a:t>
            </a:r>
            <a:r>
              <a:rPr lang="en-US" b="0" i="0" dirty="0">
                <a:solidFill>
                  <a:schemeClr val="tx1"/>
                </a:solidFill>
              </a:rPr>
              <a:t>/</a:t>
            </a:r>
            <a:r>
              <a:rPr lang="el-GR" b="0" i="0" dirty="0" smtClean="0">
                <a:solidFill>
                  <a:schemeClr val="tx1"/>
                </a:solidFill>
              </a:rPr>
              <a:t>ω</a:t>
            </a:r>
            <a:r>
              <a:rPr lang="en-US" b="0" i="0" baseline="-25000" dirty="0" err="1" smtClean="0">
                <a:solidFill>
                  <a:schemeClr val="tx1"/>
                </a:solidFill>
                <a:latin typeface="+mn-lt"/>
              </a:rPr>
              <a:t>exp</a:t>
            </a:r>
            <a:endParaRPr lang="en-US" b="0" i="0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7281081" y="1294410"/>
            <a:ext cx="307170" cy="159004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7174851" y="2255520"/>
            <a:ext cx="262367" cy="11685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137401" y="2053103"/>
            <a:ext cx="285844" cy="107064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7039763" y="1900613"/>
            <a:ext cx="85983" cy="11629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74898" y="1075524"/>
            <a:ext cx="449161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0.1</a:t>
            </a:r>
          </a:p>
          <a:p>
            <a:pPr algn="r">
              <a:spcAft>
                <a:spcPts val="600"/>
              </a:spcAft>
            </a:pPr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0.0</a:t>
            </a:r>
          </a:p>
          <a:p>
            <a:pPr algn="r">
              <a:spcAft>
                <a:spcPts val="600"/>
              </a:spcAft>
            </a:pPr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-0.1</a:t>
            </a:r>
          </a:p>
          <a:p>
            <a:pPr algn="r">
              <a:spcAft>
                <a:spcPts val="600"/>
              </a:spcAft>
            </a:pPr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-0.2</a:t>
            </a:r>
          </a:p>
          <a:p>
            <a:pPr algn="r">
              <a:spcAft>
                <a:spcPts val="600"/>
              </a:spcAft>
            </a:pPr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-0.3</a:t>
            </a:r>
          </a:p>
          <a:p>
            <a:pPr algn="r">
              <a:spcAft>
                <a:spcPts val="600"/>
              </a:spcAft>
            </a:pPr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-0.4</a:t>
            </a:r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 rot="16200000">
            <a:off x="6192531" y="1133022"/>
            <a:ext cx="5744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0" i="0" dirty="0" err="1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gt</a:t>
            </a:r>
            <a:r>
              <a:rPr kumimoji="0" lang="en-US" sz="1400" b="0" i="0" u="none" strike="noStrike" cap="none" normalizeH="0" baseline="-25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itchFamily="34" charset="0"/>
              </a:rPr>
              <a:t>w</a:t>
            </a:r>
            <a:endParaRPr kumimoji="0" lang="en-US" sz="1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5791" y="3608388"/>
            <a:ext cx="3200400" cy="2078765"/>
            <a:chOff x="629274" y="3629924"/>
            <a:chExt cx="3200400" cy="2078765"/>
          </a:xfrm>
        </p:grpSpPr>
        <p:pic>
          <p:nvPicPr>
            <p:cNvPr id="2074" name="Picture 2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98" b="1"/>
            <a:stretch/>
          </p:blipFill>
          <p:spPr bwMode="auto">
            <a:xfrm>
              <a:off x="629274" y="3708197"/>
              <a:ext cx="3200400" cy="2000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0" name="Straight Connector 49"/>
            <p:cNvCxnSpPr/>
            <p:nvPr/>
          </p:nvCxnSpPr>
          <p:spPr bwMode="auto">
            <a:xfrm flipV="1">
              <a:off x="1210136" y="3788797"/>
              <a:ext cx="2240110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1159146" y="3629924"/>
              <a:ext cx="2348887" cy="15467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" y="5560957"/>
            <a:ext cx="4580206" cy="106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NBCD can determine the required increment of </a:t>
            </a:r>
            <a:r>
              <a:rPr lang="en-US" sz="2000" b="0" i="0" dirty="0" err="1" smtClean="0"/>
              <a:t>q</a:t>
            </a:r>
            <a:r>
              <a:rPr lang="en-US" sz="2000" b="0" i="0" baseline="-25000" dirty="0" err="1" smtClean="0"/>
              <a:t>min</a:t>
            </a:r>
            <a:r>
              <a:rPr lang="en-US" sz="2000" b="0" i="0" dirty="0" smtClean="0"/>
              <a:t> above rational values to avoid internal modes</a:t>
            </a:r>
          </a:p>
        </p:txBody>
      </p:sp>
      <p:sp>
        <p:nvSpPr>
          <p:cNvPr id="67" name="TextBox 12"/>
          <p:cNvSpPr txBox="1">
            <a:spLocks noChangeArrowheads="1"/>
          </p:cNvSpPr>
          <p:nvPr/>
        </p:nvSpPr>
        <p:spPr bwMode="auto">
          <a:xfrm>
            <a:off x="2904550" y="4075113"/>
            <a:ext cx="1403115" cy="94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Various combinations of neutral beam sources</a:t>
            </a:r>
            <a:endParaRPr lang="en-US" sz="1400" b="0" i="0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759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Internal kink/ballooning modes</a:t>
            </a:r>
            <a:r>
              <a:rPr lang="en-US" sz="2800" dirty="0"/>
              <a:t> </a:t>
            </a:r>
            <a:r>
              <a:rPr lang="en-US" sz="2800" dirty="0" smtClean="0"/>
              <a:t>must be measured via non-magnetic means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550"/>
          <a:stretch/>
        </p:blipFill>
        <p:spPr>
          <a:xfrm>
            <a:off x="6333214" y="3844699"/>
            <a:ext cx="2810786" cy="2415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7696"/>
          <a:stretch/>
        </p:blipFill>
        <p:spPr>
          <a:xfrm>
            <a:off x="3234856" y="3730176"/>
            <a:ext cx="3098358" cy="241565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0" y="1004621"/>
            <a:ext cx="9144000" cy="21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/>
              <a:t>N</a:t>
            </a:r>
            <a:r>
              <a:rPr lang="en-US" b="0" i="0" dirty="0" smtClean="0"/>
              <a:t>on-magnetic measurement is also </a:t>
            </a:r>
            <a:r>
              <a:rPr lang="en-US" b="0" i="0" dirty="0"/>
              <a:t>important for mode control systems to be used in future devices with high </a:t>
            </a:r>
            <a:r>
              <a:rPr lang="en-US" b="0" i="0" dirty="0" smtClean="0"/>
              <a:t>neutron </a:t>
            </a:r>
            <a:r>
              <a:rPr lang="en-US" b="0" i="0" dirty="0" err="1" smtClean="0"/>
              <a:t>fluence</a:t>
            </a:r>
            <a:endParaRPr lang="en-US" b="0" i="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1867685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The </a:t>
            </a:r>
            <a:r>
              <a:rPr lang="en-US" b="0" i="0" dirty="0"/>
              <a:t>RWMSC can </a:t>
            </a:r>
            <a:r>
              <a:rPr lang="en-US" b="0" i="0" dirty="0" smtClean="0"/>
              <a:t>determine </a:t>
            </a:r>
            <a:r>
              <a:rPr lang="en-US" b="0" i="0" dirty="0"/>
              <a:t>how incorrect the observer is in reproducing the measured magnetic </a:t>
            </a:r>
            <a:r>
              <a:rPr lang="en-US" b="0" i="0" dirty="0" smtClean="0"/>
              <a:t>flux </a:t>
            </a:r>
          </a:p>
          <a:p>
            <a:pPr lvl="1"/>
            <a:r>
              <a:rPr lang="en-US" sz="1800" b="0" i="0" dirty="0"/>
              <a:t>C</a:t>
            </a:r>
            <a:r>
              <a:rPr lang="en-US" sz="1800" b="0" i="0" dirty="0" smtClean="0"/>
              <a:t>an be used as a criterion as input to a disruption warning system. </a:t>
            </a:r>
            <a:endParaRPr lang="en-US" sz="1800" b="0" i="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0" y="3056880"/>
            <a:ext cx="3352800" cy="272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/>
              <a:t>M</a:t>
            </a:r>
            <a:r>
              <a:rPr lang="en-US" b="0" i="0" dirty="0" smtClean="0"/>
              <a:t>ulti-energy </a:t>
            </a:r>
            <a:r>
              <a:rPr lang="en-US" b="0" i="0" dirty="0"/>
              <a:t>soft X-ray </a:t>
            </a:r>
            <a:r>
              <a:rPr lang="en-US" b="0" i="0" dirty="0" smtClean="0"/>
              <a:t>can measure </a:t>
            </a:r>
            <a:r>
              <a:rPr lang="en-US" b="0" i="0" dirty="0"/>
              <a:t>low </a:t>
            </a:r>
            <a:r>
              <a:rPr lang="en-US" b="0" i="0" dirty="0" smtClean="0"/>
              <a:t>frequency </a:t>
            </a:r>
            <a:r>
              <a:rPr lang="en-US" b="0" i="0" dirty="0"/>
              <a:t>mode </a:t>
            </a:r>
            <a:r>
              <a:rPr lang="en-US" b="0" i="0" dirty="0" smtClean="0"/>
              <a:t>activity</a:t>
            </a:r>
            <a:endParaRPr lang="en-US" b="0" i="0" dirty="0"/>
          </a:p>
          <a:p>
            <a:pPr lvl="1"/>
            <a:r>
              <a:rPr lang="en-US" sz="1800" b="0" i="0" dirty="0" smtClean="0"/>
              <a:t>used to </a:t>
            </a:r>
            <a:r>
              <a:rPr lang="en-US" sz="1800" b="0" i="0" dirty="0"/>
              <a:t>determine mode </a:t>
            </a:r>
            <a:r>
              <a:rPr lang="en-US" sz="1800" b="0" i="0" dirty="0" smtClean="0"/>
              <a:t>amplitude and </a:t>
            </a:r>
            <a:r>
              <a:rPr lang="en-US" sz="1800" b="0" i="0" dirty="0"/>
              <a:t>in conjunction with the external magnetic sensors to determine the degree to which the mode is </a:t>
            </a:r>
            <a:r>
              <a:rPr lang="en-US" sz="1800" b="0" i="0" dirty="0" smtClean="0"/>
              <a:t>internal</a:t>
            </a:r>
            <a:endParaRPr lang="en-US" sz="1800" b="0" i="0" dirty="0"/>
          </a:p>
        </p:txBody>
      </p:sp>
    </p:spTree>
    <p:extLst>
      <p:ext uri="{BB962C8B-B14F-4D97-AF65-F5344CB8AC3E}">
        <p14:creationId xmlns:p14="http://schemas.microsoft.com/office/powerpoint/2010/main" val="354175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629228" y="953517"/>
            <a:ext cx="3200400" cy="2024376"/>
            <a:chOff x="629274" y="3684313"/>
            <a:chExt cx="3200400" cy="2024376"/>
          </a:xfrm>
        </p:grpSpPr>
        <p:pic>
          <p:nvPicPr>
            <p:cNvPr id="2074" name="Picture 2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98" b="1"/>
            <a:stretch/>
          </p:blipFill>
          <p:spPr bwMode="auto">
            <a:xfrm>
              <a:off x="629274" y="3708197"/>
              <a:ext cx="3200400" cy="2000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0" name="Straight Connector 49"/>
            <p:cNvCxnSpPr/>
            <p:nvPr/>
          </p:nvCxnSpPr>
          <p:spPr bwMode="auto">
            <a:xfrm flipV="1">
              <a:off x="1210136" y="3788797"/>
              <a:ext cx="2240110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1159146" y="3684313"/>
              <a:ext cx="2348887" cy="100288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0" y="4720856"/>
            <a:ext cx="9144000" cy="1835165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Years 4 &amp; 5:</a:t>
            </a:r>
          </a:p>
          <a:p>
            <a:pPr lvl="1"/>
            <a:r>
              <a:rPr lang="en-US" dirty="0" smtClean="0"/>
              <a:t>Utilize </a:t>
            </a:r>
            <a:r>
              <a:rPr lang="en-US" dirty="0"/>
              <a:t>rotation </a:t>
            </a:r>
            <a:r>
              <a:rPr lang="en-US" dirty="0" smtClean="0"/>
              <a:t>control, NCC, and </a:t>
            </a:r>
            <a:r>
              <a:rPr lang="en-US" dirty="0" err="1" smtClean="0"/>
              <a:t>cryo</a:t>
            </a:r>
            <a:r>
              <a:rPr lang="en-US" dirty="0" smtClean="0"/>
              <a:t>-pump (for reduced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 smtClean="0"/>
              <a:t>) to change </a:t>
            </a:r>
            <a:r>
              <a:rPr lang="en-US" dirty="0"/>
              <a:t>proximity to </a:t>
            </a:r>
            <a:r>
              <a:rPr lang="en-US" dirty="0" smtClean="0"/>
              <a:t>kinetic </a:t>
            </a:r>
            <a:r>
              <a:rPr lang="en-US" dirty="0"/>
              <a:t>resonances for RWM control.</a:t>
            </a:r>
          </a:p>
          <a:p>
            <a:pPr lvl="1"/>
            <a:r>
              <a:rPr lang="en-US" dirty="0" smtClean="0"/>
              <a:t>Combine rotation, q, and β</a:t>
            </a:r>
            <a:r>
              <a:rPr lang="en-US" baseline="-25000" dirty="0" smtClean="0"/>
              <a:t>N</a:t>
            </a:r>
            <a:r>
              <a:rPr lang="en-US" dirty="0" smtClean="0"/>
              <a:t> control, and use ME-SXR (non-magnetic) </a:t>
            </a:r>
            <a:r>
              <a:rPr lang="en-US" dirty="0"/>
              <a:t>to demonstrate improved </a:t>
            </a:r>
            <a:r>
              <a:rPr lang="en-US" dirty="0" smtClean="0"/>
              <a:t>RWM/internal </a:t>
            </a:r>
            <a:r>
              <a:rPr lang="en-US" dirty="0"/>
              <a:t>MHD mode </a:t>
            </a:r>
            <a:r>
              <a:rPr lang="en-US" dirty="0" smtClean="0"/>
              <a:t>stability.</a:t>
            </a:r>
          </a:p>
          <a:p>
            <a:pPr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Realizing NSTX-U long-pulse scenarios will require stability of internal and external MHD modes</a:t>
            </a:r>
            <a:endParaRPr lang="en-US" sz="28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23762" y="1223380"/>
            <a:ext cx="1505466" cy="113622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0" i="0" dirty="0" smtClean="0"/>
              <a:t>Coupled m/n = 1/1+2/1 modes grow when </a:t>
            </a:r>
            <a:r>
              <a:rPr lang="en-US" sz="1600" b="0" i="0" dirty="0" err="1" smtClean="0"/>
              <a:t>q</a:t>
            </a:r>
            <a:r>
              <a:rPr lang="en-US" sz="1600" b="0" i="0" baseline="-25000" dirty="0" err="1" smtClean="0"/>
              <a:t>min</a:t>
            </a:r>
            <a:r>
              <a:rPr lang="en-US" sz="1600" b="0" i="0" dirty="0" smtClean="0"/>
              <a:t> -&gt; 1</a:t>
            </a:r>
          </a:p>
          <a:p>
            <a:pPr marL="457200" lvl="1" indent="0">
              <a:buNone/>
            </a:pPr>
            <a:endParaRPr lang="en-US" sz="1600" b="0" i="0" dirty="0" smtClean="0"/>
          </a:p>
          <a:p>
            <a:pPr marL="457200" lvl="1" indent="0">
              <a:buNone/>
            </a:pPr>
            <a:endParaRPr lang="en-US" sz="1600" b="0" i="0" dirty="0" smtClean="0"/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4655458" y="914400"/>
            <a:ext cx="0" cy="4005223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12"/>
          <p:cNvSpPr txBox="1">
            <a:spLocks noChangeArrowheads="1"/>
          </p:cNvSpPr>
          <p:nvPr/>
        </p:nvSpPr>
        <p:spPr bwMode="auto">
          <a:xfrm>
            <a:off x="2172094" y="1042602"/>
            <a:ext cx="1403115" cy="63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r>
              <a:rPr lang="en-US" sz="1200" b="0" i="0" dirty="0" smtClean="0">
                <a:solidFill>
                  <a:srgbClr val="FF0000"/>
                </a:solidFill>
                <a:latin typeface="+mn-lt"/>
              </a:rPr>
              <a:t>NSTX-U: Combinations of NB sources</a:t>
            </a:r>
            <a:endParaRPr lang="en-US" sz="1200" b="0" i="0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4655458" y="3012379"/>
            <a:ext cx="4488542" cy="180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Years 2 &amp; 3:</a:t>
            </a:r>
          </a:p>
          <a:p>
            <a:pPr lvl="1"/>
            <a:r>
              <a:rPr lang="en-US" b="0" i="0" dirty="0" smtClean="0"/>
              <a:t>Investigate the dependence of stability on reduced </a:t>
            </a:r>
            <a:r>
              <a:rPr lang="en-US" b="0" i="0" dirty="0" smtClean="0">
                <a:latin typeface="Symbol" pitchFamily="18" charset="2"/>
              </a:rPr>
              <a:t>n</a:t>
            </a:r>
            <a:r>
              <a:rPr lang="en-US" b="0" i="0" dirty="0" smtClean="0"/>
              <a:t> through MHD spectroscopy; compare to kinetic stabilization theory.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7650" y="3013850"/>
            <a:ext cx="4488542" cy="193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Years 2 &amp; 3:</a:t>
            </a:r>
          </a:p>
          <a:p>
            <a:pPr lvl="1"/>
            <a:r>
              <a:rPr lang="en-US" b="0" i="0" dirty="0" smtClean="0"/>
              <a:t>Use </a:t>
            </a:r>
            <a:r>
              <a:rPr lang="en-US" b="0" i="0" dirty="0"/>
              <a:t>new neutral </a:t>
            </a:r>
            <a:r>
              <a:rPr lang="en-US" b="0" i="0" dirty="0" smtClean="0"/>
              <a:t>beam and </a:t>
            </a:r>
            <a:r>
              <a:rPr lang="en-US" b="0" i="0" dirty="0" err="1"/>
              <a:t>q</a:t>
            </a:r>
            <a:r>
              <a:rPr lang="en-US" b="0" i="0" baseline="-25000" dirty="0" err="1"/>
              <a:t>min</a:t>
            </a:r>
            <a:r>
              <a:rPr lang="en-US" b="0" i="0" dirty="0"/>
              <a:t> control to determine </a:t>
            </a:r>
            <a:r>
              <a:rPr lang="en-US" b="0" i="0" dirty="0" smtClean="0"/>
              <a:t>increment </a:t>
            </a:r>
            <a:r>
              <a:rPr lang="en-US" b="0" i="0" dirty="0"/>
              <a:t>of </a:t>
            </a:r>
            <a:r>
              <a:rPr lang="en-US" b="0" i="0" dirty="0" err="1"/>
              <a:t>q</a:t>
            </a:r>
            <a:r>
              <a:rPr lang="en-US" b="0" i="0" baseline="-25000" dirty="0" err="1"/>
              <a:t>min</a:t>
            </a:r>
            <a:r>
              <a:rPr lang="en-US" b="0" i="0" dirty="0"/>
              <a:t> above rational values to avoid internal </a:t>
            </a:r>
            <a:r>
              <a:rPr lang="en-US" b="0" i="0" dirty="0" smtClean="0"/>
              <a:t>modes</a:t>
            </a:r>
            <a:endParaRPr lang="en-US" b="0" i="0" dirty="0"/>
          </a:p>
        </p:txBody>
      </p:sp>
      <p:sp>
        <p:nvSpPr>
          <p:cNvPr id="69" name="TextBox 68"/>
          <p:cNvSpPr txBox="1"/>
          <p:nvPr/>
        </p:nvSpPr>
        <p:spPr>
          <a:xfrm>
            <a:off x="7390068" y="6596129"/>
            <a:ext cx="731290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Stability</a:t>
            </a:r>
            <a:endParaRPr lang="en-US" sz="1100" i="0" dirty="0"/>
          </a:p>
        </p:txBody>
      </p:sp>
      <p:grpSp>
        <p:nvGrpSpPr>
          <p:cNvPr id="3" name="Group 2"/>
          <p:cNvGrpSpPr/>
          <p:nvPr/>
        </p:nvGrpSpPr>
        <p:grpSpPr>
          <a:xfrm>
            <a:off x="6372037" y="953516"/>
            <a:ext cx="2919233" cy="2024377"/>
            <a:chOff x="6372037" y="953516"/>
            <a:chExt cx="2919233" cy="202437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1129978"/>
              <a:ext cx="2743200" cy="1723139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 bwMode="auto">
            <a:xfrm>
              <a:off x="6445679" y="1049664"/>
              <a:ext cx="363925" cy="151682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655612" y="2590513"/>
              <a:ext cx="26356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0.0        0.5        1.0        1.5       2.0</a:t>
              </a:r>
              <a:endParaRPr lang="en-US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8145661" y="1865086"/>
              <a:ext cx="456400" cy="32651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0" name="TextBox 4"/>
            <p:cNvSpPr txBox="1">
              <a:spLocks noChangeArrowheads="1"/>
            </p:cNvSpPr>
            <p:nvPr/>
          </p:nvSpPr>
          <p:spPr bwMode="auto">
            <a:xfrm>
              <a:off x="6764040" y="2348054"/>
              <a:ext cx="12682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sz="1400" b="0" i="0" dirty="0" smtClean="0">
                  <a:solidFill>
                    <a:srgbClr val="00B050"/>
                  </a:solidFill>
                  <a:cs typeface="Calibri" pitchFamily="34" charset="0"/>
                </a:rPr>
                <a:t>on resonance</a:t>
              </a:r>
              <a:endParaRPr lang="en-US" sz="1400" b="0" i="0" dirty="0">
                <a:solidFill>
                  <a:srgbClr val="00B050"/>
                </a:solidFill>
                <a:cs typeface="Calibri" pitchFamily="34" charset="0"/>
              </a:endParaRPr>
            </a:p>
          </p:txBody>
        </p:sp>
        <p:cxnSp>
          <p:nvCxnSpPr>
            <p:cNvPr id="31" name="Straight Arrow Connector 30"/>
            <p:cNvCxnSpPr>
              <a:stCxn id="29" idx="2"/>
            </p:cNvCxnSpPr>
            <p:nvPr/>
          </p:nvCxnSpPr>
          <p:spPr bwMode="auto">
            <a:xfrm>
              <a:off x="7505416" y="1698660"/>
              <a:ext cx="0" cy="676690"/>
            </a:xfrm>
            <a:prstGeom prst="straightConnector1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Rectangle 4"/>
            <p:cNvSpPr/>
            <p:nvPr/>
          </p:nvSpPr>
          <p:spPr bwMode="auto">
            <a:xfrm>
              <a:off x="6913004" y="1524000"/>
              <a:ext cx="368077" cy="16149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90519" y="2700894"/>
              <a:ext cx="6351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0" i="0" dirty="0" smtClean="0">
                  <a:solidFill>
                    <a:schemeClr val="tx1"/>
                  </a:solidFill>
                  <a:latin typeface="+mn-lt"/>
                </a:rPr>
                <a:t>ω</a:t>
              </a:r>
              <a:r>
                <a:rPr lang="en-US" b="0" i="0" dirty="0">
                  <a:solidFill>
                    <a:schemeClr val="tx1"/>
                  </a:solidFill>
                </a:rPr>
                <a:t>/</a:t>
              </a:r>
              <a:r>
                <a:rPr lang="el-GR" b="0" i="0" dirty="0" smtClean="0">
                  <a:solidFill>
                    <a:schemeClr val="tx1"/>
                  </a:solidFill>
                </a:rPr>
                <a:t>ω</a:t>
              </a:r>
              <a:r>
                <a:rPr lang="en-US" b="0" i="0" baseline="-25000" dirty="0" err="1" smtClean="0">
                  <a:solidFill>
                    <a:schemeClr val="tx1"/>
                  </a:solidFill>
                  <a:latin typeface="+mn-lt"/>
                </a:rPr>
                <a:t>exp</a:t>
              </a:r>
              <a:endParaRPr lang="en-US" b="0" i="0" baseline="-25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7278738" y="1281528"/>
              <a:ext cx="307170" cy="15900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7174851" y="2255520"/>
              <a:ext cx="262367" cy="11685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7137401" y="2053103"/>
              <a:ext cx="285844" cy="10706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7039763" y="1900613"/>
              <a:ext cx="85983" cy="11629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474898" y="1075524"/>
              <a:ext cx="449161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Aft>
                  <a:spcPts val="600"/>
                </a:spcAft>
              </a:pPr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0.1</a:t>
              </a:r>
            </a:p>
            <a:p>
              <a:pPr algn="r">
                <a:spcAft>
                  <a:spcPts val="600"/>
                </a:spcAft>
              </a:pPr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0.0</a:t>
              </a:r>
            </a:p>
            <a:p>
              <a:pPr algn="r">
                <a:spcAft>
                  <a:spcPts val="600"/>
                </a:spcAft>
              </a:pPr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-0.1</a:t>
              </a:r>
            </a:p>
            <a:p>
              <a:pPr algn="r">
                <a:spcAft>
                  <a:spcPts val="600"/>
                </a:spcAft>
              </a:pPr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-0.2</a:t>
              </a:r>
            </a:p>
            <a:p>
              <a:pPr algn="r">
                <a:spcAft>
                  <a:spcPts val="600"/>
                </a:spcAft>
              </a:pPr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-0.3</a:t>
              </a:r>
            </a:p>
            <a:p>
              <a:pPr algn="r">
                <a:spcAft>
                  <a:spcPts val="600"/>
                </a:spcAft>
              </a:pPr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-0.4</a:t>
              </a:r>
            </a:p>
          </p:txBody>
        </p:sp>
        <p:sp>
          <p:nvSpPr>
            <p:cNvPr id="61" name="Rectangle 17"/>
            <p:cNvSpPr>
              <a:spLocks noChangeArrowheads="1"/>
            </p:cNvSpPr>
            <p:nvPr/>
          </p:nvSpPr>
          <p:spPr bwMode="auto">
            <a:xfrm rot="16200000">
              <a:off x="6192531" y="1133022"/>
              <a:ext cx="57445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0" i="0" dirty="0" err="1" smtClean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gt</a:t>
              </a:r>
              <a:r>
                <a:rPr kumimoji="0" lang="en-US" sz="1400" b="0" i="0" u="none" strike="noStrike" cap="none" normalizeH="0" baseline="-25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w</a:t>
              </a:r>
              <a:endParaRPr kumimoji="0" lang="en-US" sz="1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72400" y="1791493"/>
              <a:ext cx="10713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b="0" i="0" dirty="0" smtClean="0">
                  <a:solidFill>
                    <a:srgbClr val="FF0000"/>
                  </a:solidFill>
                  <a:cs typeface="Calibri" pitchFamily="34" charset="0"/>
                </a:rPr>
                <a:t>off </a:t>
              </a:r>
            </a:p>
            <a:p>
              <a:pPr algn="ctr">
                <a:buNone/>
              </a:pPr>
              <a:r>
                <a:rPr lang="en-US" sz="1400" b="0" i="0" dirty="0" smtClean="0">
                  <a:solidFill>
                    <a:srgbClr val="FF0000"/>
                  </a:solidFill>
                  <a:cs typeface="Calibri" pitchFamily="34" charset="0"/>
                </a:rPr>
                <a:t>resonance</a:t>
              </a:r>
              <a:endParaRPr lang="en-US" sz="1400" b="0" i="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88287" y="1236995"/>
              <a:ext cx="1034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0" i="0" dirty="0" smtClean="0">
                  <a:solidFill>
                    <a:srgbClr val="0000FF"/>
                  </a:solidFill>
                </a:rPr>
                <a:t>Decreasing</a:t>
              </a:r>
            </a:p>
            <a:p>
              <a:pPr>
                <a:buNone/>
              </a:pPr>
              <a:r>
                <a:rPr lang="en-US" b="0" i="0" dirty="0" err="1" smtClean="0">
                  <a:solidFill>
                    <a:srgbClr val="0000FF"/>
                  </a:solidFill>
                </a:rPr>
                <a:t>Collisionality</a:t>
              </a:r>
              <a:endParaRPr lang="en-US" b="0" i="0" dirty="0">
                <a:solidFill>
                  <a:srgbClr val="0000FF"/>
                </a:solidFill>
              </a:endParaRPr>
            </a:p>
          </p:txBody>
        </p:sp>
      </p:grp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3385566" y="2160167"/>
            <a:ext cx="1403115" cy="2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r>
              <a:rPr lang="en-US" sz="1200" b="0" i="0" dirty="0" smtClean="0">
                <a:solidFill>
                  <a:srgbClr val="FF0000"/>
                </a:solidFill>
                <a:latin typeface="+mn-lt"/>
              </a:rPr>
              <a:t>(steady-state)</a:t>
            </a:r>
            <a:endParaRPr lang="en-US" sz="1200" b="0" i="0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9625" y="953517"/>
            <a:ext cx="1585686" cy="156966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tx1"/>
                </a:solidFill>
              </a:rPr>
              <a:t>Experiments measuring global stability vs. </a:t>
            </a:r>
            <a:r>
              <a:rPr lang="en-US" sz="1600" b="0" i="0" dirty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sz="1600" b="0" i="0" dirty="0">
                <a:solidFill>
                  <a:schemeClr val="tx1"/>
                </a:solidFill>
              </a:rPr>
              <a:t> </a:t>
            </a:r>
            <a:r>
              <a:rPr lang="en-US" sz="1600" b="0" i="0" dirty="0" smtClean="0">
                <a:solidFill>
                  <a:schemeClr val="tx1"/>
                </a:solidFill>
              </a:rPr>
              <a:t>support </a:t>
            </a:r>
            <a:r>
              <a:rPr lang="en-US" sz="1600" b="0" i="0" dirty="0">
                <a:solidFill>
                  <a:schemeClr val="tx1"/>
                </a:solidFill>
              </a:rPr>
              <a:t>kinetic RWM stability theory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6465338" y="874824"/>
            <a:ext cx="27730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FF0000"/>
                </a:solidFill>
              </a:rPr>
              <a:t>Theory: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RWM </a:t>
            </a:r>
            <a:r>
              <a:rPr lang="el-GR" sz="1600" b="0" i="0" u="sng" dirty="0" smtClean="0">
                <a:solidFill>
                  <a:srgbClr val="0000FF"/>
                </a:solidFill>
              </a:rPr>
              <a:t>γ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vs. </a:t>
            </a:r>
            <a:r>
              <a:rPr lang="en-US" sz="1600" b="0" i="0" u="sng" dirty="0" smtClean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and </a:t>
            </a:r>
            <a:r>
              <a:rPr lang="en-US" sz="1600" b="0" i="0" u="sng" dirty="0" err="1" smtClean="0">
                <a:solidFill>
                  <a:srgbClr val="0000FF"/>
                </a:solidFill>
                <a:latin typeface="Symbol" pitchFamily="18" charset="2"/>
              </a:rPr>
              <a:t>w</a:t>
            </a:r>
            <a:r>
              <a:rPr lang="en-US" sz="1600" b="0" i="0" baseline="-25000" dirty="0" err="1" smtClean="0">
                <a:solidFill>
                  <a:srgbClr val="0000FF"/>
                </a:solidFill>
                <a:latin typeface="Symbol" pitchFamily="18" charset="2"/>
              </a:rPr>
              <a:t>f</a:t>
            </a:r>
            <a:endParaRPr lang="en-US" sz="900" b="0" i="0" baseline="-25000" dirty="0">
              <a:solidFill>
                <a:srgbClr val="0000FF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9721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-18288" y="1829729"/>
            <a:ext cx="2746957" cy="213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NTVTOK code:</a:t>
            </a:r>
          </a:p>
          <a:p>
            <a:pPr lvl="1"/>
            <a:r>
              <a:rPr lang="en-US" sz="1400" b="0" i="0" dirty="0" err="1"/>
              <a:t>Shaing</a:t>
            </a:r>
            <a:r>
              <a:rPr lang="en-US" sz="1400" b="0" i="0" dirty="0"/>
              <a:t> theory NTV computation including ion and electron effects</a:t>
            </a:r>
            <a:endParaRPr lang="en-US" sz="1400" b="0" i="0" dirty="0">
              <a:ea typeface="Times New Roman"/>
            </a:endParaRPr>
          </a:p>
          <a:p>
            <a:pPr lvl="1"/>
            <a:r>
              <a:rPr lang="en-US" sz="1400" b="0" i="0" dirty="0" smtClean="0"/>
              <a:t>Comparison </a:t>
            </a:r>
            <a:r>
              <a:rPr lang="en-US" sz="1400" b="0" i="0" dirty="0"/>
              <a:t>to experiment of NTV in all </a:t>
            </a:r>
            <a:r>
              <a:rPr lang="en-US" sz="1400" b="0" i="0" dirty="0" err="1"/>
              <a:t>collisionality</a:t>
            </a:r>
            <a:r>
              <a:rPr lang="en-US" sz="1400" b="0" i="0" dirty="0"/>
              <a:t> regimes</a:t>
            </a:r>
            <a:endParaRPr lang="en-US" sz="1400" b="0" i="0" dirty="0">
              <a:ea typeface="Times New Roman"/>
            </a:endParaRPr>
          </a:p>
          <a:p>
            <a:pPr lvl="1"/>
            <a:endParaRPr lang="en-US" sz="1800" b="0" i="0" dirty="0" smtClean="0"/>
          </a:p>
          <a:p>
            <a:pPr lvl="1"/>
            <a:endParaRPr lang="en-US" sz="1400" b="0" i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neoclassical </a:t>
            </a:r>
            <a:r>
              <a:rPr lang="en-US" dirty="0" err="1" smtClean="0"/>
              <a:t>toroidal</a:t>
            </a:r>
            <a:r>
              <a:rPr lang="en-US" dirty="0" smtClean="0"/>
              <a:t> viscosity (NTV) is crucial for rotation control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441900" y="1815159"/>
            <a:ext cx="3702100" cy="1874857"/>
          </a:xfrm>
          <a:ln>
            <a:noFill/>
          </a:ln>
        </p:spPr>
        <p:txBody>
          <a:bodyPr/>
          <a:lstStyle/>
          <a:p>
            <a:r>
              <a:rPr lang="en-US" sz="1700" dirty="0" smtClean="0"/>
              <a:t>A </a:t>
            </a:r>
            <a:r>
              <a:rPr lang="en-US" sz="1700" dirty="0"/>
              <a:t>new </a:t>
            </a:r>
            <a:r>
              <a:rPr lang="el-GR" sz="1700" dirty="0"/>
              <a:t>δ</a:t>
            </a:r>
            <a:r>
              <a:rPr lang="en-US" sz="1700" dirty="0"/>
              <a:t>f guiding-center particle code, </a:t>
            </a:r>
            <a:r>
              <a:rPr lang="en-US" sz="1700" dirty="0" smtClean="0"/>
              <a:t>POCA, was </a:t>
            </a:r>
            <a:r>
              <a:rPr lang="en-US" sz="1700" dirty="0"/>
              <a:t>developed to investigate neoclassical transport in </a:t>
            </a:r>
            <a:r>
              <a:rPr lang="en-US" sz="1700" dirty="0" smtClean="0"/>
              <a:t>perturbed </a:t>
            </a:r>
            <a:r>
              <a:rPr lang="en-US" sz="1700" dirty="0" err="1"/>
              <a:t>tokamaks</a:t>
            </a:r>
            <a:r>
              <a:rPr lang="en-US" sz="1700" dirty="0"/>
              <a:t>. </a:t>
            </a:r>
            <a:endParaRPr lang="en-US" sz="1700" dirty="0" smtClean="0"/>
          </a:p>
          <a:p>
            <a:pPr lvl="1"/>
            <a:r>
              <a:rPr lang="en-US" sz="1400" dirty="0" smtClean="0"/>
              <a:t>solves </a:t>
            </a:r>
            <a:r>
              <a:rPr lang="en-US" sz="1400" dirty="0"/>
              <a:t>the Fokker-Planck equation </a:t>
            </a:r>
            <a:r>
              <a:rPr lang="en-US" sz="1400" dirty="0" smtClean="0"/>
              <a:t>with non-axisymmetric </a:t>
            </a:r>
            <a:r>
              <a:rPr lang="en-US" sz="1400" dirty="0"/>
              <a:t>magnetic field </a:t>
            </a:r>
            <a:r>
              <a:rPr lang="en-US" sz="1400" dirty="0" smtClean="0"/>
              <a:t>perturbations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908054" y="963304"/>
            <a:ext cx="808581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0" i="0" dirty="0" smtClean="0">
                <a:solidFill>
                  <a:schemeClr val="tx1"/>
                </a:solidFill>
                <a:latin typeface="+mn-lt"/>
              </a:rPr>
              <a:t>“Investigate </a:t>
            </a:r>
            <a:r>
              <a:rPr lang="en-US" sz="1700" b="0" i="0" dirty="0">
                <a:solidFill>
                  <a:schemeClr val="tx1"/>
                </a:solidFill>
                <a:latin typeface="+mn-lt"/>
              </a:rPr>
              <a:t>magnetic braking physics to develop </a:t>
            </a:r>
            <a:r>
              <a:rPr lang="en-US" sz="1700" b="0" i="0" dirty="0" err="1">
                <a:solidFill>
                  <a:schemeClr val="tx1"/>
                </a:solidFill>
                <a:latin typeface="+mn-lt"/>
              </a:rPr>
              <a:t>toroidal</a:t>
            </a:r>
            <a:r>
              <a:rPr lang="en-US" sz="1700" b="0" i="0" dirty="0">
                <a:solidFill>
                  <a:schemeClr val="tx1"/>
                </a:solidFill>
                <a:latin typeface="+mn-lt"/>
              </a:rPr>
              <a:t> rotation control at </a:t>
            </a:r>
            <a:r>
              <a:rPr lang="en-US" sz="1700" b="0" i="0" dirty="0" smtClean="0">
                <a:solidFill>
                  <a:schemeClr val="tx1"/>
                </a:solidFill>
                <a:latin typeface="+mn-lt"/>
              </a:rPr>
              <a:t>low </a:t>
            </a:r>
            <a:r>
              <a:rPr lang="en-US" sz="1600" b="0" i="0" dirty="0" smtClean="0">
                <a:solidFill>
                  <a:schemeClr val="tx1"/>
                </a:solidFill>
                <a:latin typeface="Symbol" pitchFamily="18" charset="2"/>
                <a:cs typeface="Calibri" pitchFamily="34" charset="0"/>
              </a:rPr>
              <a:t>n</a:t>
            </a:r>
            <a:r>
              <a:rPr lang="en-US" sz="1700" b="0" i="0" dirty="0" smtClean="0">
                <a:solidFill>
                  <a:schemeClr val="tx1"/>
                </a:solidFill>
                <a:latin typeface="+mn-lt"/>
              </a:rPr>
              <a:t>”</a:t>
            </a:r>
            <a:endParaRPr lang="en-US" sz="17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089" y="1317247"/>
            <a:ext cx="8941871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Model validation and predictive capability: NTV calculations with multiple codes, comparison to experiments</a:t>
            </a:r>
            <a:endParaRPr lang="en-US" sz="1400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108224" y="1002475"/>
            <a:ext cx="704039" cy="276999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R(12-1)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916" y="1740972"/>
            <a:ext cx="9096584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47" y="1788786"/>
            <a:ext cx="2636851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844" y="3985072"/>
            <a:ext cx="3535526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Rectangle 73732"/>
          <p:cNvSpPr/>
          <p:nvPr/>
        </p:nvSpPr>
        <p:spPr bwMode="auto">
          <a:xfrm>
            <a:off x="6940550" y="3956050"/>
            <a:ext cx="1016000" cy="1524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5736336" y="3504072"/>
            <a:ext cx="3353410" cy="685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n-US" sz="1400" b="0" i="0" u="sng" dirty="0" smtClean="0">
                <a:solidFill>
                  <a:schemeClr val="tx1"/>
                </a:solidFill>
                <a:latin typeface="+mn-lt"/>
              </a:rPr>
              <a:t>POCA </a:t>
            </a:r>
            <a:r>
              <a:rPr lang="en-US" sz="1400" b="0" i="0" u="sng" dirty="0">
                <a:solidFill>
                  <a:schemeClr val="tx1"/>
                </a:solidFill>
                <a:latin typeface="+mn-lt"/>
              </a:rPr>
              <a:t>NTV calculations for </a:t>
            </a:r>
            <a:r>
              <a:rPr lang="en-US" sz="1400" b="0" i="0" u="sng" dirty="0" smtClean="0">
                <a:solidFill>
                  <a:schemeClr val="tx1"/>
                </a:solidFill>
                <a:latin typeface="+mn-lt"/>
              </a:rPr>
              <a:t>n=2 and n=3 magnetic </a:t>
            </a:r>
            <a:r>
              <a:rPr lang="en-US" sz="1400" b="0" i="0" u="sng" dirty="0">
                <a:solidFill>
                  <a:schemeClr val="tx1"/>
                </a:solidFill>
                <a:latin typeface="+mn-lt"/>
              </a:rPr>
              <a:t>braking in </a:t>
            </a:r>
            <a:r>
              <a:rPr lang="en-US" sz="1400" b="0" i="0" u="sng" dirty="0" smtClean="0">
                <a:solidFill>
                  <a:schemeClr val="tx1"/>
                </a:solidFill>
                <a:latin typeface="+mn-lt"/>
              </a:rPr>
              <a:t>NSTX</a:t>
            </a:r>
            <a:endParaRPr lang="ko-KR" altLang="en-US" sz="1400" b="0" i="0" u="sng" kern="0" baseline="-250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2" name="Title 3"/>
          <p:cNvSpPr txBox="1">
            <a:spLocks/>
          </p:cNvSpPr>
          <p:nvPr/>
        </p:nvSpPr>
        <p:spPr>
          <a:xfrm>
            <a:off x="-18288" y="3782333"/>
            <a:ext cx="5504688" cy="647652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1600" b="0" i="0" u="sng" dirty="0" smtClean="0">
                <a:solidFill>
                  <a:schemeClr val="tx1"/>
                </a:solidFill>
                <a:latin typeface="+mn-lt"/>
              </a:rPr>
              <a:t>Analytic </a:t>
            </a:r>
            <a:r>
              <a:rPr lang="en-US" sz="1600" b="0" i="0" u="sng" dirty="0">
                <a:solidFill>
                  <a:schemeClr val="tx1"/>
                </a:solidFill>
                <a:latin typeface="+mn-lt"/>
              </a:rPr>
              <a:t>NTV calculations for (a) n=1 and (b) n=3 magnetic braking in NSTX, as a function </a:t>
            </a:r>
            <a:r>
              <a:rPr lang="en-US" sz="1600" b="0" i="0" u="sng" dirty="0" smtClean="0">
                <a:solidFill>
                  <a:schemeClr val="tx1"/>
                </a:solidFill>
                <a:latin typeface="+mn-lt"/>
              </a:rPr>
              <a:t>of </a:t>
            </a:r>
            <a:r>
              <a:rPr lang="en-US" sz="1600" b="0" i="0" u="sng" dirty="0" err="1">
                <a:solidFill>
                  <a:schemeClr val="tx1"/>
                </a:solidFill>
                <a:latin typeface="+mn-lt"/>
              </a:rPr>
              <a:t>collisionality</a:t>
            </a:r>
            <a:r>
              <a:rPr lang="en-US" sz="1600" b="0" i="0" u="sng" dirty="0">
                <a:solidFill>
                  <a:schemeClr val="tx1"/>
                </a:solidFill>
                <a:latin typeface="+mn-lt"/>
              </a:rPr>
              <a:t> and rotation</a:t>
            </a:r>
            <a:endParaRPr lang="ko-KR" altLang="en-US" sz="1600" b="0" i="0" u="sng" kern="0" baseline="-250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-50253" y="4367828"/>
            <a:ext cx="5536653" cy="2093913"/>
            <a:chOff x="-50253" y="2320628"/>
            <a:chExt cx="5536653" cy="2093913"/>
          </a:xfrm>
        </p:grpSpPr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0" y="2396433"/>
              <a:ext cx="5486400" cy="1870767"/>
              <a:chOff x="0" y="990600"/>
              <a:chExt cx="6087745" cy="2075815"/>
            </a:xfrm>
          </p:grpSpPr>
          <p:pic>
            <p:nvPicPr>
              <p:cNvPr id="60" name="Picture 59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245"/>
              <a:stretch/>
            </p:blipFill>
            <p:spPr>
              <a:xfrm>
                <a:off x="2882265" y="990600"/>
                <a:ext cx="3205480" cy="2054225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/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755"/>
              <a:stretch/>
            </p:blipFill>
            <p:spPr>
              <a:xfrm>
                <a:off x="0" y="990600"/>
                <a:ext cx="3205480" cy="2075815"/>
              </a:xfrm>
              <a:prstGeom prst="rect">
                <a:avLst/>
              </a:prstGeom>
            </p:spPr>
          </p:pic>
        </p:grpSp>
        <p:sp>
          <p:nvSpPr>
            <p:cNvPr id="45" name="Rectangle 44"/>
            <p:cNvSpPr/>
            <p:nvPr/>
          </p:nvSpPr>
          <p:spPr bwMode="auto">
            <a:xfrm>
              <a:off x="5181747" y="2589001"/>
              <a:ext cx="191068" cy="1380042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2596199" y="2577054"/>
              <a:ext cx="382137" cy="1380042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0" y="2496356"/>
              <a:ext cx="382137" cy="120032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1034" y="3962904"/>
              <a:ext cx="22894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0.0      0.5      1.0      1.5      2.0</a:t>
              </a:r>
              <a:endParaRPr lang="en-US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58183" y="4137542"/>
              <a:ext cx="6351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0" i="0" dirty="0" smtClean="0">
                  <a:solidFill>
                    <a:schemeClr val="tx1"/>
                  </a:solidFill>
                  <a:latin typeface="+mn-lt"/>
                </a:rPr>
                <a:t>ω</a:t>
              </a:r>
              <a:r>
                <a:rPr lang="en-US" b="0" i="0" dirty="0">
                  <a:solidFill>
                    <a:schemeClr val="tx1"/>
                  </a:solidFill>
                </a:rPr>
                <a:t>/</a:t>
              </a:r>
              <a:r>
                <a:rPr lang="el-GR" b="0" i="0" dirty="0" smtClean="0">
                  <a:solidFill>
                    <a:schemeClr val="tx1"/>
                  </a:solidFill>
                </a:rPr>
                <a:t>ω</a:t>
              </a:r>
              <a:r>
                <a:rPr lang="en-US" b="0" i="0" baseline="-25000" dirty="0" err="1" smtClean="0">
                  <a:solidFill>
                    <a:schemeClr val="tx1"/>
                  </a:solidFill>
                  <a:latin typeface="+mn-lt"/>
                </a:rPr>
                <a:t>exp</a:t>
              </a:r>
              <a:endParaRPr lang="en-US" b="0" i="0" baseline="-25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813780" y="3957096"/>
              <a:ext cx="22894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0.0      0.5      1.0      1.5      2.0</a:t>
              </a:r>
              <a:endParaRPr lang="en-US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640929" y="4131734"/>
              <a:ext cx="6351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0" i="0" dirty="0" smtClean="0">
                  <a:solidFill>
                    <a:schemeClr val="tx1"/>
                  </a:solidFill>
                  <a:latin typeface="+mn-lt"/>
                </a:rPr>
                <a:t>ω</a:t>
              </a:r>
              <a:r>
                <a:rPr lang="en-US" b="0" i="0" dirty="0">
                  <a:solidFill>
                    <a:schemeClr val="tx1"/>
                  </a:solidFill>
                </a:rPr>
                <a:t>/</a:t>
              </a:r>
              <a:r>
                <a:rPr lang="el-GR" b="0" i="0" dirty="0" smtClean="0">
                  <a:solidFill>
                    <a:schemeClr val="tx1"/>
                  </a:solidFill>
                </a:rPr>
                <a:t>ω</a:t>
              </a:r>
              <a:r>
                <a:rPr lang="en-US" b="0" i="0" baseline="-25000" dirty="0" err="1" smtClean="0">
                  <a:solidFill>
                    <a:schemeClr val="tx1"/>
                  </a:solidFill>
                  <a:latin typeface="+mn-lt"/>
                </a:rPr>
                <a:t>exp</a:t>
              </a:r>
              <a:endParaRPr lang="en-US" b="0" i="0" baseline="-25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5064" y="2496356"/>
              <a:ext cx="3978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1.5</a:t>
              </a:r>
            </a:p>
            <a:p>
              <a:endParaRPr lang="en-US" sz="1800" b="0" i="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1.0</a:t>
              </a:r>
            </a:p>
            <a:p>
              <a:endParaRPr lang="en-US" sz="1800" b="0" i="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0.5</a:t>
              </a:r>
            </a:p>
          </p:txBody>
        </p:sp>
        <p:sp>
          <p:nvSpPr>
            <p:cNvPr id="53" name="Rectangle 17"/>
            <p:cNvSpPr>
              <a:spLocks noChangeArrowheads="1"/>
            </p:cNvSpPr>
            <p:nvPr/>
          </p:nvSpPr>
          <p:spPr bwMode="auto">
            <a:xfrm rot="16200000">
              <a:off x="-229759" y="3086749"/>
              <a:ext cx="57445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0" i="0" dirty="0" smtClean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n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/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n</a:t>
              </a:r>
              <a:r>
                <a:rPr kumimoji="0" lang="en-US" sz="1400" b="0" i="0" u="none" strike="noStrike" cap="none" normalizeH="0" baseline="-25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exp</a:t>
              </a:r>
              <a:endParaRPr kumimoji="0" lang="en-US" sz="1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675190" y="2499420"/>
              <a:ext cx="3978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1.5</a:t>
              </a:r>
            </a:p>
            <a:p>
              <a:endParaRPr lang="en-US" sz="1800" b="0" i="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1.0</a:t>
              </a:r>
            </a:p>
            <a:p>
              <a:endParaRPr lang="en-US" sz="1800" b="0" i="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0.5</a:t>
              </a:r>
            </a:p>
          </p:txBody>
        </p:sp>
        <p:sp>
          <p:nvSpPr>
            <p:cNvPr id="55" name="Rectangle 17"/>
            <p:cNvSpPr>
              <a:spLocks noChangeArrowheads="1"/>
            </p:cNvSpPr>
            <p:nvPr/>
          </p:nvSpPr>
          <p:spPr bwMode="auto">
            <a:xfrm rot="16200000">
              <a:off x="2370367" y="3089813"/>
              <a:ext cx="57445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0" i="0" dirty="0" smtClean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n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/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n</a:t>
              </a:r>
              <a:r>
                <a:rPr kumimoji="0" lang="en-US" sz="1400" b="0" i="0" u="none" strike="noStrike" cap="none" normalizeH="0" baseline="-25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exp</a:t>
              </a:r>
              <a:endParaRPr kumimoji="0" lang="en-US" sz="1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32305" y="2340604"/>
              <a:ext cx="67518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(a) n=1</a:t>
              </a:r>
              <a:endParaRPr lang="en-US" b="0" i="0" baseline="-25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46769" y="2320628"/>
              <a:ext cx="67518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(b) n=3</a:t>
              </a:r>
              <a:endParaRPr lang="en-US" b="0" i="0" baseline="-25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59044" y="2516672"/>
              <a:ext cx="26962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9</a:t>
              </a: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>
                  <a:solidFill>
                    <a:schemeClr val="tx1"/>
                  </a:solidFill>
                  <a:latin typeface="+mn-lt"/>
                </a:rPr>
                <a:t>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103189" y="2502574"/>
              <a:ext cx="26962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2</a:t>
              </a: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>
                  <a:solidFill>
                    <a:schemeClr val="tx1"/>
                  </a:solidFill>
                  <a:latin typeface="+mn-lt"/>
                </a:rPr>
                <a:t>0</a:t>
              </a:r>
            </a:p>
          </p:txBody>
        </p:sp>
      </p:grpSp>
      <p:cxnSp>
        <p:nvCxnSpPr>
          <p:cNvPr id="62" name="Straight Connector 61"/>
          <p:cNvCxnSpPr/>
          <p:nvPr/>
        </p:nvCxnSpPr>
        <p:spPr bwMode="auto">
          <a:xfrm>
            <a:off x="2916" y="3763101"/>
            <a:ext cx="5397937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391507" y="1726687"/>
            <a:ext cx="18693" cy="482521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72591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Correction </a:t>
            </a:r>
            <a:r>
              <a:rPr lang="en-US" sz="2400" dirty="0"/>
              <a:t>of intrinsic error fields is critical for studies of 3D field physics and for </a:t>
            </a:r>
            <a:r>
              <a:rPr lang="en-US" sz="2400" dirty="0" smtClean="0"/>
              <a:t>performance</a:t>
            </a:r>
            <a:endParaRPr lang="en-US" sz="2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2445" y="1004620"/>
            <a:ext cx="2697480" cy="811776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US" sz="1600" u="sng" dirty="0"/>
              <a:t>The perturbed n=1 field </a:t>
            </a:r>
            <a:r>
              <a:rPr lang="en-US" sz="1600" u="sng" dirty="0" smtClean="0"/>
              <a:t>(IPEC</a:t>
            </a:r>
            <a:r>
              <a:rPr lang="en-US" sz="1600" u="sng" dirty="0"/>
              <a:t>) </a:t>
            </a:r>
            <a:r>
              <a:rPr lang="en-US" sz="1600" u="sng" dirty="0" smtClean="0"/>
              <a:t>from intrinsic </a:t>
            </a:r>
            <a:r>
              <a:rPr lang="en-US" sz="1600" u="sng" dirty="0"/>
              <a:t>error fields </a:t>
            </a:r>
            <a:r>
              <a:rPr lang="en-US" sz="1600" u="sng" dirty="0" smtClean="0"/>
              <a:t>in NSTX</a:t>
            </a:r>
            <a:endParaRPr lang="en-US" u="sng" dirty="0" smtClean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4489"/>
            <a:ext cx="2849880" cy="4211955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50068"/>
            <a:ext cx="3700432" cy="484632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352800" y="997672"/>
            <a:ext cx="3124200" cy="110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dirty="0" smtClean="0"/>
              <a:t>Various successful error field correction schemes in NSTX</a:t>
            </a:r>
            <a:endParaRPr lang="en-US" b="0" i="0" u="sng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672232" y="1214648"/>
            <a:ext cx="2471768" cy="512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Dynamic error field correction (green)</a:t>
            </a:r>
          </a:p>
          <a:p>
            <a:pPr lvl="1"/>
            <a:r>
              <a:rPr lang="en-US" sz="1400" b="0" i="0" dirty="0" smtClean="0"/>
              <a:t>sustains </a:t>
            </a:r>
            <a:r>
              <a:rPr lang="el-GR" sz="1400" b="0" i="0" dirty="0" smtClean="0"/>
              <a:t>β</a:t>
            </a:r>
            <a:r>
              <a:rPr lang="en-US" sz="1400" b="0" i="0" baseline="-25000" dirty="0" smtClean="0"/>
              <a:t>N</a:t>
            </a:r>
            <a:r>
              <a:rPr lang="en-US" sz="1400" b="0" i="0" dirty="0" smtClean="0"/>
              <a:t> above the no-wall limit</a:t>
            </a:r>
          </a:p>
          <a:p>
            <a:pPr lvl="1"/>
            <a:r>
              <a:rPr lang="en-US" sz="1400" b="0" i="0" dirty="0" smtClean="0"/>
              <a:t>sustains substantial </a:t>
            </a:r>
            <a:r>
              <a:rPr lang="en-US" sz="1400" b="0" i="0" dirty="0" err="1" smtClean="0"/>
              <a:t>toroidal</a:t>
            </a:r>
            <a:r>
              <a:rPr lang="en-US" sz="1400" b="0" i="0" dirty="0" smtClean="0"/>
              <a:t> rotation</a:t>
            </a:r>
          </a:p>
          <a:p>
            <a:r>
              <a:rPr lang="en-US" sz="1800" b="0" i="0" dirty="0" smtClean="0"/>
              <a:t>NSTX-U will have a different error field</a:t>
            </a:r>
            <a:endParaRPr lang="en-US" sz="1800" b="0" i="0" dirty="0"/>
          </a:p>
          <a:p>
            <a:pPr lvl="1"/>
            <a:r>
              <a:rPr lang="en-US" sz="1400" b="0" i="0" dirty="0" smtClean="0"/>
              <a:t>Identification of error field in first year of operation</a:t>
            </a:r>
          </a:p>
          <a:p>
            <a:pPr lvl="1"/>
            <a:r>
              <a:rPr lang="en-US" sz="1400" b="0" i="0" dirty="0" smtClean="0"/>
              <a:t>measure vacuum fields; revise models</a:t>
            </a:r>
          </a:p>
          <a:p>
            <a:pPr lvl="1"/>
            <a:r>
              <a:rPr lang="en-US" sz="1400" b="0" i="0" dirty="0" smtClean="0"/>
              <a:t>Perform n=1,2 compass scans with 6 independent SPAs.</a:t>
            </a:r>
            <a:endParaRPr lang="en-US" sz="1800" b="0" i="0" dirty="0"/>
          </a:p>
          <a:p>
            <a:pPr lvl="1"/>
            <a:r>
              <a:rPr lang="en-US" sz="1400" b="0" i="0" dirty="0" smtClean="0"/>
              <a:t>RWMSC for dynamic error field correction</a:t>
            </a:r>
            <a:endParaRPr lang="en-US" sz="1400" b="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205278" y="6016873"/>
            <a:ext cx="2401448" cy="5232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redictive capability: </a:t>
            </a:r>
          </a:p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IPEC model of error fields</a:t>
            </a:r>
            <a:endParaRPr lang="en-US" sz="1400" b="0" i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1179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Overall objective: </a:t>
            </a:r>
            <a:r>
              <a:rPr lang="en-US" sz="2200" dirty="0"/>
              <a:t>establish the physics and control capabilities needed for sustained stability of high performance ST plasmas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sz="2800" dirty="0" smtClean="0"/>
              <a:t>Overview of 2014-2018 NSTX-U Five Year Plan </a:t>
            </a:r>
          </a:p>
          <a:p>
            <a:pPr lvl="1"/>
            <a:r>
              <a:rPr lang="en-US" dirty="0" smtClean="0"/>
              <a:t>Thrust 1, </a:t>
            </a:r>
            <a:r>
              <a:rPr lang="en-US" u="sng" dirty="0" smtClean="0"/>
              <a:t>Stability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and advance passive and active feedback control to 	sustain macroscopic stability at low </a:t>
            </a:r>
            <a:r>
              <a:rPr lang="en-US" dirty="0" err="1" smtClean="0"/>
              <a:t>collisionality</a:t>
            </a:r>
            <a:endParaRPr lang="en-US" dirty="0"/>
          </a:p>
          <a:p>
            <a:pPr lvl="2"/>
            <a:r>
              <a:rPr lang="en-US" sz="1600" dirty="0" smtClean="0"/>
              <a:t>Resistive wall mode (RWM) active control</a:t>
            </a:r>
          </a:p>
          <a:p>
            <a:pPr lvl="2"/>
            <a:r>
              <a:rPr lang="en-US" sz="1600" dirty="0" smtClean="0"/>
              <a:t>New NCC coils and enhanced magnetics</a:t>
            </a:r>
          </a:p>
          <a:p>
            <a:pPr lvl="2"/>
            <a:r>
              <a:rPr lang="en-US" sz="1600" dirty="0" smtClean="0"/>
              <a:t>MHD mode stability physics</a:t>
            </a:r>
            <a:endParaRPr lang="en-US" dirty="0" smtClean="0"/>
          </a:p>
          <a:p>
            <a:pPr lvl="1"/>
            <a:r>
              <a:rPr lang="en-US" dirty="0" smtClean="0"/>
              <a:t>Thrust 2, </a:t>
            </a:r>
            <a:r>
              <a:rPr lang="en-US" u="sng" dirty="0" smtClean="0"/>
              <a:t>3D Fields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</a:t>
            </a:r>
            <a:r>
              <a:rPr lang="en-US" dirty="0"/>
              <a:t>3D field effects and provide physics basis for optimizing </a:t>
            </a:r>
            <a:r>
              <a:rPr lang="en-US" dirty="0" smtClean="0"/>
              <a:t>	stability </a:t>
            </a:r>
            <a:r>
              <a:rPr lang="en-US" dirty="0"/>
              <a:t>through equilibrium profile control by 3D fields</a:t>
            </a:r>
          </a:p>
          <a:p>
            <a:pPr lvl="1"/>
            <a:r>
              <a:rPr lang="en-US" dirty="0" smtClean="0"/>
              <a:t>Thrust </a:t>
            </a:r>
            <a:r>
              <a:rPr lang="en-US" dirty="0"/>
              <a:t>3, </a:t>
            </a:r>
            <a:r>
              <a:rPr lang="en-US" u="sng" dirty="0"/>
              <a:t>Disruptions</a:t>
            </a:r>
            <a:r>
              <a:rPr lang="en-US" dirty="0"/>
              <a:t>: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</a:t>
            </a:r>
            <a:r>
              <a:rPr lang="en-US" dirty="0"/>
              <a:t>disruption dynamics and develop techniques for disruption </a:t>
            </a:r>
            <a:r>
              <a:rPr lang="en-US" dirty="0" smtClean="0"/>
              <a:t>	prediction, avoidance, and mitigation in high-performance ST plasmas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0068" y="6596129"/>
            <a:ext cx="769763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Stability </a:t>
            </a:r>
            <a:endParaRPr lang="en-US" sz="1100" i="0" dirty="0"/>
          </a:p>
        </p:txBody>
      </p:sp>
    </p:spTree>
    <p:extLst>
      <p:ext uri="{BB962C8B-B14F-4D97-AF65-F5344CB8AC3E}">
        <p14:creationId xmlns:p14="http://schemas.microsoft.com/office/powerpoint/2010/main" val="207860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</a:t>
            </a:r>
            <a:r>
              <a:rPr lang="en-US" sz="2400" dirty="0" smtClean="0"/>
              <a:t>and non-resonant error fields affect locking and tearing stability</a:t>
            </a:r>
            <a:endParaRPr lang="en-US" sz="2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549389"/>
            <a:ext cx="3429000" cy="852721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US" sz="1600" u="sng" dirty="0"/>
              <a:t>Error field threshold vs. locking </a:t>
            </a:r>
            <a:r>
              <a:rPr lang="en-US" sz="1600" u="sng" dirty="0" smtClean="0"/>
              <a:t>density (IPEC) </a:t>
            </a:r>
            <a:r>
              <a:rPr lang="en-US" sz="1600" u="sng" dirty="0"/>
              <a:t>for </a:t>
            </a:r>
            <a:r>
              <a:rPr lang="en-US" sz="1600" u="sng" dirty="0" smtClean="0"/>
              <a:t>five devices</a:t>
            </a:r>
            <a:endParaRPr lang="en-US" u="sng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486400" y="1560731"/>
            <a:ext cx="3124200" cy="83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dirty="0"/>
              <a:t>C</a:t>
            </a:r>
            <a:r>
              <a:rPr lang="en-US" sz="1600" b="0" i="0" u="sng" dirty="0" smtClean="0"/>
              <a:t>hange </a:t>
            </a:r>
            <a:r>
              <a:rPr lang="en-US" sz="1600" b="0" i="0" u="sng" dirty="0"/>
              <a:t>of the β</a:t>
            </a:r>
            <a:r>
              <a:rPr lang="en-US" sz="1600" b="0" i="0" u="sng" baseline="-25000" dirty="0"/>
              <a:t>N</a:t>
            </a:r>
            <a:r>
              <a:rPr lang="en-US" sz="1600" b="0" i="0" u="sng" dirty="0"/>
              <a:t> threshold of the </a:t>
            </a:r>
            <a:r>
              <a:rPr lang="en-US" sz="1600" b="0" i="0" u="sng" dirty="0" smtClean="0"/>
              <a:t>NTM with rotation</a:t>
            </a:r>
            <a:endParaRPr lang="en-US" b="0" i="0" u="sng" dirty="0" smtClean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7" y="2201223"/>
            <a:ext cx="3744595" cy="2597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0"/>
          <a:stretch/>
        </p:blipFill>
        <p:spPr bwMode="auto">
          <a:xfrm>
            <a:off x="5137747" y="2163859"/>
            <a:ext cx="3502120" cy="3108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0775" y="5145206"/>
            <a:ext cx="4572000" cy="14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Studies of </a:t>
            </a:r>
            <a:r>
              <a:rPr lang="en-US" sz="1800" b="0" i="0" dirty="0"/>
              <a:t>intrinsic error </a:t>
            </a:r>
            <a:r>
              <a:rPr lang="en-US" sz="1800" b="0" i="0" dirty="0" smtClean="0"/>
              <a:t>fields focus </a:t>
            </a:r>
            <a:r>
              <a:rPr lang="en-US" sz="1800" b="0" i="0" dirty="0"/>
              <a:t>on </a:t>
            </a:r>
            <a:r>
              <a:rPr lang="en-US" sz="1800" b="0" i="0" dirty="0" smtClean="0"/>
              <a:t>compensation of </a:t>
            </a:r>
            <a:r>
              <a:rPr lang="en-US" sz="1800" b="0" i="0" dirty="0"/>
              <a:t>the resonant component</a:t>
            </a:r>
            <a:r>
              <a:rPr lang="en-US" sz="1800" b="0" i="0" dirty="0" smtClean="0"/>
              <a:t> </a:t>
            </a:r>
            <a:r>
              <a:rPr lang="en-US" sz="1800" b="0" i="0" dirty="0"/>
              <a:t>to avoid </a:t>
            </a:r>
            <a:r>
              <a:rPr lang="en-US" sz="1800" b="0" i="0" dirty="0" smtClean="0"/>
              <a:t>locking</a:t>
            </a:r>
          </a:p>
          <a:p>
            <a:pPr lvl="1"/>
            <a:r>
              <a:rPr lang="en-US" sz="1400" b="0" i="0" dirty="0"/>
              <a:t>E</a:t>
            </a:r>
            <a:r>
              <a:rPr lang="en-US" sz="1400" b="0" i="0" dirty="0" smtClean="0"/>
              <a:t>rror </a:t>
            </a:r>
            <a:r>
              <a:rPr lang="en-US" sz="1400" b="0" i="0" dirty="0"/>
              <a:t>field threshold at locking </a:t>
            </a:r>
            <a:r>
              <a:rPr lang="en-US" sz="1400" b="0" i="0" dirty="0" smtClean="0"/>
              <a:t>will </a:t>
            </a:r>
            <a:r>
              <a:rPr lang="en-US" sz="1400" b="0" i="0" dirty="0"/>
              <a:t>be used to predict the tolerance of error fields in </a:t>
            </a:r>
            <a:r>
              <a:rPr lang="en-US" sz="1400" b="0" i="0" dirty="0" smtClean="0"/>
              <a:t>ITER</a:t>
            </a:r>
            <a:endParaRPr lang="en-US" sz="1400" b="0" i="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722125" y="5379781"/>
            <a:ext cx="4421875" cy="108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Tearing mode onset modified by both resonant and non-resonant error fields</a:t>
            </a:r>
          </a:p>
          <a:p>
            <a:pPr lvl="1"/>
            <a:r>
              <a:rPr lang="en-US" sz="1400" b="0" i="0" dirty="0" smtClean="0"/>
              <a:t>β</a:t>
            </a:r>
            <a:r>
              <a:rPr lang="en-US" sz="1400" b="0" i="0" baseline="-25000" dirty="0" smtClean="0"/>
              <a:t>N</a:t>
            </a:r>
            <a:r>
              <a:rPr lang="en-US" sz="1400" b="0" i="0" dirty="0" smtClean="0"/>
              <a:t> </a:t>
            </a:r>
            <a:r>
              <a:rPr lang="en-US" sz="1400" b="0" i="0" dirty="0"/>
              <a:t>threshold will be decreased </a:t>
            </a:r>
            <a:r>
              <a:rPr lang="en-US" sz="1400" b="0" i="0" dirty="0" smtClean="0"/>
              <a:t>by non-resonant </a:t>
            </a:r>
            <a:r>
              <a:rPr lang="en-US" sz="1400" b="0" i="0" dirty="0"/>
              <a:t>error </a:t>
            </a:r>
            <a:r>
              <a:rPr lang="en-US" sz="1400" b="0" i="0" dirty="0" smtClean="0"/>
              <a:t>field magnetic braking</a:t>
            </a:r>
            <a:endParaRPr lang="en-US" sz="1400" b="0" i="0" dirty="0"/>
          </a:p>
        </p:txBody>
      </p:sp>
      <p:sp>
        <p:nvSpPr>
          <p:cNvPr id="4" name="Rectangle 3"/>
          <p:cNvSpPr/>
          <p:nvPr/>
        </p:nvSpPr>
        <p:spPr>
          <a:xfrm>
            <a:off x="0" y="914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0" dirty="0" smtClean="0">
                <a:latin typeface="+mn-lt"/>
              </a:rPr>
              <a:t>Goal: Understand </a:t>
            </a:r>
            <a:r>
              <a:rPr lang="en-US" sz="1800" i="0" dirty="0">
                <a:latin typeface="+mn-lt"/>
              </a:rPr>
              <a:t>locking and tearing modes in the presence of resonant and </a:t>
            </a:r>
            <a:endParaRPr lang="en-US" sz="1800" i="0" dirty="0" smtClean="0">
              <a:latin typeface="+mn-lt"/>
            </a:endParaRPr>
          </a:p>
          <a:p>
            <a:pPr algn="ctr"/>
            <a:r>
              <a:rPr lang="en-US" sz="1800" i="0" dirty="0" smtClean="0">
                <a:latin typeface="+mn-lt"/>
              </a:rPr>
              <a:t>non-resonant </a:t>
            </a:r>
            <a:r>
              <a:rPr lang="en-US" sz="1800" i="0" dirty="0">
                <a:latin typeface="+mn-lt"/>
              </a:rPr>
              <a:t>error fields, and </a:t>
            </a:r>
            <a:r>
              <a:rPr lang="en-US" sz="1800" i="0" dirty="0" smtClean="0">
                <a:latin typeface="+mn-lt"/>
              </a:rPr>
              <a:t>develop predictability </a:t>
            </a:r>
            <a:r>
              <a:rPr lang="en-US" sz="1800" i="0" dirty="0">
                <a:latin typeface="+mn-lt"/>
              </a:rPr>
              <a:t>for </a:t>
            </a:r>
            <a:r>
              <a:rPr lang="en-US" sz="1800" i="0" dirty="0" smtClean="0">
                <a:latin typeface="+mn-lt"/>
              </a:rPr>
              <a:t>FNSF and ITER</a:t>
            </a:r>
            <a:endParaRPr lang="en-US" sz="18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9044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Disruption mitigation technologies that will benefit the ITER design are being prepared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 r="52988"/>
          <a:stretch/>
        </p:blipFill>
        <p:spPr bwMode="auto">
          <a:xfrm>
            <a:off x="167198" y="1734709"/>
            <a:ext cx="1692303" cy="34455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0" y="914400"/>
            <a:ext cx="477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0" dirty="0" smtClean="0">
                <a:latin typeface="+mn-lt"/>
              </a:rPr>
              <a:t>MGI research will assess gas </a:t>
            </a:r>
            <a:r>
              <a:rPr lang="en-US" sz="1600" b="0" i="0" dirty="0">
                <a:latin typeface="+mn-lt"/>
              </a:rPr>
              <a:t>penetration efficiency </a:t>
            </a:r>
            <a:r>
              <a:rPr lang="en-US" sz="1600" b="0" i="0" dirty="0" smtClean="0">
                <a:latin typeface="+mn-lt"/>
              </a:rPr>
              <a:t>by injection at different </a:t>
            </a:r>
            <a:r>
              <a:rPr lang="en-US" sz="1600" b="0" i="0" dirty="0" err="1" smtClean="0">
                <a:latin typeface="+mn-lt"/>
              </a:rPr>
              <a:t>poloidal</a:t>
            </a:r>
            <a:r>
              <a:rPr lang="en-US" sz="1600" b="0" i="0" dirty="0" smtClean="0">
                <a:latin typeface="+mn-lt"/>
              </a:rPr>
              <a:t> locations</a:t>
            </a:r>
            <a:endParaRPr lang="en-US" sz="1600" b="0" i="0" dirty="0">
              <a:latin typeface="+mn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-23081" y="5257800"/>
            <a:ext cx="4444807" cy="13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NSTX-U can offer new insight by</a:t>
            </a:r>
          </a:p>
          <a:p>
            <a:pPr lvl="1"/>
            <a:r>
              <a:rPr lang="en-US" sz="1400" b="0" i="0" dirty="0" smtClean="0"/>
              <a:t>Reducing the amount of gas</a:t>
            </a:r>
          </a:p>
          <a:p>
            <a:pPr lvl="1"/>
            <a:r>
              <a:rPr lang="en-US" sz="1400" b="0" i="0" dirty="0" smtClean="0"/>
              <a:t>Injecting </a:t>
            </a:r>
            <a:r>
              <a:rPr lang="en-US" sz="1400" b="0" i="0" dirty="0"/>
              <a:t>gas into the private flux and lower x-point regions of </a:t>
            </a:r>
            <a:r>
              <a:rPr lang="en-US" sz="1400" b="0" i="0" dirty="0" err="1"/>
              <a:t>divertor</a:t>
            </a:r>
            <a:r>
              <a:rPr lang="en-US" sz="1400" b="0" i="0" dirty="0"/>
              <a:t> </a:t>
            </a:r>
            <a:r>
              <a:rPr lang="en-US" sz="1400" b="0" i="0" dirty="0" smtClean="0"/>
              <a:t>to </a:t>
            </a:r>
            <a:r>
              <a:rPr lang="en-US" sz="1400" b="0" i="0" dirty="0"/>
              <a:t>determine if </a:t>
            </a:r>
            <a:r>
              <a:rPr lang="en-US" sz="1400" b="0" i="0" dirty="0" smtClean="0"/>
              <a:t>these are more </a:t>
            </a:r>
            <a:r>
              <a:rPr lang="en-US" sz="1400" b="0" i="0" dirty="0"/>
              <a:t>desirable </a:t>
            </a:r>
            <a:r>
              <a:rPr lang="en-US" sz="1400" b="0" i="0" dirty="0" smtClean="0"/>
              <a:t>locations </a:t>
            </a:r>
            <a:r>
              <a:rPr lang="en-US" sz="1400" b="0" i="0" dirty="0"/>
              <a:t>for </a:t>
            </a:r>
            <a:r>
              <a:rPr lang="en-US" sz="1400" b="0" i="0" dirty="0" smtClean="0"/>
              <a:t>MGI. </a:t>
            </a:r>
            <a:endParaRPr lang="en-US" sz="1400" b="0" i="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924814" y="1741716"/>
            <a:ext cx="2562225" cy="2498756"/>
            <a:chOff x="1859501" y="1828800"/>
            <a:chExt cx="2562225" cy="2498756"/>
          </a:xfrm>
        </p:grpSpPr>
        <p:pic>
          <p:nvPicPr>
            <p:cNvPr id="8" name="Picture 7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7" b="19221"/>
            <a:stretch/>
          </p:blipFill>
          <p:spPr bwMode="auto">
            <a:xfrm>
              <a:off x="1859501" y="1828800"/>
              <a:ext cx="2562225" cy="24987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55" t="85915" r="55911" b="1920"/>
            <a:stretch/>
          </p:blipFill>
          <p:spPr bwMode="auto">
            <a:xfrm>
              <a:off x="1928379" y="3476526"/>
              <a:ext cx="497941" cy="40740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2295053" y="3548958"/>
              <a:ext cx="361345" cy="9054"/>
            </a:xfrm>
            <a:prstGeom prst="straightConnector1">
              <a:avLst/>
            </a:prstGeom>
            <a:noFill/>
            <a:ln w="158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1871448" y="4313966"/>
            <a:ext cx="2722324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FF0000"/>
                </a:solidFill>
                <a:latin typeface="+mn-lt"/>
              </a:rPr>
              <a:t>Predictive capability</a:t>
            </a:r>
            <a:r>
              <a:rPr lang="en-US" b="0" i="0" dirty="0" smtClean="0">
                <a:solidFill>
                  <a:srgbClr val="FF0000"/>
                </a:solidFill>
                <a:latin typeface="+mn-lt"/>
              </a:rPr>
              <a:t>: Modeling using </a:t>
            </a:r>
            <a:r>
              <a:rPr lang="en-US" b="0" i="0" dirty="0">
                <a:solidFill>
                  <a:srgbClr val="FF0000"/>
                </a:solidFill>
                <a:latin typeface="+mn-lt"/>
              </a:rPr>
              <a:t>DEGAS-2 is quantifying the gas penetration past the SOL for </a:t>
            </a:r>
            <a:r>
              <a:rPr lang="en-US" b="0" i="0" dirty="0" smtClean="0">
                <a:solidFill>
                  <a:srgbClr val="FF0000"/>
                </a:solidFill>
                <a:latin typeface="+mn-lt"/>
              </a:rPr>
              <a:t>NSTX-U</a:t>
            </a:r>
            <a:endParaRPr lang="en-US" b="0" i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73598" y="1418117"/>
            <a:ext cx="4463143" cy="3102411"/>
            <a:chOff x="4673598" y="1418117"/>
            <a:chExt cx="4463143" cy="3102411"/>
          </a:xfrm>
        </p:grpSpPr>
        <p:pic>
          <p:nvPicPr>
            <p:cNvPr id="16" name="Picture 15" descr="Description: Rail Gun schematic-simplified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0" r="2196"/>
            <a:stretch/>
          </p:blipFill>
          <p:spPr bwMode="auto">
            <a:xfrm>
              <a:off x="4673598" y="1418117"/>
              <a:ext cx="4463143" cy="31024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 bwMode="auto">
            <a:xfrm>
              <a:off x="5302332" y="1705315"/>
              <a:ext cx="3687289" cy="36813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094107" y="2050472"/>
              <a:ext cx="1808681" cy="41959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094106" y="3049772"/>
              <a:ext cx="1808681" cy="41959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300350" y="3449438"/>
              <a:ext cx="3687289" cy="106394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946069" y="2695698"/>
              <a:ext cx="1808681" cy="16625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898445" y="3373453"/>
              <a:ext cx="182880" cy="16625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239654" y="2900823"/>
              <a:ext cx="182880" cy="90271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66008" y="2874170"/>
              <a:ext cx="182880" cy="155448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7568514" y="2843213"/>
              <a:ext cx="437248" cy="59523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996236" y="2748917"/>
              <a:ext cx="182880" cy="8229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8381999" y="2086203"/>
              <a:ext cx="605639" cy="2948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5054654" y="2196495"/>
              <a:ext cx="27432" cy="4839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216578" y="2871789"/>
              <a:ext cx="45720" cy="18288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>
            <a:off x="4699014" y="914400"/>
            <a:ext cx="0" cy="566928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978400" y="3912627"/>
            <a:ext cx="4165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The EPI is capable of delivering:</a:t>
            </a:r>
          </a:p>
          <a:p>
            <a:pPr lvl="1"/>
            <a:r>
              <a:rPr lang="en-US" sz="1400" b="0" i="0" dirty="0" smtClean="0"/>
              <a:t>A large particle inventory</a:t>
            </a:r>
          </a:p>
          <a:p>
            <a:pPr lvl="1"/>
            <a:r>
              <a:rPr lang="en-US" sz="1400" b="0" i="0" dirty="0" smtClean="0"/>
              <a:t>All </a:t>
            </a:r>
            <a:r>
              <a:rPr lang="en-US" sz="1400" b="0" i="0" dirty="0"/>
              <a:t>particles </a:t>
            </a:r>
            <a:r>
              <a:rPr lang="en-US" sz="1400" b="0" i="0" dirty="0" smtClean="0"/>
              <a:t>at nearly the same </a:t>
            </a:r>
            <a:r>
              <a:rPr lang="en-US" sz="1400" b="0" i="0" dirty="0"/>
              <a:t>time</a:t>
            </a:r>
          </a:p>
          <a:p>
            <a:pPr lvl="1"/>
            <a:r>
              <a:rPr lang="en-US" sz="1400" b="0" i="0" dirty="0" smtClean="0"/>
              <a:t>Particles tailored </a:t>
            </a:r>
            <a:r>
              <a:rPr lang="en-US" sz="1400" b="0" i="0" dirty="0"/>
              <a:t>to contain multiple elements in different fractions and sizes </a:t>
            </a:r>
          </a:p>
          <a:p>
            <a:pPr lvl="1"/>
            <a:r>
              <a:rPr lang="en-US" sz="1400" b="0" i="0" dirty="0" smtClean="0"/>
              <a:t>Tailored </a:t>
            </a:r>
            <a:r>
              <a:rPr lang="en-US" sz="1400" b="0" i="0" dirty="0"/>
              <a:t>particles </a:t>
            </a:r>
            <a:r>
              <a:rPr lang="en-US" sz="1400" b="0" i="0" dirty="0" smtClean="0"/>
              <a:t>fully </a:t>
            </a:r>
            <a:r>
              <a:rPr lang="en-US" sz="1400" b="0" i="0" dirty="0"/>
              <a:t>ionized only in higher current discharges (to control current quench rates)</a:t>
            </a:r>
          </a:p>
          <a:p>
            <a:r>
              <a:rPr lang="en-US" sz="1800" b="0" i="0" dirty="0" smtClean="0"/>
              <a:t>Well </a:t>
            </a:r>
            <a:r>
              <a:rPr lang="en-US" sz="1800" b="0" i="0" dirty="0"/>
              <a:t>suited for long stand-by mode </a:t>
            </a:r>
            <a:r>
              <a:rPr lang="en-US" sz="1800" b="0" i="0" dirty="0" smtClean="0"/>
              <a:t>operation</a:t>
            </a:r>
            <a:endParaRPr lang="en-US" sz="1800" b="0" i="0" dirty="0"/>
          </a:p>
        </p:txBody>
      </p:sp>
      <p:sp>
        <p:nvSpPr>
          <p:cNvPr id="21" name="Rectangle 20"/>
          <p:cNvSpPr/>
          <p:nvPr/>
        </p:nvSpPr>
        <p:spPr>
          <a:xfrm>
            <a:off x="4855028" y="914400"/>
            <a:ext cx="42889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0" dirty="0">
                <a:latin typeface="+mn-lt"/>
              </a:rPr>
              <a:t>A novel mitigation technology, an electromagnetic particle </a:t>
            </a:r>
            <a:r>
              <a:rPr lang="en-US" sz="1600" b="0" i="0" dirty="0" smtClean="0">
                <a:latin typeface="+mn-lt"/>
              </a:rPr>
              <a:t>injector (EPI), </a:t>
            </a:r>
            <a:r>
              <a:rPr lang="en-US" sz="1600" b="0" i="0" dirty="0">
                <a:latin typeface="+mn-lt"/>
              </a:rPr>
              <a:t>will be used to terminate plasmas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5422534" y="2086203"/>
            <a:ext cx="165466" cy="38386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7830771" y="1889382"/>
            <a:ext cx="256905" cy="73308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6117771" y="3087479"/>
            <a:ext cx="66763" cy="30196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439693" y="3357666"/>
            <a:ext cx="1495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chemeClr val="tx1"/>
                </a:solidFill>
              </a:rPr>
              <a:t>Rail gun electrodes</a:t>
            </a:r>
            <a:endParaRPr lang="en-US" b="0" i="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46950" y="1797420"/>
            <a:ext cx="2238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chemeClr val="tx1"/>
                </a:solidFill>
              </a:rPr>
              <a:t>Particulate container projectile</a:t>
            </a:r>
            <a:endParaRPr lang="en-US" b="0" i="0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37244" y="1612383"/>
            <a:ext cx="1489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chemeClr val="tx1"/>
                </a:solidFill>
              </a:rPr>
              <a:t>Cone for shattering</a:t>
            </a:r>
            <a:endParaRPr lang="en-US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70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76223" y="2209800"/>
            <a:ext cx="210741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 smtClean="0"/>
              <a:t>Examining assumptions:</a:t>
            </a:r>
          </a:p>
          <a:p>
            <a:pPr lvl="1"/>
            <a:r>
              <a:rPr lang="en-US" sz="1400" b="0" i="0" dirty="0" smtClean="0"/>
              <a:t>How much stored energy?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4">
              <a:lnSpc>
                <a:spcPct val="90000"/>
              </a:lnSpc>
            </a:pPr>
            <a:r>
              <a:rPr lang="en-US" dirty="0" smtClean="0"/>
              <a:t>Understanding </a:t>
            </a:r>
            <a:r>
              <a:rPr lang="en-US" dirty="0"/>
              <a:t>of thermal quench physics and transient </a:t>
            </a:r>
            <a:r>
              <a:rPr lang="en-US" dirty="0" smtClean="0"/>
              <a:t>heat loads</a:t>
            </a:r>
            <a:r>
              <a:rPr lang="en-US" dirty="0"/>
              <a:t> </a:t>
            </a:r>
            <a:r>
              <a:rPr lang="en-US" dirty="0" smtClean="0"/>
              <a:t>is critical for projections</a:t>
            </a:r>
            <a:endParaRPr lang="en-US" sz="4400" dirty="0"/>
          </a:p>
        </p:txBody>
      </p:sp>
      <p:pic>
        <p:nvPicPr>
          <p:cNvPr id="3" name="Picture 2" descr="Fig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7646" r="3418" b="50796"/>
          <a:stretch/>
        </p:blipFill>
        <p:spPr bwMode="auto">
          <a:xfrm>
            <a:off x="2049463" y="2255288"/>
            <a:ext cx="3200400" cy="21403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2768600" y="4117341"/>
            <a:ext cx="0" cy="28468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182563" y="3328542"/>
            <a:ext cx="1790700" cy="11926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b="0" i="0" dirty="0" smtClean="0"/>
              <a:t>Typically only 15-20% of the stored energy remains in a late flat top disruption in NSTX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5376023" y="900155"/>
            <a:ext cx="2831672" cy="82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dirty="0" smtClean="0"/>
              <a:t>Example of rapid disruption with high stored energy</a:t>
            </a:r>
            <a:endParaRPr lang="en-US" b="0" i="0" u="sng" dirty="0" smtClean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97476"/>
              </p:ext>
            </p:extLst>
          </p:nvPr>
        </p:nvGraphicFramePr>
        <p:xfrm>
          <a:off x="575511" y="1025856"/>
          <a:ext cx="4000525" cy="1097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7506"/>
                <a:gridCol w="789419"/>
                <a:gridCol w="533400"/>
                <a:gridCol w="800095"/>
                <a:gridCol w="800105"/>
              </a:tblGrid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NSTX-U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ST-Pilot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Power Reactor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Thermal</a:t>
                      </a:r>
                      <a:r>
                        <a:rPr lang="en-US" sz="1200" baseline="0" dirty="0" smtClean="0"/>
                        <a:t> Loading </a:t>
                      </a:r>
                    </a:p>
                    <a:p>
                      <a:r>
                        <a:rPr lang="en-US" sz="1200" baseline="0" dirty="0" smtClean="0"/>
                        <a:t>[MJ m</a:t>
                      </a:r>
                      <a:r>
                        <a:rPr lang="en-US" sz="1200" baseline="30000" dirty="0" smtClean="0"/>
                        <a:t>2</a:t>
                      </a:r>
                      <a:r>
                        <a:rPr lang="en-US" sz="1200" baseline="0" dirty="0" smtClean="0"/>
                        <a:t> s</a:t>
                      </a:r>
                      <a:r>
                        <a:rPr lang="en-US" sz="1200" baseline="30000" dirty="0" smtClean="0"/>
                        <a:t>-1/2</a:t>
                      </a:r>
                      <a:r>
                        <a:rPr lang="en-US" sz="1200" baseline="0" dirty="0" smtClean="0"/>
                        <a:t>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540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768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2061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Straight Connector 15"/>
          <p:cNvCxnSpPr/>
          <p:nvPr/>
        </p:nvCxnSpPr>
        <p:spPr bwMode="auto">
          <a:xfrm flipH="1" flipV="1">
            <a:off x="1973263" y="4395675"/>
            <a:ext cx="795337" cy="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5" name="Picture 8" descr="Screen shot 2012-09-24 at 4.51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b="3732"/>
          <a:stretch>
            <a:fillRect/>
          </a:stretch>
        </p:blipFill>
        <p:spPr bwMode="auto">
          <a:xfrm>
            <a:off x="851850" y="4801736"/>
            <a:ext cx="3965648" cy="150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9"/>
          <p:cNvSpPr txBox="1">
            <a:spLocks noChangeArrowheads="1"/>
          </p:cNvSpPr>
          <p:nvPr/>
        </p:nvSpPr>
        <p:spPr bwMode="auto">
          <a:xfrm>
            <a:off x="1191762" y="6307105"/>
            <a:ext cx="3884685" cy="2521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100" i="0" dirty="0">
                <a:solidFill>
                  <a:srgbClr val="000000"/>
                </a:solidFill>
              </a:rPr>
              <a:t>0.408             </a:t>
            </a:r>
            <a:r>
              <a:rPr lang="en-US" sz="1100" i="0" dirty="0" smtClean="0">
                <a:solidFill>
                  <a:srgbClr val="000000"/>
                </a:solidFill>
              </a:rPr>
              <a:t>  </a:t>
            </a:r>
            <a:r>
              <a:rPr lang="en-US" sz="1100" i="0" dirty="0">
                <a:solidFill>
                  <a:srgbClr val="000000"/>
                </a:solidFill>
              </a:rPr>
              <a:t>0.410               </a:t>
            </a:r>
            <a:r>
              <a:rPr lang="en-US" sz="1100" i="0" dirty="0" smtClean="0">
                <a:solidFill>
                  <a:srgbClr val="000000"/>
                </a:solidFill>
              </a:rPr>
              <a:t>0.412               0.414            </a:t>
            </a:r>
            <a:endParaRPr lang="en-US" sz="1100" i="0" dirty="0">
              <a:solidFill>
                <a:srgbClr val="000000"/>
              </a:solidFill>
            </a:endParaRPr>
          </a:p>
        </p:txBody>
      </p:sp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212191" y="5353576"/>
            <a:ext cx="298768" cy="39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i="0" dirty="0" smtClean="0">
                <a:solidFill>
                  <a:srgbClr val="000000"/>
                </a:solidFill>
                <a:latin typeface="Symbol" pitchFamily="18" charset="2"/>
              </a:rPr>
              <a:t>f</a:t>
            </a:r>
            <a:endParaRPr lang="en-US" sz="2000" i="0" dirty="0">
              <a:solidFill>
                <a:srgbClr val="000000"/>
              </a:solidFill>
            </a:endParaRP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470884" y="4951005"/>
            <a:ext cx="401424" cy="140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sz="1100" i="0" dirty="0">
                <a:solidFill>
                  <a:srgbClr val="000000"/>
                </a:solidFill>
              </a:rPr>
              <a:t>300</a:t>
            </a:r>
          </a:p>
          <a:p>
            <a:pPr algn="r" eaLnBrk="1" hangingPunct="1"/>
            <a:endParaRPr lang="en-US" sz="1400" i="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100" i="0" dirty="0">
                <a:solidFill>
                  <a:srgbClr val="000000"/>
                </a:solidFill>
              </a:rPr>
              <a:t>200</a:t>
            </a:r>
          </a:p>
          <a:p>
            <a:pPr algn="r" eaLnBrk="1" hangingPunct="1"/>
            <a:endParaRPr lang="en-US" sz="1400" i="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100" i="0" dirty="0">
                <a:solidFill>
                  <a:srgbClr val="000000"/>
                </a:solidFill>
              </a:rPr>
              <a:t>100</a:t>
            </a:r>
          </a:p>
          <a:p>
            <a:pPr algn="r" eaLnBrk="1" hangingPunct="1"/>
            <a:endParaRPr lang="en-US" sz="1400" i="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100" i="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9" name="TextBox 12"/>
          <p:cNvSpPr txBox="1">
            <a:spLocks noChangeArrowheads="1"/>
          </p:cNvSpPr>
          <p:nvPr/>
        </p:nvSpPr>
        <p:spPr bwMode="auto">
          <a:xfrm>
            <a:off x="518831" y="6336775"/>
            <a:ext cx="752867" cy="2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i="0" dirty="0">
                <a:solidFill>
                  <a:srgbClr val="000000"/>
                </a:solidFill>
              </a:rPr>
              <a:t>Time [s]</a:t>
            </a:r>
          </a:p>
        </p:txBody>
      </p:sp>
      <p:sp>
        <p:nvSpPr>
          <p:cNvPr id="40" name="TextBox 18"/>
          <p:cNvSpPr txBox="1">
            <a:spLocks noChangeArrowheads="1"/>
          </p:cNvSpPr>
          <p:nvPr/>
        </p:nvSpPr>
        <p:spPr bwMode="auto">
          <a:xfrm>
            <a:off x="872308" y="4862719"/>
            <a:ext cx="549052" cy="2367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1000" b="0" i="0" dirty="0">
              <a:solidFill>
                <a:schemeClr val="tx1"/>
              </a:solidFill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-407168" y="4521198"/>
            <a:ext cx="5562600" cy="50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1400" b="0" i="0" dirty="0" smtClean="0"/>
              <a:t>Halo currents are non-axisymmetric, but are heat fluxes?</a:t>
            </a:r>
          </a:p>
        </p:txBody>
      </p:sp>
      <p:pic>
        <p:nvPicPr>
          <p:cNvPr id="6" name="Picture 5" descr="Fig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69526" r="29529" b="6466"/>
          <a:stretch/>
        </p:blipFill>
        <p:spPr bwMode="auto">
          <a:xfrm>
            <a:off x="5308020" y="3022863"/>
            <a:ext cx="3004976" cy="160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/>
          <p:nvPr/>
        </p:nvCxnSpPr>
        <p:spPr bwMode="auto">
          <a:xfrm flipH="1">
            <a:off x="5968072" y="2421254"/>
            <a:ext cx="965156" cy="601609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300401" y="2436693"/>
            <a:ext cx="731306" cy="58617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055940" y="1499224"/>
            <a:ext cx="2743200" cy="1345645"/>
            <a:chOff x="5310458" y="1827397"/>
            <a:chExt cx="1869089" cy="916860"/>
          </a:xfrm>
        </p:grpSpPr>
        <p:pic>
          <p:nvPicPr>
            <p:cNvPr id="4" name="Picture 3" descr="Fig20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9" t="24988" r="49144" b="65274"/>
            <a:stretch/>
          </p:blipFill>
          <p:spPr bwMode="auto">
            <a:xfrm>
              <a:off x="5310458" y="1827397"/>
              <a:ext cx="1869089" cy="609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Fig20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98" t="66345" r="48931" b="31201"/>
            <a:stretch/>
          </p:blipFill>
          <p:spPr bwMode="auto">
            <a:xfrm>
              <a:off x="5602758" y="2590638"/>
              <a:ext cx="658369" cy="1536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Fig20"/>
            <p:cNvPicPr/>
            <p:nvPr/>
          </p:nvPicPr>
          <p:blipFill rotWithShape="1">
            <a:blip r:embed="rId6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9" t="63690" r="49144" b="33392"/>
            <a:stretch/>
          </p:blipFill>
          <p:spPr bwMode="auto">
            <a:xfrm>
              <a:off x="5310458" y="2436693"/>
              <a:ext cx="1869089" cy="1825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2" name="Straight Connector 21"/>
          <p:cNvCxnSpPr/>
          <p:nvPr/>
        </p:nvCxnSpPr>
        <p:spPr bwMode="auto">
          <a:xfrm flipV="1">
            <a:off x="7300401" y="1547843"/>
            <a:ext cx="0" cy="845627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586913" y="2449721"/>
            <a:ext cx="859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rapid thermal quench</a:t>
            </a:r>
            <a:endParaRPr lang="en-US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16834" y="3499797"/>
            <a:ext cx="950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neutron emission [</a:t>
            </a:r>
            <a:r>
              <a:rPr lang="en-US" sz="1400" b="0" i="0" dirty="0" err="1" smtClean="0">
                <a:solidFill>
                  <a:srgbClr val="FF0000"/>
                </a:solidFill>
                <a:latin typeface="+mn-lt"/>
              </a:rPr>
              <a:t>arb</a:t>
            </a:r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.]</a:t>
            </a:r>
            <a:endParaRPr lang="en-US" sz="1400" b="0" i="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7665138" y="3670563"/>
            <a:ext cx="491389" cy="3048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8080658" y="3024027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latin typeface="+mn-lt"/>
              </a:rPr>
              <a:t>Soft X-ray</a:t>
            </a:r>
            <a:endParaRPr lang="en-US" sz="1400" b="0" i="0" dirty="0">
              <a:latin typeface="+mn-lt"/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 flipV="1">
            <a:off x="6933227" y="1547843"/>
            <a:ext cx="0" cy="839276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t="28007" r="15330" b="13014"/>
          <a:stretch/>
        </p:blipFill>
        <p:spPr bwMode="auto">
          <a:xfrm>
            <a:off x="5046889" y="4660359"/>
            <a:ext cx="2808632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TextBox 12"/>
          <p:cNvSpPr txBox="1">
            <a:spLocks noChangeArrowheads="1"/>
          </p:cNvSpPr>
          <p:nvPr/>
        </p:nvSpPr>
        <p:spPr bwMode="auto">
          <a:xfrm>
            <a:off x="7886466" y="4631331"/>
            <a:ext cx="1257534" cy="116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Proposed expansion of the NSTX-U shunt tile diagnostic set</a:t>
            </a:r>
            <a:endParaRPr lang="en-US" sz="1400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4741298" y="2368255"/>
            <a:ext cx="152400" cy="15361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7665138" y="1876100"/>
            <a:ext cx="152400" cy="15361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68" name="Picture 67" descr="Fig2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0" t="76149" r="35792" b="20089"/>
          <a:stretch/>
        </p:blipFill>
        <p:spPr bwMode="auto">
          <a:xfrm>
            <a:off x="7743795" y="3134050"/>
            <a:ext cx="238125" cy="2353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Arrow Connector 63"/>
          <p:cNvCxnSpPr/>
          <p:nvPr/>
        </p:nvCxnSpPr>
        <p:spPr bwMode="auto">
          <a:xfrm flipH="1">
            <a:off x="4332514" y="1719943"/>
            <a:ext cx="791030" cy="207554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799140" y="1547843"/>
            <a:ext cx="0" cy="845627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91689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Screen shot 2012-08-29 at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984" y="2403232"/>
            <a:ext cx="3429000" cy="262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575"/>
          </a:xfrm>
        </p:spPr>
        <p:txBody>
          <a:bodyPr/>
          <a:lstStyle/>
          <a:p>
            <a:r>
              <a:rPr lang="en-US" dirty="0" err="1" smtClean="0"/>
              <a:t>Disruptivity</a:t>
            </a:r>
            <a:r>
              <a:rPr lang="en-US" dirty="0"/>
              <a:t> s</a:t>
            </a:r>
            <a:r>
              <a:rPr lang="en-US" dirty="0" smtClean="0"/>
              <a:t>tudies and warning </a:t>
            </a:r>
            <a:r>
              <a:rPr lang="en-US" dirty="0"/>
              <a:t>a</a:t>
            </a:r>
            <a:r>
              <a:rPr lang="en-US" dirty="0" smtClean="0"/>
              <a:t>nalysis of NSTX database are being </a:t>
            </a:r>
            <a:r>
              <a:rPr lang="en-US" dirty="0"/>
              <a:t>c</a:t>
            </a:r>
            <a:r>
              <a:rPr lang="en-US" dirty="0" smtClean="0"/>
              <a:t>onducted for disruption </a:t>
            </a:r>
            <a:r>
              <a:rPr lang="en-US" dirty="0"/>
              <a:t>a</a:t>
            </a:r>
            <a:r>
              <a:rPr lang="en-US" dirty="0" smtClean="0"/>
              <a:t>voidance in NSTX-U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668693" y="1289123"/>
            <a:ext cx="4322907" cy="1149277"/>
          </a:xfrm>
        </p:spPr>
        <p:txBody>
          <a:bodyPr/>
          <a:lstStyle/>
          <a:p>
            <a:r>
              <a:rPr lang="en-US" sz="1800" dirty="0" smtClean="0"/>
              <a:t>Disruption warning algorithm shows high probability of success</a:t>
            </a:r>
          </a:p>
          <a:p>
            <a:pPr lvl="1"/>
            <a:r>
              <a:rPr lang="en-US" sz="1400" dirty="0"/>
              <a:t>B</a:t>
            </a:r>
            <a:r>
              <a:rPr lang="en-US" sz="1400" dirty="0" smtClean="0"/>
              <a:t>ased </a:t>
            </a:r>
            <a:r>
              <a:rPr lang="en-US" sz="1400" dirty="0"/>
              <a:t>on </a:t>
            </a:r>
            <a:r>
              <a:rPr lang="en-US" sz="1400" dirty="0" smtClean="0"/>
              <a:t>combinations of single threshold </a:t>
            </a:r>
            <a:r>
              <a:rPr lang="en-US" sz="1400" dirty="0"/>
              <a:t>based </a:t>
            </a:r>
            <a:r>
              <a:rPr lang="en-US" sz="1400" dirty="0" smtClean="0"/>
              <a:t>tests</a:t>
            </a:r>
            <a:endParaRPr lang="en-US" sz="1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646595" y="4955977"/>
            <a:ext cx="4421205" cy="144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Results</a:t>
            </a:r>
          </a:p>
          <a:p>
            <a:pPr lvl="1"/>
            <a:r>
              <a:rPr lang="en-US" sz="1600" b="0" i="0" dirty="0" smtClean="0">
                <a:solidFill>
                  <a:srgbClr val="FF0000"/>
                </a:solidFill>
              </a:rPr>
              <a:t>~ 98% disruptions flagged with at least 10ms warning, ~ 6% false positives</a:t>
            </a:r>
          </a:p>
          <a:p>
            <a:pPr lvl="1"/>
            <a:r>
              <a:rPr lang="en-US" sz="1600" b="0" i="0" dirty="0" smtClean="0"/>
              <a:t>False positive count dominated by near-disruptive events</a:t>
            </a:r>
            <a:endParaRPr lang="en-US" sz="1600" b="0" i="0" dirty="0"/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533400" y="889013"/>
            <a:ext cx="37338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2000" b="0" i="0" u="sng" dirty="0" err="1" smtClean="0">
                <a:solidFill>
                  <a:srgbClr val="9900CC"/>
                </a:solidFill>
                <a:cs typeface="Helvetica" pitchFamily="34" charset="0"/>
              </a:rPr>
              <a:t>Disruptivity</a:t>
            </a:r>
            <a:endParaRPr lang="en-US" sz="2000" b="0" i="0" u="sng" dirty="0" smtClean="0">
              <a:solidFill>
                <a:srgbClr val="9900CC"/>
              </a:solidFill>
              <a:cs typeface="Helvetica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6200" y="4234774"/>
            <a:ext cx="4343400" cy="245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Physics results</a:t>
            </a:r>
          </a:p>
          <a:p>
            <a:pPr marL="569913" lvl="1" indent="-342900"/>
            <a:r>
              <a:rPr lang="en-US" sz="1600" b="0" i="0" dirty="0" smtClean="0"/>
              <a:t>Low </a:t>
            </a:r>
            <a:r>
              <a:rPr lang="en-US" sz="1600" b="0" i="0" dirty="0" err="1" smtClean="0"/>
              <a:t>disruptivity</a:t>
            </a:r>
            <a:r>
              <a:rPr lang="en-US" sz="1600" b="0" i="0" dirty="0" smtClean="0"/>
              <a:t> at relatively high </a:t>
            </a:r>
            <a:r>
              <a:rPr lang="en-US" sz="1600" b="0" i="0" dirty="0" err="1" smtClean="0">
                <a:latin typeface="Symbol" pitchFamily="18" charset="2"/>
              </a:rPr>
              <a:t>b</a:t>
            </a:r>
            <a:r>
              <a:rPr lang="en-US" sz="1600" b="0" i="0" baseline="-25000" dirty="0" err="1" smtClean="0"/>
              <a:t>N</a:t>
            </a:r>
            <a:r>
              <a:rPr lang="en-US" sz="1600" b="0" i="0" dirty="0"/>
              <a:t> </a:t>
            </a:r>
            <a:r>
              <a:rPr lang="en-US" sz="1600" b="0" i="0" dirty="0" smtClean="0"/>
              <a:t>~ 6; </a:t>
            </a:r>
            <a:r>
              <a:rPr lang="en-US" sz="1600" b="0" i="0" dirty="0" err="1" smtClean="0">
                <a:latin typeface="Symbol" pitchFamily="18" charset="2"/>
              </a:rPr>
              <a:t>b</a:t>
            </a:r>
            <a:r>
              <a:rPr lang="en-US" sz="1600" b="0" i="0" baseline="-25000" dirty="0" err="1" smtClean="0"/>
              <a:t>N</a:t>
            </a:r>
            <a:r>
              <a:rPr lang="en-US" sz="1600" b="0" i="0" baseline="-25000" dirty="0" smtClean="0"/>
              <a:t> </a:t>
            </a:r>
            <a:r>
              <a:rPr lang="en-US" sz="1600" b="0" i="0" dirty="0" smtClean="0"/>
              <a:t>/</a:t>
            </a:r>
            <a:r>
              <a:rPr lang="en-US" sz="1600" b="0" i="0" dirty="0">
                <a:latin typeface="Symbol" pitchFamily="18" charset="2"/>
              </a:rPr>
              <a:t> </a:t>
            </a:r>
            <a:r>
              <a:rPr lang="en-US" sz="1600" b="0" i="0" dirty="0" err="1" smtClean="0">
                <a:latin typeface="Symbol" pitchFamily="18" charset="2"/>
              </a:rPr>
              <a:t>b</a:t>
            </a:r>
            <a:r>
              <a:rPr lang="en-US" sz="1600" b="0" i="0" baseline="-25000" dirty="0" err="1" smtClean="0"/>
              <a:t>N</a:t>
            </a:r>
            <a:r>
              <a:rPr lang="en-US" sz="1600" b="0" i="0" baseline="30000" dirty="0" err="1" smtClean="0"/>
              <a:t>no</a:t>
            </a:r>
            <a:r>
              <a:rPr lang="en-US" sz="1600" b="0" i="0" baseline="30000" dirty="0" smtClean="0"/>
              <a:t>-wall(n=1)</a:t>
            </a:r>
            <a:r>
              <a:rPr lang="en-US" sz="1600" b="0" i="0" dirty="0"/>
              <a:t> </a:t>
            </a:r>
            <a:r>
              <a:rPr lang="en-US" sz="1600" b="0" i="0" dirty="0" smtClean="0"/>
              <a:t>~ 1.3-1.5</a:t>
            </a:r>
          </a:p>
          <a:p>
            <a:pPr marL="969963" lvl="2" indent="-342900"/>
            <a:r>
              <a:rPr lang="en-US" sz="1600" b="0" i="0" dirty="0" smtClean="0"/>
              <a:t>Consistent with specific disruption control experiments, RFA analysis</a:t>
            </a:r>
            <a:endParaRPr lang="en-US" sz="1600" b="0" i="0" dirty="0" smtClean="0">
              <a:solidFill>
                <a:srgbClr val="0000FF"/>
              </a:solidFill>
            </a:endParaRPr>
          </a:p>
          <a:p>
            <a:pPr marL="569913" lvl="1" indent="-342900"/>
            <a:r>
              <a:rPr lang="en-US" sz="1600" b="0" i="0" dirty="0" smtClean="0"/>
              <a:t>Strong </a:t>
            </a:r>
            <a:r>
              <a:rPr lang="en-US" sz="1600" b="0" i="0" dirty="0" err="1" smtClean="0"/>
              <a:t>disruptivity</a:t>
            </a:r>
            <a:r>
              <a:rPr lang="en-US" sz="1600" b="0" i="0" dirty="0" smtClean="0"/>
              <a:t> increase for q* &lt; 2.5</a:t>
            </a:r>
          </a:p>
          <a:p>
            <a:pPr marL="569913" lvl="1" indent="-342900"/>
            <a:r>
              <a:rPr lang="en-US" sz="1600" b="0" i="0" dirty="0" smtClean="0"/>
              <a:t>Strong </a:t>
            </a:r>
            <a:r>
              <a:rPr lang="en-US" sz="1600" b="0" i="0" dirty="0" err="1" smtClean="0"/>
              <a:t>disruptivity</a:t>
            </a:r>
            <a:r>
              <a:rPr lang="en-US" sz="1600" b="0" i="0" dirty="0" smtClean="0"/>
              <a:t> increase for very low rotation</a:t>
            </a: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5411436" y="889013"/>
            <a:ext cx="289436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1400" b="0" i="0" dirty="0">
                <a:solidFill>
                  <a:srgbClr val="9900CC"/>
                </a:solidFill>
                <a:cs typeface="Helvetica" pitchFamily="34" charset="0"/>
              </a:rPr>
              <a:t> </a:t>
            </a:r>
            <a:r>
              <a:rPr lang="en-US" sz="2000" b="0" i="0" u="sng" dirty="0" smtClean="0">
                <a:solidFill>
                  <a:srgbClr val="9900CC"/>
                </a:solidFill>
                <a:cs typeface="Helvetica" pitchFamily="34" charset="0"/>
              </a:rPr>
              <a:t>Warning Algorithms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366098" y="6637311"/>
            <a:ext cx="762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b="0" dirty="0">
              <a:solidFill>
                <a:srgbClr val="3333CC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648200" y="844188"/>
            <a:ext cx="0" cy="5731422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Oval 28"/>
          <p:cNvSpPr/>
          <p:nvPr/>
        </p:nvSpPr>
        <p:spPr bwMode="auto">
          <a:xfrm>
            <a:off x="5926016" y="2511858"/>
            <a:ext cx="381000" cy="20249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pic>
        <p:nvPicPr>
          <p:cNvPr id="22" name="Picture 6" descr="Fig1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t="28077" r="36528" b="64703"/>
          <a:stretch/>
        </p:blipFill>
        <p:spPr bwMode="auto">
          <a:xfrm>
            <a:off x="1195760" y="1336432"/>
            <a:ext cx="2614240" cy="54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Fig12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9" t="65544" r="35729" b="6592"/>
          <a:stretch/>
        </p:blipFill>
        <p:spPr bwMode="auto">
          <a:xfrm>
            <a:off x="228601" y="1912703"/>
            <a:ext cx="2409090" cy="20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 descr="Fig11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35133" r="36131" b="36783"/>
          <a:stretch/>
        </p:blipFill>
        <p:spPr bwMode="auto">
          <a:xfrm>
            <a:off x="2497019" y="1905000"/>
            <a:ext cx="2227381" cy="20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0875" y="4114800"/>
            <a:ext cx="2363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0" i="0" dirty="0">
                <a:solidFill>
                  <a:srgbClr val="0000FF"/>
                </a:solidFill>
                <a:latin typeface="+mn-lt"/>
              </a:rPr>
              <a:t>All discharges since 2006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76" y="2353408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dirty="0" err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800" b="0" i="0" baseline="-25000" dirty="0" err="1">
                <a:solidFill>
                  <a:schemeClr val="tx1"/>
                </a:solidFill>
              </a:rPr>
              <a:t>N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09800" y="1981200"/>
            <a:ext cx="249119" cy="22860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305297" y="1989992"/>
            <a:ext cx="249119" cy="22860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80040" y="3830276"/>
            <a:ext cx="26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dirty="0">
                <a:solidFill>
                  <a:schemeClr val="tx1"/>
                </a:solidFill>
                <a:cs typeface="Helvetica" pitchFamily="34" charset="0"/>
              </a:rPr>
              <a:t>l</a:t>
            </a:r>
            <a:r>
              <a:rPr lang="en-US" sz="1800" b="0" i="0" baseline="-25000" dirty="0" smtClean="0">
                <a:solidFill>
                  <a:schemeClr val="tx1"/>
                </a:solidFill>
              </a:rPr>
              <a:t>i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07766" y="3812690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chemeClr val="tx1"/>
                </a:solidFill>
                <a:cs typeface="Helvetica" pitchFamily="34" charset="0"/>
              </a:rPr>
              <a:t>q</a:t>
            </a:r>
            <a:r>
              <a:rPr lang="en-US" sz="1800" b="0" i="0" baseline="30000" dirty="0" smtClean="0">
                <a:solidFill>
                  <a:schemeClr val="tx1"/>
                </a:solidFill>
              </a:rPr>
              <a:t>*</a:t>
            </a:r>
            <a:endParaRPr lang="en-US" sz="1400" b="0" i="0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25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Group 13"/>
          <p:cNvGrpSpPr>
            <a:grpSpLocks noChangeAspect="1"/>
          </p:cNvGrpSpPr>
          <p:nvPr/>
        </p:nvGrpSpPr>
        <p:grpSpPr bwMode="auto">
          <a:xfrm>
            <a:off x="76200" y="1508913"/>
            <a:ext cx="4572000" cy="3939413"/>
            <a:chOff x="54407" y="1786035"/>
            <a:chExt cx="5346700" cy="4606925"/>
          </a:xfrm>
        </p:grpSpPr>
        <p:pic>
          <p:nvPicPr>
            <p:cNvPr id="7190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07" y="1786035"/>
              <a:ext cx="5346700" cy="460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91" name="Oval 1"/>
            <p:cNvSpPr>
              <a:spLocks noChangeArrowheads="1"/>
            </p:cNvSpPr>
            <p:nvPr/>
          </p:nvSpPr>
          <p:spPr bwMode="auto">
            <a:xfrm flipH="1">
              <a:off x="1258888" y="3956050"/>
              <a:ext cx="107950" cy="107950"/>
            </a:xfrm>
            <a:prstGeom prst="ellipse">
              <a:avLst/>
            </a:prstGeom>
            <a:solidFill>
              <a:srgbClr val="00FFFF"/>
            </a:solidFill>
            <a:ln w="127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Oval 12"/>
            <p:cNvSpPr>
              <a:spLocks noChangeArrowheads="1"/>
            </p:cNvSpPr>
            <p:nvPr/>
          </p:nvSpPr>
          <p:spPr bwMode="auto">
            <a:xfrm flipH="1">
              <a:off x="869950" y="3409950"/>
              <a:ext cx="107950" cy="109538"/>
            </a:xfrm>
            <a:prstGeom prst="ellipse">
              <a:avLst/>
            </a:prstGeom>
            <a:solidFill>
              <a:srgbClr val="00FFFF"/>
            </a:solidFill>
            <a:ln w="127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Oval 13"/>
            <p:cNvSpPr>
              <a:spLocks noChangeArrowheads="1"/>
            </p:cNvSpPr>
            <p:nvPr/>
          </p:nvSpPr>
          <p:spPr bwMode="auto">
            <a:xfrm flipH="1">
              <a:off x="1209675" y="3503613"/>
              <a:ext cx="107950" cy="107950"/>
            </a:xfrm>
            <a:prstGeom prst="ellipse">
              <a:avLst/>
            </a:prstGeom>
            <a:solidFill>
              <a:srgbClr val="00FFFF"/>
            </a:solidFill>
            <a:ln w="127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Oval 14"/>
            <p:cNvSpPr>
              <a:spLocks noChangeArrowheads="1"/>
            </p:cNvSpPr>
            <p:nvPr/>
          </p:nvSpPr>
          <p:spPr bwMode="auto">
            <a:xfrm flipH="1">
              <a:off x="1179513" y="3503613"/>
              <a:ext cx="107950" cy="107950"/>
            </a:xfrm>
            <a:prstGeom prst="ellipse">
              <a:avLst/>
            </a:prstGeom>
            <a:solidFill>
              <a:srgbClr val="00FFFF"/>
            </a:solidFill>
            <a:ln w="127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5" name="Oval 16"/>
            <p:cNvSpPr>
              <a:spLocks noChangeArrowheads="1"/>
            </p:cNvSpPr>
            <p:nvPr/>
          </p:nvSpPr>
          <p:spPr bwMode="auto">
            <a:xfrm flipH="1">
              <a:off x="1160463" y="3632200"/>
              <a:ext cx="107950" cy="107950"/>
            </a:xfrm>
            <a:prstGeom prst="ellipse">
              <a:avLst/>
            </a:prstGeom>
            <a:solidFill>
              <a:srgbClr val="00FFFF"/>
            </a:solidFill>
            <a:ln w="127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6" name="Oval 17"/>
            <p:cNvSpPr>
              <a:spLocks noChangeArrowheads="1"/>
            </p:cNvSpPr>
            <p:nvPr/>
          </p:nvSpPr>
          <p:spPr bwMode="auto">
            <a:xfrm flipH="1">
              <a:off x="1022350" y="3355975"/>
              <a:ext cx="107950" cy="107950"/>
            </a:xfrm>
            <a:prstGeom prst="ellipse">
              <a:avLst/>
            </a:prstGeom>
            <a:solidFill>
              <a:srgbClr val="00FFFF"/>
            </a:solidFill>
            <a:ln w="127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7197" name="Straight Arrow Connector 21"/>
            <p:cNvCxnSpPr>
              <a:cxnSpLocks noChangeShapeType="1"/>
            </p:cNvCxnSpPr>
            <p:nvPr/>
          </p:nvCxnSpPr>
          <p:spPr bwMode="auto">
            <a:xfrm flipH="1" flipV="1">
              <a:off x="1249912" y="3182947"/>
              <a:ext cx="315292" cy="81448"/>
            </a:xfrm>
            <a:prstGeom prst="straightConnector1">
              <a:avLst/>
            </a:prstGeom>
            <a:noFill/>
            <a:ln w="12700" algn="ctr">
              <a:noFill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98" name="Oval 12"/>
            <p:cNvSpPr>
              <a:spLocks noChangeArrowheads="1"/>
            </p:cNvSpPr>
            <p:nvPr/>
          </p:nvSpPr>
          <p:spPr bwMode="auto">
            <a:xfrm flipH="1">
              <a:off x="913027" y="3154857"/>
              <a:ext cx="107950" cy="109538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Oval 12"/>
            <p:cNvSpPr>
              <a:spLocks noChangeArrowheads="1"/>
            </p:cNvSpPr>
            <p:nvPr/>
          </p:nvSpPr>
          <p:spPr bwMode="auto">
            <a:xfrm flipH="1">
              <a:off x="1002478" y="3105162"/>
              <a:ext cx="107950" cy="109538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00" name="Oval 12"/>
            <p:cNvSpPr>
              <a:spLocks noChangeArrowheads="1"/>
            </p:cNvSpPr>
            <p:nvPr/>
          </p:nvSpPr>
          <p:spPr bwMode="auto">
            <a:xfrm flipH="1">
              <a:off x="1005787" y="3068715"/>
              <a:ext cx="107950" cy="109538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01" name="Oval 12"/>
            <p:cNvSpPr>
              <a:spLocks noChangeArrowheads="1"/>
            </p:cNvSpPr>
            <p:nvPr/>
          </p:nvSpPr>
          <p:spPr bwMode="auto">
            <a:xfrm flipH="1">
              <a:off x="1201258" y="3015711"/>
              <a:ext cx="107950" cy="109538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7202" name="Straight Arrow Connector 21"/>
            <p:cNvCxnSpPr>
              <a:cxnSpLocks noChangeShapeType="1"/>
            </p:cNvCxnSpPr>
            <p:nvPr/>
          </p:nvCxnSpPr>
          <p:spPr bwMode="auto">
            <a:xfrm flipH="1">
              <a:off x="1479974" y="3390900"/>
              <a:ext cx="240535" cy="166688"/>
            </a:xfrm>
            <a:prstGeom prst="straightConnector1">
              <a:avLst/>
            </a:prstGeom>
            <a:noFill/>
            <a:ln w="12700" algn="ctr">
              <a:noFill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203" name="Oval 12"/>
            <p:cNvSpPr>
              <a:spLocks noChangeArrowheads="1"/>
            </p:cNvSpPr>
            <p:nvPr/>
          </p:nvSpPr>
          <p:spPr bwMode="auto">
            <a:xfrm flipH="1">
              <a:off x="959407" y="3032274"/>
              <a:ext cx="107950" cy="109538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1" y="914400"/>
            <a:ext cx="45720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2000" i="0" u="sng" dirty="0" smtClean="0">
                <a:solidFill>
                  <a:srgbClr val="FF0000"/>
                </a:solidFill>
                <a:ea typeface="Gulim" pitchFamily="34" charset="-127"/>
              </a:rPr>
              <a:t>KSTAR</a:t>
            </a:r>
            <a:r>
              <a:rPr lang="en-US" altLang="ko-KR" sz="1600" i="0" u="sng" dirty="0" smtClean="0">
                <a:solidFill>
                  <a:schemeClr val="accent2"/>
                </a:solidFill>
                <a:ea typeface="Gulim" pitchFamily="34" charset="-127"/>
              </a:rPr>
              <a:t>:</a:t>
            </a:r>
            <a:r>
              <a:rPr lang="en-US" altLang="ko-KR" sz="1600" b="0" i="0" u="sng" dirty="0" smtClean="0">
                <a:solidFill>
                  <a:schemeClr val="accent2"/>
                </a:solidFill>
                <a:ea typeface="Gulim" pitchFamily="34" charset="-127"/>
              </a:rPr>
              <a:t> </a:t>
            </a:r>
            <a:r>
              <a:rPr lang="en-US" altLang="ko-KR" sz="1600" b="0" i="0" u="sng" dirty="0">
                <a:solidFill>
                  <a:schemeClr val="accent2"/>
                </a:solidFill>
                <a:ea typeface="Gulim" pitchFamily="34" charset="-127"/>
              </a:rPr>
              <a:t>equilibrium operating space 2009 </a:t>
            </a:r>
            <a:r>
              <a:rPr lang="en-US" altLang="ko-KR" sz="1600" b="0" i="0" u="sng" dirty="0" smtClean="0">
                <a:solidFill>
                  <a:schemeClr val="accent2"/>
                </a:solidFill>
                <a:ea typeface="Gulim" pitchFamily="34" charset="-127"/>
              </a:rPr>
              <a:t>–11</a:t>
            </a:r>
            <a:endParaRPr lang="en-US" altLang="ko-KR" sz="1600" b="0" i="0" u="sng" dirty="0">
              <a:solidFill>
                <a:schemeClr val="accent2"/>
              </a:solidFill>
              <a:ea typeface="Gulim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1600" b="0" i="0" dirty="0">
                <a:solidFill>
                  <a:schemeClr val="accent2"/>
                </a:solidFill>
                <a:ea typeface="Gulim" pitchFamily="34" charset="-127"/>
              </a:rPr>
              <a:t>(evolution of &gt; 130 discharges) + new results</a:t>
            </a:r>
            <a:endParaRPr lang="ko-KR" altLang="en-US" sz="1600" b="0" i="0" dirty="0">
              <a:solidFill>
                <a:schemeClr val="accent2"/>
              </a:solidFill>
              <a:ea typeface="Gulim" pitchFamily="34" charset="-127"/>
            </a:endParaRPr>
          </a:p>
        </p:txBody>
      </p:sp>
      <p:cxnSp>
        <p:nvCxnSpPr>
          <p:cNvPr id="7175" name="Straight Arrow Connector 18"/>
          <p:cNvCxnSpPr>
            <a:cxnSpLocks noChangeShapeType="1"/>
          </p:cNvCxnSpPr>
          <p:nvPr/>
        </p:nvCxnSpPr>
        <p:spPr bwMode="auto">
          <a:xfrm flipH="1" flipV="1">
            <a:off x="931863" y="3430588"/>
            <a:ext cx="366712" cy="4794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1565275" y="2628900"/>
            <a:ext cx="2365375" cy="522288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0" dirty="0">
                <a:solidFill>
                  <a:srgbClr val="FF0000"/>
                </a:solidFill>
              </a:rPr>
              <a:t>New MP2012-04-23-021</a:t>
            </a:r>
          </a:p>
          <a:p>
            <a:r>
              <a:rPr lang="en-US" sz="1400" b="1" i="0" dirty="0">
                <a:solidFill>
                  <a:srgbClr val="FF0000"/>
                </a:solidFill>
              </a:rPr>
              <a:t>   session 1     session 2+</a:t>
            </a:r>
          </a:p>
        </p:txBody>
      </p:sp>
      <p:sp>
        <p:nvSpPr>
          <p:cNvPr id="7177" name="Rectangle 1"/>
          <p:cNvSpPr>
            <a:spLocks noChangeArrowheads="1"/>
          </p:cNvSpPr>
          <p:nvPr/>
        </p:nvSpPr>
        <p:spPr bwMode="auto">
          <a:xfrm>
            <a:off x="775391" y="1676400"/>
            <a:ext cx="1815410" cy="2825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178" name="Straight Arrow Connector 3"/>
          <p:cNvCxnSpPr>
            <a:cxnSpLocks noChangeShapeType="1"/>
          </p:cNvCxnSpPr>
          <p:nvPr/>
        </p:nvCxnSpPr>
        <p:spPr bwMode="auto">
          <a:xfrm>
            <a:off x="1376363" y="2052638"/>
            <a:ext cx="90487" cy="38576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79" name="Oval 12"/>
          <p:cNvSpPr>
            <a:spLocks noChangeArrowheads="1"/>
          </p:cNvSpPr>
          <p:nvPr/>
        </p:nvSpPr>
        <p:spPr bwMode="auto">
          <a:xfrm flipH="1">
            <a:off x="1638300" y="2943225"/>
            <a:ext cx="107950" cy="109538"/>
          </a:xfrm>
          <a:prstGeom prst="ellipse">
            <a:avLst/>
          </a:prstGeom>
          <a:solidFill>
            <a:srgbClr val="00FFFF"/>
          </a:solidFill>
          <a:ln w="12700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 flipH="1">
            <a:off x="2698750" y="2943225"/>
            <a:ext cx="107950" cy="109538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1" name="Oval 12"/>
          <p:cNvSpPr>
            <a:spLocks noChangeArrowheads="1"/>
          </p:cNvSpPr>
          <p:nvPr/>
        </p:nvSpPr>
        <p:spPr bwMode="auto">
          <a:xfrm flipH="1">
            <a:off x="1331913" y="3119438"/>
            <a:ext cx="107950" cy="109537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2" name="Oval 12"/>
          <p:cNvSpPr>
            <a:spLocks noChangeArrowheads="1"/>
          </p:cNvSpPr>
          <p:nvPr/>
        </p:nvSpPr>
        <p:spPr bwMode="auto">
          <a:xfrm flipH="1">
            <a:off x="952500" y="2881313"/>
            <a:ext cx="107950" cy="109537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3" name="Oval 12"/>
          <p:cNvSpPr>
            <a:spLocks noChangeArrowheads="1"/>
          </p:cNvSpPr>
          <p:nvPr/>
        </p:nvSpPr>
        <p:spPr bwMode="auto">
          <a:xfrm flipH="1">
            <a:off x="1079500" y="2798763"/>
            <a:ext cx="107950" cy="109537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4" name="Oval 12"/>
          <p:cNvSpPr>
            <a:spLocks noChangeArrowheads="1"/>
          </p:cNvSpPr>
          <p:nvPr/>
        </p:nvSpPr>
        <p:spPr bwMode="auto">
          <a:xfrm flipH="1">
            <a:off x="923925" y="2895600"/>
            <a:ext cx="107950" cy="109538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5" name="Oval 12"/>
          <p:cNvSpPr>
            <a:spLocks noChangeArrowheads="1"/>
          </p:cNvSpPr>
          <p:nvPr/>
        </p:nvSpPr>
        <p:spPr bwMode="auto">
          <a:xfrm flipH="1">
            <a:off x="1020763" y="3041650"/>
            <a:ext cx="107950" cy="109538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6" name="Oval 12"/>
          <p:cNvSpPr>
            <a:spLocks noChangeArrowheads="1"/>
          </p:cNvSpPr>
          <p:nvPr/>
        </p:nvSpPr>
        <p:spPr bwMode="auto">
          <a:xfrm flipH="1">
            <a:off x="1138238" y="2798763"/>
            <a:ext cx="107950" cy="109537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7" name="Oval 12"/>
          <p:cNvSpPr>
            <a:spLocks noChangeArrowheads="1"/>
          </p:cNvSpPr>
          <p:nvPr/>
        </p:nvSpPr>
        <p:spPr bwMode="auto">
          <a:xfrm flipH="1">
            <a:off x="982663" y="2905125"/>
            <a:ext cx="107950" cy="109538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8" name="Oval 12"/>
          <p:cNvSpPr>
            <a:spLocks noChangeArrowheads="1"/>
          </p:cNvSpPr>
          <p:nvPr/>
        </p:nvSpPr>
        <p:spPr bwMode="auto">
          <a:xfrm flipH="1">
            <a:off x="1077913" y="2578100"/>
            <a:ext cx="107950" cy="109538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9" name="Oval 12"/>
          <p:cNvSpPr>
            <a:spLocks noChangeArrowheads="1"/>
          </p:cNvSpPr>
          <p:nvPr/>
        </p:nvSpPr>
        <p:spPr bwMode="auto">
          <a:xfrm flipH="1">
            <a:off x="1016000" y="2643188"/>
            <a:ext cx="107950" cy="109537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Title 3"/>
          <p:cNvSpPr txBox="1">
            <a:spLocks/>
          </p:cNvSpPr>
          <p:nvPr/>
        </p:nvSpPr>
        <p:spPr>
          <a:xfrm>
            <a:off x="0" y="5448326"/>
            <a:ext cx="4648200" cy="1028674"/>
          </a:xfrm>
          <a:prstGeom prst="rect">
            <a:avLst/>
          </a:prstGeom>
        </p:spPr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ko-KR" sz="2000" b="0" i="0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Plasmas </a:t>
            </a:r>
            <a:r>
              <a:rPr lang="en-US" altLang="ko-KR" sz="2000" b="0" i="0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have passed the predicted “closest approach” to the n = 1 ideal no-wall stability limit: l</a:t>
            </a:r>
            <a:r>
              <a:rPr lang="en-US" altLang="ko-KR" sz="2000" b="0" i="0" kern="0" baseline="-25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altLang="ko-KR" sz="2000" b="0" i="0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= 0.7, </a:t>
            </a:r>
            <a:r>
              <a:rPr lang="en-US" altLang="ko-KR" sz="2000" b="0" i="0" kern="0" dirty="0" err="1">
                <a:solidFill>
                  <a:schemeClr val="tx1"/>
                </a:solidFill>
                <a:latin typeface="Symbol" pitchFamily="18" charset="2"/>
                <a:ea typeface="+mj-ea"/>
                <a:cs typeface="+mj-cs"/>
              </a:rPr>
              <a:t>b</a:t>
            </a:r>
            <a:r>
              <a:rPr lang="en-US" altLang="ko-KR" sz="2000" b="0" i="0" kern="0" baseline="-250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</a:t>
            </a:r>
            <a:r>
              <a:rPr lang="en-US" altLang="ko-KR" sz="2000" b="0" i="0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= 2.5</a:t>
            </a:r>
            <a:endParaRPr lang="ko-KR" altLang="en-US" sz="2000" b="0" i="0" kern="0" baseline="-25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828038" y="977087"/>
            <a:ext cx="2286000" cy="3862425"/>
            <a:chOff x="6666007" y="990600"/>
            <a:chExt cx="2480469" cy="4191000"/>
          </a:xfrm>
        </p:grpSpPr>
        <p:pic>
          <p:nvPicPr>
            <p:cNvPr id="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666007" y="990600"/>
              <a:ext cx="2480469" cy="41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1" name="Straight Connector 2"/>
            <p:cNvCxnSpPr>
              <a:cxnSpLocks noChangeShapeType="1"/>
            </p:cNvCxnSpPr>
            <p:nvPr/>
          </p:nvCxnSpPr>
          <p:spPr bwMode="auto">
            <a:xfrm flipV="1">
              <a:off x="8082057" y="1141413"/>
              <a:ext cx="0" cy="3674276"/>
            </a:xfrm>
            <a:prstGeom prst="line">
              <a:avLst/>
            </a:prstGeom>
            <a:noFill/>
            <a:ln w="19050" algn="ctr">
              <a:solidFill>
                <a:srgbClr val="008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Connector 16"/>
            <p:cNvCxnSpPr>
              <a:cxnSpLocks noChangeShapeType="1"/>
            </p:cNvCxnSpPr>
            <p:nvPr/>
          </p:nvCxnSpPr>
          <p:spPr bwMode="auto">
            <a:xfrm flipV="1">
              <a:off x="8556720" y="1141413"/>
              <a:ext cx="0" cy="3674275"/>
            </a:xfrm>
            <a:prstGeom prst="line">
              <a:avLst/>
            </a:prstGeom>
            <a:noFill/>
            <a:ln w="19050" algn="ctr">
              <a:solidFill>
                <a:srgbClr val="008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60" r="22420"/>
            <a:stretch>
              <a:fillRect/>
            </a:stretch>
          </p:blipFill>
          <p:spPr bwMode="auto">
            <a:xfrm>
              <a:off x="6948582" y="1141413"/>
              <a:ext cx="1133475" cy="243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4" name="Straight Connector 34"/>
            <p:cNvCxnSpPr>
              <a:cxnSpLocks noChangeShapeType="1"/>
            </p:cNvCxnSpPr>
            <p:nvPr/>
          </p:nvCxnSpPr>
          <p:spPr bwMode="auto">
            <a:xfrm>
              <a:off x="8082057" y="3341688"/>
              <a:ext cx="474663" cy="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0" name="Content Placeholder 2"/>
          <p:cNvSpPr txBox="1">
            <a:spLocks/>
          </p:cNvSpPr>
          <p:nvPr/>
        </p:nvSpPr>
        <p:spPr>
          <a:xfrm>
            <a:off x="4648200" y="1007852"/>
            <a:ext cx="2179838" cy="5486400"/>
          </a:xfrm>
          <a:prstGeom prst="rect">
            <a:avLst/>
          </a:prstGeom>
          <a:ln>
            <a:noFill/>
          </a:ln>
        </p:spPr>
        <p:txBody>
          <a:bodyPr/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i="0" dirty="0" smtClean="0">
                <a:solidFill>
                  <a:srgbClr val="FF0000"/>
                </a:solidFill>
              </a:rPr>
              <a:t>DIII-D</a:t>
            </a:r>
            <a:r>
              <a:rPr lang="en-US" sz="2000" b="0" i="0" dirty="0" smtClean="0">
                <a:solidFill>
                  <a:srgbClr val="000000"/>
                </a:solidFill>
              </a:rPr>
              <a:t>: RFA </a:t>
            </a:r>
            <a:r>
              <a:rPr lang="en-US" sz="2000" b="0" i="0" dirty="0">
                <a:solidFill>
                  <a:srgbClr val="000000"/>
                </a:solidFill>
              </a:rPr>
              <a:t>of ~ 20Hz n = 1 increase to </a:t>
            </a:r>
            <a:r>
              <a:rPr lang="en-US" sz="2000" b="0" i="0" u="sng" dirty="0">
                <a:solidFill>
                  <a:srgbClr val="FF0000"/>
                </a:solidFill>
              </a:rPr>
              <a:t>very high </a:t>
            </a:r>
            <a:r>
              <a:rPr lang="en-US" sz="2000" b="0" i="0" dirty="0" smtClean="0">
                <a:solidFill>
                  <a:srgbClr val="000000"/>
                </a:solidFill>
              </a:rPr>
              <a:t>levels while </a:t>
            </a:r>
            <a:r>
              <a:rPr lang="el-GR" sz="2000" b="0" i="0" dirty="0" smtClean="0">
                <a:solidFill>
                  <a:srgbClr val="000000"/>
                </a:solidFill>
              </a:rPr>
              <a:t>β</a:t>
            </a:r>
            <a:r>
              <a:rPr lang="en-US" sz="2000" b="0" i="0" baseline="-25000" dirty="0">
                <a:solidFill>
                  <a:srgbClr val="000000"/>
                </a:solidFill>
              </a:rPr>
              <a:t>N</a:t>
            </a:r>
            <a:r>
              <a:rPr lang="en-US" sz="2000" b="0" i="0" dirty="0" smtClean="0">
                <a:solidFill>
                  <a:srgbClr val="000000"/>
                </a:solidFill>
              </a:rPr>
              <a:t> increases and rotation decreases</a:t>
            </a:r>
            <a:endParaRPr lang="en-US" sz="2000" b="0" i="0" dirty="0">
              <a:solidFill>
                <a:srgbClr val="000000"/>
              </a:solidFill>
            </a:endParaRPr>
          </a:p>
          <a:p>
            <a:pPr>
              <a:buFont typeface="Times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</a:rPr>
              <a:t>Rapidly </a:t>
            </a:r>
            <a:r>
              <a:rPr lang="en-US" sz="2000" b="0" i="0" dirty="0">
                <a:solidFill>
                  <a:srgbClr val="000000"/>
                </a:solidFill>
              </a:rPr>
              <a:t>rotating n = 1 appears (TM?), </a:t>
            </a:r>
            <a:r>
              <a:rPr lang="en-US" sz="2000" b="0" i="0" u="sng" dirty="0">
                <a:solidFill>
                  <a:srgbClr val="FF0000"/>
                </a:solidFill>
              </a:rPr>
              <a:t>clamps RFA </a:t>
            </a:r>
            <a:r>
              <a:rPr lang="en-US" sz="2000" b="0" i="0" u="sng" dirty="0" smtClean="0">
                <a:solidFill>
                  <a:srgbClr val="FF0000"/>
                </a:solidFill>
              </a:rPr>
              <a:t>amplitude</a:t>
            </a:r>
            <a:endParaRPr lang="en-US" sz="2000" b="0" i="0" u="sng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663440" y="914400"/>
            <a:ext cx="0" cy="566928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4663440" y="4839512"/>
            <a:ext cx="448056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7" name="Title 1"/>
          <p:cNvSpPr txBox="1">
            <a:spLocks/>
          </p:cNvSpPr>
          <p:nvPr/>
        </p:nvSpPr>
        <p:spPr>
          <a:xfrm>
            <a:off x="0" y="10758"/>
            <a:ext cx="91440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800" i="0" smtClean="0"/>
              <a:t>MS group continues strong collaborations with other devices such as KSTAR, DIII-D, and ITER team </a:t>
            </a:r>
            <a:endParaRPr lang="en-US" sz="2800" i="0" dirty="0"/>
          </a:p>
        </p:txBody>
      </p:sp>
      <p:pic>
        <p:nvPicPr>
          <p:cNvPr id="74754" name="Picture 2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"/>
          <a:stretch/>
        </p:blipFill>
        <p:spPr bwMode="auto">
          <a:xfrm>
            <a:off x="6477000" y="4876800"/>
            <a:ext cx="2667000" cy="169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Title 3"/>
          <p:cNvSpPr txBox="1">
            <a:spLocks/>
          </p:cNvSpPr>
          <p:nvPr/>
        </p:nvSpPr>
        <p:spPr>
          <a:xfrm>
            <a:off x="4648200" y="4876800"/>
            <a:ext cx="1941241" cy="1543011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altLang="ko-KR" sz="2000" i="0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ITER</a:t>
            </a:r>
            <a:r>
              <a:rPr lang="en-US" altLang="ko-KR" sz="2000" b="0" i="0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RWM passive growth rates by </a:t>
            </a:r>
            <a:r>
              <a:rPr lang="en-US" altLang="ko-KR" sz="2000" b="0" i="0" kern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CarMa</a:t>
            </a:r>
            <a:r>
              <a:rPr lang="en-US" altLang="ko-KR" sz="2000" b="0" i="0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and VALEN</a:t>
            </a:r>
            <a:endParaRPr lang="ko-KR" altLang="en-US" sz="2000" b="0" i="0" kern="0" baseline="-25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19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important computational codes are used for theory-experiment comparison on NSTX-U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769087"/>
              </p:ext>
            </p:extLst>
          </p:nvPr>
        </p:nvGraphicFramePr>
        <p:xfrm>
          <a:off x="0" y="990601"/>
          <a:ext cx="9144000" cy="55365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2887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Code</a:t>
                      </a:r>
                      <a:endParaRPr lang="en-US" sz="14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Description</a:t>
                      </a:r>
                      <a:endParaRPr lang="en-US" sz="14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Scope</a:t>
                      </a:r>
                      <a:endParaRPr lang="en-US" sz="14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Improvements</a:t>
                      </a:r>
                      <a:endParaRPr lang="en-US" sz="14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6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VALEN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Models currents in structures with thin shell finite elements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RWM active feedback simulation, growth rate prediction with 3D walls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Multi-mode effects, study extra time delay in plasma model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RWMSC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Resistive wall mode state-space controller computations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Generate control matrices for real-time controller, and offline physics studies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Generalization for partial actuator availability, n &gt; 1 and multi-mode spectrum</a:t>
                      </a:r>
                    </a:p>
                  </a:txBody>
                  <a:tcPr marL="68580" marR="68580" marT="0" marB="0"/>
                </a:tc>
              </a:tr>
              <a:tr h="448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NTVTOK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n-lt"/>
                          <a:ea typeface="Times New Roman"/>
                        </a:rPr>
                        <a:t>Shaing</a:t>
                      </a: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 theory NTV computation including ion and electron effects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Calculation for comparison to experiment of NTV in all </a:t>
                      </a:r>
                      <a:r>
                        <a:rPr lang="en-US" sz="1000" dirty="0" err="1">
                          <a:effectLst/>
                          <a:latin typeface="+mn-lt"/>
                          <a:ea typeface="Times New Roman"/>
                        </a:rPr>
                        <a:t>collisionality</a:t>
                      </a: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 regimes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Continued implementation of  NTV models, guided by  experiment</a:t>
                      </a:r>
                    </a:p>
                  </a:txBody>
                  <a:tcPr marL="68580" marR="68580" marT="0" marB="0"/>
                </a:tc>
              </a:tr>
              <a:tr h="356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DCON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Ideal MHD stability code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Ideal Kink stability analysis with and without the wall up to n=6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Resistive layer physics across rational surfaces (Resistive DCON)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MISK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Modifications to ideal stability by kinetic effects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Calculation of resistive wall mode stability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Improved model of energetic particle, anisotropy effects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8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DEGAS-2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Monte Carlo code to compute transport of neutral atoms 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Calculation of neutral gas penetration through SOL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Include multiple gas species Use exact NSTX-U SOL conditions from UEDGE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72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EFIT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Equilibrium reconstruction code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Between-shots </a:t>
                      </a:r>
                      <a:r>
                        <a:rPr lang="en-US" sz="1000" dirty="0" err="1">
                          <a:effectLst/>
                        </a:rPr>
                        <a:t>equilibriumreconstruction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Higher resolution, auto best level, new diagnostics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6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IPEC/GPEC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Ideal and general perturbed equilibrium with 3D fields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Plasma response, locking, and NTV studies with 3D fields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General force balance equation including general jump conditions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MARS-K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Self-consistent kinetic stability calculation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Calculation of RWM stability  and plasma response to perturbation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Inclusion of energy dependent </a:t>
                      </a:r>
                      <a:r>
                        <a:rPr lang="en-US" sz="1000" dirty="0" err="1">
                          <a:effectLst/>
                        </a:rPr>
                        <a:t>collisionality</a:t>
                      </a:r>
                      <a:r>
                        <a:rPr lang="en-US" sz="1000" dirty="0">
                          <a:effectLst/>
                        </a:rPr>
                        <a:t> for NTV calculation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M3D-C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Implicit resistive and 2-fluid MHD code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Linear and nonlinear MHD stability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Neoclassical terms, resistive wall being added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FORTEC-3D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POCA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n-lt"/>
                        </a:rPr>
                        <a:t>δf</a:t>
                      </a:r>
                      <a:r>
                        <a:rPr lang="en-US" sz="1000" dirty="0">
                          <a:effectLst/>
                          <a:latin typeface="+mn-lt"/>
                        </a:rPr>
                        <a:t> guiding-center orbit code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 </a:t>
                      </a:r>
                      <a:endParaRPr lang="en-US" sz="1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Calculation of neoclassical transport, perturbed pressures and NTV</a:t>
                      </a:r>
                      <a:endParaRPr lang="en-US" sz="1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Improved numerical scheme to enhance computation speed</a:t>
                      </a:r>
                      <a:endParaRPr lang="en-US" sz="1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311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777490"/>
              </p:ext>
            </p:extLst>
          </p:nvPr>
        </p:nvGraphicFramePr>
        <p:xfrm>
          <a:off x="0" y="990601"/>
          <a:ext cx="2286000" cy="55193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6000"/>
              </a:tblGrid>
              <a:tr h="2887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Code</a:t>
                      </a:r>
                      <a:endParaRPr lang="en-US" sz="14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6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VALEN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RWMSC</a:t>
                      </a:r>
                    </a:p>
                  </a:txBody>
                  <a:tcPr marL="68580" marR="68580" marT="0" marB="0"/>
                </a:tc>
              </a:tr>
              <a:tr h="448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NTVTOK</a:t>
                      </a:r>
                    </a:p>
                  </a:txBody>
                  <a:tcPr marL="68580" marR="68580" marT="0" marB="0"/>
                </a:tc>
              </a:tr>
              <a:tr h="356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DCON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MISK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8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DEGAS-2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72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EFIT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6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IPEC/GPEC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MARS-K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M3D-C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FORTEC-3D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POCA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91226"/>
            <a:ext cx="3657600" cy="264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0758"/>
            <a:ext cx="9144000" cy="838200"/>
          </a:xfrm>
        </p:spPr>
        <p:txBody>
          <a:bodyPr/>
          <a:lstStyle/>
          <a:p>
            <a:r>
              <a:rPr lang="en-US" dirty="0" smtClean="0"/>
              <a:t>Many important computational codes are used for theory-experiment comparison on NSTX-U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" b="4918"/>
          <a:stretch/>
        </p:blipFill>
        <p:spPr>
          <a:xfrm>
            <a:off x="2442498" y="3048000"/>
            <a:ext cx="2474794" cy="331204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88" y="914611"/>
            <a:ext cx="1795013" cy="196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91" y="979990"/>
            <a:ext cx="419667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Straight Arrow Connector 45"/>
          <p:cNvCxnSpPr/>
          <p:nvPr/>
        </p:nvCxnSpPr>
        <p:spPr bwMode="auto">
          <a:xfrm>
            <a:off x="838200" y="1828800"/>
            <a:ext cx="175260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614149" y="2743201"/>
            <a:ext cx="4254342" cy="304799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838200" y="6253704"/>
            <a:ext cx="2743200" cy="22329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V="1">
            <a:off x="3581400" y="6253704"/>
            <a:ext cx="1981200" cy="22329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2" t="95161" r="41316" b="-1"/>
          <a:stretch/>
        </p:blipFill>
        <p:spPr>
          <a:xfrm>
            <a:off x="3886200" y="5913664"/>
            <a:ext cx="465814" cy="177032"/>
          </a:xfrm>
          <a:prstGeom prst="rect">
            <a:avLst/>
          </a:prstGeom>
        </p:spPr>
      </p:pic>
      <p:cxnSp>
        <p:nvCxnSpPr>
          <p:cNvPr id="59" name="Straight Arrow Connector 58"/>
          <p:cNvCxnSpPr/>
          <p:nvPr/>
        </p:nvCxnSpPr>
        <p:spPr bwMode="auto">
          <a:xfrm>
            <a:off x="1103906" y="4388893"/>
            <a:ext cx="1338592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723569" y="1447800"/>
            <a:ext cx="1943431" cy="15240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536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5"/>
          <p:cNvSpPr>
            <a:spLocks noChangeArrowheads="1"/>
          </p:cNvSpPr>
          <p:nvPr/>
        </p:nvSpPr>
        <p:spPr bwMode="auto">
          <a:xfrm>
            <a:off x="-1991783" y="-29408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 b="0" i="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0" y="990600"/>
            <a:ext cx="8991600" cy="5486400"/>
            <a:chOff x="76200" y="990600"/>
            <a:chExt cx="8991600" cy="5486400"/>
          </a:xfrm>
        </p:grpSpPr>
        <p:sp>
          <p:nvSpPr>
            <p:cNvPr id="64" name="Text Box 11"/>
            <p:cNvSpPr txBox="1">
              <a:spLocks noChangeArrowheads="1"/>
            </p:cNvSpPr>
            <p:nvPr/>
          </p:nvSpPr>
          <p:spPr bwMode="auto">
            <a:xfrm>
              <a:off x="282903" y="990600"/>
              <a:ext cx="912940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FY13</a:t>
              </a:r>
            </a:p>
          </p:txBody>
        </p:sp>
        <p:sp>
          <p:nvSpPr>
            <p:cNvPr id="65" name="Text Box 12"/>
            <p:cNvSpPr txBox="1">
              <a:spLocks noChangeArrowheads="1"/>
            </p:cNvSpPr>
            <p:nvPr/>
          </p:nvSpPr>
          <p:spPr bwMode="auto">
            <a:xfrm>
              <a:off x="1667387" y="990600"/>
              <a:ext cx="559822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14</a:t>
              </a:r>
            </a:p>
          </p:txBody>
        </p:sp>
        <p:sp>
          <p:nvSpPr>
            <p:cNvPr id="66" name="Text Box 13"/>
            <p:cNvSpPr txBox="1">
              <a:spLocks noChangeArrowheads="1"/>
            </p:cNvSpPr>
            <p:nvPr/>
          </p:nvSpPr>
          <p:spPr bwMode="auto">
            <a:xfrm>
              <a:off x="2918372" y="990600"/>
              <a:ext cx="559822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15</a:t>
              </a:r>
            </a:p>
          </p:txBody>
        </p:sp>
        <p:sp>
          <p:nvSpPr>
            <p:cNvPr id="67" name="Text Box 14"/>
            <p:cNvSpPr txBox="1">
              <a:spLocks noChangeArrowheads="1"/>
            </p:cNvSpPr>
            <p:nvPr/>
          </p:nvSpPr>
          <p:spPr bwMode="auto">
            <a:xfrm>
              <a:off x="4171512" y="990600"/>
              <a:ext cx="559822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16</a:t>
              </a:r>
            </a:p>
          </p:txBody>
        </p:sp>
        <p:sp>
          <p:nvSpPr>
            <p:cNvPr id="68" name="Text Box 15"/>
            <p:cNvSpPr txBox="1">
              <a:spLocks noChangeArrowheads="1"/>
            </p:cNvSpPr>
            <p:nvPr/>
          </p:nvSpPr>
          <p:spPr bwMode="auto">
            <a:xfrm>
              <a:off x="5422499" y="990600"/>
              <a:ext cx="559822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17</a:t>
              </a:r>
            </a:p>
          </p:txBody>
        </p:sp>
        <p:sp>
          <p:nvSpPr>
            <p:cNvPr id="69" name="Text Box 16"/>
            <p:cNvSpPr txBox="1">
              <a:spLocks noChangeArrowheads="1"/>
            </p:cNvSpPr>
            <p:nvPr/>
          </p:nvSpPr>
          <p:spPr bwMode="auto">
            <a:xfrm>
              <a:off x="6675639" y="990600"/>
              <a:ext cx="559822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18</a:t>
              </a:r>
            </a:p>
          </p:txBody>
        </p:sp>
        <p:sp>
          <p:nvSpPr>
            <p:cNvPr id="70" name="Line 20"/>
            <p:cNvSpPr>
              <a:spLocks noChangeShapeType="1"/>
            </p:cNvSpPr>
            <p:nvPr/>
          </p:nvSpPr>
          <p:spPr bwMode="auto">
            <a:xfrm>
              <a:off x="1361638" y="1180531"/>
              <a:ext cx="0" cy="123199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Line 21"/>
            <p:cNvSpPr>
              <a:spLocks noChangeShapeType="1"/>
            </p:cNvSpPr>
            <p:nvPr/>
          </p:nvSpPr>
          <p:spPr bwMode="auto">
            <a:xfrm>
              <a:off x="2604011" y="1180531"/>
              <a:ext cx="0" cy="123199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Line 22"/>
            <p:cNvSpPr>
              <a:spLocks noChangeShapeType="1"/>
            </p:cNvSpPr>
            <p:nvPr/>
          </p:nvSpPr>
          <p:spPr bwMode="auto">
            <a:xfrm>
              <a:off x="3850692" y="1180531"/>
              <a:ext cx="0" cy="123199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Line 23"/>
            <p:cNvSpPr>
              <a:spLocks noChangeShapeType="1"/>
            </p:cNvSpPr>
            <p:nvPr/>
          </p:nvSpPr>
          <p:spPr bwMode="auto">
            <a:xfrm>
              <a:off x="5095219" y="1180531"/>
              <a:ext cx="0" cy="123199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Line 24"/>
            <p:cNvSpPr>
              <a:spLocks noChangeShapeType="1"/>
            </p:cNvSpPr>
            <p:nvPr/>
          </p:nvSpPr>
          <p:spPr bwMode="auto">
            <a:xfrm>
              <a:off x="6337592" y="1180531"/>
              <a:ext cx="0" cy="123199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40"/>
            <p:cNvSpPr>
              <a:spLocks noChangeArrowheads="1"/>
            </p:cNvSpPr>
            <p:nvPr/>
          </p:nvSpPr>
          <p:spPr bwMode="auto">
            <a:xfrm>
              <a:off x="76200" y="1600200"/>
              <a:ext cx="1300509" cy="27334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Physics</a:t>
              </a:r>
              <a:endPara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6" name="Rectangle 124"/>
            <p:cNvSpPr>
              <a:spLocks noChangeArrowheads="1"/>
            </p:cNvSpPr>
            <p:nvPr/>
          </p:nvSpPr>
          <p:spPr bwMode="auto">
            <a:xfrm>
              <a:off x="1415466" y="1979554"/>
              <a:ext cx="2949830" cy="431195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MS PGothic" pitchFamily="34" charset="-128"/>
                  <a:cs typeface="Arial" pitchFamily="34" charset="0"/>
                </a:rPr>
                <a:t>Optimize shaping, RWM/TM control (n≥1 using the second SPA), validate internal mode physics and RMW kinetic physics</a:t>
              </a:r>
            </a:p>
          </p:txBody>
        </p:sp>
        <p:sp>
          <p:nvSpPr>
            <p:cNvPr id="77" name="Rectangle 127"/>
            <p:cNvSpPr>
              <a:spLocks noChangeArrowheads="1"/>
            </p:cNvSpPr>
            <p:nvPr/>
          </p:nvSpPr>
          <p:spPr bwMode="auto">
            <a:xfrm>
              <a:off x="1419772" y="2601964"/>
              <a:ext cx="2945524" cy="424778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MS PGothic" pitchFamily="34" charset="-128"/>
                  <a:cs typeface="Arial" pitchFamily="34" charset="0"/>
                </a:rPr>
                <a:t>Optimize error field correction (n≥1), dynamic correction, and understand NTV physics in reduced v* and controlled rotation</a:t>
              </a:r>
            </a:p>
          </p:txBody>
        </p:sp>
        <p:sp>
          <p:nvSpPr>
            <p:cNvPr id="78" name="Text Box 8"/>
            <p:cNvSpPr txBox="1">
              <a:spLocks noChangeArrowheads="1"/>
            </p:cNvSpPr>
            <p:nvPr/>
          </p:nvSpPr>
          <p:spPr bwMode="auto">
            <a:xfrm>
              <a:off x="2970048" y="1316563"/>
              <a:ext cx="2790497" cy="211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Narrow" pitchFamily="34" charset="0"/>
                  <a:ea typeface="MS PGothic" pitchFamily="34" charset="-128"/>
                  <a:cs typeface="Arial" pitchFamily="34" charset="0"/>
                </a:rPr>
                <a:t>5 year plan period</a:t>
              </a:r>
            </a:p>
          </p:txBody>
        </p:sp>
        <p:sp>
          <p:nvSpPr>
            <p:cNvPr id="82" name="Rectangle 127"/>
            <p:cNvSpPr>
              <a:spLocks noChangeArrowheads="1"/>
            </p:cNvSpPr>
            <p:nvPr/>
          </p:nvSpPr>
          <p:spPr bwMode="auto">
            <a:xfrm>
              <a:off x="1419772" y="3217957"/>
              <a:ext cx="2945524" cy="424778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Study halo currents, disruption loads, and precursors, and test MGI or other mitigation techniques   </a:t>
              </a:r>
            </a:p>
          </p:txBody>
        </p:sp>
        <p:sp>
          <p:nvSpPr>
            <p:cNvPr id="83" name="Right Arrow 82"/>
            <p:cNvSpPr/>
            <p:nvPr/>
          </p:nvSpPr>
          <p:spPr bwMode="auto">
            <a:xfrm>
              <a:off x="4451423" y="1924372"/>
              <a:ext cx="2756046" cy="547977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Optimize and combine rotation profile and </a:t>
              </a:r>
              <a:r>
                <a:rPr kumimoji="0" lang="el-GR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β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-feedback control using NCC, to improve stability and for fully non-inductive operation</a:t>
              </a:r>
            </a:p>
          </p:txBody>
        </p:sp>
        <p:sp>
          <p:nvSpPr>
            <p:cNvPr id="85" name="Right Arrow 84"/>
            <p:cNvSpPr/>
            <p:nvPr/>
          </p:nvSpPr>
          <p:spPr bwMode="auto">
            <a:xfrm>
              <a:off x="4451423" y="2533948"/>
              <a:ext cx="2790497" cy="554394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Understand non-resonant error field effects using NCC, NTV effects vs. rotation profile on transport, utilize 3D field to improve stability</a:t>
              </a:r>
            </a:p>
          </p:txBody>
        </p:sp>
        <p:sp>
          <p:nvSpPr>
            <p:cNvPr id="86" name="Rounded Rectangle 85"/>
            <p:cNvSpPr/>
            <p:nvPr/>
          </p:nvSpPr>
          <p:spPr bwMode="auto">
            <a:xfrm>
              <a:off x="7310821" y="2041154"/>
              <a:ext cx="1756979" cy="1601581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Provide FSNF/Pilot projection,</a:t>
              </a: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Integrate MS control to improve RWM/TM/ELM/ internal mode stability, disruption avoidance, with disruption mitigation protection</a:t>
              </a: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88" name="Rectangle 40"/>
            <p:cNvSpPr>
              <a:spLocks noChangeArrowheads="1"/>
            </p:cNvSpPr>
            <p:nvPr/>
          </p:nvSpPr>
          <p:spPr bwMode="auto">
            <a:xfrm>
              <a:off x="76200" y="3657600"/>
              <a:ext cx="981841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Tools</a:t>
              </a:r>
              <a:endPara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127"/>
            <p:cNvSpPr>
              <a:spLocks noChangeArrowheads="1"/>
            </p:cNvSpPr>
            <p:nvPr/>
          </p:nvSpPr>
          <p:spPr bwMode="auto">
            <a:xfrm>
              <a:off x="1419773" y="3997730"/>
              <a:ext cx="3675444" cy="274320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Real-time 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velocity measurement and MSE, </a:t>
              </a:r>
              <a:r>
                <a:rPr lang="en-US" sz="900" i="0" kern="0" dirty="0" err="1">
                  <a:solidFill>
                    <a:srgbClr val="000000"/>
                  </a:solidFill>
                  <a:latin typeface="Arial Narrow" pitchFamily="34" charset="0"/>
                  <a:ea typeface="ＭＳ Ｐゴシック" pitchFamily="1" charset="-128"/>
                </a:rPr>
                <a:t>t</a:t>
              </a:r>
              <a:r>
                <a:rPr kumimoji="0" lang="en-US" sz="9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oroidally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 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displaced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ME-SXR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91" name="Right Arrow 90"/>
            <p:cNvSpPr/>
            <p:nvPr/>
          </p:nvSpPr>
          <p:spPr bwMode="auto">
            <a:xfrm>
              <a:off x="3661214" y="5928360"/>
              <a:ext cx="3339552" cy="548640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Utilize 3D field for rotation (profile) and </a:t>
              </a:r>
              <a:r>
                <a:rPr kumimoji="0" lang="el-GR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β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-feedback control, to improve RWM/TM/internal mode stability</a:t>
              </a:r>
            </a:p>
          </p:txBody>
        </p:sp>
        <p:sp>
          <p:nvSpPr>
            <p:cNvPr id="93" name="Rounded Rectangle 92"/>
            <p:cNvSpPr/>
            <p:nvPr/>
          </p:nvSpPr>
          <p:spPr bwMode="auto">
            <a:xfrm>
              <a:off x="7310821" y="1316563"/>
              <a:ext cx="1756979" cy="246397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5 year goal</a:t>
              </a:r>
            </a:p>
          </p:txBody>
        </p:sp>
        <p:sp>
          <p:nvSpPr>
            <p:cNvPr id="94" name="Rectangle 40"/>
            <p:cNvSpPr>
              <a:spLocks noChangeArrowheads="1"/>
            </p:cNvSpPr>
            <p:nvPr/>
          </p:nvSpPr>
          <p:spPr bwMode="auto">
            <a:xfrm>
              <a:off x="91440" y="4004147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Diagnostics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96" name="Rectangle 40"/>
            <p:cNvSpPr>
              <a:spLocks noChangeArrowheads="1"/>
            </p:cNvSpPr>
            <p:nvPr/>
          </p:nvSpPr>
          <p:spPr bwMode="auto">
            <a:xfrm>
              <a:off x="91440" y="4724400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Theory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0" name="Rectangle 40"/>
            <p:cNvSpPr>
              <a:spLocks noChangeArrowheads="1"/>
            </p:cNvSpPr>
            <p:nvPr/>
          </p:nvSpPr>
          <p:spPr bwMode="auto">
            <a:xfrm>
              <a:off x="91440" y="5413264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Facility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1" name="Rectangle 40"/>
            <p:cNvSpPr>
              <a:spLocks noChangeArrowheads="1"/>
            </p:cNvSpPr>
            <p:nvPr/>
          </p:nvSpPr>
          <p:spPr bwMode="auto">
            <a:xfrm>
              <a:off x="91440" y="5989960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Plasma Control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4" name="Right Arrow 103"/>
            <p:cNvSpPr/>
            <p:nvPr/>
          </p:nvSpPr>
          <p:spPr bwMode="auto">
            <a:xfrm>
              <a:off x="5158828" y="4732100"/>
              <a:ext cx="2842172" cy="548640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Integrate and validate 3D equilibrium, stability, and transport codes</a:t>
              </a:r>
            </a:p>
          </p:txBody>
        </p:sp>
        <p:sp>
          <p:nvSpPr>
            <p:cNvPr id="105" name="Right Arrow 104"/>
            <p:cNvSpPr/>
            <p:nvPr/>
          </p:nvSpPr>
          <p:spPr bwMode="auto">
            <a:xfrm>
              <a:off x="1340951" y="1254964"/>
              <a:ext cx="5969870" cy="369596"/>
            </a:xfrm>
            <a:prstGeom prst="rightArrow">
              <a:avLst>
                <a:gd name="adj1" fmla="val 62000"/>
                <a:gd name="adj2" fmla="val 78333"/>
              </a:avLst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 year plan period</a:t>
              </a:r>
            </a:p>
          </p:txBody>
        </p:sp>
        <p:sp>
          <p:nvSpPr>
            <p:cNvPr id="106" name="Right Arrow 105"/>
            <p:cNvSpPr/>
            <p:nvPr/>
          </p:nvSpPr>
          <p:spPr bwMode="auto">
            <a:xfrm>
              <a:off x="4451423" y="3149941"/>
              <a:ext cx="2756046" cy="554394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Investigate avoidance scenarios and couple to mitigation techniques</a:t>
              </a: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7104117" y="5989960"/>
              <a:ext cx="1963683" cy="431195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Integrate MS control with disruption avoidance and mitigation</a:t>
              </a: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1419772" y="4725682"/>
              <a:ext cx="3675446" cy="274320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Utilize equilibrium reconstruction,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and transport 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and stability codes</a:t>
              </a: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1419772" y="5989960"/>
              <a:ext cx="2170386" cy="431195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RWM state-space control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MS PGothic" pitchFamily="34" charset="-128"/>
                  <a:cs typeface="Arial" pitchFamily="34" charset="0"/>
                </a:rPr>
                <a:t>(n≥1),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error field control, snowflake</a:t>
              </a:r>
              <a:r>
                <a:rPr kumimoji="0" lang="en-US" sz="9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9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divertor</a:t>
              </a:r>
              <a:r>
                <a:rPr kumimoji="0" lang="en-US" sz="9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control</a:t>
              </a: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>
              <a:off x="5158828" y="5376672"/>
              <a:ext cx="2842172" cy="548640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Non-axisymmetric Control Coil (NCC</a:t>
              </a:r>
              <a:r>
                <a:rPr lang="en-US" sz="900" i="0" kern="0" dirty="0" smtClean="0">
                  <a:solidFill>
                    <a:sysClr val="windowText" lastClr="000000"/>
                  </a:solidFill>
                  <a:latin typeface="Arial Narrow" pitchFamily="34" charset="0"/>
                </a:rPr>
                <a:t>), enhanced magnetics, </a:t>
              </a:r>
              <a:r>
                <a:rPr lang="en-US" sz="900" i="0" kern="0" dirty="0" err="1">
                  <a:solidFill>
                    <a:sysClr val="windowText" lastClr="000000"/>
                  </a:solidFill>
                  <a:latin typeface="Arial Narrow" pitchFamily="34" charset="0"/>
                </a:rPr>
                <a:t>c</a:t>
              </a:r>
              <a:r>
                <a:rPr lang="en-US" sz="900" i="0" kern="0" dirty="0" err="1" smtClean="0">
                  <a:solidFill>
                    <a:sysClr val="windowText" lastClr="000000"/>
                  </a:solidFill>
                  <a:latin typeface="Arial Narrow" pitchFamily="34" charset="0"/>
                </a:rPr>
                <a:t>ryopump</a:t>
              </a:r>
              <a:r>
                <a:rPr lang="en-US" sz="900" i="0" kern="0" dirty="0" smtClean="0">
                  <a:solidFill>
                    <a:sysClr val="windowText" lastClr="000000"/>
                  </a:solidFill>
                  <a:latin typeface="Arial Narrow" pitchFamily="34" charset="0"/>
                </a:rPr>
                <a:t> </a:t>
              </a:r>
              <a:r>
                <a:rPr lang="en-US" sz="900" i="0" kern="0" dirty="0">
                  <a:solidFill>
                    <a:sysClr val="windowText" lastClr="000000"/>
                  </a:solidFill>
                  <a:latin typeface="Arial Narrow" pitchFamily="34" charset="0"/>
                </a:rPr>
                <a:t>for low v</a:t>
              </a:r>
              <a:r>
                <a:rPr lang="en-US" sz="900" i="0" kern="0" dirty="0" smtClean="0">
                  <a:solidFill>
                    <a:sysClr val="windowText" lastClr="000000"/>
                  </a:solidFill>
                  <a:latin typeface="Arial Narrow" pitchFamily="34" charset="0"/>
                </a:rPr>
                <a:t>*</a:t>
              </a:r>
              <a:endParaRPr lang="en-US" sz="900" i="0" kern="0" dirty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11" name="Rectangle 40"/>
            <p:cNvSpPr>
              <a:spLocks noChangeArrowheads="1"/>
            </p:cNvSpPr>
            <p:nvPr/>
          </p:nvSpPr>
          <p:spPr bwMode="auto">
            <a:xfrm>
              <a:off x="91440" y="1979553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Thrust #1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12" name="Rectangle 40"/>
            <p:cNvSpPr>
              <a:spLocks noChangeArrowheads="1"/>
            </p:cNvSpPr>
            <p:nvPr/>
          </p:nvSpPr>
          <p:spPr bwMode="auto">
            <a:xfrm>
              <a:off x="91440" y="2601964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Thrust #2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13" name="Rectangle 40"/>
            <p:cNvSpPr>
              <a:spLocks noChangeArrowheads="1"/>
            </p:cNvSpPr>
            <p:nvPr/>
          </p:nvSpPr>
          <p:spPr bwMode="auto">
            <a:xfrm>
              <a:off x="91440" y="3217957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Thrust #3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14" name="Right Arrow 113"/>
            <p:cNvSpPr/>
            <p:nvPr/>
          </p:nvSpPr>
          <p:spPr bwMode="auto">
            <a:xfrm>
              <a:off x="5158828" y="4038600"/>
              <a:ext cx="2842172" cy="548640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Real-time MPTS, X-ray imaging spectrometer, </a:t>
              </a: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ＭＳ Ｐゴシック" pitchFamily="1" charset="-128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Internal 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dB measurement from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MSE,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enhanced magnetic</a:t>
              </a:r>
              <a:r>
                <a:rPr kumimoji="0" lang="en-US" sz="9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 sensors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116" name="Rectangle 127"/>
            <p:cNvSpPr>
              <a:spLocks noChangeArrowheads="1"/>
            </p:cNvSpPr>
            <p:nvPr/>
          </p:nvSpPr>
          <p:spPr bwMode="auto">
            <a:xfrm>
              <a:off x="1419772" y="4343400"/>
              <a:ext cx="3675446" cy="274320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Expanded shunt tile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measurements, 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disruption load diagnostics</a:t>
              </a: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1419772" y="5059680"/>
              <a:ext cx="2058422" cy="274320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Gas penetration dynamics</a:t>
              </a: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3590159" y="5059680"/>
              <a:ext cx="1505060" cy="274320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Disruption simulation</a:t>
              </a: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1419771" y="5437649"/>
              <a:ext cx="3675446" cy="42976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Second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switching power amplifier (SPA), 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MGI disruption mitigation system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sp>
        <p:nvSpPr>
          <p:cNvPr id="120" name="Title 1"/>
          <p:cNvSpPr txBox="1">
            <a:spLocks/>
          </p:cNvSpPr>
          <p:nvPr/>
        </p:nvSpPr>
        <p:spPr bwMode="auto">
          <a:xfrm>
            <a:off x="0" y="10758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i="0" dirty="0" smtClean="0"/>
              <a:t>2014-18 Macroscopic Stability Research Timeline</a:t>
            </a:r>
          </a:p>
        </p:txBody>
      </p:sp>
    </p:spTree>
    <p:extLst>
      <p:ext uri="{BB962C8B-B14F-4D97-AF65-F5344CB8AC3E}">
        <p14:creationId xmlns:p14="http://schemas.microsoft.com/office/powerpoint/2010/main" val="18303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Thrust MS-1: Understand and advance passive and active feedback control to sustain macroscopic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4724400"/>
          </a:xfrm>
        </p:spPr>
        <p:txBody>
          <a:bodyPr/>
          <a:lstStyle/>
          <a:p>
            <a:r>
              <a:rPr lang="en-US" dirty="0" smtClean="0"/>
              <a:t>Vary q (via B</a:t>
            </a:r>
            <a:r>
              <a:rPr lang="en-US" baseline="-25000" dirty="0" smtClean="0"/>
              <a:t>T</a:t>
            </a:r>
            <a:r>
              <a:rPr lang="en-US" dirty="0" smtClean="0"/>
              <a:t> and 2</a:t>
            </a:r>
            <a:r>
              <a:rPr lang="en-US" baseline="30000" dirty="0" smtClean="0"/>
              <a:t>nd</a:t>
            </a:r>
            <a:r>
              <a:rPr lang="en-US" dirty="0" smtClean="0"/>
              <a:t> NBI), plasma rotation (via 2</a:t>
            </a:r>
            <a:r>
              <a:rPr lang="en-US" baseline="30000" dirty="0" smtClean="0"/>
              <a:t>nd</a:t>
            </a:r>
            <a:r>
              <a:rPr lang="en-US" dirty="0" smtClean="0"/>
              <a:t> NBI and NTV), beta, </a:t>
            </a:r>
            <a:r>
              <a:rPr lang="en-US" dirty="0" err="1" smtClean="0"/>
              <a:t>collisionality</a:t>
            </a:r>
            <a:r>
              <a:rPr lang="en-US" dirty="0" smtClean="0"/>
              <a:t> (via Li and </a:t>
            </a:r>
            <a:r>
              <a:rPr lang="en-US" dirty="0" err="1" smtClean="0"/>
              <a:t>cryo</a:t>
            </a:r>
            <a:r>
              <a:rPr lang="en-US" dirty="0" smtClean="0"/>
              <a:t>) to investigate passive stability thresholds for locked modes, RWM, NTM</a:t>
            </a:r>
          </a:p>
          <a:p>
            <a:endParaRPr lang="en-US" dirty="0" smtClean="0"/>
          </a:p>
          <a:p>
            <a:r>
              <a:rPr lang="en-US" dirty="0" smtClean="0"/>
              <a:t>Quantify disruption frequency reduction using active mode control (RWM state-space controller) + profile control</a:t>
            </a:r>
          </a:p>
          <a:p>
            <a:pPr lvl="1"/>
            <a:r>
              <a:rPr lang="en-US" dirty="0" smtClean="0"/>
              <a:t>In particular, investigate interplay/compatibility between fast (~ms) mode growth (RWM) and feedback control and slower (~0.05-1s) equilibrium profile evolution and control (rotation, q, beta)</a:t>
            </a:r>
          </a:p>
          <a:p>
            <a:endParaRPr lang="en-US" dirty="0" smtClean="0"/>
          </a:p>
          <a:p>
            <a:r>
              <a:rPr lang="en-US" dirty="0" smtClean="0"/>
              <a:t>Optimize passive stability and state-space control to minimize control power needs for ITER, next-steps</a:t>
            </a:r>
          </a:p>
        </p:txBody>
      </p:sp>
    </p:spTree>
    <p:extLst>
      <p:ext uri="{BB962C8B-B14F-4D97-AF65-F5344CB8AC3E}">
        <p14:creationId xmlns:p14="http://schemas.microsoft.com/office/powerpoint/2010/main" val="101585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Thrust MS-2: Understand 3D field effects to provide basis for optimizing stability thru rotation profile control by 3D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4876800"/>
          </a:xfrm>
        </p:spPr>
        <p:txBody>
          <a:bodyPr/>
          <a:lstStyle/>
          <a:p>
            <a:r>
              <a:rPr lang="en-US" dirty="0" smtClean="0"/>
              <a:t>Study 3D field effects on rotation as a function of:</a:t>
            </a:r>
          </a:p>
          <a:p>
            <a:pPr lvl="1"/>
            <a:r>
              <a:rPr lang="en-US" dirty="0" smtClean="0"/>
              <a:t>Plasma </a:t>
            </a:r>
            <a:r>
              <a:rPr lang="en-US" dirty="0" err="1" smtClean="0"/>
              <a:t>collisionality</a:t>
            </a:r>
            <a:r>
              <a:rPr lang="en-US" dirty="0" smtClean="0"/>
              <a:t> as density/</a:t>
            </a:r>
            <a:r>
              <a:rPr lang="en-US" dirty="0" err="1" smtClean="0"/>
              <a:t>collisionality</a:t>
            </a:r>
            <a:r>
              <a:rPr lang="en-US" dirty="0" smtClean="0"/>
              <a:t> control is improved</a:t>
            </a:r>
          </a:p>
          <a:p>
            <a:pPr lvl="1"/>
            <a:r>
              <a:rPr lang="en-US" dirty="0" smtClean="0"/>
              <a:t>Torque deposition profile using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  <a:p>
            <a:pPr lvl="1"/>
            <a:r>
              <a:rPr lang="en-US" dirty="0" smtClean="0"/>
              <a:t>Relative strength of resonant vs. non-resonant rotation damping</a:t>
            </a:r>
          </a:p>
          <a:p>
            <a:pPr lvl="2"/>
            <a:r>
              <a:rPr lang="en-US" dirty="0" smtClean="0"/>
              <a:t>Enabled by off-</a:t>
            </a:r>
            <a:r>
              <a:rPr lang="en-US" dirty="0" err="1" smtClean="0"/>
              <a:t>midplane</a:t>
            </a:r>
            <a:r>
              <a:rPr lang="en-US" dirty="0" smtClean="0"/>
              <a:t> non-</a:t>
            </a:r>
            <a:r>
              <a:rPr lang="en-US" dirty="0" err="1" smtClean="0"/>
              <a:t>axisymmetric</a:t>
            </a:r>
            <a:r>
              <a:rPr lang="en-US" dirty="0" smtClean="0"/>
              <a:t> control coils (NCC) to vary  </a:t>
            </a:r>
            <a:r>
              <a:rPr lang="en-US" dirty="0" err="1" smtClean="0"/>
              <a:t>poloidal</a:t>
            </a:r>
            <a:r>
              <a:rPr lang="en-US" dirty="0" smtClean="0"/>
              <a:t> spectrum to vary resonant/non-resonant at fixed n-number</a:t>
            </a:r>
          </a:p>
          <a:p>
            <a:r>
              <a:rPr lang="en-US" dirty="0" smtClean="0"/>
              <a:t>Utilize independent control of n=1,2,3 fields from </a:t>
            </a:r>
            <a:r>
              <a:rPr lang="en-US" dirty="0" err="1" smtClean="0"/>
              <a:t>midplane</a:t>
            </a:r>
            <a:r>
              <a:rPr lang="en-US" dirty="0" smtClean="0"/>
              <a:t> coils - enabled by 2</a:t>
            </a:r>
            <a:r>
              <a:rPr lang="en-US" baseline="30000" dirty="0" smtClean="0"/>
              <a:t>nd</a:t>
            </a:r>
            <a:r>
              <a:rPr lang="en-US" dirty="0" smtClean="0"/>
              <a:t> switching power amplifier (SPA)</a:t>
            </a:r>
          </a:p>
          <a:p>
            <a:pPr lvl="1"/>
            <a:r>
              <a:rPr lang="en-US" dirty="0" smtClean="0"/>
              <a:t>Study non-resonant field effects on resonant error field correction</a:t>
            </a:r>
          </a:p>
          <a:p>
            <a:pPr lvl="1"/>
            <a:r>
              <a:rPr lang="en-US" dirty="0" smtClean="0"/>
              <a:t>Develop the physics basis for control of </a:t>
            </a:r>
            <a:r>
              <a:rPr lang="en-US" dirty="0" err="1" smtClean="0"/>
              <a:t>toroidal</a:t>
            </a:r>
            <a:r>
              <a:rPr lang="en-US" dirty="0" smtClean="0"/>
              <a:t> rotation through magnetic braking while also controlling error fields and RWM</a:t>
            </a:r>
          </a:p>
          <a:p>
            <a:r>
              <a:rPr lang="en-US" dirty="0" smtClean="0"/>
              <a:t>Use combination of 2</a:t>
            </a:r>
            <a:r>
              <a:rPr lang="en-US" baseline="30000" dirty="0" smtClean="0"/>
              <a:t>nd</a:t>
            </a:r>
            <a:r>
              <a:rPr lang="en-US" dirty="0" smtClean="0"/>
              <a:t> NBI + 2</a:t>
            </a:r>
            <a:r>
              <a:rPr lang="en-US" baseline="30000" dirty="0" smtClean="0"/>
              <a:t>nd</a:t>
            </a:r>
            <a:r>
              <a:rPr lang="en-US" dirty="0" smtClean="0"/>
              <a:t> SPA + partial-NCC + </a:t>
            </a:r>
            <a:r>
              <a:rPr lang="en-US" dirty="0" err="1" smtClean="0"/>
              <a:t>collisionality</a:t>
            </a:r>
            <a:r>
              <a:rPr lang="en-US" dirty="0" smtClean="0"/>
              <a:t> to vary, understand, control </a:t>
            </a:r>
            <a:r>
              <a:rPr lang="en-US" dirty="0" err="1" smtClean="0"/>
              <a:t>toroidal</a:t>
            </a:r>
            <a:r>
              <a:rPr lang="en-US" dirty="0" smtClean="0"/>
              <a:t> rotation</a:t>
            </a:r>
          </a:p>
        </p:txBody>
      </p:sp>
    </p:spTree>
    <p:extLst>
      <p:ext uri="{BB962C8B-B14F-4D97-AF65-F5344CB8AC3E}">
        <p14:creationId xmlns:p14="http://schemas.microsoft.com/office/powerpoint/2010/main" val="85618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sz="22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Dual-component PID (B</a:t>
            </a:r>
            <a:r>
              <a:rPr lang="en-US" sz="2200" baseline="-250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r</a:t>
            </a:r>
            <a:r>
              <a:rPr lang="en-US" sz="22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+ </a:t>
            </a:r>
            <a:r>
              <a:rPr lang="en-US" sz="220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B</a:t>
            </a:r>
            <a:r>
              <a:rPr lang="en-US" sz="2200" baseline="-2500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</a:t>
            </a:r>
            <a:r>
              <a:rPr lang="en-US" sz="22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) and </a:t>
            </a:r>
            <a:r>
              <a:rPr lang="en-US" sz="2200" dirty="0"/>
              <a:t>m</a:t>
            </a:r>
            <a:r>
              <a:rPr lang="en-US" sz="2200" dirty="0" smtClean="0"/>
              <a:t>odel-based </a:t>
            </a:r>
            <a:r>
              <a:rPr lang="en-US" sz="2200" dirty="0"/>
              <a:t>RWM state-space </a:t>
            </a:r>
            <a:r>
              <a:rPr lang="en-US" sz="2200" dirty="0" smtClean="0"/>
              <a:t>(RWMSC) active control will enable long pulse, high </a:t>
            </a:r>
            <a:r>
              <a:rPr lang="el-GR" sz="2200" dirty="0" smtClean="0"/>
              <a:t>β</a:t>
            </a:r>
            <a:r>
              <a:rPr lang="en-US" sz="2200" dirty="0" smtClean="0"/>
              <a:t> operation</a:t>
            </a:r>
            <a:endParaRPr lang="en-US" sz="22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1" y="1007852"/>
            <a:ext cx="4896720" cy="4151002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 of 5 year plan (FY14):</a:t>
            </a:r>
          </a:p>
          <a:p>
            <a:pPr lvl="1"/>
            <a:r>
              <a:rPr lang="en-US" dirty="0" smtClean="0"/>
              <a:t>Expand/analyze </a:t>
            </a:r>
            <a:r>
              <a:rPr lang="en-US" dirty="0"/>
              <a:t>RWMSC </a:t>
            </a:r>
            <a:r>
              <a:rPr lang="en-US" dirty="0" smtClean="0"/>
              <a:t>for 6 coil control and n&gt;1 physics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-1" y="5104263"/>
            <a:ext cx="9144001" cy="146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Years 4 &amp; 5:</a:t>
            </a:r>
          </a:p>
          <a:p>
            <a:pPr lvl="1"/>
            <a:r>
              <a:rPr lang="en-US" b="0" i="0" dirty="0" smtClean="0"/>
              <a:t>Utilize model-based active control with the new NCC to demonstrate improved global MHD mode </a:t>
            </a:r>
            <a:r>
              <a:rPr lang="en-US" b="0" i="0" dirty="0"/>
              <a:t>stability and very low plasma </a:t>
            </a:r>
            <a:r>
              <a:rPr lang="en-US" b="0" i="0" dirty="0" err="1" smtClean="0"/>
              <a:t>disruptivity</a:t>
            </a:r>
            <a:r>
              <a:rPr lang="en-US" b="0" i="0" dirty="0" smtClean="0"/>
              <a:t>, producing highest-performance, longest-pulse plasmas</a:t>
            </a:r>
          </a:p>
          <a:p>
            <a:pPr lvl="2"/>
            <a:endParaRPr lang="en-US" b="0" i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253" y="3881850"/>
            <a:ext cx="1554480" cy="169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5990287" y="1230504"/>
            <a:ext cx="3100134" cy="1865978"/>
          </a:xfrm>
          <a:prstGeom prst="rect">
            <a:avLst/>
          </a:prstGeom>
          <a:solidFill>
            <a:srgbClr val="FFFFCC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b="0" i="0" smtClean="0"/>
          </a:p>
        </p:txBody>
      </p:sp>
      <p:pic>
        <p:nvPicPr>
          <p:cNvPr id="11" name="Picture 25" descr="RWM Br sensor phase scan no labels v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73718" b="4713"/>
          <a:stretch/>
        </p:blipFill>
        <p:spPr bwMode="auto">
          <a:xfrm>
            <a:off x="5116921" y="2164095"/>
            <a:ext cx="4027079" cy="99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190555" y="2164095"/>
            <a:ext cx="1121331" cy="3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 err="1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800" b="0" i="0" baseline="-25000" dirty="0" err="1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800" b="0" i="0" baseline="30000" dirty="0" err="1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sz="1800" b="0" i="0" baseline="30000" dirty="0">
                <a:solidFill>
                  <a:srgbClr val="000000"/>
                </a:solidFill>
                <a:latin typeface="Arial" pitchFamily="34" charset="0"/>
              </a:rPr>
              <a:t> = 1</a:t>
            </a: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 (G)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896720" y="2291017"/>
            <a:ext cx="204909" cy="6346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574553" y="3274643"/>
            <a:ext cx="12522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0000FF"/>
                </a:solidFill>
                <a:latin typeface="Arial" pitchFamily="34" charset="0"/>
              </a:rPr>
              <a:t>phase = </a:t>
            </a: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0</a:t>
            </a:r>
            <a:r>
              <a:rPr lang="en-US" sz="1400" b="0" i="0" baseline="30000" dirty="0">
                <a:solidFill>
                  <a:srgbClr val="0000FF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 flipV="1">
            <a:off x="6307987" y="2622848"/>
            <a:ext cx="335546" cy="68680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112861" y="3274643"/>
            <a:ext cx="13516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sz="1400" b="0" i="0" baseline="-25000" dirty="0" smtClean="0">
                <a:solidFill>
                  <a:srgbClr val="FF0000"/>
                </a:solidFill>
                <a:latin typeface="Arial" pitchFamily="34" charset="0"/>
              </a:rPr>
              <a:t>r</a:t>
            </a:r>
            <a:r>
              <a:rPr lang="en-US" sz="1400" b="0" i="0" dirty="0" smtClean="0">
                <a:solidFill>
                  <a:srgbClr val="FF0000"/>
                </a:solidFill>
                <a:latin typeface="Arial" pitchFamily="34" charset="0"/>
              </a:rPr>
              <a:t> phase = 90</a:t>
            </a:r>
            <a:r>
              <a:rPr lang="en-US" sz="1400" b="0" i="0" baseline="30000" dirty="0" smtClean="0">
                <a:solidFill>
                  <a:srgbClr val="FF0000"/>
                </a:solidFill>
                <a:latin typeface="Arial" pitchFamily="34" charset="0"/>
              </a:rPr>
              <a:t>o</a:t>
            </a:r>
            <a:endParaRPr lang="en-US" sz="1400" b="0" i="0" baseline="300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6918343" y="2720697"/>
            <a:ext cx="316921" cy="6065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7574162" y="2754711"/>
            <a:ext cx="14510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000000"/>
                </a:solidFill>
                <a:latin typeface="Arial" pitchFamily="34" charset="0"/>
              </a:rPr>
              <a:t>phase </a:t>
            </a: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= 180</a:t>
            </a:r>
            <a:r>
              <a:rPr lang="en-US" sz="1400" b="0" i="0" baseline="30000" dirty="0">
                <a:solidFill>
                  <a:srgbClr val="000000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 flipV="1">
            <a:off x="7529816" y="2770811"/>
            <a:ext cx="111708" cy="137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554038" y="3228400"/>
            <a:ext cx="560820" cy="3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t (s)</a:t>
            </a:r>
          </a:p>
        </p:txBody>
      </p:sp>
      <p:sp>
        <p:nvSpPr>
          <p:cNvPr id="21" name="Text Box 49"/>
          <p:cNvSpPr txBox="1">
            <a:spLocks noChangeArrowheads="1"/>
          </p:cNvSpPr>
          <p:nvPr/>
        </p:nvSpPr>
        <p:spPr bwMode="auto">
          <a:xfrm>
            <a:off x="5006821" y="2225262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6</a:t>
            </a:r>
          </a:p>
        </p:txBody>
      </p: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5006821" y="2472988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4</a:t>
            </a: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5006821" y="2726831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2</a:t>
            </a:r>
          </a:p>
        </p:txBody>
      </p:sp>
      <p:sp>
        <p:nvSpPr>
          <p:cNvPr id="24" name="Text Box 52"/>
          <p:cNvSpPr txBox="1">
            <a:spLocks noChangeArrowheads="1"/>
          </p:cNvSpPr>
          <p:nvPr/>
        </p:nvSpPr>
        <p:spPr bwMode="auto">
          <a:xfrm>
            <a:off x="5006821" y="2974557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</a:t>
            </a:r>
          </a:p>
        </p:txBody>
      </p:sp>
      <p:sp>
        <p:nvSpPr>
          <p:cNvPr id="25" name="Text Box 53"/>
          <p:cNvSpPr txBox="1">
            <a:spLocks noChangeArrowheads="1"/>
          </p:cNvSpPr>
          <p:nvPr/>
        </p:nvSpPr>
        <p:spPr bwMode="auto">
          <a:xfrm>
            <a:off x="5024639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0.0</a:t>
            </a:r>
          </a:p>
        </p:txBody>
      </p:sp>
      <p:sp>
        <p:nvSpPr>
          <p:cNvPr id="26" name="Text Box 54"/>
          <p:cNvSpPr txBox="1">
            <a:spLocks noChangeArrowheads="1"/>
          </p:cNvSpPr>
          <p:nvPr/>
        </p:nvSpPr>
        <p:spPr bwMode="auto">
          <a:xfrm>
            <a:off x="5594821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0.2</a:t>
            </a:r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auto">
          <a:xfrm>
            <a:off x="6156493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0.4</a:t>
            </a:r>
          </a:p>
        </p:txBody>
      </p:sp>
      <p:sp>
        <p:nvSpPr>
          <p:cNvPr id="28" name="Text Box 56"/>
          <p:cNvSpPr txBox="1">
            <a:spLocks noChangeArrowheads="1"/>
          </p:cNvSpPr>
          <p:nvPr/>
        </p:nvSpPr>
        <p:spPr bwMode="auto">
          <a:xfrm>
            <a:off x="6726875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0.6</a:t>
            </a:r>
          </a:p>
        </p:txBody>
      </p: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7288547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0.8</a:t>
            </a:r>
          </a:p>
        </p:txBody>
      </p:sp>
      <p:sp>
        <p:nvSpPr>
          <p:cNvPr id="30" name="Text Box 58"/>
          <p:cNvSpPr txBox="1">
            <a:spLocks noChangeArrowheads="1"/>
          </p:cNvSpPr>
          <p:nvPr/>
        </p:nvSpPr>
        <p:spPr bwMode="auto">
          <a:xfrm>
            <a:off x="7854276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1.0</a:t>
            </a:r>
          </a:p>
        </p:txBody>
      </p:sp>
      <p:sp>
        <p:nvSpPr>
          <p:cNvPr id="31" name="Text Box 59"/>
          <p:cNvSpPr txBox="1">
            <a:spLocks noChangeArrowheads="1"/>
          </p:cNvSpPr>
          <p:nvPr/>
        </p:nvSpPr>
        <p:spPr bwMode="auto">
          <a:xfrm>
            <a:off x="8415947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1.2</a:t>
            </a:r>
          </a:p>
        </p:txBody>
      </p:sp>
      <p:pic>
        <p:nvPicPr>
          <p:cNvPr id="32" name="Picture 25" descr="RWM Br sensor phase scan no labels v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8543" b="68458"/>
          <a:stretch/>
        </p:blipFill>
        <p:spPr bwMode="auto">
          <a:xfrm>
            <a:off x="5116921" y="1137225"/>
            <a:ext cx="4027079" cy="105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5227022" y="1251912"/>
            <a:ext cx="403702" cy="35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800" b="0" i="0" baseline="-25000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en-US" sz="1800" b="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8546035" y="1230504"/>
            <a:ext cx="548467" cy="62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000000"/>
                </a:solidFill>
                <a:latin typeface="Arial" pitchFamily="34" charset="0"/>
              </a:rPr>
              <a:t>140124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FF0000"/>
                </a:solidFill>
                <a:latin typeface="Arial" pitchFamily="34" charset="0"/>
              </a:rPr>
              <a:t>140125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0000FF"/>
                </a:solidFill>
                <a:latin typeface="Arial" pitchFamily="34" charset="0"/>
              </a:rPr>
              <a:t>140126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FF33CC"/>
                </a:solidFill>
                <a:latin typeface="Arial" pitchFamily="34" charset="0"/>
              </a:rPr>
              <a:t>140127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006821" y="1147928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6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5006821" y="1441530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4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5006821" y="1735131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2</a:t>
            </a: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5006821" y="1990503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</a:t>
            </a:r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5300169" y="889637"/>
            <a:ext cx="338233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Active n = 1 </a:t>
            </a:r>
            <a:r>
              <a:rPr lang="en-US" sz="1600" b="0" i="0" u="sng" dirty="0" err="1" smtClean="0">
                <a:solidFill>
                  <a:srgbClr val="000000"/>
                </a:solidFill>
                <a:latin typeface="Helvetica" charset="0"/>
              </a:rPr>
              <a:t>B</a:t>
            </a:r>
            <a:r>
              <a:rPr lang="en-US" sz="1600" b="0" i="0" u="sng" baseline="-25000" dirty="0" err="1" smtClean="0">
                <a:solidFill>
                  <a:srgbClr val="000000"/>
                </a:solidFill>
                <a:latin typeface="Helvetica" charset="0"/>
              </a:rPr>
              <a:t>p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+ B</a:t>
            </a:r>
            <a:r>
              <a:rPr lang="en-US" sz="1600" b="0" i="0" u="sng" baseline="-25000" dirty="0">
                <a:solidFill>
                  <a:srgbClr val="000000"/>
                </a:solidFill>
                <a:latin typeface="Helvetica" charset="0"/>
              </a:rPr>
              <a:t>R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feedback control</a:t>
            </a:r>
            <a:endParaRPr lang="en-US" sz="1600" b="0" i="0" u="sng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6826204" y="1778469"/>
            <a:ext cx="1451038" cy="30777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FF33CC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FF33CC"/>
                </a:solidFill>
                <a:latin typeface="Arial" pitchFamily="34" charset="0"/>
              </a:rPr>
              <a:t>phase </a:t>
            </a: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= 225</a:t>
            </a:r>
            <a:r>
              <a:rPr lang="en-US" sz="1400" b="0" i="0" baseline="30000" dirty="0">
                <a:solidFill>
                  <a:srgbClr val="FF33CC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41" name="Line 17"/>
          <p:cNvSpPr>
            <a:spLocks noChangeShapeType="1"/>
          </p:cNvSpPr>
          <p:nvPr/>
        </p:nvSpPr>
        <p:spPr bwMode="auto">
          <a:xfrm flipH="1">
            <a:off x="6845385" y="2060604"/>
            <a:ext cx="216379" cy="350852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43" name="Line 24"/>
          <p:cNvSpPr>
            <a:spLocks noChangeShapeType="1"/>
          </p:cNvSpPr>
          <p:nvPr/>
        </p:nvSpPr>
        <p:spPr bwMode="auto">
          <a:xfrm>
            <a:off x="5999095" y="1267633"/>
            <a:ext cx="1247806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122958" y="1163650"/>
            <a:ext cx="853892" cy="17788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b="0" i="0" dirty="0">
                <a:solidFill>
                  <a:srgbClr val="0000FF"/>
                </a:solidFill>
                <a:latin typeface="Helvetica" charset="0"/>
              </a:rPr>
              <a:t>Feedback on</a:t>
            </a:r>
          </a:p>
        </p:txBody>
      </p:sp>
      <p:sp>
        <p:nvSpPr>
          <p:cNvPr id="45" name="Line 25"/>
          <p:cNvSpPr>
            <a:spLocks noChangeShapeType="1"/>
          </p:cNvSpPr>
          <p:nvPr/>
        </p:nvSpPr>
        <p:spPr bwMode="auto">
          <a:xfrm>
            <a:off x="5990287" y="1250382"/>
            <a:ext cx="0" cy="1851744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46" name="Line 27"/>
          <p:cNvSpPr>
            <a:spLocks noChangeShapeType="1"/>
          </p:cNvSpPr>
          <p:nvPr/>
        </p:nvSpPr>
        <p:spPr bwMode="auto">
          <a:xfrm>
            <a:off x="5143150" y="2763165"/>
            <a:ext cx="841877" cy="1529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3" name="TextBox 2"/>
          <p:cNvSpPr txBox="1"/>
          <p:nvPr/>
        </p:nvSpPr>
        <p:spPr>
          <a:xfrm>
            <a:off x="6350753" y="3580197"/>
            <a:ext cx="1178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u="sng" dirty="0" smtClean="0">
                <a:solidFill>
                  <a:schemeClr val="tx1"/>
                </a:solidFill>
              </a:rPr>
              <a:t>RWMSC</a:t>
            </a:r>
            <a:endParaRPr lang="en-US" sz="2000" b="0" i="0" u="sng" dirty="0">
              <a:solidFill>
                <a:schemeClr val="tx1"/>
              </a:solidFill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3648" y="2107915"/>
            <a:ext cx="4883072" cy="314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Years 2 &amp; 3:</a:t>
            </a:r>
          </a:p>
          <a:p>
            <a:pPr lvl="1"/>
            <a:r>
              <a:rPr lang="en-US" b="0" i="0" dirty="0" smtClean="0"/>
              <a:t>Establish B</a:t>
            </a:r>
            <a:r>
              <a:rPr lang="en-US" b="0" i="0" baseline="-25000" dirty="0" smtClean="0"/>
              <a:t>r</a:t>
            </a:r>
            <a:r>
              <a:rPr lang="en-US" b="0" i="0" dirty="0" smtClean="0"/>
              <a:t> + </a:t>
            </a:r>
            <a:r>
              <a:rPr lang="en-US" b="0" i="0" dirty="0" err="1" smtClean="0"/>
              <a:t>B</a:t>
            </a:r>
            <a:r>
              <a:rPr lang="en-US" b="0" i="0" baseline="-25000" dirty="0" err="1" smtClean="0"/>
              <a:t>p</a:t>
            </a:r>
            <a:r>
              <a:rPr lang="en-US" b="0" i="0" dirty="0" smtClean="0"/>
              <a:t> active control capability in new operational regime, use with snowflake </a:t>
            </a:r>
            <a:r>
              <a:rPr lang="en-US" b="0" i="0" dirty="0" err="1" smtClean="0"/>
              <a:t>divertor</a:t>
            </a:r>
            <a:r>
              <a:rPr lang="en-US" b="0" i="0" dirty="0" smtClean="0"/>
              <a:t>, compare to theory</a:t>
            </a:r>
            <a:endParaRPr lang="en-US" b="0" i="0" dirty="0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0" y="3826277"/>
            <a:ext cx="5630724" cy="14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b="0" i="0" dirty="0" smtClean="0"/>
              <a:t>Examine RWMSC with:</a:t>
            </a:r>
          </a:p>
          <a:p>
            <a:pPr lvl="2"/>
            <a:r>
              <a:rPr lang="en-US" sz="1600" b="0" i="0" dirty="0" smtClean="0"/>
              <a:t>independent actuation of six control coils</a:t>
            </a:r>
          </a:p>
          <a:p>
            <a:pPr lvl="2"/>
            <a:r>
              <a:rPr lang="en-US" sz="1600" b="0" i="0" dirty="0" smtClean="0"/>
              <a:t>multi-mode control with n up to 3</a:t>
            </a:r>
          </a:p>
          <a:p>
            <a:pPr lvl="2"/>
            <a:r>
              <a:rPr lang="en-US" sz="1600" b="0" i="0" dirty="0" smtClean="0"/>
              <a:t>rotational stabilization in the controller model</a:t>
            </a:r>
            <a:endParaRPr lang="en-US" sz="1600" b="0" i="0" dirty="0"/>
          </a:p>
        </p:txBody>
      </p:sp>
      <p:sp>
        <p:nvSpPr>
          <p:cNvPr id="47" name="TextBox 46"/>
          <p:cNvSpPr txBox="1"/>
          <p:nvPr/>
        </p:nvSpPr>
        <p:spPr>
          <a:xfrm>
            <a:off x="7390068" y="6596129"/>
            <a:ext cx="731290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Stability</a:t>
            </a:r>
            <a:endParaRPr lang="en-US" sz="1100" i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309" y="3922251"/>
            <a:ext cx="2290763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65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Thrust MS-3: Understand disruption dynamics, develop disruption detection, avoidance, and mitigation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181600"/>
          </a:xfrm>
        </p:spPr>
        <p:txBody>
          <a:bodyPr/>
          <a:lstStyle/>
          <a:p>
            <a:r>
              <a:rPr lang="en-US" dirty="0" smtClean="0"/>
              <a:t>Explored low-f, n=1 resonant field amplification (RFA) as a means to detect approach to global stability limit</a:t>
            </a:r>
          </a:p>
          <a:p>
            <a:pPr lvl="1"/>
            <a:r>
              <a:rPr lang="en-US" dirty="0" smtClean="0"/>
              <a:t>If effective, real-time RFA detection will be implemented and coupled to control of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+ rotation + q to keep plasma in stable regime</a:t>
            </a:r>
          </a:p>
          <a:p>
            <a:r>
              <a:rPr lang="en-US" dirty="0" smtClean="0"/>
              <a:t>Measure dynamics of NSTX-U disruptions and develop models to improve understanding of: </a:t>
            </a:r>
          </a:p>
          <a:p>
            <a:pPr lvl="1"/>
            <a:r>
              <a:rPr lang="en-US" dirty="0" smtClean="0"/>
              <a:t>Heat loading from disruptions, dynamics of the thermal quench, and the generation of halo currents</a:t>
            </a:r>
          </a:p>
          <a:p>
            <a:r>
              <a:rPr lang="en-US" dirty="0" smtClean="0"/>
              <a:t>Develop and explore disruption mitigation:</a:t>
            </a:r>
          </a:p>
          <a:p>
            <a:pPr lvl="1"/>
            <a:r>
              <a:rPr lang="en-US" dirty="0" smtClean="0"/>
              <a:t>Examine </a:t>
            </a:r>
            <a:r>
              <a:rPr lang="en-US" dirty="0" err="1" smtClean="0"/>
              <a:t>poloidal</a:t>
            </a:r>
            <a:r>
              <a:rPr lang="en-US" dirty="0" smtClean="0"/>
              <a:t> angle dependence of Massive Gas Injection (MGI) mitigation efficiency/assimilation</a:t>
            </a:r>
          </a:p>
          <a:p>
            <a:pPr lvl="2"/>
            <a:r>
              <a:rPr lang="en-US" dirty="0" smtClean="0"/>
              <a:t>Model/interpret SOL gas penetration with DEGAS-2</a:t>
            </a:r>
          </a:p>
          <a:p>
            <a:pPr lvl="1"/>
            <a:r>
              <a:rPr lang="en-US" dirty="0" smtClean="0"/>
              <a:t>Explore novel electromagnetic particle injector (EPI) (rail-gun)</a:t>
            </a:r>
          </a:p>
          <a:p>
            <a:pPr lvl="2"/>
            <a:r>
              <a:rPr lang="en-US" dirty="0" smtClean="0"/>
              <a:t>Potential to rapidly deliver large quantities of material to the plasma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Global mode stability at lower </a:t>
            </a:r>
            <a:r>
              <a:rPr lang="en-US" dirty="0" err="1" smtClean="0"/>
              <a:t>collisionality</a:t>
            </a:r>
            <a:endParaRPr lang="en-US" sz="24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Assess β</a:t>
            </a:r>
            <a:r>
              <a:rPr lang="en-US" baseline="-25000" dirty="0" smtClean="0"/>
              <a:t>N</a:t>
            </a:r>
            <a:r>
              <a:rPr lang="en-US" dirty="0" smtClean="0"/>
              <a:t> </a:t>
            </a:r>
            <a:r>
              <a:rPr lang="en-US" dirty="0"/>
              <a:t>and q </a:t>
            </a:r>
            <a:r>
              <a:rPr lang="en-US" dirty="0" smtClean="0"/>
              <a:t>stability limits </a:t>
            </a:r>
            <a:r>
              <a:rPr lang="en-US" dirty="0"/>
              <a:t>at the increased aspect ratio of NSTX-U, with new shaping control and off-axis NBI. </a:t>
            </a:r>
          </a:p>
          <a:p>
            <a:pPr lvl="1"/>
            <a:r>
              <a:rPr lang="en-US" dirty="0" smtClean="0"/>
              <a:t>Utilize </a:t>
            </a:r>
            <a:r>
              <a:rPr lang="en-US" dirty="0"/>
              <a:t>off-axis NBI to produce initial investigation determining the effect of pressure, q, and </a:t>
            </a:r>
            <a:r>
              <a:rPr lang="en-US" dirty="0" err="1"/>
              <a:t>v</a:t>
            </a:r>
            <a:r>
              <a:rPr lang="en-US" baseline="-25000" dirty="0" err="1"/>
              <a:t>ϕ</a:t>
            </a:r>
            <a:r>
              <a:rPr lang="en-US" dirty="0"/>
              <a:t> profile variations on RWM and NTM stability</a:t>
            </a:r>
          </a:p>
          <a:p>
            <a:pPr lvl="1"/>
            <a:r>
              <a:rPr lang="en-US" dirty="0" smtClean="0"/>
              <a:t>Investigate the </a:t>
            </a:r>
            <a:r>
              <a:rPr lang="en-US" dirty="0"/>
              <a:t>dependence of </a:t>
            </a:r>
            <a:r>
              <a:rPr lang="en-US" dirty="0" smtClean="0"/>
              <a:t>stability </a:t>
            </a:r>
            <a:r>
              <a:rPr lang="en-US" dirty="0"/>
              <a:t>on reduced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 smtClean="0"/>
              <a:t> </a:t>
            </a:r>
            <a:r>
              <a:rPr lang="en-US" dirty="0"/>
              <a:t>through </a:t>
            </a:r>
            <a:r>
              <a:rPr lang="en-US" dirty="0" smtClean="0"/>
              <a:t>MHD spectroscopy, and compare to </a:t>
            </a:r>
            <a:r>
              <a:rPr lang="en-US" dirty="0"/>
              <a:t>kinetic stabilization </a:t>
            </a:r>
            <a:r>
              <a:rPr lang="en-US" dirty="0" smtClean="0"/>
              <a:t>theory.</a:t>
            </a:r>
          </a:p>
          <a:p>
            <a:r>
              <a:rPr lang="en-US" dirty="0" smtClean="0"/>
              <a:t>Years 4 &amp; 5:</a:t>
            </a:r>
          </a:p>
          <a:p>
            <a:pPr lvl="1"/>
            <a:r>
              <a:rPr lang="en-US" dirty="0" smtClean="0"/>
              <a:t>Utilize </a:t>
            </a:r>
            <a:r>
              <a:rPr lang="en-US" dirty="0"/>
              <a:t>rotation control </a:t>
            </a:r>
            <a:r>
              <a:rPr lang="en-US" dirty="0" smtClean="0"/>
              <a:t>and NCC to alter </a:t>
            </a:r>
            <a:r>
              <a:rPr lang="en-US" dirty="0"/>
              <a:t>rotation shear for improved NTM </a:t>
            </a:r>
            <a:r>
              <a:rPr lang="en-US" dirty="0" smtClean="0"/>
              <a:t>control </a:t>
            </a:r>
            <a:r>
              <a:rPr lang="en-US" dirty="0"/>
              <a:t>and </a:t>
            </a:r>
            <a:r>
              <a:rPr lang="en-US" dirty="0" smtClean="0"/>
              <a:t>change </a:t>
            </a:r>
            <a:r>
              <a:rPr lang="en-US" dirty="0"/>
              <a:t>proximity to </a:t>
            </a:r>
            <a:r>
              <a:rPr lang="en-US" dirty="0" smtClean="0"/>
              <a:t>kinetic </a:t>
            </a:r>
            <a:r>
              <a:rPr lang="en-US" dirty="0"/>
              <a:t>resonances for RWM control.</a:t>
            </a:r>
          </a:p>
          <a:p>
            <a:pPr lvl="1"/>
            <a:r>
              <a:rPr lang="en-US" dirty="0" smtClean="0"/>
              <a:t>Combine rotation, q, and β</a:t>
            </a:r>
            <a:r>
              <a:rPr lang="en-US" baseline="-25000" dirty="0" smtClean="0"/>
              <a:t>N</a:t>
            </a:r>
            <a:r>
              <a:rPr lang="en-US" dirty="0" smtClean="0"/>
              <a:t> control </a:t>
            </a:r>
            <a:r>
              <a:rPr lang="en-US" dirty="0"/>
              <a:t>to demonstrate improved RWM/TM/internal MHD mode stability in 100% non-inductive </a:t>
            </a:r>
            <a:r>
              <a:rPr lang="en-US" dirty="0" smtClean="0"/>
              <a:t>plasmas.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81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pPr lvl="3"/>
            <a:r>
              <a:rPr lang="en-US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Dual-field component active RWM control and improved mode discrimination at high normalized beta</a:t>
            </a:r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Establish </a:t>
            </a:r>
            <a:r>
              <a:rPr lang="en-US" dirty="0"/>
              <a:t>dual field component n = 1 active control capability in new NSTX-U operational </a:t>
            </a:r>
            <a:r>
              <a:rPr lang="en-US" dirty="0" smtClean="0"/>
              <a:t>regime with 6 independent SPAs and </a:t>
            </a:r>
            <a:r>
              <a:rPr lang="en-US" dirty="0"/>
              <a:t>more standard use of the snowflake </a:t>
            </a:r>
            <a:r>
              <a:rPr lang="en-US" dirty="0" err="1" smtClean="0"/>
              <a:t>divertor</a:t>
            </a:r>
            <a:r>
              <a:rPr lang="en-US" dirty="0" smtClean="0"/>
              <a:t>.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ttempt </a:t>
            </a:r>
            <a:r>
              <a:rPr lang="en-US" dirty="0"/>
              <a:t>initial control of internal MHD modes that appear at low density during current ramp-up. </a:t>
            </a:r>
          </a:p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 smtClean="0"/>
              <a:t>Characterize n </a:t>
            </a:r>
            <a:r>
              <a:rPr lang="en-US" dirty="0"/>
              <a:t>= 1 – 3 global mode activity using </a:t>
            </a:r>
            <a:r>
              <a:rPr lang="en-US" dirty="0" smtClean="0"/>
              <a:t>enhanced RWM </a:t>
            </a:r>
            <a:r>
              <a:rPr lang="en-US" dirty="0"/>
              <a:t>sensor set</a:t>
            </a:r>
            <a:r>
              <a:rPr lang="en-US" dirty="0" smtClean="0"/>
              <a:t>, and compare to multi-mode </a:t>
            </a:r>
            <a:r>
              <a:rPr lang="en-US" dirty="0"/>
              <a:t>spectrum.</a:t>
            </a:r>
          </a:p>
          <a:p>
            <a:pPr lvl="1"/>
            <a:r>
              <a:rPr lang="en-US" dirty="0" smtClean="0"/>
              <a:t>Employ </a:t>
            </a:r>
            <a:r>
              <a:rPr lang="en-US" dirty="0"/>
              <a:t>superior multi-mode settings for n = 1 and 2 active control with the partial NCC to demonstrate improved global MHD mode stability in 100% non-inductive </a:t>
            </a:r>
            <a:r>
              <a:rPr lang="en-US" dirty="0" smtClean="0"/>
              <a:t>plasmas.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21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/>
              <a:t>Model-based RWM state-space controller for active RWM control</a:t>
            </a:r>
            <a:endParaRPr lang="en-US" sz="24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1:</a:t>
            </a:r>
          </a:p>
          <a:p>
            <a:pPr lvl="1"/>
            <a:r>
              <a:rPr lang="en-US" dirty="0" smtClean="0"/>
              <a:t>Expand </a:t>
            </a:r>
            <a:r>
              <a:rPr lang="en-US" dirty="0"/>
              <a:t>RWMSC real-time control software to allow independent actuation of </a:t>
            </a:r>
            <a:r>
              <a:rPr lang="en-US" dirty="0" smtClean="0"/>
              <a:t>6 </a:t>
            </a:r>
            <a:r>
              <a:rPr lang="en-US" dirty="0"/>
              <a:t>RWM control coils, and a </a:t>
            </a:r>
            <a:r>
              <a:rPr lang="en-US" dirty="0" smtClean="0"/>
              <a:t>general </a:t>
            </a:r>
            <a:r>
              <a:rPr lang="en-US" dirty="0"/>
              <a:t>sensor input </a:t>
            </a:r>
            <a:r>
              <a:rPr lang="en-US" dirty="0" smtClean="0"/>
              <a:t>scheme.</a:t>
            </a:r>
          </a:p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Examine </a:t>
            </a:r>
            <a:r>
              <a:rPr lang="en-US" dirty="0"/>
              <a:t>effectiveness of </a:t>
            </a:r>
            <a:r>
              <a:rPr lang="en-US" dirty="0" smtClean="0"/>
              <a:t>RWM </a:t>
            </a:r>
            <a:r>
              <a:rPr lang="en-US" dirty="0"/>
              <a:t>model-based state space control </a:t>
            </a:r>
            <a:r>
              <a:rPr lang="en-US" dirty="0" smtClean="0"/>
              <a:t>with:</a:t>
            </a:r>
          </a:p>
          <a:p>
            <a:pPr lvl="2"/>
            <a:r>
              <a:rPr lang="en-US" dirty="0" smtClean="0"/>
              <a:t>independent </a:t>
            </a:r>
            <a:r>
              <a:rPr lang="en-US" dirty="0"/>
              <a:t>actuation of six control </a:t>
            </a:r>
            <a:r>
              <a:rPr lang="en-US" dirty="0" smtClean="0"/>
              <a:t>coils</a:t>
            </a:r>
          </a:p>
          <a:p>
            <a:pPr lvl="2"/>
            <a:r>
              <a:rPr lang="en-US" dirty="0" smtClean="0"/>
              <a:t>multi-mode </a:t>
            </a:r>
            <a:r>
              <a:rPr lang="en-US" dirty="0"/>
              <a:t>control with n up to </a:t>
            </a:r>
            <a:r>
              <a:rPr lang="en-US" dirty="0" smtClean="0"/>
              <a:t>3</a:t>
            </a:r>
          </a:p>
          <a:p>
            <a:pPr lvl="2"/>
            <a:r>
              <a:rPr lang="en-US" dirty="0" smtClean="0"/>
              <a:t>plasma </a:t>
            </a:r>
            <a:r>
              <a:rPr lang="en-US" dirty="0"/>
              <a:t>rotation-induced stabilization in the </a:t>
            </a:r>
            <a:r>
              <a:rPr lang="en-US" dirty="0" smtClean="0"/>
              <a:t>controller</a:t>
            </a:r>
          </a:p>
          <a:p>
            <a:r>
              <a:rPr lang="en-US" dirty="0" smtClean="0"/>
              <a:t>Years 4 &amp; 5:</a:t>
            </a:r>
          </a:p>
          <a:p>
            <a:pPr lvl="1"/>
            <a:r>
              <a:rPr lang="en-US" dirty="0" smtClean="0"/>
              <a:t>Examine </a:t>
            </a:r>
            <a:r>
              <a:rPr lang="en-US" dirty="0"/>
              <a:t>superior RWMSC settings and multi-mode active control with n up to </a:t>
            </a:r>
            <a:r>
              <a:rPr lang="en-US" dirty="0" smtClean="0"/>
              <a:t>3, enhanced magnetics, </a:t>
            </a:r>
            <a:r>
              <a:rPr lang="en-US" dirty="0"/>
              <a:t>and the partial NCC to demonstrate improved global MHD mode stability in 100% non-inductive </a:t>
            </a:r>
            <a:r>
              <a:rPr lang="en-US" dirty="0" smtClean="0"/>
              <a:t>plasmas.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33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/>
              <a:t>Internal kink/ballooning mode control scoping study</a:t>
            </a:r>
            <a:endParaRPr lang="en-US" sz="24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Determine </a:t>
            </a:r>
            <a:r>
              <a:rPr lang="en-US" dirty="0"/>
              <a:t>the degree of global mode internalization by comparing diagnosis by magnetic and SXR means as a function of proximity to the mode marginal stability point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 smtClean="0"/>
              <a:t>Examine mode </a:t>
            </a:r>
            <a:r>
              <a:rPr lang="en-US" dirty="0"/>
              <a:t>internalization </a:t>
            </a:r>
            <a:r>
              <a:rPr lang="en-US" dirty="0" smtClean="0"/>
              <a:t>with new </a:t>
            </a:r>
            <a:r>
              <a:rPr lang="en-US" dirty="0" err="1" smtClean="0"/>
              <a:t>toroidally</a:t>
            </a:r>
            <a:r>
              <a:rPr lang="en-US" dirty="0" smtClean="0"/>
              <a:t>-displaced </a:t>
            </a:r>
            <a:r>
              <a:rPr lang="en-US" dirty="0"/>
              <a:t>ME-SXR </a:t>
            </a:r>
            <a:r>
              <a:rPr lang="en-US" dirty="0" smtClean="0"/>
              <a:t>diagnostic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65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dirty="0"/>
              <a:t>of NCC for mode control and integration of stability control </a:t>
            </a:r>
            <a:r>
              <a:rPr lang="en-US" dirty="0" smtClean="0"/>
              <a:t>elements</a:t>
            </a:r>
            <a:endParaRPr lang="en-US" sz="24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 smtClean="0"/>
              <a:t>Determine </a:t>
            </a:r>
            <a:r>
              <a:rPr lang="en-US" dirty="0"/>
              <a:t>improvements to kinetic RWM and NTM stability possible by utilizing expanded capability for non-resonant rotation control by the enhanced 3D field spectrum afforded by the partial </a:t>
            </a:r>
            <a:r>
              <a:rPr lang="en-US" dirty="0" smtClean="0"/>
              <a:t>NCC</a:t>
            </a:r>
          </a:p>
          <a:p>
            <a:pPr lvl="1"/>
            <a:r>
              <a:rPr lang="en-US" dirty="0" smtClean="0"/>
              <a:t>Implement improvements </a:t>
            </a:r>
            <a:r>
              <a:rPr lang="en-US" dirty="0"/>
              <a:t>to active feedback of n &gt; 0 modes via PID and RWMSC control allowed by the partial </a:t>
            </a:r>
            <a:r>
              <a:rPr lang="en-US" dirty="0" smtClean="0"/>
              <a:t>NCC.</a:t>
            </a:r>
          </a:p>
          <a:p>
            <a:pPr lvl="1"/>
            <a:r>
              <a:rPr lang="en-US" dirty="0" smtClean="0"/>
              <a:t>Utilize rotation profile </a:t>
            </a:r>
            <a:r>
              <a:rPr lang="en-US" dirty="0"/>
              <a:t>control capabilities allowed by the partial NCC </a:t>
            </a:r>
            <a:r>
              <a:rPr lang="en-US" dirty="0" smtClean="0"/>
              <a:t>to demonstrate reduced </a:t>
            </a:r>
            <a:r>
              <a:rPr lang="en-US" dirty="0" err="1"/>
              <a:t>disruptivity</a:t>
            </a:r>
            <a:r>
              <a:rPr lang="en-US" dirty="0"/>
              <a:t> by actively avoiding global instabilities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94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Error </a:t>
            </a:r>
            <a:r>
              <a:rPr lang="en-US" dirty="0"/>
              <a:t>field and island </a:t>
            </a:r>
            <a:r>
              <a:rPr lang="en-US" dirty="0" smtClean="0"/>
              <a:t>dynamics</a:t>
            </a:r>
            <a:endParaRPr lang="en-US" sz="24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Optimize </a:t>
            </a:r>
            <a:r>
              <a:rPr lang="en-US" dirty="0"/>
              <a:t>and combine dynamic error field correction with intrinsic error field </a:t>
            </a:r>
            <a:r>
              <a:rPr lang="en-US" dirty="0" smtClean="0"/>
              <a:t>correction, including n&gt;1 and using 6 SPAs.</a:t>
            </a:r>
            <a:endParaRPr lang="en-US" dirty="0"/>
          </a:p>
          <a:p>
            <a:pPr lvl="1"/>
            <a:r>
              <a:rPr lang="en-US" dirty="0" smtClean="0"/>
              <a:t>Investigate </a:t>
            </a:r>
            <a:r>
              <a:rPr lang="en-US" dirty="0"/>
              <a:t>resonant error field effects </a:t>
            </a:r>
            <a:r>
              <a:rPr lang="en-US" dirty="0" smtClean="0"/>
              <a:t>on </a:t>
            </a:r>
            <a:r>
              <a:rPr lang="en-US" dirty="0"/>
              <a:t>tearing mode </a:t>
            </a:r>
            <a:r>
              <a:rPr lang="en-US" dirty="0" smtClean="0"/>
              <a:t>onset</a:t>
            </a:r>
            <a:endParaRPr lang="en-US" dirty="0"/>
          </a:p>
          <a:p>
            <a:r>
              <a:rPr lang="en-US" dirty="0" smtClean="0"/>
              <a:t>Years 4 &amp; 5:</a:t>
            </a:r>
          </a:p>
          <a:p>
            <a:pPr lvl="1"/>
            <a:r>
              <a:rPr lang="en-US" dirty="0" smtClean="0"/>
              <a:t>Utilize </a:t>
            </a:r>
            <a:r>
              <a:rPr lang="en-US" dirty="0"/>
              <a:t>NCC </a:t>
            </a:r>
            <a:r>
              <a:rPr lang="en-US" dirty="0" smtClean="0"/>
              <a:t>to understand </a:t>
            </a:r>
            <a:r>
              <a:rPr lang="en-US" dirty="0"/>
              <a:t>locking and tearing modes in the presence of resonant and non-resonant error fields, and develop the predictability for FNSF, ST-Pilot, ITER</a:t>
            </a:r>
            <a:r>
              <a:rPr lang="en-US" dirty="0" smtClean="0"/>
              <a:t>.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542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Neoclassical </a:t>
            </a:r>
            <a:r>
              <a:rPr lang="en-US" dirty="0" err="1"/>
              <a:t>toroidal</a:t>
            </a:r>
            <a:r>
              <a:rPr lang="en-US" dirty="0"/>
              <a:t> viscosity at reduced </a:t>
            </a:r>
            <a:r>
              <a:rPr lang="en-US" dirty="0" err="1"/>
              <a:t>collisionality</a:t>
            </a:r>
            <a:r>
              <a:rPr lang="en-US" dirty="0"/>
              <a:t> and applicability to an ST-FNSF and </a:t>
            </a:r>
            <a:r>
              <a:rPr lang="en-US" dirty="0" smtClean="0"/>
              <a:t>ITER</a:t>
            </a:r>
            <a:endParaRPr lang="en-US" sz="24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1:</a:t>
            </a:r>
          </a:p>
          <a:p>
            <a:pPr lvl="1"/>
            <a:r>
              <a:rPr lang="en-US" dirty="0" err="1" smtClean="0"/>
              <a:t>Analyize</a:t>
            </a:r>
            <a:r>
              <a:rPr lang="en-US" dirty="0" smtClean="0"/>
              <a:t> existing </a:t>
            </a:r>
            <a:r>
              <a:rPr lang="en-US" dirty="0"/>
              <a:t>NSTX data from </a:t>
            </a:r>
            <a:r>
              <a:rPr lang="en-US" dirty="0" smtClean="0"/>
              <a:t>experiments </a:t>
            </a:r>
            <a:r>
              <a:rPr lang="en-US" dirty="0"/>
              <a:t>investigating </a:t>
            </a:r>
            <a:r>
              <a:rPr lang="en-US" dirty="0" smtClean="0"/>
              <a:t>NTV</a:t>
            </a:r>
          </a:p>
          <a:p>
            <a:pPr lvl="1"/>
            <a:r>
              <a:rPr lang="en-US" dirty="0" smtClean="0"/>
              <a:t>Update </a:t>
            </a:r>
            <a:r>
              <a:rPr lang="en-US" dirty="0"/>
              <a:t>all NTV </a:t>
            </a:r>
            <a:r>
              <a:rPr lang="en-US" dirty="0" smtClean="0"/>
              <a:t>analysis </a:t>
            </a:r>
            <a:r>
              <a:rPr lang="en-US" dirty="0"/>
              <a:t>tools </a:t>
            </a:r>
            <a:r>
              <a:rPr lang="en-US" dirty="0" smtClean="0"/>
              <a:t>for </a:t>
            </a:r>
            <a:r>
              <a:rPr lang="en-US" dirty="0"/>
              <a:t>NSTX-U </a:t>
            </a:r>
            <a:r>
              <a:rPr lang="en-US" dirty="0" smtClean="0"/>
              <a:t>capabilities </a:t>
            </a:r>
          </a:p>
          <a:p>
            <a:r>
              <a:rPr lang="en-US" dirty="0" smtClean="0"/>
              <a:t>Years 2 &amp; 3:</a:t>
            </a:r>
          </a:p>
          <a:p>
            <a:pPr lvl="1"/>
            <a:r>
              <a:rPr lang="en-US" dirty="0" smtClean="0"/>
              <a:t>Assess NTV </a:t>
            </a:r>
            <a:r>
              <a:rPr lang="en-US" dirty="0"/>
              <a:t>profile and strength as a function of plasma </a:t>
            </a:r>
            <a:r>
              <a:rPr lang="en-US" dirty="0" err="1"/>
              <a:t>collisionality</a:t>
            </a:r>
            <a:r>
              <a:rPr lang="en-US" dirty="0"/>
              <a:t>, and examine the NTV offset </a:t>
            </a:r>
            <a:r>
              <a:rPr lang="en-US" dirty="0" smtClean="0"/>
              <a:t>rotation.</a:t>
            </a:r>
            <a:endParaRPr lang="en-US" dirty="0"/>
          </a:p>
          <a:p>
            <a:pPr lvl="1"/>
            <a:r>
              <a:rPr lang="en-US" dirty="0" smtClean="0"/>
              <a:t>Prepare </a:t>
            </a:r>
            <a:r>
              <a:rPr lang="en-US" dirty="0"/>
              <a:t>an initial </a:t>
            </a:r>
            <a:r>
              <a:rPr lang="en-US" dirty="0" smtClean="0"/>
              <a:t>real-time </a:t>
            </a:r>
            <a:r>
              <a:rPr lang="en-US" dirty="0"/>
              <a:t>model of NTV profile </a:t>
            </a:r>
            <a:r>
              <a:rPr lang="en-US" dirty="0" smtClean="0"/>
              <a:t>for </a:t>
            </a:r>
            <a:r>
              <a:rPr lang="en-US" dirty="0"/>
              <a:t>use in initial tests of the plasma rotation control system </a:t>
            </a:r>
            <a:endParaRPr lang="en-US" dirty="0" smtClean="0"/>
          </a:p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 smtClean="0"/>
              <a:t>Demonstrate </a:t>
            </a:r>
            <a:r>
              <a:rPr lang="en-US" dirty="0"/>
              <a:t>low rotation profile operation in steady-state with closed-loop rotation control, producing plasma rotation most applicable to ITER and utilizing the partial </a:t>
            </a:r>
            <a:r>
              <a:rPr lang="en-US" dirty="0" smtClean="0"/>
              <a:t>NCC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5401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Understanding </a:t>
            </a:r>
            <a:r>
              <a:rPr lang="en-US" dirty="0"/>
              <a:t>neoclassical </a:t>
            </a:r>
            <a:r>
              <a:rPr lang="en-US" dirty="0" err="1"/>
              <a:t>toroidal</a:t>
            </a:r>
            <a:r>
              <a:rPr lang="en-US" dirty="0"/>
              <a:t> viscosity (NTV) physics to control rotation </a:t>
            </a:r>
            <a:r>
              <a:rPr lang="en-US" dirty="0" smtClean="0"/>
              <a:t>braking</a:t>
            </a:r>
            <a:endParaRPr lang="en-US" sz="24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Investigate NTV </a:t>
            </a:r>
            <a:r>
              <a:rPr lang="en-US" dirty="0"/>
              <a:t>physics </a:t>
            </a:r>
            <a:r>
              <a:rPr lang="en-US" dirty="0" smtClean="0"/>
              <a:t>with </a:t>
            </a:r>
            <a:r>
              <a:rPr lang="en-US" dirty="0"/>
              <a:t>enhanced 3D field spectra and NBI torque </a:t>
            </a:r>
            <a:r>
              <a:rPr lang="en-US" dirty="0" smtClean="0"/>
              <a:t>profile at </a:t>
            </a:r>
            <a:r>
              <a:rPr lang="en-US" dirty="0"/>
              <a:t>increased pulse </a:t>
            </a:r>
            <a:r>
              <a:rPr lang="en-US" dirty="0" smtClean="0"/>
              <a:t>lengths, </a:t>
            </a:r>
            <a:r>
              <a:rPr lang="en-US" dirty="0"/>
              <a:t>and </a:t>
            </a:r>
            <a:r>
              <a:rPr lang="en-US" dirty="0" smtClean="0"/>
              <a:t>NTV behavior </a:t>
            </a:r>
            <a:r>
              <a:rPr lang="en-US" dirty="0"/>
              <a:t>at reduced </a:t>
            </a:r>
            <a:r>
              <a:rPr lang="el-GR" dirty="0"/>
              <a:t>ν* </a:t>
            </a:r>
            <a:r>
              <a:rPr lang="en-US" dirty="0" smtClean="0"/>
              <a:t>regime.</a:t>
            </a:r>
            <a:endParaRPr lang="en-US" dirty="0"/>
          </a:p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 smtClean="0"/>
              <a:t>Study </a:t>
            </a:r>
            <a:r>
              <a:rPr lang="en-US" dirty="0"/>
              <a:t>NTV physics in the lowest </a:t>
            </a:r>
            <a:r>
              <a:rPr lang="el-GR" dirty="0"/>
              <a:t>ν* </a:t>
            </a:r>
            <a:r>
              <a:rPr lang="en-US" dirty="0"/>
              <a:t>regimes.</a:t>
            </a:r>
          </a:p>
          <a:p>
            <a:pPr lvl="1"/>
            <a:r>
              <a:rPr lang="en-US" dirty="0" smtClean="0"/>
              <a:t>Optimize </a:t>
            </a:r>
            <a:r>
              <a:rPr lang="en-US" dirty="0"/>
              <a:t>v</a:t>
            </a:r>
            <a:r>
              <a:rPr lang="el-GR" baseline="-25000" dirty="0"/>
              <a:t>ϕ</a:t>
            </a:r>
            <a:r>
              <a:rPr lang="el-GR" dirty="0"/>
              <a:t> </a:t>
            </a:r>
            <a:r>
              <a:rPr lang="en-US" dirty="0"/>
              <a:t>feedback control in regimes of high non-inductive fraction to improve RWM/TM stability.</a:t>
            </a:r>
          </a:p>
          <a:p>
            <a:pPr lvl="1"/>
            <a:r>
              <a:rPr lang="en-US" dirty="0" smtClean="0"/>
              <a:t>Fully </a:t>
            </a:r>
            <a:r>
              <a:rPr lang="en-US" dirty="0"/>
              <a:t>explore the rotation control system to maintain the optimized v</a:t>
            </a:r>
            <a:r>
              <a:rPr lang="el-GR" dirty="0"/>
              <a:t>ϕ </a:t>
            </a:r>
            <a:r>
              <a:rPr lang="en-US" dirty="0"/>
              <a:t>and its profiles for </a:t>
            </a:r>
            <a:r>
              <a:rPr lang="en-US" dirty="0" smtClean="0"/>
              <a:t>microscopic </a:t>
            </a:r>
            <a:r>
              <a:rPr lang="en-US" dirty="0"/>
              <a:t>and macroscopic instabilities</a:t>
            </a:r>
            <a:r>
              <a:rPr lang="en-US" dirty="0" smtClean="0"/>
              <a:t>.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47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Stability </a:t>
            </a:r>
            <a:r>
              <a:rPr lang="en-US" dirty="0"/>
              <a:t>physics for disruption </a:t>
            </a:r>
            <a:r>
              <a:rPr lang="en-US" dirty="0" smtClean="0"/>
              <a:t>prediction</a:t>
            </a:r>
            <a:endParaRPr lang="en-US" sz="24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1:</a:t>
            </a:r>
          </a:p>
          <a:p>
            <a:pPr lvl="1"/>
            <a:r>
              <a:rPr lang="en-US" dirty="0"/>
              <a:t>Evaluate simple physics criteria for the approach to global mode marginal stability based on kinetic stability physics </a:t>
            </a:r>
          </a:p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Construct </a:t>
            </a:r>
            <a:r>
              <a:rPr lang="en-US" dirty="0"/>
              <a:t>an </a:t>
            </a:r>
            <a:r>
              <a:rPr lang="en-US" dirty="0" smtClean="0"/>
              <a:t>MHD </a:t>
            </a:r>
            <a:r>
              <a:rPr lang="en-US" dirty="0"/>
              <a:t>spectroscopy database </a:t>
            </a:r>
            <a:r>
              <a:rPr lang="en-US" dirty="0" smtClean="0"/>
              <a:t>to </a:t>
            </a:r>
            <a:r>
              <a:rPr lang="en-US" dirty="0"/>
              <a:t>determine the measured variation of global mode stability as a function of key </a:t>
            </a:r>
            <a:r>
              <a:rPr lang="en-US" dirty="0" smtClean="0"/>
              <a:t>parameters.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ompare </a:t>
            </a:r>
            <a:r>
              <a:rPr lang="en-US" dirty="0"/>
              <a:t>the </a:t>
            </a:r>
            <a:r>
              <a:rPr lang="en-US" dirty="0" smtClean="0"/>
              <a:t>mismatch </a:t>
            </a:r>
            <a:r>
              <a:rPr lang="en-US" dirty="0"/>
              <a:t>between the </a:t>
            </a:r>
            <a:r>
              <a:rPr lang="en-US" dirty="0" smtClean="0"/>
              <a:t>RWMSC </a:t>
            </a:r>
            <a:r>
              <a:rPr lang="en-US" dirty="0"/>
              <a:t>observer model and sensor measurements, and the occurrence of plasma disruptions </a:t>
            </a:r>
            <a:endParaRPr lang="en-US" dirty="0" smtClean="0"/>
          </a:p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/>
              <a:t>I</a:t>
            </a:r>
            <a:r>
              <a:rPr lang="en-US" dirty="0" smtClean="0"/>
              <a:t>mplement </a:t>
            </a:r>
            <a:r>
              <a:rPr lang="en-US" dirty="0"/>
              <a:t>a real-time evaluation of a simple global mode marginal stability model including important parameters </a:t>
            </a:r>
            <a:r>
              <a:rPr lang="en-US" dirty="0" smtClean="0"/>
              <a:t>available </a:t>
            </a:r>
            <a:r>
              <a:rPr lang="en-US" dirty="0"/>
              <a:t>in </a:t>
            </a:r>
            <a:r>
              <a:rPr lang="en-US" dirty="0" smtClean="0"/>
              <a:t>real-time</a:t>
            </a:r>
          </a:p>
          <a:p>
            <a:pPr lvl="1"/>
            <a:r>
              <a:rPr lang="en-US" dirty="0" smtClean="0"/>
              <a:t>Examine </a:t>
            </a:r>
            <a:r>
              <a:rPr lang="en-US" dirty="0"/>
              <a:t>real-time </a:t>
            </a:r>
            <a:r>
              <a:rPr lang="en-US" dirty="0" smtClean="0"/>
              <a:t>MHD </a:t>
            </a:r>
            <a:r>
              <a:rPr lang="en-US" dirty="0"/>
              <a:t>spectroscopy in determining global mode stability boundaries for input to stability profile control systems </a:t>
            </a:r>
            <a:endParaRPr lang="en-US" dirty="0" smtClean="0"/>
          </a:p>
          <a:p>
            <a:pPr lvl="1"/>
            <a:r>
              <a:rPr lang="en-US" dirty="0" smtClean="0"/>
              <a:t>Improve </a:t>
            </a:r>
            <a:r>
              <a:rPr lang="en-US" dirty="0"/>
              <a:t>disruption prediction using the RWMSC observer by the addition of the newly-installed expanded RWM sensor set</a:t>
            </a:r>
            <a:r>
              <a:rPr lang="en-US" dirty="0" smtClean="0"/>
              <a:t>.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02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442" y="3613779"/>
            <a:ext cx="2397642" cy="279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128294" y="3763573"/>
            <a:ext cx="2827633" cy="2743200"/>
            <a:chOff x="6430415" y="3899208"/>
            <a:chExt cx="2314442" cy="2245333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8" t="53782" r="28974" b="17572"/>
            <a:stretch/>
          </p:blipFill>
          <p:spPr bwMode="auto">
            <a:xfrm>
              <a:off x="6698396" y="3899208"/>
              <a:ext cx="2046461" cy="1717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Oval 29"/>
            <p:cNvSpPr/>
            <p:nvPr/>
          </p:nvSpPr>
          <p:spPr bwMode="auto">
            <a:xfrm>
              <a:off x="7391400" y="5326807"/>
              <a:ext cx="76200" cy="76200"/>
            </a:xfrm>
            <a:prstGeom prst="ellipse">
              <a:avLst/>
            </a:prstGeom>
            <a:solidFill>
              <a:srgbClr val="FFFF66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7924800" y="4944370"/>
              <a:ext cx="76200" cy="76200"/>
            </a:xfrm>
            <a:prstGeom prst="ellipse">
              <a:avLst/>
            </a:prstGeom>
            <a:solidFill>
              <a:srgbClr val="FFFF66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620000" y="5149237"/>
              <a:ext cx="76200" cy="76200"/>
            </a:xfrm>
            <a:prstGeom prst="ellipse">
              <a:avLst/>
            </a:prstGeom>
            <a:solidFill>
              <a:srgbClr val="FFFF66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8345424" y="4060752"/>
              <a:ext cx="76200" cy="76200"/>
            </a:xfrm>
            <a:prstGeom prst="ellipse">
              <a:avLst/>
            </a:prstGeom>
            <a:solidFill>
              <a:schemeClr val="bg1"/>
            </a:solidFill>
            <a:ln w="15875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 bwMode="auto">
            <a:xfrm flipH="1">
              <a:off x="8194810" y="4194068"/>
              <a:ext cx="109197" cy="309474"/>
            </a:xfrm>
            <a:prstGeom prst="line">
              <a:avLst/>
            </a:prstGeom>
            <a:noFill/>
            <a:ln w="38100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492" r="31945" b="1744"/>
            <a:stretch/>
          </p:blipFill>
          <p:spPr bwMode="auto">
            <a:xfrm>
              <a:off x="6430415" y="5618972"/>
              <a:ext cx="2224151" cy="525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7849798" y="5607136"/>
              <a:ext cx="45719" cy="5486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59" name="Text Box 64"/>
          <p:cNvSpPr txBox="1">
            <a:spLocks noChangeArrowheads="1"/>
          </p:cNvSpPr>
          <p:nvPr/>
        </p:nvSpPr>
        <p:spPr bwMode="auto">
          <a:xfrm>
            <a:off x="5595025" y="3416712"/>
            <a:ext cx="25263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b="0" i="0" dirty="0" smtClean="0">
                <a:solidFill>
                  <a:srgbClr val="7030A0"/>
                </a:solidFill>
                <a:latin typeface="Helvetica" pitchFamily="34" charset="0"/>
              </a:rPr>
              <a:t>Present sensor locations</a:t>
            </a:r>
            <a:endParaRPr lang="en-US" sz="1800" b="0" i="0" dirty="0">
              <a:solidFill>
                <a:srgbClr val="7030A0"/>
              </a:solidFill>
              <a:latin typeface="Helvetica" pitchFamily="34" charset="0"/>
            </a:endParaRPr>
          </a:p>
        </p:txBody>
      </p:sp>
      <p:sp>
        <p:nvSpPr>
          <p:cNvPr id="2092037" name="Rectangle 5"/>
          <p:cNvSpPr>
            <a:spLocks noGrp="1" noChangeArrowheads="1"/>
          </p:cNvSpPr>
          <p:nvPr>
            <p:ph type="title"/>
          </p:nvPr>
        </p:nvSpPr>
        <p:spPr>
          <a:xfrm>
            <a:off x="3922" y="76200"/>
            <a:ext cx="9140078" cy="685800"/>
          </a:xfrm>
        </p:spPr>
        <p:txBody>
          <a:bodyPr/>
          <a:lstStyle/>
          <a:p>
            <a:r>
              <a:rPr lang="en-US" dirty="0"/>
              <a:t>NCC will greatly </a:t>
            </a:r>
            <a:r>
              <a:rPr lang="en-US" dirty="0" smtClean="0"/>
              <a:t>enhance physics studies and control;</a:t>
            </a:r>
            <a:br>
              <a:rPr lang="en-US" dirty="0" smtClean="0"/>
            </a:br>
            <a:r>
              <a:rPr lang="en-US" dirty="0" smtClean="0"/>
              <a:t>Enhanced magnetics near </a:t>
            </a:r>
            <a:r>
              <a:rPr lang="en-US" dirty="0" err="1" smtClean="0"/>
              <a:t>divertor</a:t>
            </a:r>
            <a:r>
              <a:rPr lang="en-US" dirty="0" smtClean="0"/>
              <a:t> will measure multi-modes </a:t>
            </a:r>
            <a:endParaRPr lang="en-US" dirty="0"/>
          </a:p>
        </p:txBody>
      </p:sp>
      <p:sp>
        <p:nvSpPr>
          <p:cNvPr id="2092090" name="Text Box 58"/>
          <p:cNvSpPr txBox="1">
            <a:spLocks noChangeArrowheads="1"/>
          </p:cNvSpPr>
          <p:nvPr/>
        </p:nvSpPr>
        <p:spPr bwMode="auto">
          <a:xfrm>
            <a:off x="11337" y="3401324"/>
            <a:ext cx="45560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b="0" i="0" u="sng" dirty="0" smtClean="0">
                <a:solidFill>
                  <a:srgbClr val="0000FF"/>
                </a:solidFill>
                <a:latin typeface="Arial" pitchFamily="34" charset="0"/>
              </a:rPr>
              <a:t>Multi-mode n 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= 1 ideal </a:t>
            </a:r>
            <a:r>
              <a:rPr lang="en-US" sz="1400" b="0" i="0" u="sng" dirty="0" err="1" smtClean="0">
                <a:solidFill>
                  <a:srgbClr val="0000FF"/>
                </a:solidFill>
                <a:latin typeface="Arial" pitchFamily="34" charset="0"/>
              </a:rPr>
              <a:t>eigenfunction</a:t>
            </a:r>
            <a:r>
              <a:rPr lang="en-US" sz="1400" b="0" i="0" u="sng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for </a:t>
            </a:r>
            <a:r>
              <a:rPr lang="en-US" sz="1400" b="0" i="0" u="sng" dirty="0" err="1">
                <a:solidFill>
                  <a:srgbClr val="0000FF"/>
                </a:solidFill>
                <a:latin typeface="Arial" pitchFamily="34" charset="0"/>
              </a:rPr>
              <a:t>fiducial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 plasma</a:t>
            </a:r>
          </a:p>
        </p:txBody>
      </p:sp>
      <p:cxnSp>
        <p:nvCxnSpPr>
          <p:cNvPr id="33" name="Straight Arrow Connector 32"/>
          <p:cNvCxnSpPr>
            <a:stCxn id="47" idx="3"/>
          </p:cNvCxnSpPr>
          <p:nvPr/>
        </p:nvCxnSpPr>
        <p:spPr bwMode="auto">
          <a:xfrm>
            <a:off x="5776795" y="3843336"/>
            <a:ext cx="1710159" cy="127457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8117814" y="3555212"/>
            <a:ext cx="299512" cy="452273"/>
          </a:xfrm>
          <a:prstGeom prst="straightConnector1">
            <a:avLst/>
          </a:prstGeom>
          <a:noFill/>
          <a:ln w="19050" cap="flat" cmpd="sng" algn="ctr">
            <a:solidFill>
              <a:srgbClr val="99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 Box 64"/>
          <p:cNvSpPr txBox="1">
            <a:spLocks noChangeArrowheads="1"/>
          </p:cNvSpPr>
          <p:nvPr/>
        </p:nvSpPr>
        <p:spPr bwMode="auto">
          <a:xfrm>
            <a:off x="2462289" y="3704836"/>
            <a:ext cx="3314506" cy="27699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b="0" i="0" dirty="0" smtClean="0">
                <a:solidFill>
                  <a:srgbClr val="FF0000"/>
                </a:solidFill>
                <a:latin typeface="Helvetica" pitchFamily="34" charset="0"/>
              </a:rPr>
              <a:t>Proposed new sensor locations</a:t>
            </a:r>
          </a:p>
        </p:txBody>
      </p:sp>
      <p:sp>
        <p:nvSpPr>
          <p:cNvPr id="61" name="Text Box 32"/>
          <p:cNvSpPr txBox="1">
            <a:spLocks noChangeArrowheads="1"/>
          </p:cNvSpPr>
          <p:nvPr/>
        </p:nvSpPr>
        <p:spPr bwMode="auto">
          <a:xfrm flipH="1">
            <a:off x="9442" y="6319130"/>
            <a:ext cx="104096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200" b="0" i="0" dirty="0" err="1">
                <a:solidFill>
                  <a:srgbClr val="FF0000"/>
                </a:solidFill>
                <a:latin typeface="Arial" pitchFamily="34" charset="0"/>
              </a:rPr>
              <a:t>mmVALEN</a:t>
            </a:r>
            <a:r>
              <a:rPr lang="en-US" sz="1200" b="0" i="0" dirty="0">
                <a:solidFill>
                  <a:srgbClr val="FF0000"/>
                </a:solidFill>
                <a:latin typeface="Arial" pitchFamily="34" charset="0"/>
              </a:rPr>
              <a:t> </a:t>
            </a:r>
            <a:endParaRPr lang="en-US" sz="1200" b="0" i="0" dirty="0" smtClean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90068" y="6596129"/>
            <a:ext cx="731290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Stability</a:t>
            </a:r>
            <a:endParaRPr lang="en-US" sz="1100" i="0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-4609" y="925735"/>
            <a:ext cx="7295814" cy="2198324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 smtClean="0"/>
              <a:t>Implement improvements </a:t>
            </a:r>
            <a:r>
              <a:rPr lang="en-US" dirty="0"/>
              <a:t>to active feedback of n </a:t>
            </a:r>
            <a:r>
              <a:rPr lang="en-US" dirty="0" smtClean="0"/>
              <a:t>=1-3 modes </a:t>
            </a:r>
            <a:r>
              <a:rPr lang="en-US" dirty="0"/>
              <a:t>via </a:t>
            </a:r>
            <a:r>
              <a:rPr lang="en-US" dirty="0" smtClean="0"/>
              <a:t>RWMSC </a:t>
            </a:r>
            <a:r>
              <a:rPr lang="en-US" dirty="0"/>
              <a:t>control allowed by the partial </a:t>
            </a:r>
            <a:r>
              <a:rPr lang="en-US" dirty="0" smtClean="0"/>
              <a:t>NCC</a:t>
            </a:r>
          </a:p>
          <a:p>
            <a:pPr lvl="1"/>
            <a:r>
              <a:rPr lang="en-US" dirty="0" smtClean="0"/>
              <a:t>Utilize rotation profile </a:t>
            </a:r>
            <a:r>
              <a:rPr lang="en-US" dirty="0"/>
              <a:t>control capabilities allowed by the partial NCC </a:t>
            </a:r>
            <a:r>
              <a:rPr lang="en-US" dirty="0" smtClean="0"/>
              <a:t>to demonstrate reduced </a:t>
            </a:r>
            <a:r>
              <a:rPr lang="en-US" dirty="0" err="1"/>
              <a:t>disruptivity</a:t>
            </a:r>
            <a:r>
              <a:rPr lang="en-US" dirty="0"/>
              <a:t> by actively avoiding global </a:t>
            </a:r>
            <a:r>
              <a:rPr lang="en-US" dirty="0" smtClean="0"/>
              <a:t>instability boundaries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 bwMode="auto">
          <a:xfrm flipH="1">
            <a:off x="-7974" y="3379254"/>
            <a:ext cx="9144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6072391" y="100791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FF0000"/>
                </a:solidFill>
              </a:rPr>
              <a:t>Partial NCC</a:t>
            </a:r>
            <a:endParaRPr lang="en-US" sz="1800" b="0" i="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52573" y="300992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chemeClr val="accent2"/>
                </a:solidFill>
              </a:rPr>
              <a:t>Existing coils</a:t>
            </a:r>
            <a:endParaRPr lang="en-US" sz="1800" b="0" i="0" dirty="0">
              <a:solidFill>
                <a:schemeClr val="accent2"/>
              </a:solidFill>
            </a:endParaRPr>
          </a:p>
        </p:txBody>
      </p:sp>
      <p:pic>
        <p:nvPicPr>
          <p:cNvPr id="36" name="Picture 3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227534" y="1111153"/>
            <a:ext cx="1908492" cy="2083435"/>
          </a:xfrm>
          <a:prstGeom prst="rect">
            <a:avLst/>
          </a:prstGeom>
          <a:noFill/>
        </p:spPr>
      </p:pic>
      <p:cxnSp>
        <p:nvCxnSpPr>
          <p:cNvPr id="37" name="Straight Arrow Connector 36"/>
          <p:cNvCxnSpPr/>
          <p:nvPr/>
        </p:nvCxnSpPr>
        <p:spPr bwMode="auto">
          <a:xfrm flipV="1">
            <a:off x="6933221" y="2631462"/>
            <a:ext cx="294313" cy="378460"/>
          </a:xfrm>
          <a:prstGeom prst="straightConnector1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>
            <a:off x="7111755" y="1377251"/>
            <a:ext cx="278313" cy="32817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524000" y="3024393"/>
            <a:ext cx="4395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(Next talk by Park will concentrate on NCC)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2" name="Content Placeholder 2"/>
          <p:cNvSpPr txBox="1">
            <a:spLocks/>
          </p:cNvSpPr>
          <p:nvPr/>
        </p:nvSpPr>
        <p:spPr bwMode="auto">
          <a:xfrm>
            <a:off x="2289364" y="3954928"/>
            <a:ext cx="4166332" cy="199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/>
              <a:t>M</a:t>
            </a:r>
            <a:r>
              <a:rPr lang="en-US" sz="1600" b="0" i="0" dirty="0" smtClean="0"/>
              <a:t>ode </a:t>
            </a:r>
            <a:r>
              <a:rPr lang="en-US" sz="1600" b="0" i="0" dirty="0"/>
              <a:t>diagnosis: </a:t>
            </a:r>
            <a:endParaRPr lang="en-US" sz="1600" b="0" i="0" dirty="0" smtClean="0"/>
          </a:p>
          <a:p>
            <a:pPr marL="548640" lvl="1"/>
            <a:r>
              <a:rPr lang="en-US" sz="1400" b="0" i="0" dirty="0"/>
              <a:t>M</a:t>
            </a:r>
            <a:r>
              <a:rPr lang="en-US" sz="1400" b="0" i="0" dirty="0" smtClean="0"/>
              <a:t>easure increased </a:t>
            </a:r>
            <a:r>
              <a:rPr lang="en-US" sz="1400" b="0" i="0" dirty="0"/>
              <a:t>amplitude </a:t>
            </a:r>
            <a:r>
              <a:rPr lang="en-US" sz="1400" b="0" i="0" dirty="0" smtClean="0"/>
              <a:t>near </a:t>
            </a:r>
            <a:r>
              <a:rPr lang="en-US" sz="1400" b="0" i="0" dirty="0" err="1" smtClean="0"/>
              <a:t>divertor</a:t>
            </a:r>
            <a:r>
              <a:rPr lang="en-US" sz="1400" b="0" i="0" dirty="0" smtClean="0"/>
              <a:t> </a:t>
            </a:r>
          </a:p>
          <a:p>
            <a:pPr marL="548640" lvl="1"/>
            <a:r>
              <a:rPr lang="en-US" sz="1400" b="0" i="0" dirty="0" smtClean="0"/>
              <a:t>Similar results in ITER simulations</a:t>
            </a:r>
          </a:p>
          <a:p>
            <a:r>
              <a:rPr lang="en-US" sz="1600" b="0" i="0" dirty="0"/>
              <a:t>3D analysis </a:t>
            </a:r>
            <a:r>
              <a:rPr lang="en-US" sz="1600" b="0" i="0" dirty="0" smtClean="0"/>
              <a:t>shows:</a:t>
            </a:r>
          </a:p>
          <a:p>
            <a:pPr marL="548640" lvl="1"/>
            <a:r>
              <a:rPr lang="en-US" sz="1400" b="0" i="0" dirty="0"/>
              <a:t>&gt;</a:t>
            </a:r>
            <a:r>
              <a:rPr lang="en-US" sz="1400" b="0" i="0" dirty="0" smtClean="0"/>
              <a:t>2x field increase </a:t>
            </a:r>
            <a:r>
              <a:rPr lang="en-US" sz="1400" b="0" i="0" dirty="0"/>
              <a:t>over present </a:t>
            </a:r>
            <a:r>
              <a:rPr lang="en-US" sz="1400" b="0" i="0" dirty="0" smtClean="0"/>
              <a:t>sensors</a:t>
            </a:r>
          </a:p>
          <a:p>
            <a:pPr marL="548640" lvl="1"/>
            <a:r>
              <a:rPr lang="en-US" sz="1400" b="0" i="0" dirty="0"/>
              <a:t>R</a:t>
            </a:r>
            <a:r>
              <a:rPr lang="en-US" sz="1400" b="0" i="0" dirty="0" smtClean="0"/>
              <a:t>eversal in sign of field perturbation</a:t>
            </a:r>
            <a:endParaRPr lang="en-US" sz="1400" b="0" i="0" dirty="0"/>
          </a:p>
          <a:p>
            <a:r>
              <a:rPr lang="en-US" sz="1600" b="0" i="0" dirty="0"/>
              <a:t>Significant </a:t>
            </a:r>
            <a:r>
              <a:rPr lang="en-US" sz="1600" b="0" i="0" dirty="0" err="1"/>
              <a:t>toroidal</a:t>
            </a:r>
            <a:r>
              <a:rPr lang="en-US" sz="1600" b="0" i="0" dirty="0"/>
              <a:t> phase change would be measured  </a:t>
            </a:r>
          </a:p>
          <a:p>
            <a:pPr marL="548640" lvl="1"/>
            <a:r>
              <a:rPr lang="en-US" sz="1400" b="0" i="0" dirty="0" smtClean="0"/>
              <a:t>Constrain RWMSC, test observer physics</a:t>
            </a:r>
            <a:endParaRPr lang="en-US" sz="1400" b="0" i="0" dirty="0"/>
          </a:p>
        </p:txBody>
      </p:sp>
    </p:spTree>
    <p:extLst>
      <p:ext uri="{BB962C8B-B14F-4D97-AF65-F5344CB8AC3E}">
        <p14:creationId xmlns:p14="http://schemas.microsoft.com/office/powerpoint/2010/main" val="148208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Stability </a:t>
            </a:r>
            <a:r>
              <a:rPr lang="en-US" dirty="0"/>
              <a:t>control for disruption </a:t>
            </a:r>
            <a:r>
              <a:rPr lang="en-US" dirty="0" smtClean="0"/>
              <a:t>avoidance</a:t>
            </a:r>
            <a:endParaRPr lang="en-US" sz="24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Perform experiments </a:t>
            </a:r>
            <a:r>
              <a:rPr lang="en-US" dirty="0"/>
              <a:t>using open-loop plasma rotation, current profile, and energetic particle control to demonstrate the ability to avoid </a:t>
            </a:r>
            <a:r>
              <a:rPr lang="en-US" dirty="0" smtClean="0"/>
              <a:t>stability </a:t>
            </a:r>
            <a:r>
              <a:rPr lang="en-US" dirty="0"/>
              <a:t>boundaries based on kinetic RWM stabilization models.</a:t>
            </a:r>
          </a:p>
          <a:p>
            <a:pPr lvl="1"/>
            <a:r>
              <a:rPr lang="en-US" dirty="0" smtClean="0"/>
              <a:t>Implement </a:t>
            </a:r>
            <a:r>
              <a:rPr lang="en-US" dirty="0"/>
              <a:t>and test initial disruption avoidance using the RWMSC observer model in real-time.</a:t>
            </a:r>
          </a:p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 smtClean="0"/>
              <a:t>Implement simple </a:t>
            </a:r>
            <a:r>
              <a:rPr lang="en-US" dirty="0"/>
              <a:t>global mode marginal stability </a:t>
            </a:r>
            <a:r>
              <a:rPr lang="en-US" dirty="0" smtClean="0"/>
              <a:t>model, single </a:t>
            </a:r>
            <a:r>
              <a:rPr lang="en-US" dirty="0"/>
              <a:t>mode RFA amplitude and </a:t>
            </a:r>
            <a:r>
              <a:rPr lang="en-US" dirty="0" smtClean="0"/>
              <a:t>RWMSC observer model </a:t>
            </a:r>
            <a:r>
              <a:rPr lang="en-US" dirty="0"/>
              <a:t>as input to profile control systems and disruption warning system.</a:t>
            </a:r>
          </a:p>
          <a:p>
            <a:pPr lvl="1"/>
            <a:r>
              <a:rPr lang="en-US" dirty="0" smtClean="0"/>
              <a:t>Combine </a:t>
            </a:r>
            <a:r>
              <a:rPr lang="en-US" dirty="0"/>
              <a:t>disruption avoidance control with simultaneous use of n &gt; 0 active feedback and the partial NCC, determining physics implications of this combination and potential control conflicts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4318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Rapid </a:t>
            </a:r>
            <a:r>
              <a:rPr lang="en-US" dirty="0"/>
              <a:t>shutdown techniques via mass injection for disruption </a:t>
            </a:r>
            <a:r>
              <a:rPr lang="en-US" dirty="0" smtClean="0"/>
              <a:t>avoidance</a:t>
            </a:r>
            <a:endParaRPr lang="en-US" sz="24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ommission </a:t>
            </a:r>
            <a:r>
              <a:rPr lang="en-US" dirty="0"/>
              <a:t>MGI </a:t>
            </a:r>
            <a:r>
              <a:rPr lang="en-US" dirty="0" smtClean="0"/>
              <a:t>system and diagnostics, test EPI capsule injection</a:t>
            </a:r>
          </a:p>
          <a:p>
            <a:pPr lvl="1"/>
            <a:r>
              <a:rPr lang="en-US" dirty="0" smtClean="0"/>
              <a:t>Investigate </a:t>
            </a:r>
            <a:r>
              <a:rPr lang="en-US" dirty="0"/>
              <a:t>high-Z gas </a:t>
            </a:r>
            <a:r>
              <a:rPr lang="en-US" dirty="0" smtClean="0"/>
              <a:t>fractions, gas </a:t>
            </a:r>
            <a:r>
              <a:rPr lang="en-US" dirty="0"/>
              <a:t>transit </a:t>
            </a:r>
            <a:r>
              <a:rPr lang="en-US" dirty="0" smtClean="0"/>
              <a:t>times, the </a:t>
            </a:r>
            <a:r>
              <a:rPr lang="en-US" dirty="0"/>
              <a:t>amount of gas </a:t>
            </a:r>
            <a:r>
              <a:rPr lang="en-US" dirty="0" smtClean="0"/>
              <a:t>required, and symmetry </a:t>
            </a:r>
            <a:r>
              <a:rPr lang="en-US" dirty="0"/>
              <a:t>of the radiated power profile</a:t>
            </a:r>
            <a:endParaRPr lang="en-US" dirty="0" smtClean="0"/>
          </a:p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/>
              <a:t>Assess reduction in </a:t>
            </a:r>
            <a:r>
              <a:rPr lang="en-US" dirty="0" err="1"/>
              <a:t>divertor</a:t>
            </a:r>
            <a:r>
              <a:rPr lang="en-US" dirty="0"/>
              <a:t> heat loads and reduction in </a:t>
            </a:r>
            <a:r>
              <a:rPr lang="en-US" dirty="0" err="1"/>
              <a:t>divertor</a:t>
            </a:r>
            <a:r>
              <a:rPr lang="en-US" dirty="0"/>
              <a:t> halo currents for variations in the gas injection </a:t>
            </a:r>
            <a:r>
              <a:rPr lang="en-US" dirty="0" smtClean="0"/>
              <a:t>location.</a:t>
            </a:r>
          </a:p>
          <a:p>
            <a:pPr lvl="1"/>
            <a:r>
              <a:rPr lang="en-US" dirty="0" smtClean="0"/>
              <a:t>Trigger </a:t>
            </a:r>
            <a:r>
              <a:rPr lang="en-US" dirty="0"/>
              <a:t>the </a:t>
            </a:r>
            <a:r>
              <a:rPr lang="en-US" dirty="0" smtClean="0"/>
              <a:t>MGI or EPI systems </a:t>
            </a:r>
            <a:r>
              <a:rPr lang="en-US" dirty="0"/>
              <a:t>based on sensor provided data on an impending </a:t>
            </a:r>
            <a:r>
              <a:rPr lang="en-US" dirty="0" smtClean="0"/>
              <a:t>disruption.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037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Disruption physics</a:t>
            </a:r>
            <a:endParaRPr lang="en-US" sz="24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/>
              <a:t>Investigate halo current loading on the center column, using newly installed center column shunt tiles.</a:t>
            </a:r>
          </a:p>
          <a:p>
            <a:pPr lvl="1"/>
            <a:r>
              <a:rPr lang="en-US" dirty="0" smtClean="0"/>
              <a:t>Upgrade </a:t>
            </a:r>
            <a:r>
              <a:rPr lang="en-US" dirty="0"/>
              <a:t>shunt tile diagnostics for complete coverage of </a:t>
            </a:r>
            <a:r>
              <a:rPr lang="en-US" dirty="0" err="1" smtClean="0"/>
              <a:t>divertor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Assess total </a:t>
            </a:r>
            <a:r>
              <a:rPr lang="en-US" dirty="0"/>
              <a:t>halo current fraction, </a:t>
            </a:r>
            <a:r>
              <a:rPr lang="en-US" dirty="0" err="1"/>
              <a:t>toroidal</a:t>
            </a:r>
            <a:r>
              <a:rPr lang="en-US" dirty="0"/>
              <a:t> structure, and </a:t>
            </a:r>
            <a:r>
              <a:rPr lang="en-US" dirty="0" err="1"/>
              <a:t>poloidal</a:t>
            </a:r>
            <a:r>
              <a:rPr lang="en-US" dirty="0"/>
              <a:t> width.</a:t>
            </a:r>
          </a:p>
          <a:p>
            <a:pPr lvl="1"/>
            <a:r>
              <a:rPr lang="en-US" dirty="0" smtClean="0"/>
              <a:t>Study spatial </a:t>
            </a:r>
            <a:r>
              <a:rPr lang="en-US" dirty="0"/>
              <a:t>extend and timing of the heat </a:t>
            </a:r>
            <a:r>
              <a:rPr lang="en-US" dirty="0" smtClean="0"/>
              <a:t>deposition during VDEs</a:t>
            </a:r>
            <a:endParaRPr lang="en-US" dirty="0"/>
          </a:p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 smtClean="0"/>
              <a:t>Assess halo </a:t>
            </a:r>
            <a:r>
              <a:rPr lang="en-US" dirty="0"/>
              <a:t>current </a:t>
            </a:r>
            <a:r>
              <a:rPr lang="en-US" dirty="0" err="1"/>
              <a:t>scalings</a:t>
            </a:r>
            <a:r>
              <a:rPr lang="en-US" dirty="0"/>
              <a:t> using the full field and current </a:t>
            </a:r>
            <a:r>
              <a:rPr lang="en-US" dirty="0" smtClean="0"/>
              <a:t>capabilities</a:t>
            </a:r>
          </a:p>
          <a:p>
            <a:pPr lvl="1"/>
            <a:r>
              <a:rPr lang="en-US" dirty="0" smtClean="0"/>
              <a:t>Assess disruption </a:t>
            </a:r>
            <a:r>
              <a:rPr lang="en-US" dirty="0"/>
              <a:t>power balance for the different disruption </a:t>
            </a:r>
            <a:r>
              <a:rPr lang="en-US" dirty="0" smtClean="0"/>
              <a:t>types</a:t>
            </a:r>
          </a:p>
          <a:p>
            <a:pPr lvl="1"/>
            <a:r>
              <a:rPr lang="en-US" dirty="0" smtClean="0"/>
              <a:t>Utilize </a:t>
            </a:r>
            <a:r>
              <a:rPr lang="en-US" dirty="0"/>
              <a:t>upgraded 3D magnetics for comparison of helical distortions and local halo currents.</a:t>
            </a:r>
          </a:p>
          <a:p>
            <a:pPr lvl="1"/>
            <a:r>
              <a:rPr lang="en-US" dirty="0" smtClean="0"/>
              <a:t>Study 3D and non-axisymmetric </a:t>
            </a:r>
            <a:r>
              <a:rPr lang="en-US" dirty="0"/>
              <a:t>effects on the </a:t>
            </a:r>
            <a:r>
              <a:rPr lang="en-US" dirty="0" err="1"/>
              <a:t>divertor</a:t>
            </a:r>
            <a:r>
              <a:rPr lang="en-US" dirty="0"/>
              <a:t> </a:t>
            </a:r>
            <a:r>
              <a:rPr lang="en-US" dirty="0" smtClean="0"/>
              <a:t>heat </a:t>
            </a:r>
            <a:r>
              <a:rPr lang="en-US" dirty="0"/>
              <a:t>loading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29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6" y="1170654"/>
            <a:ext cx="4271963" cy="342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4745442" y="3153514"/>
            <a:ext cx="4588641" cy="1835165"/>
          </a:xfrm>
          <a:ln>
            <a:noFill/>
          </a:ln>
        </p:spPr>
        <p:txBody>
          <a:bodyPr/>
          <a:lstStyle/>
          <a:p>
            <a:r>
              <a:rPr lang="en-US" dirty="0"/>
              <a:t>Years 2 &amp; 3:</a:t>
            </a:r>
          </a:p>
          <a:p>
            <a:pPr lvl="1"/>
            <a:r>
              <a:rPr lang="en-US" dirty="0"/>
              <a:t>Investigate the dependence of stability on reduced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/>
              <a:t> through MHD spectroscopy; compare to kinetic stabilization </a:t>
            </a:r>
            <a:r>
              <a:rPr lang="en-US" dirty="0" smtClean="0"/>
              <a:t>theory</a:t>
            </a:r>
            <a:endParaRPr lang="en-US" dirty="0"/>
          </a:p>
          <a:p>
            <a:r>
              <a:rPr lang="en-US" dirty="0" smtClean="0"/>
              <a:t>Years 4 &amp; 5:</a:t>
            </a:r>
          </a:p>
          <a:p>
            <a:pPr lvl="1"/>
            <a:r>
              <a:rPr lang="en-US" dirty="0" smtClean="0"/>
              <a:t>Utilize </a:t>
            </a:r>
            <a:r>
              <a:rPr lang="en-US" dirty="0"/>
              <a:t>rotation </a:t>
            </a:r>
            <a:r>
              <a:rPr lang="en-US" dirty="0" smtClean="0"/>
              <a:t>control, NCC, and </a:t>
            </a:r>
            <a:r>
              <a:rPr lang="en-US" dirty="0" err="1" smtClean="0"/>
              <a:t>cryo</a:t>
            </a:r>
            <a:r>
              <a:rPr lang="en-US" dirty="0" smtClean="0"/>
              <a:t>-pump (for reduced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 smtClean="0"/>
              <a:t>) to change </a:t>
            </a:r>
            <a:r>
              <a:rPr lang="en-US" dirty="0"/>
              <a:t>proximity to </a:t>
            </a:r>
            <a:r>
              <a:rPr lang="en-US" dirty="0" smtClean="0"/>
              <a:t>kinetic </a:t>
            </a:r>
            <a:r>
              <a:rPr lang="en-US" dirty="0"/>
              <a:t>resonances for RWM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MHD spectroscopy shows improved </a:t>
            </a:r>
            <a:r>
              <a:rPr lang="en-US" dirty="0"/>
              <a:t>stability at high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/l</a:t>
            </a:r>
            <a:r>
              <a:rPr lang="en-US" baseline="-25000" dirty="0" smtClean="0"/>
              <a:t>i</a:t>
            </a:r>
            <a:r>
              <a:rPr lang="en-US" dirty="0" smtClean="0"/>
              <a:t>,</a:t>
            </a:r>
            <a:r>
              <a:rPr lang="en-US" baseline="-25000" dirty="0" smtClean="0"/>
              <a:t> </a:t>
            </a:r>
            <a:br>
              <a:rPr lang="en-US" baseline="-25000" dirty="0" smtClean="0"/>
            </a:br>
            <a:r>
              <a:rPr lang="en-US" dirty="0" smtClean="0"/>
              <a:t>and</a:t>
            </a:r>
            <a:r>
              <a:rPr lang="en-US" baseline="-25000" dirty="0" smtClean="0"/>
              <a:t> </a:t>
            </a:r>
            <a:r>
              <a:rPr lang="en-US" dirty="0" smtClean="0"/>
              <a:t>kinetic </a:t>
            </a:r>
            <a:r>
              <a:rPr lang="en-US" dirty="0"/>
              <a:t>RWM stability may be enhanced at low </a:t>
            </a:r>
            <a:r>
              <a:rPr lang="en-US" dirty="0">
                <a:latin typeface="Symbol" pitchFamily="18" charset="2"/>
              </a:rPr>
              <a:t>n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390068" y="6596129"/>
            <a:ext cx="731290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Stability</a:t>
            </a:r>
            <a:endParaRPr lang="en-US" sz="1100" i="0" dirty="0"/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5659811" y="925623"/>
            <a:ext cx="27730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FF0000"/>
                </a:solidFill>
              </a:rPr>
              <a:t>Theory: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RWM </a:t>
            </a:r>
            <a:r>
              <a:rPr lang="el-GR" sz="1600" b="0" i="0" u="sng" dirty="0" smtClean="0">
                <a:solidFill>
                  <a:srgbClr val="0000FF"/>
                </a:solidFill>
              </a:rPr>
              <a:t>γ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vs. </a:t>
            </a:r>
            <a:r>
              <a:rPr lang="en-US" sz="1600" b="0" i="0" u="sng" dirty="0" smtClean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and </a:t>
            </a:r>
            <a:r>
              <a:rPr lang="en-US" sz="1600" b="0" i="0" u="sng" dirty="0" err="1" smtClean="0">
                <a:solidFill>
                  <a:srgbClr val="0000FF"/>
                </a:solidFill>
                <a:latin typeface="Symbol" pitchFamily="18" charset="2"/>
              </a:rPr>
              <a:t>w</a:t>
            </a:r>
            <a:r>
              <a:rPr lang="en-US" sz="1600" b="0" i="0" baseline="-25000" dirty="0" err="1" smtClean="0">
                <a:solidFill>
                  <a:srgbClr val="0000FF"/>
                </a:solidFill>
                <a:latin typeface="Symbol" pitchFamily="18" charset="2"/>
              </a:rPr>
              <a:t>f</a:t>
            </a:r>
            <a:endParaRPr lang="en-US" sz="900" b="0" i="0" baseline="-250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7089" y="4415925"/>
            <a:ext cx="4523003" cy="114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0" i="0" dirty="0"/>
              <a:t>Mode stability directly measured in experiment using MHD spectroscopy </a:t>
            </a:r>
            <a:endParaRPr lang="en-US" sz="1800" b="0" i="0" dirty="0">
              <a:latin typeface="Symbol" pitchFamily="18" charset="2"/>
              <a:cs typeface="Calibri" pitchFamily="34" charset="0"/>
            </a:endParaRPr>
          </a:p>
          <a:p>
            <a:pPr marL="914400" lvl="1">
              <a:spcBef>
                <a:spcPts val="300"/>
              </a:spcBef>
            </a:pPr>
            <a:r>
              <a:rPr lang="en-US" sz="1600" b="0" i="0" dirty="0" smtClean="0">
                <a:cs typeface="Calibri" pitchFamily="34" charset="0"/>
              </a:rPr>
              <a:t>Decreases </a:t>
            </a:r>
            <a:r>
              <a:rPr lang="en-US" sz="1600" b="0" i="0" dirty="0">
                <a:cs typeface="Calibri" pitchFamily="34" charset="0"/>
              </a:rPr>
              <a:t>up to </a:t>
            </a:r>
            <a:r>
              <a:rPr lang="en-US" sz="1600" b="0" i="0" dirty="0" err="1">
                <a:latin typeface="Symbol" pitchFamily="18" charset="2"/>
              </a:rPr>
              <a:t>b</a:t>
            </a:r>
            <a:r>
              <a:rPr lang="en-US" sz="1600" b="0" i="0" baseline="-25000" dirty="0" err="1"/>
              <a:t>N</a:t>
            </a:r>
            <a:r>
              <a:rPr lang="en-US" sz="1600" b="0" i="0" dirty="0"/>
              <a:t>/l</a:t>
            </a:r>
            <a:r>
              <a:rPr lang="en-US" sz="1600" b="0" i="0" baseline="-25000" dirty="0"/>
              <a:t>i</a:t>
            </a:r>
            <a:r>
              <a:rPr lang="en-US" sz="1600" b="0" i="0" dirty="0"/>
              <a:t> </a:t>
            </a:r>
            <a:r>
              <a:rPr lang="en-US" sz="1600" b="0" i="0" dirty="0">
                <a:cs typeface="Calibri" pitchFamily="34" charset="0"/>
              </a:rPr>
              <a:t>= 10</a:t>
            </a:r>
          </a:p>
          <a:p>
            <a:pPr marL="914400" lvl="1">
              <a:spcBef>
                <a:spcPts val="300"/>
              </a:spcBef>
            </a:pPr>
            <a:r>
              <a:rPr lang="en-US" sz="1600" b="0" i="0" u="sng" dirty="0">
                <a:cs typeface="Calibri" pitchFamily="34" charset="0"/>
              </a:rPr>
              <a:t>I</a:t>
            </a:r>
            <a:r>
              <a:rPr lang="en-US" sz="1600" b="0" i="0" u="sng" dirty="0" smtClean="0">
                <a:cs typeface="Calibri" pitchFamily="34" charset="0"/>
              </a:rPr>
              <a:t>ncreases</a:t>
            </a:r>
            <a:r>
              <a:rPr lang="en-US" sz="1600" b="0" i="0" dirty="0" smtClean="0">
                <a:solidFill>
                  <a:srgbClr val="00B050"/>
                </a:solidFill>
                <a:cs typeface="Calibri" pitchFamily="34" charset="0"/>
              </a:rPr>
              <a:t> </a:t>
            </a:r>
            <a:r>
              <a:rPr lang="en-US" sz="1600" b="0" i="0" dirty="0">
                <a:cs typeface="Calibri" pitchFamily="34" charset="0"/>
              </a:rPr>
              <a:t>at higher </a:t>
            </a:r>
            <a:r>
              <a:rPr lang="en-US" sz="1600" b="0" i="0" dirty="0" err="1">
                <a:latin typeface="Symbol" pitchFamily="18" charset="2"/>
              </a:rPr>
              <a:t>b</a:t>
            </a:r>
            <a:r>
              <a:rPr lang="en-US" sz="1600" b="0" i="0" baseline="-25000" dirty="0" err="1"/>
              <a:t>N</a:t>
            </a:r>
            <a:r>
              <a:rPr lang="en-US" sz="1600" b="0" i="0" dirty="0"/>
              <a:t>/l</a:t>
            </a:r>
            <a:r>
              <a:rPr lang="en-US" sz="1600" b="0" i="0" baseline="-25000" dirty="0"/>
              <a:t>i</a:t>
            </a:r>
            <a:r>
              <a:rPr lang="en-US" sz="1600" b="0" i="0" dirty="0"/>
              <a:t> </a:t>
            </a:r>
            <a:endParaRPr lang="en-US" sz="1600" b="0" i="0" dirty="0" smtClean="0"/>
          </a:p>
          <a:p>
            <a:pPr marL="914400" lvl="1">
              <a:spcBef>
                <a:spcPts val="300"/>
              </a:spcBef>
            </a:pPr>
            <a:r>
              <a:rPr lang="en-US" sz="1600" b="0" i="0" dirty="0" smtClean="0">
                <a:cs typeface="Calibri" pitchFamily="34" charset="0"/>
              </a:rPr>
              <a:t>Supports </a:t>
            </a:r>
            <a:r>
              <a:rPr lang="en-US" sz="1600" b="0" i="0" dirty="0">
                <a:cs typeface="Calibri" pitchFamily="34" charset="0"/>
              </a:rPr>
              <a:t>kinetic RWM stability </a:t>
            </a:r>
            <a:r>
              <a:rPr lang="en-US" sz="1600" b="0" i="0" dirty="0" smtClean="0">
                <a:cs typeface="Calibri" pitchFamily="34" charset="0"/>
              </a:rPr>
              <a:t>theory</a:t>
            </a:r>
            <a:endParaRPr lang="en-US" sz="1600" b="0" i="0" dirty="0" smtClean="0"/>
          </a:p>
          <a:p>
            <a:pPr marL="914400" lvl="1">
              <a:spcBef>
                <a:spcPts val="300"/>
              </a:spcBef>
            </a:pPr>
            <a:r>
              <a:rPr lang="en-US" sz="1600" b="0" i="0" dirty="0">
                <a:cs typeface="Calibri" pitchFamily="34" charset="0"/>
              </a:rPr>
              <a:t>Decreases with </a:t>
            </a:r>
            <a:r>
              <a:rPr lang="en-US" sz="1600" b="0" i="0" dirty="0">
                <a:latin typeface="Symbol" pitchFamily="18" charset="2"/>
                <a:cs typeface="Calibri" pitchFamily="34" charset="0"/>
              </a:rPr>
              <a:t>n</a:t>
            </a:r>
            <a:r>
              <a:rPr lang="en-US" sz="1600" b="0" i="0" dirty="0">
                <a:cs typeface="Calibri" pitchFamily="34" charset="0"/>
              </a:rPr>
              <a:t> </a:t>
            </a:r>
            <a:r>
              <a:rPr lang="en-US" sz="1600" b="0" i="0" dirty="0">
                <a:solidFill>
                  <a:srgbClr val="00B050"/>
                </a:solidFill>
                <a:cs typeface="Calibri" pitchFamily="34" charset="0"/>
              </a:rPr>
              <a:t>“on resonance”</a:t>
            </a:r>
          </a:p>
          <a:p>
            <a:pPr marL="914400" lvl="1">
              <a:spcBef>
                <a:spcPts val="300"/>
              </a:spcBef>
            </a:pPr>
            <a:r>
              <a:rPr lang="en-US" sz="1600" b="0" i="0" dirty="0">
                <a:cs typeface="Calibri" pitchFamily="34" charset="0"/>
              </a:rPr>
              <a:t>Independent of </a:t>
            </a:r>
            <a:r>
              <a:rPr lang="en-US" sz="1600" b="0" i="0" dirty="0">
                <a:latin typeface="Symbol" pitchFamily="18" charset="2"/>
                <a:cs typeface="Calibri" pitchFamily="34" charset="0"/>
              </a:rPr>
              <a:t>n</a:t>
            </a:r>
            <a:r>
              <a:rPr lang="en-US" sz="1600" b="0" i="0" dirty="0">
                <a:cs typeface="Calibri" pitchFamily="34" charset="0"/>
              </a:rPr>
              <a:t> </a:t>
            </a:r>
            <a:r>
              <a:rPr lang="en-US" sz="1600" b="0" i="0" dirty="0">
                <a:solidFill>
                  <a:srgbClr val="FF0000"/>
                </a:solidFill>
                <a:cs typeface="Calibri" pitchFamily="34" charset="0"/>
              </a:rPr>
              <a:t>“off resonance”</a:t>
            </a:r>
          </a:p>
          <a:p>
            <a:pPr marL="914400" lvl="1">
              <a:spcBef>
                <a:spcPts val="300"/>
              </a:spcBef>
            </a:pPr>
            <a:endParaRPr lang="en-US" sz="1600" b="0" i="0" dirty="0"/>
          </a:p>
          <a:p>
            <a:pPr marL="914400" lvl="1">
              <a:spcBef>
                <a:spcPts val="0"/>
              </a:spcBef>
            </a:pPr>
            <a:endParaRPr lang="en-US" sz="1600" b="0" i="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381000" y="937781"/>
            <a:ext cx="41490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0" i="0" u="sng" dirty="0" smtClean="0">
                <a:solidFill>
                  <a:srgbClr val="0000FF"/>
                </a:solidFill>
              </a:rPr>
              <a:t>Resonant Field Amplification (RFA) vs. </a:t>
            </a:r>
            <a:r>
              <a:rPr lang="en-US" sz="1600" b="0" i="0" dirty="0" err="1">
                <a:latin typeface="Symbol" pitchFamily="18" charset="2"/>
              </a:rPr>
              <a:t>b</a:t>
            </a:r>
            <a:r>
              <a:rPr lang="en-US" sz="1600" b="0" i="0" baseline="-25000" dirty="0" err="1"/>
              <a:t>N</a:t>
            </a:r>
            <a:r>
              <a:rPr lang="en-US" sz="1600" b="0" i="0" dirty="0"/>
              <a:t>/l</a:t>
            </a:r>
            <a:r>
              <a:rPr lang="en-US" sz="1600" b="0" i="0" baseline="-25000" dirty="0"/>
              <a:t>i</a:t>
            </a:r>
            <a:endParaRPr lang="en-US" sz="1600" b="0" i="0" dirty="0"/>
          </a:p>
        </p:txBody>
      </p:sp>
      <p:sp>
        <p:nvSpPr>
          <p:cNvPr id="38" name="TextBox 37"/>
          <p:cNvSpPr txBox="1"/>
          <p:nvPr/>
        </p:nvSpPr>
        <p:spPr>
          <a:xfrm>
            <a:off x="3204926" y="1499105"/>
            <a:ext cx="99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unstable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mode</a:t>
            </a:r>
            <a:endParaRPr lang="en-US" sz="1600" b="0" i="0" dirty="0">
              <a:solidFill>
                <a:srgbClr val="0000FF"/>
              </a:solidFill>
              <a:latin typeface="Arial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 flipV="1">
            <a:off x="2995365" y="1547599"/>
            <a:ext cx="209561" cy="11429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5274911" y="1149005"/>
            <a:ext cx="3151341" cy="2093563"/>
            <a:chOff x="5274911" y="1149005"/>
            <a:chExt cx="3151341" cy="2093563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5274911" y="1149005"/>
              <a:ext cx="3151341" cy="2093563"/>
              <a:chOff x="6339617" y="1049664"/>
              <a:chExt cx="2906963" cy="1931212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0800" y="1129978"/>
                <a:ext cx="2743200" cy="1723139"/>
              </a:xfrm>
              <a:prstGeom prst="rect">
                <a:avLst/>
              </a:prstGeom>
            </p:spPr>
          </p:pic>
          <p:sp>
            <p:nvSpPr>
              <p:cNvPr id="59" name="Rectangle 58"/>
              <p:cNvSpPr/>
              <p:nvPr/>
            </p:nvSpPr>
            <p:spPr bwMode="auto">
              <a:xfrm>
                <a:off x="6445679" y="1049664"/>
                <a:ext cx="363925" cy="151682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655612" y="2548753"/>
                <a:ext cx="2590968" cy="2555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0.0         0.5         1.0         1.5         2.0</a:t>
                </a:r>
                <a:endParaRPr lang="en-US" b="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 bwMode="auto">
              <a:xfrm>
                <a:off x="8145661" y="1865086"/>
                <a:ext cx="456400" cy="32651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6913004" y="1524000"/>
                <a:ext cx="368077" cy="161499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456237" y="2725358"/>
                <a:ext cx="1152199" cy="2555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Rotation </a:t>
                </a:r>
                <a:r>
                  <a:rPr lang="el-GR" b="0" i="0" dirty="0" smtClean="0">
                    <a:solidFill>
                      <a:schemeClr val="tx1"/>
                    </a:solidFill>
                    <a:latin typeface="+mn-lt"/>
                  </a:rPr>
                  <a:t>ω</a:t>
                </a:r>
                <a:r>
                  <a:rPr lang="en-US" b="0" i="0" dirty="0">
                    <a:solidFill>
                      <a:schemeClr val="tx1"/>
                    </a:solidFill>
                  </a:rPr>
                  <a:t>/</a:t>
                </a:r>
                <a:r>
                  <a:rPr lang="el-GR" b="0" i="0" dirty="0" smtClean="0">
                    <a:solidFill>
                      <a:schemeClr val="tx1"/>
                    </a:solidFill>
                  </a:rPr>
                  <a:t>ω</a:t>
                </a:r>
                <a:r>
                  <a:rPr lang="en-US" b="0" i="0" baseline="-25000" dirty="0" err="1" smtClean="0">
                    <a:solidFill>
                      <a:schemeClr val="tx1"/>
                    </a:solidFill>
                    <a:latin typeface="+mn-lt"/>
                  </a:rPr>
                  <a:t>exp</a:t>
                </a:r>
                <a:endParaRPr lang="en-US" b="0" i="0" baseline="-250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7278738" y="1281528"/>
                <a:ext cx="307170" cy="15900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7174851" y="2255520"/>
                <a:ext cx="262367" cy="116859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7137401" y="2053103"/>
                <a:ext cx="285844" cy="10706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7039763" y="1900613"/>
                <a:ext cx="85983" cy="116299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449842" y="1075524"/>
                <a:ext cx="449161" cy="1585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spcAft>
                    <a:spcPts val="600"/>
                  </a:spcAft>
                </a:pPr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0.1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0.0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-0.1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-0.2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-0.3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-0.4</a:t>
                </a:r>
              </a:p>
            </p:txBody>
          </p:sp>
          <p:sp>
            <p:nvSpPr>
              <p:cNvPr id="61" name="Rectangle 17"/>
              <p:cNvSpPr>
                <a:spLocks noChangeArrowheads="1"/>
              </p:cNvSpPr>
              <p:nvPr/>
            </p:nvSpPr>
            <p:spPr bwMode="auto">
              <a:xfrm rot="16200000">
                <a:off x="5764634" y="1631230"/>
                <a:ext cx="1348704" cy="198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0" i="0" dirty="0" smtClean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Growth rate </a:t>
                </a:r>
                <a:r>
                  <a:rPr lang="en-US" sz="1400" b="0" i="0" dirty="0" err="1" smtClean="0">
                    <a:solidFill>
                      <a:srgbClr val="000000"/>
                    </a:solidFill>
                    <a:latin typeface="Symbol" pitchFamily="18" charset="2"/>
                    <a:cs typeface="Arial" pitchFamily="34" charset="0"/>
                  </a:rPr>
                  <a:t>gt</a:t>
                </a:r>
                <a:r>
                  <a:rPr kumimoji="0" lang="en-US" sz="1400" b="0" i="0" u="none" strike="noStrike" cap="none" normalizeH="0" baseline="-2500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cs typeface="Arial" pitchFamily="34" charset="0"/>
                  </a:rPr>
                  <a:t>w</a:t>
                </a:r>
                <a:endPara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772400" y="1791493"/>
                <a:ext cx="10713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400" b="0" i="0" dirty="0" smtClean="0">
                    <a:solidFill>
                      <a:srgbClr val="FF0000"/>
                    </a:solidFill>
                    <a:cs typeface="Calibri" pitchFamily="34" charset="0"/>
                  </a:rPr>
                  <a:t>off </a:t>
                </a:r>
              </a:p>
              <a:p>
                <a:pPr algn="ctr">
                  <a:buNone/>
                </a:pPr>
                <a:r>
                  <a:rPr lang="en-US" sz="1400" b="0" i="0" dirty="0" smtClean="0">
                    <a:solidFill>
                      <a:srgbClr val="FF0000"/>
                    </a:solidFill>
                    <a:cs typeface="Calibri" pitchFamily="34" charset="0"/>
                  </a:rPr>
                  <a:t>resonance</a:t>
                </a:r>
                <a:endParaRPr lang="en-US" sz="1400" b="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988287" y="1283854"/>
                <a:ext cx="1034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b="0" i="0" dirty="0" smtClean="0">
                    <a:solidFill>
                      <a:srgbClr val="0000FF"/>
                    </a:solidFill>
                  </a:rPr>
                  <a:t>Decreasing</a:t>
                </a:r>
              </a:p>
              <a:p>
                <a:pPr>
                  <a:buNone/>
                </a:pPr>
                <a:r>
                  <a:rPr lang="en-US" b="0" i="0" dirty="0" err="1" smtClean="0">
                    <a:solidFill>
                      <a:srgbClr val="0000FF"/>
                    </a:solidFill>
                  </a:rPr>
                  <a:t>Collisionality</a:t>
                </a:r>
                <a:endParaRPr lang="en-US" b="0" i="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0" name="TextBox 4"/>
              <p:cNvSpPr txBox="1">
                <a:spLocks noChangeArrowheads="1"/>
              </p:cNvSpPr>
              <p:nvPr/>
            </p:nvSpPr>
            <p:spPr bwMode="auto">
              <a:xfrm>
                <a:off x="6764040" y="2325381"/>
                <a:ext cx="126829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400" b="0" i="0" dirty="0" smtClean="0">
                    <a:solidFill>
                      <a:srgbClr val="00B050"/>
                    </a:solidFill>
                    <a:cs typeface="Calibri" pitchFamily="34" charset="0"/>
                  </a:rPr>
                  <a:t>on resonance</a:t>
                </a:r>
                <a:endParaRPr lang="en-US" sz="1400" b="0" i="0" dirty="0">
                  <a:solidFill>
                    <a:srgbClr val="00B050"/>
                  </a:solidFill>
                  <a:cs typeface="Calibri" pitchFamily="34" charset="0"/>
                </a:endParaRP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7351448" y="1691966"/>
                <a:ext cx="0" cy="676690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" name="Rectangle 5"/>
            <p:cNvSpPr/>
            <p:nvPr/>
          </p:nvSpPr>
          <p:spPr bwMode="auto">
            <a:xfrm>
              <a:off x="5812968" y="1299264"/>
              <a:ext cx="2428568" cy="1462549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66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629228" y="953517"/>
            <a:ext cx="3200400" cy="2286000"/>
            <a:chOff x="629274" y="3684313"/>
            <a:chExt cx="3200400" cy="2024376"/>
          </a:xfrm>
        </p:grpSpPr>
        <p:pic>
          <p:nvPicPr>
            <p:cNvPr id="2074" name="Picture 2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98" b="1"/>
            <a:stretch/>
          </p:blipFill>
          <p:spPr bwMode="auto">
            <a:xfrm>
              <a:off x="629274" y="3708197"/>
              <a:ext cx="3200400" cy="2000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0" name="Straight Connector 49"/>
            <p:cNvCxnSpPr/>
            <p:nvPr/>
          </p:nvCxnSpPr>
          <p:spPr bwMode="auto">
            <a:xfrm flipV="1">
              <a:off x="1210136" y="3788797"/>
              <a:ext cx="2240110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1159146" y="3684313"/>
              <a:ext cx="2348887" cy="100288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0" y="3254914"/>
            <a:ext cx="9144000" cy="1835165"/>
          </a:xfrm>
          <a:ln>
            <a:noFill/>
          </a:ln>
        </p:spPr>
        <p:txBody>
          <a:bodyPr/>
          <a:lstStyle/>
          <a:p>
            <a:r>
              <a:rPr lang="en-US" dirty="0"/>
              <a:t>Years 2 &amp; 3: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new neutral beam and </a:t>
            </a:r>
            <a:r>
              <a:rPr lang="en-US" dirty="0" err="1"/>
              <a:t>q</a:t>
            </a:r>
            <a:r>
              <a:rPr lang="en-US" baseline="-25000" dirty="0" err="1"/>
              <a:t>min</a:t>
            </a:r>
            <a:r>
              <a:rPr lang="en-US" dirty="0"/>
              <a:t> control to determine increment of </a:t>
            </a:r>
            <a:r>
              <a:rPr lang="en-US" dirty="0" err="1"/>
              <a:t>q</a:t>
            </a:r>
            <a:r>
              <a:rPr lang="en-US" baseline="-25000" dirty="0" err="1"/>
              <a:t>min</a:t>
            </a:r>
            <a:r>
              <a:rPr lang="en-US" dirty="0"/>
              <a:t> above rational values to avoid internal </a:t>
            </a:r>
            <a:r>
              <a:rPr lang="en-US" dirty="0" smtClean="0"/>
              <a:t>modes</a:t>
            </a:r>
          </a:p>
          <a:p>
            <a:pPr lvl="1"/>
            <a:r>
              <a:rPr lang="en-US" dirty="0" smtClean="0"/>
              <a:t>Measure internal </a:t>
            </a:r>
            <a:r>
              <a:rPr lang="en-US" dirty="0"/>
              <a:t>modes </a:t>
            </a:r>
            <a:r>
              <a:rPr lang="en-US" dirty="0" smtClean="0"/>
              <a:t>non-magnetically with </a:t>
            </a:r>
            <a:r>
              <a:rPr lang="en-US" dirty="0"/>
              <a:t>RWMSC and </a:t>
            </a:r>
            <a:r>
              <a:rPr lang="en-US" dirty="0" smtClean="0"/>
              <a:t>ME-SXR</a:t>
            </a:r>
            <a:endParaRPr lang="en-US" dirty="0"/>
          </a:p>
          <a:p>
            <a:r>
              <a:rPr lang="en-US" dirty="0" smtClean="0"/>
              <a:t>Years 4 &amp; 5:</a:t>
            </a:r>
          </a:p>
          <a:p>
            <a:pPr lvl="1"/>
            <a:r>
              <a:rPr lang="en-US" dirty="0" smtClean="0"/>
              <a:t>Examine </a:t>
            </a:r>
            <a:r>
              <a:rPr lang="en-US" dirty="0"/>
              <a:t>time-evolution of global mode internalization using newly-installed, additional </a:t>
            </a:r>
            <a:r>
              <a:rPr lang="en-US" dirty="0" err="1"/>
              <a:t>toroidally</a:t>
            </a:r>
            <a:r>
              <a:rPr lang="en-US" dirty="0"/>
              <a:t>-displaced ME-SXR diagnostic </a:t>
            </a:r>
            <a:endParaRPr lang="en-US" dirty="0" smtClean="0"/>
          </a:p>
          <a:p>
            <a:pPr lvl="1"/>
            <a:r>
              <a:rPr lang="en-US" dirty="0" smtClean="0"/>
              <a:t>Combine rotation, q, and β</a:t>
            </a:r>
            <a:r>
              <a:rPr lang="en-US" baseline="-25000" dirty="0" smtClean="0"/>
              <a:t>N</a:t>
            </a:r>
            <a:r>
              <a:rPr lang="en-US" dirty="0" smtClean="0"/>
              <a:t> control to </a:t>
            </a:r>
            <a:r>
              <a:rPr lang="en-US" dirty="0"/>
              <a:t>demonstrate improved </a:t>
            </a:r>
            <a:r>
              <a:rPr lang="en-US" dirty="0" smtClean="0"/>
              <a:t>RWM/internal </a:t>
            </a:r>
            <a:r>
              <a:rPr lang="en-US" dirty="0"/>
              <a:t>MHD mode </a:t>
            </a:r>
            <a:r>
              <a:rPr lang="en-US" dirty="0" smtClean="0"/>
              <a:t>stability</a:t>
            </a:r>
          </a:p>
          <a:p>
            <a:pPr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Realizing NSTX-U long-pulse scenarios will require stability of internal MHD modes</a:t>
            </a:r>
            <a:endParaRPr lang="en-US" sz="28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23762" y="1223380"/>
            <a:ext cx="1505466" cy="113622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0" i="0" dirty="0" smtClean="0"/>
              <a:t>Coupled m/n = 1/1+2/1 modes grow when </a:t>
            </a:r>
            <a:r>
              <a:rPr lang="en-US" sz="1600" b="0" i="0" dirty="0" err="1" smtClean="0"/>
              <a:t>q</a:t>
            </a:r>
            <a:r>
              <a:rPr lang="en-US" sz="1600" b="0" i="0" baseline="-25000" dirty="0" err="1" smtClean="0"/>
              <a:t>min</a:t>
            </a:r>
            <a:r>
              <a:rPr lang="en-US" sz="1600" b="0" i="0" dirty="0" smtClean="0"/>
              <a:t> -&gt; 1</a:t>
            </a:r>
          </a:p>
          <a:p>
            <a:pPr marL="457200" lvl="1" indent="0">
              <a:buNone/>
            </a:pPr>
            <a:endParaRPr lang="en-US" sz="1600" b="0" i="0" dirty="0" smtClean="0"/>
          </a:p>
          <a:p>
            <a:pPr marL="457200" lvl="1" indent="0">
              <a:buNone/>
            </a:pPr>
            <a:endParaRPr lang="en-US" sz="1600" b="0" i="0" dirty="0" smtClean="0"/>
          </a:p>
        </p:txBody>
      </p:sp>
      <p:sp>
        <p:nvSpPr>
          <p:cNvPr id="67" name="TextBox 12"/>
          <p:cNvSpPr txBox="1">
            <a:spLocks noChangeArrowheads="1"/>
          </p:cNvSpPr>
          <p:nvPr/>
        </p:nvSpPr>
        <p:spPr bwMode="auto">
          <a:xfrm>
            <a:off x="2172094" y="1042602"/>
            <a:ext cx="1403115" cy="63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r>
              <a:rPr lang="en-US" sz="1200" b="0" i="0" dirty="0" smtClean="0">
                <a:solidFill>
                  <a:srgbClr val="FF0000"/>
                </a:solidFill>
                <a:latin typeface="+mn-lt"/>
              </a:rPr>
              <a:t>NSTX-U: Combinations of NB sources</a:t>
            </a:r>
            <a:endParaRPr lang="en-US" sz="1200" b="0" i="0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90068" y="6596129"/>
            <a:ext cx="731290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Stability</a:t>
            </a:r>
            <a:endParaRPr lang="en-US" sz="1100" i="0" dirty="0"/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3385566" y="2160167"/>
            <a:ext cx="1403115" cy="2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r>
              <a:rPr lang="en-US" sz="1200" b="0" i="0" dirty="0" smtClean="0">
                <a:solidFill>
                  <a:srgbClr val="FF0000"/>
                </a:solidFill>
                <a:latin typeface="+mn-lt"/>
              </a:rPr>
              <a:t>(steady-state)</a:t>
            </a:r>
            <a:endParaRPr lang="en-US" sz="1200" b="0" i="0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r="47696"/>
          <a:stretch/>
        </p:blipFill>
        <p:spPr>
          <a:xfrm>
            <a:off x="5600685" y="1419794"/>
            <a:ext cx="3098358" cy="24156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831528" y="1505853"/>
            <a:ext cx="1519039" cy="166914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171606" y="953956"/>
            <a:ext cx="3775530" cy="32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kern="0" dirty="0" smtClean="0"/>
              <a:t>Low frequency mode activity measured with multi-energy soft X-ray</a:t>
            </a:r>
            <a:endParaRPr lang="en-US" b="0" i="0" u="sng" kern="0" dirty="0" smtClean="0"/>
          </a:p>
        </p:txBody>
      </p:sp>
    </p:spTree>
    <p:extLst>
      <p:ext uri="{BB962C8B-B14F-4D97-AF65-F5344CB8AC3E}">
        <p14:creationId xmlns:p14="http://schemas.microsoft.com/office/powerpoint/2010/main" val="9580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Overall objective: </a:t>
            </a:r>
            <a:r>
              <a:rPr lang="en-US" sz="2200" dirty="0"/>
              <a:t>establish the physics and control capabilities needed for sustained stability of high performance ST plasmas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5486400"/>
          </a:xfrm>
          <a:ln>
            <a:noFill/>
          </a:ln>
        </p:spPr>
        <p:txBody>
          <a:bodyPr/>
          <a:lstStyle/>
          <a:p>
            <a:r>
              <a:rPr lang="en-US" sz="2800" dirty="0" smtClean="0"/>
              <a:t>Overview of 2014-2018 NSTX-U Five Year Plan </a:t>
            </a:r>
          </a:p>
          <a:p>
            <a:pPr lvl="1"/>
            <a:r>
              <a:rPr lang="en-US" dirty="0" smtClean="0"/>
              <a:t>Thrust 1, </a:t>
            </a:r>
            <a:r>
              <a:rPr lang="en-US" u="sng" dirty="0" smtClean="0"/>
              <a:t>Stability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and advance passive and active feedback control to 	sustain macroscopic stability at low </a:t>
            </a:r>
            <a:r>
              <a:rPr lang="en-US" dirty="0" err="1" smtClean="0"/>
              <a:t>collisionality</a:t>
            </a:r>
            <a:endParaRPr lang="en-US" dirty="0"/>
          </a:p>
          <a:p>
            <a:pPr lvl="1"/>
            <a:r>
              <a:rPr lang="en-US" dirty="0" smtClean="0"/>
              <a:t>Thrust </a:t>
            </a:r>
            <a:r>
              <a:rPr lang="en-US" dirty="0"/>
              <a:t>2, </a:t>
            </a:r>
            <a:r>
              <a:rPr lang="en-US" u="sng" dirty="0"/>
              <a:t>3D Fields</a:t>
            </a:r>
            <a:r>
              <a:rPr lang="en-US" dirty="0"/>
              <a:t>: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</a:t>
            </a:r>
            <a:r>
              <a:rPr lang="en-US" dirty="0"/>
              <a:t>3D field effects and provide physics basis for optimizing </a:t>
            </a:r>
            <a:r>
              <a:rPr lang="en-US" dirty="0" smtClean="0"/>
              <a:t>	stability </a:t>
            </a:r>
            <a:r>
              <a:rPr lang="en-US" dirty="0"/>
              <a:t>through equilibrium profile control by 3D </a:t>
            </a:r>
            <a:r>
              <a:rPr lang="en-US" dirty="0" smtClean="0"/>
              <a:t>fields</a:t>
            </a:r>
          </a:p>
          <a:p>
            <a:pPr lvl="2"/>
            <a:r>
              <a:rPr lang="en-US" sz="1600" dirty="0" smtClean="0"/>
              <a:t>Error field (EF) correction</a:t>
            </a:r>
            <a:endParaRPr lang="en-US" sz="1600" dirty="0"/>
          </a:p>
          <a:p>
            <a:pPr lvl="2"/>
            <a:r>
              <a:rPr lang="en-US" sz="1600" dirty="0" smtClean="0"/>
              <a:t>Locking and tearing modes with resonant and non-resonant EFs</a:t>
            </a:r>
            <a:endParaRPr lang="en-US" sz="1600" dirty="0"/>
          </a:p>
          <a:p>
            <a:pPr lvl="2"/>
            <a:r>
              <a:rPr lang="en-US" sz="1600" dirty="0" smtClean="0"/>
              <a:t>Neoclassical </a:t>
            </a:r>
            <a:r>
              <a:rPr lang="en-US" sz="1600" dirty="0" err="1" smtClean="0"/>
              <a:t>toroidal</a:t>
            </a:r>
            <a:r>
              <a:rPr lang="en-US" sz="1600" dirty="0" smtClean="0"/>
              <a:t> viscosity</a:t>
            </a:r>
            <a:endParaRPr lang="en-US" dirty="0"/>
          </a:p>
          <a:p>
            <a:pPr lvl="1"/>
            <a:r>
              <a:rPr lang="en-US" dirty="0" smtClean="0"/>
              <a:t>Thrust </a:t>
            </a:r>
            <a:r>
              <a:rPr lang="en-US" dirty="0"/>
              <a:t>3, </a:t>
            </a:r>
            <a:r>
              <a:rPr lang="en-US" u="sng" dirty="0"/>
              <a:t>Disruptions</a:t>
            </a:r>
            <a:r>
              <a:rPr lang="en-US" dirty="0"/>
              <a:t>: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</a:t>
            </a:r>
            <a:r>
              <a:rPr lang="en-US" dirty="0"/>
              <a:t>disruption dynamics and develop techniques for disruption </a:t>
            </a:r>
            <a:r>
              <a:rPr lang="en-US" dirty="0" smtClean="0"/>
              <a:t>	prediction, avoidance, and mitigation in high-performance ST plasmas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0068" y="6596129"/>
            <a:ext cx="849913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3D Fields </a:t>
            </a:r>
            <a:endParaRPr lang="en-US" sz="1100" i="0" dirty="0"/>
          </a:p>
        </p:txBody>
      </p:sp>
    </p:spTree>
    <p:extLst>
      <p:ext uri="{BB962C8B-B14F-4D97-AF65-F5344CB8AC3E}">
        <p14:creationId xmlns:p14="http://schemas.microsoft.com/office/powerpoint/2010/main" val="226945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468277" y="3325111"/>
            <a:ext cx="3429000" cy="85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kern="0" dirty="0" smtClean="0"/>
              <a:t>Error field threshold vs. locking density (IPEC) for five devices</a:t>
            </a:r>
            <a:endParaRPr lang="en-US" b="0" i="0" u="sng" kern="0" dirty="0" smtClean="0"/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02" y="3976945"/>
            <a:ext cx="3744595" cy="2597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sz="2200" dirty="0"/>
              <a:t>Correction of intrinsic error </a:t>
            </a:r>
            <a:r>
              <a:rPr lang="en-US" sz="2200" dirty="0" smtClean="0"/>
              <a:t>fields (EFs) </a:t>
            </a:r>
            <a:r>
              <a:rPr lang="en-US" sz="2200" dirty="0"/>
              <a:t>is critical for </a:t>
            </a:r>
            <a:r>
              <a:rPr lang="en-US" sz="2200" dirty="0" smtClean="0"/>
              <a:t>performance; </a:t>
            </a:r>
            <a:r>
              <a:rPr lang="en-US" sz="2200" dirty="0"/>
              <a:t>Resonant and non-resonant </a:t>
            </a:r>
            <a:r>
              <a:rPr lang="en-US" sz="2200" dirty="0" smtClean="0"/>
              <a:t>EFs affect </a:t>
            </a:r>
            <a:r>
              <a:rPr lang="en-US" sz="2200" dirty="0"/>
              <a:t>locking and tearing stability</a:t>
            </a:r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1" y="953260"/>
            <a:ext cx="4571999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1:</a:t>
            </a:r>
          </a:p>
          <a:p>
            <a:pPr lvl="1"/>
            <a:r>
              <a:rPr lang="en-US" dirty="0" smtClean="0"/>
              <a:t>Use IPEC to model EFs</a:t>
            </a:r>
          </a:p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Assess intrinsic EFs in new machine</a:t>
            </a:r>
          </a:p>
          <a:p>
            <a:pPr lvl="1"/>
            <a:r>
              <a:rPr lang="en-US" dirty="0" smtClean="0"/>
              <a:t>Optimize dynamic EF correction, including n&gt;1 and using 6 SPAs and RWMSC</a:t>
            </a:r>
            <a:endParaRPr lang="en-US" dirty="0"/>
          </a:p>
          <a:p>
            <a:pPr lvl="1"/>
            <a:r>
              <a:rPr lang="en-US" dirty="0" smtClean="0"/>
              <a:t>Investigate </a:t>
            </a:r>
            <a:r>
              <a:rPr lang="en-US" dirty="0"/>
              <a:t>resonant </a:t>
            </a:r>
            <a:r>
              <a:rPr lang="en-US" dirty="0" smtClean="0"/>
              <a:t>EF effects on </a:t>
            </a:r>
            <a:r>
              <a:rPr lang="en-US" dirty="0"/>
              <a:t>tearing mode </a:t>
            </a:r>
            <a:r>
              <a:rPr lang="en-US" dirty="0" smtClean="0"/>
              <a:t>onset</a:t>
            </a:r>
            <a:endParaRPr lang="en-US" dirty="0"/>
          </a:p>
          <a:p>
            <a:r>
              <a:rPr lang="en-US" dirty="0" smtClean="0"/>
              <a:t>Years 4 &amp; 5:</a:t>
            </a:r>
          </a:p>
          <a:p>
            <a:pPr lvl="1"/>
            <a:r>
              <a:rPr lang="en-US" dirty="0" smtClean="0"/>
              <a:t>Utilize </a:t>
            </a:r>
            <a:r>
              <a:rPr lang="en-US" dirty="0"/>
              <a:t>NCC </a:t>
            </a:r>
            <a:r>
              <a:rPr lang="en-US" dirty="0" smtClean="0"/>
              <a:t>to understand </a:t>
            </a:r>
            <a:r>
              <a:rPr lang="en-US" dirty="0"/>
              <a:t>locking and tearing modes in the presence of resonant and non-resonant </a:t>
            </a:r>
            <a:r>
              <a:rPr lang="en-US" dirty="0" smtClean="0"/>
              <a:t>EFs</a:t>
            </a:r>
          </a:p>
          <a:p>
            <a:pPr lvl="2"/>
            <a:r>
              <a:rPr lang="en-US" dirty="0" smtClean="0"/>
              <a:t>develop predictability for ITER</a:t>
            </a:r>
            <a:endParaRPr lang="en-US" dirty="0"/>
          </a:p>
          <a:p>
            <a:pPr lvl="2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572000" y="1335310"/>
            <a:ext cx="4572000" cy="1715353"/>
            <a:chOff x="2011640" y="1059544"/>
            <a:chExt cx="4572000" cy="171535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82" b="4225"/>
            <a:stretch/>
          </p:blipFill>
          <p:spPr bwMode="auto">
            <a:xfrm>
              <a:off x="2011640" y="2529146"/>
              <a:ext cx="4572000" cy="245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" b="68296"/>
            <a:stretch/>
          </p:blipFill>
          <p:spPr bwMode="auto">
            <a:xfrm>
              <a:off x="2011640" y="1059544"/>
              <a:ext cx="4572000" cy="1527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2" t="95441" r="38750"/>
          <a:stretch/>
        </p:blipFill>
        <p:spPr bwMode="auto">
          <a:xfrm>
            <a:off x="6691568" y="3075413"/>
            <a:ext cx="698500" cy="2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90068" y="6596129"/>
            <a:ext cx="811441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0" dirty="0" smtClean="0"/>
              <a:t>3D Fields</a:t>
            </a:r>
            <a:endParaRPr lang="en-US" sz="1100" i="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143499" y="908950"/>
            <a:ext cx="3775530" cy="32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kern="0" dirty="0" smtClean="0"/>
              <a:t>Dynamic error field correction in NSTX</a:t>
            </a:r>
            <a:endParaRPr lang="en-US" b="0" i="0" u="sng" kern="0" dirty="0" smtClean="0"/>
          </a:p>
        </p:txBody>
      </p:sp>
      <p:sp>
        <p:nvSpPr>
          <p:cNvPr id="3" name="Rectangle 2"/>
          <p:cNvSpPr/>
          <p:nvPr/>
        </p:nvSpPr>
        <p:spPr bwMode="auto">
          <a:xfrm>
            <a:off x="5143499" y="1589314"/>
            <a:ext cx="473530" cy="8128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0" t="14114" r="6189" b="73175"/>
          <a:stretch/>
        </p:blipFill>
        <p:spPr bwMode="auto">
          <a:xfrm>
            <a:off x="8224144" y="2150799"/>
            <a:ext cx="624114" cy="63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8211489" y="1995714"/>
            <a:ext cx="636769" cy="17689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8211489" y="1878594"/>
            <a:ext cx="622410" cy="29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kern="0" dirty="0" smtClean="0">
                <a:solidFill>
                  <a:srgbClr val="FF0000"/>
                </a:solidFill>
              </a:rPr>
              <a:t>Gain</a:t>
            </a:r>
            <a:endParaRPr lang="en-US" b="0" i="0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5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72134</TotalTime>
  <Words>6101</Words>
  <Application>Microsoft Office PowerPoint</Application>
  <PresentationFormat>On-screen Show (4:3)</PresentationFormat>
  <Paragraphs>1015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Blank Presentation</vt:lpstr>
      <vt:lpstr>PowerPoint Presentation</vt:lpstr>
      <vt:lpstr>Overall objective: establish the physics and control capabilities needed for sustained stability of high performance ST plasmas</vt:lpstr>
      <vt:lpstr>Overall objective: establish the physics and control capabilities needed for sustained stability of high performance ST plasmas</vt:lpstr>
      <vt:lpstr>Dual-component PID (Br + Bp) and model-based RWM state-space (RWMSC) active control will enable long pulse, high β operation</vt:lpstr>
      <vt:lpstr>NCC will greatly enhance physics studies and control; Enhanced magnetics near divertor will measure multi-modes </vt:lpstr>
      <vt:lpstr>MHD spectroscopy shows improved stability at high bN/li,  and kinetic RWM stability may be enhanced at low n</vt:lpstr>
      <vt:lpstr>Realizing NSTX-U long-pulse scenarios will require stability of internal MHD modes</vt:lpstr>
      <vt:lpstr>Overall objective: establish the physics and control capabilities needed for sustained stability of high performance ST plasmas</vt:lpstr>
      <vt:lpstr>Correction of intrinsic error fields (EFs) is critical for performance; Resonant and non-resonant EFs affect locking and tearing stability</vt:lpstr>
      <vt:lpstr>NSTX-U will investigate neoclassical toroidal viscosity (NTV) at reduced n, which is important for rotation control and ITER</vt:lpstr>
      <vt:lpstr>Overall objective: establish the physics and control capabilities needed for sustained stability of high performance ST plasmas</vt:lpstr>
      <vt:lpstr>NSTX-U will provide projections of thermal quench physics, transient heat loads, and halo currents for ITER and FNSF</vt:lpstr>
      <vt:lpstr>Disruption prediction by multiple means will enable avoidance via profile or mode control or mitigation by MGI (1)</vt:lpstr>
      <vt:lpstr>Disruption prediction by multiple means will enable avoidance via profile or mode control or mitigation by MGI (2)</vt:lpstr>
      <vt:lpstr>Disruption prediction by multiple means will enable avoidance via profile or mode control or mitigation by MGI (3)</vt:lpstr>
      <vt:lpstr>Summary of NTSX-U 5 year plan for  Macroscopic Stability</vt:lpstr>
      <vt:lpstr>Backup</vt:lpstr>
      <vt:lpstr>NSTX-U macroscopic stability research is directly coupled to ITER through the ITPA</vt:lpstr>
      <vt:lpstr>Dual component (BR, Bp) PID and state space control</vt:lpstr>
      <vt:lpstr>RWM active control capability increases as partial NCC coils are added</vt:lpstr>
      <vt:lpstr>RWM active control capability increases further with full NCC</vt:lpstr>
      <vt:lpstr>Multi-mode theory shows high amplitude near divertor, enhanced magnetics proposed</vt:lpstr>
      <vt:lpstr>3D analysis of extended MHD sensors show significant mode amplitude off-midplane, approaching divertor region</vt:lpstr>
      <vt:lpstr>Stability control improvements significantly reduce unstable RWMs at low li and high bN; improved stability at high bN/li</vt:lpstr>
      <vt:lpstr>Internal modes may limit long-pulse scenarios; kinetic RWM stability may be enhanced at low n</vt:lpstr>
      <vt:lpstr>Internal kink/ballooning modes must be measured via non-magnetic means</vt:lpstr>
      <vt:lpstr>Realizing NSTX-U long-pulse scenarios will require stability of internal and external MHD modes</vt:lpstr>
      <vt:lpstr>Understanding neoclassical toroidal viscosity (NTV) is crucial for rotation control</vt:lpstr>
      <vt:lpstr>Correction of intrinsic error fields is critical for studies of 3D field physics and for performance</vt:lpstr>
      <vt:lpstr>Resonant and non-resonant error fields affect locking and tearing stability</vt:lpstr>
      <vt:lpstr>Disruption mitigation technologies that will benefit the ITER design are being prepared</vt:lpstr>
      <vt:lpstr>Understanding of thermal quench physics and transient heat loads is critical for projections</vt:lpstr>
      <vt:lpstr>Disruptivity studies and warning analysis of NSTX database are being conducted for disruption avoidance in NSTX-U</vt:lpstr>
      <vt:lpstr>PowerPoint Presentation</vt:lpstr>
      <vt:lpstr>Many important computational codes are used for theory-experiment comparison on NSTX-U</vt:lpstr>
      <vt:lpstr>Many important computational codes are used for theory-experiment comparison on NSTX-U</vt:lpstr>
      <vt:lpstr>PowerPoint Presentation</vt:lpstr>
      <vt:lpstr>Thrust MS-1: Understand and advance passive and active feedback control to sustain macroscopic stability</vt:lpstr>
      <vt:lpstr>Thrust MS-2: Understand 3D field effects to provide basis for optimizing stability thru rotation profile control by 3D fields</vt:lpstr>
      <vt:lpstr>Thrust MS-3: Understand disruption dynamics, develop disruption detection, avoidance, and mitigation</vt:lpstr>
      <vt:lpstr>Global mode stability at lower collisionality</vt:lpstr>
      <vt:lpstr>Dual-field component active RWM control and improved mode discrimination at high normalized beta</vt:lpstr>
      <vt:lpstr>Model-based RWM state-space controller for active RWM control</vt:lpstr>
      <vt:lpstr>Internal kink/ballooning mode control scoping study</vt:lpstr>
      <vt:lpstr>Use of NCC for mode control and integration of stability control elements</vt:lpstr>
      <vt:lpstr>Error field and island dynamics</vt:lpstr>
      <vt:lpstr>Neoclassical toroidal viscosity at reduced collisionality and applicability to an ST-FNSF and ITER</vt:lpstr>
      <vt:lpstr>Understanding neoclassical toroidal viscosity (NTV) physics to control rotation braking</vt:lpstr>
      <vt:lpstr>Stability physics for disruption prediction</vt:lpstr>
      <vt:lpstr>Stability control for disruption avoidance</vt:lpstr>
      <vt:lpstr>Rapid shutdown techniques via mass injection for disruption avoidance</vt:lpstr>
      <vt:lpstr>Disruption physics</vt:lpstr>
    </vt:vector>
  </TitlesOfParts>
  <Company>Princeton Plasma Physics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jberkery</cp:lastModifiedBy>
  <cp:revision>12610</cp:revision>
  <dcterms:created xsi:type="dcterms:W3CDTF">2003-10-01T16:23:57Z</dcterms:created>
  <dcterms:modified xsi:type="dcterms:W3CDTF">2013-02-15T21:26:25Z</dcterms:modified>
</cp:coreProperties>
</file>