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1217" r:id="rId2"/>
    <p:sldId id="1343" r:id="rId3"/>
    <p:sldId id="1344" r:id="rId4"/>
    <p:sldId id="1398" r:id="rId5"/>
    <p:sldId id="1380" r:id="rId6"/>
    <p:sldId id="1400" r:id="rId7"/>
    <p:sldId id="1402" r:id="rId8"/>
    <p:sldId id="1403" r:id="rId9"/>
    <p:sldId id="1404" r:id="rId10"/>
    <p:sldId id="1406" r:id="rId11"/>
    <p:sldId id="1407" r:id="rId12"/>
    <p:sldId id="1405" r:id="rId13"/>
    <p:sldId id="1382" r:id="rId14"/>
    <p:sldId id="1390" r:id="rId15"/>
    <p:sldId id="1391" r:id="rId16"/>
    <p:sldId id="1393" r:id="rId17"/>
    <p:sldId id="1394" r:id="rId18"/>
    <p:sldId id="1395" r:id="rId19"/>
    <p:sldId id="1396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006600"/>
    <a:srgbClr val="FF66CC"/>
    <a:srgbClr val="FF9933"/>
    <a:srgbClr val="3399FF"/>
    <a:srgbClr val="66FFFF"/>
    <a:srgbClr val="FF99FF"/>
    <a:srgbClr val="FF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922" autoAdjust="0"/>
    <p:restoredTop sz="94360" autoAdjust="0"/>
  </p:normalViewPr>
  <p:slideViewPr>
    <p:cSldViewPr>
      <p:cViewPr>
        <p:scale>
          <a:sx n="100" d="100"/>
          <a:sy n="100" d="100"/>
        </p:scale>
        <p:origin x="-894" y="-15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68"/>
    </p:cViewPr>
  </p:sorterViewPr>
  <p:notesViewPr>
    <p:cSldViewPr>
      <p:cViewPr varScale="1">
        <p:scale>
          <a:sx n="79" d="100"/>
          <a:sy n="79" d="100"/>
        </p:scale>
        <p:origin x="-198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34.wmf"/><Relationship Id="rId1" Type="http://schemas.openxmlformats.org/officeDocument/2006/relationships/image" Target="../media/image12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170255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2"/>
            <a:ext cx="3170254" cy="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t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50"/>
            <a:ext cx="3170255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150"/>
            <a:ext cx="3170254" cy="4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99" tIns="48350" rIns="96699" bIns="48350" numCol="1" anchor="b" anchorCtr="0" compatLnSpc="1">
            <a:prstTxWarp prst="textNoShape">
              <a:avLst/>
            </a:prstTxWarp>
          </a:bodyPr>
          <a:lstStyle>
            <a:lvl1pPr algn="r" defTabSz="967321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733A79-DCD6-49D1-9180-CC6628E65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2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80114" y="1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7138" y="712788"/>
            <a:ext cx="4860925" cy="364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319" y="4595616"/>
            <a:ext cx="5382567" cy="427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80114" y="9111882"/>
            <a:ext cx="3135086" cy="47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3" tIns="47857" rIns="95713" bIns="478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B8654FE-87CE-4C6C-A6DC-72558FF8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8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150BB-80D6-4FDA-8199-05A549DCB4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A05-0FB3-439D-B04E-5145FD46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E324-9CBF-4BB2-AC72-44EF0FF65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D35D-CACF-40C4-A969-2F52C5184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17583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17583"/>
            <a:ext cx="6553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E3AF-4E4B-4CA6-A7DE-01BFBA536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06D3-BFF6-4418-B4E4-B24115038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78EA-9F47-4177-AA32-B41ABB6C2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07852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8EB-1CA6-407D-8C74-3B80A1D14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FE9E-9F50-4BC9-B109-02605228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42990-334A-4246-92B1-6F50FCD48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3D315-2D8A-4354-9284-2692622C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9FC4-6591-4FF4-B321-AE130B2C5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07852"/>
            <a:ext cx="883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0758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609304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NSTX-U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 PAC-33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 – NCC Applications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(Park)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MS PGothic" pitchFamily="34" charset="-128"/>
              </a:defRPr>
            </a:lvl1pPr>
          </a:lstStyle>
          <a:p>
            <a:pPr>
              <a:defRPr/>
            </a:pPr>
            <a:fld id="{FD643048-C6A4-41C1-B840-6D9AB190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609304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February 19-21, 2013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8.png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wmf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3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5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7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1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62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3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5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6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sp>
        <p:nvSpPr>
          <p:cNvPr id="2067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NSTX-U 5 Year Plan for Non-axisymmetric Control Coil (NCC) Applications</a:t>
            </a:r>
            <a:endParaRPr lang="en-US" sz="32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559860" y="1914525"/>
            <a:ext cx="6019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" charset="0"/>
              </a:rPr>
              <a:t>J.-K. Park,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J. W. Berkery, A. H. Boozer, 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J. M. Bialek, S. A. Sabbagh, T. E. Evans, 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S. P. Gerhardt, J. E. Menard 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rial" charset="0"/>
              </a:rPr>
              <a:t>for </a:t>
            </a:r>
            <a:r>
              <a:rPr lang="en-US" sz="2000" b="0" dirty="0">
                <a:solidFill>
                  <a:schemeClr val="tx1"/>
                </a:solidFill>
                <a:latin typeface="Arial" charset="0"/>
              </a:rPr>
              <a:t>the NSTX Research Team</a:t>
            </a:r>
          </a:p>
        </p:txBody>
      </p:sp>
      <p:pic>
        <p:nvPicPr>
          <p:cNvPr id="42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pic>
        <p:nvPicPr>
          <p:cNvPr id="44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47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676400" y="3667125"/>
            <a:ext cx="5715000" cy="69660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NSTX-U PAC-33</a:t>
            </a:r>
            <a:endParaRPr lang="en-US" sz="18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B318, PPPL</a:t>
            </a:r>
            <a:endParaRPr lang="en-US" sz="1800" i="0" dirty="0">
              <a:solidFill>
                <a:srgbClr val="FF0000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 dirty="0" smtClean="0">
                <a:solidFill>
                  <a:srgbClr val="FF0000"/>
                </a:solidFill>
              </a:rPr>
              <a:t>February 19-21, 2013</a:t>
            </a:r>
            <a:endParaRPr lang="en-US" sz="18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Figures-Of-Merit analyses indicate 2x6-Odd is more favorable than 12U for error field, rotation control, RMP, RWM control</a:t>
            </a:r>
          </a:p>
          <a:p>
            <a:pPr lvl="1"/>
            <a:r>
              <a:rPr lang="en-US" sz="1800" dirty="0" smtClean="0"/>
              <a:t>12U can provide high-n rotating capability, but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spectrum is too limited to give good FOM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105864"/>
              </p:ext>
            </p:extLst>
          </p:nvPr>
        </p:nvGraphicFramePr>
        <p:xfrm>
          <a:off x="590550" y="2436741"/>
          <a:ext cx="8077200" cy="38878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1447800"/>
                <a:gridCol w="895350"/>
                <a:gridCol w="895350"/>
                <a:gridCol w="895350"/>
                <a:gridCol w="895350"/>
              </a:tblGrid>
              <a:tr h="596019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Figures</a:t>
                      </a:r>
                      <a:r>
                        <a:rPr lang="en-US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of Merit</a:t>
                      </a:r>
                      <a:endParaRPr lang="en-US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Favorable values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MID</a:t>
                      </a:r>
                      <a:endParaRPr lang="en-US" sz="1400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12U</a:t>
                      </a:r>
                      <a:endParaRPr lang="en-US" sz="14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2x6-Odd</a:t>
                      </a:r>
                      <a:endParaRPr lang="en-US" sz="14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2x12</a:t>
                      </a:r>
                      <a:endParaRPr lang="en-US" sz="1400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 (n=1)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</a:t>
                      </a:r>
                      <a:r>
                        <a:rPr lang="en-US" sz="14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N-R</a:t>
                      </a:r>
                      <a:endParaRPr lang="en-US" sz="1400" b="1" i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0.017</a:t>
                      </a:r>
                      <a:endParaRPr lang="en-US" sz="14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0.025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0.13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0.13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4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lang="en-US" sz="14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5.65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5.65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NTV (n≥3)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 </a:t>
                      </a:r>
                      <a:r>
                        <a:rPr lang="el-GR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4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N-N</a:t>
                      </a:r>
                      <a:endParaRPr lang="en-US" sz="14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lang="en-US" sz="14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2.00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3.97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19.6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RMP (n≥3)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Small F</a:t>
                      </a:r>
                      <a:r>
                        <a:rPr lang="en-US" sz="14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N-C</a:t>
                      </a:r>
                      <a:endParaRPr lang="en-US" sz="1400" b="1" i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lang="en-US" sz="14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0.021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0.019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0.005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Wide </a:t>
                      </a:r>
                      <a:r>
                        <a:rPr lang="el-GR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14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N-C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1.00</a:t>
                      </a:r>
                      <a:endParaRPr lang="en-US" sz="14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22.1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RWM (n=1)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</a:t>
                      </a:r>
                      <a:r>
                        <a:rPr lang="el-GR" sz="1400" b="1" i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lang="en-US" sz="1400" b="1" i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1.25</a:t>
                      </a:r>
                      <a:endParaRPr lang="en-US" sz="14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1.54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1.61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1.70</a:t>
                      </a:r>
                      <a:endParaRPr lang="en-US" sz="14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97630"/>
              </p:ext>
            </p:extLst>
          </p:nvPr>
        </p:nvGraphicFramePr>
        <p:xfrm>
          <a:off x="1733550" y="3151116"/>
          <a:ext cx="13573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" name="Equation" r:id="rId3" imgW="1066680" imgH="558720" progId="Equation.3">
                  <p:embed/>
                </p:oleObj>
              </mc:Choice>
              <mc:Fallback>
                <p:oleObj name="Equation" r:id="rId3" imgW="1066680" imgH="558720" progId="Equation.3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151116"/>
                        <a:ext cx="135731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66405"/>
              </p:ext>
            </p:extLst>
          </p:nvPr>
        </p:nvGraphicFramePr>
        <p:xfrm>
          <a:off x="1743075" y="4078216"/>
          <a:ext cx="1825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Equation" r:id="rId5" imgW="1434960" imgH="431640" progId="Equation.3">
                  <p:embed/>
                </p:oleObj>
              </mc:Choice>
              <mc:Fallback>
                <p:oleObj name="Equation" r:id="rId5" imgW="1434960" imgH="431640" progId="Equation.3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078216"/>
                        <a:ext cx="18256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553784"/>
              </p:ext>
            </p:extLst>
          </p:nvPr>
        </p:nvGraphicFramePr>
        <p:xfrm>
          <a:off x="1752600" y="4894191"/>
          <a:ext cx="18129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Equation" r:id="rId7" imgW="1422360" imgH="457200" progId="Equation.3">
                  <p:embed/>
                </p:oleObj>
              </mc:Choice>
              <mc:Fallback>
                <p:oleObj name="Equation" r:id="rId7" imgW="1422360" imgH="457200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94191"/>
                        <a:ext cx="18129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962817"/>
              </p:ext>
            </p:extLst>
          </p:nvPr>
        </p:nvGraphicFramePr>
        <p:xfrm>
          <a:off x="1879600" y="5726041"/>
          <a:ext cx="1035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Equation" r:id="rId9" imgW="812520" imgH="431640" progId="Equation.3">
                  <p:embed/>
                </p:oleObj>
              </mc:Choice>
              <mc:Fallback>
                <p:oleObj name="Equation" r:id="rId9" imgW="812520" imgH="431640" progId="Equation.3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5726041"/>
                        <a:ext cx="10350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analysis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200" dirty="0" smtClean="0"/>
              <a:t>Additional configurations will be investigated</a:t>
            </a:r>
          </a:p>
          <a:p>
            <a:pPr lvl="1"/>
            <a:r>
              <a:rPr lang="en-US" sz="1800" dirty="0" smtClean="0"/>
              <a:t>Combined coil configurations between NCCs and EFC, including different Ampere-turn ratios, and with constraint of only 6 independent power supplies</a:t>
            </a:r>
          </a:p>
          <a:p>
            <a:pPr lvl="1"/>
            <a:r>
              <a:rPr lang="en-US" sz="1800" dirty="0" smtClean="0"/>
              <a:t>Target plasmas with different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 and q-shear</a:t>
            </a:r>
          </a:p>
          <a:p>
            <a:pPr lvl="1"/>
            <a:r>
              <a:rPr lang="en-US" sz="1800" dirty="0" smtClean="0"/>
              <a:t>VALEN3D calculations of conceptual design of optimized sensors for RMP control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Important coil configurations will be identified based on FOM and coupled with varied </a:t>
            </a:r>
            <a:r>
              <a:rPr lang="en-US" sz="2200" dirty="0" err="1" smtClean="0"/>
              <a:t>collisionality</a:t>
            </a:r>
            <a:r>
              <a:rPr lang="en-US" sz="2200" dirty="0" smtClean="0"/>
              <a:t> and rotation</a:t>
            </a:r>
          </a:p>
          <a:p>
            <a:pPr lvl="1"/>
            <a:r>
              <a:rPr lang="en-US" sz="1800" dirty="0" smtClean="0"/>
              <a:t>Present IPEC-NTV calculations will be performed</a:t>
            </a:r>
          </a:p>
          <a:p>
            <a:pPr lvl="1"/>
            <a:r>
              <a:rPr lang="en-US" sz="1800" dirty="0" smtClean="0"/>
              <a:t>NTVTOK, MISK, MARS-K calculations will be added</a:t>
            </a:r>
          </a:p>
          <a:p>
            <a:pPr lvl="1"/>
            <a:endParaRPr lang="en-US" sz="2200" dirty="0"/>
          </a:p>
          <a:p>
            <a:r>
              <a:rPr lang="en-US" sz="2200" dirty="0" smtClean="0"/>
              <a:t>Advanced computations will be performed for selected coil configurations, target plasmas, kinetic profiles</a:t>
            </a:r>
          </a:p>
          <a:p>
            <a:pPr lvl="1"/>
            <a:r>
              <a:rPr lang="en-US" sz="1800" dirty="0" smtClean="0"/>
              <a:t>POCA will be used for selected cases</a:t>
            </a:r>
          </a:p>
          <a:p>
            <a:pPr lvl="1"/>
            <a:r>
              <a:rPr lang="en-US" sz="1800" dirty="0" smtClean="0"/>
              <a:t>FORTEC3D or XGC0 can be tested for a few limited cases</a:t>
            </a:r>
          </a:p>
          <a:p>
            <a:pPr lvl="1"/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4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91" y="3057815"/>
            <a:ext cx="3889870" cy="270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3736470" cy="269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1x6 PPU array produces comparable resonant field per currents with very different non-resonant field contents</a:t>
            </a:r>
          </a:p>
          <a:p>
            <a:r>
              <a:rPr lang="en-US" sz="2000" dirty="0" smtClean="0"/>
              <a:t>“Non-resonant field selectivity”, defined by NTV torque per (dB</a:t>
            </a:r>
            <a:r>
              <a:rPr lang="en-US" sz="2000" baseline="-25000" dirty="0" smtClean="0"/>
              <a:t>21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can be varied by an order of magnitude if PPU and EFC currents are optimized</a:t>
            </a:r>
            <a:endParaRPr lang="en-US" sz="1800" dirty="0" smtClean="0"/>
          </a:p>
          <a:p>
            <a:pPr lvl="1"/>
            <a:r>
              <a:rPr lang="en-US" sz="1800" dirty="0" smtClean="0"/>
              <a:t>This capability is essential to understand “non-resonant error field” effects on locking and tearing in tokamaks including ITER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8"/>
            <a:ext cx="9144000" cy="838200"/>
          </a:xfrm>
        </p:spPr>
        <p:txBody>
          <a:bodyPr/>
          <a:lstStyle/>
          <a:p>
            <a:r>
              <a:rPr lang="en-US" sz="2600" dirty="0" smtClean="0"/>
              <a:t>1x6 array can provide large selectivity of non-resonant to resonant field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7696" y="426402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EFC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87696" y="4541028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PF5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87696" y="475839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PPU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94212" y="3963978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</a:rPr>
              <a:t>PPU+EFC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61079" y="3349629"/>
            <a:ext cx="1067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2xPPU+EFC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31061" y="3365531"/>
            <a:ext cx="16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Highly non-resonant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35236" y="4965324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esonant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4484" y="5566473"/>
            <a:ext cx="34103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between PPU and EFC n=1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62463" y="5566473"/>
            <a:ext cx="34103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between PPU and EFC n=1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5658" y="5971401"/>
            <a:ext cx="6737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*PPU currents per EFC (1kAt is the base) should be further optimized (Likely more than 2)</a:t>
            </a:r>
            <a:endParaRPr lang="en-US" dirty="0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6249858" y="2667000"/>
            <a:ext cx="912942" cy="276999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ITPA WG9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51445" y="2662997"/>
            <a:ext cx="415498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1x6 PPU, when combined with EFC, can produce spatially very different NTV braking profiles</a:t>
            </a:r>
          </a:p>
          <a:p>
            <a:r>
              <a:rPr lang="en-US" sz="2000" dirty="0" smtClean="0"/>
              <a:t>Local control of rotation and rotation shear will be possible to large extents if combined with off-axis NBI beams</a:t>
            </a:r>
            <a:endParaRPr lang="en-US" sz="1800" dirty="0" smtClean="0"/>
          </a:p>
          <a:p>
            <a:pPr lvl="1"/>
            <a:r>
              <a:rPr lang="en-US" sz="1800" dirty="0" smtClean="0"/>
              <a:t>This capability is essential to achieve advance control of macroscopic to microscope instabilities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8"/>
            <a:ext cx="9144000" cy="838200"/>
          </a:xfrm>
        </p:spPr>
        <p:txBody>
          <a:bodyPr/>
          <a:lstStyle/>
          <a:p>
            <a:r>
              <a:rPr lang="en-US" sz="2600" dirty="0" smtClean="0"/>
              <a:t>Local rotation control will be possible to large extents if n=1 and n=3 PPU+EFC are utilized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93497"/>
            <a:ext cx="3450758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1026"/>
            <a:ext cx="3820564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9599" y="3304565"/>
            <a:ext cx="1479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n</a:t>
            </a:r>
            <a:r>
              <a:rPr lang="en-US" sz="1000" dirty="0" smtClean="0">
                <a:solidFill>
                  <a:srgbClr val="FF0000"/>
                </a:solidFill>
              </a:rPr>
              <a:t>=1 2xPPU+EFC (M5)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455566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n=1 EFC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3600235"/>
            <a:ext cx="1479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n=1 2xPPU+EFC (M2)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3754081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n=3 EFC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3900740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n=3 PPU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524180" y="3435359"/>
            <a:ext cx="428471" cy="1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524180" y="3584866"/>
            <a:ext cx="428471" cy="1"/>
          </a:xfrm>
          <a:prstGeom prst="line">
            <a:avLst/>
          </a:prstGeom>
          <a:noFill/>
          <a:ln w="158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5524180" y="3731028"/>
            <a:ext cx="428471" cy="1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524180" y="3877688"/>
            <a:ext cx="428471" cy="1"/>
          </a:xfrm>
          <a:prstGeom prst="line">
            <a:avLst/>
          </a:prstGeom>
          <a:noFill/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524180" y="4031534"/>
            <a:ext cx="428471" cy="1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941864" y="6154579"/>
            <a:ext cx="3690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*Note torque profile is the integrated torque from the core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4800600" y="6122775"/>
            <a:ext cx="4062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*Note damping profiles assume NTV alone, but should be combined with NBI and momentum diffusion model</a:t>
            </a:r>
            <a:endParaRPr lang="en-US" sz="1000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65392" y="2670948"/>
            <a:ext cx="971548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MS, TT, EP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3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93" y="3473924"/>
            <a:ext cx="3300007" cy="28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8" y="3489292"/>
            <a:ext cx="3810000" cy="272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1x6 PPU, when combined with EFC, can meet </a:t>
            </a:r>
            <a:r>
              <a:rPr lang="en-US" sz="2000" dirty="0" err="1" smtClean="0"/>
              <a:t>Chirikov</a:t>
            </a:r>
            <a:r>
              <a:rPr lang="en-US" sz="2000" dirty="0" smtClean="0"/>
              <a:t> overlap criteria with various NTV braking characteristics</a:t>
            </a:r>
          </a:p>
          <a:p>
            <a:pPr lvl="1"/>
            <a:r>
              <a:rPr lang="en-US" sz="1800" dirty="0" smtClean="0"/>
              <a:t>Figure of merit can be defined by NTV when </a:t>
            </a:r>
            <a:r>
              <a:rPr lang="en-US" sz="1800" dirty="0" err="1" smtClean="0"/>
              <a:t>Chirikov</a:t>
            </a:r>
            <a:r>
              <a:rPr lang="en-US" sz="1800" dirty="0" smtClean="0"/>
              <a:t> overlap parameter = 1 </a:t>
            </a:r>
          </a:p>
          <a:p>
            <a:r>
              <a:rPr lang="en-US" sz="2000" dirty="0" smtClean="0"/>
              <a:t>Wide range of figure of merit can be produced when PPU is optimized with EFC, and can be tested for ELM modification</a:t>
            </a:r>
            <a:endParaRPr lang="en-US" sz="1800" dirty="0" smtClean="0"/>
          </a:p>
          <a:p>
            <a:pPr lvl="1"/>
            <a:r>
              <a:rPr lang="en-US" sz="1800" dirty="0" smtClean="0"/>
              <a:t>n=1 can give 1~10, and n=3 can give 0.1~1.0 Nm per </a:t>
            </a:r>
            <a:r>
              <a:rPr lang="en-US" sz="1800" dirty="0" err="1" smtClean="0"/>
              <a:t>Chirikov</a:t>
            </a:r>
            <a:endParaRPr lang="en-US" sz="1800" dirty="0" smtClean="0"/>
          </a:p>
          <a:p>
            <a:pPr lvl="1"/>
            <a:r>
              <a:rPr lang="en-US" sz="1800" dirty="0" smtClean="0"/>
              <a:t>ELM triggering vs. suppression threshold can be studied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8"/>
            <a:ext cx="9144000" cy="838200"/>
          </a:xfrm>
        </p:spPr>
        <p:txBody>
          <a:bodyPr/>
          <a:lstStyle/>
          <a:p>
            <a:r>
              <a:rPr lang="en-US" sz="2600" dirty="0" smtClean="0"/>
              <a:t>PPU can increase figure of merits for RMP, which can be tested against ELM triggering capability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4960" y="486564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EFC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7276" y="422888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PPU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3336" y="5173376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</a:rPr>
              <a:t>PPU+EFC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5617" y="3842677"/>
            <a:ext cx="1067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2xPPU+EFC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1945" y="6031699"/>
            <a:ext cx="34103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between PPU and EFC n=1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24043" y="6071454"/>
            <a:ext cx="34103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between PPU and EFC n=3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00799" y="3059899"/>
            <a:ext cx="397866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7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Another 6-array can largely extend “non-resonant” and “resonant field selectivity” by changing alignment between fields to resonant helical pitch</a:t>
            </a:r>
          </a:p>
          <a:p>
            <a:r>
              <a:rPr lang="en-US" sz="2000" dirty="0" smtClean="0"/>
              <a:t>RMP figure of merit can be also further increased or decreased</a:t>
            </a:r>
          </a:p>
          <a:p>
            <a:pPr lvl="1"/>
            <a:r>
              <a:rPr lang="en-US" sz="1800" b="1" dirty="0"/>
              <a:t>Particularly </a:t>
            </a:r>
            <a:r>
              <a:rPr lang="en-US" sz="1800" b="1" dirty="0" smtClean="0"/>
              <a:t>2x6 </a:t>
            </a:r>
            <a:r>
              <a:rPr lang="en-US" sz="1800" b="1" dirty="0"/>
              <a:t>is essential to decrease </a:t>
            </a:r>
            <a:r>
              <a:rPr lang="en-US" sz="1800" b="1" dirty="0" smtClean="0"/>
              <a:t>torque/dB</a:t>
            </a:r>
            <a:r>
              <a:rPr lang="en-US" sz="1800" b="1" baseline="-25000" dirty="0" smtClean="0"/>
              <a:t>21</a:t>
            </a:r>
            <a:r>
              <a:rPr lang="en-US" sz="1800" b="1" baseline="30000" dirty="0" smtClean="0"/>
              <a:t>2</a:t>
            </a:r>
            <a:r>
              <a:rPr lang="en-US" sz="1800" b="1" dirty="0" smtClean="0"/>
              <a:t>, and </a:t>
            </a:r>
            <a:r>
              <a:rPr lang="en-US" sz="1800" b="1" dirty="0"/>
              <a:t>thus increase “resonant field selectivity</a:t>
            </a:r>
            <a:r>
              <a:rPr lang="en-US" sz="1800" b="1" dirty="0" smtClean="0"/>
              <a:t>”, and also to decrease torque per </a:t>
            </a:r>
            <a:r>
              <a:rPr lang="en-US" sz="1800" b="1" dirty="0" err="1" smtClean="0"/>
              <a:t>Chirikov</a:t>
            </a:r>
            <a:endParaRPr lang="en-US" sz="1800" b="1" dirty="0" smtClean="0"/>
          </a:p>
          <a:p>
            <a:r>
              <a:rPr lang="en-US" sz="2000" dirty="0" smtClean="0"/>
              <a:t>Optimized currents are expected to greatly improve n=1 capability</a:t>
            </a:r>
            <a:endParaRPr lang="en-US" sz="2000" dirty="0"/>
          </a:p>
          <a:p>
            <a:pPr lvl="1"/>
            <a:endParaRPr lang="en-US" sz="1600" dirty="0" smtClean="0"/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8"/>
            <a:ext cx="9144000" cy="838200"/>
          </a:xfrm>
        </p:spPr>
        <p:txBody>
          <a:bodyPr/>
          <a:lstStyle/>
          <a:p>
            <a:r>
              <a:rPr lang="en-US" sz="2600" dirty="0" smtClean="0"/>
              <a:t>Another 6-array can largely extend n=1 and n=3 field selectivity, rotation controllability, FOMs 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7" y="3212298"/>
            <a:ext cx="3824593" cy="26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82" y="3165005"/>
            <a:ext cx="372189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010114" y="4475202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</a:rPr>
              <a:t>PPU+EFC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8098" y="3609201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B+EFC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9298" y="3593298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B+EFC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20558" y="4904601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</a:rPr>
              <a:t>PPU+EFC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9153" y="453950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EFC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5971401"/>
            <a:ext cx="5883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*All coils are in the same currents (1kAt is the base) and ratio is not optimized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00200" y="5225303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Highly resonant for core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4600" y="5190847"/>
            <a:ext cx="1999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Highly resonant for edge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>
            <a:stCxn id="24" idx="3"/>
          </p:cNvCxnSpPr>
          <p:nvPr/>
        </p:nvCxnSpPr>
        <p:spPr bwMode="auto">
          <a:xfrm flipV="1">
            <a:off x="3564199" y="5294553"/>
            <a:ext cx="398201" cy="69250"/>
          </a:xfrm>
          <a:prstGeom prst="straightConnector1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6534229" y="5173535"/>
            <a:ext cx="276934" cy="51768"/>
          </a:xfrm>
          <a:prstGeom prst="straightConnector1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050898" y="5711690"/>
            <a:ext cx="34103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between PPU and EFC n=1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7843" y="5703739"/>
            <a:ext cx="34103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between PPU and EFC n=1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655367"/>
            <a:ext cx="18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Different phase between PPU and PPL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6" name="Right Brace 25"/>
          <p:cNvSpPr/>
          <p:nvPr/>
        </p:nvSpPr>
        <p:spPr bwMode="auto">
          <a:xfrm rot="18071163">
            <a:off x="2542694" y="3924505"/>
            <a:ext cx="233042" cy="631267"/>
          </a:xfrm>
          <a:prstGeom prst="rightBrac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971540" y="2726605"/>
            <a:ext cx="715260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MS, BP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35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2x6 array can increase NTV braking controllability when option B# is used and EFC is nulled or optimized</a:t>
            </a:r>
          </a:p>
          <a:p>
            <a:r>
              <a:rPr lang="en-US" sz="2000" dirty="0" smtClean="0"/>
              <a:t>Option B is also effective to produce good RMP, by decreasing NTV per </a:t>
            </a:r>
            <a:r>
              <a:rPr lang="en-US" sz="2000" dirty="0" err="1" smtClean="0"/>
              <a:t>Chirikov</a:t>
            </a:r>
            <a:r>
              <a:rPr lang="en-US" sz="2000" dirty="0" smtClean="0"/>
              <a:t>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8"/>
            <a:ext cx="9144000" cy="838200"/>
          </a:xfrm>
        </p:spPr>
        <p:txBody>
          <a:bodyPr/>
          <a:lstStyle/>
          <a:p>
            <a:r>
              <a:rPr lang="en-US" sz="2400" dirty="0" smtClean="0"/>
              <a:t>2x6 array, if optimized (B#), NTV braking controllability and RMP FOM variability can be largely enhanced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19" y="2698804"/>
            <a:ext cx="3651481" cy="299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6" y="2490747"/>
            <a:ext cx="3954857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20636" y="2795547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</a:rPr>
              <a:t>PPU+EFC</a:t>
            </a:r>
            <a:endParaRPr lang="en-US" dirty="0">
              <a:solidFill>
                <a:srgbClr val="FF993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0636" y="2976441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CC"/>
                </a:solidFill>
              </a:rPr>
              <a:t>A+EFC</a:t>
            </a:r>
            <a:endParaRPr lang="en-US" dirty="0">
              <a:solidFill>
                <a:srgbClr val="FF66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0636" y="3180651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</a:t>
            </a:r>
            <a:r>
              <a:rPr lang="en-US" dirty="0" smtClean="0">
                <a:solidFill>
                  <a:srgbClr val="7030A0"/>
                </a:solidFill>
              </a:rPr>
              <a:t>+EFC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0636" y="337916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EFC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6119" y="5718948"/>
            <a:ext cx="210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Highly resonant with edge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3358919" y="4221916"/>
            <a:ext cx="914400" cy="1473784"/>
          </a:xfrm>
          <a:prstGeom prst="straightConnector1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63745" y="5502302"/>
            <a:ext cx="34023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between PPU and PPL n=3</a:t>
            </a:r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63919" y="4852947"/>
            <a:ext cx="838200" cy="842753"/>
          </a:xfrm>
          <a:prstGeom prst="straightConnector1">
            <a:avLst/>
          </a:prstGeom>
          <a:noFill/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62000" y="6027751"/>
            <a:ext cx="7810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*Note torque density profile for n≥3 is always peaked in the edge for these examples, which means that rotation profile will be primarily scaled down by momentum diffusion, but other q-profile equilibrium can be different</a:t>
            </a:r>
            <a:endParaRPr lang="en-US" sz="10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57652" y="1387502"/>
            <a:ext cx="971548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MS, TT, EP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5867" y="2057400"/>
            <a:ext cx="397866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60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1x12 upper array alone can enhance rotation controllability and RMP characteristics using natural attenuation of high toroidal harmonics</a:t>
            </a:r>
          </a:p>
          <a:p>
            <a:r>
              <a:rPr lang="en-US" sz="2000" dirty="0" smtClean="0"/>
              <a:t>ITER aims n≥3, and 12 toroidal array will allow detailed n≥3 physics studies with 3D diagnostics by field rotation</a:t>
            </a:r>
          </a:p>
          <a:p>
            <a:r>
              <a:rPr lang="en-US" sz="2000" dirty="0" smtClean="0"/>
              <a:t>Preliminary studies for full NCC with 2x12 (without combined with EFC) showed an-order-of-magnitude variation in rotation and RMP FOM can be easily produced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8"/>
            <a:ext cx="9144000" cy="838200"/>
          </a:xfrm>
        </p:spPr>
        <p:txBody>
          <a:bodyPr/>
          <a:lstStyle/>
          <a:p>
            <a:r>
              <a:rPr lang="en-US" sz="2600" dirty="0" smtClean="0"/>
              <a:t>1x12 array NCC will be important to explore n≥3 spectral variations and rotation capability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9" y="3549592"/>
            <a:ext cx="3789531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48" y="3549592"/>
            <a:ext cx="3922936" cy="269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92608" y="441248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EFC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9404" y="480025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EFC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2222" y="5381706"/>
            <a:ext cx="264527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Naturally becomes edge resonant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638800" y="5410200"/>
            <a:ext cx="2353047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06104" y="3023454"/>
            <a:ext cx="1251496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MS, TT, EP, BP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0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Full NCC, if combined with idealized sensors, will allow high-</a:t>
            </a:r>
            <a:r>
              <a:rPr lang="el-GR" sz="2000" dirty="0" smtClean="0"/>
              <a:t>β</a:t>
            </a:r>
            <a:r>
              <a:rPr lang="en-US" sz="2000" dirty="0" smtClean="0"/>
              <a:t> advanced operation even near ideal-wall limit by active RWM control</a:t>
            </a:r>
          </a:p>
          <a:p>
            <a:pPr lvl="1"/>
            <a:r>
              <a:rPr lang="en-US" sz="1600" dirty="0" smtClean="0"/>
              <a:t>Idealized sensors: RWM control up to </a:t>
            </a:r>
            <a:r>
              <a:rPr lang="el-GR" sz="1600" dirty="0" smtClean="0"/>
              <a:t>β</a:t>
            </a:r>
            <a:r>
              <a:rPr lang="en-US" sz="1600" dirty="0" smtClean="0"/>
              <a:t>/</a:t>
            </a:r>
            <a:r>
              <a:rPr lang="el-GR" sz="1600" dirty="0"/>
              <a:t> </a:t>
            </a:r>
            <a:r>
              <a:rPr lang="el-GR" sz="1600" dirty="0" smtClean="0"/>
              <a:t>β</a:t>
            </a:r>
            <a:r>
              <a:rPr lang="en-US" sz="1600" baseline="-25000" dirty="0" smtClean="0"/>
              <a:t>no-wall</a:t>
            </a:r>
            <a:r>
              <a:rPr lang="en-US" sz="1600" dirty="0" smtClean="0"/>
              <a:t> = 1.70 ~ ideal wall limit</a:t>
            </a:r>
          </a:p>
          <a:p>
            <a:pPr lvl="1"/>
            <a:r>
              <a:rPr lang="en-US" sz="1600" dirty="0" smtClean="0"/>
              <a:t>Present sensors: lower performance, but can be optimized with state-space controller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8"/>
            <a:ext cx="9144000" cy="838200"/>
          </a:xfrm>
        </p:spPr>
        <p:txBody>
          <a:bodyPr/>
          <a:lstStyle/>
          <a:p>
            <a:r>
              <a:rPr lang="en-US" sz="2600" dirty="0" smtClean="0"/>
              <a:t>Full NCC can provide high-</a:t>
            </a:r>
            <a:r>
              <a:rPr lang="el-GR" sz="2600" dirty="0" smtClean="0"/>
              <a:t>β</a:t>
            </a:r>
            <a:r>
              <a:rPr lang="en-US" sz="2600" dirty="0" smtClean="0"/>
              <a:t> advanced operation near ideal-wall limit by active RWM control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22" y="2971801"/>
            <a:ext cx="3551778" cy="252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22" y="2590800"/>
            <a:ext cx="360838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3790409" y="5498471"/>
            <a:ext cx="838200" cy="1"/>
          </a:xfrm>
          <a:prstGeom prst="straightConnector1">
            <a:avLst/>
          </a:prstGeom>
          <a:noFill/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580903" y="5349902"/>
            <a:ext cx="123142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Ideal wall limit</a:t>
            </a:r>
            <a:endParaRPr lang="en-US" dirty="0">
              <a:solidFill>
                <a:srgbClr val="0066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342609" y="5410200"/>
            <a:ext cx="12954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397259" y="5165005"/>
            <a:ext cx="11645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RWM by NCC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4495800" y="2743200"/>
            <a:ext cx="152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J. Bialek, S. Sabbagh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04639" y="1377977"/>
            <a:ext cx="820161" cy="276999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MS, ASC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1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dirty="0" smtClean="0"/>
              <a:t>The use of 3D fields to control error fields, RWMs, momentum (rotation), and particle/heat transport is essential to meet NSTX-U programmatic/TSG goals and support ITER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reduced </a:t>
            </a:r>
            <a:r>
              <a:rPr lang="en-US" dirty="0" smtClean="0">
                <a:sym typeface="Symbol"/>
              </a:rPr>
              <a:t></a:t>
            </a:r>
            <a:r>
              <a:rPr lang="en-US" dirty="0" smtClean="0"/>
              <a:t>* </a:t>
            </a:r>
            <a:r>
              <a:rPr lang="en-US" dirty="0"/>
              <a:t>and </a:t>
            </a:r>
            <a:r>
              <a:rPr lang="en-US" dirty="0" smtClean="0"/>
              <a:t>high-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/>
              <a:t>combined with ability to vary </a:t>
            </a:r>
            <a:r>
              <a:rPr lang="en-US" dirty="0" smtClean="0"/>
              <a:t>q, rotation</a:t>
            </a:r>
            <a:endParaRPr lang="en-US" dirty="0"/>
          </a:p>
          <a:p>
            <a:pPr lvl="1"/>
            <a:r>
              <a:rPr lang="en-US" dirty="0" smtClean="0"/>
              <a:t>Error fields: To control LMs and TMs at low </a:t>
            </a:r>
            <a:r>
              <a:rPr lang="en-US" dirty="0" err="1" smtClean="0"/>
              <a:t>collsionality</a:t>
            </a:r>
            <a:endParaRPr lang="en-US" dirty="0" smtClean="0"/>
          </a:p>
          <a:p>
            <a:pPr lvl="1"/>
            <a:r>
              <a:rPr lang="en-US" dirty="0" smtClean="0"/>
              <a:t>Rotation: To improve micro-to-macro stability</a:t>
            </a:r>
          </a:p>
          <a:p>
            <a:pPr lvl="1"/>
            <a:r>
              <a:rPr lang="en-US" dirty="0" smtClean="0"/>
              <a:t>Particle/heat: To modify pedestal, edge stability, </a:t>
            </a:r>
            <a:r>
              <a:rPr lang="en-US" dirty="0" err="1" smtClean="0"/>
              <a:t>divertor</a:t>
            </a:r>
            <a:r>
              <a:rPr lang="en-US" dirty="0" smtClean="0"/>
              <a:t> flux</a:t>
            </a:r>
          </a:p>
          <a:p>
            <a:pPr lvl="1"/>
            <a:r>
              <a:rPr lang="en-US" dirty="0"/>
              <a:t>RWMs: To achieve high-</a:t>
            </a:r>
            <a:r>
              <a:rPr lang="el-GR" dirty="0"/>
              <a:t>β</a:t>
            </a:r>
            <a:r>
              <a:rPr lang="en-US" dirty="0"/>
              <a:t> advanced operation with active </a:t>
            </a:r>
            <a:r>
              <a:rPr lang="en-US" dirty="0" smtClean="0"/>
              <a:t>control</a:t>
            </a:r>
          </a:p>
          <a:p>
            <a:pPr lvl="1"/>
            <a:endParaRPr lang="en-US" sz="2200" dirty="0"/>
          </a:p>
          <a:p>
            <a:r>
              <a:rPr lang="en-US" dirty="0" smtClean="0"/>
              <a:t>Proposed non-</a:t>
            </a:r>
            <a:r>
              <a:rPr lang="en-US" dirty="0" err="1" smtClean="0"/>
              <a:t>axisymmetric</a:t>
            </a:r>
            <a:r>
              <a:rPr lang="en-US" dirty="0" smtClean="0"/>
              <a:t> control coils (NCC), if combined with present RWM/EFC, will be a unique and powerful 3D tool for future STs as well as tokamaks</a:t>
            </a:r>
          </a:p>
          <a:p>
            <a:pPr marL="0" indent="0">
              <a:buNone/>
            </a:pPr>
            <a:endParaRPr lang="en-US" sz="22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7852"/>
            <a:ext cx="8839200" cy="54864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Proposed NCC geometry for NSTX-U</a:t>
            </a:r>
          </a:p>
          <a:p>
            <a:pPr lvl="1"/>
            <a:r>
              <a:rPr lang="en-US" dirty="0" smtClean="0"/>
              <a:t>Partial and full choices for NCC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Comparison of partial/full NCCs using Figures-Of-Merit</a:t>
            </a:r>
          </a:p>
          <a:p>
            <a:pPr lvl="1"/>
            <a:r>
              <a:rPr lang="en-US" dirty="0" smtClean="0"/>
              <a:t>Error field control</a:t>
            </a:r>
            <a:endParaRPr lang="en-US" dirty="0"/>
          </a:p>
          <a:p>
            <a:pPr lvl="1"/>
            <a:r>
              <a:rPr lang="en-US" dirty="0" smtClean="0"/>
              <a:t>Rotation control</a:t>
            </a:r>
            <a:endParaRPr lang="en-US" dirty="0"/>
          </a:p>
          <a:p>
            <a:pPr lvl="1"/>
            <a:r>
              <a:rPr lang="en-US" dirty="0" smtClean="0"/>
              <a:t>RMP for ELM control</a:t>
            </a:r>
          </a:p>
          <a:p>
            <a:pPr lvl="1"/>
            <a:r>
              <a:rPr lang="en-US" dirty="0" smtClean="0"/>
              <a:t>RWM active control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Coil performance comparison table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 plan for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NCC proposal: Use two off-</a:t>
            </a:r>
            <a:r>
              <a:rPr lang="en-US" sz="2000" dirty="0" err="1" smtClean="0"/>
              <a:t>midplane</a:t>
            </a:r>
            <a:r>
              <a:rPr lang="en-US" sz="2000" dirty="0" smtClean="0"/>
              <a:t> rows of 12 coils </a:t>
            </a:r>
            <a:r>
              <a:rPr lang="en-US" sz="2000" dirty="0" err="1" smtClean="0"/>
              <a:t>toroidally</a:t>
            </a:r>
            <a:endParaRPr lang="en-US" sz="2000" dirty="0"/>
          </a:p>
          <a:p>
            <a:pPr lvl="1"/>
            <a:r>
              <a:rPr lang="en-US" sz="1800" dirty="0"/>
              <a:t>To produce rich </a:t>
            </a:r>
            <a:r>
              <a:rPr lang="en-US" sz="1800" dirty="0" err="1"/>
              <a:t>poloidal</a:t>
            </a:r>
            <a:r>
              <a:rPr lang="en-US" sz="1800" dirty="0"/>
              <a:t> </a:t>
            </a:r>
            <a:r>
              <a:rPr lang="en-US" sz="1800" dirty="0" smtClean="0"/>
              <a:t>spectra for n=1 – 6</a:t>
            </a:r>
            <a:endParaRPr lang="en-US" sz="1800" dirty="0"/>
          </a:p>
          <a:p>
            <a:pPr lvl="1"/>
            <a:r>
              <a:rPr lang="en-US" sz="1800" dirty="0"/>
              <a:t>To rotate </a:t>
            </a:r>
            <a:r>
              <a:rPr lang="en-US" sz="1800" dirty="0" smtClean="0"/>
              <a:t>n=1 – 4</a:t>
            </a:r>
          </a:p>
          <a:p>
            <a:pPr lvl="1"/>
            <a:r>
              <a:rPr lang="en-US" sz="1800" dirty="0" smtClean="0"/>
              <a:t>Poloidal positions of 2x12 coils have been selected based on initial studies</a:t>
            </a:r>
          </a:p>
          <a:p>
            <a:r>
              <a:rPr lang="en-US" sz="2000" dirty="0" smtClean="0"/>
              <a:t>Partial NCCs are also under active investigation</a:t>
            </a:r>
          </a:p>
          <a:p>
            <a:pPr lvl="1"/>
            <a:r>
              <a:rPr lang="en-US" sz="1800" dirty="0" smtClean="0"/>
              <a:t>Anticipate possible staged installation to the full 2x12</a:t>
            </a:r>
          </a:p>
          <a:p>
            <a:pPr lvl="1"/>
            <a:r>
              <a:rPr lang="en-US" sz="1800" dirty="0" smtClean="0"/>
              <a:t>3 best options are presented here and compared with existing </a:t>
            </a:r>
            <a:r>
              <a:rPr lang="en-US" sz="1800" dirty="0" err="1" smtClean="0"/>
              <a:t>midplane</a:t>
            </a:r>
            <a:r>
              <a:rPr lang="en-US" sz="1800" dirty="0" smtClean="0"/>
              <a:t> coils</a:t>
            </a:r>
            <a:endParaRPr lang="en-US" sz="1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62" y="3398467"/>
            <a:ext cx="1751726" cy="14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26" y="4953639"/>
            <a:ext cx="1835513" cy="157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A range of off-</a:t>
            </a:r>
            <a:r>
              <a:rPr lang="en-US" sz="2600" dirty="0" err="1" smtClean="0"/>
              <a:t>midplane</a:t>
            </a:r>
            <a:r>
              <a:rPr lang="en-US" sz="2600" dirty="0" smtClean="0"/>
              <a:t> NCC coil configurations is being assessed for potential physics capabilities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42885" y="3733800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err="1" smtClean="0">
                <a:solidFill>
                  <a:srgbClr val="0000FF"/>
                </a:solidFill>
              </a:rPr>
              <a:t>Midplane</a:t>
            </a:r>
            <a:endParaRPr lang="en-US" sz="2400" i="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3361719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</a:rPr>
              <a:t>12U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60725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</a:rPr>
              <a:t>2x6-Odd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25449" y="3630651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</a:rPr>
              <a:t>2x12</a:t>
            </a:r>
            <a:endParaRPr lang="en-US" sz="2400" i="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5465"/>
            <a:ext cx="1928996" cy="16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31" y="4107504"/>
            <a:ext cx="1905000" cy="164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70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Figures-Of-Merit for EF/NTV/RMP/RWM have been analyzed with partial/full NCCs for NSTX-U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Various combinations of targets and coils have been investigated</a:t>
            </a:r>
          </a:p>
          <a:p>
            <a:pPr lvl="1"/>
            <a:r>
              <a:rPr lang="en-US" sz="1800" dirty="0" smtClean="0"/>
              <a:t>NSTX-U target plasmas: TRANSP</a:t>
            </a:r>
          </a:p>
          <a:p>
            <a:pPr lvl="1"/>
            <a:r>
              <a:rPr lang="en-US" sz="1800" dirty="0" smtClean="0"/>
              <a:t>Stability analysis: DCON</a:t>
            </a:r>
          </a:p>
          <a:p>
            <a:pPr lvl="1"/>
            <a:r>
              <a:rPr lang="en-US" sz="1800" dirty="0" smtClean="0"/>
              <a:t>3D equilibrium analysis: VAC3D and IPEC</a:t>
            </a:r>
          </a:p>
          <a:p>
            <a:pPr lvl="1"/>
            <a:r>
              <a:rPr lang="en-US" sz="1800" dirty="0" smtClean="0"/>
              <a:t>NTV analysis: Combined NTV</a:t>
            </a:r>
          </a:p>
          <a:p>
            <a:pPr lvl="1"/>
            <a:r>
              <a:rPr lang="en-US" sz="1800" dirty="0" smtClean="0"/>
              <a:t>RWM analysis: VALEN3D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Figures-Of-Merit defined for each physics element</a:t>
            </a:r>
          </a:p>
          <a:p>
            <a:pPr lvl="1"/>
            <a:r>
              <a:rPr lang="en-US" sz="1800" b="1" u="sng" dirty="0" smtClean="0"/>
              <a:t>Error field control: NTV per resonant field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Quantifies selectivity of non-resonant vs. resonant field</a:t>
            </a:r>
          </a:p>
          <a:p>
            <a:pPr lvl="1"/>
            <a:r>
              <a:rPr lang="en-US" sz="1800" b="1" u="sng" dirty="0" smtClean="0"/>
              <a:t>Rotation control: Core NTV per Total NTV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Quantifies controllability of rotation by NTV braking</a:t>
            </a:r>
          </a:p>
          <a:p>
            <a:pPr lvl="1"/>
            <a:r>
              <a:rPr lang="en-US" sz="1800" b="1" u="sng" dirty="0" smtClean="0"/>
              <a:t>RMP for ELM control: NTV per </a:t>
            </a:r>
            <a:r>
              <a:rPr lang="en-US" sz="1800" b="1" u="sng" dirty="0" err="1" smtClean="0"/>
              <a:t>Chirikov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Quantifies edge particle/heat control without affecting core</a:t>
            </a:r>
          </a:p>
          <a:p>
            <a:pPr lvl="1"/>
            <a:r>
              <a:rPr lang="en-US" sz="1800" b="1" u="sng" dirty="0" smtClean="0"/>
              <a:t>RWM active control: </a:t>
            </a:r>
            <a:r>
              <a:rPr lang="el-GR" sz="1800" b="1" u="sng" dirty="0" smtClean="0"/>
              <a:t>β</a:t>
            </a:r>
            <a:r>
              <a:rPr lang="en-US" sz="1800" b="1" u="sng" dirty="0" smtClean="0"/>
              <a:t> Gain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Quantifies </a:t>
            </a:r>
            <a:r>
              <a:rPr lang="en-US" sz="1800" dirty="0" smtClean="0"/>
              <a:t>high-</a:t>
            </a:r>
            <a:r>
              <a:rPr lang="el-GR" sz="1800" dirty="0" smtClean="0"/>
              <a:t>β</a:t>
            </a:r>
            <a:r>
              <a:rPr lang="en-US" sz="1800" dirty="0" smtClean="0"/>
              <a:t> </a:t>
            </a:r>
            <a:r>
              <a:rPr lang="en-US" sz="1800" dirty="0" smtClean="0"/>
              <a:t>advanced operation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  <a:p>
            <a:pPr lvl="1"/>
            <a:endParaRPr lang="en-US" sz="1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1"/>
            <a:ext cx="8179679" cy="30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97" y="3510073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 of n=1 non-resonant field vs. resonant field can be greatly enhanced with partial NCCs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Figure of Merit for error field control: NTV per resonant field</a:t>
            </a:r>
          </a:p>
          <a:p>
            <a:pPr lvl="1"/>
            <a:r>
              <a:rPr lang="en-US" sz="1800" u="sng" dirty="0" smtClean="0"/>
              <a:t>High FOM</a:t>
            </a:r>
            <a:r>
              <a:rPr lang="en-US" sz="1800" dirty="0" smtClean="0"/>
              <a:t> is good for the field application without locking or </a:t>
            </a:r>
            <a:br>
              <a:rPr lang="en-US" sz="1800" dirty="0" smtClean="0"/>
            </a:br>
            <a:r>
              <a:rPr lang="en-US" sz="1800" dirty="0" smtClean="0"/>
              <a:t>tearing excitation</a:t>
            </a:r>
          </a:p>
          <a:p>
            <a:pPr lvl="1"/>
            <a:r>
              <a:rPr lang="en-US" sz="1800" u="sng" dirty="0" smtClean="0"/>
              <a:t>Variability of FOM</a:t>
            </a:r>
            <a:r>
              <a:rPr lang="en-US" sz="1800" dirty="0" smtClean="0"/>
              <a:t> can be advantageous for error field physics study</a:t>
            </a:r>
          </a:p>
          <a:p>
            <a:r>
              <a:rPr lang="en-US" sz="2000" dirty="0" smtClean="0"/>
              <a:t>FOM can be largely enhanced with 2x6-Odd, comparable to 2x12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3125" y="3248025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12U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49963" y="5943600"/>
            <a:ext cx="990600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915206"/>
              </p:ext>
            </p:extLst>
          </p:nvPr>
        </p:nvGraphicFramePr>
        <p:xfrm>
          <a:off x="7503404" y="1119188"/>
          <a:ext cx="13573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Equation" r:id="rId5" imgW="1066680" imgH="558720" progId="Equation.3">
                  <p:embed/>
                </p:oleObj>
              </mc:Choice>
              <mc:Fallback>
                <p:oleObj name="Equation" r:id="rId5" imgW="1066680" imgH="55872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404" y="1119188"/>
                        <a:ext cx="135731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82206" y="3244578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MID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324600"/>
            <a:ext cx="3874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Combinations of EFC to NCC are not shown here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39095" y="3248025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2x6-Odd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18689" y="325755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6010275"/>
            <a:ext cx="2321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for 2x6-Odd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3114887" y="5101397"/>
            <a:ext cx="256058" cy="1667247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Left Brace 39"/>
          <p:cNvSpPr/>
          <p:nvPr/>
        </p:nvSpPr>
        <p:spPr bwMode="auto">
          <a:xfrm rot="16200000">
            <a:off x="6328607" y="4009656"/>
            <a:ext cx="256060" cy="3850729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21847" y="6010275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for 2x12</a:t>
            </a:r>
            <a:endParaRPr lang="en-US" i="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1658036" y="4071827"/>
            <a:ext cx="57836" cy="1014523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2050620" y="3809432"/>
            <a:ext cx="194355" cy="93401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50" name="Straight Arrow Connector 2049"/>
          <p:cNvCxnSpPr/>
          <p:nvPr/>
        </p:nvCxnSpPr>
        <p:spPr bwMode="auto">
          <a:xfrm>
            <a:off x="1276350" y="3067050"/>
            <a:ext cx="0" cy="19050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62000" y="2787378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PF5-error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31" y="3510073"/>
            <a:ext cx="707594" cy="59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25" y="3512252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114" y="3524250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01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62" y="3451259"/>
            <a:ext cx="2466438" cy="26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52" y="3482431"/>
            <a:ext cx="2486113" cy="265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93" y="3451259"/>
            <a:ext cx="2426747" cy="268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5" y="3482431"/>
            <a:ext cx="2439946" cy="262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Controllability of rotation by NTV braking can be enhanced slightly by 2x6, and largely by 2x12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Figure of Merit </a:t>
            </a:r>
            <a:r>
              <a:rPr lang="en-US" sz="2000" dirty="0"/>
              <a:t>for </a:t>
            </a:r>
            <a:r>
              <a:rPr lang="en-US" sz="2000" dirty="0" smtClean="0"/>
              <a:t>rotation control: Core to total NTV </a:t>
            </a:r>
            <a:endParaRPr lang="en-US" sz="2000" dirty="0"/>
          </a:p>
          <a:p>
            <a:pPr lvl="1"/>
            <a:r>
              <a:rPr lang="en-US" sz="1800" u="sng" dirty="0" smtClean="0"/>
              <a:t>Variability of FOM</a:t>
            </a:r>
            <a:r>
              <a:rPr lang="en-US" sz="1800" dirty="0" smtClean="0"/>
              <a:t> is good for rotation profile and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rotation shear control</a:t>
            </a:r>
            <a:endParaRPr lang="en-US" sz="1800" dirty="0"/>
          </a:p>
          <a:p>
            <a:r>
              <a:rPr lang="en-US" sz="2000" dirty="0" smtClean="0"/>
              <a:t>Variability of core NTV braking can be slightly enhanced by 2x6-Odd, but will be greatly increased by 2x12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963635"/>
              </p:ext>
            </p:extLst>
          </p:nvPr>
        </p:nvGraphicFramePr>
        <p:xfrm>
          <a:off x="7011988" y="1127125"/>
          <a:ext cx="1825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7" imgW="1434960" imgH="431640" progId="Equation.3">
                  <p:embed/>
                </p:oleObj>
              </mc:Choice>
              <mc:Fallback>
                <p:oleObj name="Equation" r:id="rId7" imgW="1434960" imgH="431640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88" y="1127125"/>
                        <a:ext cx="18256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4944" y="5502079"/>
            <a:ext cx="700833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EFC n=3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3901394" y="5049939"/>
            <a:ext cx="70083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EFC n=3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12U n=3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12U n=4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12U n=6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92739" y="5357715"/>
            <a:ext cx="95571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EFC n=3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2x6-Odd n=3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4077" y="5059464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EFC n=3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2x12 n=3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2x12 n=4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2x12 n=6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382777" y="5638586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482294" y="5195850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482294" y="5341049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482294" y="5494937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3482294" y="5638586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5274755" y="5500650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5274755" y="5648111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7564502" y="5195850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564502" y="5350574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7564502" y="5504462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564502" y="5648111"/>
            <a:ext cx="4572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382254" y="259424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12U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40193" y="259080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MID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81600" y="2594247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2x6-Odd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55076" y="260377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2x12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6" name="Picture 3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12" y="2867025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69" y="2872812"/>
            <a:ext cx="707594" cy="59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12" y="2877465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72819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0" y="6135529"/>
            <a:ext cx="6659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Same line types are used when only phases between upper and lower coils are different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324600"/>
            <a:ext cx="3874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Combinations of EFC to NCC are not shown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8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7" y="3048000"/>
            <a:ext cx="7977013" cy="293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RMP characteristics can be improved by 1x12 or 2x6, and even more refined by 2x12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 smtClean="0"/>
              <a:t>Figure of Merit </a:t>
            </a:r>
            <a:r>
              <a:rPr lang="en-US" sz="2000" dirty="0"/>
              <a:t>for </a:t>
            </a:r>
            <a:r>
              <a:rPr lang="en-US" sz="2000" dirty="0" smtClean="0"/>
              <a:t>RMP: NTV when </a:t>
            </a:r>
            <a:r>
              <a:rPr lang="en-US" sz="2000" dirty="0" err="1" smtClean="0"/>
              <a:t>Chirikov</a:t>
            </a:r>
            <a:r>
              <a:rPr lang="en-US" sz="2000" dirty="0" smtClean="0"/>
              <a:t>=1 is achieved </a:t>
            </a:r>
            <a:endParaRPr lang="en-US" sz="2000" dirty="0"/>
          </a:p>
          <a:p>
            <a:pPr lvl="1"/>
            <a:r>
              <a:rPr lang="en-US" sz="1800" u="sng" dirty="0" smtClean="0"/>
              <a:t>Low FOM</a:t>
            </a:r>
            <a:r>
              <a:rPr lang="en-US" sz="1800" dirty="0" smtClean="0"/>
              <a:t> is good since it is important to access </a:t>
            </a:r>
            <a:r>
              <a:rPr lang="en-US" sz="1800" dirty="0" err="1" smtClean="0"/>
              <a:t>Chirikov</a:t>
            </a:r>
            <a:r>
              <a:rPr lang="en-US" sz="1800" dirty="0" smtClean="0"/>
              <a:t>=1 </a:t>
            </a:r>
            <a:br>
              <a:rPr lang="en-US" sz="1800" dirty="0" smtClean="0"/>
            </a:br>
            <a:r>
              <a:rPr lang="en-US" sz="1800" dirty="0" smtClean="0"/>
              <a:t>without driving 3D neoclassical transport</a:t>
            </a:r>
          </a:p>
          <a:p>
            <a:pPr lvl="1"/>
            <a:r>
              <a:rPr lang="en-US" sz="1800" u="sng" dirty="0" smtClean="0"/>
              <a:t>Variability of FOM</a:t>
            </a:r>
            <a:r>
              <a:rPr lang="en-US" sz="1800" dirty="0" smtClean="0"/>
              <a:t> can be advantageous for RMP physics study</a:t>
            </a:r>
            <a:endParaRPr lang="en-US" sz="1800" dirty="0"/>
          </a:p>
          <a:p>
            <a:r>
              <a:rPr lang="en-US" sz="2000" dirty="0" smtClean="0"/>
              <a:t>NTV can be reduced by 1x12 or 2x6, and can be even be decreased by up to an order of magnitude by n=4 and n=6 in 2x12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413555" y="486876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n=6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70780" y="41243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n=4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32755" y="3475851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n=3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1338"/>
              </p:ext>
            </p:extLst>
          </p:nvPr>
        </p:nvGraphicFramePr>
        <p:xfrm>
          <a:off x="7102475" y="1095375"/>
          <a:ext cx="18129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4" imgW="1422360" imgH="457200" progId="Equation.3">
                  <p:embed/>
                </p:oleObj>
              </mc:Choice>
              <mc:Fallback>
                <p:oleObj name="Equation" r:id="rId4" imgW="1422360" imgH="4572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475" y="1095375"/>
                        <a:ext cx="18129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999711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06" y="5005498"/>
            <a:ext cx="707594" cy="59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724150" y="4757848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12U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46137" y="475440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MID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36" name="Picture 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30" y="5010151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99" y="5005505"/>
            <a:ext cx="704088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35" idx="0"/>
          </p:cNvCxnSpPr>
          <p:nvPr/>
        </p:nvCxnSpPr>
        <p:spPr bwMode="auto">
          <a:xfrm flipH="1" flipV="1">
            <a:off x="1676400" y="4300924"/>
            <a:ext cx="126378" cy="453477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 bwMode="auto">
          <a:xfrm>
            <a:off x="4249963" y="5909680"/>
            <a:ext cx="990600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1883" y="6071605"/>
            <a:ext cx="46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12U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2" name="Left Brace 41"/>
          <p:cNvSpPr/>
          <p:nvPr/>
        </p:nvSpPr>
        <p:spPr bwMode="auto">
          <a:xfrm rot="16200000">
            <a:off x="2938935" y="5324366"/>
            <a:ext cx="218131" cy="1371598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31681" y="6069515"/>
            <a:ext cx="207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2x6-Odd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16200000">
            <a:off x="4733924" y="5671555"/>
            <a:ext cx="209552" cy="685800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16200000">
            <a:off x="6857591" y="4975822"/>
            <a:ext cx="209551" cy="2077266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51313" y="6069515"/>
            <a:ext cx="1797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tx1"/>
                </a:solidFill>
              </a:rPr>
              <a:t>Phase difference 2x12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51430" y="3847326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n=3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88813" y="3699301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n=3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38675" y="4757848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2x6-Odd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34200" y="475784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324600"/>
            <a:ext cx="3874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Combinations of EFC to NCC are not shown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9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RWM control capability increases and physics studies are expanded as NCC coils are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278EA-9F47-4177-AA32-B41ABB6C2D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152400" y="1007852"/>
            <a:ext cx="8839200" cy="5486400"/>
          </a:xfrm>
        </p:spPr>
        <p:txBody>
          <a:bodyPr/>
          <a:lstStyle/>
          <a:p>
            <a:r>
              <a:rPr lang="en-US" sz="2000" dirty="0"/>
              <a:t>Figure of </a:t>
            </a:r>
            <a:r>
              <a:rPr lang="en-US" sz="2000" dirty="0" smtClean="0"/>
              <a:t>Merit</a:t>
            </a:r>
            <a:r>
              <a:rPr lang="en-US" sz="2000" dirty="0"/>
              <a:t> </a:t>
            </a:r>
            <a:r>
              <a:rPr lang="en-US" sz="2000" dirty="0" smtClean="0"/>
              <a:t>for RWM control: </a:t>
            </a:r>
            <a:r>
              <a:rPr lang="el-GR" sz="2000" dirty="0"/>
              <a:t>β</a:t>
            </a:r>
            <a:r>
              <a:rPr lang="en-US" sz="2000" dirty="0"/>
              <a:t> gain over marginal </a:t>
            </a:r>
            <a:r>
              <a:rPr lang="en-US" sz="2000" dirty="0" smtClean="0"/>
              <a:t>stability</a:t>
            </a:r>
            <a:endParaRPr lang="en-US" sz="2000" dirty="0"/>
          </a:p>
          <a:p>
            <a:pPr lvl="1"/>
            <a:r>
              <a:rPr lang="en-US" sz="1800" u="sng" dirty="0" smtClean="0"/>
              <a:t>High FOM</a:t>
            </a:r>
            <a:r>
              <a:rPr lang="en-US" sz="1800" dirty="0" smtClean="0"/>
              <a:t> is good for sustained </a:t>
            </a:r>
            <a:r>
              <a:rPr lang="en-US" sz="1800" dirty="0"/>
              <a:t>high-</a:t>
            </a:r>
            <a:r>
              <a:rPr lang="el-GR" sz="1800" dirty="0"/>
              <a:t>β</a:t>
            </a:r>
            <a:r>
              <a:rPr lang="en-US" sz="1800" dirty="0"/>
              <a:t> operation</a:t>
            </a:r>
          </a:p>
          <a:p>
            <a:r>
              <a:rPr lang="en-US" sz="2000" dirty="0"/>
              <a:t>RWM control performance increases as NCC coils are added</a:t>
            </a:r>
          </a:p>
          <a:p>
            <a:pPr lvl="1"/>
            <a:r>
              <a:rPr lang="en-US" sz="1800" dirty="0"/>
              <a:t>Full 2x12 option: very close to the ideal-wall limit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964839"/>
              </p:ext>
            </p:extLst>
          </p:nvPr>
        </p:nvGraphicFramePr>
        <p:xfrm>
          <a:off x="7848600" y="1127125"/>
          <a:ext cx="1035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3" imgW="812520" imgH="431640" progId="Equation.3">
                  <p:embed/>
                </p:oleObj>
              </mc:Choice>
              <mc:Fallback>
                <p:oleObj name="Equation" r:id="rId3" imgW="812520" imgH="43164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127125"/>
                        <a:ext cx="10350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418448"/>
            <a:ext cx="2380862" cy="187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389447" y="4442066"/>
            <a:ext cx="2401628" cy="1863797"/>
            <a:chOff x="4953000" y="1252954"/>
            <a:chExt cx="3906838" cy="3031924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52954"/>
              <a:ext cx="3906838" cy="303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 bwMode="auto">
            <a:xfrm>
              <a:off x="7065025" y="3792960"/>
              <a:ext cx="0" cy="304800"/>
            </a:xfrm>
            <a:prstGeom prst="line">
              <a:avLst/>
            </a:prstGeom>
            <a:noFill/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95044"/>
            <a:ext cx="1295399" cy="13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95" y="2799591"/>
            <a:ext cx="1211462" cy="134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81531"/>
            <a:ext cx="1295400" cy="137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68" y="2799591"/>
            <a:ext cx="1269832" cy="133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91286"/>
            <a:ext cx="2232134" cy="215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403296"/>
            <a:ext cx="2362200" cy="189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373680" y="2456673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2x6-Odd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62749" y="24384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2x12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21505" y="246619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12U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4400" y="2447149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Midplane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0329" y="4142599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rgbClr val="9900FF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9900FF"/>
                </a:solidFill>
              </a:rPr>
              <a:t>N</a:t>
            </a:r>
            <a:r>
              <a:rPr lang="en-US" sz="1400" i="0" dirty="0" smtClean="0">
                <a:solidFill>
                  <a:srgbClr val="9900FF"/>
                </a:solidFill>
              </a:rPr>
              <a:t> = 4.9 ; </a:t>
            </a:r>
            <a:r>
              <a:rPr lang="en-US" sz="1400" dirty="0" err="1" smtClean="0">
                <a:solidFill>
                  <a:srgbClr val="9900FF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9900FF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9900FF"/>
                </a:solidFill>
              </a:rPr>
              <a:t> = 1.25</a:t>
            </a:r>
            <a:endParaRPr lang="en-US" sz="1400" i="0" dirty="0">
              <a:solidFill>
                <a:srgbClr val="99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8588" y="4142599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rgbClr val="9900FF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9900FF"/>
                </a:solidFill>
              </a:rPr>
              <a:t>N</a:t>
            </a:r>
            <a:r>
              <a:rPr lang="en-US" sz="1400" i="0" dirty="0" smtClean="0">
                <a:solidFill>
                  <a:srgbClr val="9900FF"/>
                </a:solidFill>
              </a:rPr>
              <a:t> = 6.1 ; </a:t>
            </a:r>
            <a:r>
              <a:rPr lang="en-US" sz="1400" dirty="0" err="1" smtClean="0">
                <a:solidFill>
                  <a:srgbClr val="9900FF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9900FF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9900FF"/>
                </a:solidFill>
              </a:rPr>
              <a:t> = 1.54</a:t>
            </a:r>
            <a:endParaRPr lang="en-US" sz="1400" i="0" dirty="0">
              <a:solidFill>
                <a:srgbClr val="99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48388" y="4142599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rgbClr val="9900FF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9900FF"/>
                </a:solidFill>
              </a:rPr>
              <a:t>N</a:t>
            </a:r>
            <a:r>
              <a:rPr lang="en-US" sz="1400" i="0" dirty="0" smtClean="0">
                <a:solidFill>
                  <a:srgbClr val="9900FF"/>
                </a:solidFill>
              </a:rPr>
              <a:t> = 6.3 ; </a:t>
            </a:r>
            <a:r>
              <a:rPr lang="en-US" sz="1400" dirty="0" err="1" smtClean="0">
                <a:solidFill>
                  <a:srgbClr val="9900FF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9900FF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9900FF"/>
                </a:solidFill>
              </a:rPr>
              <a:t> = 1.61</a:t>
            </a:r>
            <a:endParaRPr lang="en-US" sz="1400" i="0" dirty="0">
              <a:solidFill>
                <a:srgbClr val="99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81988" y="4142599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rgbClr val="9900FF"/>
                </a:solidFill>
                <a:latin typeface="Symbol" pitchFamily="18" charset="2"/>
              </a:rPr>
              <a:t>b</a:t>
            </a:r>
            <a:r>
              <a:rPr lang="en-US" sz="1400" baseline="-25000" dirty="0" err="1">
                <a:solidFill>
                  <a:srgbClr val="9900FF"/>
                </a:solidFill>
              </a:rPr>
              <a:t>N</a:t>
            </a:r>
            <a:r>
              <a:rPr lang="en-US" sz="1400" i="0" dirty="0" smtClean="0">
                <a:solidFill>
                  <a:srgbClr val="9900FF"/>
                </a:solidFill>
              </a:rPr>
              <a:t> = 6.6 ; </a:t>
            </a:r>
            <a:r>
              <a:rPr lang="en-US" sz="1400" dirty="0" err="1" smtClean="0">
                <a:solidFill>
                  <a:srgbClr val="9900FF"/>
                </a:solidFill>
              </a:rPr>
              <a:t>F</a:t>
            </a:r>
            <a:r>
              <a:rPr lang="en-US" sz="1400" baseline="-25000" dirty="0" err="1" smtClean="0">
                <a:solidFill>
                  <a:srgbClr val="9900FF"/>
                </a:solidFill>
                <a:latin typeface="Symbol" pitchFamily="18" charset="2"/>
              </a:rPr>
              <a:t>b</a:t>
            </a:r>
            <a:r>
              <a:rPr lang="en-US" sz="1400" i="0" dirty="0" smtClean="0">
                <a:solidFill>
                  <a:srgbClr val="9900FF"/>
                </a:solidFill>
              </a:rPr>
              <a:t> = 1.70</a:t>
            </a:r>
            <a:endParaRPr lang="en-US" sz="1400" i="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1975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134745</TotalTime>
  <Words>1817</Words>
  <Application>Microsoft Office PowerPoint</Application>
  <PresentationFormat>On-screen Show (4:3)</PresentationFormat>
  <Paragraphs>358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 Presentation</vt:lpstr>
      <vt:lpstr>Equation</vt:lpstr>
      <vt:lpstr>PowerPoint Presentation</vt:lpstr>
      <vt:lpstr>Motivation</vt:lpstr>
      <vt:lpstr>Outline</vt:lpstr>
      <vt:lpstr>A range of off-midplane NCC coil configurations is being assessed for potential physics capabilities</vt:lpstr>
      <vt:lpstr>Figures-Of-Merit for EF/NTV/RMP/RWM have been analyzed with partial/full NCCs for NSTX-U  </vt:lpstr>
      <vt:lpstr>Selectivity of n=1 non-resonant field vs. resonant field can be greatly enhanced with partial NCCs</vt:lpstr>
      <vt:lpstr>Controllability of rotation by NTV braking can be enhanced slightly by 2x6, and largely by 2x12 </vt:lpstr>
      <vt:lpstr>RMP characteristics can be improved by 1x12 or 2x6, and even more refined by 2x12</vt:lpstr>
      <vt:lpstr>RWM control capability increases and physics studies are expanded as NCC coils are added</vt:lpstr>
      <vt:lpstr>Summary of analysis</vt:lpstr>
      <vt:lpstr>Future analysis plans</vt:lpstr>
      <vt:lpstr>Back up</vt:lpstr>
      <vt:lpstr>1x6 array can provide large selectivity of non-resonant to resonant field</vt:lpstr>
      <vt:lpstr>Local rotation control will be possible to large extents if n=1 and n=3 PPU+EFC are utilized </vt:lpstr>
      <vt:lpstr>PPU can increase figure of merits for RMP, which can be tested against ELM triggering capability </vt:lpstr>
      <vt:lpstr>Another 6-array can largely extend n=1 and n=3 field selectivity, rotation controllability, FOMs  </vt:lpstr>
      <vt:lpstr>2x6 array, if optimized (B#), NTV braking controllability and RMP FOM variability can be largely enhanced </vt:lpstr>
      <vt:lpstr>1x12 array NCC will be important to explore n≥3 spectral variations and rotation capability</vt:lpstr>
      <vt:lpstr>Full NCC can provide high-β advanced operation near ideal-wall limit by active RWM control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jpark</cp:lastModifiedBy>
  <cp:revision>13684</cp:revision>
  <cp:lastPrinted>2013-02-17T23:08:05Z</cp:lastPrinted>
  <dcterms:created xsi:type="dcterms:W3CDTF">2003-10-01T16:23:57Z</dcterms:created>
  <dcterms:modified xsi:type="dcterms:W3CDTF">2013-02-19T18:49:33Z</dcterms:modified>
</cp:coreProperties>
</file>