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tags/tag3.xml" ContentType="application/vnd.openxmlformats-officedocument.presentationml.tags+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35"/>
  </p:notesMasterIdLst>
  <p:handoutMasterIdLst>
    <p:handoutMasterId r:id="rId36"/>
  </p:handoutMasterIdLst>
  <p:sldIdLst>
    <p:sldId id="1217" r:id="rId2"/>
    <p:sldId id="1228" r:id="rId3"/>
    <p:sldId id="1251" r:id="rId4"/>
    <p:sldId id="1255" r:id="rId5"/>
    <p:sldId id="1236" r:id="rId6"/>
    <p:sldId id="1237" r:id="rId7"/>
    <p:sldId id="1248" r:id="rId8"/>
    <p:sldId id="1229" r:id="rId9"/>
    <p:sldId id="1230" r:id="rId10"/>
    <p:sldId id="1249" r:id="rId11"/>
    <p:sldId id="1231" r:id="rId12"/>
    <p:sldId id="1238" r:id="rId13"/>
    <p:sldId id="1235" r:id="rId14"/>
    <p:sldId id="1239" r:id="rId15"/>
    <p:sldId id="1233" r:id="rId16"/>
    <p:sldId id="1240" r:id="rId17"/>
    <p:sldId id="1244" r:id="rId18"/>
    <p:sldId id="1250" r:id="rId19"/>
    <p:sldId id="1252" r:id="rId20"/>
    <p:sldId id="1253" r:id="rId21"/>
    <p:sldId id="1254" r:id="rId22"/>
    <p:sldId id="1256" r:id="rId23"/>
    <p:sldId id="1246" r:id="rId24"/>
    <p:sldId id="1257" r:id="rId25"/>
    <p:sldId id="1262" r:id="rId26"/>
    <p:sldId id="1259" r:id="rId27"/>
    <p:sldId id="1260" r:id="rId28"/>
    <p:sldId id="1261" r:id="rId29"/>
    <p:sldId id="1266" r:id="rId30"/>
    <p:sldId id="1263" r:id="rId31"/>
    <p:sldId id="1265" r:id="rId32"/>
    <p:sldId id="1264" r:id="rId33"/>
    <p:sldId id="1258" r:id="rId34"/>
  </p:sldIdLst>
  <p:sldSz cx="9144000" cy="6858000" type="screen4x3"/>
  <p:notesSz cx="7315200" cy="9601200"/>
  <p:defaultTextStyle>
    <a:defPPr>
      <a:defRPr lang="en-US"/>
    </a:defPPr>
    <a:lvl1pPr algn="l" rtl="0" fontAlgn="base">
      <a:spcBef>
        <a:spcPct val="0"/>
      </a:spcBef>
      <a:spcAft>
        <a:spcPct val="0"/>
      </a:spcAft>
      <a:defRPr sz="1200" b="1" i="1" kern="1200">
        <a:solidFill>
          <a:srgbClr val="1822CD"/>
        </a:solidFill>
        <a:latin typeface="Helvetica" charset="0"/>
        <a:ea typeface="+mn-ea"/>
        <a:cs typeface="Arial" charset="0"/>
      </a:defRPr>
    </a:lvl1pPr>
    <a:lvl2pPr marL="457200" algn="l" rtl="0" fontAlgn="base">
      <a:spcBef>
        <a:spcPct val="0"/>
      </a:spcBef>
      <a:spcAft>
        <a:spcPct val="0"/>
      </a:spcAft>
      <a:defRPr sz="1200" b="1" i="1" kern="1200">
        <a:solidFill>
          <a:srgbClr val="1822CD"/>
        </a:solidFill>
        <a:latin typeface="Helvetica" charset="0"/>
        <a:ea typeface="+mn-ea"/>
        <a:cs typeface="Arial" charset="0"/>
      </a:defRPr>
    </a:lvl2pPr>
    <a:lvl3pPr marL="914400" algn="l" rtl="0" fontAlgn="base">
      <a:spcBef>
        <a:spcPct val="0"/>
      </a:spcBef>
      <a:spcAft>
        <a:spcPct val="0"/>
      </a:spcAft>
      <a:defRPr sz="1200" b="1" i="1" kern="1200">
        <a:solidFill>
          <a:srgbClr val="1822CD"/>
        </a:solidFill>
        <a:latin typeface="Helvetica" charset="0"/>
        <a:ea typeface="+mn-ea"/>
        <a:cs typeface="Arial" charset="0"/>
      </a:defRPr>
    </a:lvl3pPr>
    <a:lvl4pPr marL="1371600" algn="l" rtl="0" fontAlgn="base">
      <a:spcBef>
        <a:spcPct val="0"/>
      </a:spcBef>
      <a:spcAft>
        <a:spcPct val="0"/>
      </a:spcAft>
      <a:defRPr sz="1200" b="1" i="1" kern="1200">
        <a:solidFill>
          <a:srgbClr val="1822CD"/>
        </a:solidFill>
        <a:latin typeface="Helvetica" charset="0"/>
        <a:ea typeface="+mn-ea"/>
        <a:cs typeface="Arial" charset="0"/>
      </a:defRPr>
    </a:lvl4pPr>
    <a:lvl5pPr marL="1828800" algn="l" rtl="0" fontAlgn="base">
      <a:spcBef>
        <a:spcPct val="0"/>
      </a:spcBef>
      <a:spcAft>
        <a:spcPct val="0"/>
      </a:spcAft>
      <a:defRPr sz="1200" b="1" i="1" kern="1200">
        <a:solidFill>
          <a:srgbClr val="1822CD"/>
        </a:solidFill>
        <a:latin typeface="Helvetica" charset="0"/>
        <a:ea typeface="+mn-ea"/>
        <a:cs typeface="Arial" charset="0"/>
      </a:defRPr>
    </a:lvl5pPr>
    <a:lvl6pPr marL="2286000" algn="l" defTabSz="914400" rtl="0" eaLnBrk="1" latinLnBrk="0" hangingPunct="1">
      <a:defRPr sz="1200" b="1" i="1" kern="1200">
        <a:solidFill>
          <a:srgbClr val="1822CD"/>
        </a:solidFill>
        <a:latin typeface="Helvetica" charset="0"/>
        <a:ea typeface="+mn-ea"/>
        <a:cs typeface="Arial" charset="0"/>
      </a:defRPr>
    </a:lvl6pPr>
    <a:lvl7pPr marL="2743200" algn="l" defTabSz="914400" rtl="0" eaLnBrk="1" latinLnBrk="0" hangingPunct="1">
      <a:defRPr sz="1200" b="1" i="1" kern="1200">
        <a:solidFill>
          <a:srgbClr val="1822CD"/>
        </a:solidFill>
        <a:latin typeface="Helvetica" charset="0"/>
        <a:ea typeface="+mn-ea"/>
        <a:cs typeface="Arial" charset="0"/>
      </a:defRPr>
    </a:lvl7pPr>
    <a:lvl8pPr marL="3200400" algn="l" defTabSz="914400" rtl="0" eaLnBrk="1" latinLnBrk="0" hangingPunct="1">
      <a:defRPr sz="1200" b="1" i="1" kern="1200">
        <a:solidFill>
          <a:srgbClr val="1822CD"/>
        </a:solidFill>
        <a:latin typeface="Helvetica" charset="0"/>
        <a:ea typeface="+mn-ea"/>
        <a:cs typeface="Arial" charset="0"/>
      </a:defRPr>
    </a:lvl8pPr>
    <a:lvl9pPr marL="3657600" algn="l" defTabSz="914400" rtl="0" eaLnBrk="1" latinLnBrk="0" hangingPunct="1">
      <a:defRPr sz="1200" b="1" i="1" kern="1200">
        <a:solidFill>
          <a:srgbClr val="1822CD"/>
        </a:solidFill>
        <a:latin typeface="Helvetica"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F9933"/>
    <a:srgbClr val="008080"/>
    <a:srgbClr val="009999"/>
    <a:srgbClr val="FFCCCC"/>
    <a:srgbClr val="FF3300"/>
    <a:srgbClr val="9999FF"/>
    <a:srgbClr val="FF0000"/>
    <a:srgbClr val="00CC66"/>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01" autoAdjust="0"/>
    <p:restoredTop sz="94558" autoAdjust="0"/>
  </p:normalViewPr>
  <p:slideViewPr>
    <p:cSldViewPr>
      <p:cViewPr varScale="1">
        <p:scale>
          <a:sx n="103" d="100"/>
          <a:sy n="103" d="100"/>
        </p:scale>
        <p:origin x="-492" y="-90"/>
      </p:cViewPr>
      <p:guideLst>
        <p:guide orient="horz" pos="422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8" d="100"/>
          <a:sy n="98" d="100"/>
        </p:scale>
        <p:origin x="-3528" y="-90"/>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1"/>
            <a:ext cx="3170255" cy="481052"/>
          </a:xfrm>
          <a:prstGeom prst="rect">
            <a:avLst/>
          </a:prstGeom>
          <a:noFill/>
          <a:ln w="9525">
            <a:noFill/>
            <a:miter lim="800000"/>
            <a:headEnd/>
            <a:tailEnd/>
          </a:ln>
          <a:effectLst/>
        </p:spPr>
        <p:txBody>
          <a:bodyPr vert="horz" wrap="square" lIns="96711" tIns="48356" rIns="96711" bIns="48356" numCol="1" anchor="t" anchorCtr="0" compatLnSpc="1">
            <a:prstTxWarp prst="textNoShape">
              <a:avLst/>
            </a:prstTxWarp>
          </a:bodyPr>
          <a:lstStyle>
            <a:lvl1pPr defTabSz="967442">
              <a:spcBef>
                <a:spcPct val="0"/>
              </a:spcBef>
              <a:buFontTx/>
              <a:buNone/>
              <a:defRPr b="0" i="0">
                <a:solidFill>
                  <a:schemeClr val="tx1"/>
                </a:solidFill>
                <a:latin typeface="Times New Roman" pitchFamily="18" charset="0"/>
                <a:cs typeface="+mn-cs"/>
              </a:defRPr>
            </a:lvl1pPr>
          </a:lstStyle>
          <a:p>
            <a:pPr>
              <a:defRPr/>
            </a:pPr>
            <a:endParaRPr lang="en-US"/>
          </a:p>
        </p:txBody>
      </p:sp>
      <p:sp>
        <p:nvSpPr>
          <p:cNvPr id="23555" name="Rectangle 3"/>
          <p:cNvSpPr>
            <a:spLocks noGrp="1" noChangeArrowheads="1"/>
          </p:cNvSpPr>
          <p:nvPr>
            <p:ph type="dt" sz="quarter" idx="1"/>
          </p:nvPr>
        </p:nvSpPr>
        <p:spPr bwMode="auto">
          <a:xfrm>
            <a:off x="4144946" y="1"/>
            <a:ext cx="3170254" cy="481052"/>
          </a:xfrm>
          <a:prstGeom prst="rect">
            <a:avLst/>
          </a:prstGeom>
          <a:noFill/>
          <a:ln w="9525">
            <a:noFill/>
            <a:miter lim="800000"/>
            <a:headEnd/>
            <a:tailEnd/>
          </a:ln>
          <a:effectLst/>
        </p:spPr>
        <p:txBody>
          <a:bodyPr vert="horz" wrap="square" lIns="96711" tIns="48356" rIns="96711" bIns="48356" numCol="1" anchor="t" anchorCtr="0" compatLnSpc="1">
            <a:prstTxWarp prst="textNoShape">
              <a:avLst/>
            </a:prstTxWarp>
          </a:bodyPr>
          <a:lstStyle>
            <a:lvl1pPr algn="r" defTabSz="967442">
              <a:spcBef>
                <a:spcPct val="0"/>
              </a:spcBef>
              <a:buFontTx/>
              <a:buNone/>
              <a:defRPr b="0" i="0">
                <a:solidFill>
                  <a:schemeClr val="tx1"/>
                </a:solidFill>
                <a:latin typeface="Times New Roman" pitchFamily="18" charset="0"/>
                <a:cs typeface="+mn-cs"/>
              </a:defRPr>
            </a:lvl1pPr>
          </a:lstStyle>
          <a:p>
            <a:pPr>
              <a:defRPr/>
            </a:pPr>
            <a:endParaRPr lang="en-US"/>
          </a:p>
        </p:txBody>
      </p:sp>
      <p:sp>
        <p:nvSpPr>
          <p:cNvPr id="23556" name="Rectangle 4"/>
          <p:cNvSpPr>
            <a:spLocks noGrp="1" noChangeArrowheads="1"/>
          </p:cNvSpPr>
          <p:nvPr>
            <p:ph type="ftr" sz="quarter" idx="2"/>
          </p:nvPr>
        </p:nvSpPr>
        <p:spPr bwMode="auto">
          <a:xfrm>
            <a:off x="0" y="9120149"/>
            <a:ext cx="3170255" cy="481051"/>
          </a:xfrm>
          <a:prstGeom prst="rect">
            <a:avLst/>
          </a:prstGeom>
          <a:noFill/>
          <a:ln w="9525">
            <a:noFill/>
            <a:miter lim="800000"/>
            <a:headEnd/>
            <a:tailEnd/>
          </a:ln>
          <a:effectLst/>
        </p:spPr>
        <p:txBody>
          <a:bodyPr vert="horz" wrap="square" lIns="96711" tIns="48356" rIns="96711" bIns="48356" numCol="1" anchor="b" anchorCtr="0" compatLnSpc="1">
            <a:prstTxWarp prst="textNoShape">
              <a:avLst/>
            </a:prstTxWarp>
          </a:bodyPr>
          <a:lstStyle>
            <a:lvl1pPr defTabSz="967442">
              <a:spcBef>
                <a:spcPct val="0"/>
              </a:spcBef>
              <a:buFontTx/>
              <a:buNone/>
              <a:defRPr b="0" i="0">
                <a:solidFill>
                  <a:schemeClr val="tx1"/>
                </a:solidFill>
                <a:latin typeface="Times New Roman" pitchFamily="18" charset="0"/>
                <a:cs typeface="+mn-cs"/>
              </a:defRPr>
            </a:lvl1pPr>
          </a:lstStyle>
          <a:p>
            <a:pPr>
              <a:defRPr/>
            </a:pPr>
            <a:endParaRPr lang="en-US"/>
          </a:p>
        </p:txBody>
      </p:sp>
      <p:sp>
        <p:nvSpPr>
          <p:cNvPr id="23557" name="Rectangle 5"/>
          <p:cNvSpPr>
            <a:spLocks noGrp="1" noChangeArrowheads="1"/>
          </p:cNvSpPr>
          <p:nvPr>
            <p:ph type="sldNum" sz="quarter" idx="3"/>
          </p:nvPr>
        </p:nvSpPr>
        <p:spPr bwMode="auto">
          <a:xfrm>
            <a:off x="4144946" y="9120149"/>
            <a:ext cx="3170254" cy="481051"/>
          </a:xfrm>
          <a:prstGeom prst="rect">
            <a:avLst/>
          </a:prstGeom>
          <a:noFill/>
          <a:ln w="9525">
            <a:noFill/>
            <a:miter lim="800000"/>
            <a:headEnd/>
            <a:tailEnd/>
          </a:ln>
          <a:effectLst/>
        </p:spPr>
        <p:txBody>
          <a:bodyPr vert="horz" wrap="square" lIns="96711" tIns="48356" rIns="96711" bIns="48356" numCol="1" anchor="b" anchorCtr="0" compatLnSpc="1">
            <a:prstTxWarp prst="textNoShape">
              <a:avLst/>
            </a:prstTxWarp>
          </a:bodyPr>
          <a:lstStyle>
            <a:lvl1pPr algn="r" defTabSz="967442">
              <a:spcBef>
                <a:spcPct val="0"/>
              </a:spcBef>
              <a:buFontTx/>
              <a:buNone/>
              <a:defRPr b="0" i="0">
                <a:solidFill>
                  <a:schemeClr val="tx1"/>
                </a:solidFill>
                <a:latin typeface="Times New Roman" pitchFamily="18" charset="0"/>
                <a:cs typeface="+mn-cs"/>
              </a:defRPr>
            </a:lvl1pPr>
          </a:lstStyle>
          <a:p>
            <a:pPr>
              <a:defRPr/>
            </a:pPr>
            <a:fld id="{84A8B76E-066F-4F1C-9F3C-7B0A59AF6B2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35086" cy="476093"/>
          </a:xfrm>
          <a:prstGeom prst="rect">
            <a:avLst/>
          </a:prstGeom>
          <a:noFill/>
          <a:ln w="9525">
            <a:noFill/>
            <a:miter lim="800000"/>
            <a:headEnd/>
            <a:tailEnd/>
          </a:ln>
          <a:effectLst/>
        </p:spPr>
        <p:txBody>
          <a:bodyPr vert="horz" wrap="square" lIns="95725" tIns="47863" rIns="95725" bIns="47863" numCol="1" anchor="t" anchorCtr="0" compatLnSpc="1">
            <a:prstTxWarp prst="textNoShape">
              <a:avLst/>
            </a:prstTxWarp>
          </a:bodyPr>
          <a:lstStyle>
            <a:lvl1pPr>
              <a:spcBef>
                <a:spcPct val="0"/>
              </a:spcBef>
              <a:buFontTx/>
              <a:buNone/>
              <a:defRPr b="0" i="0">
                <a:solidFill>
                  <a:schemeClr val="tx1"/>
                </a:solidFill>
                <a:latin typeface="Times New Roman" pitchFamily="18" charset="0"/>
                <a:cs typeface="+mn-cs"/>
              </a:defRPr>
            </a:lvl1pPr>
          </a:lstStyle>
          <a:p>
            <a:pPr>
              <a:defRPr/>
            </a:pPr>
            <a:endParaRPr lang="en-US"/>
          </a:p>
        </p:txBody>
      </p:sp>
      <p:sp>
        <p:nvSpPr>
          <p:cNvPr id="30723" name="Rectangle 3"/>
          <p:cNvSpPr>
            <a:spLocks noGrp="1" noChangeArrowheads="1"/>
          </p:cNvSpPr>
          <p:nvPr>
            <p:ph type="dt" idx="1"/>
          </p:nvPr>
        </p:nvSpPr>
        <p:spPr bwMode="auto">
          <a:xfrm>
            <a:off x="4180114" y="0"/>
            <a:ext cx="3135086" cy="476093"/>
          </a:xfrm>
          <a:prstGeom prst="rect">
            <a:avLst/>
          </a:prstGeom>
          <a:noFill/>
          <a:ln w="9525">
            <a:noFill/>
            <a:miter lim="800000"/>
            <a:headEnd/>
            <a:tailEnd/>
          </a:ln>
          <a:effectLst/>
        </p:spPr>
        <p:txBody>
          <a:bodyPr vert="horz" wrap="square" lIns="95725" tIns="47863" rIns="95725" bIns="47863" numCol="1" anchor="t" anchorCtr="0" compatLnSpc="1">
            <a:prstTxWarp prst="textNoShape">
              <a:avLst/>
            </a:prstTxWarp>
          </a:bodyPr>
          <a:lstStyle>
            <a:lvl1pPr algn="r">
              <a:spcBef>
                <a:spcPct val="0"/>
              </a:spcBef>
              <a:buFontTx/>
              <a:buNone/>
              <a:defRPr b="0" i="0">
                <a:solidFill>
                  <a:schemeClr val="tx1"/>
                </a:solidFill>
                <a:latin typeface="Times New Roman" pitchFamily="18" charset="0"/>
                <a:cs typeface="+mn-cs"/>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227138" y="712788"/>
            <a:ext cx="4860925" cy="364490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66318" y="4595616"/>
            <a:ext cx="5382567" cy="4279874"/>
          </a:xfrm>
          <a:prstGeom prst="rect">
            <a:avLst/>
          </a:prstGeom>
          <a:noFill/>
          <a:ln w="9525">
            <a:noFill/>
            <a:miter lim="800000"/>
            <a:headEnd/>
            <a:tailEnd/>
          </a:ln>
          <a:effectLst/>
        </p:spPr>
        <p:txBody>
          <a:bodyPr vert="horz" wrap="square" lIns="95725" tIns="47863" rIns="95725" bIns="4786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9111882"/>
            <a:ext cx="3135086" cy="476093"/>
          </a:xfrm>
          <a:prstGeom prst="rect">
            <a:avLst/>
          </a:prstGeom>
          <a:noFill/>
          <a:ln w="9525">
            <a:noFill/>
            <a:miter lim="800000"/>
            <a:headEnd/>
            <a:tailEnd/>
          </a:ln>
          <a:effectLst/>
        </p:spPr>
        <p:txBody>
          <a:bodyPr vert="horz" wrap="square" lIns="95725" tIns="47863" rIns="95725" bIns="47863" numCol="1" anchor="b" anchorCtr="0" compatLnSpc="1">
            <a:prstTxWarp prst="textNoShape">
              <a:avLst/>
            </a:prstTxWarp>
          </a:bodyPr>
          <a:lstStyle>
            <a:lvl1pPr>
              <a:spcBef>
                <a:spcPct val="0"/>
              </a:spcBef>
              <a:buFontTx/>
              <a:buNone/>
              <a:defRPr b="0" i="0">
                <a:solidFill>
                  <a:schemeClr val="tx1"/>
                </a:solidFill>
                <a:latin typeface="Times New Roman" pitchFamily="18" charset="0"/>
                <a:cs typeface="+mn-cs"/>
              </a:defRPr>
            </a:lvl1pPr>
          </a:lstStyle>
          <a:p>
            <a:pPr>
              <a:defRPr/>
            </a:pPr>
            <a:endParaRPr lang="en-US"/>
          </a:p>
        </p:txBody>
      </p:sp>
      <p:sp>
        <p:nvSpPr>
          <p:cNvPr id="30727" name="Rectangle 7"/>
          <p:cNvSpPr>
            <a:spLocks noGrp="1" noChangeArrowheads="1"/>
          </p:cNvSpPr>
          <p:nvPr>
            <p:ph type="sldNum" sz="quarter" idx="5"/>
          </p:nvPr>
        </p:nvSpPr>
        <p:spPr bwMode="auto">
          <a:xfrm>
            <a:off x="4180114" y="9111882"/>
            <a:ext cx="3135086" cy="476093"/>
          </a:xfrm>
          <a:prstGeom prst="rect">
            <a:avLst/>
          </a:prstGeom>
          <a:noFill/>
          <a:ln w="9525">
            <a:noFill/>
            <a:miter lim="800000"/>
            <a:headEnd/>
            <a:tailEnd/>
          </a:ln>
          <a:effectLst/>
        </p:spPr>
        <p:txBody>
          <a:bodyPr vert="horz" wrap="square" lIns="95725" tIns="47863" rIns="95725" bIns="47863" numCol="1" anchor="b" anchorCtr="0" compatLnSpc="1">
            <a:prstTxWarp prst="textNoShape">
              <a:avLst/>
            </a:prstTxWarp>
          </a:bodyPr>
          <a:lstStyle>
            <a:lvl1pPr algn="r">
              <a:spcBef>
                <a:spcPct val="0"/>
              </a:spcBef>
              <a:buFontTx/>
              <a:buNone/>
              <a:defRPr b="0" i="0">
                <a:solidFill>
                  <a:schemeClr val="tx1"/>
                </a:solidFill>
                <a:latin typeface="Times New Roman" pitchFamily="18" charset="0"/>
                <a:cs typeface="+mn-cs"/>
              </a:defRPr>
            </a:lvl1pPr>
          </a:lstStyle>
          <a:p>
            <a:pPr>
              <a:defRPr/>
            </a:pPr>
            <a:fld id="{092420B3-3334-4F22-B057-47A19851846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p:txBody>
          <a:bodyPr/>
          <a:lstStyle/>
          <a:p>
            <a:pPr>
              <a:defRPr/>
            </a:pPr>
            <a:fld id="{C10008D5-44D2-47AC-B613-7D6CD12137F8}" type="slidenum">
              <a:rPr lang="en-US" smtClean="0"/>
              <a:pPr>
                <a:defRPr/>
              </a:pPr>
              <a:t>1</a:t>
            </a:fld>
            <a:endParaRPr lang="en-US"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92420B3-3334-4F22-B057-47A198518467}"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92420B3-3334-4F22-B057-47A198518467}"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E70A63B-E726-4C78-9437-EBDC9D6876E7}" type="slidenum">
              <a:rPr lang="en-US" smtClean="0"/>
              <a:pPr>
                <a:defRPr/>
              </a:pPr>
              <a:t>15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92420B3-3334-4F22-B057-47A198518467}" type="slidenum">
              <a:rPr lang="en-US" smtClean="0"/>
              <a:pPr>
                <a:defRPr/>
              </a:pPr>
              <a:t>24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p:spPr>
        <p:txBody>
          <a:bodyPr/>
          <a:lstStyle/>
          <a:p>
            <a:endParaRPr lang="en-US" smtClean="0"/>
          </a:p>
        </p:txBody>
      </p:sp>
      <p:sp>
        <p:nvSpPr>
          <p:cNvPr id="17412" name="Slide Number Placeholder 3"/>
          <p:cNvSpPr>
            <a:spLocks noGrp="1"/>
          </p:cNvSpPr>
          <p:nvPr>
            <p:ph type="sldNum" sz="quarter" idx="5"/>
          </p:nvPr>
        </p:nvSpPr>
        <p:spPr>
          <a:noFill/>
        </p:spPr>
        <p:txBody>
          <a:bodyPr/>
          <a:lstStyle/>
          <a:p>
            <a:fld id="{BAA47796-767B-446D-AD8F-8EA7815A940F}" type="slidenum">
              <a:rPr lang="en-US"/>
              <a:pPr/>
              <a:t>26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8"/>
          <p:cNvSpPr txBox="1"/>
          <p:nvPr/>
        </p:nvSpPr>
        <p:spPr>
          <a:xfrm>
            <a:off x="0" y="0"/>
            <a:ext cx="376" cy="371"/>
          </a:xfrm>
          <a:prstGeom prst="rect">
            <a:avLst/>
          </a:prstGeom>
          <a:noFill/>
          <a:ln>
            <a:noFill/>
          </a:ln>
        </p:spPr>
        <p:txBody>
          <a:bodyPr vert="horz" wrap="square" lIns="94243" tIns="47116" rIns="94243" bIns="47116" anchor="t" anchorCtr="0" compatLnSpc="1"/>
          <a:lstStyle/>
          <a:p>
            <a:pPr defTabSz="957468" fontAlgn="auto" hangingPunct="0">
              <a:spcBef>
                <a:spcPts val="0"/>
              </a:spcBef>
              <a:spcAft>
                <a:spcPts val="0"/>
              </a:spcAft>
              <a:defRPr sz="1800" b="0" i="0" u="none" strike="noStrike" kern="0" cap="none" spc="0" baseline="0">
                <a:solidFill>
                  <a:srgbClr val="000000"/>
                </a:solidFill>
                <a:uFillTx/>
              </a:defRPr>
            </a:pPr>
            <a:fld id="{F4300773-3E76-4889-BD59-145DE76EF7BB}" type="slidenum">
              <a:rPr/>
              <a:pPr defTabSz="957468" fontAlgn="auto" hangingPunct="0">
                <a:spcBef>
                  <a:spcPts val="0"/>
                </a:spcBef>
                <a:spcAft>
                  <a:spcPts val="0"/>
                </a:spcAft>
                <a:defRPr sz="1800" b="0" i="0" u="none" strike="noStrike" kern="0" cap="none" spc="0" baseline="0">
                  <a:solidFill>
                    <a:srgbClr val="000000"/>
                  </a:solidFill>
                  <a:uFillTx/>
                </a:defRPr>
              </a:pPr>
              <a:t>31</a:t>
            </a:fld>
            <a:endParaRPr lang="en-US" sz="1300" dirty="0">
              <a:solidFill>
                <a:srgbClr val="FFFFFF"/>
              </a:solidFill>
              <a:latin typeface="Arial" pitchFamily="34"/>
              <a:cs typeface="DejaVu Sans" pitchFamily="2"/>
            </a:endParaRPr>
          </a:p>
        </p:txBody>
      </p:sp>
      <p:sp>
        <p:nvSpPr>
          <p:cNvPr id="3" name="Text Box 1"/>
          <p:cNvSpPr/>
          <p:nvPr/>
        </p:nvSpPr>
        <p:spPr>
          <a:xfrm>
            <a:off x="4180236" y="9110241"/>
            <a:ext cx="3119516" cy="460724"/>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4243" tIns="49002" rIns="94243" bIns="49002" anchor="b" anchorCtr="0" compatLnSpc="0"/>
          <a:lstStyle/>
          <a:p>
            <a:pPr algn="r" defTabSz="957468" fontAlgn="auto" hangingPunct="0">
              <a:spcBef>
                <a:spcPts val="0"/>
              </a:spcBef>
              <a:spcAft>
                <a:spcPts val="0"/>
              </a:spcAft>
              <a:tabLst>
                <a:tab pos="0" algn="l"/>
                <a:tab pos="478734" algn="l"/>
                <a:tab pos="957468" algn="l"/>
                <a:tab pos="1436202" algn="l"/>
                <a:tab pos="1914936" algn="l"/>
                <a:tab pos="2393671" algn="l"/>
                <a:tab pos="2872405" algn="l"/>
                <a:tab pos="3351139" algn="l"/>
                <a:tab pos="3829873" algn="l"/>
                <a:tab pos="4308607" algn="l"/>
                <a:tab pos="4787341" algn="l"/>
                <a:tab pos="5266075" algn="l"/>
                <a:tab pos="5744809" algn="l"/>
                <a:tab pos="6223544" algn="l"/>
                <a:tab pos="6702278" algn="l"/>
                <a:tab pos="7181012" algn="l"/>
                <a:tab pos="7659746" algn="l"/>
                <a:tab pos="8138480" algn="l"/>
                <a:tab pos="8617214" algn="l"/>
                <a:tab pos="9095948" algn="l"/>
                <a:tab pos="9574682" algn="l"/>
              </a:tabLst>
              <a:defRPr sz="1800" b="0" i="0" u="none" strike="noStrike" kern="0" cap="none" spc="0" baseline="0">
                <a:solidFill>
                  <a:srgbClr val="000000"/>
                </a:solidFill>
                <a:uFillTx/>
              </a:defRPr>
            </a:pPr>
            <a:fld id="{B437CC31-E10E-4729-9BCC-825B6048A75D}" type="slidenum">
              <a:rPr/>
              <a:pPr algn="r" defTabSz="957468" fontAlgn="auto" hangingPunct="0">
                <a:spcBef>
                  <a:spcPts val="0"/>
                </a:spcBef>
                <a:spcAft>
                  <a:spcPts val="0"/>
                </a:spcAft>
                <a:tabLst>
                  <a:tab pos="0" algn="l"/>
                  <a:tab pos="478734" algn="l"/>
                  <a:tab pos="957468" algn="l"/>
                  <a:tab pos="1436202" algn="l"/>
                  <a:tab pos="1914936" algn="l"/>
                  <a:tab pos="2393671" algn="l"/>
                  <a:tab pos="2872405" algn="l"/>
                  <a:tab pos="3351139" algn="l"/>
                  <a:tab pos="3829873" algn="l"/>
                  <a:tab pos="4308607" algn="l"/>
                  <a:tab pos="4787341" algn="l"/>
                  <a:tab pos="5266075" algn="l"/>
                  <a:tab pos="5744809" algn="l"/>
                  <a:tab pos="6223544" algn="l"/>
                  <a:tab pos="6702278" algn="l"/>
                  <a:tab pos="7181012" algn="l"/>
                  <a:tab pos="7659746" algn="l"/>
                  <a:tab pos="8138480" algn="l"/>
                  <a:tab pos="8617214" algn="l"/>
                  <a:tab pos="9095948" algn="l"/>
                  <a:tab pos="9574682" algn="l"/>
                </a:tabLst>
                <a:defRPr sz="1800" b="0" i="0" u="none" strike="noStrike" kern="0" cap="none" spc="0" baseline="0">
                  <a:solidFill>
                    <a:srgbClr val="000000"/>
                  </a:solidFill>
                  <a:uFillTx/>
                </a:defRPr>
              </a:pPr>
              <a:t>31</a:t>
            </a:fld>
            <a:endParaRPr lang="en-US" sz="1300" b="0" i="0" dirty="0">
              <a:solidFill>
                <a:srgbClr val="000000"/>
              </a:solidFill>
              <a:latin typeface="Times New Roman" pitchFamily="18"/>
              <a:cs typeface="DejaVu Sans" pitchFamily="34"/>
            </a:endParaRPr>
          </a:p>
        </p:txBody>
      </p:sp>
      <p:sp>
        <p:nvSpPr>
          <p:cNvPr id="4" name="Text Box 2"/>
          <p:cNvSpPr/>
          <p:nvPr/>
        </p:nvSpPr>
        <p:spPr>
          <a:xfrm>
            <a:off x="4180235" y="9110241"/>
            <a:ext cx="3121416" cy="46259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4243" tIns="49002" rIns="94243" bIns="49002" anchor="b" anchorCtr="0" compatLnSpc="0"/>
          <a:lstStyle/>
          <a:p>
            <a:pPr algn="r" defTabSz="957468" fontAlgn="auto" hangingPunct="0">
              <a:spcBef>
                <a:spcPts val="0"/>
              </a:spcBef>
              <a:spcAft>
                <a:spcPts val="0"/>
              </a:spcAft>
              <a:tabLst>
                <a:tab pos="0" algn="l"/>
                <a:tab pos="478734" algn="l"/>
                <a:tab pos="957468" algn="l"/>
                <a:tab pos="1436202" algn="l"/>
                <a:tab pos="1914936" algn="l"/>
                <a:tab pos="2393671" algn="l"/>
                <a:tab pos="2872405" algn="l"/>
                <a:tab pos="3351139" algn="l"/>
                <a:tab pos="3829873" algn="l"/>
                <a:tab pos="4308607" algn="l"/>
                <a:tab pos="4787341" algn="l"/>
                <a:tab pos="5266075" algn="l"/>
                <a:tab pos="5744809" algn="l"/>
                <a:tab pos="6223544" algn="l"/>
                <a:tab pos="6702278" algn="l"/>
                <a:tab pos="7181012" algn="l"/>
                <a:tab pos="7659746" algn="l"/>
                <a:tab pos="8138480" algn="l"/>
                <a:tab pos="8617214" algn="l"/>
                <a:tab pos="9095948" algn="l"/>
                <a:tab pos="9574682" algn="l"/>
              </a:tabLst>
              <a:defRPr sz="1800" b="0" i="0" u="none" strike="noStrike" kern="0" cap="none" spc="0" baseline="0">
                <a:solidFill>
                  <a:srgbClr val="000000"/>
                </a:solidFill>
                <a:uFillTx/>
              </a:defRPr>
            </a:pPr>
            <a:fld id="{6E299C1C-E4CC-4E28-ACC2-3A02576A4C30}" type="slidenum">
              <a:rPr/>
              <a:pPr algn="r" defTabSz="957468" fontAlgn="auto" hangingPunct="0">
                <a:spcBef>
                  <a:spcPts val="0"/>
                </a:spcBef>
                <a:spcAft>
                  <a:spcPts val="0"/>
                </a:spcAft>
                <a:tabLst>
                  <a:tab pos="0" algn="l"/>
                  <a:tab pos="478734" algn="l"/>
                  <a:tab pos="957468" algn="l"/>
                  <a:tab pos="1436202" algn="l"/>
                  <a:tab pos="1914936" algn="l"/>
                  <a:tab pos="2393671" algn="l"/>
                  <a:tab pos="2872405" algn="l"/>
                  <a:tab pos="3351139" algn="l"/>
                  <a:tab pos="3829873" algn="l"/>
                  <a:tab pos="4308607" algn="l"/>
                  <a:tab pos="4787341" algn="l"/>
                  <a:tab pos="5266075" algn="l"/>
                  <a:tab pos="5744809" algn="l"/>
                  <a:tab pos="6223544" algn="l"/>
                  <a:tab pos="6702278" algn="l"/>
                  <a:tab pos="7181012" algn="l"/>
                  <a:tab pos="7659746" algn="l"/>
                  <a:tab pos="8138480" algn="l"/>
                  <a:tab pos="8617214" algn="l"/>
                  <a:tab pos="9095948" algn="l"/>
                  <a:tab pos="9574682" algn="l"/>
                </a:tabLst>
                <a:defRPr sz="1800" b="0" i="0" u="none" strike="noStrike" kern="0" cap="none" spc="0" baseline="0">
                  <a:solidFill>
                    <a:srgbClr val="000000"/>
                  </a:solidFill>
                  <a:uFillTx/>
                </a:defRPr>
              </a:pPr>
              <a:t>31</a:t>
            </a:fld>
            <a:endParaRPr lang="en-US" sz="1300" b="0" i="0" dirty="0">
              <a:solidFill>
                <a:srgbClr val="000000"/>
              </a:solidFill>
              <a:latin typeface="Times New Roman" pitchFamily="18"/>
              <a:cs typeface="DejaVu Sans" pitchFamily="34"/>
            </a:endParaRPr>
          </a:p>
        </p:txBody>
      </p:sp>
      <p:sp>
        <p:nvSpPr>
          <p:cNvPr id="5" name="Rectangle 3"/>
          <p:cNvSpPr>
            <a:spLocks noGrp="1" noRot="1" noChangeAspect="1"/>
          </p:cNvSpPr>
          <p:nvPr>
            <p:ph type="sldImg"/>
          </p:nvPr>
        </p:nvSpPr>
        <p:spPr>
          <a:xfrm>
            <a:off x="1258888" y="728663"/>
            <a:ext cx="4797425" cy="3598862"/>
          </a:xfrm>
          <a:solidFill>
            <a:srgbClr val="4F81BD"/>
          </a:solidFill>
          <a:ln w="25402">
            <a:solidFill>
              <a:srgbClr val="385D8A"/>
            </a:solidFill>
            <a:prstDash val="solid"/>
          </a:ln>
        </p:spPr>
      </p:sp>
      <p:sp>
        <p:nvSpPr>
          <p:cNvPr id="6" name="Rectangle 4"/>
          <p:cNvSpPr txBox="1">
            <a:spLocks noGrp="1"/>
          </p:cNvSpPr>
          <p:nvPr>
            <p:ph type="body" sz="quarter" idx="1"/>
          </p:nvPr>
        </p:nvSpPr>
        <p:spPr>
          <a:xfrm>
            <a:off x="966156" y="4595607"/>
            <a:ext cx="5370469" cy="4267959"/>
          </a:xfrm>
        </p:spPr>
        <p:txBody>
          <a:bodyPr wrap="none" lIns="94243" tIns="47116" rIns="94243" bIns="47116" anchor="ctr"/>
          <a:lstStyle/>
          <a:p>
            <a:endParaRPr lang="en-US"/>
          </a:p>
        </p:txBody>
      </p:sp>
      <p:sp>
        <p:nvSpPr>
          <p:cNvPr id="7" name="Slide Number Placeholder 6"/>
          <p:cNvSpPr txBox="1"/>
          <p:nvPr/>
        </p:nvSpPr>
        <p:spPr>
          <a:xfrm>
            <a:off x="4640910" y="9950335"/>
            <a:ext cx="3558158" cy="523330"/>
          </a:xfrm>
          <a:prstGeom prst="rect">
            <a:avLst/>
          </a:prstGeom>
          <a:noFill/>
          <a:ln>
            <a:noFill/>
          </a:ln>
        </p:spPr>
        <p:txBody>
          <a:bodyPr vert="horz" wrap="square" lIns="0" tIns="0" rIns="0" bIns="0" anchor="b" anchorCtr="0" compatLnSpc="1"/>
          <a:lstStyle/>
          <a:p>
            <a:pPr algn="r" defTabSz="957468" fontAlgn="auto" hangingPunct="0">
              <a:spcBef>
                <a:spcPts val="0"/>
              </a:spcBef>
              <a:spcAft>
                <a:spcPts val="0"/>
              </a:spcAft>
              <a:defRPr sz="1800" b="0" i="0" u="none" strike="noStrike" kern="0" cap="none" spc="0" baseline="0">
                <a:solidFill>
                  <a:srgbClr val="000000"/>
                </a:solidFill>
                <a:uFillTx/>
              </a:defRPr>
            </a:pPr>
            <a:fld id="{FFC0ECF3-6859-4929-8382-5E8DBC9C3451}" type="slidenum">
              <a:rPr/>
              <a:pPr algn="r" defTabSz="957468" fontAlgn="auto" hangingPunct="0">
                <a:spcBef>
                  <a:spcPts val="0"/>
                </a:spcBef>
                <a:spcAft>
                  <a:spcPts val="0"/>
                </a:spcAft>
                <a:defRPr sz="1800" b="0" i="0" u="none" strike="noStrike" kern="0" cap="none" spc="0" baseline="0">
                  <a:solidFill>
                    <a:srgbClr val="000000"/>
                  </a:solidFill>
                  <a:uFillTx/>
                </a:defRPr>
              </a:pPr>
              <a:t>31</a:t>
            </a:fld>
            <a:endParaRPr lang="en-US" sz="1500" b="0" i="0" dirty="0">
              <a:solidFill>
                <a:srgbClr val="000000"/>
              </a:solidFill>
              <a:latin typeface="Liberation Serif" pitchFamily="18"/>
              <a:ea typeface="DejaVu Sans" pitchFamily="2"/>
              <a:cs typeface="DejaVu Sans" pitchFamily="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8"/>
          <p:cNvSpPr txBox="1"/>
          <p:nvPr/>
        </p:nvSpPr>
        <p:spPr>
          <a:xfrm>
            <a:off x="0" y="0"/>
            <a:ext cx="376" cy="371"/>
          </a:xfrm>
          <a:prstGeom prst="rect">
            <a:avLst/>
          </a:prstGeom>
          <a:noFill/>
          <a:ln>
            <a:noFill/>
          </a:ln>
        </p:spPr>
        <p:txBody>
          <a:bodyPr vert="horz" wrap="square" lIns="94243" tIns="47116" rIns="94243" bIns="47116" anchor="t" anchorCtr="0" compatLnSpc="1"/>
          <a:lstStyle/>
          <a:p>
            <a:pPr defTabSz="957468" fontAlgn="auto" hangingPunct="0">
              <a:spcBef>
                <a:spcPts val="0"/>
              </a:spcBef>
              <a:spcAft>
                <a:spcPts val="0"/>
              </a:spcAft>
              <a:defRPr sz="1800" b="0" i="0" u="none" strike="noStrike" kern="0" cap="none" spc="0" baseline="0">
                <a:solidFill>
                  <a:srgbClr val="000000"/>
                </a:solidFill>
                <a:uFillTx/>
              </a:defRPr>
            </a:pPr>
            <a:fld id="{F4300773-3E76-4889-BD59-145DE76EF7BB}" type="slidenum">
              <a:rPr/>
              <a:pPr defTabSz="957468" fontAlgn="auto" hangingPunct="0">
                <a:spcBef>
                  <a:spcPts val="0"/>
                </a:spcBef>
                <a:spcAft>
                  <a:spcPts val="0"/>
                </a:spcAft>
                <a:defRPr sz="1800" b="0" i="0" u="none" strike="noStrike" kern="0" cap="none" spc="0" baseline="0">
                  <a:solidFill>
                    <a:srgbClr val="000000"/>
                  </a:solidFill>
                  <a:uFillTx/>
                </a:defRPr>
              </a:pPr>
              <a:t>32</a:t>
            </a:fld>
            <a:endParaRPr lang="en-US" sz="1300" dirty="0">
              <a:solidFill>
                <a:srgbClr val="FFFFFF"/>
              </a:solidFill>
              <a:latin typeface="Arial" pitchFamily="34"/>
              <a:cs typeface="DejaVu Sans" pitchFamily="2"/>
            </a:endParaRPr>
          </a:p>
        </p:txBody>
      </p:sp>
      <p:sp>
        <p:nvSpPr>
          <p:cNvPr id="3" name="Text Box 1"/>
          <p:cNvSpPr/>
          <p:nvPr/>
        </p:nvSpPr>
        <p:spPr>
          <a:xfrm>
            <a:off x="4180236" y="9110241"/>
            <a:ext cx="3119516" cy="460724"/>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4243" tIns="49002" rIns="94243" bIns="49002" anchor="b" anchorCtr="0" compatLnSpc="0"/>
          <a:lstStyle/>
          <a:p>
            <a:pPr algn="r" defTabSz="957468" fontAlgn="auto" hangingPunct="0">
              <a:spcBef>
                <a:spcPts val="0"/>
              </a:spcBef>
              <a:spcAft>
                <a:spcPts val="0"/>
              </a:spcAft>
              <a:tabLst>
                <a:tab pos="0" algn="l"/>
                <a:tab pos="478734" algn="l"/>
                <a:tab pos="957468" algn="l"/>
                <a:tab pos="1436202" algn="l"/>
                <a:tab pos="1914936" algn="l"/>
                <a:tab pos="2393671" algn="l"/>
                <a:tab pos="2872405" algn="l"/>
                <a:tab pos="3351139" algn="l"/>
                <a:tab pos="3829873" algn="l"/>
                <a:tab pos="4308607" algn="l"/>
                <a:tab pos="4787341" algn="l"/>
                <a:tab pos="5266075" algn="l"/>
                <a:tab pos="5744809" algn="l"/>
                <a:tab pos="6223544" algn="l"/>
                <a:tab pos="6702278" algn="l"/>
                <a:tab pos="7181012" algn="l"/>
                <a:tab pos="7659746" algn="l"/>
                <a:tab pos="8138480" algn="l"/>
                <a:tab pos="8617214" algn="l"/>
                <a:tab pos="9095948" algn="l"/>
                <a:tab pos="9574682" algn="l"/>
              </a:tabLst>
              <a:defRPr sz="1800" b="0" i="0" u="none" strike="noStrike" kern="0" cap="none" spc="0" baseline="0">
                <a:solidFill>
                  <a:srgbClr val="000000"/>
                </a:solidFill>
                <a:uFillTx/>
              </a:defRPr>
            </a:pPr>
            <a:fld id="{B437CC31-E10E-4729-9BCC-825B6048A75D}" type="slidenum">
              <a:rPr/>
              <a:pPr algn="r" defTabSz="957468" fontAlgn="auto" hangingPunct="0">
                <a:spcBef>
                  <a:spcPts val="0"/>
                </a:spcBef>
                <a:spcAft>
                  <a:spcPts val="0"/>
                </a:spcAft>
                <a:tabLst>
                  <a:tab pos="0" algn="l"/>
                  <a:tab pos="478734" algn="l"/>
                  <a:tab pos="957468" algn="l"/>
                  <a:tab pos="1436202" algn="l"/>
                  <a:tab pos="1914936" algn="l"/>
                  <a:tab pos="2393671" algn="l"/>
                  <a:tab pos="2872405" algn="l"/>
                  <a:tab pos="3351139" algn="l"/>
                  <a:tab pos="3829873" algn="l"/>
                  <a:tab pos="4308607" algn="l"/>
                  <a:tab pos="4787341" algn="l"/>
                  <a:tab pos="5266075" algn="l"/>
                  <a:tab pos="5744809" algn="l"/>
                  <a:tab pos="6223544" algn="l"/>
                  <a:tab pos="6702278" algn="l"/>
                  <a:tab pos="7181012" algn="l"/>
                  <a:tab pos="7659746" algn="l"/>
                  <a:tab pos="8138480" algn="l"/>
                  <a:tab pos="8617214" algn="l"/>
                  <a:tab pos="9095948" algn="l"/>
                  <a:tab pos="9574682" algn="l"/>
                </a:tabLst>
                <a:defRPr sz="1800" b="0" i="0" u="none" strike="noStrike" kern="0" cap="none" spc="0" baseline="0">
                  <a:solidFill>
                    <a:srgbClr val="000000"/>
                  </a:solidFill>
                  <a:uFillTx/>
                </a:defRPr>
              </a:pPr>
              <a:t>32</a:t>
            </a:fld>
            <a:endParaRPr lang="en-US" sz="1300" b="0" i="0" dirty="0">
              <a:solidFill>
                <a:srgbClr val="000000"/>
              </a:solidFill>
              <a:latin typeface="Times New Roman" pitchFamily="18"/>
              <a:cs typeface="DejaVu Sans" pitchFamily="34"/>
            </a:endParaRPr>
          </a:p>
        </p:txBody>
      </p:sp>
      <p:sp>
        <p:nvSpPr>
          <p:cNvPr id="4" name="Text Box 2"/>
          <p:cNvSpPr/>
          <p:nvPr/>
        </p:nvSpPr>
        <p:spPr>
          <a:xfrm>
            <a:off x="4180235" y="9110241"/>
            <a:ext cx="3121416" cy="46259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4243" tIns="49002" rIns="94243" bIns="49002" anchor="b" anchorCtr="0" compatLnSpc="0"/>
          <a:lstStyle/>
          <a:p>
            <a:pPr algn="r" defTabSz="957468" fontAlgn="auto" hangingPunct="0">
              <a:spcBef>
                <a:spcPts val="0"/>
              </a:spcBef>
              <a:spcAft>
                <a:spcPts val="0"/>
              </a:spcAft>
              <a:tabLst>
                <a:tab pos="0" algn="l"/>
                <a:tab pos="478734" algn="l"/>
                <a:tab pos="957468" algn="l"/>
                <a:tab pos="1436202" algn="l"/>
                <a:tab pos="1914936" algn="l"/>
                <a:tab pos="2393671" algn="l"/>
                <a:tab pos="2872405" algn="l"/>
                <a:tab pos="3351139" algn="l"/>
                <a:tab pos="3829873" algn="l"/>
                <a:tab pos="4308607" algn="l"/>
                <a:tab pos="4787341" algn="l"/>
                <a:tab pos="5266075" algn="l"/>
                <a:tab pos="5744809" algn="l"/>
                <a:tab pos="6223544" algn="l"/>
                <a:tab pos="6702278" algn="l"/>
                <a:tab pos="7181012" algn="l"/>
                <a:tab pos="7659746" algn="l"/>
                <a:tab pos="8138480" algn="l"/>
                <a:tab pos="8617214" algn="l"/>
                <a:tab pos="9095948" algn="l"/>
                <a:tab pos="9574682" algn="l"/>
              </a:tabLst>
              <a:defRPr sz="1800" b="0" i="0" u="none" strike="noStrike" kern="0" cap="none" spc="0" baseline="0">
                <a:solidFill>
                  <a:srgbClr val="000000"/>
                </a:solidFill>
                <a:uFillTx/>
              </a:defRPr>
            </a:pPr>
            <a:fld id="{6E299C1C-E4CC-4E28-ACC2-3A02576A4C30}" type="slidenum">
              <a:rPr/>
              <a:pPr algn="r" defTabSz="957468" fontAlgn="auto" hangingPunct="0">
                <a:spcBef>
                  <a:spcPts val="0"/>
                </a:spcBef>
                <a:spcAft>
                  <a:spcPts val="0"/>
                </a:spcAft>
                <a:tabLst>
                  <a:tab pos="0" algn="l"/>
                  <a:tab pos="478734" algn="l"/>
                  <a:tab pos="957468" algn="l"/>
                  <a:tab pos="1436202" algn="l"/>
                  <a:tab pos="1914936" algn="l"/>
                  <a:tab pos="2393671" algn="l"/>
                  <a:tab pos="2872405" algn="l"/>
                  <a:tab pos="3351139" algn="l"/>
                  <a:tab pos="3829873" algn="l"/>
                  <a:tab pos="4308607" algn="l"/>
                  <a:tab pos="4787341" algn="l"/>
                  <a:tab pos="5266075" algn="l"/>
                  <a:tab pos="5744809" algn="l"/>
                  <a:tab pos="6223544" algn="l"/>
                  <a:tab pos="6702278" algn="l"/>
                  <a:tab pos="7181012" algn="l"/>
                  <a:tab pos="7659746" algn="l"/>
                  <a:tab pos="8138480" algn="l"/>
                  <a:tab pos="8617214" algn="l"/>
                  <a:tab pos="9095948" algn="l"/>
                  <a:tab pos="9574682" algn="l"/>
                </a:tabLst>
                <a:defRPr sz="1800" b="0" i="0" u="none" strike="noStrike" kern="0" cap="none" spc="0" baseline="0">
                  <a:solidFill>
                    <a:srgbClr val="000000"/>
                  </a:solidFill>
                  <a:uFillTx/>
                </a:defRPr>
              </a:pPr>
              <a:t>32</a:t>
            </a:fld>
            <a:endParaRPr lang="en-US" sz="1300" b="0" i="0" dirty="0">
              <a:solidFill>
                <a:srgbClr val="000000"/>
              </a:solidFill>
              <a:latin typeface="Times New Roman" pitchFamily="18"/>
              <a:cs typeface="DejaVu Sans" pitchFamily="34"/>
            </a:endParaRPr>
          </a:p>
        </p:txBody>
      </p:sp>
      <p:sp>
        <p:nvSpPr>
          <p:cNvPr id="5" name="Rectangle 3"/>
          <p:cNvSpPr>
            <a:spLocks noGrp="1" noRot="1" noChangeAspect="1"/>
          </p:cNvSpPr>
          <p:nvPr>
            <p:ph type="sldImg"/>
          </p:nvPr>
        </p:nvSpPr>
        <p:spPr>
          <a:xfrm>
            <a:off x="1258888" y="728663"/>
            <a:ext cx="4797425" cy="3598862"/>
          </a:xfrm>
          <a:solidFill>
            <a:srgbClr val="4F81BD"/>
          </a:solidFill>
          <a:ln w="25402">
            <a:solidFill>
              <a:srgbClr val="385D8A"/>
            </a:solidFill>
            <a:prstDash val="solid"/>
          </a:ln>
        </p:spPr>
      </p:sp>
      <p:sp>
        <p:nvSpPr>
          <p:cNvPr id="6" name="Rectangle 4"/>
          <p:cNvSpPr txBox="1">
            <a:spLocks noGrp="1"/>
          </p:cNvSpPr>
          <p:nvPr>
            <p:ph type="body" sz="quarter" idx="1"/>
          </p:nvPr>
        </p:nvSpPr>
        <p:spPr>
          <a:xfrm>
            <a:off x="966156" y="4595607"/>
            <a:ext cx="5370469" cy="4267959"/>
          </a:xfrm>
        </p:spPr>
        <p:txBody>
          <a:bodyPr wrap="none" lIns="94243" tIns="47116" rIns="94243" bIns="47116" anchor="ctr"/>
          <a:lstStyle/>
          <a:p>
            <a:endParaRPr lang="en-US" dirty="0"/>
          </a:p>
        </p:txBody>
      </p:sp>
      <p:sp>
        <p:nvSpPr>
          <p:cNvPr id="7" name="Slide Number Placeholder 6"/>
          <p:cNvSpPr txBox="1"/>
          <p:nvPr/>
        </p:nvSpPr>
        <p:spPr>
          <a:xfrm>
            <a:off x="4640910" y="9950335"/>
            <a:ext cx="3558158" cy="523330"/>
          </a:xfrm>
          <a:prstGeom prst="rect">
            <a:avLst/>
          </a:prstGeom>
          <a:noFill/>
          <a:ln>
            <a:noFill/>
          </a:ln>
        </p:spPr>
        <p:txBody>
          <a:bodyPr vert="horz" wrap="square" lIns="0" tIns="0" rIns="0" bIns="0" anchor="b" anchorCtr="0" compatLnSpc="1"/>
          <a:lstStyle/>
          <a:p>
            <a:pPr algn="r" defTabSz="957468" fontAlgn="auto" hangingPunct="0">
              <a:spcBef>
                <a:spcPts val="0"/>
              </a:spcBef>
              <a:spcAft>
                <a:spcPts val="0"/>
              </a:spcAft>
              <a:defRPr sz="1800" b="0" i="0" u="none" strike="noStrike" kern="0" cap="none" spc="0" baseline="0">
                <a:solidFill>
                  <a:srgbClr val="000000"/>
                </a:solidFill>
                <a:uFillTx/>
              </a:defRPr>
            </a:pPr>
            <a:fld id="{FFC0ECF3-6859-4929-8382-5E8DBC9C3451}" type="slidenum">
              <a:rPr/>
              <a:pPr algn="r" defTabSz="957468" fontAlgn="auto" hangingPunct="0">
                <a:spcBef>
                  <a:spcPts val="0"/>
                </a:spcBef>
                <a:spcAft>
                  <a:spcPts val="0"/>
                </a:spcAft>
                <a:defRPr sz="1800" b="0" i="0" u="none" strike="noStrike" kern="0" cap="none" spc="0" baseline="0">
                  <a:solidFill>
                    <a:srgbClr val="000000"/>
                  </a:solidFill>
                  <a:uFillTx/>
                </a:defRPr>
              </a:pPr>
              <a:t>32</a:t>
            </a:fld>
            <a:endParaRPr lang="en-US" sz="1500" b="0" i="0" dirty="0">
              <a:solidFill>
                <a:srgbClr val="000000"/>
              </a:solidFill>
              <a:latin typeface="Liberation Serif" pitchFamily="18"/>
              <a:ea typeface="DejaVu Sans" pitchFamily="2"/>
              <a:cs typeface="DejaVu Sans" pitchFamily="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07"/>
          <p:cNvSpPr>
            <a:spLocks noGrp="1" noChangeArrowheads="1"/>
          </p:cNvSpPr>
          <p:nvPr>
            <p:ph type="sldNum" sz="quarter" idx="10"/>
          </p:nvPr>
        </p:nvSpPr>
        <p:spPr>
          <a:ln/>
        </p:spPr>
        <p:txBody>
          <a:bodyPr/>
          <a:lstStyle>
            <a:lvl1pPr>
              <a:defRPr/>
            </a:lvl1pPr>
          </a:lstStyle>
          <a:p>
            <a:pPr>
              <a:defRPr/>
            </a:pPr>
            <a:fld id="{660192EA-3211-41DA-874E-4E33D03905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2" name="Rectangle 207"/>
          <p:cNvSpPr>
            <a:spLocks noGrp="1" noChangeArrowheads="1"/>
          </p:cNvSpPr>
          <p:nvPr>
            <p:ph type="sldNum" sz="quarter" idx="10"/>
          </p:nvPr>
        </p:nvSpPr>
        <p:spPr>
          <a:xfrm>
            <a:off x="8382000" y="6629400"/>
            <a:ext cx="762000" cy="152400"/>
          </a:xfrm>
          <a:ln/>
        </p:spPr>
        <p:txBody>
          <a:bodyPr/>
          <a:lstStyle>
            <a:lvl1pPr>
              <a:defRPr/>
            </a:lvl1pPr>
          </a:lstStyle>
          <a:p>
            <a:pPr>
              <a:defRPr/>
            </a:pPr>
            <a:fld id="{5539688C-0012-449B-9B3C-CBC6800CE3E0}" type="slidenum">
              <a:rPr lang="en-US"/>
              <a:pPr>
                <a:defRPr/>
              </a:pPr>
              <a:t>‹#›</a:t>
            </a:fld>
            <a:endParaRPr lang="en-US"/>
          </a:p>
        </p:txBody>
      </p:sp>
    </p:spTree>
    <p:extLst>
      <p:ext uri="{BB962C8B-B14F-4D97-AF65-F5344CB8AC3E}">
        <p14:creationId xmlns:p14="http://schemas.microsoft.com/office/powerpoint/2010/main" xmlns="" val="1465958809"/>
      </p:ext>
    </p:extLst>
  </p:cSld>
  <p:clrMapOvr>
    <a:masterClrMapping/>
  </p:clrMapOvr>
  <p:transition/>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52400" y="1219200"/>
            <a:ext cx="87630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7" name="Picture 136"/>
          <p:cNvPicPr>
            <a:picLocks noChangeAspect="1" noChangeArrowheads="1"/>
          </p:cNvPicPr>
          <p:nvPr/>
        </p:nvPicPr>
        <p:blipFill>
          <a:blip r:embed="rId4" cstate="print"/>
          <a:srcRect/>
          <a:stretch>
            <a:fillRect/>
          </a:stretch>
        </p:blipFill>
        <p:spPr bwMode="auto">
          <a:xfrm>
            <a:off x="0" y="0"/>
            <a:ext cx="9144000" cy="927100"/>
          </a:xfrm>
          <a:prstGeom prst="rect">
            <a:avLst/>
          </a:prstGeom>
          <a:noFill/>
          <a:ln w="15875" algn="ctr">
            <a:noFill/>
            <a:miter lim="800000"/>
            <a:headEnd/>
            <a:tailEnd/>
          </a:ln>
        </p:spPr>
      </p:pic>
      <p:sp>
        <p:nvSpPr>
          <p:cNvPr id="1028" name="Rectangle 137"/>
          <p:cNvSpPr>
            <a:spLocks noGrp="1" noChangeArrowheads="1"/>
          </p:cNvSpPr>
          <p:nvPr>
            <p:ph type="title"/>
          </p:nvPr>
        </p:nvSpPr>
        <p:spPr bwMode="auto">
          <a:xfrm>
            <a:off x="0" y="0"/>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29" name="Picture 194"/>
          <p:cNvPicPr>
            <a:picLocks noChangeAspect="1" noChangeArrowheads="1"/>
          </p:cNvPicPr>
          <p:nvPr/>
        </p:nvPicPr>
        <p:blipFill>
          <a:blip r:embed="rId5" cstate="print"/>
          <a:srcRect/>
          <a:stretch>
            <a:fillRect/>
          </a:stretch>
        </p:blipFill>
        <p:spPr bwMode="auto">
          <a:xfrm>
            <a:off x="0" y="6578600"/>
            <a:ext cx="9144000" cy="279400"/>
          </a:xfrm>
          <a:prstGeom prst="rect">
            <a:avLst/>
          </a:prstGeom>
          <a:noFill/>
          <a:ln w="15875" algn="ctr">
            <a:noFill/>
            <a:miter lim="800000"/>
            <a:headEnd/>
            <a:tailEnd/>
          </a:ln>
        </p:spPr>
      </p:pic>
      <p:sp>
        <p:nvSpPr>
          <p:cNvPr id="905415" name="Text Box 199"/>
          <p:cNvSpPr txBox="1">
            <a:spLocks noChangeArrowheads="1"/>
          </p:cNvSpPr>
          <p:nvPr/>
        </p:nvSpPr>
        <p:spPr bwMode="auto">
          <a:xfrm>
            <a:off x="273050" y="6635750"/>
            <a:ext cx="793750" cy="184150"/>
          </a:xfrm>
          <a:prstGeom prst="rect">
            <a:avLst/>
          </a:prstGeom>
          <a:noFill/>
          <a:ln w="15875" algn="ctr">
            <a:noFill/>
            <a:miter lim="800000"/>
            <a:headEnd/>
            <a:tailEnd/>
          </a:ln>
          <a:effectLst/>
        </p:spPr>
        <p:txBody>
          <a:bodyPr lIns="0" tIns="0" rIns="0" bIns="0">
            <a:spAutoFit/>
          </a:bodyPr>
          <a:lstStyle/>
          <a:p>
            <a:pPr>
              <a:spcBef>
                <a:spcPct val="20000"/>
              </a:spcBef>
              <a:defRPr/>
            </a:pPr>
            <a:r>
              <a:rPr lang="en-US" b="0" dirty="0">
                <a:solidFill>
                  <a:srgbClr val="171FC7"/>
                </a:solidFill>
                <a:effectLst>
                  <a:outerShdw blurRad="38100" dist="38100" dir="2700000" algn="tl">
                    <a:srgbClr val="C0C0C0"/>
                  </a:outerShdw>
                </a:effectLst>
                <a:latin typeface="Helvetica" pitchFamily="-128" charset="0"/>
                <a:cs typeface="+mn-cs"/>
              </a:rPr>
              <a:t>NSTX-U</a:t>
            </a:r>
          </a:p>
        </p:txBody>
      </p:sp>
      <p:sp>
        <p:nvSpPr>
          <p:cNvPr id="12" name="Rectangle 207"/>
          <p:cNvSpPr>
            <a:spLocks noGrp="1" noChangeArrowheads="1"/>
          </p:cNvSpPr>
          <p:nvPr>
            <p:ph type="sldNum" sz="quarter" idx="4"/>
          </p:nvPr>
        </p:nvSpPr>
        <p:spPr bwMode="auto">
          <a:xfrm>
            <a:off x="8382000" y="6629400"/>
            <a:ext cx="762000" cy="152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eaLnBrk="0" hangingPunct="0">
              <a:spcBef>
                <a:spcPct val="0"/>
              </a:spcBef>
              <a:buFontTx/>
              <a:buNone/>
              <a:defRPr sz="900" i="0">
                <a:solidFill>
                  <a:schemeClr val="accent2"/>
                </a:solidFill>
                <a:latin typeface="+mn-lt"/>
                <a:ea typeface="ＭＳ Ｐゴシック" pitchFamily="-128" charset="-128"/>
                <a:cs typeface="+mn-cs"/>
              </a:defRPr>
            </a:lvl1pPr>
          </a:lstStyle>
          <a:p>
            <a:pPr>
              <a:defRPr/>
            </a:pPr>
            <a:fld id="{1C29AF7E-0260-4534-864B-42904FBA3147}" type="slidenum">
              <a:rPr lang="en-US"/>
              <a:pPr>
                <a:defRPr/>
              </a:pPr>
              <a:t>‹#›</a:t>
            </a:fld>
            <a:endParaRPr lang="en-US"/>
          </a:p>
        </p:txBody>
      </p:sp>
      <p:sp>
        <p:nvSpPr>
          <p:cNvPr id="8" name="TextBox 7"/>
          <p:cNvSpPr txBox="1"/>
          <p:nvPr userDrawn="1"/>
        </p:nvSpPr>
        <p:spPr>
          <a:xfrm>
            <a:off x="1828800" y="6629400"/>
            <a:ext cx="5486400" cy="338554"/>
          </a:xfrm>
          <a:prstGeom prst="rect">
            <a:avLst/>
          </a:prstGeom>
          <a:noFill/>
        </p:spPr>
        <p:txBody>
          <a:bodyPr>
            <a:spAutoFit/>
          </a:bodyPr>
          <a:lstStyle/>
          <a:p>
            <a:pPr algn="ctr">
              <a:defRPr/>
            </a:pPr>
            <a:r>
              <a:rPr lang="en-US" sz="800" i="0" dirty="0" smtClean="0">
                <a:latin typeface="Helvetica" pitchFamily="34" charset="0"/>
                <a:cs typeface="+mn-cs"/>
              </a:rPr>
              <a:t>NSTX-U PAC-33 – </a:t>
            </a:r>
            <a:r>
              <a:rPr lang="en-US" sz="800" i="0" dirty="0" smtClean="0">
                <a:solidFill>
                  <a:srgbClr val="3333CC"/>
                </a:solidFill>
                <a:effectLst>
                  <a:outerShdw blurRad="38100" dist="38100" dir="2700000" algn="tl">
                    <a:srgbClr val="C0C0C0"/>
                  </a:outerShdw>
                </a:effectLst>
                <a:latin typeface="Arial" charset="0"/>
                <a:ea typeface="ＭＳ Ｐゴシック" pitchFamily="34" charset="-128"/>
              </a:rPr>
              <a:t>NSTX-U 5 Year Plan for Transport and Turbulence</a:t>
            </a:r>
            <a:endParaRPr lang="en-US" sz="800" i="0" dirty="0" smtClean="0">
              <a:latin typeface="Helvetica" pitchFamily="34" charset="0"/>
              <a:cs typeface="+mn-cs"/>
            </a:endParaRPr>
          </a:p>
          <a:p>
            <a:pPr algn="ctr">
              <a:defRPr/>
            </a:pPr>
            <a:endParaRPr lang="en-US" sz="800" i="0" dirty="0">
              <a:latin typeface="Helvetica" pitchFamily="34" charset="0"/>
              <a:cs typeface="+mn-cs"/>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Lst>
  <p:hf hdr="0" ftr="0" dt="0"/>
  <p:txStyles>
    <p:titleStyle>
      <a:lvl1pPr algn="ctr" rtl="0" eaLnBrk="0" fontAlgn="base" hangingPunct="0">
        <a:spcBef>
          <a:spcPct val="0"/>
        </a:spcBef>
        <a:spcAft>
          <a:spcPct val="0"/>
        </a:spcAft>
        <a:defRPr sz="2400" b="1">
          <a:solidFill>
            <a:schemeClr val="accent2"/>
          </a:solidFill>
          <a:latin typeface="+mj-lt"/>
          <a:ea typeface="+mj-ea"/>
          <a:cs typeface="+mj-cs"/>
        </a:defRPr>
      </a:lvl1pPr>
      <a:lvl2pPr algn="ctr" rtl="0" eaLnBrk="0" fontAlgn="base" hangingPunct="0">
        <a:spcBef>
          <a:spcPct val="0"/>
        </a:spcBef>
        <a:spcAft>
          <a:spcPct val="0"/>
        </a:spcAft>
        <a:defRPr sz="2400" b="1">
          <a:solidFill>
            <a:schemeClr val="accent2"/>
          </a:solidFill>
          <a:latin typeface="Arial" charset="0"/>
        </a:defRPr>
      </a:lvl2pPr>
      <a:lvl3pPr algn="ctr" rtl="0" eaLnBrk="0" fontAlgn="base" hangingPunct="0">
        <a:spcBef>
          <a:spcPct val="0"/>
        </a:spcBef>
        <a:spcAft>
          <a:spcPct val="0"/>
        </a:spcAft>
        <a:defRPr sz="2400" b="1">
          <a:solidFill>
            <a:schemeClr val="accent2"/>
          </a:solidFill>
          <a:latin typeface="Arial" charset="0"/>
        </a:defRPr>
      </a:lvl3pPr>
      <a:lvl4pPr algn="ctr" rtl="0" eaLnBrk="0" fontAlgn="base" hangingPunct="0">
        <a:spcBef>
          <a:spcPct val="0"/>
        </a:spcBef>
        <a:spcAft>
          <a:spcPct val="0"/>
        </a:spcAft>
        <a:defRPr sz="2400" b="1">
          <a:solidFill>
            <a:schemeClr val="accent2"/>
          </a:solidFill>
          <a:latin typeface="Arial" charset="0"/>
        </a:defRPr>
      </a:lvl4pPr>
      <a:lvl5pPr algn="ctr" rtl="0" eaLnBrk="0" fontAlgn="base" hangingPunct="0">
        <a:spcBef>
          <a:spcPct val="0"/>
        </a:spcBef>
        <a:spcAft>
          <a:spcPct val="0"/>
        </a:spcAft>
        <a:defRPr sz="2400" b="1">
          <a:solidFill>
            <a:schemeClr val="accent2"/>
          </a:solidFill>
          <a:latin typeface="Arial" charset="0"/>
        </a:defRPr>
      </a:lvl5pPr>
      <a:lvl6pPr marL="457200" algn="ctr" rtl="0" eaLnBrk="0" fontAlgn="base" hangingPunct="0">
        <a:spcBef>
          <a:spcPct val="0"/>
        </a:spcBef>
        <a:spcAft>
          <a:spcPct val="0"/>
        </a:spcAft>
        <a:defRPr sz="2400" b="1">
          <a:solidFill>
            <a:schemeClr val="accent2"/>
          </a:solidFill>
          <a:latin typeface="Arial" charset="0"/>
        </a:defRPr>
      </a:lvl6pPr>
      <a:lvl7pPr marL="914400" algn="ctr" rtl="0" eaLnBrk="0" fontAlgn="base" hangingPunct="0">
        <a:spcBef>
          <a:spcPct val="0"/>
        </a:spcBef>
        <a:spcAft>
          <a:spcPct val="0"/>
        </a:spcAft>
        <a:defRPr sz="2400" b="1">
          <a:solidFill>
            <a:schemeClr val="accent2"/>
          </a:solidFill>
          <a:latin typeface="Arial" charset="0"/>
        </a:defRPr>
      </a:lvl7pPr>
      <a:lvl8pPr marL="1371600" algn="ctr" rtl="0" eaLnBrk="0" fontAlgn="base" hangingPunct="0">
        <a:spcBef>
          <a:spcPct val="0"/>
        </a:spcBef>
        <a:spcAft>
          <a:spcPct val="0"/>
        </a:spcAft>
        <a:defRPr sz="2400" b="1">
          <a:solidFill>
            <a:schemeClr val="accent2"/>
          </a:solidFill>
          <a:latin typeface="Arial" charset="0"/>
        </a:defRPr>
      </a:lvl8pPr>
      <a:lvl9pPr marL="1828800" algn="ctr"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2"/>
          </a:solidFill>
          <a:latin typeface="+mn-lt"/>
        </a:defRPr>
      </a:lvl2pPr>
      <a:lvl3pPr marL="1143000" indent="-228600" algn="l" rtl="0" eaLnBrk="0" fontAlgn="base" hangingPunct="0">
        <a:spcBef>
          <a:spcPct val="20000"/>
        </a:spcBef>
        <a:spcAft>
          <a:spcPct val="0"/>
        </a:spcAft>
        <a:buChar char="•"/>
        <a:defRPr>
          <a:solidFill>
            <a:srgbClr val="FF0000"/>
          </a:solidFill>
          <a:latin typeface="+mn-lt"/>
        </a:defRPr>
      </a:lvl3pPr>
      <a:lvl4pPr marL="1600200" indent="-228600" algn="l" rtl="0" eaLnBrk="0" fontAlgn="base" hangingPunct="0">
        <a:spcBef>
          <a:spcPct val="20000"/>
        </a:spcBef>
        <a:spcAft>
          <a:spcPct val="0"/>
        </a:spcAft>
        <a:buChar char="–"/>
        <a:defRPr sz="1600">
          <a:solidFill>
            <a:srgbClr val="009999"/>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wmf"/><Relationship Id="rId4" Type="http://schemas.openxmlformats.org/officeDocument/2006/relationships/image" Target="../media/image17.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5.xml"/><Relationship Id="rId7" Type="http://schemas.openxmlformats.org/officeDocument/2006/relationships/image" Target="../media/image21.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20.wmf"/><Relationship Id="rId11" Type="http://schemas.openxmlformats.org/officeDocument/2006/relationships/image" Target="../media/image25.png"/><Relationship Id="rId5" Type="http://schemas.openxmlformats.org/officeDocument/2006/relationships/slideLayout" Target="../slideLayouts/slideLayout1.xml"/><Relationship Id="rId10" Type="http://schemas.openxmlformats.org/officeDocument/2006/relationships/image" Target="../media/image24.png"/><Relationship Id="rId4" Type="http://schemas.openxmlformats.org/officeDocument/2006/relationships/tags" Target="../tags/tag6.xml"/><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8" Type="http://schemas.openxmlformats.org/officeDocument/2006/relationships/image" Target="../media/image28.emf"/><Relationship Id="rId13" Type="http://schemas.openxmlformats.org/officeDocument/2006/relationships/image" Target="../media/image33.png"/><Relationship Id="rId3" Type="http://schemas.openxmlformats.org/officeDocument/2006/relationships/tags" Target="../tags/tag10.xml"/><Relationship Id="rId7" Type="http://schemas.openxmlformats.org/officeDocument/2006/relationships/image" Target="../media/image27.emf"/><Relationship Id="rId12" Type="http://schemas.openxmlformats.org/officeDocument/2006/relationships/image" Target="../media/image32.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notesSlide" Target="../notesSlides/notesSlide4.xml"/><Relationship Id="rId11" Type="http://schemas.openxmlformats.org/officeDocument/2006/relationships/image" Target="../media/image31.png"/><Relationship Id="rId5" Type="http://schemas.openxmlformats.org/officeDocument/2006/relationships/slideLayout" Target="../slideLayouts/slideLayout1.xml"/><Relationship Id="rId10" Type="http://schemas.openxmlformats.org/officeDocument/2006/relationships/image" Target="../media/image30.emf"/><Relationship Id="rId4" Type="http://schemas.openxmlformats.org/officeDocument/2006/relationships/tags" Target="../tags/tag11.xml"/><Relationship Id="rId9" Type="http://schemas.openxmlformats.org/officeDocument/2006/relationships/image" Target="../media/image29.emf"/><Relationship Id="rId1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3.emf"/><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3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050" name="Straight Connector 58"/>
          <p:cNvCxnSpPr>
            <a:cxnSpLocks noChangeShapeType="1"/>
          </p:cNvCxnSpPr>
          <p:nvPr/>
        </p:nvCxnSpPr>
        <p:spPr bwMode="auto">
          <a:xfrm>
            <a:off x="0" y="0"/>
            <a:ext cx="914400" cy="0"/>
          </a:xfrm>
          <a:prstGeom prst="line">
            <a:avLst/>
          </a:prstGeom>
          <a:noFill/>
          <a:ln w="0" algn="ctr">
            <a:solidFill>
              <a:srgbClr val="FBFFFF"/>
            </a:solidFill>
            <a:round/>
            <a:headEnd/>
            <a:tailEnd/>
          </a:ln>
        </p:spPr>
      </p:cxnSp>
      <p:cxnSp>
        <p:nvCxnSpPr>
          <p:cNvPr id="2051" name="Straight Connector 25"/>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2052" name="Line 150"/>
          <p:cNvSpPr>
            <a:spLocks noChangeShapeType="1"/>
          </p:cNvSpPr>
          <p:nvPr/>
        </p:nvSpPr>
        <p:spPr bwMode="auto">
          <a:xfrm>
            <a:off x="0" y="0"/>
            <a:ext cx="914400" cy="0"/>
          </a:xfrm>
          <a:prstGeom prst="line">
            <a:avLst/>
          </a:prstGeom>
          <a:noFill/>
          <a:ln w="0">
            <a:solidFill>
              <a:srgbClr val="FBFFFF"/>
            </a:solidFill>
            <a:round/>
            <a:headEnd/>
            <a:tailEnd/>
          </a:ln>
        </p:spPr>
        <p:txBody>
          <a:bodyPr wrap="none" lIns="0" tIns="0" rIns="0" bIns="0" anchor="ctr"/>
          <a:lstStyle/>
          <a:p>
            <a:endParaRPr lang="en-US"/>
          </a:p>
        </p:txBody>
      </p:sp>
      <p:cxnSp>
        <p:nvCxnSpPr>
          <p:cNvPr id="2053" name="Straight Connector 26"/>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2054" name="Line 131"/>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a:p>
        </p:txBody>
      </p:sp>
      <p:cxnSp>
        <p:nvCxnSpPr>
          <p:cNvPr id="2055" name="Straight Connector 27"/>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1525762" name="Rectangle 2"/>
          <p:cNvSpPr>
            <a:spLocks noChangeArrowheads="1"/>
          </p:cNvSpPr>
          <p:nvPr/>
        </p:nvSpPr>
        <p:spPr bwMode="auto">
          <a:xfrm>
            <a:off x="152400" y="990600"/>
            <a:ext cx="8839200" cy="914400"/>
          </a:xfrm>
          <a:prstGeom prst="rect">
            <a:avLst/>
          </a:prstGeom>
          <a:noFill/>
          <a:ln w="9525">
            <a:noFill/>
            <a:miter lim="800000"/>
            <a:headEnd/>
            <a:tailEnd/>
          </a:ln>
          <a:effectLst/>
        </p:spPr>
        <p:txBody>
          <a:bodyPr anchor="ctr"/>
          <a:lstStyle/>
          <a:p>
            <a:pPr algn="ctr" eaLnBrk="0" hangingPunct="0">
              <a:lnSpc>
                <a:spcPct val="90000"/>
              </a:lnSpc>
            </a:pPr>
            <a:r>
              <a:rPr lang="en-US" sz="3200" i="0" dirty="0" smtClean="0">
                <a:solidFill>
                  <a:srgbClr val="3333CC"/>
                </a:solidFill>
                <a:effectLst>
                  <a:outerShdw blurRad="38100" dist="38100" dir="2700000" algn="tl">
                    <a:srgbClr val="C0C0C0"/>
                  </a:outerShdw>
                </a:effectLst>
                <a:latin typeface="Arial" charset="0"/>
                <a:ea typeface="ＭＳ Ｐゴシック" pitchFamily="34" charset="-128"/>
              </a:rPr>
              <a:t> NSTX-U 5 Year Plan for Transport and Turbulence</a:t>
            </a:r>
          </a:p>
        </p:txBody>
      </p:sp>
      <p:cxnSp>
        <p:nvCxnSpPr>
          <p:cNvPr id="2057" name="Straight Connector 28"/>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2058" name="Line 132"/>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a:p>
        </p:txBody>
      </p:sp>
      <p:cxnSp>
        <p:nvCxnSpPr>
          <p:cNvPr id="2059" name="Straight Connector 29"/>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2060" name="Text Box 9"/>
          <p:cNvSpPr txBox="1">
            <a:spLocks noChangeArrowheads="1"/>
          </p:cNvSpPr>
          <p:nvPr/>
        </p:nvSpPr>
        <p:spPr bwMode="auto">
          <a:xfrm>
            <a:off x="1524000" y="2057400"/>
            <a:ext cx="6019800" cy="1384995"/>
          </a:xfrm>
          <a:prstGeom prst="rect">
            <a:avLst/>
          </a:prstGeom>
          <a:noFill/>
          <a:ln w="9525">
            <a:noFill/>
            <a:miter lim="800000"/>
            <a:headEnd/>
            <a:tailEnd/>
          </a:ln>
        </p:spPr>
        <p:txBody>
          <a:bodyPr>
            <a:spAutoFit/>
          </a:bodyPr>
          <a:lstStyle/>
          <a:p>
            <a:pPr algn="ctr"/>
            <a:r>
              <a:rPr lang="en-US" sz="2400" i="0" dirty="0" smtClean="0">
                <a:solidFill>
                  <a:schemeClr val="tx1"/>
                </a:solidFill>
                <a:latin typeface="Arial" charset="0"/>
              </a:rPr>
              <a:t>Yang </a:t>
            </a:r>
            <a:r>
              <a:rPr lang="en-US" sz="2400" i="0" dirty="0" err="1" smtClean="0">
                <a:solidFill>
                  <a:schemeClr val="tx1"/>
                </a:solidFill>
                <a:latin typeface="Arial" charset="0"/>
              </a:rPr>
              <a:t>Ren</a:t>
            </a:r>
            <a:endParaRPr lang="en-US" sz="2400" i="0" dirty="0" smtClean="0">
              <a:solidFill>
                <a:schemeClr val="tx1"/>
              </a:solidFill>
              <a:latin typeface="Arial" charset="0"/>
            </a:endParaRPr>
          </a:p>
          <a:p>
            <a:pPr algn="ctr"/>
            <a:r>
              <a:rPr lang="en-US" sz="2000" b="0" dirty="0" smtClean="0">
                <a:solidFill>
                  <a:schemeClr val="tx1"/>
                </a:solidFill>
                <a:latin typeface="Arial" charset="0"/>
              </a:rPr>
              <a:t>Walter Guttenfelder</a:t>
            </a:r>
          </a:p>
          <a:p>
            <a:pPr algn="ctr"/>
            <a:r>
              <a:rPr lang="en-US" sz="2000" b="0" dirty="0" smtClean="0">
                <a:solidFill>
                  <a:schemeClr val="tx1"/>
                </a:solidFill>
                <a:latin typeface="Arial" charset="0"/>
              </a:rPr>
              <a:t>Gregory W. Hammett</a:t>
            </a:r>
          </a:p>
          <a:p>
            <a:pPr algn="ctr"/>
            <a:r>
              <a:rPr lang="en-US" sz="2000" b="0" dirty="0" smtClean="0">
                <a:solidFill>
                  <a:schemeClr val="tx1"/>
                </a:solidFill>
                <a:latin typeface="Arial" charset="0"/>
              </a:rPr>
              <a:t>for the NSTX-U Research Team</a:t>
            </a:r>
            <a:endParaRPr lang="en-US" sz="2000" b="0" dirty="0">
              <a:solidFill>
                <a:schemeClr val="tx1"/>
              </a:solidFill>
              <a:latin typeface="Arial" charset="0"/>
            </a:endParaRPr>
          </a:p>
        </p:txBody>
      </p:sp>
      <p:cxnSp>
        <p:nvCxnSpPr>
          <p:cNvPr id="2061" name="Straight Connector 30"/>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2062" name="Line 133"/>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a:p>
        </p:txBody>
      </p:sp>
      <p:cxnSp>
        <p:nvCxnSpPr>
          <p:cNvPr id="2063" name="Straight Connector 31"/>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2064" name="Text Box 10"/>
          <p:cNvSpPr txBox="1">
            <a:spLocks noChangeArrowheads="1"/>
          </p:cNvSpPr>
          <p:nvPr/>
        </p:nvSpPr>
        <p:spPr bwMode="auto">
          <a:xfrm>
            <a:off x="1676400" y="3581400"/>
            <a:ext cx="5715000" cy="619125"/>
          </a:xfrm>
          <a:prstGeom prst="rect">
            <a:avLst/>
          </a:prstGeom>
          <a:noFill/>
          <a:ln w="15875" algn="ctr">
            <a:noFill/>
            <a:miter lim="800000"/>
            <a:headEnd/>
            <a:tailEnd/>
          </a:ln>
        </p:spPr>
        <p:txBody>
          <a:bodyPr lIns="0" tIns="0" rIns="0" bIns="0">
            <a:spAutoFit/>
          </a:bodyPr>
          <a:lstStyle/>
          <a:p>
            <a:pPr algn="ctr">
              <a:lnSpc>
                <a:spcPct val="70000"/>
              </a:lnSpc>
              <a:spcBef>
                <a:spcPct val="20000"/>
              </a:spcBef>
            </a:pPr>
            <a:r>
              <a:rPr lang="en-US" sz="1600" i="0" dirty="0" smtClean="0">
                <a:solidFill>
                  <a:srgbClr val="FF0000"/>
                </a:solidFill>
              </a:rPr>
              <a:t>NSTX-U PAC-33 Meeting</a:t>
            </a:r>
          </a:p>
          <a:p>
            <a:pPr algn="ctr">
              <a:lnSpc>
                <a:spcPct val="70000"/>
              </a:lnSpc>
              <a:spcBef>
                <a:spcPct val="20000"/>
              </a:spcBef>
            </a:pPr>
            <a:r>
              <a:rPr lang="en-US" sz="1600" i="0" dirty="0" smtClean="0">
                <a:solidFill>
                  <a:srgbClr val="FF0000"/>
                </a:solidFill>
              </a:rPr>
              <a:t>PPPL – B318</a:t>
            </a:r>
          </a:p>
          <a:p>
            <a:pPr algn="ctr">
              <a:lnSpc>
                <a:spcPct val="70000"/>
              </a:lnSpc>
              <a:spcBef>
                <a:spcPct val="20000"/>
              </a:spcBef>
            </a:pPr>
            <a:r>
              <a:rPr lang="en-US" sz="1600" i="0" dirty="0" smtClean="0">
                <a:solidFill>
                  <a:srgbClr val="FF0000"/>
                </a:solidFill>
              </a:rPr>
              <a:t>February 19-21, 2013</a:t>
            </a:r>
            <a:endParaRPr lang="en-US" sz="1600" i="0" dirty="0">
              <a:solidFill>
                <a:srgbClr val="FF0000"/>
              </a:solidFill>
            </a:endParaRPr>
          </a:p>
        </p:txBody>
      </p:sp>
      <p:cxnSp>
        <p:nvCxnSpPr>
          <p:cNvPr id="2065" name="Straight Connector 32"/>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2066" name="Line 134"/>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a:p>
        </p:txBody>
      </p:sp>
      <p:cxnSp>
        <p:nvCxnSpPr>
          <p:cNvPr id="2067" name="Straight Connector 33"/>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2068" name="Line 138"/>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a:p>
        </p:txBody>
      </p:sp>
      <p:cxnSp>
        <p:nvCxnSpPr>
          <p:cNvPr id="2069" name="Straight Connector 34"/>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2070" name="Line 139"/>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a:p>
        </p:txBody>
      </p:sp>
      <p:cxnSp>
        <p:nvCxnSpPr>
          <p:cNvPr id="2071" name="Straight Connector 35"/>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2072" name="Line 143"/>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a:p>
        </p:txBody>
      </p:sp>
      <p:cxnSp>
        <p:nvCxnSpPr>
          <p:cNvPr id="2073" name="Straight Connector 36"/>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2074" name="Line 144"/>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a:p>
        </p:txBody>
      </p:sp>
      <p:cxnSp>
        <p:nvCxnSpPr>
          <p:cNvPr id="2075" name="Straight Connector 37"/>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2076" name="Line 145"/>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a:p>
        </p:txBody>
      </p:sp>
      <p:cxnSp>
        <p:nvCxnSpPr>
          <p:cNvPr id="2077" name="Straight Connector 38"/>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2078" name="Line 146"/>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a:p>
        </p:txBody>
      </p:sp>
      <p:cxnSp>
        <p:nvCxnSpPr>
          <p:cNvPr id="2079" name="Straight Connector 39"/>
          <p:cNvCxnSpPr>
            <a:cxnSpLocks noChangeShapeType="1"/>
          </p:cNvCxnSpPr>
          <p:nvPr/>
        </p:nvCxnSpPr>
        <p:spPr bwMode="auto">
          <a:xfrm>
            <a:off x="0" y="0"/>
            <a:ext cx="457200" cy="0"/>
          </a:xfrm>
          <a:prstGeom prst="line">
            <a:avLst/>
          </a:prstGeom>
          <a:noFill/>
          <a:ln w="0" algn="ctr">
            <a:solidFill>
              <a:srgbClr val="FEFFFF"/>
            </a:solidFill>
            <a:round/>
            <a:headEnd/>
            <a:tailEnd/>
          </a:ln>
        </p:spPr>
      </p:cxnSp>
      <p:pic>
        <p:nvPicPr>
          <p:cNvPr id="2080" name="Picture 127"/>
          <p:cNvPicPr>
            <a:picLocks noChangeAspect="1" noChangeArrowheads="1"/>
          </p:cNvPicPr>
          <p:nvPr/>
        </p:nvPicPr>
        <p:blipFill>
          <a:blip r:embed="rId3" cstate="print"/>
          <a:srcRect/>
          <a:stretch>
            <a:fillRect/>
          </a:stretch>
        </p:blipFill>
        <p:spPr bwMode="auto">
          <a:xfrm>
            <a:off x="0" y="-1588"/>
            <a:ext cx="9144000" cy="839788"/>
          </a:xfrm>
          <a:prstGeom prst="rect">
            <a:avLst/>
          </a:prstGeom>
          <a:noFill/>
          <a:ln w="15875" algn="ctr">
            <a:noFill/>
            <a:miter lim="800000"/>
            <a:headEnd/>
            <a:tailEnd/>
          </a:ln>
        </p:spPr>
      </p:pic>
      <p:cxnSp>
        <p:nvCxnSpPr>
          <p:cNvPr id="2081" name="Straight Connector 40"/>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2082" name="Line 147"/>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a:p>
        </p:txBody>
      </p:sp>
      <p:cxnSp>
        <p:nvCxnSpPr>
          <p:cNvPr id="2083" name="Straight Connector 41"/>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1525888" name="Text Box 128"/>
          <p:cNvSpPr txBox="1">
            <a:spLocks noChangeArrowheads="1"/>
          </p:cNvSpPr>
          <p:nvPr/>
        </p:nvSpPr>
        <p:spPr bwMode="auto">
          <a:xfrm>
            <a:off x="838200" y="109538"/>
            <a:ext cx="1905000" cy="554037"/>
          </a:xfrm>
          <a:prstGeom prst="rect">
            <a:avLst/>
          </a:prstGeom>
          <a:noFill/>
          <a:ln w="15875" algn="ctr">
            <a:noFill/>
            <a:miter lim="800000"/>
            <a:headEnd/>
            <a:tailEnd/>
          </a:ln>
          <a:effectLst/>
        </p:spPr>
        <p:txBody>
          <a:bodyPr lIns="0" tIns="0" rIns="0" bIns="0">
            <a:spAutoFit/>
          </a:bodyPr>
          <a:lstStyle/>
          <a:p>
            <a:pPr>
              <a:spcBef>
                <a:spcPct val="20000"/>
              </a:spcBef>
              <a:defRPr/>
            </a:pPr>
            <a:r>
              <a:rPr lang="en-US" sz="3600" b="0" dirty="0">
                <a:solidFill>
                  <a:srgbClr val="171FC7"/>
                </a:solidFill>
                <a:effectLst>
                  <a:outerShdw blurRad="38100" dist="38100" dir="2700000" algn="tl">
                    <a:srgbClr val="C0C0C0"/>
                  </a:outerShdw>
                </a:effectLst>
                <a:latin typeface="Arial" charset="0"/>
                <a:cs typeface="+mn-cs"/>
              </a:rPr>
              <a:t>NSTX-U</a:t>
            </a:r>
          </a:p>
        </p:txBody>
      </p:sp>
      <p:cxnSp>
        <p:nvCxnSpPr>
          <p:cNvPr id="2085" name="Straight Connector 42"/>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2086" name="Line 148"/>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a:p>
        </p:txBody>
      </p:sp>
      <p:cxnSp>
        <p:nvCxnSpPr>
          <p:cNvPr id="2087" name="Straight Connector 43"/>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2088" name="Rectangle 129"/>
          <p:cNvSpPr>
            <a:spLocks noChangeArrowheads="1"/>
          </p:cNvSpPr>
          <p:nvPr/>
        </p:nvSpPr>
        <p:spPr bwMode="auto">
          <a:xfrm>
            <a:off x="3651250" y="228600"/>
            <a:ext cx="1530350" cy="381000"/>
          </a:xfrm>
          <a:prstGeom prst="rect">
            <a:avLst/>
          </a:prstGeom>
          <a:noFill/>
          <a:ln w="9525">
            <a:noFill/>
            <a:miter lim="800000"/>
            <a:headEnd/>
            <a:tailEnd/>
          </a:ln>
        </p:spPr>
        <p:txBody>
          <a:bodyPr lIns="0" tIns="0" rIns="0" bIns="0" anchor="ctr"/>
          <a:lstStyle/>
          <a:p>
            <a:pPr algn="r" eaLnBrk="0" hangingPunct="0"/>
            <a:r>
              <a:rPr lang="en-US" sz="1800">
                <a:solidFill>
                  <a:schemeClr val="accent2"/>
                </a:solidFill>
                <a:latin typeface="Arial" charset="0"/>
              </a:rPr>
              <a:t>Supported by   </a:t>
            </a:r>
          </a:p>
        </p:txBody>
      </p:sp>
      <p:cxnSp>
        <p:nvCxnSpPr>
          <p:cNvPr id="2089" name="Straight Connector 44"/>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2090" name="Line 149"/>
          <p:cNvSpPr>
            <a:spLocks noChangeShapeType="1"/>
          </p:cNvSpPr>
          <p:nvPr/>
        </p:nvSpPr>
        <p:spPr bwMode="auto">
          <a:xfrm>
            <a:off x="0" y="0"/>
            <a:ext cx="0" cy="457200"/>
          </a:xfrm>
          <a:prstGeom prst="line">
            <a:avLst/>
          </a:prstGeom>
          <a:noFill/>
          <a:ln w="0">
            <a:solidFill>
              <a:srgbClr val="FDFFFF"/>
            </a:solidFill>
            <a:round/>
            <a:headEnd/>
            <a:tailEnd/>
          </a:ln>
        </p:spPr>
        <p:txBody>
          <a:bodyPr wrap="none" lIns="0" tIns="0" rIns="0" bIns="0" anchor="ctr"/>
          <a:lstStyle/>
          <a:p>
            <a:endParaRPr lang="en-US"/>
          </a:p>
        </p:txBody>
      </p:sp>
      <p:cxnSp>
        <p:nvCxnSpPr>
          <p:cNvPr id="2091" name="Straight Connector 45"/>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2092" name="Straight Connector 49"/>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2093" name="Straight Connector 50"/>
          <p:cNvCxnSpPr>
            <a:cxnSpLocks noChangeShapeType="1"/>
          </p:cNvCxnSpPr>
          <p:nvPr/>
        </p:nvCxnSpPr>
        <p:spPr bwMode="auto">
          <a:xfrm>
            <a:off x="0" y="0"/>
            <a:ext cx="457200" cy="0"/>
          </a:xfrm>
          <a:prstGeom prst="line">
            <a:avLst/>
          </a:prstGeom>
          <a:noFill/>
          <a:ln w="0" algn="ctr">
            <a:solidFill>
              <a:srgbClr val="FEFFFF"/>
            </a:solidFill>
            <a:round/>
            <a:headEnd/>
            <a:tailEnd/>
          </a:ln>
        </p:spPr>
      </p:cxnSp>
      <p:pic>
        <p:nvPicPr>
          <p:cNvPr id="2094" name="Picture 53" descr="ppi224.tmp"/>
          <p:cNvPicPr>
            <a:picLocks/>
          </p:cNvPicPr>
          <p:nvPr/>
        </p:nvPicPr>
        <p:blipFill>
          <a:blip r:embed="rId4" cstate="print"/>
          <a:srcRect/>
          <a:stretch>
            <a:fillRect/>
          </a:stretch>
        </p:blipFill>
        <p:spPr bwMode="auto">
          <a:xfrm>
            <a:off x="7696200" y="2286000"/>
            <a:ext cx="1295400" cy="4419600"/>
          </a:xfrm>
          <a:prstGeom prst="rect">
            <a:avLst/>
          </a:prstGeom>
          <a:noFill/>
          <a:ln w="9525">
            <a:noFill/>
            <a:miter lim="800000"/>
            <a:headEnd/>
            <a:tailEnd/>
          </a:ln>
        </p:spPr>
      </p:pic>
      <p:cxnSp>
        <p:nvCxnSpPr>
          <p:cNvPr id="2095" name="Straight Connector 54"/>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2096" name="Text Box 153"/>
          <p:cNvSpPr txBox="1">
            <a:spLocks noChangeArrowheads="1"/>
          </p:cNvSpPr>
          <p:nvPr/>
        </p:nvSpPr>
        <p:spPr bwMode="auto">
          <a:xfrm>
            <a:off x="7696200" y="2317750"/>
            <a:ext cx="1295400" cy="4311650"/>
          </a:xfrm>
          <a:prstGeom prst="rect">
            <a:avLst/>
          </a:prstGeom>
          <a:noFill/>
          <a:ln w="12700" algn="ctr">
            <a:noFill/>
            <a:miter lim="800000"/>
            <a:headEnd/>
            <a:tailEnd/>
          </a:ln>
        </p:spPr>
        <p:txBody>
          <a:bodyPr lIns="91429" tIns="45714" rIns="91429" bIns="45714" anchor="b">
            <a:spAutoFit/>
          </a:bodyPr>
          <a:lstStyle/>
          <a:p>
            <a:pPr algn="r" eaLnBrk="0" hangingPunct="0">
              <a:lnSpc>
                <a:spcPct val="90000"/>
              </a:lnSpc>
              <a:spcBef>
                <a:spcPct val="8000"/>
              </a:spcBef>
              <a:spcAft>
                <a:spcPct val="8000"/>
              </a:spcAft>
            </a:pPr>
            <a:r>
              <a:rPr lang="en-US" sz="900">
                <a:solidFill>
                  <a:srgbClr val="FF0000"/>
                </a:solidFill>
                <a:latin typeface="Arial" charset="0"/>
              </a:rPr>
              <a:t>Culham Sci Ctr</a:t>
            </a:r>
          </a:p>
          <a:p>
            <a:pPr algn="r" eaLnBrk="0" hangingPunct="0">
              <a:lnSpc>
                <a:spcPct val="90000"/>
              </a:lnSpc>
              <a:spcBef>
                <a:spcPct val="8000"/>
              </a:spcBef>
              <a:spcAft>
                <a:spcPct val="8000"/>
              </a:spcAft>
            </a:pPr>
            <a:r>
              <a:rPr lang="en-US" sz="900">
                <a:solidFill>
                  <a:srgbClr val="FF0000"/>
                </a:solidFill>
                <a:latin typeface="Arial" charset="0"/>
              </a:rPr>
              <a:t>York U</a:t>
            </a:r>
          </a:p>
          <a:p>
            <a:pPr algn="r" eaLnBrk="0" hangingPunct="0">
              <a:lnSpc>
                <a:spcPct val="90000"/>
              </a:lnSpc>
              <a:spcBef>
                <a:spcPct val="8000"/>
              </a:spcBef>
              <a:spcAft>
                <a:spcPct val="8000"/>
              </a:spcAft>
            </a:pPr>
            <a:r>
              <a:rPr lang="en-US" sz="900">
                <a:solidFill>
                  <a:srgbClr val="FF0000"/>
                </a:solidFill>
                <a:latin typeface="Arial" charset="0"/>
              </a:rPr>
              <a:t>Chubu U</a:t>
            </a:r>
          </a:p>
          <a:p>
            <a:pPr algn="r" eaLnBrk="0" hangingPunct="0">
              <a:lnSpc>
                <a:spcPct val="90000"/>
              </a:lnSpc>
              <a:spcBef>
                <a:spcPct val="8000"/>
              </a:spcBef>
              <a:spcAft>
                <a:spcPct val="8000"/>
              </a:spcAft>
            </a:pPr>
            <a:r>
              <a:rPr lang="en-US" sz="900">
                <a:solidFill>
                  <a:srgbClr val="FF0000"/>
                </a:solidFill>
                <a:latin typeface="Arial" charset="0"/>
              </a:rPr>
              <a:t>Fukui U</a:t>
            </a:r>
          </a:p>
          <a:p>
            <a:pPr algn="r" eaLnBrk="0" hangingPunct="0">
              <a:lnSpc>
                <a:spcPct val="90000"/>
              </a:lnSpc>
              <a:spcBef>
                <a:spcPct val="8000"/>
              </a:spcBef>
              <a:spcAft>
                <a:spcPct val="8000"/>
              </a:spcAft>
            </a:pPr>
            <a:r>
              <a:rPr lang="en-US" sz="900">
                <a:solidFill>
                  <a:srgbClr val="FF0000"/>
                </a:solidFill>
                <a:latin typeface="Arial" charset="0"/>
              </a:rPr>
              <a:t>Hiroshima U</a:t>
            </a:r>
          </a:p>
          <a:p>
            <a:pPr algn="r" eaLnBrk="0" hangingPunct="0">
              <a:lnSpc>
                <a:spcPct val="90000"/>
              </a:lnSpc>
              <a:spcBef>
                <a:spcPct val="8000"/>
              </a:spcBef>
              <a:spcAft>
                <a:spcPct val="8000"/>
              </a:spcAft>
            </a:pPr>
            <a:r>
              <a:rPr lang="en-US" sz="900">
                <a:solidFill>
                  <a:srgbClr val="FF0000"/>
                </a:solidFill>
                <a:latin typeface="Arial" charset="0"/>
              </a:rPr>
              <a:t>Hyogo U</a:t>
            </a:r>
          </a:p>
          <a:p>
            <a:pPr algn="r" eaLnBrk="0" hangingPunct="0">
              <a:lnSpc>
                <a:spcPct val="90000"/>
              </a:lnSpc>
              <a:spcBef>
                <a:spcPct val="8000"/>
              </a:spcBef>
              <a:spcAft>
                <a:spcPct val="8000"/>
              </a:spcAft>
            </a:pPr>
            <a:r>
              <a:rPr lang="en-US" sz="900">
                <a:solidFill>
                  <a:srgbClr val="FF0000"/>
                </a:solidFill>
                <a:latin typeface="Arial" charset="0"/>
              </a:rPr>
              <a:t>Kyoto U</a:t>
            </a:r>
          </a:p>
          <a:p>
            <a:pPr algn="r" eaLnBrk="0" hangingPunct="0">
              <a:lnSpc>
                <a:spcPct val="90000"/>
              </a:lnSpc>
              <a:spcBef>
                <a:spcPct val="8000"/>
              </a:spcBef>
              <a:spcAft>
                <a:spcPct val="8000"/>
              </a:spcAft>
            </a:pPr>
            <a:r>
              <a:rPr lang="en-US" sz="900">
                <a:solidFill>
                  <a:srgbClr val="FF0000"/>
                </a:solidFill>
                <a:latin typeface="Arial" charset="0"/>
              </a:rPr>
              <a:t>Kyushu U</a:t>
            </a:r>
          </a:p>
          <a:p>
            <a:pPr algn="r" eaLnBrk="0" hangingPunct="0">
              <a:lnSpc>
                <a:spcPct val="90000"/>
              </a:lnSpc>
              <a:spcBef>
                <a:spcPct val="8000"/>
              </a:spcBef>
              <a:spcAft>
                <a:spcPct val="8000"/>
              </a:spcAft>
            </a:pPr>
            <a:r>
              <a:rPr lang="en-US" sz="900">
                <a:solidFill>
                  <a:srgbClr val="FF0000"/>
                </a:solidFill>
                <a:latin typeface="Arial" charset="0"/>
              </a:rPr>
              <a:t>Kyushu Tokai U</a:t>
            </a:r>
          </a:p>
          <a:p>
            <a:pPr algn="r" eaLnBrk="0" hangingPunct="0">
              <a:lnSpc>
                <a:spcPct val="90000"/>
              </a:lnSpc>
              <a:spcBef>
                <a:spcPct val="8000"/>
              </a:spcBef>
              <a:spcAft>
                <a:spcPct val="8000"/>
              </a:spcAft>
            </a:pPr>
            <a:r>
              <a:rPr lang="en-US" sz="900">
                <a:solidFill>
                  <a:srgbClr val="FF0000"/>
                </a:solidFill>
                <a:latin typeface="Arial" charset="0"/>
              </a:rPr>
              <a:t>NIFS</a:t>
            </a:r>
          </a:p>
          <a:p>
            <a:pPr algn="r" eaLnBrk="0" hangingPunct="0">
              <a:lnSpc>
                <a:spcPct val="90000"/>
              </a:lnSpc>
              <a:spcBef>
                <a:spcPct val="8000"/>
              </a:spcBef>
              <a:spcAft>
                <a:spcPct val="8000"/>
              </a:spcAft>
            </a:pPr>
            <a:r>
              <a:rPr lang="en-US" sz="900">
                <a:solidFill>
                  <a:srgbClr val="FF0000"/>
                </a:solidFill>
                <a:latin typeface="Arial" charset="0"/>
              </a:rPr>
              <a:t>Niigata U</a:t>
            </a:r>
          </a:p>
          <a:p>
            <a:pPr algn="r" eaLnBrk="0" hangingPunct="0">
              <a:lnSpc>
                <a:spcPct val="90000"/>
              </a:lnSpc>
              <a:spcBef>
                <a:spcPct val="8000"/>
              </a:spcBef>
              <a:spcAft>
                <a:spcPct val="8000"/>
              </a:spcAft>
            </a:pPr>
            <a:r>
              <a:rPr lang="en-US" sz="900">
                <a:solidFill>
                  <a:srgbClr val="FF0000"/>
                </a:solidFill>
                <a:latin typeface="Arial" charset="0"/>
              </a:rPr>
              <a:t>U Tokyo</a:t>
            </a:r>
          </a:p>
          <a:p>
            <a:pPr algn="r" eaLnBrk="0" hangingPunct="0">
              <a:lnSpc>
                <a:spcPct val="90000"/>
              </a:lnSpc>
              <a:spcBef>
                <a:spcPct val="8000"/>
              </a:spcBef>
              <a:spcAft>
                <a:spcPct val="8000"/>
              </a:spcAft>
            </a:pPr>
            <a:r>
              <a:rPr lang="en-US" sz="900">
                <a:solidFill>
                  <a:srgbClr val="FF0000"/>
                </a:solidFill>
                <a:latin typeface="Arial" charset="0"/>
              </a:rPr>
              <a:t>JAEA</a:t>
            </a:r>
          </a:p>
          <a:p>
            <a:pPr algn="r" eaLnBrk="0" hangingPunct="0">
              <a:lnSpc>
                <a:spcPct val="90000"/>
              </a:lnSpc>
              <a:spcBef>
                <a:spcPct val="8000"/>
              </a:spcBef>
              <a:spcAft>
                <a:spcPct val="8000"/>
              </a:spcAft>
            </a:pPr>
            <a:r>
              <a:rPr lang="en-US" sz="800">
                <a:solidFill>
                  <a:srgbClr val="FF0000"/>
                </a:solidFill>
                <a:latin typeface="Arial" charset="0"/>
              </a:rPr>
              <a:t>Inst for Nucl Res, Kiev</a:t>
            </a:r>
          </a:p>
          <a:p>
            <a:pPr algn="r" eaLnBrk="0" hangingPunct="0">
              <a:lnSpc>
                <a:spcPct val="90000"/>
              </a:lnSpc>
              <a:spcBef>
                <a:spcPct val="8000"/>
              </a:spcBef>
              <a:spcAft>
                <a:spcPct val="8000"/>
              </a:spcAft>
            </a:pPr>
            <a:r>
              <a:rPr lang="en-US" sz="900">
                <a:solidFill>
                  <a:srgbClr val="FF0000"/>
                </a:solidFill>
                <a:latin typeface="Arial" charset="0"/>
              </a:rPr>
              <a:t>Ioffe Inst</a:t>
            </a:r>
          </a:p>
          <a:p>
            <a:pPr algn="r" eaLnBrk="0" hangingPunct="0">
              <a:lnSpc>
                <a:spcPct val="90000"/>
              </a:lnSpc>
              <a:spcBef>
                <a:spcPct val="8000"/>
              </a:spcBef>
              <a:spcAft>
                <a:spcPct val="8000"/>
              </a:spcAft>
            </a:pPr>
            <a:r>
              <a:rPr lang="en-US" sz="900">
                <a:solidFill>
                  <a:srgbClr val="FF0000"/>
                </a:solidFill>
                <a:latin typeface="Arial" charset="0"/>
              </a:rPr>
              <a:t>TRINITI</a:t>
            </a:r>
          </a:p>
          <a:p>
            <a:pPr algn="r" eaLnBrk="0" hangingPunct="0">
              <a:lnSpc>
                <a:spcPct val="90000"/>
              </a:lnSpc>
              <a:spcBef>
                <a:spcPct val="8000"/>
              </a:spcBef>
              <a:spcAft>
                <a:spcPct val="8000"/>
              </a:spcAft>
            </a:pPr>
            <a:r>
              <a:rPr lang="en-US" sz="900">
                <a:solidFill>
                  <a:srgbClr val="FF0000"/>
                </a:solidFill>
                <a:latin typeface="Arial" charset="0"/>
              </a:rPr>
              <a:t>Chonbuk Natl U</a:t>
            </a:r>
          </a:p>
          <a:p>
            <a:pPr algn="r" eaLnBrk="0" hangingPunct="0">
              <a:lnSpc>
                <a:spcPct val="90000"/>
              </a:lnSpc>
              <a:spcBef>
                <a:spcPct val="8000"/>
              </a:spcBef>
              <a:spcAft>
                <a:spcPct val="8000"/>
              </a:spcAft>
            </a:pPr>
            <a:r>
              <a:rPr lang="en-US" sz="900">
                <a:solidFill>
                  <a:srgbClr val="FF0000"/>
                </a:solidFill>
                <a:latin typeface="Arial" charset="0"/>
              </a:rPr>
              <a:t>NFRI</a:t>
            </a:r>
          </a:p>
          <a:p>
            <a:pPr algn="r" eaLnBrk="0" hangingPunct="0">
              <a:lnSpc>
                <a:spcPct val="90000"/>
              </a:lnSpc>
              <a:spcBef>
                <a:spcPct val="8000"/>
              </a:spcBef>
              <a:spcAft>
                <a:spcPct val="8000"/>
              </a:spcAft>
            </a:pPr>
            <a:r>
              <a:rPr lang="en-US" sz="900">
                <a:solidFill>
                  <a:srgbClr val="FF0000"/>
                </a:solidFill>
                <a:latin typeface="Arial" charset="0"/>
              </a:rPr>
              <a:t>KAIST</a:t>
            </a:r>
          </a:p>
          <a:p>
            <a:pPr algn="r" eaLnBrk="0" hangingPunct="0">
              <a:lnSpc>
                <a:spcPct val="90000"/>
              </a:lnSpc>
              <a:spcBef>
                <a:spcPct val="8000"/>
              </a:spcBef>
              <a:spcAft>
                <a:spcPct val="8000"/>
              </a:spcAft>
            </a:pPr>
            <a:r>
              <a:rPr lang="en-US" sz="900">
                <a:solidFill>
                  <a:srgbClr val="FF0000"/>
                </a:solidFill>
                <a:latin typeface="Arial" charset="0"/>
              </a:rPr>
              <a:t>POSTECH</a:t>
            </a:r>
          </a:p>
          <a:p>
            <a:pPr algn="r" eaLnBrk="0" hangingPunct="0">
              <a:lnSpc>
                <a:spcPct val="90000"/>
              </a:lnSpc>
              <a:spcBef>
                <a:spcPct val="8000"/>
              </a:spcBef>
              <a:spcAft>
                <a:spcPct val="8000"/>
              </a:spcAft>
            </a:pPr>
            <a:r>
              <a:rPr lang="en-US" sz="900">
                <a:solidFill>
                  <a:srgbClr val="FF0000"/>
                </a:solidFill>
                <a:latin typeface="Arial" charset="0"/>
              </a:rPr>
              <a:t>Seoul Natl U</a:t>
            </a:r>
          </a:p>
          <a:p>
            <a:pPr algn="r" eaLnBrk="0" hangingPunct="0">
              <a:lnSpc>
                <a:spcPct val="90000"/>
              </a:lnSpc>
              <a:spcBef>
                <a:spcPct val="8000"/>
              </a:spcBef>
              <a:spcAft>
                <a:spcPct val="8000"/>
              </a:spcAft>
            </a:pPr>
            <a:r>
              <a:rPr lang="en-US" sz="900">
                <a:solidFill>
                  <a:srgbClr val="FF0000"/>
                </a:solidFill>
                <a:latin typeface="Arial" charset="0"/>
              </a:rPr>
              <a:t>ASIPP</a:t>
            </a:r>
          </a:p>
          <a:p>
            <a:pPr algn="r" eaLnBrk="0" hangingPunct="0">
              <a:lnSpc>
                <a:spcPct val="90000"/>
              </a:lnSpc>
              <a:spcBef>
                <a:spcPct val="8000"/>
              </a:spcBef>
              <a:spcAft>
                <a:spcPct val="8000"/>
              </a:spcAft>
            </a:pPr>
            <a:r>
              <a:rPr lang="en-US" sz="900">
                <a:solidFill>
                  <a:srgbClr val="FF0000"/>
                </a:solidFill>
                <a:latin typeface="Arial" charset="0"/>
              </a:rPr>
              <a:t>CIEMAT</a:t>
            </a:r>
          </a:p>
          <a:p>
            <a:pPr algn="r" eaLnBrk="0" hangingPunct="0">
              <a:lnSpc>
                <a:spcPct val="90000"/>
              </a:lnSpc>
              <a:spcBef>
                <a:spcPct val="8000"/>
              </a:spcBef>
              <a:spcAft>
                <a:spcPct val="8000"/>
              </a:spcAft>
            </a:pPr>
            <a:r>
              <a:rPr lang="en-US" sz="900">
                <a:solidFill>
                  <a:srgbClr val="FF0000"/>
                </a:solidFill>
                <a:latin typeface="Arial" charset="0"/>
              </a:rPr>
              <a:t>FOM Inst DIFFER</a:t>
            </a:r>
          </a:p>
          <a:p>
            <a:pPr algn="r" eaLnBrk="0" hangingPunct="0">
              <a:lnSpc>
                <a:spcPct val="90000"/>
              </a:lnSpc>
              <a:spcBef>
                <a:spcPct val="8000"/>
              </a:spcBef>
              <a:spcAft>
                <a:spcPct val="8000"/>
              </a:spcAft>
            </a:pPr>
            <a:r>
              <a:rPr lang="en-US" sz="900">
                <a:solidFill>
                  <a:srgbClr val="FF0000"/>
                </a:solidFill>
                <a:latin typeface="Arial" charset="0"/>
              </a:rPr>
              <a:t>ENEA, Frascati</a:t>
            </a:r>
          </a:p>
          <a:p>
            <a:pPr algn="r" eaLnBrk="0" hangingPunct="0">
              <a:lnSpc>
                <a:spcPct val="90000"/>
              </a:lnSpc>
              <a:spcBef>
                <a:spcPct val="8000"/>
              </a:spcBef>
              <a:spcAft>
                <a:spcPct val="8000"/>
              </a:spcAft>
            </a:pPr>
            <a:r>
              <a:rPr lang="en-US" sz="900">
                <a:solidFill>
                  <a:srgbClr val="FF0000"/>
                </a:solidFill>
                <a:latin typeface="Arial" charset="0"/>
              </a:rPr>
              <a:t>CEA, Cadarache</a:t>
            </a:r>
          </a:p>
          <a:p>
            <a:pPr algn="r" eaLnBrk="0" hangingPunct="0">
              <a:lnSpc>
                <a:spcPct val="90000"/>
              </a:lnSpc>
              <a:spcBef>
                <a:spcPct val="8000"/>
              </a:spcBef>
              <a:spcAft>
                <a:spcPct val="8000"/>
              </a:spcAft>
            </a:pPr>
            <a:r>
              <a:rPr lang="en-US" sz="900">
                <a:solidFill>
                  <a:srgbClr val="FF0000"/>
                </a:solidFill>
                <a:latin typeface="Arial" charset="0"/>
              </a:rPr>
              <a:t>IPP, Jülich</a:t>
            </a:r>
          </a:p>
          <a:p>
            <a:pPr algn="r" eaLnBrk="0" hangingPunct="0">
              <a:lnSpc>
                <a:spcPct val="90000"/>
              </a:lnSpc>
              <a:spcBef>
                <a:spcPct val="8000"/>
              </a:spcBef>
              <a:spcAft>
                <a:spcPct val="8000"/>
              </a:spcAft>
            </a:pPr>
            <a:r>
              <a:rPr lang="en-US" sz="900">
                <a:solidFill>
                  <a:srgbClr val="FF0000"/>
                </a:solidFill>
                <a:latin typeface="Arial" charset="0"/>
              </a:rPr>
              <a:t>IPP, Garching</a:t>
            </a:r>
          </a:p>
          <a:p>
            <a:pPr algn="r" eaLnBrk="0" hangingPunct="0">
              <a:lnSpc>
                <a:spcPct val="90000"/>
              </a:lnSpc>
              <a:spcBef>
                <a:spcPct val="8000"/>
              </a:spcBef>
              <a:spcAft>
                <a:spcPct val="8000"/>
              </a:spcAft>
            </a:pPr>
            <a:r>
              <a:rPr lang="en-US" sz="900">
                <a:solidFill>
                  <a:srgbClr val="FF0000"/>
                </a:solidFill>
                <a:latin typeface="Arial" charset="0"/>
              </a:rPr>
              <a:t>ASCR, Czech Rep</a:t>
            </a:r>
          </a:p>
        </p:txBody>
      </p:sp>
      <p:cxnSp>
        <p:nvCxnSpPr>
          <p:cNvPr id="2097" name="Straight Connector 55"/>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2098" name="Straight Connector 56"/>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2099" name="Straight Connector 57"/>
          <p:cNvCxnSpPr>
            <a:cxnSpLocks noChangeShapeType="1"/>
          </p:cNvCxnSpPr>
          <p:nvPr/>
        </p:nvCxnSpPr>
        <p:spPr bwMode="auto">
          <a:xfrm>
            <a:off x="0" y="0"/>
            <a:ext cx="0" cy="457200"/>
          </a:xfrm>
          <a:prstGeom prst="line">
            <a:avLst/>
          </a:prstGeom>
          <a:noFill/>
          <a:ln w="0" algn="ctr">
            <a:solidFill>
              <a:srgbClr val="FDFFFF"/>
            </a:solidFill>
            <a:round/>
            <a:headEnd/>
            <a:tailEnd/>
          </a:ln>
        </p:spPr>
      </p:cxnSp>
      <p:pic>
        <p:nvPicPr>
          <p:cNvPr id="2100" name="Picture 3" descr="C:\Users\jmenard\Desktop\Picture1.jpg"/>
          <p:cNvPicPr>
            <a:picLocks noChangeAspect="1" noChangeArrowheads="1"/>
          </p:cNvPicPr>
          <p:nvPr/>
        </p:nvPicPr>
        <p:blipFill>
          <a:blip r:embed="rId5" cstate="print"/>
          <a:srcRect/>
          <a:stretch>
            <a:fillRect/>
          </a:stretch>
        </p:blipFill>
        <p:spPr bwMode="auto">
          <a:xfrm>
            <a:off x="4237038" y="4495800"/>
            <a:ext cx="3078162" cy="2209800"/>
          </a:xfrm>
          <a:prstGeom prst="rect">
            <a:avLst/>
          </a:prstGeom>
          <a:noFill/>
          <a:ln w="9525">
            <a:noFill/>
            <a:miter lim="800000"/>
            <a:headEnd/>
            <a:tailEnd/>
          </a:ln>
        </p:spPr>
      </p:pic>
      <p:pic>
        <p:nvPicPr>
          <p:cNvPr id="2101" name="Picture 48" descr="ppi221.tmp"/>
          <p:cNvPicPr>
            <a:picLocks/>
          </p:cNvPicPr>
          <p:nvPr/>
        </p:nvPicPr>
        <p:blipFill>
          <a:blip r:embed="rId6" cstate="print"/>
          <a:srcRect/>
          <a:stretch>
            <a:fillRect/>
          </a:stretch>
        </p:blipFill>
        <p:spPr bwMode="auto">
          <a:xfrm>
            <a:off x="152400" y="2057400"/>
            <a:ext cx="1295400" cy="4648200"/>
          </a:xfrm>
          <a:prstGeom prst="rect">
            <a:avLst/>
          </a:prstGeom>
          <a:noFill/>
          <a:ln w="9525">
            <a:noFill/>
            <a:miter lim="800000"/>
            <a:headEnd/>
            <a:tailEnd/>
          </a:ln>
        </p:spPr>
      </p:pic>
      <p:sp>
        <p:nvSpPr>
          <p:cNvPr id="2102" name="Text Box 152"/>
          <p:cNvSpPr txBox="1">
            <a:spLocks noChangeArrowheads="1"/>
          </p:cNvSpPr>
          <p:nvPr/>
        </p:nvSpPr>
        <p:spPr bwMode="auto">
          <a:xfrm>
            <a:off x="152400" y="2057400"/>
            <a:ext cx="1257300" cy="4648200"/>
          </a:xfrm>
          <a:prstGeom prst="rect">
            <a:avLst/>
          </a:prstGeom>
          <a:noFill/>
          <a:ln w="12700" algn="ctr">
            <a:noFill/>
            <a:miter lim="800000"/>
            <a:headEnd/>
            <a:tailEnd/>
          </a:ln>
        </p:spPr>
        <p:txBody>
          <a:bodyPr lIns="91429" tIns="45714" rIns="91429" bIns="45714">
            <a:spAutoFit/>
          </a:bodyPr>
          <a:lstStyle/>
          <a:p>
            <a:pPr eaLnBrk="0" hangingPunct="0">
              <a:lnSpc>
                <a:spcPct val="90000"/>
              </a:lnSpc>
              <a:spcBef>
                <a:spcPct val="5000"/>
              </a:spcBef>
              <a:spcAft>
                <a:spcPct val="5000"/>
              </a:spcAft>
            </a:pPr>
            <a:r>
              <a:rPr lang="en-US" sz="900">
                <a:solidFill>
                  <a:srgbClr val="0000FF"/>
                </a:solidFill>
                <a:latin typeface="Arial" charset="0"/>
              </a:rPr>
              <a:t>Coll of Wm &amp; Mary</a:t>
            </a:r>
          </a:p>
          <a:p>
            <a:pPr eaLnBrk="0" hangingPunct="0">
              <a:lnSpc>
                <a:spcPct val="90000"/>
              </a:lnSpc>
              <a:spcBef>
                <a:spcPct val="5000"/>
              </a:spcBef>
              <a:spcAft>
                <a:spcPct val="5000"/>
              </a:spcAft>
            </a:pPr>
            <a:r>
              <a:rPr lang="en-US" sz="900">
                <a:solidFill>
                  <a:srgbClr val="0000FF"/>
                </a:solidFill>
                <a:latin typeface="Arial" charset="0"/>
              </a:rPr>
              <a:t>Columbia U</a:t>
            </a:r>
          </a:p>
          <a:p>
            <a:pPr eaLnBrk="0" hangingPunct="0">
              <a:lnSpc>
                <a:spcPct val="90000"/>
              </a:lnSpc>
              <a:spcBef>
                <a:spcPct val="5000"/>
              </a:spcBef>
              <a:spcAft>
                <a:spcPct val="5000"/>
              </a:spcAft>
            </a:pPr>
            <a:r>
              <a:rPr lang="en-US" sz="900">
                <a:solidFill>
                  <a:srgbClr val="0000FF"/>
                </a:solidFill>
                <a:latin typeface="Arial" charset="0"/>
              </a:rPr>
              <a:t>CompX</a:t>
            </a:r>
          </a:p>
          <a:p>
            <a:pPr eaLnBrk="0" hangingPunct="0">
              <a:lnSpc>
                <a:spcPct val="90000"/>
              </a:lnSpc>
              <a:spcBef>
                <a:spcPct val="5000"/>
              </a:spcBef>
              <a:spcAft>
                <a:spcPct val="5000"/>
              </a:spcAft>
            </a:pPr>
            <a:r>
              <a:rPr lang="en-US" sz="900">
                <a:solidFill>
                  <a:srgbClr val="0000FF"/>
                </a:solidFill>
                <a:latin typeface="Arial" charset="0"/>
              </a:rPr>
              <a:t>General Atomics</a:t>
            </a:r>
          </a:p>
          <a:p>
            <a:pPr eaLnBrk="0" hangingPunct="0">
              <a:lnSpc>
                <a:spcPct val="90000"/>
              </a:lnSpc>
              <a:spcBef>
                <a:spcPct val="5000"/>
              </a:spcBef>
              <a:spcAft>
                <a:spcPct val="5000"/>
              </a:spcAft>
            </a:pPr>
            <a:r>
              <a:rPr lang="en-US" sz="900">
                <a:solidFill>
                  <a:srgbClr val="0000FF"/>
                </a:solidFill>
                <a:latin typeface="Arial" charset="0"/>
              </a:rPr>
              <a:t>FIU</a:t>
            </a:r>
          </a:p>
          <a:p>
            <a:pPr eaLnBrk="0" hangingPunct="0">
              <a:lnSpc>
                <a:spcPct val="90000"/>
              </a:lnSpc>
              <a:spcBef>
                <a:spcPct val="5000"/>
              </a:spcBef>
              <a:spcAft>
                <a:spcPct val="5000"/>
              </a:spcAft>
            </a:pPr>
            <a:r>
              <a:rPr lang="en-US" sz="900">
                <a:solidFill>
                  <a:srgbClr val="0000FF"/>
                </a:solidFill>
                <a:latin typeface="Arial" charset="0"/>
              </a:rPr>
              <a:t>INL</a:t>
            </a:r>
          </a:p>
          <a:p>
            <a:pPr eaLnBrk="0" hangingPunct="0">
              <a:lnSpc>
                <a:spcPct val="90000"/>
              </a:lnSpc>
              <a:spcBef>
                <a:spcPct val="5000"/>
              </a:spcBef>
              <a:spcAft>
                <a:spcPct val="5000"/>
              </a:spcAft>
            </a:pPr>
            <a:r>
              <a:rPr lang="en-US" sz="900">
                <a:solidFill>
                  <a:srgbClr val="0000FF"/>
                </a:solidFill>
                <a:latin typeface="Arial" charset="0"/>
              </a:rPr>
              <a:t>Johns Hopkins U</a:t>
            </a:r>
          </a:p>
          <a:p>
            <a:pPr eaLnBrk="0" hangingPunct="0">
              <a:lnSpc>
                <a:spcPct val="90000"/>
              </a:lnSpc>
              <a:spcBef>
                <a:spcPct val="5000"/>
              </a:spcBef>
              <a:spcAft>
                <a:spcPct val="5000"/>
              </a:spcAft>
            </a:pPr>
            <a:r>
              <a:rPr lang="en-US" sz="900">
                <a:solidFill>
                  <a:srgbClr val="0000FF"/>
                </a:solidFill>
                <a:latin typeface="Arial" charset="0"/>
              </a:rPr>
              <a:t>LANL</a:t>
            </a:r>
          </a:p>
          <a:p>
            <a:pPr eaLnBrk="0" hangingPunct="0">
              <a:lnSpc>
                <a:spcPct val="90000"/>
              </a:lnSpc>
              <a:spcBef>
                <a:spcPct val="5000"/>
              </a:spcBef>
              <a:spcAft>
                <a:spcPct val="5000"/>
              </a:spcAft>
            </a:pPr>
            <a:r>
              <a:rPr lang="en-US" sz="900">
                <a:solidFill>
                  <a:srgbClr val="0000FF"/>
                </a:solidFill>
                <a:latin typeface="Arial" charset="0"/>
              </a:rPr>
              <a:t>LLNL</a:t>
            </a:r>
          </a:p>
          <a:p>
            <a:pPr eaLnBrk="0" hangingPunct="0">
              <a:lnSpc>
                <a:spcPct val="90000"/>
              </a:lnSpc>
              <a:spcBef>
                <a:spcPct val="5000"/>
              </a:spcBef>
              <a:spcAft>
                <a:spcPct val="5000"/>
              </a:spcAft>
            </a:pPr>
            <a:r>
              <a:rPr lang="en-US" sz="900">
                <a:solidFill>
                  <a:srgbClr val="0000FF"/>
                </a:solidFill>
                <a:latin typeface="Arial" charset="0"/>
              </a:rPr>
              <a:t>Lodestar</a:t>
            </a:r>
          </a:p>
          <a:p>
            <a:pPr eaLnBrk="0" hangingPunct="0">
              <a:lnSpc>
                <a:spcPct val="90000"/>
              </a:lnSpc>
              <a:spcBef>
                <a:spcPct val="5000"/>
              </a:spcBef>
              <a:spcAft>
                <a:spcPct val="5000"/>
              </a:spcAft>
            </a:pPr>
            <a:r>
              <a:rPr lang="en-US" sz="900">
                <a:solidFill>
                  <a:srgbClr val="0000FF"/>
                </a:solidFill>
                <a:latin typeface="Arial" charset="0"/>
              </a:rPr>
              <a:t>MIT</a:t>
            </a:r>
          </a:p>
          <a:p>
            <a:pPr eaLnBrk="0" hangingPunct="0">
              <a:lnSpc>
                <a:spcPct val="90000"/>
              </a:lnSpc>
              <a:spcBef>
                <a:spcPct val="5000"/>
              </a:spcBef>
              <a:spcAft>
                <a:spcPct val="5000"/>
              </a:spcAft>
            </a:pPr>
            <a:r>
              <a:rPr lang="en-US" sz="900">
                <a:solidFill>
                  <a:srgbClr val="0000FF"/>
                </a:solidFill>
                <a:latin typeface="Arial" charset="0"/>
              </a:rPr>
              <a:t>Lehigh U</a:t>
            </a:r>
          </a:p>
          <a:p>
            <a:pPr eaLnBrk="0" hangingPunct="0">
              <a:lnSpc>
                <a:spcPct val="90000"/>
              </a:lnSpc>
              <a:spcBef>
                <a:spcPct val="5000"/>
              </a:spcBef>
              <a:spcAft>
                <a:spcPct val="5000"/>
              </a:spcAft>
            </a:pPr>
            <a:r>
              <a:rPr lang="en-US" sz="900">
                <a:solidFill>
                  <a:srgbClr val="0000FF"/>
                </a:solidFill>
                <a:latin typeface="Arial" charset="0"/>
              </a:rPr>
              <a:t>Nova Photonics</a:t>
            </a:r>
          </a:p>
          <a:p>
            <a:pPr eaLnBrk="0" hangingPunct="0">
              <a:lnSpc>
                <a:spcPct val="90000"/>
              </a:lnSpc>
              <a:spcBef>
                <a:spcPct val="5000"/>
              </a:spcBef>
              <a:spcAft>
                <a:spcPct val="5000"/>
              </a:spcAft>
            </a:pPr>
            <a:r>
              <a:rPr lang="en-US" sz="900">
                <a:solidFill>
                  <a:srgbClr val="0000FF"/>
                </a:solidFill>
                <a:latin typeface="Arial" charset="0"/>
              </a:rPr>
              <a:t>Old Dominion</a:t>
            </a:r>
          </a:p>
          <a:p>
            <a:pPr eaLnBrk="0" hangingPunct="0">
              <a:lnSpc>
                <a:spcPct val="90000"/>
              </a:lnSpc>
              <a:spcBef>
                <a:spcPct val="5000"/>
              </a:spcBef>
              <a:spcAft>
                <a:spcPct val="5000"/>
              </a:spcAft>
            </a:pPr>
            <a:r>
              <a:rPr lang="en-US" sz="900">
                <a:solidFill>
                  <a:srgbClr val="0000FF"/>
                </a:solidFill>
                <a:latin typeface="Arial" charset="0"/>
              </a:rPr>
              <a:t>ORNL</a:t>
            </a:r>
          </a:p>
          <a:p>
            <a:pPr eaLnBrk="0" hangingPunct="0">
              <a:lnSpc>
                <a:spcPct val="90000"/>
              </a:lnSpc>
              <a:spcBef>
                <a:spcPct val="5000"/>
              </a:spcBef>
              <a:spcAft>
                <a:spcPct val="5000"/>
              </a:spcAft>
            </a:pPr>
            <a:r>
              <a:rPr lang="en-US" sz="900">
                <a:solidFill>
                  <a:srgbClr val="0000FF"/>
                </a:solidFill>
                <a:latin typeface="Arial" charset="0"/>
              </a:rPr>
              <a:t>PPPL</a:t>
            </a:r>
          </a:p>
          <a:p>
            <a:pPr eaLnBrk="0" hangingPunct="0">
              <a:lnSpc>
                <a:spcPct val="90000"/>
              </a:lnSpc>
              <a:spcBef>
                <a:spcPct val="5000"/>
              </a:spcBef>
              <a:spcAft>
                <a:spcPct val="5000"/>
              </a:spcAft>
            </a:pPr>
            <a:r>
              <a:rPr lang="en-US" sz="900">
                <a:solidFill>
                  <a:srgbClr val="0000FF"/>
                </a:solidFill>
                <a:latin typeface="Arial" charset="0"/>
              </a:rPr>
              <a:t>Princeton U</a:t>
            </a:r>
          </a:p>
          <a:p>
            <a:pPr eaLnBrk="0" hangingPunct="0">
              <a:lnSpc>
                <a:spcPct val="90000"/>
              </a:lnSpc>
              <a:spcBef>
                <a:spcPct val="5000"/>
              </a:spcBef>
              <a:spcAft>
                <a:spcPct val="5000"/>
              </a:spcAft>
            </a:pPr>
            <a:r>
              <a:rPr lang="en-US" sz="900">
                <a:solidFill>
                  <a:srgbClr val="0000FF"/>
                </a:solidFill>
                <a:latin typeface="Arial" charset="0"/>
              </a:rPr>
              <a:t>Purdue U</a:t>
            </a:r>
          </a:p>
          <a:p>
            <a:pPr eaLnBrk="0" hangingPunct="0">
              <a:lnSpc>
                <a:spcPct val="90000"/>
              </a:lnSpc>
              <a:spcBef>
                <a:spcPct val="5000"/>
              </a:spcBef>
              <a:spcAft>
                <a:spcPct val="5000"/>
              </a:spcAft>
            </a:pPr>
            <a:r>
              <a:rPr lang="en-US" sz="900">
                <a:solidFill>
                  <a:srgbClr val="0000FF"/>
                </a:solidFill>
                <a:latin typeface="Arial" charset="0"/>
              </a:rPr>
              <a:t>SNL</a:t>
            </a:r>
          </a:p>
          <a:p>
            <a:pPr eaLnBrk="0" hangingPunct="0">
              <a:lnSpc>
                <a:spcPct val="90000"/>
              </a:lnSpc>
              <a:spcBef>
                <a:spcPct val="5000"/>
              </a:spcBef>
              <a:spcAft>
                <a:spcPct val="5000"/>
              </a:spcAft>
            </a:pPr>
            <a:r>
              <a:rPr lang="en-US" sz="900">
                <a:solidFill>
                  <a:srgbClr val="0000FF"/>
                </a:solidFill>
                <a:latin typeface="Arial" charset="0"/>
              </a:rPr>
              <a:t>Think Tank, Inc.</a:t>
            </a:r>
          </a:p>
          <a:p>
            <a:pPr eaLnBrk="0" hangingPunct="0">
              <a:lnSpc>
                <a:spcPct val="90000"/>
              </a:lnSpc>
              <a:spcBef>
                <a:spcPct val="5000"/>
              </a:spcBef>
              <a:spcAft>
                <a:spcPct val="5000"/>
              </a:spcAft>
            </a:pPr>
            <a:r>
              <a:rPr lang="en-US" sz="900">
                <a:solidFill>
                  <a:srgbClr val="0000FF"/>
                </a:solidFill>
                <a:latin typeface="Arial" charset="0"/>
              </a:rPr>
              <a:t>UC Davis</a:t>
            </a:r>
          </a:p>
          <a:p>
            <a:pPr eaLnBrk="0" hangingPunct="0">
              <a:lnSpc>
                <a:spcPct val="90000"/>
              </a:lnSpc>
              <a:spcBef>
                <a:spcPct val="5000"/>
              </a:spcBef>
              <a:spcAft>
                <a:spcPct val="5000"/>
              </a:spcAft>
            </a:pPr>
            <a:r>
              <a:rPr lang="en-US" sz="900">
                <a:solidFill>
                  <a:srgbClr val="0000FF"/>
                </a:solidFill>
                <a:latin typeface="Arial" charset="0"/>
              </a:rPr>
              <a:t>UC Irvine</a:t>
            </a:r>
          </a:p>
          <a:p>
            <a:pPr eaLnBrk="0" hangingPunct="0">
              <a:lnSpc>
                <a:spcPct val="90000"/>
              </a:lnSpc>
              <a:spcBef>
                <a:spcPct val="5000"/>
              </a:spcBef>
              <a:spcAft>
                <a:spcPct val="5000"/>
              </a:spcAft>
            </a:pPr>
            <a:r>
              <a:rPr lang="en-US" sz="900">
                <a:solidFill>
                  <a:srgbClr val="0000FF"/>
                </a:solidFill>
                <a:latin typeface="Arial" charset="0"/>
              </a:rPr>
              <a:t>UCLA</a:t>
            </a:r>
          </a:p>
          <a:p>
            <a:pPr eaLnBrk="0" hangingPunct="0">
              <a:lnSpc>
                <a:spcPct val="90000"/>
              </a:lnSpc>
              <a:spcBef>
                <a:spcPct val="5000"/>
              </a:spcBef>
              <a:spcAft>
                <a:spcPct val="5000"/>
              </a:spcAft>
            </a:pPr>
            <a:r>
              <a:rPr lang="en-US" sz="900">
                <a:solidFill>
                  <a:srgbClr val="0000FF"/>
                </a:solidFill>
                <a:latin typeface="Arial" charset="0"/>
              </a:rPr>
              <a:t>UCSD</a:t>
            </a:r>
          </a:p>
          <a:p>
            <a:pPr eaLnBrk="0" hangingPunct="0">
              <a:lnSpc>
                <a:spcPct val="90000"/>
              </a:lnSpc>
              <a:spcBef>
                <a:spcPct val="5000"/>
              </a:spcBef>
              <a:spcAft>
                <a:spcPct val="5000"/>
              </a:spcAft>
            </a:pPr>
            <a:r>
              <a:rPr lang="en-US" sz="900">
                <a:solidFill>
                  <a:srgbClr val="0000FF"/>
                </a:solidFill>
                <a:latin typeface="Arial" charset="0"/>
              </a:rPr>
              <a:t>U Colorado</a:t>
            </a:r>
          </a:p>
          <a:p>
            <a:pPr eaLnBrk="0" hangingPunct="0">
              <a:lnSpc>
                <a:spcPct val="90000"/>
              </a:lnSpc>
              <a:spcBef>
                <a:spcPct val="5000"/>
              </a:spcBef>
              <a:spcAft>
                <a:spcPct val="5000"/>
              </a:spcAft>
            </a:pPr>
            <a:r>
              <a:rPr lang="en-US" sz="900">
                <a:solidFill>
                  <a:srgbClr val="0000FF"/>
                </a:solidFill>
                <a:latin typeface="Arial" charset="0"/>
              </a:rPr>
              <a:t>U Illinois</a:t>
            </a:r>
          </a:p>
          <a:p>
            <a:pPr eaLnBrk="0" hangingPunct="0">
              <a:lnSpc>
                <a:spcPct val="90000"/>
              </a:lnSpc>
              <a:spcBef>
                <a:spcPct val="5000"/>
              </a:spcBef>
              <a:spcAft>
                <a:spcPct val="5000"/>
              </a:spcAft>
            </a:pPr>
            <a:r>
              <a:rPr lang="en-US" sz="900">
                <a:solidFill>
                  <a:srgbClr val="0000FF"/>
                </a:solidFill>
                <a:latin typeface="Arial" charset="0"/>
              </a:rPr>
              <a:t>U Maryland</a:t>
            </a:r>
          </a:p>
          <a:p>
            <a:pPr eaLnBrk="0" hangingPunct="0">
              <a:lnSpc>
                <a:spcPct val="90000"/>
              </a:lnSpc>
              <a:spcBef>
                <a:spcPct val="5000"/>
              </a:spcBef>
              <a:spcAft>
                <a:spcPct val="5000"/>
              </a:spcAft>
            </a:pPr>
            <a:r>
              <a:rPr lang="en-US" sz="900">
                <a:solidFill>
                  <a:srgbClr val="0000FF"/>
                </a:solidFill>
                <a:latin typeface="Arial" charset="0"/>
              </a:rPr>
              <a:t>U Rochester</a:t>
            </a:r>
          </a:p>
          <a:p>
            <a:pPr eaLnBrk="0" hangingPunct="0">
              <a:lnSpc>
                <a:spcPct val="90000"/>
              </a:lnSpc>
              <a:spcBef>
                <a:spcPct val="5000"/>
              </a:spcBef>
              <a:spcAft>
                <a:spcPct val="5000"/>
              </a:spcAft>
            </a:pPr>
            <a:r>
              <a:rPr lang="en-US" sz="900">
                <a:solidFill>
                  <a:srgbClr val="0000FF"/>
                </a:solidFill>
                <a:latin typeface="Arial" charset="0"/>
              </a:rPr>
              <a:t>U Tennessee</a:t>
            </a:r>
          </a:p>
          <a:p>
            <a:pPr eaLnBrk="0" hangingPunct="0">
              <a:lnSpc>
                <a:spcPct val="90000"/>
              </a:lnSpc>
              <a:spcBef>
                <a:spcPct val="5000"/>
              </a:spcBef>
              <a:spcAft>
                <a:spcPct val="5000"/>
              </a:spcAft>
            </a:pPr>
            <a:r>
              <a:rPr lang="en-US" sz="900">
                <a:solidFill>
                  <a:srgbClr val="0000FF"/>
                </a:solidFill>
                <a:latin typeface="Arial" charset="0"/>
              </a:rPr>
              <a:t>U Tulsa</a:t>
            </a:r>
          </a:p>
          <a:p>
            <a:pPr eaLnBrk="0" hangingPunct="0">
              <a:lnSpc>
                <a:spcPct val="90000"/>
              </a:lnSpc>
              <a:spcBef>
                <a:spcPct val="5000"/>
              </a:spcBef>
              <a:spcAft>
                <a:spcPct val="5000"/>
              </a:spcAft>
            </a:pPr>
            <a:r>
              <a:rPr lang="en-US" sz="900">
                <a:solidFill>
                  <a:srgbClr val="0000FF"/>
                </a:solidFill>
                <a:latin typeface="Arial" charset="0"/>
              </a:rPr>
              <a:t>U Washington</a:t>
            </a:r>
          </a:p>
          <a:p>
            <a:pPr eaLnBrk="0" hangingPunct="0">
              <a:lnSpc>
                <a:spcPct val="90000"/>
              </a:lnSpc>
              <a:spcBef>
                <a:spcPct val="5000"/>
              </a:spcBef>
              <a:spcAft>
                <a:spcPct val="5000"/>
              </a:spcAft>
            </a:pPr>
            <a:r>
              <a:rPr lang="en-US" sz="900">
                <a:solidFill>
                  <a:srgbClr val="0000FF"/>
                </a:solidFill>
                <a:latin typeface="Arial" charset="0"/>
              </a:rPr>
              <a:t>U Wisconsin</a:t>
            </a:r>
          </a:p>
          <a:p>
            <a:pPr eaLnBrk="0" hangingPunct="0">
              <a:lnSpc>
                <a:spcPct val="90000"/>
              </a:lnSpc>
              <a:spcBef>
                <a:spcPct val="5000"/>
              </a:spcBef>
              <a:spcAft>
                <a:spcPct val="5000"/>
              </a:spcAft>
            </a:pPr>
            <a:r>
              <a:rPr lang="en-US" sz="900">
                <a:solidFill>
                  <a:srgbClr val="0000FF"/>
                </a:solidFill>
                <a:latin typeface="Arial" charset="0"/>
              </a:rPr>
              <a:t>X Science LLC</a:t>
            </a:r>
          </a:p>
        </p:txBody>
      </p:sp>
      <p:pic>
        <p:nvPicPr>
          <p:cNvPr id="2103" name="Picture 57"/>
          <p:cNvPicPr>
            <a:picLocks noChangeAspect="1" noChangeArrowheads="1"/>
          </p:cNvPicPr>
          <p:nvPr/>
        </p:nvPicPr>
        <p:blipFill>
          <a:blip r:embed="rId7" cstate="print"/>
          <a:srcRect/>
          <a:stretch>
            <a:fillRect/>
          </a:stretch>
        </p:blipFill>
        <p:spPr bwMode="auto">
          <a:xfrm>
            <a:off x="1763713" y="4343400"/>
            <a:ext cx="2274887"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1000" y="2057400"/>
            <a:ext cx="8763000" cy="4953000"/>
          </a:xfrm>
        </p:spPr>
        <p:txBody>
          <a:bodyPr/>
          <a:lstStyle/>
          <a:p>
            <a:pPr>
              <a:buNone/>
            </a:pPr>
            <a:r>
              <a:rPr lang="en-US" sz="3200" dirty="0" smtClean="0">
                <a:solidFill>
                  <a:srgbClr val="FF0000"/>
                </a:solidFill>
              </a:rPr>
              <a:t>Thrust 2: </a:t>
            </a:r>
            <a:r>
              <a:rPr lang="en-US" sz="3200" dirty="0" smtClean="0"/>
              <a:t>Identify regime of validity for instabilities responsible for anomalous electron thermal, momentum, and particle/impurity transport in NSTX-U</a:t>
            </a:r>
            <a:endParaRPr lang="en-US" sz="3200" dirty="0">
              <a:solidFill>
                <a:srgbClr val="FF0000"/>
              </a:solidFill>
            </a:endParaRPr>
          </a:p>
        </p:txBody>
      </p:sp>
      <p:sp>
        <p:nvSpPr>
          <p:cNvPr id="4" name="Slide Number Placeholder 3"/>
          <p:cNvSpPr>
            <a:spLocks noGrp="1"/>
          </p:cNvSpPr>
          <p:nvPr>
            <p:ph type="sldNum" sz="quarter" idx="10"/>
          </p:nvPr>
        </p:nvSpPr>
        <p:spPr/>
        <p:txBody>
          <a:bodyPr/>
          <a:lstStyle/>
          <a:p>
            <a:pPr>
              <a:defRPr/>
            </a:pPr>
            <a:fld id="{6DDE1E14-FFAA-4CF2-AD26-762D3C45FB01}"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tretch>
            <a:fillRect/>
          </a:stretch>
        </p:blipFill>
        <p:spPr bwMode="auto">
          <a:xfrm>
            <a:off x="4419600" y="4724400"/>
            <a:ext cx="1856743" cy="1803400"/>
          </a:xfrm>
          <a:prstGeom prst="rect">
            <a:avLst/>
          </a:prstGeom>
          <a:noFill/>
          <a:ln w="9525">
            <a:noFill/>
            <a:miter lim="800000"/>
            <a:headEnd/>
            <a:tailEnd/>
          </a:ln>
        </p:spPr>
      </p:pic>
      <p:sp>
        <p:nvSpPr>
          <p:cNvPr id="15" name="Content Placeholder 14"/>
          <p:cNvSpPr>
            <a:spLocks noGrp="1"/>
          </p:cNvSpPr>
          <p:nvPr>
            <p:ph idx="1"/>
          </p:nvPr>
        </p:nvSpPr>
        <p:spPr>
          <a:xfrm>
            <a:off x="-76200" y="914400"/>
            <a:ext cx="4419600" cy="5562600"/>
          </a:xfrm>
        </p:spPr>
        <p:txBody>
          <a:bodyPr/>
          <a:lstStyle/>
          <a:p>
            <a:pPr marL="228600" lvl="0" indent="-228600">
              <a:defRPr/>
            </a:pPr>
            <a:r>
              <a:rPr lang="en-US" dirty="0" smtClean="0"/>
              <a:t>Ion thermal transport is close to neoclassical in NSTX H-mode plasmas</a:t>
            </a:r>
          </a:p>
          <a:p>
            <a:pPr marL="628650" lvl="1" indent="-228600">
              <a:defRPr/>
            </a:pPr>
            <a:r>
              <a:rPr lang="en-US" dirty="0" smtClean="0"/>
              <a:t>Anomalous in L-mode plasmas</a:t>
            </a:r>
          </a:p>
          <a:p>
            <a:pPr marL="228600" lvl="0" indent="-228600">
              <a:defRPr/>
            </a:pPr>
            <a:r>
              <a:rPr lang="en-US" dirty="0" smtClean="0"/>
              <a:t>Electron channel dominates the thermal transport in most regimes</a:t>
            </a:r>
          </a:p>
          <a:p>
            <a:pPr marL="628650" lvl="1" indent="-228600">
              <a:defRPr/>
            </a:pPr>
            <a:r>
              <a:rPr lang="en-US" dirty="0" smtClean="0"/>
              <a:t>Predicted dominant electron heating in NSTX-U/FNSF/ITER</a:t>
            </a:r>
          </a:p>
          <a:p>
            <a:pPr marL="233363" indent="-233363"/>
            <a:r>
              <a:rPr lang="en-US" dirty="0" smtClean="0"/>
              <a:t>Evidence of ITG, KBM, </a:t>
            </a:r>
            <a:r>
              <a:rPr lang="en-US" dirty="0" err="1" smtClean="0"/>
              <a:t>microtearing</a:t>
            </a:r>
            <a:r>
              <a:rPr lang="en-US" dirty="0" smtClean="0"/>
              <a:t>, ETG  and CAE/GAE modes on NSTX </a:t>
            </a:r>
          </a:p>
          <a:p>
            <a:pPr marL="633413" lvl="1" indent="-233363"/>
            <a:r>
              <a:rPr lang="en-US" dirty="0" smtClean="0"/>
              <a:t>ITG and ETG in L-mode</a:t>
            </a:r>
          </a:p>
          <a:p>
            <a:pPr marL="633413" lvl="1" indent="-233363"/>
            <a:r>
              <a:rPr lang="en-US" dirty="0" smtClean="0"/>
              <a:t>KBM/</a:t>
            </a:r>
            <a:r>
              <a:rPr lang="en-US" dirty="0" err="1" smtClean="0"/>
              <a:t>microtearing</a:t>
            </a:r>
            <a:r>
              <a:rPr lang="en-US" dirty="0" smtClean="0"/>
              <a:t>/ETG/CAE/ GAE in H-mode</a:t>
            </a:r>
          </a:p>
        </p:txBody>
      </p:sp>
      <p:pic>
        <p:nvPicPr>
          <p:cNvPr id="3076" name="Picture 4"/>
          <p:cNvPicPr>
            <a:picLocks noChangeAspect="1" noChangeArrowheads="1"/>
          </p:cNvPicPr>
          <p:nvPr/>
        </p:nvPicPr>
        <p:blipFill>
          <a:blip r:embed="rId3" cstate="print"/>
          <a:stretch>
            <a:fillRect/>
          </a:stretch>
        </p:blipFill>
        <p:spPr bwMode="auto">
          <a:xfrm>
            <a:off x="6705600" y="4724400"/>
            <a:ext cx="2367662" cy="1739550"/>
          </a:xfrm>
          <a:prstGeom prst="rect">
            <a:avLst/>
          </a:prstGeom>
          <a:noFill/>
          <a:ln w="9525">
            <a:noFill/>
            <a:miter lim="800000"/>
            <a:headEnd/>
            <a:tailEnd/>
          </a:ln>
        </p:spPr>
      </p:pic>
      <p:sp>
        <p:nvSpPr>
          <p:cNvPr id="7170" name="Title 1"/>
          <p:cNvSpPr>
            <a:spLocks noGrp="1"/>
          </p:cNvSpPr>
          <p:nvPr>
            <p:ph type="title"/>
          </p:nvPr>
        </p:nvSpPr>
        <p:spPr/>
        <p:txBody>
          <a:bodyPr/>
          <a:lstStyle/>
          <a:p>
            <a:r>
              <a:rPr lang="en-US" dirty="0" smtClean="0"/>
              <a:t>T&amp;T Research on NSTX has Gained Insight into Underlying Mechanisms behind Thermal Transport</a:t>
            </a:r>
          </a:p>
        </p:txBody>
      </p:sp>
      <p:sp>
        <p:nvSpPr>
          <p:cNvPr id="4" name="Slide Number Placeholder 3"/>
          <p:cNvSpPr>
            <a:spLocks noGrp="1"/>
          </p:cNvSpPr>
          <p:nvPr>
            <p:ph type="sldNum" sz="quarter" idx="10"/>
          </p:nvPr>
        </p:nvSpPr>
        <p:spPr>
          <a:xfrm>
            <a:off x="8382000" y="6629400"/>
            <a:ext cx="762000" cy="152400"/>
          </a:xfrm>
        </p:spPr>
        <p:txBody>
          <a:bodyPr/>
          <a:lstStyle/>
          <a:p>
            <a:fld id="{5488FAC6-6B36-46A2-9A69-FE29DD956718}" type="slidenum">
              <a:rPr lang="en-US" smtClean="0"/>
              <a:pPr/>
              <a:t>11</a:t>
            </a:fld>
            <a:endParaRPr lang="en-US" dirty="0"/>
          </a:p>
        </p:txBody>
      </p:sp>
      <p:sp>
        <p:nvSpPr>
          <p:cNvPr id="16" name="Content Placeholder 14"/>
          <p:cNvSpPr txBox="1">
            <a:spLocks/>
          </p:cNvSpPr>
          <p:nvPr/>
        </p:nvSpPr>
        <p:spPr bwMode="auto">
          <a:xfrm>
            <a:off x="1219200" y="2133600"/>
            <a:ext cx="44958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l" defTabSz="914400" rtl="0" eaLnBrk="0" fontAlgn="base" latinLnBrk="0" hangingPunct="0">
              <a:lnSpc>
                <a:spcPct val="100000"/>
              </a:lnSpc>
              <a:spcBef>
                <a:spcPct val="20000"/>
              </a:spcBef>
              <a:spcAft>
                <a:spcPct val="0"/>
              </a:spcAft>
              <a:buClrTx/>
              <a:buSzTx/>
              <a:tabLst/>
              <a:defRPr/>
            </a:pPr>
            <a:endParaRPr kumimoji="0" lang="en-US" sz="2000" b="0" i="0" u="none" strike="noStrike" kern="0" cap="none" spc="0" normalizeH="0" baseline="0" noProof="0" dirty="0" smtClean="0">
              <a:ln>
                <a:noFill/>
              </a:ln>
              <a:solidFill>
                <a:schemeClr val="accent2"/>
              </a:solidFill>
              <a:effectLst/>
              <a:uLnTx/>
              <a:uFillTx/>
              <a:latin typeface="+mn-lt"/>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chemeClr val="accent2"/>
              </a:solidFill>
              <a:effectLst/>
              <a:uLnTx/>
              <a:uFillTx/>
              <a:latin typeface="+mn-lt"/>
            </a:endParaRPr>
          </a:p>
        </p:txBody>
      </p:sp>
      <p:pic>
        <p:nvPicPr>
          <p:cNvPr id="18" name="Picture 17" descr="141007_ki_kinc_ke_more"/>
          <p:cNvPicPr/>
          <p:nvPr/>
        </p:nvPicPr>
        <p:blipFill>
          <a:blip r:embed="rId4" cstate="print"/>
          <a:stretch>
            <a:fillRect/>
          </a:stretch>
        </p:blipFill>
        <p:spPr bwMode="auto">
          <a:xfrm>
            <a:off x="5638800" y="914400"/>
            <a:ext cx="2362200" cy="1828800"/>
          </a:xfrm>
          <a:prstGeom prst="rect">
            <a:avLst/>
          </a:prstGeom>
          <a:noFill/>
          <a:ln w="9525">
            <a:noFill/>
            <a:miter lim="800000"/>
            <a:headEnd/>
            <a:tailEnd/>
          </a:ln>
        </p:spPr>
      </p:pic>
      <p:pic>
        <p:nvPicPr>
          <p:cNvPr id="23" name="Picture 22" descr="chi_e_vs_nu_120968r6_3.eps"/>
          <p:cNvPicPr/>
          <p:nvPr/>
        </p:nvPicPr>
        <p:blipFill>
          <a:blip r:embed="rId5" cstate="print"/>
          <a:stretch>
            <a:fillRect/>
          </a:stretch>
        </p:blipFill>
        <p:spPr>
          <a:xfrm>
            <a:off x="6400800" y="2743200"/>
            <a:ext cx="2743200" cy="1905000"/>
          </a:xfrm>
          <a:prstGeom prst="rect">
            <a:avLst/>
          </a:prstGeom>
        </p:spPr>
      </p:pic>
      <p:sp>
        <p:nvSpPr>
          <p:cNvPr id="12" name="TextBox 11"/>
          <p:cNvSpPr txBox="1"/>
          <p:nvPr/>
        </p:nvSpPr>
        <p:spPr>
          <a:xfrm>
            <a:off x="5257800" y="2667000"/>
            <a:ext cx="838200" cy="276999"/>
          </a:xfrm>
          <a:prstGeom prst="rect">
            <a:avLst/>
          </a:prstGeom>
          <a:noFill/>
        </p:spPr>
        <p:txBody>
          <a:bodyPr wrap="square" rtlCol="0">
            <a:spAutoFit/>
          </a:bodyPr>
          <a:lstStyle/>
          <a:p>
            <a:r>
              <a:rPr lang="en-US" dirty="0" smtClean="0"/>
              <a:t>ETG</a:t>
            </a:r>
            <a:endParaRPr lang="en-US" dirty="0"/>
          </a:p>
        </p:txBody>
      </p:sp>
      <p:sp>
        <p:nvSpPr>
          <p:cNvPr id="13" name="TextBox 12"/>
          <p:cNvSpPr txBox="1"/>
          <p:nvPr/>
        </p:nvSpPr>
        <p:spPr>
          <a:xfrm>
            <a:off x="7772400" y="2618601"/>
            <a:ext cx="1371600" cy="276999"/>
          </a:xfrm>
          <a:prstGeom prst="rect">
            <a:avLst/>
          </a:prstGeom>
          <a:noFill/>
        </p:spPr>
        <p:txBody>
          <a:bodyPr wrap="square" rtlCol="0">
            <a:spAutoFit/>
          </a:bodyPr>
          <a:lstStyle/>
          <a:p>
            <a:r>
              <a:rPr lang="en-US" dirty="0" err="1" smtClean="0"/>
              <a:t>Microtearing</a:t>
            </a:r>
            <a:endParaRPr lang="en-US" dirty="0"/>
          </a:p>
        </p:txBody>
      </p:sp>
      <p:sp>
        <p:nvSpPr>
          <p:cNvPr id="14" name="TextBox 13"/>
          <p:cNvSpPr txBox="1"/>
          <p:nvPr/>
        </p:nvSpPr>
        <p:spPr>
          <a:xfrm>
            <a:off x="5638800" y="4648200"/>
            <a:ext cx="1447800" cy="276999"/>
          </a:xfrm>
          <a:prstGeom prst="rect">
            <a:avLst/>
          </a:prstGeom>
          <a:noFill/>
        </p:spPr>
        <p:txBody>
          <a:bodyPr wrap="square" rtlCol="0">
            <a:spAutoFit/>
          </a:bodyPr>
          <a:lstStyle/>
          <a:p>
            <a:r>
              <a:rPr lang="en-US" dirty="0" smtClean="0"/>
              <a:t>CAE/GAE mode</a:t>
            </a:r>
            <a:endParaRPr lang="en-US" dirty="0"/>
          </a:p>
        </p:txBody>
      </p:sp>
      <p:pic>
        <p:nvPicPr>
          <p:cNvPr id="27654" name="Picture 6" descr="C:\Users\yren\Documents\MATLAB\work_nstx\figure_save\140620_kspec_talk.png"/>
          <p:cNvPicPr>
            <a:picLocks noChangeAspect="1" noChangeArrowheads="1"/>
          </p:cNvPicPr>
          <p:nvPr/>
        </p:nvPicPr>
        <p:blipFill>
          <a:blip r:embed="rId6" cstate="print"/>
          <a:stretch>
            <a:fillRect/>
          </a:stretch>
        </p:blipFill>
        <p:spPr bwMode="auto">
          <a:xfrm>
            <a:off x="4114800" y="2873206"/>
            <a:ext cx="2302409" cy="177499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0"/>
            <a:ext cx="9144000" cy="914400"/>
          </a:xfrm>
        </p:spPr>
        <p:txBody>
          <a:bodyPr/>
          <a:lstStyle/>
          <a:p>
            <a:r>
              <a:rPr lang="en-US" sz="2600" dirty="0" smtClean="0"/>
              <a:t>NSTX-U T&amp;T Plan will Address Important Issues in Electron and Ion Thermal Transport  (Near-term FY15-16)</a:t>
            </a:r>
          </a:p>
        </p:txBody>
      </p:sp>
      <p:sp>
        <p:nvSpPr>
          <p:cNvPr id="39" name="Slide Number Placeholder 38"/>
          <p:cNvSpPr>
            <a:spLocks noGrp="1"/>
          </p:cNvSpPr>
          <p:nvPr>
            <p:ph type="sldNum" sz="quarter" idx="10"/>
          </p:nvPr>
        </p:nvSpPr>
        <p:spPr/>
        <p:txBody>
          <a:bodyPr/>
          <a:lstStyle/>
          <a:p>
            <a:pPr>
              <a:defRPr/>
            </a:pPr>
            <a:fld id="{6DDE1E14-FFAA-4CF2-AD26-762D3C45FB01}" type="slidenum">
              <a:rPr lang="en-US" smtClean="0"/>
              <a:pPr>
                <a:defRPr/>
              </a:pPr>
              <a:t>12</a:t>
            </a:fld>
            <a:endParaRPr lang="en-US"/>
          </a:p>
        </p:txBody>
      </p:sp>
      <p:sp>
        <p:nvSpPr>
          <p:cNvPr id="5123" name="Content Placeholder 2"/>
          <p:cNvSpPr>
            <a:spLocks noGrp="1"/>
          </p:cNvSpPr>
          <p:nvPr>
            <p:ph idx="1"/>
          </p:nvPr>
        </p:nvSpPr>
        <p:spPr>
          <a:xfrm>
            <a:off x="-76200" y="838200"/>
            <a:ext cx="9220200" cy="5486400"/>
          </a:xfrm>
        </p:spPr>
        <p:txBody>
          <a:bodyPr/>
          <a:lstStyle/>
          <a:p>
            <a:pPr marL="228600" indent="-228600"/>
            <a:r>
              <a:rPr lang="en-US" dirty="0" smtClean="0"/>
              <a:t>Identify dominate modes in the lower </a:t>
            </a:r>
            <a:r>
              <a:rPr lang="en-US" dirty="0" smtClean="0">
                <a:latin typeface="Symbol" pitchFamily="18" charset="2"/>
              </a:rPr>
              <a:t>n</a:t>
            </a:r>
            <a:r>
              <a:rPr lang="en-US" baseline="-25000" dirty="0" smtClean="0"/>
              <a:t>e</a:t>
            </a:r>
            <a:r>
              <a:rPr lang="en-US" dirty="0" smtClean="0"/>
              <a:t>* H-mode plasmas of NSTX-U and determine </a:t>
            </a:r>
            <a:r>
              <a:rPr lang="en-US" dirty="0" err="1" smtClean="0">
                <a:latin typeface="cmmi10"/>
              </a:rPr>
              <a:t>Â</a:t>
            </a:r>
            <a:r>
              <a:rPr lang="en-US" baseline="-25000" dirty="0" err="1" smtClean="0">
                <a:latin typeface="cmmi10"/>
              </a:rPr>
              <a:t>i</a:t>
            </a:r>
            <a:r>
              <a:rPr lang="en-US" dirty="0" smtClean="0"/>
              <a:t>/</a:t>
            </a:r>
            <a:r>
              <a:rPr lang="en-US" dirty="0" err="1" smtClean="0">
                <a:latin typeface="cmmi10"/>
              </a:rPr>
              <a:t>Â</a:t>
            </a:r>
            <a:r>
              <a:rPr lang="en-US" baseline="-25000" dirty="0" err="1" smtClean="0">
                <a:latin typeface="cmmi10"/>
              </a:rPr>
              <a:t>i</a:t>
            </a:r>
            <a:r>
              <a:rPr lang="en-US" baseline="-25000" dirty="0" err="1" smtClean="0"/>
              <a:t>,</a:t>
            </a:r>
            <a:r>
              <a:rPr lang="en-US" baseline="-25000" dirty="0" err="1" smtClean="0">
                <a:latin typeface="cmmi10"/>
              </a:rPr>
              <a:t>neo</a:t>
            </a:r>
            <a:r>
              <a:rPr lang="en-US" baseline="-25000" dirty="0" smtClean="0">
                <a:latin typeface="cmmi10"/>
              </a:rPr>
              <a:t> </a:t>
            </a:r>
            <a:r>
              <a:rPr lang="en-US" dirty="0" err="1" smtClean="0"/>
              <a:t>vs</a:t>
            </a:r>
            <a:r>
              <a:rPr lang="en-US" dirty="0" smtClean="0"/>
              <a:t> </a:t>
            </a:r>
            <a:r>
              <a:rPr lang="en-US" dirty="0" smtClean="0">
                <a:latin typeface="Symbol" pitchFamily="18" charset="2"/>
              </a:rPr>
              <a:t>n</a:t>
            </a:r>
            <a:r>
              <a:rPr lang="en-US" baseline="-25000" dirty="0" smtClean="0"/>
              <a:t>e</a:t>
            </a:r>
            <a:r>
              <a:rPr lang="en-US" dirty="0" smtClean="0"/>
              <a:t>* (coordinated with thrust 1)</a:t>
            </a:r>
          </a:p>
          <a:p>
            <a:pPr marL="628650" lvl="1" indent="-228600"/>
            <a:r>
              <a:rPr lang="en-US" sz="1800" dirty="0" smtClean="0"/>
              <a:t>Characterize low/high-k turbulence along as global confinement is varied</a:t>
            </a:r>
          </a:p>
          <a:p>
            <a:pPr marL="228600" indent="-228600"/>
            <a:r>
              <a:rPr lang="en-US" dirty="0" smtClean="0"/>
              <a:t>Characterize low/high-k turbulence and thermal transport in isolated regimes of  micro-instabilities guided by GK simulations</a:t>
            </a:r>
          </a:p>
          <a:p>
            <a:pPr marL="628650" lvl="1" indent="-228600"/>
            <a:r>
              <a:rPr lang="en-US" sz="1800" dirty="0" smtClean="0"/>
              <a:t>MT/ETG (high/low </a:t>
            </a:r>
            <a:r>
              <a:rPr lang="en-US" sz="1800" dirty="0" smtClean="0">
                <a:sym typeface="Symbol"/>
              </a:rPr>
              <a:t> and </a:t>
            </a:r>
            <a:r>
              <a:rPr lang="en-US" sz="1800" dirty="0" smtClean="0">
                <a:latin typeface="Symbol" pitchFamily="18" charset="2"/>
              </a:rPr>
              <a:t>n</a:t>
            </a:r>
            <a:r>
              <a:rPr lang="en-US" sz="1800" baseline="-25000" dirty="0" smtClean="0"/>
              <a:t>e</a:t>
            </a:r>
            <a:r>
              <a:rPr lang="en-US" sz="1800" dirty="0" smtClean="0"/>
              <a:t>* H-mode); ITG/TEM (NBI and RF-heated L-mode)</a:t>
            </a:r>
          </a:p>
          <a:p>
            <a:pPr marL="228600" indent="-228600"/>
            <a:r>
              <a:rPr lang="en-US" dirty="0" smtClean="0"/>
              <a:t>BES/</a:t>
            </a:r>
            <a:r>
              <a:rPr lang="en-US" dirty="0" err="1" smtClean="0"/>
              <a:t>reflectometry</a:t>
            </a:r>
            <a:r>
              <a:rPr lang="en-US" dirty="0" smtClean="0"/>
              <a:t>/</a:t>
            </a:r>
            <a:r>
              <a:rPr lang="en-US" dirty="0" err="1" smtClean="0"/>
              <a:t>polarimetry</a:t>
            </a:r>
            <a:r>
              <a:rPr lang="en-US" dirty="0" smtClean="0"/>
              <a:t> for CAE/GAE measurements with a range of B</a:t>
            </a:r>
            <a:r>
              <a:rPr lang="en-US" baseline="-25000" dirty="0" smtClean="0"/>
              <a:t>T</a:t>
            </a:r>
            <a:r>
              <a:rPr lang="en-US" dirty="0" smtClean="0"/>
              <a:t>, </a:t>
            </a:r>
            <a:r>
              <a:rPr lang="en-US" dirty="0" err="1" smtClean="0"/>
              <a:t>I</a:t>
            </a:r>
            <a:r>
              <a:rPr lang="en-US" baseline="-25000" dirty="0" err="1" smtClean="0"/>
              <a:t>p</a:t>
            </a:r>
            <a:r>
              <a:rPr lang="en-US" dirty="0" smtClean="0"/>
              <a:t>, </a:t>
            </a:r>
            <a:r>
              <a:rPr lang="en-US" dirty="0" smtClean="0">
                <a:latin typeface="Symbol" pitchFamily="18" charset="2"/>
              </a:rPr>
              <a:t>n</a:t>
            </a:r>
            <a:r>
              <a:rPr lang="en-US" baseline="-25000" dirty="0" smtClean="0"/>
              <a:t>e</a:t>
            </a:r>
            <a:r>
              <a:rPr lang="en-US" dirty="0" smtClean="0"/>
              <a:t>* and P</a:t>
            </a:r>
            <a:r>
              <a:rPr lang="en-US" baseline="-25000" dirty="0" smtClean="0"/>
              <a:t>NBI</a:t>
            </a:r>
            <a:r>
              <a:rPr lang="en-US" dirty="0" smtClean="0"/>
              <a:t>, coupled with ORBIT code</a:t>
            </a:r>
            <a:endParaRPr lang="en-US" baseline="-25000" dirty="0" smtClean="0"/>
          </a:p>
          <a:p>
            <a:pPr marL="228600" indent="-228600"/>
            <a:r>
              <a:rPr lang="en-US" dirty="0" smtClean="0"/>
              <a:t>Profile stiffness study from cold pulse propagation with a laser blow-off system and ME-SXR</a:t>
            </a:r>
          </a:p>
          <a:p>
            <a:pPr marL="228600" indent="-228600"/>
            <a:r>
              <a:rPr lang="en-US" dirty="0" smtClean="0"/>
              <a:t>Couple with turbulence diagnostics, GK simulations and experimental tools</a:t>
            </a:r>
          </a:p>
          <a:p>
            <a:pPr marL="628650" lvl="1" indent="-228600"/>
            <a:r>
              <a:rPr lang="en-US" sz="1800" dirty="0" smtClean="0"/>
              <a:t>k</a:t>
            </a:r>
            <a:r>
              <a:rPr lang="en-US" sz="1800" baseline="-25000" dirty="0" smtClean="0">
                <a:latin typeface="cmmi10"/>
              </a:rPr>
              <a:t>µ</a:t>
            </a:r>
            <a:r>
              <a:rPr lang="en-US" sz="1800" dirty="0" smtClean="0">
                <a:latin typeface="cmmi10"/>
              </a:rPr>
              <a:t> </a:t>
            </a:r>
            <a:r>
              <a:rPr lang="en-US" sz="1800" dirty="0" smtClean="0"/>
              <a:t>spectrum (high-k scattering); B fluctuations (</a:t>
            </a:r>
            <a:r>
              <a:rPr lang="en-US" sz="1800" dirty="0" err="1" smtClean="0"/>
              <a:t>polarimeter</a:t>
            </a:r>
            <a:r>
              <a:rPr lang="en-US" sz="1800" dirty="0" smtClean="0"/>
              <a:t>); zonal flow (BES)</a:t>
            </a:r>
            <a:endParaRPr lang="en-US" sz="1800" baseline="-25000" dirty="0" smtClean="0"/>
          </a:p>
          <a:p>
            <a:pPr marL="628650" lvl="1" indent="-228600"/>
            <a:r>
              <a:rPr lang="en-US" sz="1800" dirty="0" smtClean="0"/>
              <a:t>Global/local transport trend and turbulence characteristics with GK simulations</a:t>
            </a:r>
          </a:p>
          <a:p>
            <a:pPr marL="628650" lvl="1" indent="-228600"/>
            <a:r>
              <a:rPr lang="en-US" sz="1800" dirty="0" smtClean="0"/>
              <a:t>Profile variations (q and flow) for turbulence and neoclassical transport modification</a:t>
            </a:r>
          </a:p>
          <a:p>
            <a:pPr marL="628650" lvl="1" indent="-228600">
              <a:buNone/>
            </a:pPr>
            <a:endParaRPr lang="en-US" dirty="0" smtClean="0"/>
          </a:p>
          <a:p>
            <a:pPr marL="228600" indent="-228600"/>
            <a:endParaRPr lang="en-US" dirty="0" smtClean="0"/>
          </a:p>
          <a:p>
            <a:pPr marL="628650" lvl="1" indent="-228600"/>
            <a:endParaRPr lang="en-US" dirty="0" smtClean="0"/>
          </a:p>
          <a:p>
            <a:pPr marL="1028700" lvl="2"/>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NSTX Results for Momentum Transport  and Intrinsic Torque/Rotation Stimulate Research Plan for NSTX-U </a:t>
            </a:r>
            <a:endParaRPr lang="en-US" baseline="-25000" dirty="0"/>
          </a:p>
        </p:txBody>
      </p:sp>
      <p:sp>
        <p:nvSpPr>
          <p:cNvPr id="3" name="Content Placeholder 2"/>
          <p:cNvSpPr>
            <a:spLocks noGrp="1"/>
          </p:cNvSpPr>
          <p:nvPr>
            <p:ph idx="1"/>
          </p:nvPr>
        </p:nvSpPr>
        <p:spPr>
          <a:xfrm>
            <a:off x="-76200" y="838200"/>
            <a:ext cx="6096000" cy="5791200"/>
          </a:xfrm>
        </p:spPr>
        <p:txBody>
          <a:bodyPr/>
          <a:lstStyle/>
          <a:p>
            <a:r>
              <a:rPr lang="en-US" dirty="0" smtClean="0"/>
              <a:t>Effective </a:t>
            </a:r>
            <a:r>
              <a:rPr lang="en-US" dirty="0" smtClean="0">
                <a:latin typeface="cmmi10"/>
              </a:rPr>
              <a:t>Â</a:t>
            </a:r>
            <a:r>
              <a:rPr lang="en-US" baseline="-25000" dirty="0" smtClean="0">
                <a:latin typeface="cmmi10"/>
              </a:rPr>
              <a:t>Á</a:t>
            </a:r>
            <a:r>
              <a:rPr lang="en-US" dirty="0" smtClean="0"/>
              <a:t> from transport analysis found to be anomalous in NSTX H-mode plasmas</a:t>
            </a:r>
          </a:p>
          <a:p>
            <a:r>
              <a:rPr lang="en-US" dirty="0" smtClean="0"/>
              <a:t>Momentum pinch consistent with some theoretical models involving low-k turbulence</a:t>
            </a:r>
          </a:p>
          <a:p>
            <a:pPr lvl="1"/>
            <a:r>
              <a:rPr lang="en-US" sz="1800" dirty="0" smtClean="0"/>
              <a:t>Measured by magnetic braking and NBI pulses</a:t>
            </a:r>
          </a:p>
          <a:p>
            <a:pPr lvl="1"/>
            <a:r>
              <a:rPr lang="en-US" sz="1800" dirty="0" smtClean="0"/>
              <a:t>Not comparison with nonlinear GK simulation yet</a:t>
            </a:r>
          </a:p>
          <a:p>
            <a:r>
              <a:rPr lang="en-US" dirty="0" smtClean="0"/>
              <a:t>Edge intrinsic torque/rotation showing correlation with pressure/T</a:t>
            </a:r>
            <a:r>
              <a:rPr lang="en-US" baseline="-25000" dirty="0" smtClean="0"/>
              <a:t>i</a:t>
            </a:r>
            <a:r>
              <a:rPr lang="en-US" dirty="0" smtClean="0"/>
              <a:t> gradient</a:t>
            </a:r>
          </a:p>
          <a:p>
            <a:r>
              <a:rPr lang="en-US" dirty="0" smtClean="0"/>
              <a:t>2</a:t>
            </a:r>
            <a:r>
              <a:rPr lang="en-US" baseline="30000" dirty="0" smtClean="0"/>
              <a:t>nd</a:t>
            </a:r>
            <a:r>
              <a:rPr lang="en-US" dirty="0" smtClean="0"/>
              <a:t> NBI pulses to be used in </a:t>
            </a:r>
            <a:r>
              <a:rPr lang="en-US" dirty="0" err="1" smtClean="0"/>
              <a:t>perturbative</a:t>
            </a:r>
            <a:r>
              <a:rPr lang="en-US" dirty="0" smtClean="0"/>
              <a:t>  experiments for pinch and intrinsic torque measurements</a:t>
            </a:r>
          </a:p>
          <a:p>
            <a:r>
              <a:rPr lang="en-US" dirty="0" smtClean="0"/>
              <a:t>Need to couple with low-k turbulence measurements and GK simulations</a:t>
            </a:r>
          </a:p>
          <a:p>
            <a:pPr>
              <a:buNone/>
            </a:pPr>
            <a:endParaRPr lang="en-US" dirty="0" smtClean="0"/>
          </a:p>
        </p:txBody>
      </p:sp>
      <p:sp>
        <p:nvSpPr>
          <p:cNvPr id="4" name="Slide Number Placeholder 3"/>
          <p:cNvSpPr>
            <a:spLocks noGrp="1"/>
          </p:cNvSpPr>
          <p:nvPr>
            <p:ph type="sldNum" sz="quarter" idx="10"/>
          </p:nvPr>
        </p:nvSpPr>
        <p:spPr/>
        <p:txBody>
          <a:bodyPr/>
          <a:lstStyle/>
          <a:p>
            <a:fld id="{E602B8A1-5098-4DA0-9881-270DBC4E567D}" type="slidenum">
              <a:rPr lang="en-US" smtClean="0"/>
              <a:pPr/>
              <a:t>13</a:t>
            </a:fld>
            <a:endParaRPr lang="en-US"/>
          </a:p>
        </p:txBody>
      </p:sp>
      <p:pic>
        <p:nvPicPr>
          <p:cNvPr id="11" name="Picture 10"/>
          <p:cNvPicPr/>
          <p:nvPr/>
        </p:nvPicPr>
        <p:blipFill>
          <a:blip r:embed="rId6" cstate="print"/>
          <a:srcRect/>
          <a:stretch>
            <a:fillRect/>
          </a:stretch>
        </p:blipFill>
        <p:spPr bwMode="auto">
          <a:xfrm>
            <a:off x="6019800" y="3810000"/>
            <a:ext cx="2895600" cy="2667000"/>
          </a:xfrm>
          <a:prstGeom prst="rect">
            <a:avLst/>
          </a:prstGeom>
          <a:noFill/>
          <a:ln w="9525">
            <a:noFill/>
            <a:miter lim="800000"/>
            <a:headEnd/>
            <a:tailEnd/>
          </a:ln>
        </p:spPr>
      </p:pic>
      <p:pic>
        <p:nvPicPr>
          <p:cNvPr id="1027" name="Picture 3"/>
          <p:cNvPicPr>
            <a:picLocks noChangeAspect="1" noChangeArrowheads="1"/>
          </p:cNvPicPr>
          <p:nvPr/>
        </p:nvPicPr>
        <p:blipFill>
          <a:blip r:embed="rId7" cstate="print"/>
          <a:srcRect/>
          <a:stretch>
            <a:fillRect/>
          </a:stretch>
        </p:blipFill>
        <p:spPr bwMode="auto">
          <a:xfrm>
            <a:off x="6096000" y="984191"/>
            <a:ext cx="2819400" cy="2727176"/>
          </a:xfrm>
          <a:prstGeom prst="rect">
            <a:avLst/>
          </a:prstGeom>
          <a:noFill/>
          <a:ln w="9525">
            <a:noFill/>
            <a:miter lim="800000"/>
            <a:headEnd/>
            <a:tailEnd/>
          </a:ln>
        </p:spPr>
      </p:pic>
      <p:sp>
        <p:nvSpPr>
          <p:cNvPr id="8" name="Rectangle 7"/>
          <p:cNvSpPr/>
          <p:nvPr/>
        </p:nvSpPr>
        <p:spPr bwMode="auto">
          <a:xfrm>
            <a:off x="7239000" y="1143000"/>
            <a:ext cx="1447800" cy="381000"/>
          </a:xfrm>
          <a:prstGeom prst="rect">
            <a:avLst/>
          </a:prstGeom>
          <a:solidFill>
            <a:schemeClr val="bg1"/>
          </a:solidFill>
          <a:ln w="15875" cap="flat" cmpd="sng" algn="ctr">
            <a:no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128" charset="0"/>
            </a:endParaRPr>
          </a:p>
        </p:txBody>
      </p:sp>
      <p:sp>
        <p:nvSpPr>
          <p:cNvPr id="9" name="Rectangle 8"/>
          <p:cNvSpPr/>
          <p:nvPr/>
        </p:nvSpPr>
        <p:spPr bwMode="auto">
          <a:xfrm>
            <a:off x="6629400" y="2971800"/>
            <a:ext cx="1447800" cy="347472"/>
          </a:xfrm>
          <a:prstGeom prst="rect">
            <a:avLst/>
          </a:prstGeom>
          <a:solidFill>
            <a:schemeClr val="bg1"/>
          </a:solidFill>
          <a:ln w="15875" cap="flat" cmpd="sng" algn="ctr">
            <a:no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128" charset="0"/>
            </a:endParaRPr>
          </a:p>
        </p:txBody>
      </p:sp>
      <p:pic>
        <p:nvPicPr>
          <p:cNvPr id="13" name="Picture 12" descr="TP_tmp.png"/>
          <p:cNvPicPr>
            <a:picLocks noChangeAspect="1"/>
          </p:cNvPicPr>
          <p:nvPr>
            <p:custDataLst>
              <p:tags r:id="rId1"/>
            </p:custDataLst>
          </p:nvPr>
        </p:nvPicPr>
        <p:blipFill>
          <a:blip r:embed="rId8" cstate="print"/>
          <a:stretch>
            <a:fillRect/>
          </a:stretch>
        </p:blipFill>
        <p:spPr bwMode="auto">
          <a:xfrm>
            <a:off x="8077200" y="1295400"/>
            <a:ext cx="716741" cy="228600"/>
          </a:xfrm>
          <a:prstGeom prst="rect">
            <a:avLst/>
          </a:prstGeom>
          <a:noFill/>
          <a:ln/>
          <a:effectLst/>
        </p:spPr>
      </p:pic>
      <p:pic>
        <p:nvPicPr>
          <p:cNvPr id="15" name="Picture 14" descr="TP_tmp.png"/>
          <p:cNvPicPr>
            <a:picLocks noChangeAspect="1"/>
          </p:cNvPicPr>
          <p:nvPr>
            <p:custDataLst>
              <p:tags r:id="rId2"/>
            </p:custDataLst>
          </p:nvPr>
        </p:nvPicPr>
        <p:blipFill>
          <a:blip r:embed="rId9" cstate="print"/>
          <a:stretch>
            <a:fillRect/>
          </a:stretch>
        </p:blipFill>
        <p:spPr bwMode="auto">
          <a:xfrm>
            <a:off x="7239000" y="1295400"/>
            <a:ext cx="717316" cy="228784"/>
          </a:xfrm>
          <a:prstGeom prst="rect">
            <a:avLst/>
          </a:prstGeom>
          <a:noFill/>
          <a:ln/>
          <a:effectLst/>
        </p:spPr>
      </p:pic>
      <p:pic>
        <p:nvPicPr>
          <p:cNvPr id="18" name="Picture 17" descr="TP_tmp.png"/>
          <p:cNvPicPr>
            <a:picLocks noChangeAspect="1"/>
          </p:cNvPicPr>
          <p:nvPr>
            <p:custDataLst>
              <p:tags r:id="rId3"/>
            </p:custDataLst>
          </p:nvPr>
        </p:nvPicPr>
        <p:blipFill>
          <a:blip r:embed="rId10" cstate="print"/>
          <a:stretch>
            <a:fillRect/>
          </a:stretch>
        </p:blipFill>
        <p:spPr bwMode="auto">
          <a:xfrm>
            <a:off x="6705600" y="2971800"/>
            <a:ext cx="774084" cy="228784"/>
          </a:xfrm>
          <a:prstGeom prst="rect">
            <a:avLst/>
          </a:prstGeom>
          <a:noFill/>
          <a:ln/>
          <a:effectLst/>
        </p:spPr>
      </p:pic>
      <p:pic>
        <p:nvPicPr>
          <p:cNvPr id="20" name="Picture 19" descr="TP_tmp.png"/>
          <p:cNvPicPr>
            <a:picLocks noChangeAspect="1"/>
          </p:cNvPicPr>
          <p:nvPr>
            <p:custDataLst>
              <p:tags r:id="rId4"/>
            </p:custDataLst>
          </p:nvPr>
        </p:nvPicPr>
        <p:blipFill>
          <a:blip r:embed="rId11" cstate="print"/>
          <a:stretch>
            <a:fillRect/>
          </a:stretch>
        </p:blipFill>
        <p:spPr bwMode="auto">
          <a:xfrm>
            <a:off x="7543800" y="2971800"/>
            <a:ext cx="774086" cy="228785"/>
          </a:xfrm>
          <a:prstGeom prst="rect">
            <a:avLst/>
          </a:prstGeom>
          <a:noFill/>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z="2200" dirty="0" smtClean="0"/>
              <a:t>Momentum Transport and Intrinsic Torque/Rotation Studies will have Increased Emphasis in NSTX-U T&amp;T Plan (Near-term FY15-16)</a:t>
            </a:r>
          </a:p>
        </p:txBody>
      </p:sp>
      <p:sp>
        <p:nvSpPr>
          <p:cNvPr id="39" name="Slide Number Placeholder 38"/>
          <p:cNvSpPr>
            <a:spLocks noGrp="1"/>
          </p:cNvSpPr>
          <p:nvPr>
            <p:ph type="sldNum" sz="quarter" idx="10"/>
          </p:nvPr>
        </p:nvSpPr>
        <p:spPr/>
        <p:txBody>
          <a:bodyPr/>
          <a:lstStyle/>
          <a:p>
            <a:pPr>
              <a:defRPr/>
            </a:pPr>
            <a:fld id="{6DDE1E14-FFAA-4CF2-AD26-762D3C45FB01}" type="slidenum">
              <a:rPr lang="en-US" smtClean="0"/>
              <a:pPr>
                <a:defRPr/>
              </a:pPr>
              <a:t>14</a:t>
            </a:fld>
            <a:endParaRPr lang="en-US"/>
          </a:p>
        </p:txBody>
      </p:sp>
      <p:sp>
        <p:nvSpPr>
          <p:cNvPr id="5123" name="Content Placeholder 2"/>
          <p:cNvSpPr>
            <a:spLocks noGrp="1"/>
          </p:cNvSpPr>
          <p:nvPr>
            <p:ph idx="1"/>
          </p:nvPr>
        </p:nvSpPr>
        <p:spPr>
          <a:xfrm>
            <a:off x="76200" y="990600"/>
            <a:ext cx="9067800" cy="5562600"/>
          </a:xfrm>
        </p:spPr>
        <p:txBody>
          <a:bodyPr/>
          <a:lstStyle/>
          <a:p>
            <a:pPr marL="228600" indent="-228600"/>
            <a:r>
              <a:rPr lang="en-US" sz="2200" dirty="0" smtClean="0"/>
              <a:t>Characterize </a:t>
            </a:r>
            <a:r>
              <a:rPr lang="en-US" sz="2200" dirty="0" smtClean="0">
                <a:latin typeface="cmmi10"/>
              </a:rPr>
              <a:t>Â</a:t>
            </a:r>
            <a:r>
              <a:rPr lang="en-US" sz="2200" baseline="-25000" dirty="0" smtClean="0">
                <a:latin typeface="cmmi10"/>
              </a:rPr>
              <a:t>Á </a:t>
            </a:r>
            <a:r>
              <a:rPr lang="en-US" sz="2200" dirty="0" smtClean="0"/>
              <a:t>as a function of </a:t>
            </a:r>
            <a:r>
              <a:rPr lang="en-US" sz="2200" dirty="0" smtClean="0">
                <a:latin typeface="Symbol" pitchFamily="18" charset="2"/>
              </a:rPr>
              <a:t>n</a:t>
            </a:r>
            <a:r>
              <a:rPr lang="en-US" sz="2200" baseline="-25000" dirty="0" smtClean="0"/>
              <a:t>e</a:t>
            </a:r>
            <a:r>
              <a:rPr lang="en-US" sz="2200" dirty="0" smtClean="0"/>
              <a:t>*, B</a:t>
            </a:r>
            <a:r>
              <a:rPr lang="en-US" sz="2200" baseline="-25000" dirty="0" smtClean="0"/>
              <a:t>T</a:t>
            </a:r>
            <a:r>
              <a:rPr lang="en-US" sz="2200" dirty="0" smtClean="0"/>
              <a:t> and I</a:t>
            </a:r>
            <a:r>
              <a:rPr lang="en-US" sz="2200" baseline="-25000" dirty="0" smtClean="0"/>
              <a:t>P</a:t>
            </a:r>
          </a:p>
          <a:p>
            <a:pPr marL="628650" lvl="1" indent="-228600"/>
            <a:r>
              <a:rPr lang="en-US" dirty="0" smtClean="0"/>
              <a:t>Compare with trends in </a:t>
            </a:r>
            <a:r>
              <a:rPr lang="en-US" dirty="0" err="1" smtClean="0">
                <a:latin typeface="cmmi10"/>
              </a:rPr>
              <a:t>Â</a:t>
            </a:r>
            <a:r>
              <a:rPr lang="en-US" baseline="-25000" dirty="0" err="1" smtClean="0">
                <a:latin typeface="cmmi10"/>
              </a:rPr>
              <a:t>i</a:t>
            </a:r>
            <a:r>
              <a:rPr lang="en-US" dirty="0" smtClean="0"/>
              <a:t>/</a:t>
            </a:r>
            <a:r>
              <a:rPr lang="en-US" dirty="0" err="1" smtClean="0">
                <a:latin typeface="cmmi10"/>
              </a:rPr>
              <a:t>Â</a:t>
            </a:r>
            <a:r>
              <a:rPr lang="en-US" baseline="-25000" dirty="0" err="1" smtClean="0">
                <a:latin typeface="cmmi10"/>
              </a:rPr>
              <a:t>i</a:t>
            </a:r>
            <a:r>
              <a:rPr lang="en-US" baseline="-25000" dirty="0" err="1" smtClean="0"/>
              <a:t>,</a:t>
            </a:r>
            <a:r>
              <a:rPr lang="en-US" baseline="-25000" dirty="0" err="1" smtClean="0">
                <a:latin typeface="cmmi10"/>
              </a:rPr>
              <a:t>neo</a:t>
            </a:r>
            <a:r>
              <a:rPr lang="en-US" baseline="-25000" dirty="0" smtClean="0">
                <a:latin typeface="cmmi10"/>
              </a:rPr>
              <a:t> </a:t>
            </a:r>
            <a:r>
              <a:rPr lang="en-US" dirty="0" smtClean="0"/>
              <a:t>and low-k turbulence</a:t>
            </a:r>
          </a:p>
          <a:p>
            <a:pPr marL="228600" indent="-228600"/>
            <a:r>
              <a:rPr lang="en-US" sz="2200" dirty="0" smtClean="0"/>
              <a:t>NBI and existing external coils pulses for momentum diffusivity, pinch and intrinsic torque measurements in a variety of regimes</a:t>
            </a:r>
          </a:p>
          <a:p>
            <a:pPr marL="628650" lvl="1" indent="-228600"/>
            <a:r>
              <a:rPr lang="en-US" dirty="0" err="1" smtClean="0"/>
              <a:t>Microtearing</a:t>
            </a:r>
            <a:r>
              <a:rPr lang="en-US" dirty="0" smtClean="0"/>
              <a:t>/ETG regimes, e.g. high/low </a:t>
            </a:r>
            <a:r>
              <a:rPr lang="en-US" dirty="0" smtClean="0">
                <a:sym typeface="Symbol"/>
              </a:rPr>
              <a:t> and </a:t>
            </a:r>
            <a:r>
              <a:rPr lang="en-US" dirty="0" smtClean="0">
                <a:latin typeface="Symbol" pitchFamily="18" charset="2"/>
              </a:rPr>
              <a:t>n</a:t>
            </a:r>
            <a:r>
              <a:rPr lang="en-US" baseline="-25000" dirty="0" smtClean="0"/>
              <a:t>e</a:t>
            </a:r>
            <a:r>
              <a:rPr lang="en-US" dirty="0" smtClean="0"/>
              <a:t>* H-mode</a:t>
            </a:r>
          </a:p>
          <a:p>
            <a:pPr marL="628650" lvl="1" indent="-228600"/>
            <a:r>
              <a:rPr lang="en-US" dirty="0" smtClean="0"/>
              <a:t>ITG/TEM regimes, e.g. NBI-heated L-mode</a:t>
            </a:r>
          </a:p>
          <a:p>
            <a:pPr marL="228600" indent="-228600"/>
            <a:r>
              <a:rPr lang="en-US" sz="2200" dirty="0" smtClean="0"/>
              <a:t>Vary q and flow profiles (   , </a:t>
            </a:r>
            <a:r>
              <a:rPr lang="en-US" sz="2200" dirty="0" err="1" smtClean="0"/>
              <a:t>ExB</a:t>
            </a:r>
            <a:r>
              <a:rPr lang="en-US" sz="2200" dirty="0" smtClean="0"/>
              <a:t> shear) to explore the parametric dependence of </a:t>
            </a:r>
            <a:r>
              <a:rPr lang="en-US" sz="2200" dirty="0" smtClean="0">
                <a:latin typeface="cmmi10"/>
              </a:rPr>
              <a:t>Â</a:t>
            </a:r>
            <a:r>
              <a:rPr lang="en-US" sz="2200" baseline="-25000" dirty="0" smtClean="0">
                <a:latin typeface="cmmi10"/>
              </a:rPr>
              <a:t>Á</a:t>
            </a:r>
            <a:r>
              <a:rPr lang="en-US" sz="2200" dirty="0" smtClean="0"/>
              <a:t>, pinch and intrinsic torque and the correlation with low-k turbulence</a:t>
            </a:r>
          </a:p>
          <a:p>
            <a:pPr marL="628650" lvl="1" indent="-228600"/>
            <a:r>
              <a:rPr lang="en-US" dirty="0" smtClean="0"/>
              <a:t>Use 2</a:t>
            </a:r>
            <a:r>
              <a:rPr lang="en-US" baseline="30000" dirty="0" smtClean="0"/>
              <a:t>nd</a:t>
            </a:r>
            <a:r>
              <a:rPr lang="en-US" dirty="0" smtClean="0"/>
              <a:t> NBI and existing external coils</a:t>
            </a:r>
          </a:p>
          <a:p>
            <a:pPr marL="228600" indent="-228600"/>
            <a:r>
              <a:rPr lang="en-US" sz="2200" dirty="0" smtClean="0"/>
              <a:t>Intrinsic rotation study with passive CHERS in scenarios with negligible external momentum input (RF-heated and </a:t>
            </a:r>
            <a:r>
              <a:rPr lang="en-US" sz="2200" dirty="0" err="1" smtClean="0"/>
              <a:t>ohmic</a:t>
            </a:r>
            <a:r>
              <a:rPr lang="en-US" sz="2200" dirty="0" smtClean="0"/>
              <a:t>)</a:t>
            </a:r>
          </a:p>
          <a:p>
            <a:pPr marL="228600" indent="-228600"/>
            <a:r>
              <a:rPr lang="en-US" sz="2200" dirty="0" smtClean="0"/>
              <a:t>Compare momentum measurements and low-k turbulence with GK simulation predictions </a:t>
            </a:r>
          </a:p>
          <a:p>
            <a:pPr marL="228600" indent="-228600">
              <a:buNone/>
            </a:pPr>
            <a:endParaRPr lang="en-US" dirty="0" smtClean="0"/>
          </a:p>
          <a:p>
            <a:pPr marL="628650" lvl="1" indent="-228600"/>
            <a:endParaRPr lang="en-US" dirty="0" smtClean="0"/>
          </a:p>
          <a:p>
            <a:pPr marL="1028700" lvl="2"/>
            <a:endParaRPr lang="en-US" dirty="0" smtClean="0"/>
          </a:p>
        </p:txBody>
      </p:sp>
      <p:pic>
        <p:nvPicPr>
          <p:cNvPr id="6" name="Picture 5" descr="TP_tmp.png"/>
          <p:cNvPicPr>
            <a:picLocks noChangeAspect="1"/>
          </p:cNvPicPr>
          <p:nvPr>
            <p:custDataLst>
              <p:tags r:id="rId1"/>
            </p:custDataLst>
          </p:nvPr>
        </p:nvPicPr>
        <p:blipFill>
          <a:blip r:embed="rId3" cstate="print"/>
          <a:stretch>
            <a:fillRect/>
          </a:stretch>
        </p:blipFill>
        <p:spPr>
          <a:xfrm>
            <a:off x="3505200" y="3276600"/>
            <a:ext cx="153546" cy="3048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ontent Placeholder 14"/>
          <p:cNvSpPr>
            <a:spLocks noGrp="1"/>
          </p:cNvSpPr>
          <p:nvPr>
            <p:ph idx="1"/>
          </p:nvPr>
        </p:nvSpPr>
        <p:spPr>
          <a:xfrm>
            <a:off x="-76200" y="838200"/>
            <a:ext cx="6019800" cy="1981200"/>
          </a:xfrm>
        </p:spPr>
        <p:txBody>
          <a:bodyPr/>
          <a:lstStyle/>
          <a:p>
            <a:pPr marL="228600" indent="-228600"/>
            <a:r>
              <a:rPr lang="en-US" dirty="0" smtClean="0"/>
              <a:t>Main ion transport studied in L-mode with particle balance analysis using TRANSP</a:t>
            </a:r>
          </a:p>
          <a:p>
            <a:pPr marL="628650" lvl="1" indent="-228600"/>
            <a:r>
              <a:rPr lang="en-US" sz="1800" dirty="0" smtClean="0"/>
              <a:t>Where NBI fueling dominant (</a:t>
            </a:r>
            <a:r>
              <a:rPr lang="en-US" sz="1800" dirty="0" smtClean="0">
                <a:latin typeface="cmmi10"/>
              </a:rPr>
              <a:t>½</a:t>
            </a:r>
            <a:r>
              <a:rPr lang="en-US" sz="1800" dirty="0" smtClean="0"/>
              <a:t>&lt;0.6)</a:t>
            </a:r>
          </a:p>
          <a:p>
            <a:pPr marL="628650" lvl="1" indent="-228600"/>
            <a:r>
              <a:rPr lang="en-US" sz="1800" dirty="0" smtClean="0"/>
              <a:t>Particle transport close to neoclassical, but ion thermal is anomalous </a:t>
            </a:r>
          </a:p>
          <a:p>
            <a:pPr marL="628650" lvl="1" indent="-228600"/>
            <a:r>
              <a:rPr lang="en-US" sz="1800" dirty="0" smtClean="0"/>
              <a:t>Will we still see this in NSTX-U?</a:t>
            </a:r>
          </a:p>
        </p:txBody>
      </p:sp>
      <p:sp>
        <p:nvSpPr>
          <p:cNvPr id="2" name="Title 1"/>
          <p:cNvSpPr>
            <a:spLocks noGrp="1"/>
          </p:cNvSpPr>
          <p:nvPr>
            <p:ph type="title"/>
          </p:nvPr>
        </p:nvSpPr>
        <p:spPr/>
        <p:txBody>
          <a:bodyPr/>
          <a:lstStyle/>
          <a:p>
            <a:r>
              <a:rPr lang="en-US" sz="2600" dirty="0" smtClean="0"/>
              <a:t>Particle/Impurity Transport is often Consistent with Neoclassical Transport in Core, more Uncertain at Edge</a:t>
            </a:r>
          </a:p>
        </p:txBody>
      </p:sp>
      <p:sp>
        <p:nvSpPr>
          <p:cNvPr id="4" name="Slide Number Placeholder 3"/>
          <p:cNvSpPr>
            <a:spLocks noGrp="1"/>
          </p:cNvSpPr>
          <p:nvPr>
            <p:ph type="sldNum" sz="quarter" idx="10"/>
          </p:nvPr>
        </p:nvSpPr>
        <p:spPr/>
        <p:txBody>
          <a:bodyPr/>
          <a:lstStyle/>
          <a:p>
            <a:pPr>
              <a:defRPr/>
            </a:pPr>
            <a:fld id="{37968155-7E2B-4179-A26C-0EB5A96A80E0}" type="slidenum">
              <a:rPr lang="en-US" smtClean="0"/>
              <a:pPr>
                <a:defRPr/>
              </a:pPr>
              <a:t>15</a:t>
            </a:fld>
            <a:endParaRPr lang="en-US"/>
          </a:p>
        </p:txBody>
      </p:sp>
      <p:sp>
        <p:nvSpPr>
          <p:cNvPr id="15" name="Rectangle 14"/>
          <p:cNvSpPr/>
          <p:nvPr/>
        </p:nvSpPr>
        <p:spPr bwMode="auto">
          <a:xfrm>
            <a:off x="6781800" y="1066800"/>
            <a:ext cx="228600" cy="228600"/>
          </a:xfrm>
          <a:prstGeom prst="rect">
            <a:avLst/>
          </a:prstGeom>
          <a:solidFill>
            <a:schemeClr val="bg1"/>
          </a:solidFill>
          <a:ln w="15875" cap="flat" cmpd="sng" algn="ctr">
            <a:no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128" charset="0"/>
            </a:endParaRPr>
          </a:p>
        </p:txBody>
      </p:sp>
      <p:pic>
        <p:nvPicPr>
          <p:cNvPr id="24" name="Picture 23" descr="TP_tmp.emf"/>
          <p:cNvPicPr>
            <a:picLocks noChangeAspect="1"/>
          </p:cNvPicPr>
          <p:nvPr>
            <p:custDataLst>
              <p:tags r:id="rId1"/>
            </p:custDataLst>
          </p:nvPr>
        </p:nvPicPr>
        <p:blipFill>
          <a:blip r:embed="rId7" cstate="print"/>
          <a:stretch>
            <a:fillRect/>
          </a:stretch>
        </p:blipFill>
        <p:spPr>
          <a:xfrm>
            <a:off x="4546600" y="3175000"/>
            <a:ext cx="50800" cy="60962"/>
          </a:xfrm>
          <a:prstGeom prst="rect">
            <a:avLst/>
          </a:prstGeom>
        </p:spPr>
      </p:pic>
      <p:sp>
        <p:nvSpPr>
          <p:cNvPr id="20" name="Content Placeholder 2"/>
          <p:cNvSpPr txBox="1">
            <a:spLocks/>
          </p:cNvSpPr>
          <p:nvPr/>
        </p:nvSpPr>
        <p:spPr bwMode="auto">
          <a:xfrm>
            <a:off x="7696200" y="1143000"/>
            <a:ext cx="5105400" cy="571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628650" marR="0" lvl="1" indent="-228600" algn="l"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US" sz="2000" b="0" i="0" u="none" strike="noStrike" kern="0" cap="none" spc="0" normalizeH="0" baseline="0" noProof="0" dirty="0" smtClean="0">
              <a:ln>
                <a:noFill/>
              </a:ln>
              <a:solidFill>
                <a:srgbClr val="FF0000"/>
              </a:solidFill>
              <a:effectLst/>
              <a:uLnTx/>
              <a:uFillTx/>
              <a:latin typeface="+mn-lt"/>
            </a:endParaRPr>
          </a:p>
          <a:p>
            <a:pPr marL="628650" marR="0" lvl="1" indent="-228600" algn="l"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US" sz="2000" b="0" i="0" u="none" strike="noStrike" kern="0" cap="none" spc="0" normalizeH="0" baseline="-25000" noProof="0" dirty="0" smtClean="0">
              <a:ln>
                <a:noFill/>
              </a:ln>
              <a:solidFill>
                <a:schemeClr val="accent2"/>
              </a:solidFill>
              <a:effectLst/>
              <a:uLnTx/>
              <a:uFillTx/>
              <a:latin typeface="+mn-lt"/>
            </a:endParaRPr>
          </a:p>
        </p:txBody>
      </p:sp>
      <p:pic>
        <p:nvPicPr>
          <p:cNvPr id="29" name="Picture 28" descr="TP_tmp.emf"/>
          <p:cNvPicPr>
            <a:picLocks noChangeAspect="1"/>
          </p:cNvPicPr>
          <p:nvPr>
            <p:custDataLst>
              <p:tags r:id="rId2"/>
            </p:custDataLst>
          </p:nvPr>
        </p:nvPicPr>
        <p:blipFill>
          <a:blip r:embed="rId8" cstate="print"/>
          <a:stretch>
            <a:fillRect/>
          </a:stretch>
        </p:blipFill>
        <p:spPr>
          <a:xfrm>
            <a:off x="4546586" y="3175000"/>
            <a:ext cx="50828" cy="50742"/>
          </a:xfrm>
          <a:prstGeom prst="rect">
            <a:avLst/>
          </a:prstGeom>
        </p:spPr>
      </p:pic>
      <p:pic>
        <p:nvPicPr>
          <p:cNvPr id="36" name="Picture 35" descr="TP_tmp.emf"/>
          <p:cNvPicPr>
            <a:picLocks noChangeAspect="1"/>
          </p:cNvPicPr>
          <p:nvPr>
            <p:custDataLst>
              <p:tags r:id="rId3"/>
            </p:custDataLst>
          </p:nvPr>
        </p:nvPicPr>
        <p:blipFill>
          <a:blip r:embed="rId9" cstate="print"/>
          <a:stretch>
            <a:fillRect/>
          </a:stretch>
        </p:blipFill>
        <p:spPr>
          <a:xfrm>
            <a:off x="4546586" y="3175000"/>
            <a:ext cx="50828" cy="50742"/>
          </a:xfrm>
          <a:prstGeom prst="rect">
            <a:avLst/>
          </a:prstGeom>
        </p:spPr>
      </p:pic>
      <p:pic>
        <p:nvPicPr>
          <p:cNvPr id="31" name="Picture 30"/>
          <p:cNvPicPr/>
          <p:nvPr/>
        </p:nvPicPr>
        <p:blipFill>
          <a:blip r:embed="rId10" cstate="print"/>
          <a:srcRect/>
          <a:stretch>
            <a:fillRect/>
          </a:stretch>
        </p:blipFill>
        <p:spPr bwMode="auto">
          <a:xfrm>
            <a:off x="5867400" y="914400"/>
            <a:ext cx="2667000" cy="2057400"/>
          </a:xfrm>
          <a:prstGeom prst="rect">
            <a:avLst/>
          </a:prstGeom>
          <a:noFill/>
          <a:ln w="9525">
            <a:noFill/>
            <a:miter lim="800000"/>
            <a:headEnd/>
            <a:tailEnd/>
          </a:ln>
        </p:spPr>
      </p:pic>
      <p:sp>
        <p:nvSpPr>
          <p:cNvPr id="32" name="TextBox 31"/>
          <p:cNvSpPr txBox="1"/>
          <p:nvPr/>
        </p:nvSpPr>
        <p:spPr>
          <a:xfrm>
            <a:off x="6629400" y="990600"/>
            <a:ext cx="1447800" cy="430887"/>
          </a:xfrm>
          <a:prstGeom prst="rect">
            <a:avLst/>
          </a:prstGeom>
          <a:noFill/>
        </p:spPr>
        <p:txBody>
          <a:bodyPr wrap="square" rtlCol="0">
            <a:spAutoFit/>
          </a:bodyPr>
          <a:lstStyle/>
          <a:p>
            <a:r>
              <a:rPr lang="en-US" sz="1100" i="0" dirty="0" smtClean="0"/>
              <a:t>NSTX NBI-heated L-mode</a:t>
            </a:r>
            <a:endParaRPr lang="en-US" sz="1100" i="0" dirty="0"/>
          </a:p>
        </p:txBody>
      </p:sp>
      <p:sp>
        <p:nvSpPr>
          <p:cNvPr id="38" name="Content Placeholder 14"/>
          <p:cNvSpPr txBox="1">
            <a:spLocks/>
          </p:cNvSpPr>
          <p:nvPr/>
        </p:nvSpPr>
        <p:spPr bwMode="auto">
          <a:xfrm>
            <a:off x="-76200" y="2819400"/>
            <a:ext cx="51816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Core C</a:t>
            </a:r>
            <a:r>
              <a:rPr kumimoji="0" lang="en-US" sz="2400" b="0" i="0" u="none" strike="noStrike" kern="0" cap="none" spc="0" normalizeH="0" baseline="30000" noProof="0" dirty="0" smtClean="0">
                <a:ln>
                  <a:noFill/>
                </a:ln>
                <a:solidFill>
                  <a:schemeClr val="tx1"/>
                </a:solidFill>
                <a:effectLst/>
                <a:uLnTx/>
                <a:uFillTx/>
                <a:latin typeface="+mn-lt"/>
                <a:ea typeface="+mn-ea"/>
                <a:cs typeface="+mn-cs"/>
              </a:rPr>
              <a:t>6+</a:t>
            </a:r>
            <a:r>
              <a:rPr kumimoji="0" lang="en-US" sz="2400" b="0" i="0" u="none" strike="noStrike" kern="0" cap="none" spc="0" normalizeH="0" baseline="0" noProof="0" dirty="0" smtClean="0">
                <a:ln>
                  <a:noFill/>
                </a:ln>
                <a:solidFill>
                  <a:schemeClr val="tx1"/>
                </a:solidFill>
                <a:effectLst/>
                <a:uLnTx/>
                <a:uFillTx/>
                <a:latin typeface="+mn-lt"/>
                <a:ea typeface="+mn-ea"/>
                <a:cs typeface="+mn-cs"/>
              </a:rPr>
              <a:t> </a:t>
            </a:r>
            <a:r>
              <a:rPr kumimoji="0" lang="en-US" sz="2400" b="0" i="0" u="none" strike="noStrike" kern="0" cap="none" spc="0" normalizeH="0" noProof="0" dirty="0" smtClean="0">
                <a:ln>
                  <a:noFill/>
                </a:ln>
                <a:solidFill>
                  <a:schemeClr val="tx1"/>
                </a:solidFill>
                <a:effectLst/>
                <a:uLnTx/>
                <a:uFillTx/>
                <a:latin typeface="+mn-lt"/>
                <a:ea typeface="+mn-ea"/>
                <a:cs typeface="+mn-cs"/>
              </a:rPr>
              <a:t>profile shape</a:t>
            </a:r>
            <a:r>
              <a:rPr kumimoji="0" lang="en-US" sz="2400" b="0" i="0" u="none" strike="noStrike" kern="0" cap="none" spc="0" normalizeH="0" baseline="0" noProof="0" dirty="0" smtClean="0">
                <a:ln>
                  <a:noFill/>
                </a:ln>
                <a:solidFill>
                  <a:schemeClr val="tx1"/>
                </a:solidFill>
                <a:effectLst/>
                <a:uLnTx/>
                <a:uFillTx/>
                <a:latin typeface="+mn-lt"/>
                <a:ea typeface="+mn-ea"/>
                <a:cs typeface="+mn-cs"/>
              </a:rPr>
              <a:t> consistent with local </a:t>
            </a:r>
            <a:r>
              <a:rPr lang="en-US" sz="2400" b="0" i="0" kern="0" noProof="0" dirty="0" smtClean="0">
                <a:solidFill>
                  <a:schemeClr val="tx1"/>
                </a:solidFill>
                <a:latin typeface="+mn-lt"/>
                <a:cs typeface="+mn-cs"/>
              </a:rPr>
              <a:t>neoclassical calculation (NCLASS and NEO)</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628650" lvl="1" indent="-228600" eaLnBrk="0" hangingPunct="0">
              <a:spcBef>
                <a:spcPct val="20000"/>
              </a:spcBef>
              <a:buFontTx/>
              <a:buChar char="–"/>
              <a:defRPr/>
            </a:pPr>
            <a:r>
              <a:rPr lang="en-US" sz="1800" b="0" i="0" kern="0" dirty="0" smtClean="0">
                <a:solidFill>
                  <a:schemeClr val="accent2"/>
                </a:solidFill>
                <a:latin typeface="+mn-lt"/>
              </a:rPr>
              <a:t>Larger departure from neoclassical at edge with Li than w/o Li</a:t>
            </a:r>
          </a:p>
          <a:p>
            <a:pPr marL="628650" lvl="1" indent="-228600" eaLnBrk="0" hangingPunct="0">
              <a:spcBef>
                <a:spcPct val="20000"/>
              </a:spcBef>
              <a:buFontTx/>
              <a:buChar char="–"/>
              <a:defRPr/>
            </a:pPr>
            <a:r>
              <a:rPr lang="en-US" sz="1800" b="0" i="0" kern="0" dirty="0" smtClean="0">
                <a:solidFill>
                  <a:schemeClr val="accent2"/>
                </a:solidFill>
                <a:latin typeface="+mn-lt"/>
              </a:rPr>
              <a:t>Global neoclassical in future (GTC-neo) </a:t>
            </a:r>
            <a:endParaRPr kumimoji="0" lang="en-US" sz="1800" b="0" i="0" u="none" strike="noStrike" kern="0" cap="none" spc="0" normalizeH="0" baseline="0" noProof="0" dirty="0" smtClean="0">
              <a:ln>
                <a:noFill/>
              </a:ln>
              <a:solidFill>
                <a:schemeClr val="accent2"/>
              </a:solidFill>
              <a:effectLst/>
              <a:uLnTx/>
              <a:uFillTx/>
              <a:latin typeface="+mn-lt"/>
            </a:endParaRPr>
          </a:p>
          <a:p>
            <a:pPr marL="171450" indent="-228600" eaLnBrk="0" hangingPunct="0">
              <a:spcBef>
                <a:spcPct val="20000"/>
              </a:spcBef>
              <a:buFont typeface="Arial" pitchFamily="34" charset="0"/>
              <a:buChar char="•"/>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Neo</a:t>
            </a:r>
            <a:r>
              <a:rPr lang="en-US" sz="2400" b="0" i="0" kern="0" dirty="0" smtClean="0">
                <a:solidFill>
                  <a:schemeClr val="tx1"/>
                </a:solidFill>
                <a:latin typeface="+mn-lt"/>
                <a:cs typeface="+mn-cs"/>
              </a:rPr>
              <a:t>n transport close to neoclassical calculations in core</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571500" lvl="1" indent="-228600" eaLnBrk="0" hangingPunct="0">
              <a:spcBef>
                <a:spcPct val="20000"/>
              </a:spcBef>
              <a:buFontTx/>
              <a:buChar char="–"/>
              <a:defRPr/>
            </a:pPr>
            <a:r>
              <a:rPr lang="en-US" sz="1800" b="0" i="0" kern="0" dirty="0" smtClean="0">
                <a:solidFill>
                  <a:schemeClr val="accent2"/>
                </a:solidFill>
                <a:latin typeface="+mn-lt"/>
              </a:rPr>
              <a:t>Deviate from neoclassical diffusion in the edge possibly due to turbulence (w/ BP TSG)</a:t>
            </a:r>
          </a:p>
          <a:p>
            <a:pPr marL="114300" indent="-228600" eaLnBrk="0" hangingPunct="0">
              <a:spcBef>
                <a:spcPct val="20000"/>
              </a:spcBef>
              <a:defRPr/>
            </a:pPr>
            <a:endParaRPr kumimoji="0" lang="en-US" sz="1800" b="0" i="0" u="none" strike="noStrike" kern="0" cap="none" spc="0" normalizeH="0" baseline="0" noProof="0" dirty="0" smtClean="0">
              <a:ln>
                <a:noFill/>
              </a:ln>
              <a:solidFill>
                <a:schemeClr val="accent2"/>
              </a:solidFill>
              <a:effectLst/>
              <a:uLnTx/>
              <a:uFillTx/>
              <a:latin typeface="+mn-lt"/>
            </a:endParaRPr>
          </a:p>
        </p:txBody>
      </p:sp>
      <p:grpSp>
        <p:nvGrpSpPr>
          <p:cNvPr id="47" name="Group 46"/>
          <p:cNvGrpSpPr/>
          <p:nvPr/>
        </p:nvGrpSpPr>
        <p:grpSpPr>
          <a:xfrm>
            <a:off x="4953000" y="4895572"/>
            <a:ext cx="4156722" cy="1657628"/>
            <a:chOff x="4572000" y="4876800"/>
            <a:chExt cx="4156722" cy="1657628"/>
          </a:xfrm>
        </p:grpSpPr>
        <p:pic>
          <p:nvPicPr>
            <p:cNvPr id="2053" name="Picture 5"/>
            <p:cNvPicPr>
              <a:picLocks noChangeAspect="1" noChangeArrowheads="1"/>
            </p:cNvPicPr>
            <p:nvPr/>
          </p:nvPicPr>
          <p:blipFill>
            <a:blip r:embed="rId11" cstate="print"/>
            <a:stretch>
              <a:fillRect/>
            </a:stretch>
          </p:blipFill>
          <p:spPr bwMode="auto">
            <a:xfrm>
              <a:off x="4572000" y="4876800"/>
              <a:ext cx="2057400" cy="1630017"/>
            </a:xfrm>
            <a:prstGeom prst="rect">
              <a:avLst/>
            </a:prstGeom>
            <a:noFill/>
            <a:ln w="9525">
              <a:noFill/>
              <a:miter lim="800000"/>
              <a:headEnd/>
              <a:tailEnd/>
            </a:ln>
          </p:spPr>
        </p:pic>
        <p:pic>
          <p:nvPicPr>
            <p:cNvPr id="2054" name="Picture 6"/>
            <p:cNvPicPr>
              <a:picLocks noChangeAspect="1" noChangeArrowheads="1"/>
            </p:cNvPicPr>
            <p:nvPr/>
          </p:nvPicPr>
          <p:blipFill>
            <a:blip r:embed="rId12" cstate="print"/>
            <a:stretch>
              <a:fillRect/>
            </a:stretch>
          </p:blipFill>
          <p:spPr bwMode="auto">
            <a:xfrm>
              <a:off x="6629400" y="4895571"/>
              <a:ext cx="2099322" cy="1638857"/>
            </a:xfrm>
            <a:prstGeom prst="rect">
              <a:avLst/>
            </a:prstGeom>
            <a:noFill/>
            <a:ln w="9525">
              <a:noFill/>
              <a:miter lim="800000"/>
              <a:headEnd/>
              <a:tailEnd/>
            </a:ln>
          </p:spPr>
        </p:pic>
        <p:sp>
          <p:nvSpPr>
            <p:cNvPr id="40" name="TextBox 39"/>
            <p:cNvSpPr txBox="1"/>
            <p:nvPr/>
          </p:nvSpPr>
          <p:spPr>
            <a:xfrm>
              <a:off x="4724400" y="4953000"/>
              <a:ext cx="762000" cy="276999"/>
            </a:xfrm>
            <a:prstGeom prst="rect">
              <a:avLst/>
            </a:prstGeom>
            <a:solidFill>
              <a:schemeClr val="bg1"/>
            </a:solidFill>
          </p:spPr>
          <p:txBody>
            <a:bodyPr wrap="square" rtlCol="0">
              <a:spAutoFit/>
            </a:bodyPr>
            <a:lstStyle/>
            <a:p>
              <a:r>
                <a:rPr lang="en-US" dirty="0" smtClean="0"/>
                <a:t>D (m</a:t>
              </a:r>
              <a:r>
                <a:rPr lang="en-US" baseline="30000" dirty="0" smtClean="0"/>
                <a:t>2</a:t>
              </a:r>
              <a:r>
                <a:rPr lang="en-US" dirty="0" smtClean="0"/>
                <a:t>/s)</a:t>
              </a:r>
              <a:endParaRPr lang="en-US" dirty="0"/>
            </a:p>
          </p:txBody>
        </p:sp>
        <p:sp>
          <p:nvSpPr>
            <p:cNvPr id="42" name="TextBox 41"/>
            <p:cNvSpPr txBox="1"/>
            <p:nvPr/>
          </p:nvSpPr>
          <p:spPr>
            <a:xfrm>
              <a:off x="6899922" y="5943600"/>
              <a:ext cx="838200" cy="276999"/>
            </a:xfrm>
            <a:prstGeom prst="rect">
              <a:avLst/>
            </a:prstGeom>
            <a:solidFill>
              <a:schemeClr val="bg1"/>
            </a:solidFill>
          </p:spPr>
          <p:txBody>
            <a:bodyPr wrap="square" rtlCol="0">
              <a:spAutoFit/>
            </a:bodyPr>
            <a:lstStyle/>
            <a:p>
              <a:r>
                <a:rPr lang="en-US" dirty="0" smtClean="0"/>
                <a:t>V (m/s)</a:t>
              </a:r>
              <a:endParaRPr lang="en-US" dirty="0"/>
            </a:p>
          </p:txBody>
        </p:sp>
        <p:sp>
          <p:nvSpPr>
            <p:cNvPr id="46" name="Rounded Rectangle 45"/>
            <p:cNvSpPr/>
            <p:nvPr/>
          </p:nvSpPr>
          <p:spPr bwMode="auto">
            <a:xfrm>
              <a:off x="6899922" y="4998720"/>
              <a:ext cx="152400" cy="106680"/>
            </a:xfrm>
            <a:prstGeom prst="roundRect">
              <a:avLst/>
            </a:prstGeom>
            <a:solidFill>
              <a:schemeClr val="bg1"/>
            </a:solidFill>
            <a:ln w="15875" cap="flat" cmpd="sng" algn="ctr">
              <a:no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128" charset="0"/>
              </a:endParaRPr>
            </a:p>
          </p:txBody>
        </p:sp>
      </p:grpSp>
      <p:sp>
        <p:nvSpPr>
          <p:cNvPr id="21" name="TextBox 20"/>
          <p:cNvSpPr txBox="1"/>
          <p:nvPr/>
        </p:nvSpPr>
        <p:spPr>
          <a:xfrm>
            <a:off x="7239000" y="5562600"/>
            <a:ext cx="1752600" cy="646331"/>
          </a:xfrm>
          <a:prstGeom prst="rect">
            <a:avLst/>
          </a:prstGeom>
          <a:noFill/>
        </p:spPr>
        <p:txBody>
          <a:bodyPr wrap="square" rtlCol="0">
            <a:spAutoFit/>
          </a:bodyPr>
          <a:lstStyle/>
          <a:p>
            <a:r>
              <a:rPr lang="en-US" dirty="0" smtClean="0">
                <a:solidFill>
                  <a:srgbClr val="FF0000"/>
                </a:solidFill>
              </a:rPr>
              <a:t>Using </a:t>
            </a:r>
            <a:r>
              <a:rPr lang="en-US" dirty="0" err="1" smtClean="0">
                <a:solidFill>
                  <a:srgbClr val="FF0000"/>
                </a:solidFill>
              </a:rPr>
              <a:t>perturbative</a:t>
            </a:r>
            <a:r>
              <a:rPr lang="en-US" dirty="0" smtClean="0">
                <a:solidFill>
                  <a:srgbClr val="FF0000"/>
                </a:solidFill>
              </a:rPr>
              <a:t> neon puff </a:t>
            </a:r>
          </a:p>
          <a:p>
            <a:endParaRPr lang="en-US" dirty="0"/>
          </a:p>
        </p:txBody>
      </p:sp>
      <p:sp>
        <p:nvSpPr>
          <p:cNvPr id="33" name="Right Arrow 32"/>
          <p:cNvSpPr/>
          <p:nvPr/>
        </p:nvSpPr>
        <p:spPr bwMode="auto">
          <a:xfrm rot="10800000">
            <a:off x="6705600" y="2368296"/>
            <a:ext cx="1219200" cy="152400"/>
          </a:xfrm>
          <a:prstGeom prst="rightArrow">
            <a:avLst/>
          </a:prstGeom>
          <a:solidFill>
            <a:schemeClr val="accent2"/>
          </a:solidFill>
          <a:ln w="15875" cap="flat" cmpd="sng" algn="ctr">
            <a:solidFill>
              <a:schemeClr val="tx1"/>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128" charset="0"/>
            </a:endParaRPr>
          </a:p>
        </p:txBody>
      </p:sp>
      <p:sp>
        <p:nvSpPr>
          <p:cNvPr id="35" name="TextBox 34"/>
          <p:cNvSpPr txBox="1"/>
          <p:nvPr/>
        </p:nvSpPr>
        <p:spPr>
          <a:xfrm>
            <a:off x="6629400" y="2176790"/>
            <a:ext cx="1905000" cy="230832"/>
          </a:xfrm>
          <a:prstGeom prst="rect">
            <a:avLst/>
          </a:prstGeom>
          <a:noFill/>
        </p:spPr>
        <p:txBody>
          <a:bodyPr wrap="square" rtlCol="0">
            <a:spAutoFit/>
          </a:bodyPr>
          <a:lstStyle/>
          <a:p>
            <a:r>
              <a:rPr lang="en-US" sz="900" i="0" dirty="0" smtClean="0"/>
              <a:t>NBI fueling dominant </a:t>
            </a:r>
            <a:endParaRPr lang="en-US" sz="900" i="0" dirty="0"/>
          </a:p>
        </p:txBody>
      </p:sp>
      <p:sp>
        <p:nvSpPr>
          <p:cNvPr id="41" name="Rectangle 40"/>
          <p:cNvSpPr/>
          <p:nvPr/>
        </p:nvSpPr>
        <p:spPr bwMode="auto">
          <a:xfrm>
            <a:off x="6705600" y="2103120"/>
            <a:ext cx="685800" cy="76200"/>
          </a:xfrm>
          <a:prstGeom prst="rect">
            <a:avLst/>
          </a:prstGeom>
          <a:solidFill>
            <a:schemeClr val="bg1"/>
          </a:solidFill>
          <a:ln w="15875" cap="flat" cmpd="sng" algn="ctr">
            <a:no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128" charset="0"/>
            </a:endParaRPr>
          </a:p>
        </p:txBody>
      </p:sp>
      <p:sp>
        <p:nvSpPr>
          <p:cNvPr id="45" name="Rectangle 44"/>
          <p:cNvSpPr/>
          <p:nvPr/>
        </p:nvSpPr>
        <p:spPr bwMode="auto">
          <a:xfrm>
            <a:off x="7467600" y="1545336"/>
            <a:ext cx="685800" cy="76200"/>
          </a:xfrm>
          <a:prstGeom prst="rect">
            <a:avLst/>
          </a:prstGeom>
          <a:solidFill>
            <a:schemeClr val="bg1"/>
          </a:solidFill>
          <a:ln w="15875" cap="flat" cmpd="sng" algn="ctr">
            <a:no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128" charset="0"/>
            </a:endParaRPr>
          </a:p>
        </p:txBody>
      </p:sp>
      <p:cxnSp>
        <p:nvCxnSpPr>
          <p:cNvPr id="30" name="Straight Connector 29"/>
          <p:cNvCxnSpPr/>
          <p:nvPr/>
        </p:nvCxnSpPr>
        <p:spPr bwMode="auto">
          <a:xfrm>
            <a:off x="7946136" y="990600"/>
            <a:ext cx="0" cy="1600200"/>
          </a:xfrm>
          <a:prstGeom prst="line">
            <a:avLst/>
          </a:prstGeom>
          <a:noFill/>
          <a:ln w="15875" cap="flat" cmpd="sng" algn="ctr">
            <a:solidFill>
              <a:schemeClr val="tx1"/>
            </a:solidFill>
            <a:prstDash val="solid"/>
            <a:round/>
            <a:headEnd type="none" w="med" len="med"/>
            <a:tailEnd type="none" w="med" len="med"/>
          </a:ln>
          <a:effectLst/>
        </p:spPr>
      </p:cxnSp>
      <p:sp>
        <p:nvSpPr>
          <p:cNvPr id="37" name="TextBox 36"/>
          <p:cNvSpPr txBox="1"/>
          <p:nvPr/>
        </p:nvSpPr>
        <p:spPr>
          <a:xfrm>
            <a:off x="6629400" y="1981200"/>
            <a:ext cx="1905000" cy="261610"/>
          </a:xfrm>
          <a:prstGeom prst="rect">
            <a:avLst/>
          </a:prstGeom>
          <a:noFill/>
        </p:spPr>
        <p:txBody>
          <a:bodyPr wrap="square" rtlCol="0">
            <a:spAutoFit/>
          </a:bodyPr>
          <a:lstStyle/>
          <a:p>
            <a:r>
              <a:rPr lang="en-US" sz="1100" i="0" dirty="0" smtClean="0">
                <a:solidFill>
                  <a:schemeClr val="tx1"/>
                </a:solidFill>
              </a:rPr>
              <a:t>Neoclassical </a:t>
            </a:r>
            <a:endParaRPr lang="en-US" sz="1100" i="0" dirty="0">
              <a:solidFill>
                <a:schemeClr val="tx1"/>
              </a:solidFill>
            </a:endParaRPr>
          </a:p>
        </p:txBody>
      </p:sp>
      <p:sp>
        <p:nvSpPr>
          <p:cNvPr id="48" name="TextBox 47"/>
          <p:cNvSpPr txBox="1"/>
          <p:nvPr/>
        </p:nvSpPr>
        <p:spPr>
          <a:xfrm>
            <a:off x="7239000" y="1524000"/>
            <a:ext cx="1905000" cy="261610"/>
          </a:xfrm>
          <a:prstGeom prst="rect">
            <a:avLst/>
          </a:prstGeom>
          <a:noFill/>
        </p:spPr>
        <p:txBody>
          <a:bodyPr wrap="square" rtlCol="0">
            <a:spAutoFit/>
          </a:bodyPr>
          <a:lstStyle/>
          <a:p>
            <a:r>
              <a:rPr lang="en-US" sz="1100" i="0" dirty="0" smtClean="0">
                <a:solidFill>
                  <a:srgbClr val="CC3300"/>
                </a:solidFill>
              </a:rPr>
              <a:t>Experiment </a:t>
            </a:r>
            <a:endParaRPr lang="en-US" sz="1100" i="0" dirty="0">
              <a:solidFill>
                <a:srgbClr val="CC3300"/>
              </a:solidFill>
            </a:endParaRPr>
          </a:p>
        </p:txBody>
      </p:sp>
      <p:sp>
        <p:nvSpPr>
          <p:cNvPr id="51" name="Rectangle 50"/>
          <p:cNvSpPr/>
          <p:nvPr/>
        </p:nvSpPr>
        <p:spPr bwMode="auto">
          <a:xfrm>
            <a:off x="7162800" y="2743200"/>
            <a:ext cx="762000" cy="228600"/>
          </a:xfrm>
          <a:prstGeom prst="rect">
            <a:avLst/>
          </a:prstGeom>
          <a:solidFill>
            <a:schemeClr val="bg1"/>
          </a:solidFill>
          <a:ln w="15875" cap="flat" cmpd="sng" algn="ctr">
            <a:no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128" charset="0"/>
            </a:endParaRPr>
          </a:p>
        </p:txBody>
      </p:sp>
      <p:sp>
        <p:nvSpPr>
          <p:cNvPr id="50" name="TextBox 49"/>
          <p:cNvSpPr txBox="1"/>
          <p:nvPr/>
        </p:nvSpPr>
        <p:spPr>
          <a:xfrm>
            <a:off x="7086600" y="2514600"/>
            <a:ext cx="1905000" cy="338554"/>
          </a:xfrm>
          <a:prstGeom prst="rect">
            <a:avLst/>
          </a:prstGeom>
          <a:noFill/>
        </p:spPr>
        <p:txBody>
          <a:bodyPr wrap="square" rtlCol="0">
            <a:spAutoFit/>
          </a:bodyPr>
          <a:lstStyle/>
          <a:p>
            <a:r>
              <a:rPr lang="en-US" sz="1600" i="0" dirty="0" smtClean="0">
                <a:latin typeface="cmmi10"/>
              </a:rPr>
              <a:t>½</a:t>
            </a:r>
            <a:r>
              <a:rPr lang="en-US" sz="1600" i="0" dirty="0" smtClean="0"/>
              <a:t> </a:t>
            </a:r>
            <a:endParaRPr lang="en-US" sz="1600" i="0" dirty="0"/>
          </a:p>
        </p:txBody>
      </p:sp>
      <p:pic>
        <p:nvPicPr>
          <p:cNvPr id="2050" name="Picture 2"/>
          <p:cNvPicPr>
            <a:picLocks noChangeAspect="1" noChangeArrowheads="1"/>
          </p:cNvPicPr>
          <p:nvPr/>
        </p:nvPicPr>
        <p:blipFill>
          <a:blip r:embed="rId13" cstate="print"/>
          <a:stretch>
            <a:fillRect/>
          </a:stretch>
        </p:blipFill>
        <p:spPr bwMode="auto">
          <a:xfrm>
            <a:off x="5334665" y="2895600"/>
            <a:ext cx="3503870" cy="1927872"/>
          </a:xfrm>
          <a:prstGeom prst="rect">
            <a:avLst/>
          </a:prstGeom>
          <a:solidFill>
            <a:schemeClr val="bg1"/>
          </a:solidFill>
          <a:ln w="9525">
            <a:noFill/>
            <a:miter lim="800000"/>
            <a:headEnd/>
            <a:tailEnd/>
          </a:ln>
          <a:effectLst/>
        </p:spPr>
      </p:pic>
      <p:sp>
        <p:nvSpPr>
          <p:cNvPr id="34" name="TextBox 33"/>
          <p:cNvSpPr txBox="1"/>
          <p:nvPr/>
        </p:nvSpPr>
        <p:spPr>
          <a:xfrm>
            <a:off x="6324600" y="4724400"/>
            <a:ext cx="3657600" cy="261610"/>
          </a:xfrm>
          <a:prstGeom prst="rect">
            <a:avLst/>
          </a:prstGeom>
          <a:noFill/>
        </p:spPr>
        <p:txBody>
          <a:bodyPr wrap="square" rtlCol="0">
            <a:spAutoFit/>
          </a:bodyPr>
          <a:lstStyle/>
          <a:p>
            <a:r>
              <a:rPr lang="en-US" sz="1100" i="0" dirty="0" smtClean="0"/>
              <a:t>NSTX NBI-heated H-mode</a:t>
            </a:r>
            <a:endParaRPr lang="en-US" sz="1100" i="0" dirty="0"/>
          </a:p>
        </p:txBody>
      </p:sp>
      <p:sp>
        <p:nvSpPr>
          <p:cNvPr id="54" name="TextBox 53"/>
          <p:cNvSpPr txBox="1"/>
          <p:nvPr/>
        </p:nvSpPr>
        <p:spPr>
          <a:xfrm>
            <a:off x="5791200" y="2667000"/>
            <a:ext cx="1143000" cy="261610"/>
          </a:xfrm>
          <a:prstGeom prst="rect">
            <a:avLst/>
          </a:prstGeom>
          <a:noFill/>
        </p:spPr>
        <p:txBody>
          <a:bodyPr wrap="square" rtlCol="0">
            <a:spAutoFit/>
          </a:bodyPr>
          <a:lstStyle/>
          <a:p>
            <a:r>
              <a:rPr lang="en-US" sz="1100" i="0" dirty="0" smtClean="0"/>
              <a:t>Without Li</a:t>
            </a:r>
            <a:endParaRPr lang="en-US" sz="1100" i="0" dirty="0"/>
          </a:p>
        </p:txBody>
      </p:sp>
      <p:sp>
        <p:nvSpPr>
          <p:cNvPr id="55" name="TextBox 54"/>
          <p:cNvSpPr txBox="1"/>
          <p:nvPr/>
        </p:nvSpPr>
        <p:spPr>
          <a:xfrm>
            <a:off x="7848600" y="2667000"/>
            <a:ext cx="1143000" cy="261610"/>
          </a:xfrm>
          <a:prstGeom prst="rect">
            <a:avLst/>
          </a:prstGeom>
          <a:noFill/>
        </p:spPr>
        <p:txBody>
          <a:bodyPr wrap="square" rtlCol="0">
            <a:spAutoFit/>
          </a:bodyPr>
          <a:lstStyle/>
          <a:p>
            <a:r>
              <a:rPr lang="en-US" sz="1100" i="0" dirty="0" smtClean="0"/>
              <a:t>With Li</a:t>
            </a:r>
            <a:endParaRPr lang="en-US" sz="1100" i="0" dirty="0"/>
          </a:p>
        </p:txBody>
      </p:sp>
      <p:sp>
        <p:nvSpPr>
          <p:cNvPr id="39" name="Rectangle 38"/>
          <p:cNvSpPr/>
          <p:nvPr/>
        </p:nvSpPr>
        <p:spPr bwMode="auto">
          <a:xfrm>
            <a:off x="5867400" y="1066800"/>
            <a:ext cx="381000" cy="1524000"/>
          </a:xfrm>
          <a:prstGeom prst="rect">
            <a:avLst/>
          </a:prstGeom>
          <a:solidFill>
            <a:schemeClr val="bg1"/>
          </a:solidFill>
          <a:ln w="15875" cap="flat" cmpd="sng" algn="ctr">
            <a:no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128" charset="0"/>
            </a:endParaRPr>
          </a:p>
        </p:txBody>
      </p:sp>
      <p:pic>
        <p:nvPicPr>
          <p:cNvPr id="52" name="Picture 51" descr="TP_tmp.png"/>
          <p:cNvPicPr>
            <a:picLocks noChangeAspect="1"/>
          </p:cNvPicPr>
          <p:nvPr>
            <p:custDataLst>
              <p:tags r:id="rId4"/>
            </p:custDataLst>
          </p:nvPr>
        </p:nvPicPr>
        <p:blipFill>
          <a:blip r:embed="rId14" cstate="print"/>
          <a:stretch>
            <a:fillRect/>
          </a:stretch>
        </p:blipFill>
        <p:spPr bwMode="auto">
          <a:xfrm rot="16200000">
            <a:off x="5381611" y="1704990"/>
            <a:ext cx="1600200" cy="171419"/>
          </a:xfrm>
          <a:prstGeom prst="rect">
            <a:avLst/>
          </a:prstGeom>
          <a:noFill/>
          <a:ln/>
          <a:effectLst/>
        </p:spPr>
      </p:pic>
      <p:cxnSp>
        <p:nvCxnSpPr>
          <p:cNvPr id="56" name="Straight Arrow Connector 55"/>
          <p:cNvCxnSpPr/>
          <p:nvPr/>
        </p:nvCxnSpPr>
        <p:spPr bwMode="auto">
          <a:xfrm>
            <a:off x="5410200" y="5943600"/>
            <a:ext cx="0" cy="152400"/>
          </a:xfrm>
          <a:prstGeom prst="straightConnector1">
            <a:avLst/>
          </a:prstGeom>
          <a:noFill/>
          <a:ln w="15875" cap="flat" cmpd="sng" algn="ctr">
            <a:solidFill>
              <a:schemeClr val="tx1"/>
            </a:solidFill>
            <a:prstDash val="solid"/>
            <a:round/>
            <a:headEnd type="none" w="med" len="med"/>
            <a:tailEnd type="arrow"/>
          </a:ln>
          <a:effectLst/>
        </p:spPr>
      </p:cxnSp>
      <p:sp>
        <p:nvSpPr>
          <p:cNvPr id="58" name="TextBox 57"/>
          <p:cNvSpPr txBox="1"/>
          <p:nvPr/>
        </p:nvSpPr>
        <p:spPr>
          <a:xfrm>
            <a:off x="5029200" y="5715000"/>
            <a:ext cx="1295400" cy="276999"/>
          </a:xfrm>
          <a:prstGeom prst="rect">
            <a:avLst/>
          </a:prstGeom>
          <a:noFill/>
        </p:spPr>
        <p:txBody>
          <a:bodyPr wrap="square" rtlCol="0">
            <a:spAutoFit/>
          </a:bodyPr>
          <a:lstStyle/>
          <a:p>
            <a:r>
              <a:rPr lang="en-US" i="0" dirty="0" smtClean="0">
                <a:solidFill>
                  <a:schemeClr val="accent2"/>
                </a:solidFill>
              </a:rPr>
              <a:t>Neoclassical</a:t>
            </a:r>
            <a:endParaRPr lang="en-US" i="0" dirty="0">
              <a:solidFill>
                <a:schemeClr val="accent2"/>
              </a:solidFill>
            </a:endParaRPr>
          </a:p>
        </p:txBody>
      </p:sp>
      <p:cxnSp>
        <p:nvCxnSpPr>
          <p:cNvPr id="61" name="Straight Arrow Connector 60"/>
          <p:cNvCxnSpPr>
            <a:stCxn id="62" idx="3"/>
          </p:cNvCxnSpPr>
          <p:nvPr/>
        </p:nvCxnSpPr>
        <p:spPr bwMode="auto">
          <a:xfrm>
            <a:off x="6400800" y="5472500"/>
            <a:ext cx="304800" cy="90100"/>
          </a:xfrm>
          <a:prstGeom prst="straightConnector1">
            <a:avLst/>
          </a:prstGeom>
          <a:noFill/>
          <a:ln w="15875" cap="flat" cmpd="sng" algn="ctr">
            <a:solidFill>
              <a:schemeClr val="tx1"/>
            </a:solidFill>
            <a:prstDash val="solid"/>
            <a:round/>
            <a:headEnd type="none" w="med" len="med"/>
            <a:tailEnd type="arrow"/>
          </a:ln>
          <a:effectLst/>
        </p:spPr>
      </p:cxnSp>
      <p:sp>
        <p:nvSpPr>
          <p:cNvPr id="62" name="TextBox 61"/>
          <p:cNvSpPr txBox="1"/>
          <p:nvPr/>
        </p:nvSpPr>
        <p:spPr>
          <a:xfrm>
            <a:off x="5334000" y="5334000"/>
            <a:ext cx="1066800" cy="276999"/>
          </a:xfrm>
          <a:prstGeom prst="rect">
            <a:avLst/>
          </a:prstGeom>
          <a:noFill/>
        </p:spPr>
        <p:txBody>
          <a:bodyPr wrap="square" rtlCol="0">
            <a:spAutoFit/>
          </a:bodyPr>
          <a:lstStyle/>
          <a:p>
            <a:r>
              <a:rPr lang="en-US" i="0" dirty="0" smtClean="0">
                <a:solidFill>
                  <a:schemeClr val="tx2"/>
                </a:solidFill>
              </a:rPr>
              <a:t>Experiment</a:t>
            </a:r>
            <a:endParaRPr lang="en-US" i="0" dirty="0">
              <a:solidFill>
                <a:schemeClr val="tx2"/>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z="2200" dirty="0" smtClean="0"/>
              <a:t>Particle/Impurity Transport Studies will be Explored in the Lower Neoclassical Transport Regime of NSTX-U (Near-term FY15-16)</a:t>
            </a:r>
          </a:p>
        </p:txBody>
      </p:sp>
      <p:sp>
        <p:nvSpPr>
          <p:cNvPr id="39" name="Slide Number Placeholder 38"/>
          <p:cNvSpPr>
            <a:spLocks noGrp="1"/>
          </p:cNvSpPr>
          <p:nvPr>
            <p:ph type="sldNum" sz="quarter" idx="10"/>
          </p:nvPr>
        </p:nvSpPr>
        <p:spPr/>
        <p:txBody>
          <a:bodyPr/>
          <a:lstStyle/>
          <a:p>
            <a:pPr>
              <a:defRPr/>
            </a:pPr>
            <a:fld id="{6DDE1E14-FFAA-4CF2-AD26-762D3C45FB01}" type="slidenum">
              <a:rPr lang="en-US" smtClean="0"/>
              <a:pPr>
                <a:defRPr/>
              </a:pPr>
              <a:t>16</a:t>
            </a:fld>
            <a:endParaRPr lang="en-US"/>
          </a:p>
        </p:txBody>
      </p:sp>
      <p:sp>
        <p:nvSpPr>
          <p:cNvPr id="5123" name="Content Placeholder 2"/>
          <p:cNvSpPr>
            <a:spLocks noGrp="1"/>
          </p:cNvSpPr>
          <p:nvPr>
            <p:ph idx="1"/>
          </p:nvPr>
        </p:nvSpPr>
        <p:spPr>
          <a:xfrm>
            <a:off x="76200" y="990600"/>
            <a:ext cx="9220200" cy="6019800"/>
          </a:xfrm>
        </p:spPr>
        <p:txBody>
          <a:bodyPr/>
          <a:lstStyle/>
          <a:p>
            <a:pPr marL="228600" indent="-228600"/>
            <a:r>
              <a:rPr lang="en-US" sz="2200" dirty="0" smtClean="0"/>
              <a:t>Compare particle/impurity transport with neoclassical transport as NSTX-U reaches lower </a:t>
            </a:r>
            <a:r>
              <a:rPr lang="en-US" sz="2200" dirty="0" smtClean="0">
                <a:latin typeface="Symbol" pitchFamily="18" charset="2"/>
              </a:rPr>
              <a:t>n</a:t>
            </a:r>
            <a:r>
              <a:rPr lang="en-US" sz="2200" baseline="-25000" dirty="0" smtClean="0"/>
              <a:t>e</a:t>
            </a:r>
            <a:r>
              <a:rPr lang="en-US" sz="2200" dirty="0" smtClean="0"/>
              <a:t>* with increased B</a:t>
            </a:r>
            <a:r>
              <a:rPr lang="en-US" sz="2200" baseline="-25000" dirty="0" smtClean="0"/>
              <a:t>T</a:t>
            </a:r>
            <a:r>
              <a:rPr lang="en-US" sz="2200" dirty="0" smtClean="0"/>
              <a:t>, I</a:t>
            </a:r>
            <a:r>
              <a:rPr lang="en-US" sz="2200" baseline="-25000" dirty="0" smtClean="0"/>
              <a:t>P</a:t>
            </a:r>
            <a:r>
              <a:rPr lang="en-US" sz="2200" dirty="0" smtClean="0"/>
              <a:t> and P</a:t>
            </a:r>
            <a:r>
              <a:rPr lang="en-US" sz="2200" baseline="-25000" dirty="0" smtClean="0"/>
              <a:t>NBI </a:t>
            </a:r>
            <a:endParaRPr lang="en-US" sz="2200" dirty="0" smtClean="0"/>
          </a:p>
          <a:p>
            <a:pPr marL="628650" lvl="1" indent="-228600"/>
            <a:r>
              <a:rPr lang="en-US" dirty="0" smtClean="0"/>
              <a:t>Trace-impurity V and D with </a:t>
            </a:r>
            <a:r>
              <a:rPr lang="en-US" dirty="0" err="1" smtClean="0"/>
              <a:t>perturbative</a:t>
            </a:r>
            <a:r>
              <a:rPr lang="en-US" dirty="0" smtClean="0"/>
              <a:t> neon puff</a:t>
            </a:r>
          </a:p>
          <a:p>
            <a:pPr marL="628650" lvl="1" indent="-228600"/>
            <a:r>
              <a:rPr lang="en-US" dirty="0" smtClean="0"/>
              <a:t>Carbon/lithium with CHERS measurements</a:t>
            </a:r>
            <a:endParaRPr lang="en-US" baseline="-25000" dirty="0" smtClean="0"/>
          </a:p>
          <a:p>
            <a:pPr marL="628650" lvl="1" indent="-230188"/>
            <a:r>
              <a:rPr lang="en-US" dirty="0" smtClean="0"/>
              <a:t>High-Z impurity with the laser blow-off system and metal PFC</a:t>
            </a:r>
          </a:p>
          <a:p>
            <a:pPr marL="628650" lvl="1" indent="-230188"/>
            <a:r>
              <a:rPr lang="en-US" dirty="0" smtClean="0"/>
              <a:t>Coupled with impurity transport codes</a:t>
            </a:r>
          </a:p>
          <a:p>
            <a:pPr marL="628650" lvl="1" indent="-228600"/>
            <a:r>
              <a:rPr lang="en-US" dirty="0" smtClean="0"/>
              <a:t>Main ion transport studies through steady-state analysis, coupled with modeling (DEGAS2) and measurements of edge neutral source</a:t>
            </a:r>
          </a:p>
          <a:p>
            <a:pPr marL="228600" indent="-228600"/>
            <a:r>
              <a:rPr lang="en-US" sz="2200" dirty="0" smtClean="0"/>
              <a:t>Similar experiments in isolated regimes of  micro-instabilities</a:t>
            </a:r>
          </a:p>
          <a:p>
            <a:pPr marL="228600" indent="-228600"/>
            <a:r>
              <a:rPr lang="en-US" sz="2200" dirty="0" smtClean="0"/>
              <a:t>Vary q,    and </a:t>
            </a:r>
            <a:r>
              <a:rPr lang="en-US" sz="2200" dirty="0" err="1" smtClean="0"/>
              <a:t>ExB</a:t>
            </a:r>
            <a:r>
              <a:rPr lang="en-US" sz="2200" dirty="0" smtClean="0"/>
              <a:t> shear to alter neoclassical transport and low-k turbulence and to explore parametric dependence of particle/impurity transport</a:t>
            </a:r>
          </a:p>
          <a:p>
            <a:pPr marL="228600" indent="-228600"/>
            <a:r>
              <a:rPr lang="en-US" sz="2200" dirty="0" smtClean="0"/>
              <a:t>Compare anomalous particle/impurity transport with GK calculations and correlate it with low-k turbulence measurements</a:t>
            </a:r>
          </a:p>
          <a:p>
            <a:pPr marL="228600" indent="-228600"/>
            <a:endParaRPr lang="en-US" dirty="0" smtClean="0"/>
          </a:p>
          <a:p>
            <a:pPr marL="628650" lvl="1" indent="-228600"/>
            <a:endParaRPr lang="en-US" dirty="0" smtClean="0"/>
          </a:p>
          <a:p>
            <a:pPr marL="1028700" lvl="2"/>
            <a:endParaRPr lang="en-US" dirty="0" smtClean="0"/>
          </a:p>
        </p:txBody>
      </p:sp>
      <p:pic>
        <p:nvPicPr>
          <p:cNvPr id="5" name="Picture 4" descr="TP_tmp.png"/>
          <p:cNvPicPr>
            <a:picLocks noChangeAspect="1"/>
          </p:cNvPicPr>
          <p:nvPr>
            <p:custDataLst>
              <p:tags r:id="rId1"/>
            </p:custDataLst>
          </p:nvPr>
        </p:nvPicPr>
        <p:blipFill>
          <a:blip r:embed="rId3" cstate="print"/>
          <a:stretch>
            <a:fillRect/>
          </a:stretch>
        </p:blipFill>
        <p:spPr>
          <a:xfrm>
            <a:off x="1370454" y="4343400"/>
            <a:ext cx="153546" cy="3048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z="2800" dirty="0" smtClean="0"/>
              <a:t>Long-term (FY17-18) NSTX-U T&amp;T Plan to Address Thrust 2</a:t>
            </a:r>
          </a:p>
        </p:txBody>
      </p:sp>
      <p:sp>
        <p:nvSpPr>
          <p:cNvPr id="39" name="Slide Number Placeholder 38"/>
          <p:cNvSpPr>
            <a:spLocks noGrp="1"/>
          </p:cNvSpPr>
          <p:nvPr>
            <p:ph type="sldNum" sz="quarter" idx="10"/>
          </p:nvPr>
        </p:nvSpPr>
        <p:spPr/>
        <p:txBody>
          <a:bodyPr/>
          <a:lstStyle/>
          <a:p>
            <a:pPr>
              <a:defRPr/>
            </a:pPr>
            <a:fld id="{6DDE1E14-FFAA-4CF2-AD26-762D3C45FB01}" type="slidenum">
              <a:rPr lang="en-US" smtClean="0"/>
              <a:pPr>
                <a:defRPr/>
              </a:pPr>
              <a:t>17</a:t>
            </a:fld>
            <a:endParaRPr lang="en-US"/>
          </a:p>
        </p:txBody>
      </p:sp>
      <p:sp>
        <p:nvSpPr>
          <p:cNvPr id="5123" name="Content Placeholder 2"/>
          <p:cNvSpPr>
            <a:spLocks noGrp="1"/>
          </p:cNvSpPr>
          <p:nvPr>
            <p:ph idx="1"/>
          </p:nvPr>
        </p:nvSpPr>
        <p:spPr>
          <a:xfrm>
            <a:off x="152400" y="990600"/>
            <a:ext cx="8991600" cy="6019800"/>
          </a:xfrm>
        </p:spPr>
        <p:txBody>
          <a:bodyPr/>
          <a:lstStyle/>
          <a:p>
            <a:pPr marL="228600" indent="-228600"/>
            <a:r>
              <a:rPr lang="en-US" sz="2000" dirty="0" smtClean="0"/>
              <a:t>Identify operational regimes of ETG, </a:t>
            </a:r>
            <a:r>
              <a:rPr lang="en-US" sz="2000" dirty="0" err="1" smtClean="0"/>
              <a:t>microtearing</a:t>
            </a:r>
            <a:r>
              <a:rPr lang="en-US" sz="2000" dirty="0" smtClean="0"/>
              <a:t>, CAE/GAE and ITG/TEM/KBM modes for thermal transport</a:t>
            </a:r>
          </a:p>
          <a:p>
            <a:pPr marL="228600" indent="-228600"/>
            <a:r>
              <a:rPr lang="en-US" sz="2000" dirty="0" smtClean="0"/>
              <a:t>Identify low-k turbulence responsible for momentum transport/ intrinsic torque and particle/impurity transport and its operational regimes</a:t>
            </a:r>
          </a:p>
          <a:p>
            <a:pPr marL="228600" indent="-228600"/>
            <a:r>
              <a:rPr lang="en-US" sz="2000" dirty="0" smtClean="0"/>
              <a:t>Facilitated by further NSTX-U facility enhancements</a:t>
            </a:r>
          </a:p>
          <a:p>
            <a:pPr marL="573088" lvl="1" indent="-173038"/>
            <a:r>
              <a:rPr lang="en-US" dirty="0" smtClean="0"/>
              <a:t> </a:t>
            </a:r>
            <a:r>
              <a:rPr lang="en-US" sz="1800" dirty="0" smtClean="0"/>
              <a:t>More high-Z tiles for impurity transport</a:t>
            </a:r>
          </a:p>
          <a:p>
            <a:pPr marL="628650" lvl="1" indent="-228600"/>
            <a:r>
              <a:rPr lang="en-US" sz="1800" dirty="0" smtClean="0">
                <a:sym typeface="Symbol"/>
              </a:rPr>
              <a:t>Decouple</a:t>
            </a:r>
            <a:r>
              <a:rPr lang="en-US" sz="1800" dirty="0" smtClean="0">
                <a:latin typeface="cmmi10"/>
                <a:sym typeface="Symbol"/>
              </a:rPr>
              <a:t> </a:t>
            </a:r>
            <a:r>
              <a:rPr lang="en-US" sz="1800" dirty="0" smtClean="0">
                <a:latin typeface="Symbol" pitchFamily="18" charset="2"/>
              </a:rPr>
              <a:t>n</a:t>
            </a:r>
            <a:r>
              <a:rPr lang="en-US" sz="1800" baseline="-25000" dirty="0" smtClean="0"/>
              <a:t>e</a:t>
            </a:r>
            <a:r>
              <a:rPr lang="en-US" sz="1800" dirty="0" smtClean="0"/>
              <a:t>*  and </a:t>
            </a:r>
            <a:r>
              <a:rPr lang="en-US" sz="1800" dirty="0" smtClean="0">
                <a:latin typeface="cmmi10"/>
                <a:sym typeface="Symbol"/>
              </a:rPr>
              <a:t>½</a:t>
            </a:r>
            <a:r>
              <a:rPr lang="en-US" sz="1800" baseline="30000" dirty="0" smtClean="0">
                <a:sym typeface="Symbol"/>
              </a:rPr>
              <a:t>*</a:t>
            </a:r>
            <a:r>
              <a:rPr lang="en-US" sz="1800" dirty="0" smtClean="0">
                <a:sym typeface="Symbol"/>
              </a:rPr>
              <a:t> dependence with density control from </a:t>
            </a:r>
            <a:r>
              <a:rPr lang="en-US" sz="1800" dirty="0" err="1" smtClean="0">
                <a:sym typeface="Symbol"/>
              </a:rPr>
              <a:t>cryopump</a:t>
            </a:r>
            <a:r>
              <a:rPr lang="en-US" sz="1800" dirty="0" smtClean="0">
                <a:sym typeface="Symbol"/>
              </a:rPr>
              <a:t> </a:t>
            </a:r>
            <a:endParaRPr lang="en-US" sz="1800" dirty="0" smtClean="0"/>
          </a:p>
          <a:p>
            <a:pPr marL="628650" lvl="1" indent="-228600"/>
            <a:r>
              <a:rPr lang="en-US" sz="1800" dirty="0" smtClean="0"/>
              <a:t>Better inter-machine experiments for R/a scaling from B</a:t>
            </a:r>
            <a:r>
              <a:rPr lang="en-US" sz="1800" baseline="-25000" dirty="0" smtClean="0"/>
              <a:t>T</a:t>
            </a:r>
            <a:r>
              <a:rPr lang="en-US" sz="1800" dirty="0" smtClean="0"/>
              <a:t> enhancement</a:t>
            </a:r>
          </a:p>
          <a:p>
            <a:pPr marL="628650" lvl="1" indent="-228600"/>
            <a:r>
              <a:rPr lang="en-US" sz="1800" dirty="0" smtClean="0"/>
              <a:t>Partial NCC modification of flow profile and flow shear </a:t>
            </a:r>
          </a:p>
          <a:p>
            <a:pPr marL="228600" indent="-228600"/>
            <a:r>
              <a:rPr lang="en-US" sz="2000" dirty="0" smtClean="0"/>
              <a:t>Expanding turbulence and transport parametric dependence</a:t>
            </a:r>
          </a:p>
          <a:p>
            <a:pPr marL="628650" lvl="1" indent="-231775"/>
            <a:r>
              <a:rPr lang="en-US" dirty="0" smtClean="0"/>
              <a:t> </a:t>
            </a:r>
            <a:r>
              <a:rPr lang="en-US" sz="1800" dirty="0" smtClean="0">
                <a:sym typeface="Symbol"/>
              </a:rPr>
              <a:t>, </a:t>
            </a:r>
            <a:r>
              <a:rPr lang="en-US" sz="1800" dirty="0" smtClean="0">
                <a:latin typeface="cmmi10"/>
                <a:sym typeface="Symbol"/>
              </a:rPr>
              <a:t>½</a:t>
            </a:r>
            <a:r>
              <a:rPr lang="en-US" sz="1800" baseline="30000" dirty="0" smtClean="0">
                <a:sym typeface="Symbol"/>
              </a:rPr>
              <a:t>* </a:t>
            </a:r>
            <a:r>
              <a:rPr lang="en-US" sz="1800" dirty="0" smtClean="0">
                <a:sym typeface="Symbol"/>
              </a:rPr>
              <a:t>(density control from </a:t>
            </a:r>
            <a:r>
              <a:rPr lang="en-US" sz="1800" dirty="0" err="1" smtClean="0">
                <a:sym typeface="Symbol"/>
              </a:rPr>
              <a:t>cryopump</a:t>
            </a:r>
            <a:r>
              <a:rPr lang="en-US" sz="1800" dirty="0" smtClean="0">
                <a:sym typeface="Symbol"/>
              </a:rPr>
              <a:t>),</a:t>
            </a:r>
            <a:r>
              <a:rPr lang="en-US" sz="1800" baseline="30000" dirty="0" smtClean="0">
                <a:sym typeface="Symbol"/>
              </a:rPr>
              <a:t> </a:t>
            </a:r>
            <a:r>
              <a:rPr lang="en-US" sz="1800" dirty="0" smtClean="0">
                <a:sym typeface="Symbol"/>
              </a:rPr>
              <a:t>T</a:t>
            </a:r>
            <a:r>
              <a:rPr lang="en-US" sz="1800" baseline="-25000" dirty="0" smtClean="0">
                <a:sym typeface="Symbol"/>
              </a:rPr>
              <a:t>i</a:t>
            </a:r>
            <a:r>
              <a:rPr lang="en-US" sz="1800" dirty="0" smtClean="0">
                <a:sym typeface="Symbol"/>
              </a:rPr>
              <a:t>/T</a:t>
            </a:r>
            <a:r>
              <a:rPr lang="en-US" sz="1800" baseline="-25000" dirty="0" smtClean="0">
                <a:sym typeface="Symbol"/>
              </a:rPr>
              <a:t>e</a:t>
            </a:r>
            <a:r>
              <a:rPr lang="en-US" sz="1800" dirty="0" smtClean="0">
                <a:sym typeface="Symbol"/>
              </a:rPr>
              <a:t> (RF heating) and </a:t>
            </a:r>
            <a:r>
              <a:rPr lang="en-US" sz="1800" dirty="0" err="1" smtClean="0">
                <a:sym typeface="Symbol"/>
              </a:rPr>
              <a:t>Z</a:t>
            </a:r>
            <a:r>
              <a:rPr lang="en-US" sz="1800" baseline="-25000" dirty="0" err="1" smtClean="0">
                <a:sym typeface="Symbol"/>
              </a:rPr>
              <a:t>eff</a:t>
            </a:r>
            <a:r>
              <a:rPr lang="en-US" sz="1800" baseline="-25000" dirty="0" smtClean="0">
                <a:sym typeface="Symbol"/>
              </a:rPr>
              <a:t>  </a:t>
            </a:r>
            <a:r>
              <a:rPr lang="en-US" sz="1800" dirty="0" smtClean="0">
                <a:sym typeface="Symbol"/>
              </a:rPr>
              <a:t>(impurity control techniques), using full engineering capability of NSTX-U</a:t>
            </a:r>
          </a:p>
          <a:p>
            <a:pPr marL="228600" indent="-228600"/>
            <a:r>
              <a:rPr lang="en-US" sz="2000" dirty="0" smtClean="0">
                <a:sym typeface="Symbol"/>
              </a:rPr>
              <a:t>Emphasize transport and turbulence in long pulse fully relaxed and fully non-inductive scenarios</a:t>
            </a:r>
          </a:p>
          <a:p>
            <a:pPr marL="228600" indent="-228600"/>
            <a:r>
              <a:rPr lang="en-US" sz="2000" dirty="0" smtClean="0">
                <a:sym typeface="Symbol"/>
              </a:rPr>
              <a:t>Move towards </a:t>
            </a:r>
            <a:r>
              <a:rPr lang="en-US" sz="2000" dirty="0" smtClean="0"/>
              <a:t>an integrated and self-consistent understanding of all transport channels simultaneously</a:t>
            </a:r>
            <a:endParaRPr lang="en-US" sz="2000" dirty="0" smtClean="0">
              <a:sym typeface="Symbol"/>
            </a:endParaRPr>
          </a:p>
          <a:p>
            <a:pPr marL="228600" indent="-228600"/>
            <a:endParaRPr lang="en-US" dirty="0" smtClean="0"/>
          </a:p>
          <a:p>
            <a:pPr marL="628650" lvl="1" indent="-228600"/>
            <a:endParaRPr lang="en-US" dirty="0" smtClean="0"/>
          </a:p>
          <a:p>
            <a:pPr marL="1028700" lvl="2"/>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1000" y="2057400"/>
            <a:ext cx="8763000" cy="4953000"/>
          </a:xfrm>
        </p:spPr>
        <p:txBody>
          <a:bodyPr/>
          <a:lstStyle/>
          <a:p>
            <a:pPr>
              <a:buNone/>
            </a:pPr>
            <a:r>
              <a:rPr lang="en-US" sz="3200" dirty="0" smtClean="0">
                <a:solidFill>
                  <a:srgbClr val="FF0000"/>
                </a:solidFill>
              </a:rPr>
              <a:t>Thrust 3: </a:t>
            </a:r>
            <a:r>
              <a:rPr lang="en-US" sz="3200" dirty="0" smtClean="0"/>
              <a:t>Establish and Validate Reduced Transport Models</a:t>
            </a:r>
            <a:endParaRPr lang="en-US" sz="3200" dirty="0">
              <a:solidFill>
                <a:srgbClr val="FF0000"/>
              </a:solidFill>
            </a:endParaRPr>
          </a:p>
        </p:txBody>
      </p:sp>
      <p:sp>
        <p:nvSpPr>
          <p:cNvPr id="4" name="Slide Number Placeholder 3"/>
          <p:cNvSpPr>
            <a:spLocks noGrp="1"/>
          </p:cNvSpPr>
          <p:nvPr>
            <p:ph type="sldNum" sz="quarter" idx="10"/>
          </p:nvPr>
        </p:nvSpPr>
        <p:spPr/>
        <p:txBody>
          <a:bodyPr/>
          <a:lstStyle/>
          <a:p>
            <a:pPr>
              <a:defRPr/>
            </a:pPr>
            <a:fld id="{6DDE1E14-FFAA-4CF2-AD26-762D3C45FB01}"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r>
              <a:rPr lang="en-US" sz="2800" dirty="0" smtClean="0"/>
              <a:t>NSTX-U T&amp;T 5 Year Plan Aims to Deliver Reduced</a:t>
            </a:r>
            <a:br>
              <a:rPr lang="en-US" sz="2800" dirty="0" smtClean="0"/>
            </a:br>
            <a:r>
              <a:rPr lang="en-US" sz="2800" dirty="0" smtClean="0"/>
              <a:t>Transport Models</a:t>
            </a:r>
            <a:endParaRPr lang="en-US" dirty="0" smtClean="0"/>
          </a:p>
        </p:txBody>
      </p:sp>
      <p:sp>
        <p:nvSpPr>
          <p:cNvPr id="3" name="Content Placeholder 2"/>
          <p:cNvSpPr>
            <a:spLocks noGrp="1"/>
          </p:cNvSpPr>
          <p:nvPr>
            <p:ph idx="1"/>
          </p:nvPr>
        </p:nvSpPr>
        <p:spPr>
          <a:xfrm>
            <a:off x="76200" y="914400"/>
            <a:ext cx="8610600" cy="990600"/>
          </a:xfrm>
        </p:spPr>
        <p:txBody>
          <a:bodyPr>
            <a:normAutofit/>
          </a:bodyPr>
          <a:lstStyle/>
          <a:p>
            <a:pPr>
              <a:lnSpc>
                <a:spcPct val="80000"/>
              </a:lnSpc>
            </a:pPr>
            <a:r>
              <a:rPr lang="en-US" sz="2200" dirty="0" smtClean="0"/>
              <a:t>Reduced transport models are required deliverables to meet the goal of  achieving predictive capability for performance of next generation STs and ITER</a:t>
            </a:r>
          </a:p>
        </p:txBody>
      </p:sp>
      <p:sp>
        <p:nvSpPr>
          <p:cNvPr id="5" name="Slide Number Placeholder 4"/>
          <p:cNvSpPr>
            <a:spLocks noGrp="1"/>
          </p:cNvSpPr>
          <p:nvPr>
            <p:ph type="sldNum" sz="quarter" idx="10"/>
          </p:nvPr>
        </p:nvSpPr>
        <p:spPr/>
        <p:txBody>
          <a:bodyPr/>
          <a:lstStyle/>
          <a:p>
            <a:fld id="{551BE63B-7062-46B2-AEBE-848628613E84}" type="slidenum">
              <a:rPr lang="en-US"/>
              <a:pPr/>
              <a:t>19</a:t>
            </a:fld>
            <a:endParaRPr lang="en-US"/>
          </a:p>
        </p:txBody>
      </p:sp>
      <p:pic>
        <p:nvPicPr>
          <p:cNvPr id="2053" name="Picture 5"/>
          <p:cNvPicPr>
            <a:picLocks noChangeAspect="1" noChangeArrowheads="1"/>
          </p:cNvPicPr>
          <p:nvPr/>
        </p:nvPicPr>
        <p:blipFill>
          <a:blip r:embed="rId2" cstate="print"/>
          <a:srcRect/>
          <a:stretch>
            <a:fillRect/>
          </a:stretch>
        </p:blipFill>
        <p:spPr bwMode="auto">
          <a:xfrm>
            <a:off x="6553200" y="1600200"/>
            <a:ext cx="2362200" cy="2306971"/>
          </a:xfrm>
          <a:prstGeom prst="rect">
            <a:avLst/>
          </a:prstGeom>
          <a:noFill/>
          <a:ln w="9525">
            <a:noFill/>
            <a:miter lim="800000"/>
            <a:headEnd/>
            <a:tailEnd/>
          </a:ln>
        </p:spPr>
      </p:pic>
      <p:sp>
        <p:nvSpPr>
          <p:cNvPr id="6" name="Content Placeholder 2"/>
          <p:cNvSpPr txBox="1">
            <a:spLocks/>
          </p:cNvSpPr>
          <p:nvPr/>
        </p:nvSpPr>
        <p:spPr bwMode="auto">
          <a:xfrm>
            <a:off x="76200" y="3886200"/>
            <a:ext cx="8991600" cy="2667000"/>
          </a:xfrm>
          <a:prstGeom prst="rect">
            <a:avLst/>
          </a:prstGeom>
          <a:noFill/>
          <a:ln w="9525">
            <a:noFill/>
            <a:miter lim="800000"/>
            <a:headEnd/>
            <a:tailEnd/>
          </a:ln>
        </p:spPr>
        <p:txBody>
          <a:bodyPr>
            <a:normAutofit/>
          </a:bodyPr>
          <a:lstStyle/>
          <a:p>
            <a:pPr marL="342900" indent="-342900" eaLnBrk="0" hangingPunct="0">
              <a:lnSpc>
                <a:spcPct val="90000"/>
              </a:lnSpc>
              <a:spcBef>
                <a:spcPct val="20000"/>
              </a:spcBef>
              <a:buFontTx/>
              <a:buChar char="•"/>
            </a:pPr>
            <a:r>
              <a:rPr lang="en-US" sz="2200" b="0" i="0" dirty="0">
                <a:solidFill>
                  <a:schemeClr val="tx1"/>
                </a:solidFill>
                <a:latin typeface="Arial" pitchFamily="34" charset="0"/>
              </a:rPr>
              <a:t>Emphasis throughout 5 years will be on predictive transport simulations using </a:t>
            </a:r>
            <a:r>
              <a:rPr lang="en-US" sz="2200" b="0" i="0" dirty="0" smtClean="0">
                <a:solidFill>
                  <a:schemeClr val="tx1"/>
                </a:solidFill>
                <a:latin typeface="Arial" pitchFamily="34" charset="0"/>
              </a:rPr>
              <a:t>TRANSP </a:t>
            </a:r>
            <a:r>
              <a:rPr lang="en-US" sz="2200" b="0" i="0" dirty="0" smtClean="0">
                <a:solidFill>
                  <a:schemeClr val="tx1"/>
                </a:solidFill>
                <a:latin typeface="Arial" pitchFamily="34" charset="0"/>
              </a:rPr>
              <a:t>and TGYRO </a:t>
            </a:r>
            <a:r>
              <a:rPr lang="en-US" sz="2200" b="0" i="0" dirty="0">
                <a:solidFill>
                  <a:schemeClr val="tx1"/>
                </a:solidFill>
                <a:latin typeface="Arial" pitchFamily="34" charset="0"/>
              </a:rPr>
              <a:t>coupled with core transport models:</a:t>
            </a:r>
          </a:p>
          <a:p>
            <a:pPr marL="742950" lvl="1" indent="-285750" eaLnBrk="0" hangingPunct="0">
              <a:lnSpc>
                <a:spcPct val="90000"/>
              </a:lnSpc>
              <a:spcBef>
                <a:spcPct val="20000"/>
              </a:spcBef>
              <a:buFontTx/>
              <a:buChar char="–"/>
            </a:pPr>
            <a:r>
              <a:rPr lang="en-US" sz="1900" b="0" i="0" dirty="0" smtClean="0">
                <a:solidFill>
                  <a:schemeClr val="accent2"/>
                </a:solidFill>
                <a:latin typeface="Arial" pitchFamily="34" charset="0"/>
              </a:rPr>
              <a:t>Neoclassical (NC) </a:t>
            </a:r>
            <a:r>
              <a:rPr lang="en-US" sz="1900" b="0" i="0" dirty="0">
                <a:solidFill>
                  <a:schemeClr val="accent2"/>
                </a:solidFill>
                <a:latin typeface="Arial" pitchFamily="34" charset="0"/>
              </a:rPr>
              <a:t>(</a:t>
            </a:r>
            <a:r>
              <a:rPr lang="en-US" sz="1900" b="0" i="0" dirty="0" smtClean="0">
                <a:solidFill>
                  <a:schemeClr val="accent2"/>
                </a:solidFill>
                <a:latin typeface="Arial" pitchFamily="34" charset="0"/>
              </a:rPr>
              <a:t>Chang-Hinton model, </a:t>
            </a:r>
            <a:r>
              <a:rPr lang="en-US" sz="1900" b="0" i="0" dirty="0">
                <a:solidFill>
                  <a:schemeClr val="accent2"/>
                </a:solidFill>
                <a:latin typeface="Arial" pitchFamily="34" charset="0"/>
              </a:rPr>
              <a:t>NCLASS, NEO</a:t>
            </a:r>
            <a:r>
              <a:rPr lang="en-US" sz="1900" b="0" i="0" dirty="0" smtClean="0">
                <a:solidFill>
                  <a:schemeClr val="accent2"/>
                </a:solidFill>
                <a:latin typeface="Arial" pitchFamily="34" charset="0"/>
              </a:rPr>
              <a:t>)    </a:t>
            </a:r>
            <a:endParaRPr lang="en-US" sz="1900" b="0" i="0" dirty="0">
              <a:solidFill>
                <a:schemeClr val="accent2"/>
              </a:solidFill>
              <a:latin typeface="Arial" pitchFamily="34" charset="0"/>
            </a:endParaRPr>
          </a:p>
          <a:p>
            <a:pPr marL="742950" lvl="1" indent="-285750" eaLnBrk="0" hangingPunct="0">
              <a:lnSpc>
                <a:spcPct val="90000"/>
              </a:lnSpc>
              <a:spcBef>
                <a:spcPct val="20000"/>
              </a:spcBef>
              <a:buFontTx/>
              <a:buChar char="–"/>
            </a:pPr>
            <a:r>
              <a:rPr lang="en-US" sz="1900" b="0" i="0" dirty="0">
                <a:solidFill>
                  <a:schemeClr val="accent2"/>
                </a:solidFill>
                <a:latin typeface="Arial" pitchFamily="34" charset="0"/>
              </a:rPr>
              <a:t>Drift wave </a:t>
            </a:r>
            <a:r>
              <a:rPr lang="en-US" sz="1900" b="0" i="0" dirty="0" smtClean="0">
                <a:solidFill>
                  <a:schemeClr val="accent2"/>
                </a:solidFill>
                <a:latin typeface="Arial" pitchFamily="34" charset="0"/>
              </a:rPr>
              <a:t>(DW) (</a:t>
            </a:r>
            <a:r>
              <a:rPr lang="en-US" sz="1900" b="0" i="0" dirty="0">
                <a:solidFill>
                  <a:schemeClr val="accent2"/>
                </a:solidFill>
                <a:latin typeface="Arial" pitchFamily="34" charset="0"/>
              </a:rPr>
              <a:t>TGLF, MMM08, </a:t>
            </a:r>
            <a:r>
              <a:rPr lang="en-US" sz="1900" b="0" i="0" dirty="0" smtClean="0">
                <a:solidFill>
                  <a:schemeClr val="accent2"/>
                </a:solidFill>
                <a:latin typeface="Arial" pitchFamily="34" charset="0"/>
              </a:rPr>
              <a:t>…)   </a:t>
            </a:r>
            <a:endParaRPr lang="en-US" sz="1900" b="0" i="0" dirty="0">
              <a:solidFill>
                <a:schemeClr val="accent2"/>
              </a:solidFill>
              <a:latin typeface="Arial" pitchFamily="34" charset="0"/>
            </a:endParaRPr>
          </a:p>
          <a:p>
            <a:pPr marL="742950" lvl="1" indent="-285750" eaLnBrk="0" hangingPunct="0">
              <a:lnSpc>
                <a:spcPct val="90000"/>
              </a:lnSpc>
              <a:spcBef>
                <a:spcPct val="20000"/>
              </a:spcBef>
              <a:buFontTx/>
              <a:buChar char="–"/>
            </a:pPr>
            <a:r>
              <a:rPr lang="en-US" sz="1900" b="0" i="0" dirty="0">
                <a:solidFill>
                  <a:schemeClr val="accent2"/>
                </a:solidFill>
                <a:latin typeface="Arial" pitchFamily="34" charset="0"/>
              </a:rPr>
              <a:t>Energetic particle (EP) driven </a:t>
            </a:r>
            <a:r>
              <a:rPr lang="en-US" sz="1900" b="0" i="0" dirty="0" err="1">
                <a:solidFill>
                  <a:schemeClr val="accent2"/>
                </a:solidFill>
                <a:latin typeface="Symbol" pitchFamily="18" charset="2"/>
              </a:rPr>
              <a:t>c</a:t>
            </a:r>
            <a:r>
              <a:rPr lang="en-US" sz="1900" b="0" i="0" baseline="-25000" dirty="0" err="1">
                <a:solidFill>
                  <a:schemeClr val="accent2"/>
                </a:solidFill>
                <a:latin typeface="Arial" pitchFamily="34" charset="0"/>
              </a:rPr>
              <a:t>e</a:t>
            </a:r>
            <a:r>
              <a:rPr lang="en-US" sz="1900" b="0" i="0" dirty="0">
                <a:solidFill>
                  <a:schemeClr val="accent2"/>
                </a:solidFill>
                <a:latin typeface="Arial" pitchFamily="34" charset="0"/>
              </a:rPr>
              <a:t> (stochastic ORBIT model</a:t>
            </a:r>
            <a:r>
              <a:rPr lang="en-US" sz="1900" b="0" i="0" dirty="0" smtClean="0">
                <a:solidFill>
                  <a:schemeClr val="accent2"/>
                </a:solidFill>
                <a:latin typeface="Arial" pitchFamily="34" charset="0"/>
              </a:rPr>
              <a:t>) </a:t>
            </a:r>
            <a:endParaRPr lang="en-US" sz="1900" b="0" i="0" dirty="0">
              <a:solidFill>
                <a:schemeClr val="accent2"/>
              </a:solidFill>
              <a:latin typeface="Arial" pitchFamily="34" charset="0"/>
            </a:endParaRPr>
          </a:p>
          <a:p>
            <a:pPr marL="342900" indent="-342900" eaLnBrk="0" hangingPunct="0">
              <a:lnSpc>
                <a:spcPct val="90000"/>
              </a:lnSpc>
              <a:spcBef>
                <a:spcPct val="20000"/>
              </a:spcBef>
              <a:buFontTx/>
              <a:buChar char="•"/>
            </a:pPr>
            <a:r>
              <a:rPr lang="en-US" sz="2200" b="0" i="0" dirty="0">
                <a:solidFill>
                  <a:schemeClr val="tx1"/>
                </a:solidFill>
                <a:latin typeface="Arial" pitchFamily="34" charset="0"/>
              </a:rPr>
              <a:t>Additional emphasis on validating NC, DW &amp; EP models with first principles simulations (GTC-neo, </a:t>
            </a:r>
            <a:r>
              <a:rPr lang="en-US" sz="2200" b="0" i="0" dirty="0" err="1">
                <a:solidFill>
                  <a:schemeClr val="tx1"/>
                </a:solidFill>
                <a:latin typeface="Arial" pitchFamily="34" charset="0"/>
              </a:rPr>
              <a:t>gyrokinetics</a:t>
            </a:r>
            <a:r>
              <a:rPr lang="en-US" sz="2200" b="0" i="0" dirty="0">
                <a:solidFill>
                  <a:schemeClr val="tx1"/>
                </a:solidFill>
                <a:latin typeface="Arial" pitchFamily="34" charset="0"/>
              </a:rPr>
              <a:t> &amp; HYM, respectively)</a:t>
            </a:r>
            <a:endParaRPr lang="en-US" sz="2200" i="0" dirty="0">
              <a:solidFill>
                <a:schemeClr val="tx1"/>
              </a:solidFill>
              <a:latin typeface="Arial" pitchFamily="34" charset="0"/>
            </a:endParaRPr>
          </a:p>
        </p:txBody>
      </p:sp>
      <p:sp>
        <p:nvSpPr>
          <p:cNvPr id="7" name="Content Placeholder 2"/>
          <p:cNvSpPr txBox="1">
            <a:spLocks/>
          </p:cNvSpPr>
          <p:nvPr/>
        </p:nvSpPr>
        <p:spPr bwMode="auto">
          <a:xfrm>
            <a:off x="76200" y="1905000"/>
            <a:ext cx="6629400" cy="1981200"/>
          </a:xfrm>
          <a:prstGeom prst="rect">
            <a:avLst/>
          </a:prstGeom>
          <a:noFill/>
          <a:ln w="9525">
            <a:noFill/>
            <a:miter lim="800000"/>
            <a:headEnd/>
            <a:tailEnd/>
          </a:ln>
        </p:spPr>
        <p:txBody>
          <a:bodyPr>
            <a:normAutofit lnSpcReduction="10000"/>
          </a:bodyPr>
          <a:lstStyle/>
          <a:p>
            <a:pPr marL="342900" indent="-342900" eaLnBrk="0" hangingPunct="0">
              <a:spcBef>
                <a:spcPct val="20000"/>
              </a:spcBef>
              <a:buFontTx/>
              <a:buChar char="•"/>
            </a:pPr>
            <a:r>
              <a:rPr lang="en-US" sz="2200" b="0" i="0" dirty="0">
                <a:solidFill>
                  <a:schemeClr val="tx1"/>
                </a:solidFill>
                <a:latin typeface="Arial" pitchFamily="34" charset="0"/>
              </a:rPr>
              <a:t>NSTX-U will allow validation of transport models over a broad range of </a:t>
            </a:r>
            <a:r>
              <a:rPr lang="en-US" sz="2200" b="0" i="0" dirty="0" smtClean="0">
                <a:solidFill>
                  <a:schemeClr val="tx1"/>
                </a:solidFill>
                <a:latin typeface="Arial" pitchFamily="34" charset="0"/>
              </a:rPr>
              <a:t>parameters, e.g. R/a</a:t>
            </a:r>
            <a:r>
              <a:rPr lang="en-US" sz="2200" b="0" i="0" dirty="0">
                <a:solidFill>
                  <a:schemeClr val="tx1"/>
                </a:solidFill>
                <a:latin typeface="Arial" pitchFamily="34" charset="0"/>
              </a:rPr>
              <a:t>, </a:t>
            </a:r>
            <a:r>
              <a:rPr lang="en-US" sz="2200" b="0" i="0" dirty="0">
                <a:solidFill>
                  <a:schemeClr val="tx1"/>
                </a:solidFill>
                <a:latin typeface="Symbol" pitchFamily="18" charset="2"/>
              </a:rPr>
              <a:t>b</a:t>
            </a:r>
            <a:r>
              <a:rPr lang="en-US" sz="2200" b="0" i="0" dirty="0">
                <a:solidFill>
                  <a:schemeClr val="tx1"/>
                </a:solidFill>
                <a:latin typeface="Arial" pitchFamily="34" charset="0"/>
              </a:rPr>
              <a:t>, </a:t>
            </a:r>
            <a:r>
              <a:rPr lang="en-US" sz="2200" b="0" i="0" dirty="0" smtClean="0">
                <a:solidFill>
                  <a:schemeClr val="tx1"/>
                </a:solidFill>
                <a:latin typeface="Symbol" pitchFamily="18" charset="2"/>
              </a:rPr>
              <a:t>n</a:t>
            </a:r>
            <a:endParaRPr lang="en-US" sz="2200" b="0" i="0" dirty="0">
              <a:solidFill>
                <a:schemeClr val="tx1"/>
              </a:solidFill>
              <a:latin typeface="Arial" pitchFamily="34" charset="0"/>
            </a:endParaRPr>
          </a:p>
          <a:p>
            <a:pPr marL="742950" lvl="1" indent="-285750" eaLnBrk="0" hangingPunct="0">
              <a:spcBef>
                <a:spcPct val="20000"/>
              </a:spcBef>
              <a:buFontTx/>
              <a:buChar char="–"/>
            </a:pPr>
            <a:r>
              <a:rPr lang="en-US" sz="1900" b="0" i="0" dirty="0">
                <a:solidFill>
                  <a:schemeClr val="accent2"/>
                </a:solidFill>
                <a:latin typeface="Arial" pitchFamily="34" charset="0"/>
              </a:rPr>
              <a:t>Wide range of theoretical mechanisms to consider</a:t>
            </a:r>
            <a:endParaRPr lang="en-US" sz="1900" b="0" i="0" dirty="0">
              <a:solidFill>
                <a:srgbClr val="FF0000"/>
              </a:solidFill>
              <a:latin typeface="Arial" pitchFamily="34" charset="0"/>
            </a:endParaRPr>
          </a:p>
          <a:p>
            <a:pPr marL="742950" lvl="1" indent="-285750" eaLnBrk="0" hangingPunct="0">
              <a:spcBef>
                <a:spcPct val="20000"/>
              </a:spcBef>
              <a:buFontTx/>
              <a:buChar char="–"/>
            </a:pPr>
            <a:r>
              <a:rPr lang="en-US" sz="1900" b="0" i="0" dirty="0" smtClean="0">
                <a:solidFill>
                  <a:schemeClr val="accent2"/>
                </a:solidFill>
                <a:latin typeface="Arial" pitchFamily="34" charset="0"/>
              </a:rPr>
              <a:t>More comprehensive validation of physics models being used for conventional aspect ratio </a:t>
            </a:r>
            <a:r>
              <a:rPr lang="en-US" sz="1900" b="0" i="0" dirty="0" err="1" smtClean="0">
                <a:solidFill>
                  <a:schemeClr val="accent2"/>
                </a:solidFill>
                <a:latin typeface="Arial" pitchFamily="34" charset="0"/>
              </a:rPr>
              <a:t>tokamaks</a:t>
            </a:r>
            <a:r>
              <a:rPr lang="en-US" sz="1900" b="0" i="0" dirty="0" smtClean="0">
                <a:solidFill>
                  <a:schemeClr val="accent2"/>
                </a:solidFill>
                <a:latin typeface="Arial" pitchFamily="34" charset="0"/>
              </a:rPr>
              <a:t> and ITER</a:t>
            </a:r>
          </a:p>
        </p:txBody>
      </p:sp>
      <p:sp>
        <p:nvSpPr>
          <p:cNvPr id="8" name="Rectangle 7"/>
          <p:cNvSpPr/>
          <p:nvPr/>
        </p:nvSpPr>
        <p:spPr bwMode="auto">
          <a:xfrm>
            <a:off x="6477000" y="3810000"/>
            <a:ext cx="685800" cy="152400"/>
          </a:xfrm>
          <a:prstGeom prst="rect">
            <a:avLst/>
          </a:prstGeom>
          <a:solidFill>
            <a:schemeClr val="bg1"/>
          </a:solidFill>
          <a:ln w="15875" cap="flat" cmpd="sng" algn="ctr">
            <a:no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128" charset="0"/>
            </a:endParaRPr>
          </a:p>
        </p:txBody>
      </p:sp>
      <p:sp>
        <p:nvSpPr>
          <p:cNvPr id="9" name="TextBox 8"/>
          <p:cNvSpPr txBox="1"/>
          <p:nvPr/>
        </p:nvSpPr>
        <p:spPr>
          <a:xfrm>
            <a:off x="7543800" y="1447800"/>
            <a:ext cx="1295400" cy="246221"/>
          </a:xfrm>
          <a:prstGeom prst="rect">
            <a:avLst/>
          </a:prstGeom>
          <a:noFill/>
        </p:spPr>
        <p:txBody>
          <a:bodyPr wrap="square" rtlCol="0">
            <a:spAutoFit/>
          </a:bodyPr>
          <a:lstStyle/>
          <a:p>
            <a:r>
              <a:rPr lang="en-US" sz="1000" i="0" dirty="0" smtClean="0"/>
              <a:t>r/a~0.6-0.7</a:t>
            </a:r>
            <a:endParaRPr lang="en-US" sz="1000" i="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0"/>
            <a:ext cx="9144000" cy="914400"/>
          </a:xfrm>
        </p:spPr>
        <p:txBody>
          <a:bodyPr/>
          <a:lstStyle/>
          <a:p>
            <a:r>
              <a:rPr lang="en-US" sz="2800" dirty="0" smtClean="0"/>
              <a:t>NSTX-U T&amp;T 5 Year Plan will Address Crucial Transport Needs of FNSF and ITER</a:t>
            </a:r>
          </a:p>
        </p:txBody>
      </p:sp>
      <p:sp>
        <p:nvSpPr>
          <p:cNvPr id="3076" name="Rectangle 207"/>
          <p:cNvSpPr>
            <a:spLocks noGrp="1" noChangeArrowheads="1"/>
          </p:cNvSpPr>
          <p:nvPr>
            <p:ph type="sldNum" sz="quarter" idx="10"/>
          </p:nvPr>
        </p:nvSpPr>
        <p:spPr/>
        <p:txBody>
          <a:bodyPr/>
          <a:lstStyle/>
          <a:p>
            <a:pPr>
              <a:defRPr/>
            </a:pPr>
            <a:fld id="{2E273C22-C402-4A32-AA5B-C300AC9D36CA}" type="slidenum">
              <a:rPr lang="en-US" smtClean="0">
                <a:ea typeface="ＭＳ Ｐゴシック" pitchFamily="34" charset="-128"/>
                <a:cs typeface="Arial" charset="0"/>
              </a:rPr>
              <a:pPr>
                <a:defRPr/>
              </a:pPr>
              <a:t>2</a:t>
            </a:fld>
            <a:endParaRPr lang="en-US" smtClean="0">
              <a:ea typeface="ＭＳ Ｐゴシック" pitchFamily="34" charset="-128"/>
              <a:cs typeface="Arial" charset="0"/>
            </a:endParaRPr>
          </a:p>
        </p:txBody>
      </p:sp>
      <p:sp>
        <p:nvSpPr>
          <p:cNvPr id="6" name="Content Placeholder 2"/>
          <p:cNvSpPr>
            <a:spLocks noGrp="1"/>
          </p:cNvSpPr>
          <p:nvPr>
            <p:ph idx="1"/>
          </p:nvPr>
        </p:nvSpPr>
        <p:spPr>
          <a:xfrm>
            <a:off x="304800" y="914400"/>
            <a:ext cx="8763000" cy="5791200"/>
          </a:xfrm>
        </p:spPr>
        <p:txBody>
          <a:bodyPr/>
          <a:lstStyle/>
          <a:p>
            <a:pPr marL="228600" indent="-228600">
              <a:defRPr/>
            </a:pPr>
            <a:r>
              <a:rPr lang="en-US" dirty="0" smtClean="0"/>
              <a:t>The goal of NSTX-U T&amp;T research aims to establish predictive capability for the performance of FNSF and future devices</a:t>
            </a:r>
          </a:p>
          <a:p>
            <a:pPr marL="628650" lvl="1" indent="-228600">
              <a:defRPr/>
            </a:pPr>
            <a:r>
              <a:rPr lang="en-US" dirty="0" smtClean="0"/>
              <a:t>NSTX-U is unique in achieving high </a:t>
            </a:r>
            <a:r>
              <a:rPr lang="en-US" dirty="0" smtClean="0">
                <a:latin typeface="cmmi10"/>
                <a:sym typeface="Symbol"/>
              </a:rPr>
              <a:t></a:t>
            </a:r>
            <a:r>
              <a:rPr lang="en-US" dirty="0" smtClean="0"/>
              <a:t> and low </a:t>
            </a:r>
            <a:r>
              <a:rPr lang="en-US" dirty="0" err="1" smtClean="0"/>
              <a:t>collisionality</a:t>
            </a:r>
            <a:r>
              <a:rPr lang="en-US" dirty="0" smtClean="0"/>
              <a:t> regime</a:t>
            </a:r>
          </a:p>
          <a:p>
            <a:pPr marL="233363" indent="-233363">
              <a:defRPr/>
            </a:pPr>
            <a:r>
              <a:rPr lang="en-US" dirty="0" smtClean="0"/>
              <a:t>Thrust 1: Characterize H-mode global energy confinement scaling in the lower </a:t>
            </a:r>
            <a:r>
              <a:rPr lang="en-US" dirty="0" err="1" smtClean="0"/>
              <a:t>collisionality</a:t>
            </a:r>
            <a:r>
              <a:rPr lang="en-US" dirty="0" smtClean="0"/>
              <a:t> regime of NSTX-U</a:t>
            </a:r>
          </a:p>
          <a:p>
            <a:pPr marL="228600" indent="-228600">
              <a:defRPr/>
            </a:pPr>
            <a:r>
              <a:rPr lang="en-US" dirty="0" smtClean="0"/>
              <a:t>Thrust 2: Identify regime of validity for instabilities responsible for anomalous electron thermal, momentum, and particle/impurity transport in NSTX-U</a:t>
            </a:r>
          </a:p>
          <a:p>
            <a:pPr marL="628650" lvl="1">
              <a:defRPr/>
            </a:pPr>
            <a:r>
              <a:rPr lang="en-US" dirty="0" smtClean="0"/>
              <a:t>Low-k modes (                ): ITG/TEM/KBM, </a:t>
            </a:r>
            <a:r>
              <a:rPr lang="en-US" dirty="0" err="1" smtClean="0"/>
              <a:t>microtearing</a:t>
            </a:r>
            <a:r>
              <a:rPr lang="en-US" dirty="0" smtClean="0"/>
              <a:t> </a:t>
            </a:r>
          </a:p>
          <a:p>
            <a:pPr marL="628650" lvl="1">
              <a:defRPr/>
            </a:pPr>
            <a:r>
              <a:rPr lang="en-US" dirty="0" smtClean="0"/>
              <a:t>High-k mode: ETG</a:t>
            </a:r>
          </a:p>
          <a:p>
            <a:pPr marL="628650" lvl="1">
              <a:defRPr/>
            </a:pPr>
            <a:r>
              <a:rPr lang="en-US" dirty="0" smtClean="0"/>
              <a:t>Alfven </a:t>
            </a:r>
            <a:r>
              <a:rPr lang="en-US" dirty="0" err="1" smtClean="0"/>
              <a:t>eigenmodes</a:t>
            </a:r>
            <a:r>
              <a:rPr lang="en-US" dirty="0" smtClean="0"/>
              <a:t>: CAE/GAE</a:t>
            </a:r>
          </a:p>
          <a:p>
            <a:pPr marL="228600" indent="-228600">
              <a:defRPr/>
            </a:pPr>
            <a:r>
              <a:rPr lang="en-US" dirty="0" smtClean="0"/>
              <a:t>Thrust 3: Establish and validate reduced transport models</a:t>
            </a:r>
          </a:p>
          <a:p>
            <a:pPr marL="628650" lvl="1" indent="-228600">
              <a:defRPr/>
            </a:pPr>
            <a:endParaRPr lang="en-US" dirty="0" smtClean="0">
              <a:solidFill>
                <a:srgbClr val="FF0000"/>
              </a:solidFill>
            </a:endParaRPr>
          </a:p>
          <a:p>
            <a:pPr marL="228600" indent="-228600">
              <a:defRPr/>
            </a:pPr>
            <a:endParaRPr lang="en-US" dirty="0" smtClean="0"/>
          </a:p>
          <a:p>
            <a:pPr marL="628650" lvl="1" indent="-228600">
              <a:defRPr/>
            </a:pPr>
            <a:endParaRPr lang="en-US" dirty="0" smtClean="0">
              <a:solidFill>
                <a:schemeClr val="accent2">
                  <a:lumMod val="75000"/>
                </a:schemeClr>
              </a:solidFill>
            </a:endParaRPr>
          </a:p>
          <a:p>
            <a:pPr marL="228600" indent="-228600">
              <a:defRPr/>
            </a:pPr>
            <a:endParaRPr lang="en-US" dirty="0" smtClean="0">
              <a:solidFill>
                <a:schemeClr val="accent2">
                  <a:lumMod val="75000"/>
                </a:schemeClr>
              </a:solidFill>
            </a:endParaRPr>
          </a:p>
          <a:p>
            <a:pPr marL="285750" indent="-285750">
              <a:defRPr/>
            </a:pPr>
            <a:endParaRPr lang="en-US" dirty="0" smtClean="0">
              <a:solidFill>
                <a:schemeClr val="accent2">
                  <a:lumMod val="75000"/>
                </a:schemeClr>
              </a:solidFill>
            </a:endParaRPr>
          </a:p>
          <a:p>
            <a:pPr marL="285750" indent="-285750">
              <a:buNone/>
              <a:defRPr/>
            </a:pPr>
            <a:endParaRPr lang="en-US" dirty="0" smtClean="0">
              <a:solidFill>
                <a:schemeClr val="accent2">
                  <a:lumMod val="75000"/>
                </a:schemeClr>
              </a:solidFill>
            </a:endParaRPr>
          </a:p>
        </p:txBody>
      </p:sp>
      <p:pic>
        <p:nvPicPr>
          <p:cNvPr id="8" name="Picture 7" descr="TP_tmp.png"/>
          <p:cNvPicPr>
            <a:picLocks noChangeAspect="1"/>
          </p:cNvPicPr>
          <p:nvPr>
            <p:custDataLst>
              <p:tags r:id="rId1"/>
            </p:custDataLst>
          </p:nvPr>
        </p:nvPicPr>
        <p:blipFill>
          <a:blip r:embed="rId4" cstate="print"/>
          <a:stretch>
            <a:fillRect/>
          </a:stretch>
        </p:blipFill>
        <p:spPr bwMode="auto">
          <a:xfrm>
            <a:off x="2743200" y="4517136"/>
            <a:ext cx="990601" cy="254508"/>
          </a:xfrm>
          <a:prstGeom prst="rect">
            <a:avLst/>
          </a:prstGeom>
          <a:noFill/>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collisionality_scan_Ti_pred_comparison_2"/>
          <p:cNvPicPr>
            <a:picLocks noChangeAspect="1" noChangeArrowheads="1"/>
          </p:cNvPicPr>
          <p:nvPr/>
        </p:nvPicPr>
        <p:blipFill>
          <a:blip r:embed="rId2" cstate="print"/>
          <a:stretch>
            <a:fillRect/>
          </a:stretch>
        </p:blipFill>
        <p:spPr bwMode="auto">
          <a:xfrm>
            <a:off x="5076373" y="1295400"/>
            <a:ext cx="1963053" cy="2136774"/>
          </a:xfrm>
          <a:prstGeom prst="rect">
            <a:avLst/>
          </a:prstGeom>
          <a:noFill/>
          <a:ln w="9525">
            <a:noFill/>
            <a:miter lim="800000"/>
            <a:headEnd/>
            <a:tailEnd/>
          </a:ln>
        </p:spPr>
      </p:pic>
      <p:sp>
        <p:nvSpPr>
          <p:cNvPr id="3075" name="Title 1"/>
          <p:cNvSpPr>
            <a:spLocks noGrp="1"/>
          </p:cNvSpPr>
          <p:nvPr>
            <p:ph type="title"/>
          </p:nvPr>
        </p:nvSpPr>
        <p:spPr/>
        <p:txBody>
          <a:bodyPr/>
          <a:lstStyle/>
          <a:p>
            <a:r>
              <a:rPr lang="en-US" dirty="0" smtClean="0"/>
              <a:t>FY15-16 Modeling will Focus on Ion and Electron Thermal Transport at Expanded </a:t>
            </a:r>
            <a:r>
              <a:rPr lang="en-US" dirty="0" err="1" smtClean="0"/>
              <a:t>I</a:t>
            </a:r>
            <a:r>
              <a:rPr lang="en-US" baseline="-25000" dirty="0" err="1" smtClean="0"/>
              <a:t>p</a:t>
            </a:r>
            <a:r>
              <a:rPr lang="en-US" dirty="0" smtClean="0"/>
              <a:t>, B</a:t>
            </a:r>
            <a:r>
              <a:rPr lang="en-US" baseline="-25000" dirty="0" smtClean="0"/>
              <a:t>T</a:t>
            </a:r>
            <a:r>
              <a:rPr lang="en-US" dirty="0" smtClean="0"/>
              <a:t> and P</a:t>
            </a:r>
            <a:r>
              <a:rPr lang="en-US" baseline="-25000" dirty="0" smtClean="0"/>
              <a:t>NBI</a:t>
            </a:r>
          </a:p>
        </p:txBody>
      </p:sp>
      <p:sp>
        <p:nvSpPr>
          <p:cNvPr id="2" name="Content Placeholder 2"/>
          <p:cNvSpPr>
            <a:spLocks noGrp="1"/>
          </p:cNvSpPr>
          <p:nvPr>
            <p:ph idx="1"/>
          </p:nvPr>
        </p:nvSpPr>
        <p:spPr>
          <a:xfrm>
            <a:off x="76200" y="914400"/>
            <a:ext cx="8915400" cy="609600"/>
          </a:xfrm>
        </p:spPr>
        <p:txBody>
          <a:bodyPr>
            <a:noAutofit/>
          </a:bodyPr>
          <a:lstStyle/>
          <a:p>
            <a:pPr marL="285750" indent="-285750">
              <a:defRPr/>
            </a:pPr>
            <a:r>
              <a:rPr lang="en-US" sz="2200" dirty="0" smtClean="0"/>
              <a:t>Predict T</a:t>
            </a:r>
            <a:r>
              <a:rPr lang="en-US" sz="2200" baseline="-25000" dirty="0" smtClean="0"/>
              <a:t>e</a:t>
            </a:r>
            <a:r>
              <a:rPr lang="en-US" sz="2200" dirty="0" smtClean="0"/>
              <a:t> &amp; T</a:t>
            </a:r>
            <a:r>
              <a:rPr lang="en-US" sz="2200" baseline="-25000" dirty="0" smtClean="0"/>
              <a:t>i</a:t>
            </a:r>
            <a:r>
              <a:rPr lang="en-US" sz="2200" dirty="0" smtClean="0"/>
              <a:t> profiles using neoclassical and drift wave models and compare with NSTX-U profiles</a:t>
            </a:r>
          </a:p>
        </p:txBody>
      </p:sp>
      <p:sp>
        <p:nvSpPr>
          <p:cNvPr id="5" name="Slide Number Placeholder 4"/>
          <p:cNvSpPr>
            <a:spLocks noGrp="1"/>
          </p:cNvSpPr>
          <p:nvPr>
            <p:ph type="sldNum" sz="quarter" idx="10"/>
          </p:nvPr>
        </p:nvSpPr>
        <p:spPr/>
        <p:txBody>
          <a:bodyPr/>
          <a:lstStyle/>
          <a:p>
            <a:fld id="{9B3B3DED-E18B-4DB6-A454-FEA4855839C7}" type="slidenum">
              <a:rPr lang="en-US"/>
              <a:pPr/>
              <a:t>20</a:t>
            </a:fld>
            <a:endParaRPr lang="en-US"/>
          </a:p>
        </p:txBody>
      </p:sp>
      <p:sp>
        <p:nvSpPr>
          <p:cNvPr id="6" name="Content Placeholder 2"/>
          <p:cNvSpPr txBox="1">
            <a:spLocks/>
          </p:cNvSpPr>
          <p:nvPr/>
        </p:nvSpPr>
        <p:spPr bwMode="auto">
          <a:xfrm>
            <a:off x="76200" y="3429000"/>
            <a:ext cx="9067800" cy="3200400"/>
          </a:xfrm>
          <a:prstGeom prst="rect">
            <a:avLst/>
          </a:prstGeom>
          <a:noFill/>
          <a:ln w="9525">
            <a:noFill/>
            <a:miter lim="800000"/>
            <a:headEnd/>
            <a:tailEnd/>
          </a:ln>
        </p:spPr>
        <p:txBody>
          <a:bodyPr>
            <a:normAutofit/>
          </a:bodyPr>
          <a:lstStyle/>
          <a:p>
            <a:pPr marL="285750" indent="-285750" eaLnBrk="0" hangingPunct="0">
              <a:lnSpc>
                <a:spcPct val="90000"/>
              </a:lnSpc>
              <a:spcBef>
                <a:spcPct val="20000"/>
              </a:spcBef>
              <a:buFontTx/>
              <a:buChar char="•"/>
            </a:pPr>
            <a:r>
              <a:rPr lang="en-US" sz="2200" b="0" i="0" dirty="0" smtClean="0">
                <a:solidFill>
                  <a:schemeClr val="tx1"/>
                </a:solidFill>
                <a:latin typeface="Arial" pitchFamily="34" charset="0"/>
              </a:rPr>
              <a:t>Validate </a:t>
            </a:r>
            <a:r>
              <a:rPr lang="en-US" sz="2200" b="0" i="0" dirty="0">
                <a:solidFill>
                  <a:schemeClr val="tx1"/>
                </a:solidFill>
                <a:latin typeface="Arial" pitchFamily="34" charset="0"/>
              </a:rPr>
              <a:t>drift wave models with linear and nonlinear GK, focusing on:</a:t>
            </a:r>
          </a:p>
          <a:p>
            <a:pPr marL="742950" lvl="1" indent="-285750" eaLnBrk="0" hangingPunct="0">
              <a:lnSpc>
                <a:spcPct val="90000"/>
              </a:lnSpc>
              <a:spcBef>
                <a:spcPct val="20000"/>
              </a:spcBef>
              <a:buFontTx/>
              <a:buChar char="–"/>
            </a:pPr>
            <a:r>
              <a:rPr lang="en-US" sz="1800" b="0" i="0" dirty="0" smtClean="0">
                <a:solidFill>
                  <a:schemeClr val="accent2"/>
                </a:solidFill>
                <a:latin typeface="Arial" pitchFamily="34" charset="0"/>
              </a:rPr>
              <a:t>Linear instability regimes, e.g. TEM/MT/KBM, </a:t>
            </a:r>
            <a:r>
              <a:rPr lang="en-US" sz="1800" b="0" i="0" dirty="0">
                <a:solidFill>
                  <a:schemeClr val="accent2"/>
                </a:solidFill>
                <a:latin typeface="Arial" pitchFamily="34" charset="0"/>
              </a:rPr>
              <a:t>scaling and thresholds</a:t>
            </a:r>
          </a:p>
          <a:p>
            <a:pPr marL="742950" lvl="1" indent="-285750" eaLnBrk="0" hangingPunct="0">
              <a:lnSpc>
                <a:spcPct val="90000"/>
              </a:lnSpc>
              <a:spcBef>
                <a:spcPct val="20000"/>
              </a:spcBef>
              <a:buFontTx/>
              <a:buChar char="–"/>
            </a:pPr>
            <a:r>
              <a:rPr lang="en-US" sz="1800" b="0" i="0" dirty="0" smtClean="0">
                <a:solidFill>
                  <a:schemeClr val="accent2"/>
                </a:solidFill>
                <a:latin typeface="Arial" pitchFamily="34" charset="0"/>
              </a:rPr>
              <a:t>Nonlinear electron </a:t>
            </a:r>
            <a:r>
              <a:rPr lang="en-US" sz="1800" b="0" i="0" dirty="0">
                <a:solidFill>
                  <a:schemeClr val="accent2"/>
                </a:solidFill>
                <a:latin typeface="Arial" pitchFamily="34" charset="0"/>
              </a:rPr>
              <a:t>&amp; ion heat flux scaling for the different </a:t>
            </a:r>
            <a:r>
              <a:rPr lang="en-US" sz="1800" b="0" i="0" dirty="0" smtClean="0">
                <a:solidFill>
                  <a:schemeClr val="accent2"/>
                </a:solidFill>
                <a:latin typeface="Arial" pitchFamily="34" charset="0"/>
              </a:rPr>
              <a:t>mechanisms</a:t>
            </a:r>
            <a:endParaRPr lang="en-US" sz="1800" b="0" i="0" dirty="0">
              <a:solidFill>
                <a:schemeClr val="accent2"/>
              </a:solidFill>
              <a:latin typeface="Arial" pitchFamily="34" charset="0"/>
            </a:endParaRPr>
          </a:p>
          <a:p>
            <a:pPr marL="285750" indent="-285750" eaLnBrk="0" hangingPunct="0">
              <a:lnSpc>
                <a:spcPct val="90000"/>
              </a:lnSpc>
              <a:spcBef>
                <a:spcPct val="20000"/>
              </a:spcBef>
              <a:buFontTx/>
              <a:buChar char="•"/>
            </a:pPr>
            <a:r>
              <a:rPr lang="en-US" sz="2200" b="0" i="0" dirty="0">
                <a:solidFill>
                  <a:schemeClr val="tx1"/>
                </a:solidFill>
                <a:latin typeface="Arial" pitchFamily="34" charset="0"/>
              </a:rPr>
              <a:t>Consider developing semi-empirical or analytic models based directly on GK </a:t>
            </a:r>
            <a:r>
              <a:rPr lang="en-US" sz="2200" b="0" i="0" dirty="0" smtClean="0">
                <a:solidFill>
                  <a:schemeClr val="tx1"/>
                </a:solidFill>
                <a:latin typeface="Arial" pitchFamily="34" charset="0"/>
              </a:rPr>
              <a:t>simulations</a:t>
            </a:r>
          </a:p>
          <a:p>
            <a:pPr marL="739775" lvl="2" indent="-282575" eaLnBrk="0" hangingPunct="0">
              <a:lnSpc>
                <a:spcPct val="90000"/>
              </a:lnSpc>
              <a:spcBef>
                <a:spcPct val="20000"/>
              </a:spcBef>
              <a:buFont typeface="Arial" pitchFamily="34" charset="0"/>
              <a:buChar char="−"/>
            </a:pPr>
            <a:r>
              <a:rPr lang="en-US" sz="1800" b="0" i="0" dirty="0" smtClean="0">
                <a:solidFill>
                  <a:schemeClr val="accent2"/>
                </a:solidFill>
                <a:latin typeface="Arial" pitchFamily="34" charset="0"/>
              </a:rPr>
              <a:t>Depending on quantitative success of available DW models</a:t>
            </a:r>
          </a:p>
          <a:p>
            <a:pPr marL="342900" indent="-342900" eaLnBrk="0" hangingPunct="0">
              <a:lnSpc>
                <a:spcPct val="90000"/>
              </a:lnSpc>
              <a:spcBef>
                <a:spcPct val="20000"/>
              </a:spcBef>
              <a:buFontTx/>
              <a:buChar char="•"/>
            </a:pPr>
            <a:endParaRPr lang="en-US" sz="800" b="0" i="0" dirty="0">
              <a:solidFill>
                <a:schemeClr val="tx1"/>
              </a:solidFill>
              <a:latin typeface="Arial" pitchFamily="34" charset="0"/>
            </a:endParaRPr>
          </a:p>
          <a:p>
            <a:pPr marL="285750" indent="-285750" eaLnBrk="0" hangingPunct="0">
              <a:lnSpc>
                <a:spcPct val="90000"/>
              </a:lnSpc>
              <a:spcBef>
                <a:spcPct val="20000"/>
              </a:spcBef>
              <a:buFontTx/>
              <a:buChar char="•"/>
            </a:pPr>
            <a:r>
              <a:rPr lang="en-US" sz="2200" b="0" i="0" dirty="0" smtClean="0">
                <a:solidFill>
                  <a:schemeClr val="tx1"/>
                </a:solidFill>
                <a:latin typeface="Arial" pitchFamily="34" charset="0"/>
              </a:rPr>
              <a:t>Develop model </a:t>
            </a:r>
            <a:r>
              <a:rPr lang="en-US" sz="2200" b="0" i="0" dirty="0" err="1" smtClean="0">
                <a:solidFill>
                  <a:schemeClr val="tx1"/>
                </a:solidFill>
                <a:latin typeface="Symbol" pitchFamily="18" charset="2"/>
              </a:rPr>
              <a:t>c</a:t>
            </a:r>
            <a:r>
              <a:rPr lang="en-US" sz="2200" b="0" i="0" baseline="-25000" dirty="0" err="1" smtClean="0">
                <a:solidFill>
                  <a:schemeClr val="tx1"/>
                </a:solidFill>
                <a:latin typeface="Arial" pitchFamily="34" charset="0"/>
              </a:rPr>
              <a:t>e,EP</a:t>
            </a:r>
            <a:r>
              <a:rPr lang="en-US" sz="2200" b="0" i="0" dirty="0" smtClean="0">
                <a:solidFill>
                  <a:schemeClr val="tx1"/>
                </a:solidFill>
                <a:latin typeface="Arial" pitchFamily="34" charset="0"/>
              </a:rPr>
              <a:t> based on ORBIT simulations using measured CAE/GAE mode structures (w/ EP TSG)</a:t>
            </a:r>
          </a:p>
        </p:txBody>
      </p:sp>
      <p:sp>
        <p:nvSpPr>
          <p:cNvPr id="7" name="Content Placeholder 2"/>
          <p:cNvSpPr txBox="1">
            <a:spLocks/>
          </p:cNvSpPr>
          <p:nvPr/>
        </p:nvSpPr>
        <p:spPr bwMode="auto">
          <a:xfrm>
            <a:off x="76200" y="1676400"/>
            <a:ext cx="4876800" cy="2286000"/>
          </a:xfrm>
          <a:prstGeom prst="rect">
            <a:avLst/>
          </a:prstGeom>
          <a:noFill/>
          <a:ln w="9525">
            <a:noFill/>
            <a:miter lim="800000"/>
            <a:headEnd/>
            <a:tailEnd/>
          </a:ln>
        </p:spPr>
        <p:txBody>
          <a:bodyPr>
            <a:normAutofit/>
          </a:bodyPr>
          <a:lstStyle/>
          <a:p>
            <a:pPr marL="742950" lvl="1" indent="-285750" eaLnBrk="0" hangingPunct="0">
              <a:lnSpc>
                <a:spcPct val="80000"/>
              </a:lnSpc>
              <a:spcBef>
                <a:spcPct val="20000"/>
              </a:spcBef>
              <a:buFontTx/>
              <a:buChar char="–"/>
            </a:pPr>
            <a:r>
              <a:rPr lang="en-US" sz="2000" b="0" i="0" dirty="0">
                <a:solidFill>
                  <a:schemeClr val="accent2"/>
                </a:solidFill>
                <a:latin typeface="Arial" pitchFamily="34" charset="0"/>
              </a:rPr>
              <a:t>Clarify </a:t>
            </a:r>
            <a:r>
              <a:rPr lang="en-US" sz="2000" b="0" i="0" dirty="0" smtClean="0">
                <a:solidFill>
                  <a:schemeClr val="accent2"/>
                </a:solidFill>
                <a:latin typeface="Arial" pitchFamily="34" charset="0"/>
              </a:rPr>
              <a:t>the regime of validity of neoclassical model for ion </a:t>
            </a:r>
            <a:r>
              <a:rPr lang="en-US" sz="2000" b="0" i="0" dirty="0">
                <a:solidFill>
                  <a:schemeClr val="accent2"/>
                </a:solidFill>
                <a:latin typeface="Arial" pitchFamily="34" charset="0"/>
              </a:rPr>
              <a:t>thermal </a:t>
            </a:r>
            <a:r>
              <a:rPr lang="en-US" sz="2000" b="0" i="0" dirty="0" smtClean="0">
                <a:solidFill>
                  <a:schemeClr val="accent2"/>
                </a:solidFill>
                <a:latin typeface="Arial" pitchFamily="34" charset="0"/>
              </a:rPr>
              <a:t>and </a:t>
            </a:r>
            <a:r>
              <a:rPr lang="en-US" sz="2000" b="0" i="0" dirty="0">
                <a:solidFill>
                  <a:schemeClr val="accent2"/>
                </a:solidFill>
                <a:latin typeface="Arial" pitchFamily="34" charset="0"/>
              </a:rPr>
              <a:t>impurity </a:t>
            </a:r>
            <a:r>
              <a:rPr lang="en-US" sz="2000" b="0" i="0" dirty="0" smtClean="0">
                <a:solidFill>
                  <a:schemeClr val="accent2"/>
                </a:solidFill>
                <a:latin typeface="Arial" pitchFamily="34" charset="0"/>
              </a:rPr>
              <a:t>transport</a:t>
            </a:r>
            <a:endParaRPr lang="en-US" sz="2000" b="0" i="0" baseline="-25000" dirty="0">
              <a:solidFill>
                <a:srgbClr val="FF0000"/>
              </a:solidFill>
              <a:latin typeface="Arial" pitchFamily="34" charset="0"/>
            </a:endParaRPr>
          </a:p>
          <a:p>
            <a:pPr marL="742950" lvl="1" indent="-285750" eaLnBrk="0" hangingPunct="0">
              <a:lnSpc>
                <a:spcPct val="80000"/>
              </a:lnSpc>
              <a:spcBef>
                <a:spcPct val="20000"/>
              </a:spcBef>
              <a:buFontTx/>
              <a:buChar char="–"/>
            </a:pPr>
            <a:r>
              <a:rPr lang="en-US" sz="2000" b="0" i="0" dirty="0" smtClean="0">
                <a:solidFill>
                  <a:schemeClr val="accent2"/>
                </a:solidFill>
                <a:latin typeface="Arial" pitchFamily="34" charset="0"/>
              </a:rPr>
              <a:t>Validate drift-wave-based </a:t>
            </a:r>
            <a:r>
              <a:rPr lang="en-US" sz="2000" b="0" i="0" dirty="0">
                <a:solidFill>
                  <a:schemeClr val="accent2"/>
                </a:solidFill>
                <a:latin typeface="Arial" pitchFamily="34" charset="0"/>
              </a:rPr>
              <a:t>models </a:t>
            </a:r>
            <a:r>
              <a:rPr lang="en-US" sz="2000" b="0" i="0" dirty="0" smtClean="0">
                <a:solidFill>
                  <a:schemeClr val="accent2"/>
                </a:solidFill>
                <a:latin typeface="Arial" pitchFamily="34" charset="0"/>
              </a:rPr>
              <a:t>and identify their deficiencies for </a:t>
            </a:r>
            <a:r>
              <a:rPr lang="en-US" sz="2000" b="0" i="0" dirty="0">
                <a:solidFill>
                  <a:schemeClr val="accent2"/>
                </a:solidFill>
                <a:latin typeface="Arial" pitchFamily="34" charset="0"/>
              </a:rPr>
              <a:t>predicting core </a:t>
            </a:r>
            <a:r>
              <a:rPr lang="en-US" sz="2000" b="0" i="0" dirty="0" smtClean="0">
                <a:solidFill>
                  <a:schemeClr val="accent2"/>
                </a:solidFill>
                <a:latin typeface="Arial" pitchFamily="34" charset="0"/>
              </a:rPr>
              <a:t>T</a:t>
            </a:r>
            <a:r>
              <a:rPr lang="en-US" sz="2000" b="0" i="0" baseline="-25000" dirty="0" smtClean="0">
                <a:solidFill>
                  <a:schemeClr val="accent2"/>
                </a:solidFill>
                <a:latin typeface="Arial" pitchFamily="34" charset="0"/>
              </a:rPr>
              <a:t>e</a:t>
            </a:r>
            <a:r>
              <a:rPr lang="en-US" sz="2000" b="0" i="0" dirty="0" smtClean="0">
                <a:solidFill>
                  <a:schemeClr val="accent2"/>
                </a:solidFill>
                <a:latin typeface="Arial" pitchFamily="34" charset="0"/>
              </a:rPr>
              <a:t> </a:t>
            </a:r>
          </a:p>
        </p:txBody>
      </p:sp>
      <p:sp>
        <p:nvSpPr>
          <p:cNvPr id="3080" name="TextBox 7"/>
          <p:cNvSpPr txBox="1">
            <a:spLocks noChangeArrowheads="1"/>
          </p:cNvSpPr>
          <p:nvPr/>
        </p:nvSpPr>
        <p:spPr bwMode="auto">
          <a:xfrm>
            <a:off x="6248400" y="1475601"/>
            <a:ext cx="709297" cy="276999"/>
          </a:xfrm>
          <a:prstGeom prst="rect">
            <a:avLst/>
          </a:prstGeom>
          <a:noFill/>
          <a:ln w="9525">
            <a:noFill/>
            <a:miter lim="800000"/>
            <a:headEnd/>
            <a:tailEnd/>
          </a:ln>
        </p:spPr>
        <p:txBody>
          <a:bodyPr wrap="none">
            <a:spAutoFit/>
          </a:bodyPr>
          <a:lstStyle/>
          <a:p>
            <a:r>
              <a:rPr lang="en-US" i="0" dirty="0" smtClean="0">
                <a:solidFill>
                  <a:schemeClr val="tx1"/>
                </a:solidFill>
              </a:rPr>
              <a:t>T</a:t>
            </a:r>
            <a:r>
              <a:rPr lang="en-US" i="0" baseline="-25000" dirty="0" smtClean="0">
                <a:solidFill>
                  <a:schemeClr val="tx1"/>
                </a:solidFill>
              </a:rPr>
              <a:t>i </a:t>
            </a:r>
            <a:r>
              <a:rPr lang="en-US" i="0" dirty="0" smtClean="0">
                <a:solidFill>
                  <a:schemeClr val="tx1"/>
                </a:solidFill>
              </a:rPr>
              <a:t>(</a:t>
            </a:r>
            <a:r>
              <a:rPr lang="en-US" i="0" dirty="0" err="1" smtClean="0">
                <a:solidFill>
                  <a:schemeClr val="tx1"/>
                </a:solidFill>
              </a:rPr>
              <a:t>keV</a:t>
            </a:r>
            <a:r>
              <a:rPr lang="en-US" i="0" dirty="0">
                <a:solidFill>
                  <a:schemeClr val="tx1"/>
                </a:solidFill>
              </a:rPr>
              <a:t>)</a:t>
            </a:r>
            <a:endParaRPr lang="en-US" i="0" dirty="0">
              <a:solidFill>
                <a:srgbClr val="FF0000"/>
              </a:solidFill>
            </a:endParaRPr>
          </a:p>
        </p:txBody>
      </p:sp>
      <p:pic>
        <p:nvPicPr>
          <p:cNvPr id="1026" name="Picture 2" descr="C:\Users\yren\Documents\MATLAB\work_nstx\figure_save\te_prediction.png"/>
          <p:cNvPicPr>
            <a:picLocks noChangeAspect="1" noChangeArrowheads="1"/>
          </p:cNvPicPr>
          <p:nvPr/>
        </p:nvPicPr>
        <p:blipFill>
          <a:blip r:embed="rId3" cstate="print"/>
          <a:stretch>
            <a:fillRect/>
          </a:stretch>
        </p:blipFill>
        <p:spPr bwMode="auto">
          <a:xfrm>
            <a:off x="7086913" y="1333250"/>
            <a:ext cx="1911066" cy="2095750"/>
          </a:xfrm>
          <a:prstGeom prst="rect">
            <a:avLst/>
          </a:prstGeom>
          <a:noFill/>
        </p:spPr>
      </p:pic>
      <p:sp>
        <p:nvSpPr>
          <p:cNvPr id="10" name="TextBox 7"/>
          <p:cNvSpPr txBox="1">
            <a:spLocks noChangeArrowheads="1"/>
          </p:cNvSpPr>
          <p:nvPr/>
        </p:nvSpPr>
        <p:spPr bwMode="auto">
          <a:xfrm>
            <a:off x="8229600" y="1447800"/>
            <a:ext cx="729495" cy="276999"/>
          </a:xfrm>
          <a:prstGeom prst="rect">
            <a:avLst/>
          </a:prstGeom>
          <a:noFill/>
          <a:ln w="9525">
            <a:noFill/>
            <a:miter lim="800000"/>
            <a:headEnd/>
            <a:tailEnd/>
          </a:ln>
        </p:spPr>
        <p:txBody>
          <a:bodyPr wrap="none">
            <a:spAutoFit/>
          </a:bodyPr>
          <a:lstStyle/>
          <a:p>
            <a:r>
              <a:rPr lang="en-US" i="0" dirty="0" smtClean="0">
                <a:solidFill>
                  <a:schemeClr val="tx1"/>
                </a:solidFill>
              </a:rPr>
              <a:t>T</a:t>
            </a:r>
            <a:r>
              <a:rPr lang="en-US" i="0" baseline="-25000" dirty="0" smtClean="0">
                <a:solidFill>
                  <a:schemeClr val="tx1"/>
                </a:solidFill>
              </a:rPr>
              <a:t>e </a:t>
            </a:r>
            <a:r>
              <a:rPr lang="en-US" i="0" dirty="0">
                <a:solidFill>
                  <a:schemeClr val="tx1"/>
                </a:solidFill>
              </a:rPr>
              <a:t>(</a:t>
            </a:r>
            <a:r>
              <a:rPr lang="en-US" i="0" dirty="0" err="1">
                <a:solidFill>
                  <a:schemeClr val="tx1"/>
                </a:solidFill>
              </a:rPr>
              <a:t>keV</a:t>
            </a:r>
            <a:r>
              <a:rPr lang="en-US" i="0" dirty="0">
                <a:solidFill>
                  <a:schemeClr val="tx1"/>
                </a:solidFill>
              </a:rPr>
              <a:t>)</a:t>
            </a:r>
            <a:endParaRPr lang="en-US" i="0"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t>FY17-18 Long Term Plans will Focus on Complete T</a:t>
            </a:r>
            <a:r>
              <a:rPr lang="en-US" baseline="-25000" dirty="0" smtClean="0"/>
              <a:t>e</a:t>
            </a:r>
            <a:r>
              <a:rPr lang="en-US" dirty="0" smtClean="0"/>
              <a:t> Profile Prediction for Low </a:t>
            </a:r>
            <a:r>
              <a:rPr lang="en-US" dirty="0" err="1" smtClean="0"/>
              <a:t>Collisionality</a:t>
            </a:r>
            <a:r>
              <a:rPr lang="en-US" dirty="0" smtClean="0"/>
              <a:t> &amp; Advanced Scenarios</a:t>
            </a:r>
          </a:p>
        </p:txBody>
      </p:sp>
      <p:sp>
        <p:nvSpPr>
          <p:cNvPr id="5123" name="Content Placeholder 2"/>
          <p:cNvSpPr>
            <a:spLocks noGrp="1"/>
          </p:cNvSpPr>
          <p:nvPr>
            <p:ph idx="1"/>
          </p:nvPr>
        </p:nvSpPr>
        <p:spPr>
          <a:xfrm>
            <a:off x="0" y="990600"/>
            <a:ext cx="9296400" cy="5715000"/>
          </a:xfrm>
        </p:spPr>
        <p:txBody>
          <a:bodyPr>
            <a:normAutofit/>
          </a:bodyPr>
          <a:lstStyle/>
          <a:p>
            <a:pPr>
              <a:lnSpc>
                <a:spcPct val="80000"/>
              </a:lnSpc>
            </a:pPr>
            <a:r>
              <a:rPr lang="en-US" sz="2200" dirty="0" smtClean="0"/>
              <a:t>Validate predictions at lowest </a:t>
            </a:r>
            <a:r>
              <a:rPr lang="en-US" sz="2200" dirty="0" err="1" smtClean="0"/>
              <a:t>collisionality</a:t>
            </a:r>
            <a:r>
              <a:rPr lang="en-US" sz="2200" dirty="0" smtClean="0"/>
              <a:t> accessible with </a:t>
            </a:r>
            <a:r>
              <a:rPr lang="en-US" sz="2200" dirty="0" err="1" smtClean="0"/>
              <a:t>cryopump</a:t>
            </a:r>
            <a:r>
              <a:rPr lang="en-US" sz="2200" dirty="0" smtClean="0"/>
              <a:t> and advanced scenario development</a:t>
            </a:r>
          </a:p>
          <a:p>
            <a:pPr lvl="1">
              <a:lnSpc>
                <a:spcPct val="80000"/>
              </a:lnSpc>
            </a:pPr>
            <a:r>
              <a:rPr lang="en-US" sz="1800" dirty="0" smtClean="0"/>
              <a:t>Integrate analytic </a:t>
            </a:r>
            <a:r>
              <a:rPr lang="en-US" sz="1800" dirty="0" err="1" smtClean="0">
                <a:latin typeface="Symbol" pitchFamily="18" charset="2"/>
              </a:rPr>
              <a:t>c</a:t>
            </a:r>
            <a:r>
              <a:rPr lang="en-US" sz="1800" baseline="-25000" dirty="0" err="1" smtClean="0"/>
              <a:t>e,EP</a:t>
            </a:r>
            <a:r>
              <a:rPr lang="en-US" sz="1800" dirty="0" smtClean="0"/>
              <a:t> model into </a:t>
            </a:r>
            <a:r>
              <a:rPr lang="en-US" sz="1800" dirty="0" smtClean="0"/>
              <a:t>TRANSP </a:t>
            </a:r>
            <a:r>
              <a:rPr lang="en-US" sz="1800" dirty="0" smtClean="0"/>
              <a:t>predictions for core T</a:t>
            </a:r>
            <a:r>
              <a:rPr lang="en-US" sz="1800" baseline="-25000" dirty="0" smtClean="0"/>
              <a:t>e</a:t>
            </a:r>
            <a:r>
              <a:rPr lang="en-US" sz="1800" dirty="0" smtClean="0"/>
              <a:t> profile</a:t>
            </a:r>
          </a:p>
          <a:p>
            <a:pPr lvl="1">
              <a:lnSpc>
                <a:spcPct val="80000"/>
              </a:lnSpc>
            </a:pPr>
            <a:r>
              <a:rPr lang="en-US" sz="1800" dirty="0" smtClean="0"/>
              <a:t>Non-linear HYM simulations for first principles GAE/CAE spectra for ORBIT </a:t>
            </a:r>
            <a:r>
              <a:rPr lang="en-US" sz="1800" dirty="0" err="1" smtClean="0">
                <a:latin typeface="Symbol" pitchFamily="18" charset="2"/>
              </a:rPr>
              <a:t>c</a:t>
            </a:r>
            <a:r>
              <a:rPr lang="en-US" sz="1800" baseline="-25000" dirty="0" err="1" smtClean="0"/>
              <a:t>e,EP</a:t>
            </a:r>
            <a:r>
              <a:rPr lang="en-US" sz="1800" baseline="-25000" dirty="0" smtClean="0"/>
              <a:t> </a:t>
            </a:r>
            <a:r>
              <a:rPr lang="en-US" sz="1800" dirty="0" smtClean="0"/>
              <a:t>modeling</a:t>
            </a:r>
          </a:p>
          <a:p>
            <a:pPr>
              <a:lnSpc>
                <a:spcPct val="80000"/>
              </a:lnSpc>
              <a:buNone/>
            </a:pPr>
            <a:endParaRPr lang="en-US" sz="2000" dirty="0" smtClean="0"/>
          </a:p>
          <a:p>
            <a:pPr>
              <a:lnSpc>
                <a:spcPct val="80000"/>
              </a:lnSpc>
            </a:pPr>
            <a:r>
              <a:rPr lang="en-US" sz="2200" dirty="0" smtClean="0"/>
              <a:t>Depending on success of T</a:t>
            </a:r>
            <a:r>
              <a:rPr lang="en-US" sz="2200" baseline="-25000" dirty="0" smtClean="0"/>
              <a:t>e</a:t>
            </a:r>
            <a:r>
              <a:rPr lang="en-US" sz="2200" dirty="0" smtClean="0"/>
              <a:t>, T</a:t>
            </a:r>
            <a:r>
              <a:rPr lang="en-US" sz="2200" baseline="-25000" dirty="0" smtClean="0"/>
              <a:t>i</a:t>
            </a:r>
            <a:r>
              <a:rPr lang="en-US" sz="2200" dirty="0" smtClean="0"/>
              <a:t> predictions:</a:t>
            </a:r>
          </a:p>
          <a:p>
            <a:pPr lvl="1">
              <a:lnSpc>
                <a:spcPct val="80000"/>
              </a:lnSpc>
            </a:pPr>
            <a:r>
              <a:rPr lang="en-US" sz="1800" dirty="0" smtClean="0"/>
              <a:t>T</a:t>
            </a:r>
            <a:r>
              <a:rPr lang="en-US" sz="1800" baseline="-25000" dirty="0" smtClean="0"/>
              <a:t>e</a:t>
            </a:r>
            <a:r>
              <a:rPr lang="en-US" sz="1800" dirty="0" smtClean="0"/>
              <a:t>, T</a:t>
            </a:r>
            <a:r>
              <a:rPr lang="en-US" sz="1800" baseline="-25000" dirty="0" smtClean="0"/>
              <a:t>i</a:t>
            </a:r>
            <a:r>
              <a:rPr lang="en-US" sz="1800" dirty="0" smtClean="0"/>
              <a:t>, </a:t>
            </a:r>
            <a:r>
              <a:rPr lang="en-US" sz="1800" dirty="0" err="1" smtClean="0">
                <a:latin typeface="Symbol" pitchFamily="18" charset="2"/>
              </a:rPr>
              <a:t>t</a:t>
            </a:r>
            <a:r>
              <a:rPr lang="en-US" sz="1800" baseline="-25000" dirty="0" err="1" smtClean="0"/>
              <a:t>E</a:t>
            </a:r>
            <a:r>
              <a:rPr lang="en-US" sz="1800" dirty="0" smtClean="0"/>
              <a:t> predictions for future device, e.g. ST-FNSF, Pilot</a:t>
            </a:r>
          </a:p>
          <a:p>
            <a:pPr lvl="1">
              <a:lnSpc>
                <a:spcPct val="80000"/>
              </a:lnSpc>
            </a:pPr>
            <a:r>
              <a:rPr lang="en-US" sz="1800" dirty="0" smtClean="0"/>
              <a:t>Integrated scenario predictions (consistent equilibrium &amp; q profile evolution) for fully relaxed and fully non-inductive scenarios</a:t>
            </a:r>
          </a:p>
          <a:p>
            <a:pPr lvl="1">
              <a:lnSpc>
                <a:spcPct val="80000"/>
              </a:lnSpc>
            </a:pPr>
            <a:r>
              <a:rPr lang="en-US" sz="1800" dirty="0" smtClean="0"/>
              <a:t>Predict density and rotation profile (n, </a:t>
            </a:r>
            <a:r>
              <a:rPr lang="en-US" sz="1800" dirty="0" smtClean="0">
                <a:latin typeface="Symbol" pitchFamily="18" charset="2"/>
              </a:rPr>
              <a:t>W</a:t>
            </a:r>
            <a:r>
              <a:rPr lang="en-US" sz="1800" dirty="0" smtClean="0"/>
              <a:t>)</a:t>
            </a:r>
          </a:p>
          <a:p>
            <a:pPr>
              <a:lnSpc>
                <a:spcPct val="80000"/>
              </a:lnSpc>
              <a:buFontTx/>
              <a:buNone/>
            </a:pPr>
            <a:endParaRPr lang="en-US" sz="1800" dirty="0" smtClean="0"/>
          </a:p>
          <a:p>
            <a:pPr>
              <a:lnSpc>
                <a:spcPct val="80000"/>
              </a:lnSpc>
            </a:pPr>
            <a:r>
              <a:rPr lang="en-US" sz="2200" dirty="0" smtClean="0"/>
              <a:t>Investigate non-local core effects using global </a:t>
            </a:r>
            <a:r>
              <a:rPr lang="en-US" sz="2200" dirty="0" err="1" smtClean="0"/>
              <a:t>gyrokinetics</a:t>
            </a:r>
            <a:endParaRPr lang="en-US" sz="2200" dirty="0" smtClean="0"/>
          </a:p>
          <a:p>
            <a:pPr lvl="1">
              <a:lnSpc>
                <a:spcPct val="80000"/>
              </a:lnSpc>
            </a:pPr>
            <a:r>
              <a:rPr lang="en-US" sz="1800" dirty="0" smtClean="0"/>
              <a:t>Relatively large </a:t>
            </a:r>
            <a:r>
              <a:rPr lang="en-US" sz="1800" dirty="0" smtClean="0">
                <a:latin typeface="Symbol" pitchFamily="18" charset="2"/>
              </a:rPr>
              <a:t>r</a:t>
            </a:r>
            <a:r>
              <a:rPr lang="en-US" sz="1800" baseline="30000" dirty="0" smtClean="0"/>
              <a:t>*</a:t>
            </a:r>
            <a:r>
              <a:rPr lang="en-US" sz="1800" dirty="0" smtClean="0"/>
              <a:t> in NSTX-U, possible turbulence spreading into near-axis region</a:t>
            </a:r>
          </a:p>
          <a:p>
            <a:pPr lvl="1">
              <a:lnSpc>
                <a:spcPct val="80000"/>
              </a:lnSpc>
            </a:pPr>
            <a:r>
              <a:rPr lang="en-US" sz="1800" dirty="0" smtClean="0"/>
              <a:t>Pursue heuristic model to incorporate non-local effects</a:t>
            </a:r>
          </a:p>
          <a:p>
            <a:pPr lvl="1">
              <a:lnSpc>
                <a:spcPct val="80000"/>
              </a:lnSpc>
            </a:pPr>
            <a:endParaRPr lang="en-US" sz="1700" dirty="0" smtClean="0"/>
          </a:p>
          <a:p>
            <a:pPr>
              <a:lnSpc>
                <a:spcPct val="80000"/>
              </a:lnSpc>
            </a:pPr>
            <a:r>
              <a:rPr lang="en-US" sz="2200" dirty="0" smtClean="0"/>
              <a:t>When feasible move to core/pedestal full-F simulations, e.g. XGC1 to investigate possible non-local influence from pedestal to core region (w/ BP TSG)</a:t>
            </a:r>
          </a:p>
        </p:txBody>
      </p:sp>
      <p:sp>
        <p:nvSpPr>
          <p:cNvPr id="5" name="Slide Number Placeholder 4"/>
          <p:cNvSpPr>
            <a:spLocks noGrp="1"/>
          </p:cNvSpPr>
          <p:nvPr>
            <p:ph type="sldNum" sz="quarter" idx="10"/>
          </p:nvPr>
        </p:nvSpPr>
        <p:spPr/>
        <p:txBody>
          <a:bodyPr/>
          <a:lstStyle/>
          <a:p>
            <a:fld id="{3179ED2A-FA58-4DDE-84CA-3B3028F6211E}" type="slidenum">
              <a:rPr lang="en-US"/>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z="2000" dirty="0" smtClean="0"/>
              <a:t>Summary: NSTX-U T&amp;T Research will Provide Physics Basis Leading to Predictive Capability for Transport in Future ST/AT Devices </a:t>
            </a:r>
          </a:p>
        </p:txBody>
      </p:sp>
      <p:sp>
        <p:nvSpPr>
          <p:cNvPr id="7171" name="Content Placeholder 2"/>
          <p:cNvSpPr>
            <a:spLocks noGrp="1"/>
          </p:cNvSpPr>
          <p:nvPr>
            <p:ph idx="1"/>
          </p:nvPr>
        </p:nvSpPr>
        <p:spPr>
          <a:xfrm>
            <a:off x="76200" y="990600"/>
            <a:ext cx="9220200" cy="4953000"/>
          </a:xfrm>
        </p:spPr>
        <p:txBody>
          <a:bodyPr/>
          <a:lstStyle/>
          <a:p>
            <a:pPr marL="228600" indent="-228600"/>
            <a:r>
              <a:rPr lang="en-US" dirty="0" smtClean="0"/>
              <a:t>Stimulated by the results from NSTX, the proposed T&amp;T research thrusts for NSTX-U aim to address</a:t>
            </a:r>
          </a:p>
          <a:p>
            <a:pPr marL="628650" lvl="1" indent="-284163"/>
            <a:r>
              <a:rPr lang="en-US" sz="1800" dirty="0" smtClean="0"/>
              <a:t>H-mode global energy confinement</a:t>
            </a:r>
          </a:p>
          <a:p>
            <a:pPr marL="628650" lvl="1" indent="-284163"/>
            <a:r>
              <a:rPr lang="en-US" sz="1800" dirty="0" smtClean="0"/>
              <a:t>Transport mechanisms and their operational regimes </a:t>
            </a:r>
          </a:p>
          <a:p>
            <a:pPr marL="631825" lvl="1" indent="-292100"/>
            <a:r>
              <a:rPr lang="en-US" sz="1800" dirty="0" smtClean="0"/>
              <a:t>Establishment and validation of reduced transport models</a:t>
            </a:r>
          </a:p>
          <a:p>
            <a:pPr marL="228600" indent="-228600"/>
            <a:r>
              <a:rPr lang="en-US" dirty="0" smtClean="0"/>
              <a:t>A set of turbulence diagnostics coupled with a comprehensive set of data analysis and simulation/modeling tools will greatly facilitate achieving the research goals</a:t>
            </a:r>
          </a:p>
          <a:p>
            <a:pPr marL="628650" lvl="1"/>
            <a:r>
              <a:rPr lang="en-US" sz="1800" dirty="0" smtClean="0"/>
              <a:t>BES, </a:t>
            </a:r>
            <a:r>
              <a:rPr lang="en-US" sz="1800" dirty="0" err="1" smtClean="0"/>
              <a:t>reflectometry</a:t>
            </a:r>
            <a:r>
              <a:rPr lang="en-US" sz="1800" dirty="0" smtClean="0"/>
              <a:t>, </a:t>
            </a:r>
            <a:r>
              <a:rPr lang="en-US" sz="1800" dirty="0" err="1" smtClean="0"/>
              <a:t>polarimetry</a:t>
            </a:r>
            <a:r>
              <a:rPr lang="en-US" sz="1800" dirty="0" smtClean="0"/>
              <a:t> and high-k</a:t>
            </a:r>
            <a:r>
              <a:rPr lang="en-US" sz="1800" baseline="-25000" dirty="0" smtClean="0">
                <a:latin typeface="cmmi10"/>
              </a:rPr>
              <a:t>µ </a:t>
            </a:r>
            <a:r>
              <a:rPr lang="en-US" sz="1800" dirty="0" smtClean="0"/>
              <a:t>scattering system</a:t>
            </a:r>
          </a:p>
          <a:p>
            <a:pPr marL="628650" lvl="1"/>
            <a:r>
              <a:rPr lang="en-US" sz="1800" dirty="0" smtClean="0"/>
              <a:t>TRANSP, GYRO, GTS, XGC1, NEO, GTC-NEO etc.</a:t>
            </a:r>
          </a:p>
          <a:p>
            <a:pPr marL="233363" indent="-233363"/>
            <a:r>
              <a:rPr lang="en-US" dirty="0" smtClean="0"/>
              <a:t>FY15 NSTX milestone well suited for providing an initial assessment of confinement performance in expanded regime of NSTX-U</a:t>
            </a:r>
          </a:p>
          <a:p>
            <a:pPr>
              <a:buNone/>
            </a:pPr>
            <a:r>
              <a:rPr lang="en-US" dirty="0" smtClean="0"/>
              <a:t>  </a:t>
            </a:r>
          </a:p>
        </p:txBody>
      </p:sp>
      <p:sp>
        <p:nvSpPr>
          <p:cNvPr id="4" name="Slide Number Placeholder 3"/>
          <p:cNvSpPr>
            <a:spLocks noGrp="1"/>
          </p:cNvSpPr>
          <p:nvPr>
            <p:ph type="sldNum" sz="quarter" idx="10"/>
          </p:nvPr>
        </p:nvSpPr>
        <p:spPr/>
        <p:txBody>
          <a:bodyPr/>
          <a:lstStyle/>
          <a:p>
            <a:pPr>
              <a:defRPr/>
            </a:pPr>
            <a:fld id="{6DDE1E14-FFAA-4CF2-AD26-762D3C45FB01}"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09800" y="2133600"/>
            <a:ext cx="8763000" cy="4953000"/>
          </a:xfrm>
        </p:spPr>
        <p:txBody>
          <a:bodyPr/>
          <a:lstStyle/>
          <a:p>
            <a:pPr>
              <a:buNone/>
            </a:pPr>
            <a:r>
              <a:rPr lang="en-US" sz="5400" dirty="0" smtClean="0">
                <a:solidFill>
                  <a:srgbClr val="FF0000"/>
                </a:solidFill>
              </a:rPr>
              <a:t>Backup Slides</a:t>
            </a:r>
            <a:endParaRPr lang="en-US" sz="5400" dirty="0">
              <a:solidFill>
                <a:srgbClr val="FF0000"/>
              </a:solidFill>
            </a:endParaRPr>
          </a:p>
        </p:txBody>
      </p:sp>
      <p:sp>
        <p:nvSpPr>
          <p:cNvPr id="4" name="Slide Number Placeholder 3"/>
          <p:cNvSpPr>
            <a:spLocks noGrp="1"/>
          </p:cNvSpPr>
          <p:nvPr>
            <p:ph type="sldNum" sz="quarter" idx="10"/>
          </p:nvPr>
        </p:nvSpPr>
        <p:spPr/>
        <p:txBody>
          <a:bodyPr/>
          <a:lstStyle/>
          <a:p>
            <a:pPr>
              <a:defRPr/>
            </a:pPr>
            <a:fld id="{6DDE1E14-FFAA-4CF2-AD26-762D3C45FB01}"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NSTX-U Plans Towards PAC31 T&amp;T Recommendations </a:t>
            </a:r>
            <a:endParaRPr lang="en-US" dirty="0"/>
          </a:p>
        </p:txBody>
      </p:sp>
      <p:graphicFrame>
        <p:nvGraphicFramePr>
          <p:cNvPr id="4" name="Table 3"/>
          <p:cNvGraphicFramePr>
            <a:graphicFrameLocks noGrp="1"/>
          </p:cNvGraphicFramePr>
          <p:nvPr/>
        </p:nvGraphicFramePr>
        <p:xfrm>
          <a:off x="0" y="914400"/>
          <a:ext cx="9067800" cy="5630583"/>
        </p:xfrm>
        <a:graphic>
          <a:graphicData uri="http://schemas.openxmlformats.org/drawingml/2006/table">
            <a:tbl>
              <a:tblPr/>
              <a:tblGrid>
                <a:gridCol w="533400"/>
                <a:gridCol w="4191000"/>
                <a:gridCol w="4343400"/>
              </a:tblGrid>
              <a:tr h="1151217">
                <a:tc>
                  <a:txBody>
                    <a:bodyPr/>
                    <a:lstStyle/>
                    <a:p>
                      <a:pPr algn="ctr" fontAlgn="ctr"/>
                      <a:r>
                        <a:rPr lang="en-US" sz="800" b="0" i="0" u="none" strike="noStrike" dirty="0">
                          <a:solidFill>
                            <a:srgbClr val="000000"/>
                          </a:solidFill>
                          <a:latin typeface="+mn-lt"/>
                        </a:rPr>
                        <a:t>PAC31-34</a:t>
                      </a:r>
                    </a:p>
                  </a:txBody>
                  <a:tcPr marL="3637" marR="3637" marT="3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55563" indent="0" algn="just" fontAlgn="ctr"/>
                      <a:r>
                        <a:rPr lang="en-US" sz="800" b="0" i="0" u="none" strike="noStrike" dirty="0">
                          <a:solidFill>
                            <a:srgbClr val="000000"/>
                          </a:solidFill>
                          <a:latin typeface="+mn-lt"/>
                        </a:rPr>
                        <a:t>In the framework of </a:t>
                      </a:r>
                      <a:r>
                        <a:rPr lang="en-US" sz="800" b="0" i="0" u="none" strike="noStrike" dirty="0" err="1">
                          <a:solidFill>
                            <a:srgbClr val="000000"/>
                          </a:solidFill>
                          <a:latin typeface="+mn-lt"/>
                        </a:rPr>
                        <a:t>gyrokinetic</a:t>
                      </a:r>
                      <a:r>
                        <a:rPr lang="en-US" sz="800" b="0" i="0" u="none" strike="noStrike" dirty="0">
                          <a:solidFill>
                            <a:srgbClr val="000000"/>
                          </a:solidFill>
                          <a:latin typeface="+mn-lt"/>
                        </a:rPr>
                        <a:t> modeling of turbulence, it is suggested to move towards increasingly realistic simulations, including the impact of rotational shear on micro- tearing, the impact of an additional C impurity species in conditions of experimentally measured large effective charges, and consider the impact of these effects on the </a:t>
                      </a:r>
                      <a:r>
                        <a:rPr lang="en-US" sz="800" b="0" i="0" u="none" strike="noStrike" dirty="0" err="1">
                          <a:solidFill>
                            <a:srgbClr val="000000"/>
                          </a:solidFill>
                          <a:latin typeface="+mn-lt"/>
                        </a:rPr>
                        <a:t>collisionality</a:t>
                      </a:r>
                      <a:r>
                        <a:rPr lang="en-US" sz="800" b="0" i="0" u="none" strike="noStrike" dirty="0">
                          <a:solidFill>
                            <a:srgbClr val="000000"/>
                          </a:solidFill>
                          <a:latin typeface="+mn-lt"/>
                        </a:rPr>
                        <a:t> scaling, particularly in the case that correlations between parameters are present in the experiments</a:t>
                      </a:r>
                    </a:p>
                  </a:txBody>
                  <a:tcPr marL="3637" marR="3637" marT="3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55563" indent="0" algn="just" fontAlgn="ctr"/>
                      <a:r>
                        <a:rPr lang="en-US" sz="900" b="0" i="0" u="none" strike="noStrike" dirty="0" smtClean="0">
                          <a:solidFill>
                            <a:srgbClr val="000000"/>
                          </a:solidFill>
                          <a:latin typeface="+mn-lt"/>
                        </a:rPr>
                        <a:t>NSTX</a:t>
                      </a:r>
                      <a:r>
                        <a:rPr lang="en-US" sz="900" b="0" i="0" u="none" strike="noStrike" baseline="0" dirty="0" smtClean="0">
                          <a:solidFill>
                            <a:srgbClr val="000000"/>
                          </a:solidFill>
                          <a:latin typeface="+mn-lt"/>
                        </a:rPr>
                        <a:t>-U T&amp;T TSG </a:t>
                      </a:r>
                      <a:r>
                        <a:rPr lang="en-US" sz="900" b="0" i="0" u="none" strike="noStrike" baseline="0" dirty="0" err="1" smtClean="0">
                          <a:solidFill>
                            <a:srgbClr val="000000"/>
                          </a:solidFill>
                          <a:latin typeface="+mn-lt"/>
                        </a:rPr>
                        <a:t>gyrokinetic</a:t>
                      </a:r>
                      <a:r>
                        <a:rPr lang="en-US" sz="900" b="0" i="0" u="none" strike="noStrike" baseline="0" dirty="0" smtClean="0">
                          <a:solidFill>
                            <a:srgbClr val="000000"/>
                          </a:solidFill>
                          <a:latin typeface="+mn-lt"/>
                        </a:rPr>
                        <a:t> modeling activities have already taken initiatives in the “</a:t>
                      </a:r>
                      <a:r>
                        <a:rPr lang="en-US" sz="900" b="0" i="0" u="none" strike="noStrike" dirty="0" smtClean="0">
                          <a:solidFill>
                            <a:srgbClr val="000000"/>
                          </a:solidFill>
                          <a:latin typeface="+mn-lt"/>
                        </a:rPr>
                        <a:t>increasingly realistic simulations</a:t>
                      </a:r>
                      <a:r>
                        <a:rPr lang="en-US" sz="900" b="0" i="0" u="none" strike="noStrike" baseline="0" dirty="0" smtClean="0">
                          <a:solidFill>
                            <a:srgbClr val="000000"/>
                          </a:solidFill>
                          <a:latin typeface="+mn-lt"/>
                        </a:rPr>
                        <a:t>” suggested by the PAC, e.g. recent nonlinear simulations of </a:t>
                      </a:r>
                      <a:r>
                        <a:rPr lang="en-US" sz="900" b="0" i="0" u="none" strike="noStrike" baseline="0" dirty="0" err="1" smtClean="0">
                          <a:solidFill>
                            <a:srgbClr val="000000"/>
                          </a:solidFill>
                          <a:latin typeface="+mn-lt"/>
                        </a:rPr>
                        <a:t>microtearing</a:t>
                      </a:r>
                      <a:r>
                        <a:rPr lang="en-US" sz="900" b="0" i="0" u="none" strike="noStrike" baseline="0" dirty="0" smtClean="0">
                          <a:solidFill>
                            <a:srgbClr val="000000"/>
                          </a:solidFill>
                          <a:latin typeface="+mn-lt"/>
                        </a:rPr>
                        <a:t> modes in NSTX H-mode plasmas on </a:t>
                      </a:r>
                      <a:r>
                        <a:rPr lang="en-US" sz="900" b="0" i="0" u="none" strike="noStrike" dirty="0" smtClean="0">
                          <a:solidFill>
                            <a:srgbClr val="000000"/>
                          </a:solidFill>
                          <a:latin typeface="+mn-lt"/>
                        </a:rPr>
                        <a:t>the </a:t>
                      </a:r>
                      <a:r>
                        <a:rPr lang="en-US" sz="900" b="0" i="0" u="none" strike="noStrike" dirty="0" err="1" smtClean="0">
                          <a:solidFill>
                            <a:srgbClr val="000000"/>
                          </a:solidFill>
                          <a:latin typeface="+mn-lt"/>
                        </a:rPr>
                        <a:t>collisionality</a:t>
                      </a:r>
                      <a:r>
                        <a:rPr lang="en-US" sz="900" b="0" i="0" u="none" strike="noStrike" dirty="0" smtClean="0">
                          <a:solidFill>
                            <a:srgbClr val="000000"/>
                          </a:solidFill>
                          <a:latin typeface="+mn-lt"/>
                        </a:rPr>
                        <a:t> scaling </a:t>
                      </a:r>
                      <a:r>
                        <a:rPr lang="en-US" sz="900" b="0" i="0" u="none" strike="noStrike" baseline="0" dirty="0" smtClean="0">
                          <a:solidFill>
                            <a:srgbClr val="000000"/>
                          </a:solidFill>
                          <a:latin typeface="+mn-lt"/>
                        </a:rPr>
                        <a:t>and ITG modes in NSTX NBI-heated L-mode plasmas on </a:t>
                      </a:r>
                      <a:r>
                        <a:rPr lang="en-US" sz="900" b="0" i="0" u="none" strike="noStrike" baseline="0" dirty="0" err="1" smtClean="0">
                          <a:solidFill>
                            <a:srgbClr val="000000"/>
                          </a:solidFill>
                          <a:latin typeface="+mn-lt"/>
                        </a:rPr>
                        <a:t>ExB</a:t>
                      </a:r>
                      <a:r>
                        <a:rPr lang="en-US" sz="900" b="0" i="0" u="none" strike="noStrike" baseline="0" dirty="0" smtClean="0">
                          <a:solidFill>
                            <a:srgbClr val="000000"/>
                          </a:solidFill>
                          <a:latin typeface="+mn-lt"/>
                        </a:rPr>
                        <a:t> shear effect. Experiment and simulation comparison is an essential element of the NSTX-U T&amp;T 5 year plan. Using realistic experimental profiles and including essential physics in </a:t>
                      </a:r>
                      <a:r>
                        <a:rPr lang="en-US" sz="900" b="0" i="0" u="none" strike="noStrike" baseline="0" dirty="0" err="1" smtClean="0">
                          <a:solidFill>
                            <a:srgbClr val="000000"/>
                          </a:solidFill>
                          <a:latin typeface="+mn-lt"/>
                        </a:rPr>
                        <a:t>gyrokinetic</a:t>
                      </a:r>
                      <a:r>
                        <a:rPr lang="en-US" sz="900" b="0" i="0" u="none" strike="noStrike" baseline="0" dirty="0" smtClean="0">
                          <a:solidFill>
                            <a:srgbClr val="000000"/>
                          </a:solidFill>
                          <a:latin typeface="+mn-lt"/>
                        </a:rPr>
                        <a:t> simulations are crucial for the comparison. This is facilitated by the continuously increasing computational power and improvement in </a:t>
                      </a:r>
                      <a:r>
                        <a:rPr lang="en-US" sz="900" b="0" i="0" u="none" strike="noStrike" baseline="0" dirty="0" err="1" smtClean="0">
                          <a:solidFill>
                            <a:srgbClr val="000000"/>
                          </a:solidFill>
                          <a:latin typeface="+mn-lt"/>
                        </a:rPr>
                        <a:t>gyrokinetic</a:t>
                      </a:r>
                      <a:r>
                        <a:rPr lang="en-US" sz="900" b="0" i="0" u="none" strike="noStrike" baseline="0" dirty="0" smtClean="0">
                          <a:solidFill>
                            <a:srgbClr val="000000"/>
                          </a:solidFill>
                          <a:latin typeface="+mn-lt"/>
                        </a:rPr>
                        <a:t> codes. </a:t>
                      </a:r>
                      <a:endParaRPr lang="en-US" sz="900" b="0" i="0" u="none" strike="noStrike" dirty="0">
                        <a:solidFill>
                          <a:srgbClr val="000000"/>
                        </a:solidFill>
                        <a:latin typeface="+mn-lt"/>
                      </a:endParaRPr>
                    </a:p>
                  </a:txBody>
                  <a:tcPr marL="3637" marR="3637" marT="3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64363">
                <a:tc>
                  <a:txBody>
                    <a:bodyPr/>
                    <a:lstStyle/>
                    <a:p>
                      <a:pPr algn="ctr" fontAlgn="ctr"/>
                      <a:r>
                        <a:rPr lang="en-US" sz="800" b="0" i="0" u="none" strike="noStrike" dirty="0">
                          <a:solidFill>
                            <a:srgbClr val="000000"/>
                          </a:solidFill>
                          <a:latin typeface="+mn-lt"/>
                        </a:rPr>
                        <a:t>PAC31-35</a:t>
                      </a:r>
                    </a:p>
                  </a:txBody>
                  <a:tcPr marL="3637" marR="3637" marT="3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55563" indent="0" algn="just" fontAlgn="ctr"/>
                      <a:r>
                        <a:rPr lang="en-US" sz="800" b="0" i="0" u="none" strike="noStrike" dirty="0">
                          <a:solidFill>
                            <a:srgbClr val="000000"/>
                          </a:solidFill>
                          <a:latin typeface="+mn-lt"/>
                        </a:rPr>
                        <a:t>Comparison between conditions in which neoclassical transport is expected to produce a significant amount of ion heat transport with conditions in which this is estimated to be smaller with respect to power balance transport levels (e.g. comparisons among L-modes and H-modes) is potentially helpful in this direction.</a:t>
                      </a:r>
                    </a:p>
                  </a:txBody>
                  <a:tcPr marL="3637" marR="3637" marT="3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55563" indent="0" algn="just" fontAlgn="ctr"/>
                      <a:r>
                        <a:rPr lang="en-US" sz="900" b="0" i="0" u="none" strike="noStrike" dirty="0" smtClean="0">
                          <a:solidFill>
                            <a:srgbClr val="000000"/>
                          </a:solidFill>
                          <a:latin typeface="+mn-lt"/>
                        </a:rPr>
                        <a:t>We</a:t>
                      </a:r>
                      <a:r>
                        <a:rPr lang="en-US" sz="900" b="0" i="0" u="none" strike="noStrike" baseline="0" dirty="0" smtClean="0">
                          <a:solidFill>
                            <a:srgbClr val="000000"/>
                          </a:solidFill>
                          <a:latin typeface="+mn-lt"/>
                        </a:rPr>
                        <a:t> have observed anomalous ion thermal transport in NSTX NBI-heated L-mode plasmas and found that ITG modes may be responsible using linear and nonlinear </a:t>
                      </a:r>
                      <a:r>
                        <a:rPr lang="en-US" sz="900" b="0" i="0" u="none" strike="noStrike" baseline="0" dirty="0" err="1" smtClean="0">
                          <a:solidFill>
                            <a:srgbClr val="000000"/>
                          </a:solidFill>
                          <a:latin typeface="+mn-lt"/>
                        </a:rPr>
                        <a:t>gyrokinetic</a:t>
                      </a:r>
                      <a:r>
                        <a:rPr lang="en-US" sz="900" b="0" i="0" u="none" strike="noStrike" baseline="0" dirty="0" smtClean="0">
                          <a:solidFill>
                            <a:srgbClr val="000000"/>
                          </a:solidFill>
                          <a:latin typeface="+mn-lt"/>
                        </a:rPr>
                        <a:t> simulations. This is in contrast to H-mode plasmas where strong </a:t>
                      </a:r>
                      <a:r>
                        <a:rPr lang="en-US" sz="900" b="0" i="0" u="none" strike="noStrike" baseline="0" dirty="0" err="1" smtClean="0">
                          <a:solidFill>
                            <a:srgbClr val="000000"/>
                          </a:solidFill>
                          <a:latin typeface="+mn-lt"/>
                        </a:rPr>
                        <a:t>ExB</a:t>
                      </a:r>
                      <a:r>
                        <a:rPr lang="en-US" sz="900" b="0" i="0" u="none" strike="noStrike" baseline="0" dirty="0" smtClean="0">
                          <a:solidFill>
                            <a:srgbClr val="000000"/>
                          </a:solidFill>
                          <a:latin typeface="+mn-lt"/>
                        </a:rPr>
                        <a:t> shear usually suppresses low-k turbulence. NSTX-U T&amp;T research has explicit plans to study ion thermal transport in comparison with neoclassical transport in both L and H mode plasmas and the effect of </a:t>
                      </a:r>
                      <a:r>
                        <a:rPr lang="en-US" sz="900" b="0" i="0" u="none" strike="noStrike" baseline="0" dirty="0" err="1" smtClean="0">
                          <a:solidFill>
                            <a:srgbClr val="000000"/>
                          </a:solidFill>
                          <a:latin typeface="+mn-lt"/>
                        </a:rPr>
                        <a:t>ExB</a:t>
                      </a:r>
                      <a:r>
                        <a:rPr lang="en-US" sz="900" b="0" i="0" u="none" strike="noStrike" baseline="0" dirty="0" smtClean="0">
                          <a:solidFill>
                            <a:srgbClr val="000000"/>
                          </a:solidFill>
                          <a:latin typeface="+mn-lt"/>
                        </a:rPr>
                        <a:t> shear will be studied using flow profile modification capability from the 2</a:t>
                      </a:r>
                      <a:r>
                        <a:rPr lang="en-US" sz="900" b="0" i="0" u="none" strike="noStrike" baseline="30000" dirty="0" smtClean="0">
                          <a:solidFill>
                            <a:srgbClr val="000000"/>
                          </a:solidFill>
                          <a:latin typeface="+mn-lt"/>
                        </a:rPr>
                        <a:t>nd</a:t>
                      </a:r>
                      <a:r>
                        <a:rPr lang="en-US" sz="900" b="0" i="0" u="none" strike="noStrike" baseline="0" dirty="0" smtClean="0">
                          <a:solidFill>
                            <a:srgbClr val="000000"/>
                          </a:solidFill>
                          <a:latin typeface="+mn-lt"/>
                        </a:rPr>
                        <a:t> NBI.</a:t>
                      </a:r>
                      <a:endParaRPr lang="en-US" sz="900" b="0" i="0" u="none" strike="noStrike" dirty="0">
                        <a:solidFill>
                          <a:srgbClr val="000000"/>
                        </a:solidFill>
                        <a:latin typeface="+mn-lt"/>
                      </a:endParaRPr>
                    </a:p>
                  </a:txBody>
                  <a:tcPr marL="3637" marR="3637" marT="3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37826">
                <a:tc>
                  <a:txBody>
                    <a:bodyPr/>
                    <a:lstStyle/>
                    <a:p>
                      <a:pPr algn="ctr" fontAlgn="ctr"/>
                      <a:r>
                        <a:rPr lang="en-US" sz="800" b="0" i="0" u="none" strike="noStrike" dirty="0">
                          <a:solidFill>
                            <a:srgbClr val="000000"/>
                          </a:solidFill>
                          <a:latin typeface="+mn-lt"/>
                        </a:rPr>
                        <a:t>PAC31-36</a:t>
                      </a:r>
                    </a:p>
                  </a:txBody>
                  <a:tcPr marL="3637" marR="3637" marT="3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55563" indent="0" algn="just" fontAlgn="ctr"/>
                      <a:r>
                        <a:rPr lang="en-US" sz="800" b="0" i="0" u="none" strike="noStrike" dirty="0">
                          <a:solidFill>
                            <a:srgbClr val="000000"/>
                          </a:solidFill>
                          <a:latin typeface="+mn-lt"/>
                        </a:rPr>
                        <a:t>Strongly  connected  to  these  research  activities,  it  is  suggested  to  progress  towards increasingly accurate calculations of neoclassical transport, establishing the domain of applicability of conventional theory (e.g. the NCLASS and the NEOART codes), in particular with respect to the magnitude of the </a:t>
                      </a:r>
                      <a:r>
                        <a:rPr lang="en-US" sz="800" b="0" i="0" u="none" strike="noStrike" dirty="0" err="1">
                          <a:solidFill>
                            <a:srgbClr val="000000"/>
                          </a:solidFill>
                          <a:latin typeface="+mn-lt"/>
                        </a:rPr>
                        <a:t>poloidal</a:t>
                      </a:r>
                      <a:r>
                        <a:rPr lang="en-US" sz="800" b="0" i="0" u="none" strike="noStrike" dirty="0">
                          <a:solidFill>
                            <a:srgbClr val="000000"/>
                          </a:solidFill>
                          <a:latin typeface="+mn-lt"/>
                        </a:rPr>
                        <a:t> </a:t>
                      </a:r>
                      <a:r>
                        <a:rPr lang="en-US" sz="800" b="0" i="0" u="none" strike="noStrike" dirty="0" err="1">
                          <a:solidFill>
                            <a:srgbClr val="000000"/>
                          </a:solidFill>
                          <a:latin typeface="+mn-lt"/>
                        </a:rPr>
                        <a:t>Larmor</a:t>
                      </a:r>
                      <a:r>
                        <a:rPr lang="en-US" sz="800" b="0" i="0" u="none" strike="noStrike" dirty="0">
                          <a:solidFill>
                            <a:srgbClr val="000000"/>
                          </a:solidFill>
                          <a:latin typeface="+mn-lt"/>
                        </a:rPr>
                        <a:t> radius and of the impurity rotation velocity, and performing comparisons within a hierarchy of neoclassical models, including, in addition to NCLASS or NEOART, also codes like NEO and XGC0. The application of such a hierarchy of models/codes to observations of ion heat and impurity transport is of extreme interest (size of ion heat conductivity, of impurity diffusivity, and size of impurity convection to diffusion ratio).</a:t>
                      </a:r>
                    </a:p>
                  </a:txBody>
                  <a:tcPr marL="3637" marR="3637" marT="3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55563" indent="0" algn="just" fontAlgn="ctr"/>
                      <a:r>
                        <a:rPr lang="en-US" sz="900" b="0" i="0" u="none" strike="noStrike" dirty="0" smtClean="0">
                          <a:solidFill>
                            <a:srgbClr val="000000"/>
                          </a:solidFill>
                          <a:latin typeface="+mn-lt"/>
                        </a:rPr>
                        <a:t>Local neoclassical</a:t>
                      </a:r>
                      <a:r>
                        <a:rPr lang="en-US" sz="900" b="0" i="0" u="none" strike="noStrike" baseline="0" dirty="0" smtClean="0">
                          <a:solidFill>
                            <a:srgbClr val="000000"/>
                          </a:solidFill>
                          <a:latin typeface="+mn-lt"/>
                        </a:rPr>
                        <a:t> codes, NCLASS and NEO, are being extensively compared in the context of impurity transport in NSTX. It is found that NCLASS and NEO calculations for impurity transport generally agree except in the situations with strong </a:t>
                      </a:r>
                      <a:r>
                        <a:rPr lang="en-US" sz="900" b="0" i="0" u="none" strike="noStrike" baseline="0" dirty="0" err="1" smtClean="0">
                          <a:solidFill>
                            <a:srgbClr val="000000"/>
                          </a:solidFill>
                          <a:latin typeface="+mn-lt"/>
                        </a:rPr>
                        <a:t>toroidal</a:t>
                      </a:r>
                      <a:r>
                        <a:rPr lang="en-US" sz="900" b="0" i="0" u="none" strike="noStrike" baseline="0" dirty="0" smtClean="0">
                          <a:solidFill>
                            <a:srgbClr val="000000"/>
                          </a:solidFill>
                          <a:latin typeface="+mn-lt"/>
                        </a:rPr>
                        <a:t> flow where centrifugal effect has to be taken into account. Comparison with global neoclassical code, GTC-NEO, will be carried out for NSTX plasmas. In NSTX-U T&amp;T plans, NCLASS, NEO and GTC-NEO will be used to calculate neoclassical transport in a variety of regimes and with different plasma parameters, and their regimes of validity will </a:t>
                      </a:r>
                      <a:r>
                        <a:rPr lang="en-US" sz="900" b="0" i="0" u="none" strike="noStrike" baseline="0" smtClean="0">
                          <a:solidFill>
                            <a:srgbClr val="000000"/>
                          </a:solidFill>
                          <a:latin typeface="+mn-lt"/>
                        </a:rPr>
                        <a:t>be assessed.</a:t>
                      </a:r>
                      <a:endParaRPr lang="en-US" sz="900" b="0" i="0" u="none" strike="noStrike" dirty="0">
                        <a:solidFill>
                          <a:srgbClr val="000000"/>
                        </a:solidFill>
                        <a:latin typeface="+mn-lt"/>
                      </a:endParaRPr>
                    </a:p>
                  </a:txBody>
                  <a:tcPr marL="3637" marR="3637" marT="3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2189">
                <a:tc>
                  <a:txBody>
                    <a:bodyPr/>
                    <a:lstStyle/>
                    <a:p>
                      <a:pPr algn="ctr" fontAlgn="ctr"/>
                      <a:r>
                        <a:rPr lang="en-US" sz="800" b="0" i="0" u="none" strike="noStrike" dirty="0">
                          <a:solidFill>
                            <a:srgbClr val="000000"/>
                          </a:solidFill>
                          <a:latin typeface="+mn-lt"/>
                        </a:rPr>
                        <a:t>PAC31-37</a:t>
                      </a:r>
                    </a:p>
                  </a:txBody>
                  <a:tcPr marL="3637" marR="3637" marT="3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55563" indent="0" algn="just" fontAlgn="ctr"/>
                      <a:r>
                        <a:rPr lang="en-US" sz="800" b="0" i="0" u="none" strike="noStrike" dirty="0">
                          <a:solidFill>
                            <a:srgbClr val="000000"/>
                          </a:solidFill>
                          <a:latin typeface="+mn-lt"/>
                        </a:rPr>
                        <a:t>It is suggested to consider the development of a model for *AE induced electron heat transport already during the outage phase (in collaboration with the TSG on Energetic Particles) to be tested against past NSTX results and to be applied then to NSTX-U.</a:t>
                      </a:r>
                    </a:p>
                  </a:txBody>
                  <a:tcPr marL="3637" marR="3637" marT="3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55563" indent="0" algn="just" fontAlgn="ctr"/>
                      <a:r>
                        <a:rPr lang="en-US" sz="900" dirty="0" smtClean="0">
                          <a:latin typeface="+mn-lt"/>
                        </a:rPr>
                        <a:t>There is a plan in FY14 to make the first</a:t>
                      </a:r>
                      <a:r>
                        <a:rPr lang="en-US" sz="900" baseline="0" dirty="0" smtClean="0">
                          <a:latin typeface="+mn-lt"/>
                        </a:rPr>
                        <a:t> attempt to </a:t>
                      </a:r>
                      <a:r>
                        <a:rPr lang="en-US" sz="900" dirty="0" smtClean="0">
                          <a:latin typeface="+mn-lt"/>
                        </a:rPr>
                        <a:t>predict core electron thermal transport in NSTX-U by coupling ORBIT</a:t>
                      </a:r>
                      <a:r>
                        <a:rPr lang="en-US" sz="900" baseline="0" dirty="0" smtClean="0">
                          <a:latin typeface="+mn-lt"/>
                        </a:rPr>
                        <a:t> </a:t>
                      </a:r>
                      <a:r>
                        <a:rPr lang="en-US" sz="900" dirty="0" smtClean="0">
                          <a:latin typeface="+mn-lt"/>
                        </a:rPr>
                        <a:t>code with HYM CAE/GAE mode calculations.</a:t>
                      </a:r>
                      <a:endParaRPr lang="en-US" sz="900" b="0" i="0" u="none" strike="noStrike" dirty="0">
                        <a:solidFill>
                          <a:srgbClr val="000000"/>
                        </a:solidFill>
                        <a:latin typeface="+mn-lt"/>
                      </a:endParaRPr>
                    </a:p>
                  </a:txBody>
                  <a:tcPr marL="3637" marR="3637" marT="3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99411">
                <a:tc>
                  <a:txBody>
                    <a:bodyPr/>
                    <a:lstStyle/>
                    <a:p>
                      <a:pPr algn="ctr" fontAlgn="ctr"/>
                      <a:r>
                        <a:rPr lang="en-US" sz="800" b="0" i="0" u="none" strike="noStrike">
                          <a:solidFill>
                            <a:srgbClr val="000000"/>
                          </a:solidFill>
                          <a:latin typeface="+mn-lt"/>
                        </a:rPr>
                        <a:t>PAC31-38</a:t>
                      </a:r>
                    </a:p>
                  </a:txBody>
                  <a:tcPr marL="3637" marR="3637" marT="3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55563" indent="0" algn="just" fontAlgn="ctr"/>
                      <a:r>
                        <a:rPr lang="en-US" sz="800" b="0" i="0" u="none" strike="noStrike" dirty="0">
                          <a:solidFill>
                            <a:srgbClr val="000000"/>
                          </a:solidFill>
                          <a:latin typeface="+mn-lt"/>
                        </a:rPr>
                        <a:t>Finally,  in  order  to  be  ready  for  the  exploitation  of  NSTX-U,  the  preparation  of diagnostics for turbulence and transport analyses plays an important role. These diagnostics  require  good  profile  measurements, including  also  current  density/safety factor profile (e.g. MSE-LIF) and impurity transport (e.g. ME-SXR) and multi-scale multi-field fluctuation measurements (FIR high-k?   scattering, BES, </a:t>
                      </a:r>
                      <a:r>
                        <a:rPr lang="en-US" sz="800" b="0" i="0" u="none" strike="noStrike" dirty="0" err="1">
                          <a:solidFill>
                            <a:srgbClr val="000000"/>
                          </a:solidFill>
                          <a:latin typeface="+mn-lt"/>
                        </a:rPr>
                        <a:t>polarimetry</a:t>
                      </a:r>
                      <a:r>
                        <a:rPr lang="en-US" sz="800" b="0" i="0" u="none" strike="noStrike" dirty="0">
                          <a:solidFill>
                            <a:srgbClr val="000000"/>
                          </a:solidFill>
                          <a:latin typeface="+mn-lt"/>
                        </a:rPr>
                        <a:t>, </a:t>
                      </a:r>
                      <a:r>
                        <a:rPr lang="en-US" sz="800" b="0" i="0" u="none" strike="noStrike" dirty="0" err="1">
                          <a:solidFill>
                            <a:srgbClr val="000000"/>
                          </a:solidFill>
                          <a:latin typeface="+mn-lt"/>
                        </a:rPr>
                        <a:t>reflectometry</a:t>
                      </a:r>
                      <a:r>
                        <a:rPr lang="en-US" sz="800" b="0" i="0" u="none" strike="noStrike" dirty="0">
                          <a:solidFill>
                            <a:srgbClr val="000000"/>
                          </a:solidFill>
                          <a:latin typeface="+mn-lt"/>
                        </a:rPr>
                        <a:t>). When this is deemed necessary, it is suggested to verify that these diagnostics will have the appropriate radial coverage and spectral range for fluctuation measurements in the expected NSTX-U scenarios.</a:t>
                      </a:r>
                    </a:p>
                  </a:txBody>
                  <a:tcPr marL="3637" marR="3637" marT="3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55563" indent="0" algn="just" fontAlgn="ctr"/>
                      <a:r>
                        <a:rPr lang="en-US" sz="900" b="0" i="0" u="none" strike="noStrike" dirty="0" smtClean="0">
                          <a:solidFill>
                            <a:srgbClr val="000000"/>
                          </a:solidFill>
                          <a:latin typeface="+mn-lt"/>
                        </a:rPr>
                        <a:t>One</a:t>
                      </a:r>
                      <a:r>
                        <a:rPr lang="en-US" sz="900" b="0" i="0" u="none" strike="noStrike" baseline="0" dirty="0" smtClean="0">
                          <a:solidFill>
                            <a:srgbClr val="000000"/>
                          </a:solidFill>
                          <a:latin typeface="+mn-lt"/>
                        </a:rPr>
                        <a:t> important aspect of NSTX-U T&amp;T 5 year plan for FY14 is to prepare turbulence and transport diagnostics for NSTX-U operation, e.g. a FIR high-k scattering system, BES, </a:t>
                      </a:r>
                      <a:r>
                        <a:rPr lang="en-US" sz="900" b="0" i="0" u="none" strike="noStrike" baseline="0" dirty="0" err="1" smtClean="0">
                          <a:solidFill>
                            <a:srgbClr val="000000"/>
                          </a:solidFill>
                          <a:latin typeface="+mn-lt"/>
                        </a:rPr>
                        <a:t>polarimetry</a:t>
                      </a:r>
                      <a:r>
                        <a:rPr lang="en-US" sz="900" b="0" i="0" u="none" strike="noStrike" baseline="0" dirty="0" smtClean="0">
                          <a:solidFill>
                            <a:srgbClr val="000000"/>
                          </a:solidFill>
                          <a:latin typeface="+mn-lt"/>
                        </a:rPr>
                        <a:t>, </a:t>
                      </a:r>
                      <a:r>
                        <a:rPr lang="en-US" sz="900" b="0" i="0" u="none" strike="noStrike" baseline="0" dirty="0" err="1" smtClean="0">
                          <a:solidFill>
                            <a:srgbClr val="000000"/>
                          </a:solidFill>
                          <a:latin typeface="+mn-lt"/>
                        </a:rPr>
                        <a:t>reflectometry</a:t>
                      </a:r>
                      <a:r>
                        <a:rPr lang="en-US" sz="900" b="0" i="0" u="none" strike="noStrike" baseline="0" dirty="0" smtClean="0">
                          <a:solidFill>
                            <a:srgbClr val="000000"/>
                          </a:solidFill>
                          <a:latin typeface="+mn-lt"/>
                        </a:rPr>
                        <a:t> and ME-SXR (MSE-LIF diagnostic was installed on NSTX [tested in neutral gas] and will be tested in plasma once NSTX-U is in operation.)  Some modeling has been done to calculate diagnostic spatial and/or spectral coverage in NSTX-U scenarios, e.g. for the FIR high-k scattering system. Additional modeling will be carried out for the preparation of the diagnostics.</a:t>
                      </a:r>
                      <a:endParaRPr lang="en-US" sz="900" b="0" i="0" u="none" strike="noStrike" dirty="0">
                        <a:solidFill>
                          <a:srgbClr val="000000"/>
                        </a:solidFill>
                        <a:latin typeface="+mn-lt"/>
                      </a:endParaRPr>
                    </a:p>
                  </a:txBody>
                  <a:tcPr marL="3637" marR="3637" marT="3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9977">
                <a:tc>
                  <a:txBody>
                    <a:bodyPr/>
                    <a:lstStyle/>
                    <a:p>
                      <a:pPr algn="ctr" fontAlgn="ctr"/>
                      <a:r>
                        <a:rPr lang="en-US" sz="800" b="0" i="0" u="none" strike="noStrike" dirty="0">
                          <a:solidFill>
                            <a:srgbClr val="000000"/>
                          </a:solidFill>
                          <a:latin typeface="+mn-lt"/>
                        </a:rPr>
                        <a:t>PAC31-39</a:t>
                      </a:r>
                    </a:p>
                  </a:txBody>
                  <a:tcPr marL="3637" marR="3637" marT="3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55563" indent="0" algn="just" fontAlgn="ctr"/>
                      <a:r>
                        <a:rPr lang="en-US" sz="800" b="0" i="0" u="none" strike="noStrike" dirty="0">
                          <a:solidFill>
                            <a:srgbClr val="000000"/>
                          </a:solidFill>
                          <a:latin typeface="+mn-lt"/>
                        </a:rPr>
                        <a:t>During NSTX-U operation, the PAC suggests that high priority be given to establishing the impact of low </a:t>
                      </a:r>
                      <a:r>
                        <a:rPr lang="en-US" sz="800" b="0" i="0" u="none" strike="noStrike" dirty="0" err="1">
                          <a:solidFill>
                            <a:srgbClr val="000000"/>
                          </a:solidFill>
                          <a:latin typeface="+mn-lt"/>
                        </a:rPr>
                        <a:t>collisionality</a:t>
                      </a:r>
                      <a:r>
                        <a:rPr lang="en-US" sz="800" b="0" i="0" u="none" strike="noStrike" dirty="0">
                          <a:solidFill>
                            <a:srgbClr val="000000"/>
                          </a:solidFill>
                          <a:latin typeface="+mn-lt"/>
                        </a:rPr>
                        <a:t>, high beta, and rotation on confinement and to related modeling/validation of theory based transport models and turbulence simulations</a:t>
                      </a:r>
                    </a:p>
                  </a:txBody>
                  <a:tcPr marL="3637" marR="3637" marT="3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55563" indent="0" algn="just" fontAlgn="ctr"/>
                      <a:r>
                        <a:rPr lang="en-US" sz="900" b="0" i="0" u="none" strike="noStrike" dirty="0" smtClean="0">
                          <a:solidFill>
                            <a:srgbClr val="000000"/>
                          </a:solidFill>
                          <a:latin typeface="+mn-lt"/>
                        </a:rPr>
                        <a:t>The</a:t>
                      </a:r>
                      <a:r>
                        <a:rPr lang="en-US" sz="900" b="0" i="0" u="none" strike="noStrike" baseline="0" dirty="0" smtClean="0">
                          <a:solidFill>
                            <a:srgbClr val="000000"/>
                          </a:solidFill>
                          <a:latin typeface="+mn-lt"/>
                        </a:rPr>
                        <a:t> priority is set as the PAC suggested. The thrust 1 of NSTX –U T&amp;T 5 year plan is specifically to </a:t>
                      </a:r>
                      <a:r>
                        <a:rPr lang="en-US" sz="900" b="0" i="0" u="none" strike="noStrike" baseline="0" dirty="0" smtClean="0">
                          <a:solidFill>
                            <a:schemeClr val="tx1"/>
                          </a:solidFill>
                          <a:latin typeface="+mn-lt"/>
                        </a:rPr>
                        <a:t>c</a:t>
                      </a:r>
                      <a:r>
                        <a:rPr lang="en-US" sz="900" dirty="0" smtClean="0">
                          <a:latin typeface="+mn-lt"/>
                        </a:rPr>
                        <a:t>haracterize H-mode global energy confinement scaling in the lower </a:t>
                      </a:r>
                      <a:r>
                        <a:rPr lang="en-US" sz="900" dirty="0" err="1" smtClean="0">
                          <a:latin typeface="+mn-lt"/>
                        </a:rPr>
                        <a:t>collisionality</a:t>
                      </a:r>
                      <a:r>
                        <a:rPr lang="en-US" sz="900" dirty="0" smtClean="0">
                          <a:latin typeface="+mn-lt"/>
                        </a:rPr>
                        <a:t> regime of NSTX-U. The</a:t>
                      </a:r>
                      <a:r>
                        <a:rPr lang="en-US" sz="900" baseline="0" dirty="0" smtClean="0">
                          <a:latin typeface="+mn-lt"/>
                        </a:rPr>
                        <a:t> 2</a:t>
                      </a:r>
                      <a:r>
                        <a:rPr lang="en-US" sz="900" baseline="30000" dirty="0" smtClean="0">
                          <a:latin typeface="+mn-lt"/>
                        </a:rPr>
                        <a:t>nd</a:t>
                      </a:r>
                      <a:r>
                        <a:rPr lang="en-US" sz="900" baseline="0" dirty="0" smtClean="0">
                          <a:latin typeface="+mn-lt"/>
                        </a:rPr>
                        <a:t> NBI will allow us to vary flow profile and achieve high beta  and their effects on confinement will assessed. Reduced transport modeling and </a:t>
                      </a:r>
                      <a:r>
                        <a:rPr lang="en-US" sz="900" baseline="0" dirty="0" err="1" smtClean="0">
                          <a:latin typeface="+mn-lt"/>
                        </a:rPr>
                        <a:t>gyrokinetic</a:t>
                      </a:r>
                      <a:r>
                        <a:rPr lang="en-US" sz="900" baseline="0" dirty="0" smtClean="0">
                          <a:latin typeface="+mn-lt"/>
                        </a:rPr>
                        <a:t> simulations will be carried out and compared with experiments.</a:t>
                      </a:r>
                      <a:endParaRPr lang="en-US" sz="900" b="0" i="0" u="none" strike="noStrike" dirty="0">
                        <a:solidFill>
                          <a:srgbClr val="000000"/>
                        </a:solidFill>
                        <a:latin typeface="+mn-lt"/>
                      </a:endParaRPr>
                    </a:p>
                  </a:txBody>
                  <a:tcPr marL="3637" marR="3637" marT="3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ea typeface="ＭＳ Ｐゴシック" pitchFamily="34" charset="-128"/>
              </a:rPr>
              <a:t>Density Gradient Stabilization of High-k Turbulence was Identified</a:t>
            </a:r>
            <a:endParaRPr lang="en-US" sz="2800" dirty="0"/>
          </a:p>
        </p:txBody>
      </p:sp>
      <p:sp>
        <p:nvSpPr>
          <p:cNvPr id="13" name="Content Placeholder 14"/>
          <p:cNvSpPr>
            <a:spLocks noGrp="1"/>
          </p:cNvSpPr>
          <p:nvPr>
            <p:ph idx="1"/>
          </p:nvPr>
        </p:nvSpPr>
        <p:spPr>
          <a:xfrm>
            <a:off x="0" y="859307"/>
            <a:ext cx="8991600" cy="3255493"/>
          </a:xfrm>
        </p:spPr>
        <p:txBody>
          <a:bodyPr/>
          <a:lstStyle/>
          <a:p>
            <a:pPr marL="228600" indent="-228600"/>
            <a:r>
              <a:rPr lang="en-US" sz="2200" dirty="0" smtClean="0"/>
              <a:t>Provided the first experimental evidence of density gradient stabilization of high-k turbulence</a:t>
            </a:r>
          </a:p>
          <a:p>
            <a:pPr marL="227013" indent="-227013"/>
            <a:r>
              <a:rPr lang="en-US" sz="2200" dirty="0" smtClean="0"/>
              <a:t>Correlated with a factor of about two decrease in electron thermal diffusivity</a:t>
            </a:r>
          </a:p>
          <a:p>
            <a:pPr marL="227013" indent="-227013"/>
            <a:r>
              <a:rPr lang="en-US" sz="2200" dirty="0" smtClean="0"/>
              <a:t>Consistent with theoretically predicted increase in critical electron temperature gradient for ETG modes due to density gradient</a:t>
            </a:r>
          </a:p>
          <a:p>
            <a:pPr marL="227013" indent="-227013"/>
            <a:r>
              <a:rPr lang="en-US" sz="2200" dirty="0" smtClean="0"/>
              <a:t>A possible way to stabilize/mitigate ETG turbulence by density profile control</a:t>
            </a:r>
          </a:p>
          <a:p>
            <a:pPr lvl="1"/>
            <a:endParaRPr lang="en-US" dirty="0" smtClean="0"/>
          </a:p>
          <a:p>
            <a:pPr lvl="2">
              <a:buNone/>
            </a:pPr>
            <a:endParaRPr lang="en-US" dirty="0" smtClean="0"/>
          </a:p>
        </p:txBody>
      </p:sp>
      <p:pic>
        <p:nvPicPr>
          <p:cNvPr id="17" name="Picture 6" descr="C:\Users\yren\Documents\MATLAB\work_nstx\figure_save\140620_kspec_talk.png"/>
          <p:cNvPicPr>
            <a:picLocks noChangeAspect="1" noChangeArrowheads="1"/>
          </p:cNvPicPr>
          <p:nvPr/>
        </p:nvPicPr>
        <p:blipFill>
          <a:blip r:embed="rId2" cstate="print"/>
          <a:srcRect/>
          <a:stretch>
            <a:fillRect/>
          </a:stretch>
        </p:blipFill>
        <p:spPr bwMode="auto">
          <a:xfrm>
            <a:off x="2989008" y="3961859"/>
            <a:ext cx="3057832" cy="2428832"/>
          </a:xfrm>
          <a:prstGeom prst="rect">
            <a:avLst/>
          </a:prstGeom>
          <a:noFill/>
        </p:spPr>
      </p:pic>
      <p:pic>
        <p:nvPicPr>
          <p:cNvPr id="19" name="Picture 5" descr="C:\Users\yren\Documents\MATLAB\work_nstx\figure_save\140620_ke_less.png"/>
          <p:cNvPicPr>
            <a:picLocks noChangeAspect="1" noChangeArrowheads="1"/>
          </p:cNvPicPr>
          <p:nvPr/>
        </p:nvPicPr>
        <p:blipFill>
          <a:blip r:embed="rId3" cstate="print"/>
          <a:srcRect/>
          <a:stretch>
            <a:fillRect/>
          </a:stretch>
        </p:blipFill>
        <p:spPr bwMode="auto">
          <a:xfrm>
            <a:off x="6164826" y="3991985"/>
            <a:ext cx="2979174" cy="2362961"/>
          </a:xfrm>
          <a:prstGeom prst="rect">
            <a:avLst/>
          </a:prstGeom>
          <a:noFill/>
        </p:spPr>
      </p:pic>
      <p:pic>
        <p:nvPicPr>
          <p:cNvPr id="1026" name="Picture 2"/>
          <p:cNvPicPr>
            <a:picLocks noChangeAspect="1" noChangeArrowheads="1"/>
          </p:cNvPicPr>
          <p:nvPr/>
        </p:nvPicPr>
        <p:blipFill>
          <a:blip r:embed="rId4" cstate="print"/>
          <a:srcRect/>
          <a:stretch>
            <a:fillRect/>
          </a:stretch>
        </p:blipFill>
        <p:spPr bwMode="auto">
          <a:xfrm>
            <a:off x="0" y="3775312"/>
            <a:ext cx="2723535" cy="2625488"/>
          </a:xfrm>
          <a:prstGeom prst="rect">
            <a:avLst/>
          </a:prstGeom>
          <a:noFill/>
          <a:ln w="9525">
            <a:noFill/>
            <a:miter lim="800000"/>
            <a:headEnd/>
            <a:tailEnd/>
          </a:ln>
          <a:effectLst/>
        </p:spPr>
      </p:pic>
      <p:sp>
        <p:nvSpPr>
          <p:cNvPr id="21" name="TextBox 20"/>
          <p:cNvSpPr txBox="1"/>
          <p:nvPr/>
        </p:nvSpPr>
        <p:spPr>
          <a:xfrm>
            <a:off x="6400800" y="3657600"/>
            <a:ext cx="4897231" cy="276999"/>
          </a:xfrm>
          <a:prstGeom prst="rect">
            <a:avLst/>
          </a:prstGeom>
          <a:noFill/>
        </p:spPr>
        <p:txBody>
          <a:bodyPr wrap="square" rtlCol="0">
            <a:spAutoFit/>
          </a:bodyPr>
          <a:lstStyle/>
          <a:p>
            <a:pPr>
              <a:buNone/>
            </a:pPr>
            <a:r>
              <a:rPr lang="en-US" dirty="0" smtClean="0"/>
              <a:t>Ren  et al., PRL, 2011 and </a:t>
            </a:r>
            <a:r>
              <a:rPr lang="en-US" dirty="0" err="1" smtClean="0"/>
              <a:t>PoP</a:t>
            </a:r>
            <a:r>
              <a:rPr lang="en-US" dirty="0" smtClean="0"/>
              <a:t>, 2012</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9" descr="gamma_vs_aLTe_120968r6.eps"/>
          <p:cNvPicPr>
            <a:picLocks noChangeAspect="1"/>
          </p:cNvPicPr>
          <p:nvPr/>
        </p:nvPicPr>
        <p:blipFill>
          <a:blip r:embed="rId3" cstate="print"/>
          <a:srcRect t="10249"/>
          <a:stretch>
            <a:fillRect/>
          </a:stretch>
        </p:blipFill>
        <p:spPr bwMode="auto">
          <a:xfrm>
            <a:off x="76200" y="3516313"/>
            <a:ext cx="2895600" cy="2779712"/>
          </a:xfrm>
          <a:prstGeom prst="rect">
            <a:avLst/>
          </a:prstGeom>
          <a:noFill/>
          <a:ln w="9525">
            <a:noFill/>
            <a:miter lim="800000"/>
            <a:headEnd/>
            <a:tailEnd/>
          </a:ln>
        </p:spPr>
      </p:pic>
      <p:pic>
        <p:nvPicPr>
          <p:cNvPr id="6147" name="Picture 9" descr="Screen shot 2010-07-13 at 2"/>
          <p:cNvPicPr>
            <a:picLocks noChangeAspect="1" noChangeArrowheads="1"/>
          </p:cNvPicPr>
          <p:nvPr/>
        </p:nvPicPr>
        <p:blipFill>
          <a:blip r:embed="rId4" cstate="print"/>
          <a:srcRect l="6999"/>
          <a:stretch>
            <a:fillRect/>
          </a:stretch>
        </p:blipFill>
        <p:spPr bwMode="auto">
          <a:xfrm>
            <a:off x="3048000" y="3476625"/>
            <a:ext cx="3038475" cy="2876550"/>
          </a:xfrm>
          <a:prstGeom prst="rect">
            <a:avLst/>
          </a:prstGeom>
          <a:noFill/>
          <a:ln w="9525">
            <a:noFill/>
            <a:miter lim="800000"/>
            <a:headEnd/>
            <a:tailEnd/>
          </a:ln>
        </p:spPr>
      </p:pic>
      <p:pic>
        <p:nvPicPr>
          <p:cNvPr id="6148" name="Picture 7" descr="wi_betae_120968r6_n30_emb.eps"/>
          <p:cNvPicPr>
            <a:picLocks noChangeAspect="1"/>
          </p:cNvPicPr>
          <p:nvPr/>
        </p:nvPicPr>
        <p:blipFill>
          <a:blip r:embed="rId5" cstate="print"/>
          <a:srcRect l="6441"/>
          <a:stretch>
            <a:fillRect/>
          </a:stretch>
        </p:blipFill>
        <p:spPr bwMode="auto">
          <a:xfrm>
            <a:off x="6103938" y="3470275"/>
            <a:ext cx="2963862" cy="2708275"/>
          </a:xfrm>
          <a:prstGeom prst="rect">
            <a:avLst/>
          </a:prstGeom>
          <a:noFill/>
          <a:ln w="9525">
            <a:noFill/>
            <a:miter lim="800000"/>
            <a:headEnd/>
            <a:tailEnd/>
          </a:ln>
        </p:spPr>
      </p:pic>
      <p:sp>
        <p:nvSpPr>
          <p:cNvPr id="6149" name="Title 1"/>
          <p:cNvSpPr>
            <a:spLocks noGrp="1"/>
          </p:cNvSpPr>
          <p:nvPr>
            <p:ph type="title"/>
          </p:nvPr>
        </p:nvSpPr>
        <p:spPr/>
        <p:txBody>
          <a:bodyPr/>
          <a:lstStyle/>
          <a:p>
            <a:r>
              <a:rPr lang="en-US" dirty="0" err="1" smtClean="0"/>
              <a:t>Microtearing</a:t>
            </a:r>
            <a:r>
              <a:rPr lang="en-US" dirty="0" smtClean="0"/>
              <a:t> Instability Exhibits Thresholds in Electron Temperature Gradient, </a:t>
            </a:r>
            <a:r>
              <a:rPr lang="en-US" dirty="0" err="1" smtClean="0"/>
              <a:t>Collisionality</a:t>
            </a:r>
            <a:r>
              <a:rPr lang="en-US" dirty="0" smtClean="0"/>
              <a:t> and Beta</a:t>
            </a:r>
          </a:p>
        </p:txBody>
      </p:sp>
      <p:sp>
        <p:nvSpPr>
          <p:cNvPr id="6150" name="Content Placeholder 2"/>
          <p:cNvSpPr>
            <a:spLocks noGrp="1"/>
          </p:cNvSpPr>
          <p:nvPr>
            <p:ph idx="1"/>
          </p:nvPr>
        </p:nvSpPr>
        <p:spPr>
          <a:xfrm>
            <a:off x="152400" y="1143000"/>
            <a:ext cx="8915400" cy="1295400"/>
          </a:xfrm>
        </p:spPr>
        <p:txBody>
          <a:bodyPr/>
          <a:lstStyle/>
          <a:p>
            <a:pPr>
              <a:buFontTx/>
              <a:buNone/>
            </a:pPr>
            <a:r>
              <a:rPr lang="en-US" sz="1800" dirty="0" smtClean="0"/>
              <a:t>(1)	Apparent threshold in </a:t>
            </a:r>
            <a:r>
              <a:rPr lang="en-US" sz="1800" dirty="0" smtClean="0">
                <a:sym typeface="Symbol" pitchFamily="18" charset="2"/>
              </a:rPr>
              <a:t>T</a:t>
            </a:r>
            <a:r>
              <a:rPr lang="en-US" sz="1800" baseline="-25000" dirty="0" smtClean="0">
                <a:sym typeface="Symbol" pitchFamily="18" charset="2"/>
              </a:rPr>
              <a:t>e</a:t>
            </a:r>
            <a:r>
              <a:rPr lang="en-US" sz="1800" dirty="0" smtClean="0"/>
              <a:t>, (a/</a:t>
            </a:r>
            <a:r>
              <a:rPr lang="en-US" sz="1800" dirty="0" err="1" smtClean="0"/>
              <a:t>L</a:t>
            </a:r>
            <a:r>
              <a:rPr lang="en-US" sz="1800" baseline="-25000" dirty="0" err="1" smtClean="0"/>
              <a:t>Te</a:t>
            </a:r>
            <a:r>
              <a:rPr lang="en-US" sz="1800" dirty="0" smtClean="0"/>
              <a:t>)</a:t>
            </a:r>
            <a:r>
              <a:rPr lang="en-US" sz="1800" baseline="-25000" dirty="0" err="1" smtClean="0"/>
              <a:t>crit</a:t>
            </a:r>
            <a:r>
              <a:rPr lang="en-US" sz="1800" baseline="-25000" dirty="0" smtClean="0"/>
              <a:t> </a:t>
            </a:r>
            <a:r>
              <a:rPr lang="en-US" sz="1800" dirty="0" smtClean="0">
                <a:sym typeface="Symbol" pitchFamily="18" charset="2"/>
              </a:rPr>
              <a:t>1.3-1.5  (a/</a:t>
            </a:r>
            <a:r>
              <a:rPr lang="en-US" sz="1800" dirty="0" err="1" smtClean="0">
                <a:sym typeface="Symbol" pitchFamily="18" charset="2"/>
              </a:rPr>
              <a:t>L</a:t>
            </a:r>
            <a:r>
              <a:rPr lang="en-US" sz="1800" baseline="-25000" dirty="0" err="1" smtClean="0">
                <a:sym typeface="Symbol" pitchFamily="18" charset="2"/>
              </a:rPr>
              <a:t>Te,exp</a:t>
            </a:r>
            <a:r>
              <a:rPr lang="en-US" sz="1800" dirty="0" smtClean="0">
                <a:sym typeface="Symbol" pitchFamily="18" charset="2"/>
              </a:rPr>
              <a:t>=2.7)</a:t>
            </a:r>
            <a:endParaRPr lang="en-US" sz="1600" dirty="0" smtClean="0">
              <a:sym typeface="Symbol" pitchFamily="18" charset="2"/>
            </a:endParaRPr>
          </a:p>
          <a:p>
            <a:pPr>
              <a:buFontTx/>
              <a:buNone/>
            </a:pPr>
            <a:r>
              <a:rPr lang="en-US" sz="1800" dirty="0" smtClean="0"/>
              <a:t>(2)	</a:t>
            </a:r>
            <a:r>
              <a:rPr lang="en-US" sz="1800" dirty="0" smtClean="0">
                <a:solidFill>
                  <a:srgbClr val="006600"/>
                </a:solidFill>
              </a:rPr>
              <a:t>Growth rates decrease with </a:t>
            </a:r>
            <a:r>
              <a:rPr lang="en-US" sz="1800" dirty="0" smtClean="0">
                <a:solidFill>
                  <a:srgbClr val="006600"/>
                </a:solidFill>
                <a:latin typeface="Symbol" pitchFamily="18" charset="2"/>
              </a:rPr>
              <a:t>n</a:t>
            </a:r>
            <a:r>
              <a:rPr lang="en-US" sz="1800" baseline="-25000" dirty="0" smtClean="0">
                <a:solidFill>
                  <a:srgbClr val="006600"/>
                </a:solidFill>
              </a:rPr>
              <a:t>e</a:t>
            </a:r>
            <a:r>
              <a:rPr lang="en-US" sz="1800" dirty="0" smtClean="0">
                <a:solidFill>
                  <a:srgbClr val="006600"/>
                </a:solidFill>
              </a:rPr>
              <a:t> &lt; </a:t>
            </a:r>
            <a:r>
              <a:rPr lang="en-US" sz="1800" dirty="0" err="1" smtClean="0">
                <a:solidFill>
                  <a:srgbClr val="006600"/>
                </a:solidFill>
                <a:latin typeface="Symbol" pitchFamily="18" charset="2"/>
              </a:rPr>
              <a:t>n</a:t>
            </a:r>
            <a:r>
              <a:rPr lang="en-US" sz="1800" baseline="-25000" dirty="0" err="1" smtClean="0">
                <a:solidFill>
                  <a:srgbClr val="006600"/>
                </a:solidFill>
              </a:rPr>
              <a:t>e,exp</a:t>
            </a:r>
            <a:r>
              <a:rPr lang="en-US" sz="1800" dirty="0" smtClean="0"/>
              <a:t> </a:t>
            </a:r>
            <a:r>
              <a:rPr lang="en-US" sz="1800" dirty="0" smtClean="0">
                <a:solidFill>
                  <a:srgbClr val="FF0000"/>
                </a:solidFill>
              </a:rPr>
              <a:t>(consistent with experimental </a:t>
            </a:r>
            <a:r>
              <a:rPr lang="en-US" sz="1800" dirty="0" smtClean="0">
                <a:solidFill>
                  <a:srgbClr val="FF0000"/>
                </a:solidFill>
                <a:latin typeface="Symbol" pitchFamily="18" charset="2"/>
              </a:rPr>
              <a:t>n</a:t>
            </a:r>
            <a:r>
              <a:rPr lang="en-US" sz="1800" baseline="-25000" dirty="0" smtClean="0">
                <a:solidFill>
                  <a:srgbClr val="FF0000"/>
                </a:solidFill>
              </a:rPr>
              <a:t>*</a:t>
            </a:r>
            <a:r>
              <a:rPr lang="en-US" sz="1800" dirty="0" smtClean="0">
                <a:solidFill>
                  <a:srgbClr val="FF0000"/>
                </a:solidFill>
              </a:rPr>
              <a:t> scan)</a:t>
            </a:r>
          </a:p>
          <a:p>
            <a:pPr>
              <a:buFontTx/>
              <a:buNone/>
            </a:pPr>
            <a:r>
              <a:rPr lang="en-US" sz="1800" dirty="0" smtClean="0"/>
              <a:t>(3)	Lowering beta stabilizes </a:t>
            </a:r>
            <a:r>
              <a:rPr lang="en-US" sz="1800" dirty="0" err="1" smtClean="0"/>
              <a:t>microtearing</a:t>
            </a:r>
            <a:endParaRPr lang="en-US" sz="1800" dirty="0" smtClean="0"/>
          </a:p>
        </p:txBody>
      </p:sp>
      <p:sp>
        <p:nvSpPr>
          <p:cNvPr id="4" name="Slide Number Placeholder 3"/>
          <p:cNvSpPr>
            <a:spLocks noGrp="1"/>
          </p:cNvSpPr>
          <p:nvPr>
            <p:ph type="sldNum" sz="quarter" idx="10"/>
          </p:nvPr>
        </p:nvSpPr>
        <p:spPr/>
        <p:txBody>
          <a:bodyPr/>
          <a:lstStyle/>
          <a:p>
            <a:fld id="{40726BF2-0DF7-4049-AA51-CE754B0B961E}" type="slidenum">
              <a:rPr lang="en-US"/>
              <a:pPr/>
              <a:t>26</a:t>
            </a:fld>
            <a:endParaRPr lang="en-US"/>
          </a:p>
        </p:txBody>
      </p:sp>
      <p:sp>
        <p:nvSpPr>
          <p:cNvPr id="11" name="TextBox 10"/>
          <p:cNvSpPr txBox="1"/>
          <p:nvPr/>
        </p:nvSpPr>
        <p:spPr>
          <a:xfrm>
            <a:off x="1371600" y="3171825"/>
            <a:ext cx="466725" cy="369888"/>
          </a:xfrm>
          <a:prstGeom prst="rect">
            <a:avLst/>
          </a:prstGeom>
          <a:noFill/>
        </p:spPr>
        <p:txBody>
          <a:bodyPr wrap="none">
            <a:spAutoFit/>
          </a:bodyPr>
          <a:lstStyle/>
          <a:p>
            <a:pPr>
              <a:defRPr/>
            </a:pPr>
            <a:r>
              <a:rPr lang="en-US" sz="1800" i="0" dirty="0">
                <a:solidFill>
                  <a:schemeClr val="accent2"/>
                </a:solidFill>
                <a:latin typeface="+mn-lt"/>
              </a:rPr>
              <a:t>(1)</a:t>
            </a:r>
          </a:p>
        </p:txBody>
      </p:sp>
      <p:sp>
        <p:nvSpPr>
          <p:cNvPr id="12" name="TextBox 11"/>
          <p:cNvSpPr txBox="1"/>
          <p:nvPr/>
        </p:nvSpPr>
        <p:spPr>
          <a:xfrm>
            <a:off x="4410075" y="3171825"/>
            <a:ext cx="466725" cy="369888"/>
          </a:xfrm>
          <a:prstGeom prst="rect">
            <a:avLst/>
          </a:prstGeom>
          <a:noFill/>
        </p:spPr>
        <p:txBody>
          <a:bodyPr wrap="none">
            <a:spAutoFit/>
          </a:bodyPr>
          <a:lstStyle/>
          <a:p>
            <a:pPr>
              <a:defRPr/>
            </a:pPr>
            <a:r>
              <a:rPr lang="en-US" sz="1800" i="0" dirty="0">
                <a:solidFill>
                  <a:schemeClr val="accent2"/>
                </a:solidFill>
                <a:latin typeface="+mn-lt"/>
              </a:rPr>
              <a:t>(2)</a:t>
            </a:r>
          </a:p>
        </p:txBody>
      </p:sp>
      <p:sp>
        <p:nvSpPr>
          <p:cNvPr id="13" name="TextBox 12"/>
          <p:cNvSpPr txBox="1"/>
          <p:nvPr/>
        </p:nvSpPr>
        <p:spPr>
          <a:xfrm>
            <a:off x="7467600" y="3171825"/>
            <a:ext cx="466725" cy="369888"/>
          </a:xfrm>
          <a:prstGeom prst="rect">
            <a:avLst/>
          </a:prstGeom>
          <a:noFill/>
        </p:spPr>
        <p:txBody>
          <a:bodyPr wrap="none">
            <a:spAutoFit/>
          </a:bodyPr>
          <a:lstStyle/>
          <a:p>
            <a:pPr>
              <a:defRPr/>
            </a:pPr>
            <a:r>
              <a:rPr lang="en-US" sz="1800" i="0" dirty="0">
                <a:solidFill>
                  <a:schemeClr val="accent2"/>
                </a:solidFill>
                <a:latin typeface="+mn-lt"/>
              </a:rPr>
              <a:t>(3)</a:t>
            </a:r>
          </a:p>
        </p:txBody>
      </p:sp>
      <p:sp>
        <p:nvSpPr>
          <p:cNvPr id="6155" name="TextBox 10"/>
          <p:cNvSpPr txBox="1">
            <a:spLocks noChangeArrowheads="1"/>
          </p:cNvSpPr>
          <p:nvPr/>
        </p:nvSpPr>
        <p:spPr bwMode="auto">
          <a:xfrm>
            <a:off x="1905000" y="2667000"/>
            <a:ext cx="5815013" cy="338138"/>
          </a:xfrm>
          <a:prstGeom prst="rect">
            <a:avLst/>
          </a:prstGeom>
          <a:noFill/>
          <a:ln w="9525">
            <a:noFill/>
            <a:miter lim="800000"/>
            <a:headEnd/>
            <a:tailEnd/>
          </a:ln>
        </p:spPr>
        <p:txBody>
          <a:bodyPr wrap="none">
            <a:spAutoFit/>
          </a:bodyPr>
          <a:lstStyle/>
          <a:p>
            <a:pPr>
              <a:spcBef>
                <a:spcPct val="20000"/>
              </a:spcBef>
            </a:pPr>
            <a:r>
              <a:rPr lang="en-US" sz="1600" b="0" i="0" u="sng">
                <a:solidFill>
                  <a:schemeClr val="accent2"/>
                </a:solidFill>
              </a:rPr>
              <a:t>Linear growth rates (</a:t>
            </a:r>
            <a:r>
              <a:rPr lang="en-US" sz="1600" b="0" i="0" u="sng">
                <a:solidFill>
                  <a:schemeClr val="accent2"/>
                </a:solidFill>
                <a:latin typeface="Symbol" pitchFamily="18" charset="2"/>
              </a:rPr>
              <a:t>g</a:t>
            </a:r>
            <a:r>
              <a:rPr lang="en-US" sz="1600" b="0" i="0" u="sng">
                <a:solidFill>
                  <a:schemeClr val="accent2"/>
                </a:solidFill>
                <a:sym typeface="Symbol" pitchFamily="18" charset="2"/>
              </a:rPr>
              <a:t></a:t>
            </a:r>
            <a:r>
              <a:rPr lang="en-US" sz="1600" b="0" i="0" u="sng">
                <a:solidFill>
                  <a:schemeClr val="accent2"/>
                </a:solidFill>
              </a:rPr>
              <a:t>a/c</a:t>
            </a:r>
            <a:r>
              <a:rPr lang="en-US" sz="1600" b="0" i="0" u="sng" baseline="-25000">
                <a:solidFill>
                  <a:schemeClr val="accent2"/>
                </a:solidFill>
              </a:rPr>
              <a:t>s</a:t>
            </a:r>
            <a:r>
              <a:rPr lang="en-US" sz="1600" b="0" i="0" u="sng">
                <a:solidFill>
                  <a:schemeClr val="accent2"/>
                </a:solidFill>
              </a:rPr>
              <a:t>) for NSTX 120968 t=0.56 s  r/a=0.6</a:t>
            </a:r>
          </a:p>
        </p:txBody>
      </p:sp>
      <p:sp>
        <p:nvSpPr>
          <p:cNvPr id="6156" name="TextBox 10"/>
          <p:cNvSpPr txBox="1">
            <a:spLocks noChangeArrowheads="1"/>
          </p:cNvSpPr>
          <p:nvPr/>
        </p:nvSpPr>
        <p:spPr bwMode="auto">
          <a:xfrm>
            <a:off x="4279900" y="3705225"/>
            <a:ext cx="901700" cy="276225"/>
          </a:xfrm>
          <a:prstGeom prst="rect">
            <a:avLst/>
          </a:prstGeom>
          <a:noFill/>
          <a:ln w="9525">
            <a:noFill/>
            <a:miter lim="800000"/>
            <a:headEnd/>
            <a:tailEnd/>
          </a:ln>
        </p:spPr>
        <p:txBody>
          <a:bodyPr wrap="none">
            <a:spAutoFit/>
          </a:bodyPr>
          <a:lstStyle/>
          <a:p>
            <a:pPr>
              <a:spcBef>
                <a:spcPct val="20000"/>
              </a:spcBef>
            </a:pPr>
            <a:r>
              <a:rPr lang="en-US" b="0" i="0"/>
              <a:t>Exp. value</a:t>
            </a:r>
          </a:p>
        </p:txBody>
      </p:sp>
      <p:cxnSp>
        <p:nvCxnSpPr>
          <p:cNvPr id="6157" name="Straight Arrow Connector 8"/>
          <p:cNvCxnSpPr>
            <a:cxnSpLocks noChangeShapeType="1"/>
          </p:cNvCxnSpPr>
          <p:nvPr/>
        </p:nvCxnSpPr>
        <p:spPr bwMode="auto">
          <a:xfrm>
            <a:off x="5105400" y="3857625"/>
            <a:ext cx="304800" cy="1588"/>
          </a:xfrm>
          <a:prstGeom prst="straightConnector1">
            <a:avLst/>
          </a:prstGeom>
          <a:noFill/>
          <a:ln w="15875" algn="ctr">
            <a:solidFill>
              <a:schemeClr val="accent2"/>
            </a:solidFill>
            <a:round/>
            <a:headEnd/>
            <a:tailEnd type="arrow" w="med" len="med"/>
          </a:ln>
        </p:spPr>
      </p:cxnSp>
      <p:sp>
        <p:nvSpPr>
          <p:cNvPr id="6158" name="TextBox 10"/>
          <p:cNvSpPr txBox="1">
            <a:spLocks noChangeArrowheads="1"/>
          </p:cNvSpPr>
          <p:nvPr/>
        </p:nvSpPr>
        <p:spPr bwMode="auto">
          <a:xfrm>
            <a:off x="6413500" y="3657600"/>
            <a:ext cx="901700" cy="276225"/>
          </a:xfrm>
          <a:prstGeom prst="rect">
            <a:avLst/>
          </a:prstGeom>
          <a:noFill/>
          <a:ln w="9525">
            <a:noFill/>
            <a:miter lim="800000"/>
            <a:headEnd/>
            <a:tailEnd/>
          </a:ln>
        </p:spPr>
        <p:txBody>
          <a:bodyPr wrap="none">
            <a:spAutoFit/>
          </a:bodyPr>
          <a:lstStyle/>
          <a:p>
            <a:pPr>
              <a:spcBef>
                <a:spcPct val="20000"/>
              </a:spcBef>
            </a:pPr>
            <a:r>
              <a:rPr lang="en-US" b="0" i="0"/>
              <a:t>Exp. value</a:t>
            </a:r>
          </a:p>
        </p:txBody>
      </p:sp>
      <p:cxnSp>
        <p:nvCxnSpPr>
          <p:cNvPr id="6159" name="Straight Arrow Connector 11"/>
          <p:cNvCxnSpPr>
            <a:cxnSpLocks noChangeShapeType="1"/>
          </p:cNvCxnSpPr>
          <p:nvPr/>
        </p:nvCxnSpPr>
        <p:spPr bwMode="auto">
          <a:xfrm rot="16200000" flipH="1">
            <a:off x="6553200" y="4162425"/>
            <a:ext cx="533400" cy="76200"/>
          </a:xfrm>
          <a:prstGeom prst="straightConnector1">
            <a:avLst/>
          </a:prstGeom>
          <a:noFill/>
          <a:ln w="15875" algn="ctr">
            <a:solidFill>
              <a:schemeClr val="accent2"/>
            </a:solidFill>
            <a:round/>
            <a:headEnd/>
            <a:tailEnd type="arrow" w="med" len="med"/>
          </a:ln>
        </p:spPr>
      </p:cxnSp>
      <p:cxnSp>
        <p:nvCxnSpPr>
          <p:cNvPr id="6160" name="Straight Arrow Connector 11"/>
          <p:cNvCxnSpPr>
            <a:cxnSpLocks noChangeShapeType="1"/>
          </p:cNvCxnSpPr>
          <p:nvPr/>
        </p:nvCxnSpPr>
        <p:spPr bwMode="auto">
          <a:xfrm rot="5400000">
            <a:off x="4686300" y="4352925"/>
            <a:ext cx="914400" cy="533400"/>
          </a:xfrm>
          <a:prstGeom prst="straightConnector1">
            <a:avLst/>
          </a:prstGeom>
          <a:noFill/>
          <a:ln w="38100" algn="ctr">
            <a:solidFill>
              <a:srgbClr val="006600"/>
            </a:solidFill>
            <a:round/>
            <a:headEnd/>
            <a:tailEnd type="arrow" w="med" len="med"/>
          </a:ln>
        </p:spPr>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smtClean="0"/>
              <a:t>Nonlinear </a:t>
            </a:r>
            <a:r>
              <a:rPr lang="en-US" dirty="0" err="1" smtClean="0"/>
              <a:t>Microtearing</a:t>
            </a:r>
            <a:r>
              <a:rPr lang="en-US" dirty="0" smtClean="0"/>
              <a:t> Transport Comparable to Experimental Transport</a:t>
            </a:r>
            <a:r>
              <a:rPr lang="en-US" baseline="30000" dirty="0" smtClean="0"/>
              <a:t>*</a:t>
            </a:r>
          </a:p>
        </p:txBody>
      </p:sp>
      <p:sp>
        <p:nvSpPr>
          <p:cNvPr id="7171" name="Content Placeholder 2"/>
          <p:cNvSpPr>
            <a:spLocks noGrp="1"/>
          </p:cNvSpPr>
          <p:nvPr>
            <p:ph idx="1"/>
          </p:nvPr>
        </p:nvSpPr>
        <p:spPr>
          <a:xfrm>
            <a:off x="152400" y="914400"/>
            <a:ext cx="8763000" cy="1066800"/>
          </a:xfrm>
        </p:spPr>
        <p:txBody>
          <a:bodyPr/>
          <a:lstStyle/>
          <a:p>
            <a:r>
              <a:rPr lang="en-US" sz="1800" smtClean="0"/>
              <a:t>With </a:t>
            </a:r>
            <a:r>
              <a:rPr lang="en-US" sz="1800" u="sng" smtClean="0"/>
              <a:t>no</a:t>
            </a:r>
            <a:r>
              <a:rPr lang="en-US" sz="1800" smtClean="0"/>
              <a:t> E</a:t>
            </a:r>
            <a:r>
              <a:rPr lang="en-US" sz="1800" smtClean="0">
                <a:sym typeface="Symbol" pitchFamily="18" charset="2"/>
              </a:rPr>
              <a:t></a:t>
            </a:r>
            <a:r>
              <a:rPr lang="en-US" sz="1800" smtClean="0"/>
              <a:t>B shear predicted transport (1.2 </a:t>
            </a:r>
            <a:r>
              <a:rPr lang="en-US" sz="1800" smtClean="0">
                <a:latin typeface="Symbol" pitchFamily="18" charset="2"/>
              </a:rPr>
              <a:t>r</a:t>
            </a:r>
            <a:r>
              <a:rPr lang="en-US" sz="1800" baseline="-25000" smtClean="0"/>
              <a:t>s</a:t>
            </a:r>
            <a:r>
              <a:rPr lang="en-US" sz="1800" baseline="30000" smtClean="0"/>
              <a:t>2</a:t>
            </a:r>
            <a:r>
              <a:rPr lang="en-US" sz="1800" smtClean="0"/>
              <a:t>c</a:t>
            </a:r>
            <a:r>
              <a:rPr lang="en-US" sz="1800" baseline="-25000" smtClean="0"/>
              <a:t>s</a:t>
            </a:r>
            <a:r>
              <a:rPr lang="en-US" sz="1800" smtClean="0"/>
              <a:t>/a) comparable to </a:t>
            </a:r>
            <a:r>
              <a:rPr lang="en-US" sz="1800" smtClean="0">
                <a:solidFill>
                  <a:srgbClr val="006600"/>
                </a:solidFill>
              </a:rPr>
              <a:t>experimental transport (1.0-1.6 </a:t>
            </a:r>
            <a:r>
              <a:rPr lang="en-US" sz="1800" smtClean="0">
                <a:solidFill>
                  <a:srgbClr val="006600"/>
                </a:solidFill>
                <a:latin typeface="Symbol" pitchFamily="18" charset="2"/>
              </a:rPr>
              <a:t>r</a:t>
            </a:r>
            <a:r>
              <a:rPr lang="en-US" sz="1800" baseline="-25000" smtClean="0">
                <a:solidFill>
                  <a:srgbClr val="006600"/>
                </a:solidFill>
              </a:rPr>
              <a:t>s</a:t>
            </a:r>
            <a:r>
              <a:rPr lang="en-US" sz="1800" baseline="30000" smtClean="0">
                <a:solidFill>
                  <a:srgbClr val="006600"/>
                </a:solidFill>
              </a:rPr>
              <a:t>2</a:t>
            </a:r>
            <a:r>
              <a:rPr lang="en-US" sz="1800" smtClean="0">
                <a:solidFill>
                  <a:srgbClr val="006600"/>
                </a:solidFill>
              </a:rPr>
              <a:t>c</a:t>
            </a:r>
            <a:r>
              <a:rPr lang="en-US" sz="1800" baseline="-25000" smtClean="0">
                <a:solidFill>
                  <a:srgbClr val="006600"/>
                </a:solidFill>
              </a:rPr>
              <a:t>s</a:t>
            </a:r>
            <a:r>
              <a:rPr lang="en-US" sz="1800" smtClean="0">
                <a:solidFill>
                  <a:srgbClr val="006600"/>
                </a:solidFill>
              </a:rPr>
              <a:t>/a)</a:t>
            </a:r>
          </a:p>
          <a:p>
            <a:r>
              <a:rPr lang="en-US" sz="1800" smtClean="0">
                <a:solidFill>
                  <a:srgbClr val="FF0000"/>
                </a:solidFill>
              </a:rPr>
              <a:t>Transport reduced when increasing </a:t>
            </a:r>
            <a:r>
              <a:rPr lang="en-US" sz="1800" smtClean="0">
                <a:solidFill>
                  <a:srgbClr val="FF0000"/>
                </a:solidFill>
                <a:latin typeface="Symbol" pitchFamily="18" charset="2"/>
              </a:rPr>
              <a:t>g</a:t>
            </a:r>
            <a:r>
              <a:rPr lang="en-US" sz="1800" baseline="-25000" smtClean="0">
                <a:solidFill>
                  <a:srgbClr val="FF0000"/>
                </a:solidFill>
              </a:rPr>
              <a:t>E</a:t>
            </a:r>
            <a:r>
              <a:rPr lang="en-US" sz="1800" smtClean="0">
                <a:solidFill>
                  <a:srgbClr val="FF0000"/>
                </a:solidFill>
              </a:rPr>
              <a:t> to local experimental value</a:t>
            </a:r>
          </a:p>
          <a:p>
            <a:endParaRPr lang="en-US" sz="1800" smtClean="0"/>
          </a:p>
          <a:p>
            <a:endParaRPr lang="en-US" sz="1800" smtClean="0"/>
          </a:p>
          <a:p>
            <a:endParaRPr lang="en-US" sz="1800" smtClean="0"/>
          </a:p>
          <a:p>
            <a:endParaRPr lang="en-US" sz="1800" smtClean="0"/>
          </a:p>
          <a:p>
            <a:endParaRPr lang="en-US" sz="1800" smtClean="0"/>
          </a:p>
          <a:p>
            <a:endParaRPr lang="en-US" sz="1800" smtClean="0"/>
          </a:p>
          <a:p>
            <a:endParaRPr lang="en-US" sz="1800" smtClean="0"/>
          </a:p>
          <a:p>
            <a:endParaRPr lang="en-US" sz="1800" smtClean="0"/>
          </a:p>
          <a:p>
            <a:endParaRPr lang="en-US" sz="1800" smtClean="0"/>
          </a:p>
          <a:p>
            <a:endParaRPr lang="en-US" sz="1800" smtClean="0"/>
          </a:p>
          <a:p>
            <a:endParaRPr lang="en-US" sz="1800" smtClean="0"/>
          </a:p>
          <a:p>
            <a:endParaRPr lang="en-US" sz="1800" smtClean="0"/>
          </a:p>
          <a:p>
            <a:r>
              <a:rPr lang="en-US" sz="1800" smtClean="0"/>
              <a:t>What are the other important dependencies?</a:t>
            </a:r>
          </a:p>
        </p:txBody>
      </p:sp>
      <p:sp>
        <p:nvSpPr>
          <p:cNvPr id="4" name="Slide Number Placeholder 3"/>
          <p:cNvSpPr>
            <a:spLocks noGrp="1"/>
          </p:cNvSpPr>
          <p:nvPr>
            <p:ph type="sldNum" sz="quarter" idx="10"/>
          </p:nvPr>
        </p:nvSpPr>
        <p:spPr/>
        <p:txBody>
          <a:bodyPr/>
          <a:lstStyle/>
          <a:p>
            <a:fld id="{1A924797-1845-4C53-9E5D-B5E7F09097CF}" type="slidenum">
              <a:rPr lang="en-US"/>
              <a:pPr/>
              <a:t>27</a:t>
            </a:fld>
            <a:endParaRPr lang="en-US"/>
          </a:p>
        </p:txBody>
      </p:sp>
      <p:pic>
        <p:nvPicPr>
          <p:cNvPr id="7173" name="Picture 14" descr="chi_e_gEglin_x80y60n8r400.eps"/>
          <p:cNvPicPr>
            <a:picLocks noChangeAspect="1"/>
          </p:cNvPicPr>
          <p:nvPr/>
        </p:nvPicPr>
        <p:blipFill>
          <a:blip r:embed="rId2" cstate="print"/>
          <a:srcRect/>
          <a:stretch>
            <a:fillRect/>
          </a:stretch>
        </p:blipFill>
        <p:spPr bwMode="auto">
          <a:xfrm>
            <a:off x="2438400" y="2381250"/>
            <a:ext cx="3429000" cy="3028950"/>
          </a:xfrm>
          <a:prstGeom prst="rect">
            <a:avLst/>
          </a:prstGeom>
          <a:noFill/>
          <a:ln w="9525">
            <a:noFill/>
            <a:miter lim="800000"/>
            <a:headEnd/>
            <a:tailEnd/>
          </a:ln>
        </p:spPr>
      </p:pic>
      <p:sp>
        <p:nvSpPr>
          <p:cNvPr id="7174" name="Rectangle 11"/>
          <p:cNvSpPr>
            <a:spLocks noChangeArrowheads="1"/>
          </p:cNvSpPr>
          <p:nvPr/>
        </p:nvSpPr>
        <p:spPr bwMode="auto">
          <a:xfrm>
            <a:off x="5105400" y="2533650"/>
            <a:ext cx="533400" cy="1038225"/>
          </a:xfrm>
          <a:prstGeom prst="rect">
            <a:avLst/>
          </a:prstGeom>
          <a:solidFill>
            <a:srgbClr val="006600">
              <a:alpha val="50195"/>
            </a:srgbClr>
          </a:solidFill>
          <a:ln w="15875" algn="ctr">
            <a:noFill/>
            <a:round/>
            <a:headEnd/>
            <a:tailEnd type="triangle" w="med" len="med"/>
          </a:ln>
        </p:spPr>
        <p:txBody>
          <a:bodyPr lIns="0" tIns="0" rIns="0" bIns="0"/>
          <a:lstStyle/>
          <a:p>
            <a:pPr>
              <a:spcBef>
                <a:spcPct val="20000"/>
              </a:spcBef>
              <a:buFontTx/>
              <a:buChar char="•"/>
            </a:pPr>
            <a:endParaRPr lang="en-US"/>
          </a:p>
        </p:txBody>
      </p:sp>
      <p:sp>
        <p:nvSpPr>
          <p:cNvPr id="7175" name="TextBox 13"/>
          <p:cNvSpPr txBox="1">
            <a:spLocks noChangeArrowheads="1"/>
          </p:cNvSpPr>
          <p:nvPr/>
        </p:nvSpPr>
        <p:spPr bwMode="auto">
          <a:xfrm>
            <a:off x="4564063" y="3219450"/>
            <a:ext cx="617537" cy="276225"/>
          </a:xfrm>
          <a:prstGeom prst="rect">
            <a:avLst/>
          </a:prstGeom>
          <a:noFill/>
          <a:ln w="9525">
            <a:noFill/>
            <a:miter lim="800000"/>
            <a:headEnd/>
            <a:tailEnd/>
          </a:ln>
        </p:spPr>
        <p:txBody>
          <a:bodyPr wrap="none">
            <a:spAutoFit/>
          </a:bodyPr>
          <a:lstStyle/>
          <a:p>
            <a:pPr>
              <a:spcBef>
                <a:spcPct val="20000"/>
              </a:spcBef>
            </a:pPr>
            <a:r>
              <a:rPr lang="en-US" b="0" i="0">
                <a:solidFill>
                  <a:srgbClr val="006600"/>
                </a:solidFill>
                <a:latin typeface="Symbol" pitchFamily="18" charset="2"/>
              </a:rPr>
              <a:t>c</a:t>
            </a:r>
            <a:r>
              <a:rPr lang="en-US" b="0" i="0" baseline="-25000">
                <a:solidFill>
                  <a:srgbClr val="006600"/>
                </a:solidFill>
              </a:rPr>
              <a:t>e</a:t>
            </a:r>
            <a:r>
              <a:rPr lang="en-US" b="0" i="0">
                <a:solidFill>
                  <a:srgbClr val="006600"/>
                </a:solidFill>
              </a:rPr>
              <a:t> exp</a:t>
            </a:r>
          </a:p>
        </p:txBody>
      </p:sp>
      <p:sp>
        <p:nvSpPr>
          <p:cNvPr id="7176" name="Rectangle 12"/>
          <p:cNvSpPr>
            <a:spLocks noChangeArrowheads="1"/>
          </p:cNvSpPr>
          <p:nvPr/>
        </p:nvSpPr>
        <p:spPr bwMode="auto">
          <a:xfrm>
            <a:off x="5334000" y="3629025"/>
            <a:ext cx="381000" cy="1038225"/>
          </a:xfrm>
          <a:prstGeom prst="rect">
            <a:avLst/>
          </a:prstGeom>
          <a:solidFill>
            <a:schemeClr val="bg1"/>
          </a:solidFill>
          <a:ln w="15875" algn="ctr">
            <a:noFill/>
            <a:round/>
            <a:headEnd/>
            <a:tailEnd type="triangle" w="med" len="med"/>
          </a:ln>
        </p:spPr>
        <p:txBody>
          <a:bodyPr lIns="0" tIns="0" rIns="0" bIns="0"/>
          <a:lstStyle/>
          <a:p>
            <a:pPr>
              <a:spcBef>
                <a:spcPct val="20000"/>
              </a:spcBef>
              <a:buFontTx/>
              <a:buChar char="•"/>
            </a:pPr>
            <a:endParaRPr lang="en-US"/>
          </a:p>
        </p:txBody>
      </p:sp>
      <p:sp>
        <p:nvSpPr>
          <p:cNvPr id="7177" name="TextBox 12"/>
          <p:cNvSpPr txBox="1">
            <a:spLocks noChangeArrowheads="1"/>
          </p:cNvSpPr>
          <p:nvPr/>
        </p:nvSpPr>
        <p:spPr bwMode="auto">
          <a:xfrm>
            <a:off x="6629400" y="3371850"/>
            <a:ext cx="1316038" cy="307975"/>
          </a:xfrm>
          <a:prstGeom prst="rect">
            <a:avLst/>
          </a:prstGeom>
          <a:noFill/>
          <a:ln w="9525">
            <a:noFill/>
            <a:miter lim="800000"/>
            <a:headEnd/>
            <a:tailEnd/>
          </a:ln>
        </p:spPr>
        <p:txBody>
          <a:bodyPr wrap="none">
            <a:spAutoFit/>
          </a:bodyPr>
          <a:lstStyle/>
          <a:p>
            <a:r>
              <a:rPr lang="en-US" sz="1400" b="0" i="0">
                <a:latin typeface="Symbol" pitchFamily="18" charset="2"/>
              </a:rPr>
              <a:t>r</a:t>
            </a:r>
            <a:r>
              <a:rPr lang="en-US" sz="1400" b="0" i="0" baseline="-25000"/>
              <a:t>s</a:t>
            </a:r>
            <a:r>
              <a:rPr lang="en-US" sz="1400" b="0" i="0" baseline="30000"/>
              <a:t>2</a:t>
            </a:r>
            <a:r>
              <a:rPr lang="en-US" sz="1400" b="0" i="0"/>
              <a:t>c</a:t>
            </a:r>
            <a:r>
              <a:rPr lang="en-US" sz="1400" b="0" i="0" baseline="-25000"/>
              <a:t>s</a:t>
            </a:r>
            <a:r>
              <a:rPr lang="en-US" sz="1400" b="0" i="0"/>
              <a:t>/a=5 m</a:t>
            </a:r>
            <a:r>
              <a:rPr lang="en-US" sz="1400" b="0" i="0" baseline="30000"/>
              <a:t>2</a:t>
            </a:r>
            <a:r>
              <a:rPr lang="en-US" sz="1400" b="0" i="0"/>
              <a:t>/s</a:t>
            </a:r>
          </a:p>
        </p:txBody>
      </p:sp>
      <p:sp>
        <p:nvSpPr>
          <p:cNvPr id="7178" name="TextBox 10"/>
          <p:cNvSpPr txBox="1">
            <a:spLocks noChangeArrowheads="1"/>
          </p:cNvSpPr>
          <p:nvPr/>
        </p:nvSpPr>
        <p:spPr bwMode="auto">
          <a:xfrm>
            <a:off x="3744913" y="2209800"/>
            <a:ext cx="1512887" cy="307975"/>
          </a:xfrm>
          <a:prstGeom prst="rect">
            <a:avLst/>
          </a:prstGeom>
          <a:noFill/>
          <a:ln w="9525">
            <a:noFill/>
            <a:miter lim="800000"/>
            <a:headEnd/>
            <a:tailEnd/>
          </a:ln>
        </p:spPr>
        <p:txBody>
          <a:bodyPr wrap="none">
            <a:spAutoFit/>
          </a:bodyPr>
          <a:lstStyle/>
          <a:p>
            <a:pPr>
              <a:spcBef>
                <a:spcPct val="20000"/>
              </a:spcBef>
            </a:pPr>
            <a:r>
              <a:rPr lang="en-US" sz="1400" b="0" i="0">
                <a:solidFill>
                  <a:schemeClr val="accent2"/>
                </a:solidFill>
                <a:latin typeface="Symbol" pitchFamily="18" charset="2"/>
              </a:rPr>
              <a:t>c</a:t>
            </a:r>
            <a:r>
              <a:rPr lang="en-US" sz="1400" b="0" i="0" baseline="-25000">
                <a:solidFill>
                  <a:schemeClr val="accent2"/>
                </a:solidFill>
              </a:rPr>
              <a:t>e</a:t>
            </a:r>
            <a:r>
              <a:rPr lang="en-US" sz="1400" b="0" i="0">
                <a:solidFill>
                  <a:schemeClr val="accent2"/>
                </a:solidFill>
              </a:rPr>
              <a:t> vs. E</a:t>
            </a:r>
            <a:r>
              <a:rPr lang="en-US" sz="1400" b="0" i="0">
                <a:solidFill>
                  <a:schemeClr val="accent2"/>
                </a:solidFill>
                <a:sym typeface="Symbol" pitchFamily="18" charset="2"/>
              </a:rPr>
              <a:t></a:t>
            </a:r>
            <a:r>
              <a:rPr lang="en-US" sz="1400" b="0" i="0">
                <a:solidFill>
                  <a:schemeClr val="accent2"/>
                </a:solidFill>
              </a:rPr>
              <a:t>B shear</a:t>
            </a:r>
          </a:p>
        </p:txBody>
      </p:sp>
      <p:sp>
        <p:nvSpPr>
          <p:cNvPr id="7179" name="TextBox 10"/>
          <p:cNvSpPr txBox="1">
            <a:spLocks noChangeArrowheads="1"/>
          </p:cNvSpPr>
          <p:nvPr/>
        </p:nvSpPr>
        <p:spPr bwMode="auto">
          <a:xfrm>
            <a:off x="5638800" y="6172200"/>
            <a:ext cx="3209925" cy="276225"/>
          </a:xfrm>
          <a:prstGeom prst="rect">
            <a:avLst/>
          </a:prstGeom>
          <a:noFill/>
          <a:ln w="9525">
            <a:noFill/>
            <a:miter lim="800000"/>
            <a:headEnd/>
            <a:tailEnd/>
          </a:ln>
        </p:spPr>
        <p:txBody>
          <a:bodyPr wrap="none">
            <a:spAutoFit/>
          </a:bodyPr>
          <a:lstStyle/>
          <a:p>
            <a:r>
              <a:rPr lang="en-US" b="0" i="0" baseline="30000">
                <a:solidFill>
                  <a:schemeClr val="tx1"/>
                </a:solidFill>
              </a:rPr>
              <a:t>*</a:t>
            </a:r>
            <a:r>
              <a:rPr lang="en-US" b="0" i="0">
                <a:solidFill>
                  <a:schemeClr val="tx1"/>
                </a:solidFill>
              </a:rPr>
              <a:t>Guttenfelder et al., submitted to PRL (2010)</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t>Predicted Non-linear </a:t>
            </a:r>
            <a:r>
              <a:rPr lang="en-US" dirty="0" err="1" smtClean="0"/>
              <a:t>Collisionality</a:t>
            </a:r>
            <a:r>
              <a:rPr lang="en-US" dirty="0" smtClean="0"/>
              <a:t> Dependence Consistent with Experimental Scaling</a:t>
            </a:r>
            <a:endParaRPr lang="en-US" baseline="-25000" dirty="0" smtClean="0"/>
          </a:p>
        </p:txBody>
      </p:sp>
      <p:sp>
        <p:nvSpPr>
          <p:cNvPr id="8195" name="Content Placeholder 2"/>
          <p:cNvSpPr>
            <a:spLocks noGrp="1"/>
          </p:cNvSpPr>
          <p:nvPr>
            <p:ph idx="1"/>
          </p:nvPr>
        </p:nvSpPr>
        <p:spPr>
          <a:xfrm>
            <a:off x="152400" y="5181600"/>
            <a:ext cx="8915400" cy="990600"/>
          </a:xfrm>
        </p:spPr>
        <p:txBody>
          <a:bodyPr/>
          <a:lstStyle/>
          <a:p>
            <a:r>
              <a:rPr lang="en-US" sz="1800" smtClean="0"/>
              <a:t>Transport very sensitive to </a:t>
            </a:r>
            <a:r>
              <a:rPr lang="en-US" sz="1800" smtClean="0">
                <a:sym typeface="Symbol" pitchFamily="18" charset="2"/>
              </a:rPr>
              <a:t>T</a:t>
            </a:r>
            <a:r>
              <a:rPr lang="en-US" sz="1800" baseline="-25000" smtClean="0">
                <a:sym typeface="Symbol" pitchFamily="18" charset="2"/>
              </a:rPr>
              <a:t>e</a:t>
            </a:r>
            <a:r>
              <a:rPr lang="en-US" sz="1800" smtClean="0">
                <a:sym typeface="Symbol" pitchFamily="18" charset="2"/>
              </a:rPr>
              <a:t> - </a:t>
            </a:r>
            <a:r>
              <a:rPr lang="en-US" sz="1800" smtClean="0">
                <a:solidFill>
                  <a:schemeClr val="accent2"/>
                </a:solidFill>
                <a:sym typeface="Symbol" pitchFamily="18" charset="2"/>
              </a:rPr>
              <a:t>may be more important to characterize scaling of effective threshold gradient, (a/L</a:t>
            </a:r>
            <a:r>
              <a:rPr lang="en-US" sz="1800" baseline="-25000" smtClean="0">
                <a:solidFill>
                  <a:schemeClr val="accent2"/>
                </a:solidFill>
                <a:sym typeface="Symbol" pitchFamily="18" charset="2"/>
              </a:rPr>
              <a:t>Te</a:t>
            </a:r>
            <a:r>
              <a:rPr lang="en-US" sz="1800" smtClean="0">
                <a:solidFill>
                  <a:schemeClr val="accent2"/>
                </a:solidFill>
                <a:sym typeface="Symbol" pitchFamily="18" charset="2"/>
              </a:rPr>
              <a:t>)</a:t>
            </a:r>
            <a:r>
              <a:rPr lang="en-US" sz="1800" baseline="-25000" smtClean="0">
                <a:solidFill>
                  <a:schemeClr val="accent2"/>
                </a:solidFill>
                <a:sym typeface="Symbol" pitchFamily="18" charset="2"/>
              </a:rPr>
              <a:t>crit,microtearing</a:t>
            </a:r>
            <a:endParaRPr lang="en-US" sz="1800" smtClean="0">
              <a:solidFill>
                <a:schemeClr val="accent2"/>
              </a:solidFill>
            </a:endParaRPr>
          </a:p>
          <a:p>
            <a:r>
              <a:rPr lang="en-US" sz="1800" smtClean="0"/>
              <a:t>Might help distinguish from expected ETG scaling, </a:t>
            </a:r>
            <a:r>
              <a:rPr lang="en-US" sz="1800" smtClean="0">
                <a:sym typeface="Symbol" pitchFamily="18" charset="2"/>
              </a:rPr>
              <a:t>(a/L</a:t>
            </a:r>
            <a:r>
              <a:rPr lang="en-US" sz="1800" baseline="-25000" smtClean="0">
                <a:sym typeface="Symbol" pitchFamily="18" charset="2"/>
              </a:rPr>
              <a:t>Te</a:t>
            </a:r>
            <a:r>
              <a:rPr lang="en-US" sz="1800" smtClean="0">
                <a:sym typeface="Symbol" pitchFamily="18" charset="2"/>
              </a:rPr>
              <a:t>)</a:t>
            </a:r>
            <a:r>
              <a:rPr lang="en-US" sz="1800" baseline="-25000" smtClean="0">
                <a:sym typeface="Symbol" pitchFamily="18" charset="2"/>
              </a:rPr>
              <a:t>crit,ETG</a:t>
            </a:r>
            <a:r>
              <a:rPr lang="en-US" sz="1800" smtClean="0"/>
              <a:t>  – work in progress</a:t>
            </a:r>
          </a:p>
          <a:p>
            <a:endParaRPr lang="en-US" sz="1800" smtClean="0"/>
          </a:p>
        </p:txBody>
      </p:sp>
      <p:sp>
        <p:nvSpPr>
          <p:cNvPr id="4" name="Slide Number Placeholder 3"/>
          <p:cNvSpPr>
            <a:spLocks noGrp="1"/>
          </p:cNvSpPr>
          <p:nvPr>
            <p:ph type="sldNum" sz="quarter" idx="10"/>
          </p:nvPr>
        </p:nvSpPr>
        <p:spPr/>
        <p:txBody>
          <a:bodyPr/>
          <a:lstStyle/>
          <a:p>
            <a:fld id="{5A3FA057-9A73-4667-8357-0F1284DF907B}" type="slidenum">
              <a:rPr lang="en-US"/>
              <a:pPr/>
              <a:t>28</a:t>
            </a:fld>
            <a:endParaRPr lang="en-US"/>
          </a:p>
        </p:txBody>
      </p:sp>
      <p:sp>
        <p:nvSpPr>
          <p:cNvPr id="8197" name="Rectangle 12"/>
          <p:cNvSpPr>
            <a:spLocks noChangeArrowheads="1"/>
          </p:cNvSpPr>
          <p:nvPr/>
        </p:nvSpPr>
        <p:spPr bwMode="auto">
          <a:xfrm>
            <a:off x="5486400" y="2351088"/>
            <a:ext cx="381000" cy="1038225"/>
          </a:xfrm>
          <a:prstGeom prst="rect">
            <a:avLst/>
          </a:prstGeom>
          <a:solidFill>
            <a:schemeClr val="bg1"/>
          </a:solidFill>
          <a:ln w="15875" algn="ctr">
            <a:noFill/>
            <a:round/>
            <a:headEnd/>
            <a:tailEnd type="triangle" w="med" len="med"/>
          </a:ln>
        </p:spPr>
        <p:txBody>
          <a:bodyPr lIns="0" tIns="0" rIns="0" bIns="0"/>
          <a:lstStyle/>
          <a:p>
            <a:pPr>
              <a:spcBef>
                <a:spcPct val="20000"/>
              </a:spcBef>
              <a:buFontTx/>
              <a:buChar char="•"/>
            </a:pPr>
            <a:endParaRPr lang="en-US"/>
          </a:p>
        </p:txBody>
      </p:sp>
      <p:pic>
        <p:nvPicPr>
          <p:cNvPr id="8198" name="Picture 9" descr="chi_e_em_vs_aLTe_n8r400.eps"/>
          <p:cNvPicPr>
            <a:picLocks noChangeAspect="1"/>
          </p:cNvPicPr>
          <p:nvPr/>
        </p:nvPicPr>
        <p:blipFill>
          <a:blip r:embed="rId2" cstate="print"/>
          <a:srcRect/>
          <a:stretch>
            <a:fillRect/>
          </a:stretch>
        </p:blipFill>
        <p:spPr bwMode="auto">
          <a:xfrm>
            <a:off x="4800600" y="1589088"/>
            <a:ext cx="3581400" cy="3171825"/>
          </a:xfrm>
          <a:prstGeom prst="rect">
            <a:avLst/>
          </a:prstGeom>
          <a:noFill/>
          <a:ln w="9525">
            <a:noFill/>
            <a:miter lim="800000"/>
            <a:headEnd/>
            <a:tailEnd/>
          </a:ln>
        </p:spPr>
      </p:pic>
      <p:pic>
        <p:nvPicPr>
          <p:cNvPr id="8199" name="Picture 10" descr="chi_e_vs_nu_120968r6.eps"/>
          <p:cNvPicPr>
            <a:picLocks noChangeAspect="1"/>
          </p:cNvPicPr>
          <p:nvPr/>
        </p:nvPicPr>
        <p:blipFill>
          <a:blip r:embed="rId3" cstate="print"/>
          <a:srcRect l="-145"/>
          <a:stretch>
            <a:fillRect/>
          </a:stretch>
        </p:blipFill>
        <p:spPr bwMode="auto">
          <a:xfrm>
            <a:off x="228600" y="1408113"/>
            <a:ext cx="4038600" cy="3392487"/>
          </a:xfrm>
          <a:prstGeom prst="rect">
            <a:avLst/>
          </a:prstGeom>
          <a:noFill/>
          <a:ln w="9525">
            <a:noFill/>
            <a:miter lim="800000"/>
            <a:headEnd/>
            <a:tailEnd/>
          </a:ln>
        </p:spPr>
      </p:pic>
      <p:sp>
        <p:nvSpPr>
          <p:cNvPr id="8200" name="Rectangle 11"/>
          <p:cNvSpPr>
            <a:spLocks noChangeArrowheads="1"/>
          </p:cNvSpPr>
          <p:nvPr/>
        </p:nvSpPr>
        <p:spPr bwMode="auto">
          <a:xfrm>
            <a:off x="8305800" y="2703513"/>
            <a:ext cx="152400" cy="609600"/>
          </a:xfrm>
          <a:prstGeom prst="rect">
            <a:avLst/>
          </a:prstGeom>
          <a:solidFill>
            <a:srgbClr val="006600">
              <a:alpha val="50195"/>
            </a:srgbClr>
          </a:solidFill>
          <a:ln w="15875" algn="ctr">
            <a:noFill/>
            <a:round/>
            <a:headEnd/>
            <a:tailEnd type="triangle" w="med" len="med"/>
          </a:ln>
        </p:spPr>
        <p:txBody>
          <a:bodyPr lIns="0" tIns="0" rIns="0" bIns="0"/>
          <a:lstStyle/>
          <a:p>
            <a:pPr>
              <a:spcBef>
                <a:spcPct val="20000"/>
              </a:spcBef>
              <a:buFontTx/>
              <a:buChar char="•"/>
            </a:pPr>
            <a:endParaRPr lang="en-US"/>
          </a:p>
        </p:txBody>
      </p:sp>
      <p:sp>
        <p:nvSpPr>
          <p:cNvPr id="8201" name="TextBox 13"/>
          <p:cNvSpPr txBox="1">
            <a:spLocks noChangeArrowheads="1"/>
          </p:cNvSpPr>
          <p:nvPr/>
        </p:nvSpPr>
        <p:spPr bwMode="auto">
          <a:xfrm>
            <a:off x="8305800" y="2398713"/>
            <a:ext cx="617538" cy="276225"/>
          </a:xfrm>
          <a:prstGeom prst="rect">
            <a:avLst/>
          </a:prstGeom>
          <a:noFill/>
          <a:ln w="9525">
            <a:noFill/>
            <a:miter lim="800000"/>
            <a:headEnd/>
            <a:tailEnd/>
          </a:ln>
        </p:spPr>
        <p:txBody>
          <a:bodyPr wrap="none">
            <a:spAutoFit/>
          </a:bodyPr>
          <a:lstStyle/>
          <a:p>
            <a:pPr>
              <a:spcBef>
                <a:spcPct val="20000"/>
              </a:spcBef>
            </a:pPr>
            <a:r>
              <a:rPr lang="en-US" b="0" i="0">
                <a:solidFill>
                  <a:srgbClr val="006600"/>
                </a:solidFill>
                <a:latin typeface="Symbol" pitchFamily="18" charset="2"/>
              </a:rPr>
              <a:t>c</a:t>
            </a:r>
            <a:r>
              <a:rPr lang="en-US" b="0" i="0" baseline="-25000">
                <a:solidFill>
                  <a:srgbClr val="006600"/>
                </a:solidFill>
              </a:rPr>
              <a:t>e</a:t>
            </a:r>
            <a:r>
              <a:rPr lang="en-US" b="0" i="0">
                <a:solidFill>
                  <a:srgbClr val="006600"/>
                </a:solidFill>
              </a:rPr>
              <a:t> exp</a:t>
            </a:r>
          </a:p>
        </p:txBody>
      </p:sp>
      <p:sp>
        <p:nvSpPr>
          <p:cNvPr id="8202" name="Rectangle 11"/>
          <p:cNvSpPr>
            <a:spLocks noChangeArrowheads="1"/>
          </p:cNvSpPr>
          <p:nvPr/>
        </p:nvSpPr>
        <p:spPr bwMode="auto">
          <a:xfrm>
            <a:off x="4114800" y="2286000"/>
            <a:ext cx="152400" cy="228600"/>
          </a:xfrm>
          <a:prstGeom prst="rect">
            <a:avLst/>
          </a:prstGeom>
          <a:solidFill>
            <a:srgbClr val="006600">
              <a:alpha val="50195"/>
            </a:srgbClr>
          </a:solidFill>
          <a:ln w="15875" algn="ctr">
            <a:noFill/>
            <a:round/>
            <a:headEnd/>
            <a:tailEnd type="triangle" w="med" len="med"/>
          </a:ln>
        </p:spPr>
        <p:txBody>
          <a:bodyPr lIns="0" tIns="0" rIns="0" bIns="0"/>
          <a:lstStyle/>
          <a:p>
            <a:pPr>
              <a:spcBef>
                <a:spcPct val="20000"/>
              </a:spcBef>
              <a:buFontTx/>
              <a:buChar char="•"/>
            </a:pPr>
            <a:endParaRPr lang="en-US"/>
          </a:p>
        </p:txBody>
      </p:sp>
      <p:sp>
        <p:nvSpPr>
          <p:cNvPr id="8203" name="TextBox 13"/>
          <p:cNvSpPr txBox="1">
            <a:spLocks noChangeArrowheads="1"/>
          </p:cNvSpPr>
          <p:nvPr/>
        </p:nvSpPr>
        <p:spPr bwMode="auto">
          <a:xfrm>
            <a:off x="4114800" y="2017713"/>
            <a:ext cx="617538" cy="276225"/>
          </a:xfrm>
          <a:prstGeom prst="rect">
            <a:avLst/>
          </a:prstGeom>
          <a:noFill/>
          <a:ln w="9525">
            <a:noFill/>
            <a:miter lim="800000"/>
            <a:headEnd/>
            <a:tailEnd/>
          </a:ln>
        </p:spPr>
        <p:txBody>
          <a:bodyPr wrap="none">
            <a:spAutoFit/>
          </a:bodyPr>
          <a:lstStyle/>
          <a:p>
            <a:pPr>
              <a:spcBef>
                <a:spcPct val="20000"/>
              </a:spcBef>
            </a:pPr>
            <a:r>
              <a:rPr lang="en-US" b="0" i="0">
                <a:solidFill>
                  <a:srgbClr val="006600"/>
                </a:solidFill>
                <a:latin typeface="Symbol" pitchFamily="18" charset="2"/>
              </a:rPr>
              <a:t>c</a:t>
            </a:r>
            <a:r>
              <a:rPr lang="en-US" b="0" i="0" baseline="-25000">
                <a:solidFill>
                  <a:srgbClr val="006600"/>
                </a:solidFill>
              </a:rPr>
              <a:t>e</a:t>
            </a:r>
            <a:r>
              <a:rPr lang="en-US" b="0" i="0">
                <a:solidFill>
                  <a:srgbClr val="006600"/>
                </a:solidFill>
              </a:rPr>
              <a:t> exp</a:t>
            </a:r>
          </a:p>
        </p:txBody>
      </p:sp>
      <p:sp>
        <p:nvSpPr>
          <p:cNvPr id="8204" name="TextBox 10"/>
          <p:cNvSpPr txBox="1">
            <a:spLocks noChangeArrowheads="1"/>
          </p:cNvSpPr>
          <p:nvPr/>
        </p:nvSpPr>
        <p:spPr bwMode="auto">
          <a:xfrm>
            <a:off x="2133600" y="1330325"/>
            <a:ext cx="838200" cy="306388"/>
          </a:xfrm>
          <a:prstGeom prst="rect">
            <a:avLst/>
          </a:prstGeom>
          <a:noFill/>
          <a:ln w="9525">
            <a:noFill/>
            <a:miter lim="800000"/>
            <a:headEnd/>
            <a:tailEnd/>
          </a:ln>
        </p:spPr>
        <p:txBody>
          <a:bodyPr wrap="none">
            <a:spAutoFit/>
          </a:bodyPr>
          <a:lstStyle/>
          <a:p>
            <a:pPr>
              <a:spcBef>
                <a:spcPct val="20000"/>
              </a:spcBef>
            </a:pPr>
            <a:r>
              <a:rPr lang="en-US" sz="1400" b="0" i="0">
                <a:solidFill>
                  <a:schemeClr val="accent2"/>
                </a:solidFill>
                <a:latin typeface="Symbol" pitchFamily="18" charset="2"/>
              </a:rPr>
              <a:t>c</a:t>
            </a:r>
            <a:r>
              <a:rPr lang="en-US" sz="1400" b="0" i="0" baseline="-25000">
                <a:solidFill>
                  <a:schemeClr val="accent2"/>
                </a:solidFill>
              </a:rPr>
              <a:t>e</a:t>
            </a:r>
            <a:r>
              <a:rPr lang="en-US" sz="1400" b="0" i="0">
                <a:solidFill>
                  <a:schemeClr val="accent2"/>
                </a:solidFill>
              </a:rPr>
              <a:t> vs. </a:t>
            </a:r>
            <a:r>
              <a:rPr lang="en-US" sz="1400" b="0" i="0">
                <a:solidFill>
                  <a:schemeClr val="accent2"/>
                </a:solidFill>
                <a:latin typeface="Symbol" pitchFamily="18" charset="2"/>
              </a:rPr>
              <a:t>n</a:t>
            </a:r>
            <a:r>
              <a:rPr lang="en-US" sz="1400" b="0" i="0" baseline="-25000">
                <a:solidFill>
                  <a:schemeClr val="accent2"/>
                </a:solidFill>
              </a:rPr>
              <a:t>e</a:t>
            </a:r>
          </a:p>
        </p:txBody>
      </p:sp>
      <p:sp>
        <p:nvSpPr>
          <p:cNvPr id="8205" name="TextBox 10"/>
          <p:cNvSpPr txBox="1">
            <a:spLocks noChangeArrowheads="1"/>
          </p:cNvSpPr>
          <p:nvPr/>
        </p:nvSpPr>
        <p:spPr bwMode="auto">
          <a:xfrm>
            <a:off x="6350000" y="1330325"/>
            <a:ext cx="1041400" cy="306388"/>
          </a:xfrm>
          <a:prstGeom prst="rect">
            <a:avLst/>
          </a:prstGeom>
          <a:noFill/>
          <a:ln w="9525">
            <a:noFill/>
            <a:miter lim="800000"/>
            <a:headEnd/>
            <a:tailEnd/>
          </a:ln>
        </p:spPr>
        <p:txBody>
          <a:bodyPr wrap="none">
            <a:spAutoFit/>
          </a:bodyPr>
          <a:lstStyle/>
          <a:p>
            <a:pPr>
              <a:spcBef>
                <a:spcPct val="20000"/>
              </a:spcBef>
            </a:pPr>
            <a:r>
              <a:rPr lang="en-US" sz="1400" b="0" i="0">
                <a:solidFill>
                  <a:schemeClr val="accent2"/>
                </a:solidFill>
                <a:latin typeface="Symbol" pitchFamily="18" charset="2"/>
              </a:rPr>
              <a:t>c</a:t>
            </a:r>
            <a:r>
              <a:rPr lang="en-US" sz="1400" b="0" i="0" baseline="-25000">
                <a:solidFill>
                  <a:schemeClr val="accent2"/>
                </a:solidFill>
              </a:rPr>
              <a:t>e</a:t>
            </a:r>
            <a:r>
              <a:rPr lang="en-US" sz="1400" b="0" i="0">
                <a:solidFill>
                  <a:schemeClr val="accent2"/>
                </a:solidFill>
              </a:rPr>
              <a:t> vs. a/L</a:t>
            </a:r>
            <a:r>
              <a:rPr lang="en-US" sz="1400" b="0" i="0" baseline="-25000">
                <a:solidFill>
                  <a:schemeClr val="accent2"/>
                </a:solidFill>
              </a:rPr>
              <a:t>Te</a:t>
            </a:r>
          </a:p>
        </p:txBody>
      </p:sp>
      <p:cxnSp>
        <p:nvCxnSpPr>
          <p:cNvPr id="8206" name="Straight Arrow Connector 22"/>
          <p:cNvCxnSpPr>
            <a:cxnSpLocks noChangeShapeType="1"/>
          </p:cNvCxnSpPr>
          <p:nvPr/>
        </p:nvCxnSpPr>
        <p:spPr bwMode="auto">
          <a:xfrm rot="5400000">
            <a:off x="2971800" y="1295400"/>
            <a:ext cx="762000" cy="304800"/>
          </a:xfrm>
          <a:prstGeom prst="straightConnector1">
            <a:avLst/>
          </a:prstGeom>
          <a:noFill/>
          <a:ln w="15875" algn="ctr">
            <a:solidFill>
              <a:schemeClr val="tx1"/>
            </a:solidFill>
            <a:round/>
            <a:headEnd/>
            <a:tailEnd type="arrow" w="med" len="med"/>
          </a:ln>
        </p:spPr>
      </p:cxnSp>
      <p:cxnSp>
        <p:nvCxnSpPr>
          <p:cNvPr id="8207" name="Straight Arrow Connector 24"/>
          <p:cNvCxnSpPr>
            <a:cxnSpLocks noChangeShapeType="1"/>
          </p:cNvCxnSpPr>
          <p:nvPr/>
        </p:nvCxnSpPr>
        <p:spPr bwMode="auto">
          <a:xfrm rot="16200000" flipV="1">
            <a:off x="6667500" y="4686300"/>
            <a:ext cx="914400" cy="228600"/>
          </a:xfrm>
          <a:prstGeom prst="straightConnector1">
            <a:avLst/>
          </a:prstGeom>
          <a:noFill/>
          <a:ln w="15875" algn="ctr">
            <a:solidFill>
              <a:schemeClr val="accent2"/>
            </a:solidFill>
            <a:round/>
            <a:headEnd/>
            <a:tailEnd type="arrow" w="med" len="med"/>
          </a:ln>
        </p:spPr>
      </p:cxnSp>
      <p:sp>
        <p:nvSpPr>
          <p:cNvPr id="8208" name="TextBox 27"/>
          <p:cNvSpPr txBox="1">
            <a:spLocks noChangeArrowheads="1"/>
          </p:cNvSpPr>
          <p:nvPr/>
        </p:nvSpPr>
        <p:spPr bwMode="auto">
          <a:xfrm>
            <a:off x="1752600" y="2209800"/>
            <a:ext cx="1212850" cy="338138"/>
          </a:xfrm>
          <a:prstGeom prst="rect">
            <a:avLst/>
          </a:prstGeom>
          <a:noFill/>
          <a:ln w="9525">
            <a:noFill/>
            <a:miter lim="800000"/>
            <a:headEnd/>
            <a:tailEnd/>
          </a:ln>
        </p:spPr>
        <p:txBody>
          <a:bodyPr wrap="none">
            <a:spAutoFit/>
          </a:bodyPr>
          <a:lstStyle/>
          <a:p>
            <a:r>
              <a:rPr lang="en-US" sz="1600" b="0" i="0">
                <a:solidFill>
                  <a:srgbClr val="FF0000"/>
                </a:solidFill>
                <a:latin typeface="Symbol" pitchFamily="18" charset="2"/>
              </a:rPr>
              <a:t>c</a:t>
            </a:r>
            <a:r>
              <a:rPr lang="en-US" sz="1600" b="0" i="0" baseline="-25000">
                <a:solidFill>
                  <a:srgbClr val="FF0000"/>
                </a:solidFill>
              </a:rPr>
              <a:t>e,sim </a:t>
            </a:r>
            <a:r>
              <a:rPr lang="en-US" sz="1600" b="0" i="0">
                <a:solidFill>
                  <a:srgbClr val="FF0000"/>
                </a:solidFill>
              </a:rPr>
              <a:t>~ </a:t>
            </a:r>
            <a:r>
              <a:rPr lang="en-US" sz="1600" b="0" i="0">
                <a:solidFill>
                  <a:srgbClr val="FF0000"/>
                </a:solidFill>
                <a:latin typeface="Symbol" pitchFamily="18" charset="2"/>
              </a:rPr>
              <a:t>n</a:t>
            </a:r>
            <a:r>
              <a:rPr lang="en-US" sz="1600" b="0" i="0" baseline="-25000">
                <a:solidFill>
                  <a:srgbClr val="FF0000"/>
                </a:solidFill>
              </a:rPr>
              <a:t>e</a:t>
            </a:r>
            <a:r>
              <a:rPr lang="en-US" sz="1600" b="0" i="0" baseline="30000">
                <a:solidFill>
                  <a:srgbClr val="FF0000"/>
                </a:solidFill>
              </a:rPr>
              <a:t>1.1</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9144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400" i="0" kern="0" dirty="0" smtClean="0">
                <a:solidFill>
                  <a:schemeClr val="accent2"/>
                </a:solidFill>
                <a:latin typeface="+mj-lt"/>
                <a:ea typeface="+mj-ea"/>
                <a:cs typeface="+mj-cs"/>
              </a:rPr>
              <a:t>ORBIT Guiding Center Code Used to Simulate CAE/GAE Effects on Electron Thermal Transport</a:t>
            </a:r>
            <a:endParaRPr kumimoji="0" lang="en-US" sz="2400" b="1" i="0" u="none" strike="noStrike" kern="0" cap="none" spc="0" normalizeH="0" baseline="30000" noProof="0" dirty="0" smtClean="0">
              <a:ln>
                <a:noFill/>
              </a:ln>
              <a:solidFill>
                <a:schemeClr val="accent2"/>
              </a:solidFill>
              <a:effectLst/>
              <a:uLnTx/>
              <a:uFillTx/>
              <a:latin typeface="+mj-lt"/>
              <a:ea typeface="+mj-ea"/>
              <a:cs typeface="+mj-cs"/>
            </a:endParaRPr>
          </a:p>
        </p:txBody>
      </p:sp>
      <p:pic>
        <p:nvPicPr>
          <p:cNvPr id="3" name="Picture 2" descr="gae1"/>
          <p:cNvPicPr/>
          <p:nvPr/>
        </p:nvPicPr>
        <p:blipFill>
          <a:blip r:embed="rId2" cstate="print"/>
          <a:srcRect/>
          <a:stretch>
            <a:fillRect/>
          </a:stretch>
        </p:blipFill>
        <p:spPr bwMode="auto">
          <a:xfrm>
            <a:off x="228600" y="990600"/>
            <a:ext cx="3048000" cy="2667000"/>
          </a:xfrm>
          <a:prstGeom prst="rect">
            <a:avLst/>
          </a:prstGeom>
          <a:noFill/>
          <a:ln w="9525">
            <a:noFill/>
            <a:miter lim="800000"/>
            <a:headEnd/>
            <a:tailEnd/>
          </a:ln>
        </p:spPr>
      </p:pic>
      <p:pic>
        <p:nvPicPr>
          <p:cNvPr id="4" name="Picture 3" descr="gae2"/>
          <p:cNvPicPr/>
          <p:nvPr/>
        </p:nvPicPr>
        <p:blipFill>
          <a:blip r:embed="rId3" cstate="print"/>
          <a:srcRect/>
          <a:stretch>
            <a:fillRect/>
          </a:stretch>
        </p:blipFill>
        <p:spPr bwMode="auto">
          <a:xfrm>
            <a:off x="228600" y="3733800"/>
            <a:ext cx="3048000" cy="2590800"/>
          </a:xfrm>
          <a:prstGeom prst="rect">
            <a:avLst/>
          </a:prstGeom>
          <a:noFill/>
          <a:ln w="9525">
            <a:noFill/>
            <a:miter lim="800000"/>
            <a:headEnd/>
            <a:tailEnd/>
          </a:ln>
        </p:spPr>
      </p:pic>
      <p:pic>
        <p:nvPicPr>
          <p:cNvPr id="5" name="Picture 4" descr="gae3"/>
          <p:cNvPicPr/>
          <p:nvPr/>
        </p:nvPicPr>
        <p:blipFill>
          <a:blip r:embed="rId4" cstate="print"/>
          <a:srcRect/>
          <a:stretch>
            <a:fillRect/>
          </a:stretch>
        </p:blipFill>
        <p:spPr bwMode="auto">
          <a:xfrm>
            <a:off x="4800600" y="990600"/>
            <a:ext cx="2819400" cy="2362200"/>
          </a:xfrm>
          <a:prstGeom prst="rect">
            <a:avLst/>
          </a:prstGeom>
          <a:noFill/>
          <a:ln w="9525">
            <a:noFill/>
            <a:miter lim="800000"/>
            <a:headEnd/>
            <a:tailEnd/>
          </a:ln>
        </p:spPr>
      </p:pic>
      <p:sp>
        <p:nvSpPr>
          <p:cNvPr id="6" name="Content Placeholder 14"/>
          <p:cNvSpPr txBox="1">
            <a:spLocks/>
          </p:cNvSpPr>
          <p:nvPr/>
        </p:nvSpPr>
        <p:spPr>
          <a:xfrm>
            <a:off x="3429000" y="3352800"/>
            <a:ext cx="5715000" cy="3124200"/>
          </a:xfrm>
          <a:prstGeom prst="rect">
            <a:avLst/>
          </a:prstGeom>
        </p:spPr>
        <p:txBody>
          <a:bodyPr/>
          <a:lstStyle/>
          <a:p>
            <a:pPr marL="228600" lvl="0" indent="-228600" eaLnBrk="0" hangingPunct="0">
              <a:spcBef>
                <a:spcPct val="20000"/>
              </a:spcBef>
              <a:buFontTx/>
              <a:buChar char="•"/>
            </a:pPr>
            <a:r>
              <a:rPr lang="en-US" sz="1600" b="0" i="0" kern="0" dirty="0" smtClean="0">
                <a:solidFill>
                  <a:schemeClr val="tx1"/>
                </a:solidFill>
                <a:latin typeface="+mn-lt"/>
                <a:cs typeface="+mn-cs"/>
              </a:rPr>
              <a:t>A Gaussian radial structure for the CAE modes is chosen to match the experimentally measured mode peak location and width</a:t>
            </a:r>
          </a:p>
          <a:p>
            <a:pPr marL="228600" indent="-228600" eaLnBrk="0" hangingPunct="0">
              <a:spcBef>
                <a:spcPct val="20000"/>
              </a:spcBef>
              <a:buFontTx/>
              <a:buChar char="•"/>
            </a:pPr>
            <a:r>
              <a:rPr lang="en-US" sz="1600" b="0" i="0" kern="0" dirty="0" smtClean="0">
                <a:solidFill>
                  <a:schemeClr val="tx1"/>
                </a:solidFill>
                <a:latin typeface="+mn-lt"/>
              </a:rPr>
              <a:t>Frequencies and </a:t>
            </a:r>
            <a:r>
              <a:rPr lang="en-US" sz="1600" b="0" i="0" kern="0" dirty="0" err="1" smtClean="0">
                <a:solidFill>
                  <a:schemeClr val="tx1"/>
                </a:solidFill>
                <a:latin typeface="+mn-lt"/>
              </a:rPr>
              <a:t>toroidal</a:t>
            </a:r>
            <a:r>
              <a:rPr lang="en-US" sz="1600" b="0" i="0" kern="0" dirty="0" smtClean="0">
                <a:solidFill>
                  <a:schemeClr val="tx1"/>
                </a:solidFill>
                <a:latin typeface="+mn-lt"/>
              </a:rPr>
              <a:t> and </a:t>
            </a:r>
            <a:r>
              <a:rPr lang="en-US" sz="1600" b="0" i="0" kern="0" dirty="0" err="1" smtClean="0">
                <a:solidFill>
                  <a:schemeClr val="tx1"/>
                </a:solidFill>
                <a:latin typeface="+mn-lt"/>
              </a:rPr>
              <a:t>poloidal</a:t>
            </a:r>
            <a:r>
              <a:rPr lang="en-US" sz="1600" b="0" i="0" kern="0" dirty="0" smtClean="0">
                <a:solidFill>
                  <a:schemeClr val="tx1"/>
                </a:solidFill>
                <a:latin typeface="+mn-lt"/>
              </a:rPr>
              <a:t> mode numbers are determined using measurements and theoretical dispersion equations</a:t>
            </a:r>
          </a:p>
          <a:p>
            <a:pPr marL="228600" indent="-228600" eaLnBrk="0" hangingPunct="0">
              <a:spcBef>
                <a:spcPct val="20000"/>
              </a:spcBef>
              <a:buFontTx/>
              <a:buChar char="•"/>
            </a:pPr>
            <a:r>
              <a:rPr lang="en-US" sz="1600" b="0" i="0" kern="0" dirty="0" smtClean="0">
                <a:solidFill>
                  <a:schemeClr val="tx1"/>
                </a:solidFill>
                <a:latin typeface="+mn-lt"/>
              </a:rPr>
              <a:t>ORBIT simulations predict a strong scaling of transport with mode amplitude (~ a</a:t>
            </a:r>
            <a:r>
              <a:rPr lang="en-US" sz="1600" b="0" i="0" kern="0" baseline="30000" dirty="0" smtClean="0">
                <a:solidFill>
                  <a:schemeClr val="tx1"/>
                </a:solidFill>
                <a:latin typeface="+mn-lt"/>
              </a:rPr>
              <a:t>3-4</a:t>
            </a:r>
            <a:r>
              <a:rPr lang="en-US" sz="1600" b="0" i="0" kern="0" dirty="0" smtClean="0">
                <a:solidFill>
                  <a:schemeClr val="tx1"/>
                </a:solidFill>
                <a:latin typeface="+mn-lt"/>
              </a:rPr>
              <a:t>)</a:t>
            </a:r>
          </a:p>
          <a:p>
            <a:pPr marL="228600" indent="-228600" eaLnBrk="0" hangingPunct="0">
              <a:spcBef>
                <a:spcPct val="20000"/>
              </a:spcBef>
              <a:buFontTx/>
              <a:buChar char="•"/>
            </a:pPr>
            <a:r>
              <a:rPr lang="en-US" sz="1600" b="0" i="0" kern="0" dirty="0" smtClean="0">
                <a:solidFill>
                  <a:schemeClr val="tx1"/>
                </a:solidFill>
                <a:latin typeface="+mn-lt"/>
              </a:rPr>
              <a:t>CAE &amp; GAE modes combined can produce high levels of electron transport (~70 m</a:t>
            </a:r>
            <a:r>
              <a:rPr lang="en-US" sz="1600" b="0" i="0" kern="0" baseline="30000" dirty="0" smtClean="0">
                <a:solidFill>
                  <a:schemeClr val="tx1"/>
                </a:solidFill>
                <a:latin typeface="+mn-lt"/>
              </a:rPr>
              <a:t>2</a:t>
            </a:r>
            <a:r>
              <a:rPr lang="en-US" sz="1600" b="0" i="0" kern="0" dirty="0" smtClean="0">
                <a:solidFill>
                  <a:schemeClr val="tx1"/>
                </a:solidFill>
                <a:latin typeface="+mn-lt"/>
              </a:rPr>
              <a:t>/s) for r/a &lt; 0.2 at t=580 ms</a:t>
            </a:r>
          </a:p>
          <a:p>
            <a:pPr marL="228600" indent="-228600" eaLnBrk="0" hangingPunct="0">
              <a:spcBef>
                <a:spcPct val="20000"/>
              </a:spcBef>
              <a:buFontTx/>
              <a:buChar char="•"/>
            </a:pPr>
            <a:r>
              <a:rPr lang="en-US" sz="1600" b="0" i="0" kern="0" dirty="0" smtClean="0">
                <a:solidFill>
                  <a:schemeClr val="tx1"/>
                </a:solidFill>
                <a:latin typeface="+mn-lt"/>
              </a:rPr>
              <a:t>Predicted transport is much lower at t=730 ms as the number of CAE modes appears to decrease</a:t>
            </a:r>
            <a:endParaRPr kumimoji="0" lang="en-US" sz="1600" b="0" i="0" u="none" strike="noStrike" kern="0" cap="none" spc="0" normalizeH="0" baseline="0" noProof="0" dirty="0" smtClean="0">
              <a:ln>
                <a:noFill/>
              </a:ln>
              <a:solidFill>
                <a:schemeClr val="tx1"/>
              </a:solidFill>
              <a:effectLst/>
              <a:uLnTx/>
              <a:uFillTx/>
              <a:latin typeface="+mn-lt"/>
            </a:endParaRPr>
          </a:p>
          <a:p>
            <a:pPr marL="1143000" marR="0" lvl="2" indent="-228600" algn="l" defTabSz="914400" rtl="0" eaLnBrk="0" fontAlgn="base" latinLnBrk="0" hangingPunct="0">
              <a:lnSpc>
                <a:spcPct val="100000"/>
              </a:lnSpc>
              <a:spcBef>
                <a:spcPct val="20000"/>
              </a:spcBef>
              <a:spcAft>
                <a:spcPct val="0"/>
              </a:spcAft>
              <a:buClrTx/>
              <a:buSzTx/>
              <a:buFontTx/>
              <a:buNone/>
              <a:tabLst/>
              <a:defRPr/>
            </a:pPr>
            <a:endParaRPr kumimoji="0" lang="en-US" sz="1800" b="0" i="0" u="none" strike="noStrike" kern="0" cap="none" spc="0" normalizeH="0" baseline="0" noProof="0" dirty="0" smtClean="0">
              <a:ln>
                <a:noFill/>
              </a:ln>
              <a:solidFill>
                <a:srgbClr val="FF0000"/>
              </a:solidFill>
              <a:effectLst/>
              <a:uLnTx/>
              <a:uFillTx/>
              <a:latin typeface="+mn-lt"/>
            </a:endParaRPr>
          </a:p>
        </p:txBody>
      </p:sp>
      <p:sp>
        <p:nvSpPr>
          <p:cNvPr id="7" name="Slide Number Placeholder 3"/>
          <p:cNvSpPr>
            <a:spLocks noGrp="1"/>
          </p:cNvSpPr>
          <p:nvPr>
            <p:ph type="sldNum" sz="quarter" idx="10"/>
          </p:nvPr>
        </p:nvSpPr>
        <p:spPr>
          <a:xfrm>
            <a:off x="8382000" y="6629400"/>
            <a:ext cx="762000" cy="152400"/>
          </a:xfrm>
        </p:spPr>
        <p:txBody>
          <a:bodyPr/>
          <a:lstStyle/>
          <a:p>
            <a:fld id="{E602B8A1-5098-4DA0-9881-270DBC4E567D}" type="slidenum">
              <a:rPr lang="en-US" smtClean="0"/>
              <a:pPr/>
              <a:t>29</a:t>
            </a:fld>
            <a:endParaRPr lang="en-US" dirty="0"/>
          </a:p>
        </p:txBody>
      </p:sp>
      <p:sp>
        <p:nvSpPr>
          <p:cNvPr id="9" name="TextBox 8"/>
          <p:cNvSpPr txBox="1"/>
          <p:nvPr/>
        </p:nvSpPr>
        <p:spPr>
          <a:xfrm>
            <a:off x="2209800" y="1143000"/>
            <a:ext cx="914400" cy="369332"/>
          </a:xfrm>
          <a:prstGeom prst="rect">
            <a:avLst/>
          </a:prstGeom>
          <a:noFill/>
        </p:spPr>
        <p:txBody>
          <a:bodyPr wrap="square" rtlCol="0">
            <a:spAutoFit/>
          </a:bodyPr>
          <a:lstStyle/>
          <a:p>
            <a:r>
              <a:rPr lang="en-US" sz="900" dirty="0" smtClean="0"/>
              <a:t>Scalar vector potential</a:t>
            </a:r>
            <a:endParaRPr lang="en-US" sz="900"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0"/>
            <a:ext cx="9144000" cy="914400"/>
          </a:xfrm>
        </p:spPr>
        <p:txBody>
          <a:bodyPr/>
          <a:lstStyle/>
          <a:p>
            <a:r>
              <a:rPr lang="en-US" sz="3600" dirty="0" smtClean="0"/>
              <a:t>Outline</a:t>
            </a:r>
          </a:p>
        </p:txBody>
      </p:sp>
      <p:sp>
        <p:nvSpPr>
          <p:cNvPr id="3076" name="Rectangle 207"/>
          <p:cNvSpPr>
            <a:spLocks noGrp="1" noChangeArrowheads="1"/>
          </p:cNvSpPr>
          <p:nvPr>
            <p:ph type="sldNum" sz="quarter" idx="10"/>
          </p:nvPr>
        </p:nvSpPr>
        <p:spPr/>
        <p:txBody>
          <a:bodyPr/>
          <a:lstStyle/>
          <a:p>
            <a:pPr>
              <a:defRPr/>
            </a:pPr>
            <a:fld id="{2E273C22-C402-4A32-AA5B-C300AC9D36CA}" type="slidenum">
              <a:rPr lang="en-US" smtClean="0">
                <a:ea typeface="ＭＳ Ｐゴシック" pitchFamily="34" charset="-128"/>
                <a:cs typeface="Arial" charset="0"/>
              </a:rPr>
              <a:pPr>
                <a:defRPr/>
              </a:pPr>
              <a:t>3</a:t>
            </a:fld>
            <a:endParaRPr lang="en-US" smtClean="0">
              <a:ea typeface="ＭＳ Ｐゴシック" pitchFamily="34" charset="-128"/>
              <a:cs typeface="Arial" charset="0"/>
            </a:endParaRPr>
          </a:p>
        </p:txBody>
      </p:sp>
      <p:sp>
        <p:nvSpPr>
          <p:cNvPr id="6" name="Content Placeholder 2"/>
          <p:cNvSpPr>
            <a:spLocks noGrp="1"/>
          </p:cNvSpPr>
          <p:nvPr>
            <p:ph idx="1"/>
          </p:nvPr>
        </p:nvSpPr>
        <p:spPr>
          <a:xfrm>
            <a:off x="533400" y="1447800"/>
            <a:ext cx="9144000" cy="5791200"/>
          </a:xfrm>
        </p:spPr>
        <p:txBody>
          <a:bodyPr/>
          <a:lstStyle/>
          <a:p>
            <a:pPr marL="233363" indent="-233363">
              <a:defRPr/>
            </a:pPr>
            <a:r>
              <a:rPr lang="en-US" sz="2800" dirty="0" smtClean="0">
                <a:latin typeface="+mj-lt"/>
              </a:rPr>
              <a:t>A summary of acronyms used in presentation </a:t>
            </a:r>
          </a:p>
          <a:p>
            <a:pPr marL="233363" indent="-233363">
              <a:defRPr/>
            </a:pPr>
            <a:endParaRPr lang="en-US" sz="2800" dirty="0" smtClean="0">
              <a:latin typeface="+mj-lt"/>
            </a:endParaRPr>
          </a:p>
          <a:p>
            <a:pPr marL="233363" indent="-233363">
              <a:defRPr/>
            </a:pPr>
            <a:r>
              <a:rPr lang="en-US" sz="2800" dirty="0" smtClean="0">
                <a:latin typeface="+mj-lt"/>
              </a:rPr>
              <a:t>Plans for NSTX-U T&amp;T TSG activities in FY14</a:t>
            </a:r>
          </a:p>
          <a:p>
            <a:pPr marL="233363" indent="-233363">
              <a:defRPr/>
            </a:pPr>
            <a:endParaRPr lang="en-US" sz="2800" dirty="0" smtClean="0">
              <a:latin typeface="+mj-lt"/>
            </a:endParaRPr>
          </a:p>
          <a:p>
            <a:pPr marL="233363" indent="-233363">
              <a:defRPr/>
            </a:pPr>
            <a:r>
              <a:rPr lang="en-US" sz="2800" dirty="0" smtClean="0">
                <a:latin typeface="+mj-lt"/>
              </a:rPr>
              <a:t>FY15-18 operational plans for thrusts 1-3</a:t>
            </a:r>
          </a:p>
          <a:p>
            <a:pPr marL="228600" indent="-228600">
              <a:defRPr/>
            </a:pPr>
            <a:endParaRPr lang="en-US" sz="2800" dirty="0" smtClean="0">
              <a:latin typeface="+mj-lt"/>
            </a:endParaRPr>
          </a:p>
          <a:p>
            <a:pPr marL="228600" indent="-228600">
              <a:defRPr/>
            </a:pPr>
            <a:r>
              <a:rPr lang="en-US" sz="2800" dirty="0" smtClean="0">
                <a:latin typeface="+mj-lt"/>
              </a:rPr>
              <a:t>Summary</a:t>
            </a:r>
          </a:p>
          <a:p>
            <a:pPr marL="628650" lvl="1" indent="-228600">
              <a:defRPr/>
            </a:pPr>
            <a:endParaRPr lang="en-US" dirty="0" smtClean="0">
              <a:solidFill>
                <a:srgbClr val="FF0000"/>
              </a:solidFill>
            </a:endParaRPr>
          </a:p>
          <a:p>
            <a:pPr marL="228600" indent="-228600">
              <a:defRPr/>
            </a:pPr>
            <a:endParaRPr lang="en-US" dirty="0" smtClean="0"/>
          </a:p>
          <a:p>
            <a:pPr marL="628650" lvl="1" indent="-228600">
              <a:defRPr/>
            </a:pPr>
            <a:endParaRPr lang="en-US" dirty="0" smtClean="0">
              <a:solidFill>
                <a:schemeClr val="accent2">
                  <a:lumMod val="75000"/>
                </a:schemeClr>
              </a:solidFill>
            </a:endParaRPr>
          </a:p>
          <a:p>
            <a:pPr marL="228600" indent="-228600">
              <a:defRPr/>
            </a:pPr>
            <a:endParaRPr lang="en-US" dirty="0" smtClean="0">
              <a:solidFill>
                <a:schemeClr val="accent2">
                  <a:lumMod val="75000"/>
                </a:schemeClr>
              </a:solidFill>
            </a:endParaRPr>
          </a:p>
          <a:p>
            <a:pPr marL="285750" indent="-285750">
              <a:defRPr/>
            </a:pPr>
            <a:endParaRPr lang="en-US" dirty="0" smtClean="0">
              <a:solidFill>
                <a:schemeClr val="accent2">
                  <a:lumMod val="75000"/>
                </a:schemeClr>
              </a:solidFill>
            </a:endParaRPr>
          </a:p>
          <a:p>
            <a:pPr marL="285750" indent="-285750">
              <a:buNone/>
              <a:defRPr/>
            </a:pPr>
            <a:endParaRPr lang="en-US" dirty="0" smtClean="0">
              <a:solidFill>
                <a:schemeClr val="accent2">
                  <a:lumMod val="75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NSTX Edge Intrinsic Torque and Rotation Show Dependence on Pressure Gradient and T</a:t>
            </a:r>
            <a:r>
              <a:rPr lang="en-US" baseline="-25000" dirty="0" smtClean="0"/>
              <a:t>i</a:t>
            </a:r>
            <a:r>
              <a:rPr lang="en-US" dirty="0" smtClean="0"/>
              <a:t> Gradient, Respectively</a:t>
            </a:r>
            <a:endParaRPr lang="en-US" baseline="-25000" dirty="0"/>
          </a:p>
        </p:txBody>
      </p:sp>
      <p:sp>
        <p:nvSpPr>
          <p:cNvPr id="3" name="Content Placeholder 2"/>
          <p:cNvSpPr>
            <a:spLocks noGrp="1"/>
          </p:cNvSpPr>
          <p:nvPr>
            <p:ph idx="1"/>
          </p:nvPr>
        </p:nvSpPr>
        <p:spPr>
          <a:xfrm>
            <a:off x="-76200" y="1219200"/>
            <a:ext cx="5334000" cy="4953000"/>
          </a:xfrm>
        </p:spPr>
        <p:txBody>
          <a:bodyPr/>
          <a:lstStyle/>
          <a:p>
            <a:r>
              <a:rPr lang="en-US" dirty="0" smtClean="0"/>
              <a:t>Edge intrinsic torque shows some correlation with pressure gradient</a:t>
            </a:r>
          </a:p>
          <a:p>
            <a:pPr lvl="1"/>
            <a:r>
              <a:rPr lang="en-US" dirty="0" smtClean="0"/>
              <a:t>Measured with NBI torque steps</a:t>
            </a:r>
          </a:p>
          <a:p>
            <a:pPr lvl="1"/>
            <a:r>
              <a:rPr lang="en-US" dirty="0" smtClean="0"/>
              <a:t>Qualitatively similar dependence on pedestal gradients as DIII-D</a:t>
            </a:r>
          </a:p>
          <a:p>
            <a:pPr lvl="1"/>
            <a:endParaRPr lang="en-US" dirty="0" smtClean="0"/>
          </a:p>
          <a:p>
            <a:r>
              <a:rPr lang="en-US" dirty="0" smtClean="0"/>
              <a:t>Edge intrinsic rotation shows better correlation with T</a:t>
            </a:r>
            <a:r>
              <a:rPr lang="en-US" baseline="-25000" dirty="0" smtClean="0"/>
              <a:t>i</a:t>
            </a:r>
            <a:r>
              <a:rPr lang="en-US" dirty="0" smtClean="0"/>
              <a:t> gradient (TC-9)</a:t>
            </a:r>
          </a:p>
          <a:p>
            <a:pPr lvl="1"/>
            <a:r>
              <a:rPr lang="en-US" dirty="0" smtClean="0"/>
              <a:t>Measured on pedestal top through </a:t>
            </a:r>
            <a:r>
              <a:rPr lang="en-US" dirty="0" err="1" smtClean="0"/>
              <a:t>Ohmic</a:t>
            </a:r>
            <a:r>
              <a:rPr lang="en-US" dirty="0" smtClean="0"/>
              <a:t> L-H transition with passive CHERS</a:t>
            </a:r>
          </a:p>
          <a:p>
            <a:pPr lvl="1"/>
            <a:r>
              <a:rPr lang="en-US" dirty="0" smtClean="0"/>
              <a:t>Zero input torque, small NTV torque and transport effect</a:t>
            </a:r>
          </a:p>
          <a:p>
            <a:pPr lvl="1"/>
            <a:r>
              <a:rPr lang="en-US" dirty="0" smtClean="0"/>
              <a:t>No correlation found with T</a:t>
            </a:r>
            <a:r>
              <a:rPr lang="en-US" baseline="-25000" dirty="0" smtClean="0"/>
              <a:t>e</a:t>
            </a:r>
            <a:r>
              <a:rPr lang="en-US" dirty="0" smtClean="0"/>
              <a:t> and n</a:t>
            </a:r>
            <a:r>
              <a:rPr lang="en-US" baseline="-25000" dirty="0" smtClean="0"/>
              <a:t>e</a:t>
            </a:r>
            <a:r>
              <a:rPr lang="en-US" dirty="0" smtClean="0"/>
              <a:t> gradients</a:t>
            </a:r>
          </a:p>
        </p:txBody>
      </p:sp>
      <p:sp>
        <p:nvSpPr>
          <p:cNvPr id="4" name="Slide Number Placeholder 3"/>
          <p:cNvSpPr>
            <a:spLocks noGrp="1"/>
          </p:cNvSpPr>
          <p:nvPr>
            <p:ph type="sldNum" sz="quarter" idx="10"/>
          </p:nvPr>
        </p:nvSpPr>
        <p:spPr/>
        <p:txBody>
          <a:bodyPr/>
          <a:lstStyle/>
          <a:p>
            <a:fld id="{E602B8A1-5098-4DA0-9881-270DBC4E567D}" type="slidenum">
              <a:rPr lang="en-US" smtClean="0"/>
              <a:pPr/>
              <a:t>30</a:t>
            </a:fld>
            <a:endParaRPr lang="en-US" dirty="0"/>
          </a:p>
        </p:txBody>
      </p:sp>
      <p:pic>
        <p:nvPicPr>
          <p:cNvPr id="6" name="Picture 5" descr="nstx_rf11_fig1.png"/>
          <p:cNvPicPr>
            <a:picLocks noChangeAspect="1"/>
          </p:cNvPicPr>
          <p:nvPr/>
        </p:nvPicPr>
        <p:blipFill>
          <a:blip r:embed="rId2" cstate="print"/>
          <a:stretch>
            <a:fillRect/>
          </a:stretch>
        </p:blipFill>
        <p:spPr>
          <a:xfrm>
            <a:off x="5105400" y="932688"/>
            <a:ext cx="3996372" cy="5410200"/>
          </a:xfrm>
          <a:prstGeom prst="rect">
            <a:avLst/>
          </a:prstGeom>
        </p:spPr>
      </p:pic>
      <p:sp>
        <p:nvSpPr>
          <p:cNvPr id="8" name="Rectangle 7"/>
          <p:cNvSpPr/>
          <p:nvPr/>
        </p:nvSpPr>
        <p:spPr bwMode="auto">
          <a:xfrm>
            <a:off x="5105400" y="3657600"/>
            <a:ext cx="4267200" cy="2743200"/>
          </a:xfrm>
          <a:prstGeom prst="rect">
            <a:avLst/>
          </a:prstGeom>
          <a:solidFill>
            <a:schemeClr val="bg1"/>
          </a:solidFill>
          <a:ln w="15875" cap="flat" cmpd="sng" algn="ctr">
            <a:no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128" charset="0"/>
            </a:endParaRPr>
          </a:p>
        </p:txBody>
      </p:sp>
      <p:pic>
        <p:nvPicPr>
          <p:cNvPr id="4098" name="Picture 2"/>
          <p:cNvPicPr>
            <a:picLocks noChangeAspect="1" noChangeArrowheads="1"/>
          </p:cNvPicPr>
          <p:nvPr/>
        </p:nvPicPr>
        <p:blipFill>
          <a:blip r:embed="rId3" cstate="print"/>
          <a:srcRect/>
          <a:stretch>
            <a:fillRect/>
          </a:stretch>
        </p:blipFill>
        <p:spPr bwMode="auto">
          <a:xfrm>
            <a:off x="5562600" y="3657600"/>
            <a:ext cx="2743200" cy="2897155"/>
          </a:xfrm>
          <a:prstGeom prst="rect">
            <a:avLst/>
          </a:prstGeom>
          <a:noFill/>
          <a:ln w="9525">
            <a:noFill/>
            <a:miter lim="800000"/>
            <a:headEnd/>
            <a:tailEnd/>
          </a:ln>
        </p:spPr>
      </p:pic>
      <p:sp>
        <p:nvSpPr>
          <p:cNvPr id="9" name="TextBox 8"/>
          <p:cNvSpPr txBox="1"/>
          <p:nvPr/>
        </p:nvSpPr>
        <p:spPr bwMode="auto">
          <a:xfrm>
            <a:off x="5791200" y="3456801"/>
            <a:ext cx="3352800" cy="27699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eaLnBrk="0" hangingPunct="0">
              <a:spcBef>
                <a:spcPct val="20000"/>
              </a:spcBef>
            </a:pPr>
            <a:r>
              <a:rPr lang="en-US" i="0" kern="0" dirty="0" smtClean="0">
                <a:solidFill>
                  <a:schemeClr val="tx1"/>
                </a:solidFill>
                <a:latin typeface="+mn-lt"/>
              </a:rPr>
              <a:t>Rotation vs. Ion temperature gradient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389628" y="1316113"/>
            <a:ext cx="4504572" cy="4778870"/>
          </a:xfrm>
          <a:prstGeom prst="rect">
            <a:avLst/>
          </a:prstGeom>
        </p:spPr>
      </p:pic>
      <p:sp>
        <p:nvSpPr>
          <p:cNvPr id="8" name="Text Box 2"/>
          <p:cNvSpPr/>
          <p:nvPr/>
        </p:nvSpPr>
        <p:spPr>
          <a:xfrm>
            <a:off x="26064" y="1316113"/>
            <a:ext cx="4267200" cy="1833832"/>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lstStyle/>
          <a:p>
            <a:pPr marL="0" marR="0" lvl="0" indent="0" algn="l" defTabSz="914400" rtl="0" fontAlgn="auto" hangingPunct="0">
              <a:lnSpc>
                <a:spcPct val="100000"/>
              </a:lnSpc>
              <a:spcBef>
                <a:spcPts val="500"/>
              </a:spcBef>
              <a:spcAft>
                <a:spcPts val="0"/>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sz="2000" b="1" i="0" u="none" strike="noStrike" kern="1200" cap="none" spc="0" baseline="0" dirty="0">
                <a:solidFill>
                  <a:srgbClr val="000000"/>
                </a:solidFill>
                <a:uFillTx/>
                <a:latin typeface="Arial" pitchFamily="34"/>
                <a:ea typeface="DejaVu Sans" pitchFamily="2"/>
                <a:cs typeface="DejaVu Sans" pitchFamily="34"/>
              </a:rPr>
              <a:t>With lithium conditioning:</a:t>
            </a:r>
          </a:p>
          <a:p>
            <a:pPr hangingPunct="0">
              <a:spcBef>
                <a:spcPts val="500"/>
              </a:spcBef>
              <a:buClr>
                <a:srgbClr val="000000"/>
              </a:buClr>
              <a:buSzPct val="100000"/>
              <a:buFont typeface="Arial" pitchFamily="34"/>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sz="2000" b="0" i="0" u="none" strike="noStrike" kern="1200" cap="none" spc="0" baseline="0" dirty="0" smtClean="0">
                <a:solidFill>
                  <a:srgbClr val="000000"/>
                </a:solidFill>
                <a:uFillTx/>
                <a:latin typeface="Arial" pitchFamily="34"/>
                <a:ea typeface="DejaVu Sans" pitchFamily="2"/>
                <a:cs typeface="DejaVu Sans" pitchFamily="34"/>
              </a:rPr>
              <a:t> </a:t>
            </a:r>
            <a:r>
              <a:rPr lang="en-US" sz="2000" dirty="0">
                <a:solidFill>
                  <a:srgbClr val="000000"/>
                </a:solidFill>
                <a:latin typeface="Arial" pitchFamily="34"/>
                <a:ea typeface="DejaVu Sans" pitchFamily="2"/>
                <a:cs typeface="DejaVu Sans" pitchFamily="34"/>
              </a:rPr>
              <a:t>Change in </a:t>
            </a:r>
            <a:r>
              <a:rPr lang="en-US" sz="2000" dirty="0" err="1" smtClean="0">
                <a:solidFill>
                  <a:srgbClr val="000000"/>
                </a:solidFill>
                <a:latin typeface="Arial" pitchFamily="34"/>
                <a:ea typeface="DejaVu Sans" pitchFamily="2"/>
                <a:cs typeface="DejaVu Sans" pitchFamily="34"/>
              </a:rPr>
              <a:t>n</a:t>
            </a:r>
            <a:r>
              <a:rPr lang="en-US" sz="2000" baseline="-25000" dirty="0" err="1" smtClean="0">
                <a:solidFill>
                  <a:srgbClr val="000000"/>
                </a:solidFill>
                <a:latin typeface="Arial" pitchFamily="34"/>
                <a:ea typeface="DejaVu Sans" pitchFamily="2"/>
                <a:cs typeface="DejaVu Sans" pitchFamily="34"/>
              </a:rPr>
              <a:t>D</a:t>
            </a:r>
            <a:r>
              <a:rPr lang="en-US" sz="2000" dirty="0" smtClean="0">
                <a:solidFill>
                  <a:srgbClr val="000000"/>
                </a:solidFill>
                <a:latin typeface="Arial" pitchFamily="34"/>
                <a:ea typeface="DejaVu Sans" pitchFamily="2"/>
                <a:cs typeface="DejaVu Sans" pitchFamily="34"/>
              </a:rPr>
              <a:t> </a:t>
            </a:r>
            <a:r>
              <a:rPr lang="en-US" sz="2000" dirty="0">
                <a:solidFill>
                  <a:srgbClr val="000000"/>
                </a:solidFill>
                <a:latin typeface="Arial" pitchFamily="34"/>
                <a:ea typeface="DejaVu Sans" pitchFamily="2"/>
                <a:cs typeface="DejaVu Sans" pitchFamily="34"/>
              </a:rPr>
              <a:t>and </a:t>
            </a:r>
            <a:r>
              <a:rPr lang="en-US" sz="2000" dirty="0" smtClean="0">
                <a:solidFill>
                  <a:srgbClr val="000000"/>
                </a:solidFill>
                <a:latin typeface="Arial" pitchFamily="34"/>
                <a:ea typeface="DejaVu Sans" pitchFamily="2"/>
                <a:cs typeface="DejaVu Sans" pitchFamily="34"/>
              </a:rPr>
              <a:t>T</a:t>
            </a:r>
            <a:r>
              <a:rPr lang="en-US" sz="2000" baseline="-25000" dirty="0" smtClean="0">
                <a:solidFill>
                  <a:srgbClr val="000000"/>
                </a:solidFill>
                <a:latin typeface="Arial" pitchFamily="34"/>
                <a:ea typeface="DejaVu Sans" pitchFamily="2"/>
                <a:cs typeface="DejaVu Sans" pitchFamily="34"/>
              </a:rPr>
              <a:t>D </a:t>
            </a:r>
            <a:r>
              <a:rPr lang="en-US" sz="2000" dirty="0" smtClean="0">
                <a:solidFill>
                  <a:srgbClr val="000000"/>
                </a:solidFill>
                <a:latin typeface="Arial" pitchFamily="34"/>
                <a:ea typeface="DejaVu Sans" pitchFamily="2"/>
                <a:cs typeface="DejaVu Sans" pitchFamily="34"/>
              </a:rPr>
              <a:t>profiles</a:t>
            </a:r>
            <a:endParaRPr lang="en-US" sz="2000" b="0" i="0" u="none" strike="noStrike" kern="1200" cap="none" spc="0" dirty="0" smtClean="0">
              <a:solidFill>
                <a:srgbClr val="000000"/>
              </a:solidFill>
              <a:uFillTx/>
              <a:latin typeface="Arial" pitchFamily="34"/>
              <a:ea typeface="DejaVu Sans" pitchFamily="2"/>
              <a:cs typeface="DejaVu Sans" pitchFamily="34"/>
            </a:endParaRPr>
          </a:p>
          <a:p>
            <a:pPr marL="0" marR="0" lvl="0" indent="0" algn="l" defTabSz="914400" rtl="0" fontAlgn="auto" hangingPunct="0">
              <a:lnSpc>
                <a:spcPct val="100000"/>
              </a:lnSpc>
              <a:spcBef>
                <a:spcPts val="500"/>
              </a:spcBef>
              <a:spcAft>
                <a:spcPts val="0"/>
              </a:spcAft>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sz="2000" dirty="0" smtClean="0">
                <a:solidFill>
                  <a:srgbClr val="0000FF"/>
                </a:solidFill>
                <a:latin typeface="Arial" pitchFamily="34"/>
                <a:ea typeface="DejaVu Sans" pitchFamily="2"/>
                <a:cs typeface="DejaVu Sans" pitchFamily="34"/>
              </a:rPr>
              <a:t>		- Wider edge inward convection, 		0.6 &lt; r/a &lt; 1.0</a:t>
            </a:r>
          </a:p>
          <a:p>
            <a:pPr marL="0" marR="0" lvl="0" indent="0" algn="l" defTabSz="914400" rtl="0" fontAlgn="auto" hangingPunct="0">
              <a:lnSpc>
                <a:spcPct val="100000"/>
              </a:lnSpc>
              <a:spcBef>
                <a:spcPts val="500"/>
              </a:spcBef>
              <a:spcAft>
                <a:spcPts val="0"/>
              </a:spcAft>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sz="2000" dirty="0" smtClean="0">
                <a:solidFill>
                  <a:srgbClr val="0000FF"/>
                </a:solidFill>
                <a:latin typeface="Arial" pitchFamily="34"/>
                <a:ea typeface="DejaVu Sans" pitchFamily="2"/>
                <a:cs typeface="DejaVu Sans" pitchFamily="34"/>
              </a:rPr>
              <a:t>		- </a:t>
            </a:r>
            <a:r>
              <a:rPr lang="en-US" sz="2000" b="0" i="0" u="none" strike="noStrike" kern="1200" cap="none" spc="0" dirty="0" smtClean="0">
                <a:solidFill>
                  <a:srgbClr val="0000FF"/>
                </a:solidFill>
                <a:uFillTx/>
                <a:latin typeface="Arial" pitchFamily="34"/>
                <a:ea typeface="DejaVu Sans" pitchFamily="2"/>
                <a:cs typeface="DejaVu Sans" pitchFamily="34"/>
              </a:rPr>
              <a:t>Increased core inward 			convection</a:t>
            </a:r>
          </a:p>
          <a:p>
            <a:pPr hangingPunct="0">
              <a:spcBef>
                <a:spcPts val="500"/>
              </a:spcBef>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sz="2000" dirty="0">
                <a:solidFill>
                  <a:srgbClr val="0000FF"/>
                </a:solidFill>
                <a:latin typeface="Arial" pitchFamily="34"/>
                <a:ea typeface="DejaVu Sans" pitchFamily="2"/>
                <a:cs typeface="DejaVu Sans" pitchFamily="34"/>
              </a:rPr>
              <a:t>	</a:t>
            </a:r>
            <a:r>
              <a:rPr lang="en-US" sz="2000" dirty="0" smtClean="0">
                <a:solidFill>
                  <a:srgbClr val="0000FF"/>
                </a:solidFill>
                <a:latin typeface="Arial" pitchFamily="34"/>
                <a:ea typeface="DejaVu Sans" pitchFamily="2"/>
                <a:cs typeface="DejaVu Sans" pitchFamily="34"/>
              </a:rPr>
              <a:t>	- </a:t>
            </a:r>
            <a:r>
              <a:rPr lang="en-US" sz="2000" kern="0" dirty="0" smtClean="0">
                <a:solidFill>
                  <a:srgbClr val="0000FF"/>
                </a:solidFill>
                <a:latin typeface="Arial" pitchFamily="34"/>
                <a:ea typeface="DejaVu Sans" pitchFamily="2"/>
                <a:cs typeface="DejaVu Sans" pitchFamily="34"/>
              </a:rPr>
              <a:t>Reduction </a:t>
            </a:r>
            <a:r>
              <a:rPr lang="en-US" sz="2000" kern="0" dirty="0">
                <a:solidFill>
                  <a:srgbClr val="0000FF"/>
                </a:solidFill>
                <a:latin typeface="Arial" pitchFamily="34"/>
                <a:ea typeface="DejaVu Sans" pitchFamily="2"/>
                <a:cs typeface="DejaVu Sans" pitchFamily="34"/>
              </a:rPr>
              <a:t>in edge </a:t>
            </a:r>
            <a:r>
              <a:rPr lang="en-US" sz="2000" kern="0" dirty="0" smtClean="0">
                <a:solidFill>
                  <a:srgbClr val="0000FF"/>
                </a:solidFill>
                <a:latin typeface="Arial" pitchFamily="34"/>
                <a:ea typeface="DejaVu Sans" pitchFamily="2"/>
                <a:cs typeface="DejaVu Sans" pitchFamily="34"/>
              </a:rPr>
              <a:t>diffusivity</a:t>
            </a:r>
          </a:p>
          <a:p>
            <a:pPr marL="111125" indent="-111125" hangingPunct="0">
              <a:spcBef>
                <a:spcPts val="500"/>
              </a:spcBef>
              <a:buClr>
                <a:srgbClr val="000000"/>
              </a:buClr>
              <a:buSzPct val="1000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sz="2000" kern="0" dirty="0" smtClean="0">
                <a:solidFill>
                  <a:srgbClr val="000000"/>
                </a:solidFill>
                <a:latin typeface="Arial" pitchFamily="34"/>
                <a:ea typeface="DejaVu Sans" pitchFamily="2"/>
                <a:cs typeface="DejaVu Sans" pitchFamily="34"/>
              </a:rPr>
              <a:t> Consistent results obtained using NCLASS and NEO:</a:t>
            </a:r>
          </a:p>
          <a:p>
            <a:pPr lvl="1" hangingPunct="0">
              <a:spcBef>
                <a:spcPts val="500"/>
              </a:spcBef>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sz="2000" kern="0" dirty="0" smtClean="0">
                <a:solidFill>
                  <a:srgbClr val="000000"/>
                </a:solidFill>
                <a:latin typeface="Arial" pitchFamily="34"/>
                <a:ea typeface="DejaVu Sans" pitchFamily="2"/>
                <a:cs typeface="DejaVu Sans" pitchFamily="34"/>
              </a:rPr>
              <a:t>- Differences </a:t>
            </a:r>
            <a:r>
              <a:rPr lang="en-US" sz="2000" kern="0" dirty="0">
                <a:solidFill>
                  <a:srgbClr val="000000"/>
                </a:solidFill>
                <a:latin typeface="Arial" pitchFamily="34"/>
                <a:ea typeface="DejaVu Sans" pitchFamily="2"/>
                <a:cs typeface="DejaVu Sans" pitchFamily="34"/>
              </a:rPr>
              <a:t>observed only in regions with large </a:t>
            </a:r>
            <a:r>
              <a:rPr lang="en-US" sz="2000" kern="0" dirty="0" err="1">
                <a:solidFill>
                  <a:srgbClr val="000000"/>
                </a:solidFill>
                <a:latin typeface="Arial" pitchFamily="34"/>
                <a:ea typeface="DejaVu Sans" pitchFamily="2"/>
                <a:cs typeface="DejaVu Sans" pitchFamily="34"/>
              </a:rPr>
              <a:t>toroidal</a:t>
            </a:r>
            <a:r>
              <a:rPr lang="en-US" sz="2000" kern="0" dirty="0">
                <a:solidFill>
                  <a:srgbClr val="000000"/>
                </a:solidFill>
                <a:latin typeface="Arial" pitchFamily="34"/>
                <a:ea typeface="DejaVu Sans" pitchFamily="2"/>
                <a:cs typeface="DejaVu Sans" pitchFamily="34"/>
              </a:rPr>
              <a:t> </a:t>
            </a:r>
            <a:r>
              <a:rPr lang="en-US" sz="2000" kern="0" dirty="0" smtClean="0">
                <a:solidFill>
                  <a:srgbClr val="000000"/>
                </a:solidFill>
                <a:latin typeface="Arial" pitchFamily="34"/>
                <a:ea typeface="DejaVu Sans" pitchFamily="2"/>
                <a:cs typeface="DejaVu Sans" pitchFamily="34"/>
              </a:rPr>
              <a:t>rotation</a:t>
            </a:r>
          </a:p>
          <a:p>
            <a:pPr lvl="1" hangingPunct="0">
              <a:spcBef>
                <a:spcPts val="500"/>
              </a:spcBef>
              <a:buClr>
                <a:srgbClr val="000000"/>
              </a:buClr>
              <a:buSzPct val="100000"/>
              <a:buFontTx/>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sz="2000" kern="0" dirty="0" smtClean="0">
                <a:solidFill>
                  <a:srgbClr val="000000"/>
                </a:solidFill>
                <a:latin typeface="Arial" pitchFamily="34"/>
                <a:ea typeface="DejaVu Sans" pitchFamily="2"/>
                <a:cs typeface="DejaVu Sans" pitchFamily="34"/>
              </a:rPr>
              <a:t> Comparable impurity </a:t>
            </a:r>
            <a:r>
              <a:rPr lang="en-US" sz="2000" kern="0" dirty="0">
                <a:solidFill>
                  <a:srgbClr val="000000"/>
                </a:solidFill>
                <a:latin typeface="Arial" pitchFamily="34"/>
                <a:ea typeface="DejaVu Sans" pitchFamily="2"/>
                <a:cs typeface="DejaVu Sans" pitchFamily="34"/>
              </a:rPr>
              <a:t>peaking </a:t>
            </a:r>
            <a:r>
              <a:rPr lang="en-US" sz="2000" kern="0" dirty="0" smtClean="0">
                <a:solidFill>
                  <a:srgbClr val="000000"/>
                </a:solidFill>
                <a:latin typeface="Arial" pitchFamily="34"/>
                <a:ea typeface="DejaVu Sans" pitchFamily="2"/>
                <a:cs typeface="DejaVu Sans" pitchFamily="34"/>
              </a:rPr>
              <a:t>factors</a:t>
            </a:r>
          </a:p>
        </p:txBody>
      </p:sp>
      <p:sp>
        <p:nvSpPr>
          <p:cNvPr id="6" name="Title 1"/>
          <p:cNvSpPr txBox="1">
            <a:spLocks/>
          </p:cNvSpPr>
          <p:nvPr/>
        </p:nvSpPr>
        <p:spPr>
          <a:xfrm>
            <a:off x="0" y="0"/>
            <a:ext cx="9144000" cy="914400"/>
          </a:xfrm>
          <a:prstGeom prst="rect">
            <a:avLst/>
          </a:prstGeom>
        </p:spPr>
        <p:txBody>
          <a:bodyPr/>
          <a:lstStyle/>
          <a:p>
            <a:pPr lvl="0" algn="ctr" eaLnBrk="0" hangingPunct="0"/>
            <a:r>
              <a:rPr lang="en-US" sz="2400" i="0" kern="0" dirty="0" smtClean="0">
                <a:solidFill>
                  <a:schemeClr val="accent2"/>
                </a:solidFill>
                <a:latin typeface="+mj-lt"/>
                <a:ea typeface="+mj-ea"/>
                <a:cs typeface="+mj-cs"/>
              </a:rPr>
              <a:t>Changes in Main Ion Profiles with Lithium Conditioning Lead to Changes in Carbon Neoclassical Transport </a:t>
            </a:r>
          </a:p>
        </p:txBody>
      </p:sp>
      <p:sp>
        <p:nvSpPr>
          <p:cNvPr id="7" name="Slide Number Placeholder 1"/>
          <p:cNvSpPr txBox="1">
            <a:spLocks/>
          </p:cNvSpPr>
          <p:nvPr/>
        </p:nvSpPr>
        <p:spPr>
          <a:xfrm>
            <a:off x="8763000" y="6580910"/>
            <a:ext cx="457200" cy="27709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F7DD54-B8F8-4187-8836-B25DF0653B6E}" type="slidenum">
              <a:rPr lang="en-US" sz="900" i="0" smtClean="0">
                <a:solidFill>
                  <a:schemeClr val="accent2"/>
                </a:solidFill>
              </a:rPr>
              <a:pPr/>
              <a:t>31</a:t>
            </a:fld>
            <a:endParaRPr lang="en-US" sz="900" i="0" dirty="0">
              <a:solidFill>
                <a:schemeClr val="accent2"/>
              </a:solidFill>
            </a:endParaRPr>
          </a:p>
        </p:txBody>
      </p:sp>
    </p:spTree>
    <p:extLst>
      <p:ext uri="{BB962C8B-B14F-4D97-AF65-F5344CB8AC3E}">
        <p14:creationId xmlns:p14="http://schemas.microsoft.com/office/powerpoint/2010/main" xmlns="" val="3092958306"/>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p:nvPr/>
        </p:nvSpPr>
        <p:spPr>
          <a:xfrm>
            <a:off x="50158" y="-47521"/>
            <a:ext cx="9093842" cy="94751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ctr" anchorCtr="1" compatLnSpc="0"/>
          <a:lstStyle/>
          <a:p>
            <a:pPr marL="0" marR="0" lvl="0" indent="0" algn="ctr" defTabSz="914400" rtl="0" fontAlgn="auto" hangingPunct="0">
              <a:lnSpc>
                <a:spcPct val="100000"/>
              </a:lnSpc>
              <a:spcBef>
                <a:spcPts val="0"/>
              </a:spcBef>
              <a:spcAft>
                <a:spcPts val="0"/>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endParaRPr lang="en-US" sz="2400" strike="noStrike" kern="1200" cap="none" spc="0" baseline="-25000" dirty="0">
              <a:solidFill>
                <a:schemeClr val="accent2"/>
              </a:solidFill>
              <a:uFillTx/>
              <a:latin typeface="+mn-lt"/>
              <a:ea typeface="DejaVu Sans" pitchFamily="2"/>
              <a:cs typeface="DejaVu Sans" pitchFamily="34"/>
            </a:endParaRPr>
          </a:p>
        </p:txBody>
      </p:sp>
      <mc:AlternateContent xmlns:mc="http://schemas.openxmlformats.org/markup-compatibility/2006">
        <mc:Choice xmlns:a14="http://schemas.microsoft.com/office/drawing/2010/main" xmlns="" Requires="a14">
          <p:sp>
            <p:nvSpPr>
              <p:cNvPr id="7" name="TextBox 12"/>
              <p:cNvSpPr txBox="1"/>
              <p:nvPr/>
            </p:nvSpPr>
            <p:spPr>
              <a:xfrm>
                <a:off x="0" y="882531"/>
                <a:ext cx="4495800" cy="5823069"/>
              </a:xfrm>
              <a:prstGeom prst="rect">
                <a:avLst/>
              </a:prstGeom>
              <a:noFill/>
              <a:ln>
                <a:noFill/>
              </a:ln>
            </p:spPr>
            <p:txBody>
              <a:bodyPr vert="horz" wrap="square" lIns="91440" tIns="45720" rIns="91440" bIns="45720" anchor="t" anchorCtr="0" compatLnSpc="1">
                <a:spAutoFit/>
              </a:bodyPr>
              <a:lstStyle/>
              <a:p>
                <a:pPr marL="228600" indent="-228600" fontAlgn="auto">
                  <a:spcBef>
                    <a:spcPts val="0"/>
                  </a:spcBef>
                  <a:spcAft>
                    <a:spcPts val="0"/>
                  </a:spcAft>
                  <a:buSzPct val="100000"/>
                  <a:buFont typeface="Arial" pitchFamily="34"/>
                  <a:buChar char="•"/>
                  <a:defRPr sz="1800" b="0" i="0" u="none" strike="noStrike" kern="0" cap="none" spc="0" baseline="0">
                    <a:solidFill>
                      <a:srgbClr val="000000"/>
                    </a:solidFill>
                    <a:uFillTx/>
                  </a:defRPr>
                </a:pPr>
                <a:r>
                  <a:rPr lang="en-US" sz="2000" kern="0" dirty="0" smtClean="0">
                    <a:solidFill>
                      <a:srgbClr val="000000"/>
                    </a:solidFill>
                    <a:latin typeface="Arial" pitchFamily="34"/>
                    <a:ea typeface="DejaVu Sans" pitchFamily="2"/>
                    <a:cs typeface="DejaVu Sans" pitchFamily="34"/>
                  </a:rPr>
                  <a:t>In steady state, </a:t>
                </a:r>
                <a:r>
                  <a:rPr lang="en-US" sz="2000" kern="0" dirty="0">
                    <a:solidFill>
                      <a:srgbClr val="000000"/>
                    </a:solidFill>
                    <a:latin typeface="Arial" pitchFamily="34"/>
                    <a:ea typeface="DejaVu Sans" pitchFamily="2"/>
                    <a:cs typeface="DejaVu Sans" pitchFamily="34"/>
                  </a:rPr>
                  <a:t>source free, peaking </a:t>
                </a:r>
                <a14:m>
                  <m:oMath xmlns:m="http://schemas.openxmlformats.org/officeDocument/2006/math">
                    <m:sSubSup>
                      <m:sSubSupPr>
                        <m:ctrlPr>
                          <a:rPr lang="en-US" sz="2000" b="0" i="1" kern="0" smtClean="0">
                            <a:solidFill>
                              <a:srgbClr val="000000"/>
                            </a:solidFill>
                            <a:latin typeface="Cambria Math"/>
                            <a:ea typeface="DejaVu Sans" pitchFamily="2"/>
                            <a:cs typeface="DejaVu Sans" pitchFamily="34"/>
                          </a:rPr>
                        </m:ctrlPr>
                      </m:sSubSupPr>
                      <m:e>
                        <m:r>
                          <a:rPr lang="en-US" sz="2000" b="0" i="1" kern="0" smtClean="0">
                            <a:solidFill>
                              <a:srgbClr val="000000"/>
                            </a:solidFill>
                            <a:latin typeface="Cambria Math"/>
                            <a:ea typeface="DejaVu Sans" pitchFamily="2"/>
                            <a:cs typeface="DejaVu Sans" pitchFamily="34"/>
                          </a:rPr>
                          <m:t>𝐿</m:t>
                        </m:r>
                      </m:e>
                      <m:sub>
                        <m:r>
                          <a:rPr lang="en-US" sz="2000" b="0" i="1" kern="0" smtClean="0">
                            <a:solidFill>
                              <a:srgbClr val="000000"/>
                            </a:solidFill>
                            <a:latin typeface="Cambria Math"/>
                            <a:ea typeface="DejaVu Sans" pitchFamily="2"/>
                            <a:cs typeface="DejaVu Sans" pitchFamily="34"/>
                          </a:rPr>
                          <m:t>𝑛𝑧</m:t>
                        </m:r>
                      </m:sub>
                      <m:sup>
                        <m:r>
                          <a:rPr lang="en-US" sz="2000" b="0" i="1" kern="0" smtClean="0">
                            <a:solidFill>
                              <a:srgbClr val="000000"/>
                            </a:solidFill>
                            <a:latin typeface="Cambria Math"/>
                            <a:ea typeface="DejaVu Sans" pitchFamily="2"/>
                            <a:cs typeface="DejaVu Sans" pitchFamily="34"/>
                          </a:rPr>
                          <m:t>−1</m:t>
                        </m:r>
                      </m:sup>
                    </m:sSubSup>
                    <m:r>
                      <a:rPr lang="en-US" sz="2000" b="0" i="0" kern="0" smtClean="0">
                        <a:solidFill>
                          <a:srgbClr val="000000"/>
                        </a:solidFill>
                        <a:latin typeface="Cambria Math"/>
                        <a:ea typeface="DejaVu Sans" pitchFamily="2"/>
                        <a:cs typeface="DejaVu Sans" pitchFamily="34"/>
                      </a:rPr>
                      <m:t>~</m:t>
                    </m:r>
                    <m:f>
                      <m:fPr>
                        <m:ctrlPr>
                          <a:rPr lang="en-US" sz="2000" i="1" kern="0">
                            <a:solidFill>
                              <a:srgbClr val="000000"/>
                            </a:solidFill>
                            <a:latin typeface="Cambria Math"/>
                            <a:ea typeface="DejaVu Sans" pitchFamily="2"/>
                            <a:cs typeface="DejaVu Sans" pitchFamily="34"/>
                          </a:rPr>
                        </m:ctrlPr>
                      </m:fPr>
                      <m:num>
                        <m:sSub>
                          <m:sSubPr>
                            <m:ctrlPr>
                              <a:rPr lang="en-US" sz="2000" b="0" i="1" kern="0">
                                <a:solidFill>
                                  <a:srgbClr val="000000"/>
                                </a:solidFill>
                                <a:latin typeface="Cambria Math"/>
                                <a:ea typeface="DejaVu Sans" pitchFamily="2"/>
                                <a:cs typeface="DejaVu Sans" pitchFamily="34"/>
                              </a:rPr>
                            </m:ctrlPr>
                          </m:sSubPr>
                          <m:e>
                            <m:r>
                              <a:rPr lang="en-US" sz="2000" b="0" kern="0">
                                <a:solidFill>
                                  <a:srgbClr val="000000"/>
                                </a:solidFill>
                                <a:latin typeface="Cambria Math"/>
                                <a:ea typeface="DejaVu Sans" pitchFamily="2"/>
                                <a:cs typeface="DejaVu Sans" pitchFamily="34"/>
                              </a:rPr>
                              <m:t>𝑣</m:t>
                            </m:r>
                          </m:e>
                          <m:sub>
                            <m:r>
                              <a:rPr lang="en-US" sz="2000" b="0" kern="0">
                                <a:solidFill>
                                  <a:srgbClr val="000000"/>
                                </a:solidFill>
                                <a:latin typeface="Cambria Math"/>
                                <a:ea typeface="DejaVu Sans" pitchFamily="2"/>
                                <a:cs typeface="DejaVu Sans" pitchFamily="34"/>
                              </a:rPr>
                              <m:t>𝑒𝑥𝑝</m:t>
                            </m:r>
                          </m:sub>
                        </m:sSub>
                      </m:num>
                      <m:den>
                        <m:sSub>
                          <m:sSubPr>
                            <m:ctrlPr>
                              <a:rPr lang="en-US" sz="2000" b="0" i="1" kern="0">
                                <a:solidFill>
                                  <a:srgbClr val="000000"/>
                                </a:solidFill>
                                <a:latin typeface="Cambria Math"/>
                                <a:ea typeface="DejaVu Sans" pitchFamily="2"/>
                                <a:cs typeface="DejaVu Sans" pitchFamily="34"/>
                              </a:rPr>
                            </m:ctrlPr>
                          </m:sSubPr>
                          <m:e>
                            <m:r>
                              <a:rPr lang="en-US" sz="2000" b="0" kern="0">
                                <a:solidFill>
                                  <a:srgbClr val="000000"/>
                                </a:solidFill>
                                <a:latin typeface="Cambria Math"/>
                                <a:ea typeface="DejaVu Sans" pitchFamily="2"/>
                                <a:cs typeface="DejaVu Sans" pitchFamily="34"/>
                              </a:rPr>
                              <m:t>𝐷</m:t>
                            </m:r>
                          </m:e>
                          <m:sub>
                            <m:r>
                              <a:rPr lang="en-US" sz="2000" b="0" kern="0">
                                <a:solidFill>
                                  <a:srgbClr val="000000"/>
                                </a:solidFill>
                                <a:latin typeface="Cambria Math"/>
                                <a:ea typeface="DejaVu Sans" pitchFamily="2"/>
                                <a:cs typeface="DejaVu Sans" pitchFamily="34"/>
                              </a:rPr>
                              <m:t>𝑒𝑥𝑝</m:t>
                            </m:r>
                          </m:sub>
                        </m:sSub>
                      </m:den>
                    </m:f>
                  </m:oMath>
                </a14:m>
                <a:endParaRPr lang="en-US" sz="2000" kern="0" dirty="0" smtClean="0">
                  <a:solidFill>
                    <a:srgbClr val="000000"/>
                  </a:solidFill>
                  <a:latin typeface="Arial" pitchFamily="34"/>
                  <a:ea typeface="DejaVu Sans" pitchFamily="2"/>
                  <a:cs typeface="DejaVu Sans" pitchFamily="34"/>
                </a:endParaRPr>
              </a:p>
              <a:p>
                <a:pPr marL="228600" marR="0" lvl="0" indent="-2286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kern="0" dirty="0" smtClean="0">
                    <a:solidFill>
                      <a:srgbClr val="000000"/>
                    </a:solidFill>
                    <a:latin typeface="Arial" pitchFamily="34"/>
                    <a:ea typeface="DejaVu Sans" pitchFamily="2"/>
                    <a:cs typeface="DejaVu Sans" pitchFamily="34"/>
                  </a:rPr>
                  <a:t>W</a:t>
                </a:r>
                <a:r>
                  <a:rPr lang="en-US" sz="2000" b="0" i="0" u="none" strike="noStrike" kern="0" cap="none" spc="0" baseline="0" dirty="0" smtClean="0">
                    <a:solidFill>
                      <a:srgbClr val="000000"/>
                    </a:solidFill>
                    <a:uFillTx/>
                    <a:latin typeface="Arial" pitchFamily="34"/>
                    <a:ea typeface="DejaVu Sans" pitchFamily="2"/>
                    <a:cs typeface="DejaVu Sans" pitchFamily="34"/>
                  </a:rPr>
                  <a:t>ith boronized PFCs, carbon</a:t>
                </a:r>
                <a:r>
                  <a:rPr lang="en-US" sz="2000" b="0" i="0" u="none" strike="noStrike" kern="0" cap="none" spc="0" dirty="0" smtClean="0">
                    <a:solidFill>
                      <a:srgbClr val="000000"/>
                    </a:solidFill>
                    <a:uFillTx/>
                    <a:latin typeface="Arial" pitchFamily="34"/>
                    <a:ea typeface="DejaVu Sans" pitchFamily="2"/>
                    <a:cs typeface="DejaVu Sans" pitchFamily="34"/>
                  </a:rPr>
                  <a:t> </a:t>
                </a:r>
                <a:r>
                  <a:rPr lang="en-US" sz="2000" b="0" i="0" u="none" strike="noStrike" kern="0" cap="none" spc="0" baseline="0" dirty="0" smtClean="0">
                    <a:solidFill>
                      <a:srgbClr val="000000"/>
                    </a:solidFill>
                    <a:uFillTx/>
                    <a:latin typeface="Arial" pitchFamily="34"/>
                    <a:ea typeface="DejaVu Sans" pitchFamily="2"/>
                    <a:cs typeface="DejaVu Sans" pitchFamily="34"/>
                  </a:rPr>
                  <a:t>close to neoclassical</a:t>
                </a:r>
                <a:r>
                  <a:rPr lang="en-US" sz="2000" b="0" i="0" u="none" strike="noStrike" kern="0" cap="none" spc="0" dirty="0" smtClean="0">
                    <a:solidFill>
                      <a:srgbClr val="000000"/>
                    </a:solidFill>
                    <a:uFillTx/>
                    <a:latin typeface="Arial" pitchFamily="34"/>
                    <a:ea typeface="DejaVu Sans" pitchFamily="2"/>
                    <a:cs typeface="DejaVu Sans" pitchFamily="34"/>
                  </a:rPr>
                  <a:t> predictions:</a:t>
                </a:r>
              </a:p>
              <a:p>
                <a:pPr marL="800100" lvl="1" indent="-342900">
                  <a:buSzPct val="100000"/>
                  <a:buFontTx/>
                  <a:buChar char="-"/>
                  <a:defRPr sz="1800" b="0" i="0" u="none" strike="noStrike" kern="0" cap="none" spc="0" baseline="0">
                    <a:solidFill>
                      <a:srgbClr val="000000"/>
                    </a:solidFill>
                    <a:uFillTx/>
                  </a:defRPr>
                </a:pPr>
                <a:r>
                  <a:rPr lang="en-US" sz="2000" kern="0" dirty="0">
                    <a:solidFill>
                      <a:srgbClr val="0000FF"/>
                    </a:solidFill>
                    <a:latin typeface="Arial" pitchFamily="34"/>
                    <a:ea typeface="DejaVu Sans" pitchFamily="2"/>
                    <a:cs typeface="DejaVu Sans" pitchFamily="34"/>
                  </a:rPr>
                  <a:t>w</a:t>
                </a:r>
                <a:r>
                  <a:rPr lang="en-US" sz="2000" kern="0" baseline="0" dirty="0" smtClean="0">
                    <a:solidFill>
                      <a:srgbClr val="0000FF"/>
                    </a:solidFill>
                    <a:latin typeface="Arial" pitchFamily="34"/>
                    <a:ea typeface="DejaVu Sans" pitchFamily="2"/>
                    <a:cs typeface="DejaVu Sans" pitchFamily="34"/>
                  </a:rPr>
                  <a:t>eaker edge peaking observed due to ELM</a:t>
                </a:r>
                <a:r>
                  <a:rPr lang="en-US" sz="2000" kern="0" dirty="0" smtClean="0">
                    <a:solidFill>
                      <a:srgbClr val="0000FF"/>
                    </a:solidFill>
                    <a:latin typeface="Arial" pitchFamily="34"/>
                    <a:ea typeface="DejaVu Sans" pitchFamily="2"/>
                    <a:cs typeface="DejaVu Sans" pitchFamily="34"/>
                  </a:rPr>
                  <a:t> </a:t>
                </a:r>
                <a:r>
                  <a:rPr lang="en-US" sz="2000" kern="0" baseline="0" dirty="0" smtClean="0">
                    <a:solidFill>
                      <a:srgbClr val="0000FF"/>
                    </a:solidFill>
                    <a:latin typeface="Arial" pitchFamily="34"/>
                    <a:ea typeface="DejaVu Sans" pitchFamily="2"/>
                    <a:cs typeface="DejaVu Sans" pitchFamily="34"/>
                  </a:rPr>
                  <a:t>flushing</a:t>
                </a:r>
                <a:endParaRPr lang="en-US" sz="2000" b="0" i="0" u="none" strike="noStrike" kern="0" cap="none" spc="0" baseline="0" dirty="0" smtClean="0">
                  <a:solidFill>
                    <a:srgbClr val="0000FF"/>
                  </a:solidFill>
                  <a:uFillTx/>
                  <a:latin typeface="Arial" pitchFamily="34"/>
                  <a:ea typeface="DejaVu Sans" pitchFamily="2"/>
                  <a:cs typeface="DejaVu Sans" pitchFamily="34"/>
                </a:endParaRPr>
              </a:p>
              <a:p>
                <a:pPr marL="228600" marR="0" lvl="0" indent="-2286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kern="0" dirty="0">
                    <a:solidFill>
                      <a:srgbClr val="000000"/>
                    </a:solidFill>
                    <a:latin typeface="Arial" pitchFamily="34"/>
                    <a:ea typeface="DejaVu Sans" pitchFamily="2"/>
                    <a:cs typeface="DejaVu Sans" pitchFamily="34"/>
                  </a:rPr>
                  <a:t> </a:t>
                </a:r>
                <a:r>
                  <a:rPr lang="en-US" sz="2000" kern="0" dirty="0" smtClean="0">
                    <a:solidFill>
                      <a:srgbClr val="000000"/>
                    </a:solidFill>
                    <a:latin typeface="Arial" pitchFamily="34"/>
                    <a:ea typeface="DejaVu Sans" pitchFamily="2"/>
                    <a:cs typeface="DejaVu Sans" pitchFamily="34"/>
                  </a:rPr>
                  <a:t>With lithium conditioned PFCs, q</a:t>
                </a:r>
                <a:r>
                  <a:rPr lang="en-US" sz="2000" b="0" i="0" u="none" strike="noStrike" kern="0" cap="none" spc="0" baseline="0" dirty="0" smtClean="0">
                    <a:solidFill>
                      <a:srgbClr val="000000"/>
                    </a:solidFill>
                    <a:uFillTx/>
                    <a:latin typeface="Arial" pitchFamily="34"/>
                    <a:ea typeface="DejaVu Sans" pitchFamily="2"/>
                    <a:cs typeface="DejaVu Sans" pitchFamily="34"/>
                  </a:rPr>
                  <a:t>ualitative </a:t>
                </a:r>
                <a:r>
                  <a:rPr lang="en-US" sz="2000" b="0" i="0" u="none" strike="noStrike" kern="0" cap="none" spc="0" baseline="0" dirty="0">
                    <a:solidFill>
                      <a:srgbClr val="000000"/>
                    </a:solidFill>
                    <a:uFillTx/>
                    <a:latin typeface="Arial" pitchFamily="34"/>
                    <a:ea typeface="DejaVu Sans" pitchFamily="2"/>
                    <a:cs typeface="DejaVu Sans" pitchFamily="34"/>
                  </a:rPr>
                  <a:t>agreement </a:t>
                </a:r>
                <a:r>
                  <a:rPr lang="en-US" sz="2000" b="0" i="0" u="none" strike="noStrike" kern="0" cap="none" spc="0" baseline="0" dirty="0" smtClean="0">
                    <a:solidFill>
                      <a:srgbClr val="000000"/>
                    </a:solidFill>
                    <a:uFillTx/>
                    <a:latin typeface="Arial" pitchFamily="34"/>
                    <a:ea typeface="DejaVu Sans" pitchFamily="2"/>
                    <a:cs typeface="DejaVu Sans" pitchFamily="34"/>
                  </a:rPr>
                  <a:t>found:</a:t>
                </a:r>
              </a:p>
              <a:p>
                <a:pPr marL="800100" lvl="1" indent="-342900">
                  <a:buSzPct val="100000"/>
                  <a:buFontTx/>
                  <a:buChar char="-"/>
                  <a:defRPr sz="1800" b="0" i="0" u="none" strike="noStrike" kern="0" cap="none" spc="0" baseline="0">
                    <a:solidFill>
                      <a:srgbClr val="000000"/>
                    </a:solidFill>
                    <a:uFillTx/>
                  </a:defRPr>
                </a:pPr>
                <a:r>
                  <a:rPr lang="en-US" sz="2000" b="0" i="0" u="none" strike="noStrike" kern="0" cap="none" spc="0" baseline="0" dirty="0" smtClean="0">
                    <a:solidFill>
                      <a:srgbClr val="0000FF"/>
                    </a:solidFill>
                    <a:uFillTx/>
                    <a:latin typeface="Arial" pitchFamily="34"/>
                    <a:ea typeface="DejaVu Sans" pitchFamily="2"/>
                    <a:cs typeface="DejaVu Sans" pitchFamily="34"/>
                  </a:rPr>
                  <a:t>outward </a:t>
                </a:r>
                <a:r>
                  <a:rPr lang="en-US" sz="2000" b="0" i="0" u="none" strike="noStrike" kern="0" cap="none" spc="0" baseline="0" dirty="0">
                    <a:solidFill>
                      <a:srgbClr val="0000FF"/>
                    </a:solidFill>
                    <a:uFillTx/>
                    <a:latin typeface="Arial" pitchFamily="34"/>
                    <a:ea typeface="DejaVu Sans" pitchFamily="2"/>
                    <a:cs typeface="DejaVu Sans" pitchFamily="34"/>
                  </a:rPr>
                  <a:t>convection region </a:t>
                </a:r>
                <a:r>
                  <a:rPr lang="en-US" sz="2000" b="0" i="0" u="none" strike="noStrike" kern="0" cap="none" spc="0" baseline="0" dirty="0" smtClean="0">
                    <a:solidFill>
                      <a:srgbClr val="0000FF"/>
                    </a:solidFill>
                    <a:uFillTx/>
                    <a:latin typeface="Arial" pitchFamily="34"/>
                    <a:ea typeface="DejaVu Sans" pitchFamily="2"/>
                    <a:cs typeface="DejaVu Sans" pitchFamily="34"/>
                  </a:rPr>
                  <a:t>[0.2&lt;r/a&lt;0.6]</a:t>
                </a:r>
                <a:r>
                  <a:rPr lang="en-US" sz="2000" kern="0" dirty="0">
                    <a:solidFill>
                      <a:srgbClr val="0000FF"/>
                    </a:solidFill>
                    <a:latin typeface="Arial" pitchFamily="34"/>
                    <a:ea typeface="DejaVu Sans" pitchFamily="2"/>
                    <a:cs typeface="DejaVu Sans" pitchFamily="34"/>
                  </a:rPr>
                  <a:t> </a:t>
                </a:r>
                <a:r>
                  <a:rPr lang="en-US" sz="2000" kern="0" dirty="0" smtClean="0">
                    <a:solidFill>
                      <a:srgbClr val="0000FF"/>
                    </a:solidFill>
                    <a:latin typeface="Arial" pitchFamily="34"/>
                    <a:ea typeface="DejaVu Sans" pitchFamily="2"/>
                    <a:cs typeface="DejaVu Sans" pitchFamily="34"/>
                  </a:rPr>
                  <a:t> and </a:t>
                </a:r>
                <a:r>
                  <a:rPr lang="en-US" sz="2000" b="0" i="0" u="none" strike="noStrike" kern="0" cap="none" spc="0" baseline="0" dirty="0" smtClean="0">
                    <a:solidFill>
                      <a:srgbClr val="0000FF"/>
                    </a:solidFill>
                    <a:uFillTx/>
                    <a:latin typeface="Arial" pitchFamily="34"/>
                    <a:ea typeface="DejaVu Sans" pitchFamily="2"/>
                    <a:cs typeface="DejaVu Sans" pitchFamily="34"/>
                  </a:rPr>
                  <a:t>strong </a:t>
                </a:r>
                <a:r>
                  <a:rPr lang="en-US" sz="2000" b="0" i="0" u="none" strike="noStrike" kern="0" cap="none" spc="0" baseline="0" dirty="0">
                    <a:solidFill>
                      <a:srgbClr val="0000FF"/>
                    </a:solidFill>
                    <a:uFillTx/>
                    <a:latin typeface="Arial" pitchFamily="34"/>
                    <a:ea typeface="DejaVu Sans" pitchFamily="2"/>
                    <a:cs typeface="DejaVu Sans" pitchFamily="34"/>
                  </a:rPr>
                  <a:t>edge </a:t>
                </a:r>
                <a:r>
                  <a:rPr lang="en-US" sz="2000" b="0" i="0" u="none" strike="noStrike" kern="0" cap="none" spc="0" baseline="0" dirty="0" smtClean="0">
                    <a:solidFill>
                      <a:srgbClr val="0000FF"/>
                    </a:solidFill>
                    <a:uFillTx/>
                    <a:latin typeface="Arial" pitchFamily="34"/>
                    <a:ea typeface="DejaVu Sans" pitchFamily="2"/>
                    <a:cs typeface="DejaVu Sans" pitchFamily="34"/>
                  </a:rPr>
                  <a:t>pinch</a:t>
                </a:r>
                <a:endParaRPr lang="en-US" sz="2000" b="0" i="0" u="none" strike="noStrike" kern="0" cap="none" spc="0" baseline="0" dirty="0" smtClean="0">
                  <a:solidFill>
                    <a:srgbClr val="000000"/>
                  </a:solidFill>
                  <a:uFillTx/>
                  <a:latin typeface="Arial" pitchFamily="34"/>
                  <a:ea typeface="DejaVu Sans" pitchFamily="2"/>
                  <a:cs typeface="DejaVu Sans" pitchFamily="34"/>
                </a:endParaRPr>
              </a:p>
              <a:p>
                <a:pPr marL="228600" indent="-228600">
                  <a:buSzPct val="100000"/>
                  <a:buFont typeface="Arial" pitchFamily="34" charset="0"/>
                  <a:buChar char="•"/>
                  <a:defRPr sz="1800" b="0" i="0" u="none" strike="noStrike" kern="0" cap="none" spc="0" baseline="0">
                    <a:solidFill>
                      <a:srgbClr val="000000"/>
                    </a:solidFill>
                    <a:uFillTx/>
                  </a:defRPr>
                </a:pPr>
                <a:r>
                  <a:rPr lang="en-US" sz="2000" b="0" i="0" u="none" strike="noStrike" kern="0" cap="none" spc="0" baseline="0" dirty="0" smtClean="0">
                    <a:solidFill>
                      <a:srgbClr val="000000"/>
                    </a:solidFill>
                    <a:uFillTx/>
                    <a:latin typeface="Arial" pitchFamily="34"/>
                    <a:ea typeface="DejaVu Sans" pitchFamily="2"/>
                    <a:cs typeface="DejaVu Sans" pitchFamily="34"/>
                  </a:rPr>
                  <a:t> Anomalous</a:t>
                </a:r>
                <a:r>
                  <a:rPr lang="en-US" sz="2000" b="0" i="0" u="none" strike="noStrike" kern="0" cap="none" spc="0" dirty="0" smtClean="0">
                    <a:solidFill>
                      <a:srgbClr val="000000"/>
                    </a:solidFill>
                    <a:uFillTx/>
                    <a:latin typeface="Arial" pitchFamily="34"/>
                    <a:ea typeface="DejaVu Sans" pitchFamily="2"/>
                    <a:cs typeface="DejaVu Sans" pitchFamily="34"/>
                  </a:rPr>
                  <a:t> </a:t>
                </a:r>
                <a:r>
                  <a:rPr lang="en-US" sz="2000" kern="0" dirty="0" smtClean="0">
                    <a:solidFill>
                      <a:srgbClr val="000000"/>
                    </a:solidFill>
                    <a:latin typeface="Arial" pitchFamily="34"/>
                    <a:ea typeface="DejaVu Sans" pitchFamily="2"/>
                    <a:cs typeface="DejaVu Sans" pitchFamily="34"/>
                  </a:rPr>
                  <a:t>outward convective </a:t>
                </a:r>
                <a:r>
                  <a:rPr lang="en-US" sz="2000" b="0" i="0" u="none" strike="noStrike" kern="0" cap="none" spc="0" dirty="0" smtClean="0">
                    <a:solidFill>
                      <a:srgbClr val="000000"/>
                    </a:solidFill>
                    <a:uFillTx/>
                    <a:latin typeface="Arial" pitchFamily="34"/>
                    <a:ea typeface="DejaVu Sans" pitchFamily="2"/>
                    <a:cs typeface="DejaVu Sans" pitchFamily="34"/>
                  </a:rPr>
                  <a:t>transport needed at pedestal top</a:t>
                </a:r>
              </a:p>
              <a:p>
                <a:pPr marL="800100" lvl="1" indent="-342900">
                  <a:buSzPct val="100000"/>
                  <a:buFontTx/>
                  <a:buChar char="-"/>
                  <a:defRPr sz="1800" b="0" i="0" u="none" strike="noStrike" kern="0" cap="none" spc="0" baseline="0">
                    <a:solidFill>
                      <a:srgbClr val="000000"/>
                    </a:solidFill>
                    <a:uFillTx/>
                  </a:defRPr>
                </a:pPr>
                <a:r>
                  <a:rPr lang="en-US" sz="2000" kern="0" dirty="0" smtClean="0">
                    <a:solidFill>
                      <a:srgbClr val="0000FF"/>
                    </a:solidFill>
                    <a:latin typeface="Arial" pitchFamily="34"/>
                    <a:ea typeface="DejaVu Sans" pitchFamily="2"/>
                    <a:cs typeface="DejaVu Sans" pitchFamily="34"/>
                  </a:rPr>
                  <a:t>Neoclassical ordering are only marginally applicable</a:t>
                </a:r>
                <a:endParaRPr lang="en-US" sz="2000" b="0" i="0" u="none" strike="noStrike" kern="0" cap="none" spc="0" dirty="0" smtClean="0">
                  <a:solidFill>
                    <a:srgbClr val="0000FF"/>
                  </a:solidFill>
                  <a:uFillTx/>
                  <a:latin typeface="Arial" pitchFamily="34"/>
                  <a:ea typeface="DejaVu Sans" pitchFamily="2"/>
                  <a:cs typeface="DejaVu Sans" pitchFamily="34"/>
                </a:endParaRPr>
              </a:p>
              <a:p>
                <a:pPr marL="228600" indent="-228600">
                  <a:buSzPct val="100000"/>
                  <a:buFont typeface="Arial" pitchFamily="34" charset="0"/>
                  <a:buChar char="•"/>
                  <a:defRPr sz="1800" b="0" i="0" u="none" strike="noStrike" kern="0" cap="none" spc="0" baseline="0">
                    <a:solidFill>
                      <a:srgbClr val="000000"/>
                    </a:solidFill>
                    <a:uFillTx/>
                  </a:defRPr>
                </a:pPr>
                <a:r>
                  <a:rPr lang="en-US" sz="2000" kern="0" dirty="0" smtClean="0">
                    <a:solidFill>
                      <a:srgbClr val="000000"/>
                    </a:solidFill>
                    <a:latin typeface="Arial" pitchFamily="34"/>
                    <a:ea typeface="DejaVu Sans" pitchFamily="2"/>
                    <a:cs typeface="DejaVu Sans" pitchFamily="34"/>
                  </a:rPr>
                  <a:t> Consistent with deviations </a:t>
                </a:r>
                <a:r>
                  <a:rPr lang="en-US" sz="2000" kern="0" dirty="0">
                    <a:solidFill>
                      <a:srgbClr val="000000"/>
                    </a:solidFill>
                    <a:latin typeface="Arial" pitchFamily="34"/>
                    <a:ea typeface="DejaVu Sans" pitchFamily="2"/>
                    <a:cs typeface="DejaVu Sans" pitchFamily="34"/>
                  </a:rPr>
                  <a:t>of ion thermal transport </a:t>
                </a:r>
                <a:r>
                  <a:rPr lang="en-US" sz="2000" kern="0" dirty="0" smtClean="0">
                    <a:solidFill>
                      <a:srgbClr val="000000"/>
                    </a:solidFill>
                    <a:latin typeface="Arial" pitchFamily="34"/>
                    <a:ea typeface="DejaVu Sans" pitchFamily="2"/>
                    <a:cs typeface="DejaVu Sans" pitchFamily="34"/>
                  </a:rPr>
                  <a:t>from neoclassical (Kaye, IAEA 2012) </a:t>
                </a:r>
                <a:endParaRPr lang="en-US" sz="2000" b="0" i="0" u="none" strike="noStrike" kern="0" cap="none" spc="0" dirty="0" smtClean="0">
                  <a:solidFill>
                    <a:srgbClr val="000000"/>
                  </a:solidFill>
                  <a:uFillTx/>
                  <a:latin typeface="Arial" pitchFamily="34"/>
                  <a:ea typeface="DejaVu Sans" pitchFamily="2"/>
                  <a:cs typeface="DejaVu Sans" pitchFamily="34"/>
                </a:endParaRPr>
              </a:p>
            </p:txBody>
          </p:sp>
        </mc:Choice>
        <mc:Fallback>
          <p:sp>
            <p:nvSpPr>
              <p:cNvPr id="7" name="TextBox 12"/>
              <p:cNvSpPr txBox="1">
                <a:spLocks noRot="1" noChangeAspect="1" noMove="1" noResize="1" noEditPoints="1" noAdjustHandles="1" noChangeArrowheads="1" noChangeShapeType="1" noTextEdit="1"/>
              </p:cNvSpPr>
              <p:nvPr/>
            </p:nvSpPr>
            <p:spPr>
              <a:xfrm>
                <a:off x="0" y="882531"/>
                <a:ext cx="4495800" cy="5823069"/>
              </a:xfrm>
              <a:prstGeom prst="rect">
                <a:avLst/>
              </a:prstGeom>
              <a:blipFill rotWithShape="1">
                <a:blip r:embed="rId3" cstate="print"/>
                <a:stretch>
                  <a:fillRect l="-1084" t="-419" r="-542" b="-1047"/>
                </a:stretch>
              </a:blipFill>
              <a:ln>
                <a:noFill/>
              </a:ln>
            </p:spPr>
            <p:txBody>
              <a:bodyPr/>
              <a:lstStyle/>
              <a:p>
                <a:r>
                  <a:rPr lang="en-US">
                    <a:noFill/>
                  </a:rPr>
                  <a:t> </a:t>
                </a:r>
              </a:p>
            </p:txBody>
          </p:sp>
        </mc:Fallback>
      </mc:AlternateContent>
      <p:sp>
        <p:nvSpPr>
          <p:cNvPr id="18" name="Slide Number Placeholder 1"/>
          <p:cNvSpPr txBox="1">
            <a:spLocks/>
          </p:cNvSpPr>
          <p:nvPr/>
        </p:nvSpPr>
        <p:spPr>
          <a:xfrm>
            <a:off x="8763000" y="6580910"/>
            <a:ext cx="457200" cy="27709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F7DD54-B8F8-4187-8836-B25DF0653B6E}" type="slidenum">
              <a:rPr lang="en-US" sz="900" i="0" smtClean="0">
                <a:solidFill>
                  <a:schemeClr val="accent2"/>
                </a:solidFill>
              </a:rPr>
              <a:pPr/>
              <a:t>32</a:t>
            </a:fld>
            <a:endParaRPr lang="en-US" sz="900" i="0" dirty="0">
              <a:solidFill>
                <a:schemeClr val="accent2"/>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572000" y="4114800"/>
            <a:ext cx="4516763" cy="2398578"/>
          </a:xfrm>
          <a:prstGeom prst="rect">
            <a:avLst/>
          </a:prstGeom>
        </p:spPr>
      </p:pic>
      <p:pic>
        <p:nvPicPr>
          <p:cNvPr id="8194" name="Picture 2" descr="C:\Users\fscotti\Desktop\Figure_PAC_Stan_Scotti.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51619" y="1030288"/>
            <a:ext cx="4492381" cy="2398578"/>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itle 1"/>
          <p:cNvSpPr txBox="1">
            <a:spLocks/>
          </p:cNvSpPr>
          <p:nvPr/>
        </p:nvSpPr>
        <p:spPr>
          <a:xfrm>
            <a:off x="0" y="0"/>
            <a:ext cx="9144000" cy="914400"/>
          </a:xfrm>
          <a:prstGeom prst="rect">
            <a:avLst/>
          </a:prstGeom>
        </p:spPr>
        <p:txBody>
          <a:bodyPr/>
          <a:lstStyle/>
          <a:p>
            <a:pPr lvl="0" algn="ctr" eaLnBrk="0" hangingPunct="0"/>
            <a:r>
              <a:rPr lang="en-US" sz="2400" i="0" kern="0" dirty="0" smtClean="0">
                <a:solidFill>
                  <a:schemeClr val="accent2"/>
                </a:solidFill>
                <a:latin typeface="+mj-lt"/>
                <a:ea typeface="+mj-ea"/>
                <a:cs typeface="+mj-cs"/>
              </a:rPr>
              <a:t>In lithium Conditioned Discharges Residual Anomalous Transport is Needed to Explain Carbon Profiles</a:t>
            </a:r>
          </a:p>
        </p:txBody>
      </p:sp>
    </p:spTree>
    <p:extLst>
      <p:ext uri="{BB962C8B-B14F-4D97-AF65-F5344CB8AC3E}">
        <p14:creationId xmlns:p14="http://schemas.microsoft.com/office/powerpoint/2010/main" xmlns="" val="2289350344"/>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Multi-Energy SXR Technique is Used to Determine Impurity Transport Profiles in the NSTX Plasma Edge</a:t>
            </a:r>
            <a:endParaRPr lang="en-US" dirty="0"/>
          </a:p>
        </p:txBody>
      </p:sp>
      <p:sp>
        <p:nvSpPr>
          <p:cNvPr id="4" name="Slide Number Placeholder 3"/>
          <p:cNvSpPr>
            <a:spLocks noGrp="1"/>
          </p:cNvSpPr>
          <p:nvPr>
            <p:ph type="sldNum" sz="quarter" idx="10"/>
          </p:nvPr>
        </p:nvSpPr>
        <p:spPr/>
        <p:txBody>
          <a:bodyPr/>
          <a:lstStyle/>
          <a:p>
            <a:pPr>
              <a:defRPr/>
            </a:pPr>
            <a:fld id="{6DDE1E14-FFAA-4CF2-AD26-762D3C45FB01}" type="slidenum">
              <a:rPr lang="en-US" smtClean="0"/>
              <a:pPr>
                <a:defRPr/>
              </a:pPr>
              <a:t>33</a:t>
            </a:fld>
            <a:endParaRPr lang="en-US" dirty="0"/>
          </a:p>
        </p:txBody>
      </p:sp>
      <p:sp>
        <p:nvSpPr>
          <p:cNvPr id="5" name="Content Placeholder 2"/>
          <p:cNvSpPr>
            <a:spLocks noGrp="1"/>
          </p:cNvSpPr>
          <p:nvPr>
            <p:ph idx="1"/>
          </p:nvPr>
        </p:nvSpPr>
        <p:spPr>
          <a:xfrm>
            <a:off x="152400" y="1066800"/>
            <a:ext cx="8763000" cy="3657600"/>
          </a:xfrm>
        </p:spPr>
        <p:txBody>
          <a:bodyPr>
            <a:normAutofit fontScale="85000" lnSpcReduction="10000"/>
          </a:bodyPr>
          <a:lstStyle/>
          <a:p>
            <a:r>
              <a:rPr lang="en-US" dirty="0" smtClean="0"/>
              <a:t>Perturbative impurity transport measurements were performed using neon gas puffs in the plasma edge (non-perturbative to bulk plasma)</a:t>
            </a:r>
          </a:p>
          <a:p>
            <a:r>
              <a:rPr lang="en-US" dirty="0" smtClean="0"/>
              <a:t>ME-SXR arrays measure emission from many charge states of neon with high space and time resolution, coarse spectral resolution</a:t>
            </a:r>
          </a:p>
          <a:p>
            <a:pPr lvl="1"/>
            <a:r>
              <a:rPr lang="en-US" dirty="0" smtClean="0"/>
              <a:t>Five 20-channel photodiode arrays with different filters (one with no filter for bolometry) provide tangential SXR emissivity measurements in five energy bands</a:t>
            </a:r>
          </a:p>
          <a:p>
            <a:pPr lvl="1"/>
            <a:r>
              <a:rPr lang="en-US" dirty="0" smtClean="0"/>
              <a:t>1 cm radial resolution (</a:t>
            </a:r>
            <a:r>
              <a:rPr lang="en-US" dirty="0" err="1" smtClean="0"/>
              <a:t>r</a:t>
            </a:r>
            <a:r>
              <a:rPr lang="en-US" dirty="0" smtClean="0"/>
              <a:t>/a ~ 0.6–1.0) and 10–100 kHz time resolution</a:t>
            </a:r>
          </a:p>
          <a:p>
            <a:pPr lvl="1"/>
            <a:r>
              <a:rPr lang="en-US" dirty="0" smtClean="0"/>
              <a:t>Filtered ME-SXR arrays measure emission from highly-charged neon</a:t>
            </a:r>
          </a:p>
          <a:p>
            <a:pPr lvl="1"/>
            <a:r>
              <a:rPr lang="en-US" dirty="0" smtClean="0"/>
              <a:t>Bolometer measures emission from lower charge states, thus providing the source term for higher charge states via ionization</a:t>
            </a:r>
          </a:p>
          <a:p>
            <a:r>
              <a:rPr lang="en-US" dirty="0" smtClean="0"/>
              <a:t>Impurity transport simulations (STRAHL) are coupled with a synthetic ME-SXR diagnostic and fit to data to obtain diffusion, convection profiles</a:t>
            </a:r>
          </a:p>
        </p:txBody>
      </p:sp>
      <p:pic>
        <p:nvPicPr>
          <p:cNvPr id="6" name="Picture 5" descr="transport.pdf"/>
          <p:cNvPicPr>
            <a:picLocks noChangeAspect="1"/>
          </p:cNvPicPr>
          <p:nvPr/>
        </p:nvPicPr>
        <p:blipFill>
          <a:blip r:embed="rId2" cstate="print"/>
          <a:stretch>
            <a:fillRect/>
          </a:stretch>
        </p:blipFill>
        <p:spPr>
          <a:xfrm>
            <a:off x="152400" y="4572000"/>
            <a:ext cx="8839200" cy="1767840"/>
          </a:xfrm>
          <a:prstGeom prst="rect">
            <a:avLst/>
          </a:prstGeom>
        </p:spPr>
      </p:pic>
      <p:sp>
        <p:nvSpPr>
          <p:cNvPr id="7" name="TextBox 6"/>
          <p:cNvSpPr txBox="1"/>
          <p:nvPr/>
        </p:nvSpPr>
        <p:spPr>
          <a:xfrm>
            <a:off x="838200" y="6187440"/>
            <a:ext cx="8001000" cy="276999"/>
          </a:xfrm>
          <a:prstGeom prst="rect">
            <a:avLst/>
          </a:prstGeom>
          <a:noFill/>
        </p:spPr>
        <p:txBody>
          <a:bodyPr wrap="square" rtlCol="0">
            <a:spAutoFit/>
          </a:bodyPr>
          <a:lstStyle/>
          <a:p>
            <a:r>
              <a:rPr lang="en-US" dirty="0" smtClean="0"/>
              <a:t>5 μm Be Data                    5 μm Be Simulation                           Radial Diffusion                   Radial Convection</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z="2800" dirty="0" smtClean="0"/>
              <a:t>A Summary of Acronyms (</a:t>
            </a:r>
            <a:r>
              <a:rPr lang="en-US" sz="2800" dirty="0" err="1" smtClean="0"/>
              <a:t>SoA</a:t>
            </a:r>
            <a:r>
              <a:rPr lang="en-US" sz="2800" dirty="0" smtClean="0"/>
              <a:t>)</a:t>
            </a:r>
          </a:p>
        </p:txBody>
      </p:sp>
      <p:sp>
        <p:nvSpPr>
          <p:cNvPr id="5123" name="Content Placeholder 2"/>
          <p:cNvSpPr>
            <a:spLocks noGrp="1"/>
          </p:cNvSpPr>
          <p:nvPr>
            <p:ph idx="1"/>
          </p:nvPr>
        </p:nvSpPr>
        <p:spPr>
          <a:xfrm>
            <a:off x="-76200" y="990600"/>
            <a:ext cx="9448800" cy="5562600"/>
          </a:xfrm>
        </p:spPr>
        <p:txBody>
          <a:bodyPr>
            <a:normAutofit fontScale="70000" lnSpcReduction="20000"/>
          </a:bodyPr>
          <a:lstStyle/>
          <a:p>
            <a:pPr>
              <a:lnSpc>
                <a:spcPct val="80000"/>
              </a:lnSpc>
            </a:pPr>
            <a:r>
              <a:rPr lang="en-US" dirty="0" smtClean="0"/>
              <a:t>Instabilities</a:t>
            </a:r>
          </a:p>
          <a:p>
            <a:pPr lvl="1">
              <a:lnSpc>
                <a:spcPct val="80000"/>
              </a:lnSpc>
            </a:pPr>
            <a:r>
              <a:rPr lang="en-US" dirty="0" smtClean="0"/>
              <a:t>ITG – ion temperature gradient, electrostatic</a:t>
            </a:r>
          </a:p>
          <a:p>
            <a:pPr lvl="1">
              <a:lnSpc>
                <a:spcPct val="80000"/>
              </a:lnSpc>
            </a:pPr>
            <a:r>
              <a:rPr lang="en-US" dirty="0" smtClean="0"/>
              <a:t>TEM – trapped electron mode, electrostatic</a:t>
            </a:r>
          </a:p>
          <a:p>
            <a:pPr lvl="1">
              <a:lnSpc>
                <a:spcPct val="80000"/>
              </a:lnSpc>
            </a:pPr>
            <a:r>
              <a:rPr lang="en-US" dirty="0" smtClean="0"/>
              <a:t>KBM – kinetic ballooning mode, electromagnetic</a:t>
            </a:r>
          </a:p>
          <a:p>
            <a:pPr lvl="1">
              <a:lnSpc>
                <a:spcPct val="80000"/>
              </a:lnSpc>
            </a:pPr>
            <a:r>
              <a:rPr lang="en-US" dirty="0" smtClean="0"/>
              <a:t>MT – </a:t>
            </a:r>
            <a:r>
              <a:rPr lang="en-US" dirty="0" err="1" smtClean="0"/>
              <a:t>microtearing</a:t>
            </a:r>
            <a:r>
              <a:rPr lang="en-US" dirty="0" smtClean="0"/>
              <a:t>, electromagnetic </a:t>
            </a:r>
          </a:p>
          <a:p>
            <a:pPr lvl="1">
              <a:lnSpc>
                <a:spcPct val="80000"/>
              </a:lnSpc>
            </a:pPr>
            <a:r>
              <a:rPr lang="en-US" dirty="0" smtClean="0"/>
              <a:t>ETG – electron temperature gradient, electrostatic </a:t>
            </a:r>
          </a:p>
          <a:p>
            <a:pPr lvl="1">
              <a:lnSpc>
                <a:spcPct val="80000"/>
              </a:lnSpc>
            </a:pPr>
            <a:r>
              <a:rPr lang="en-US" dirty="0" smtClean="0"/>
              <a:t>CAE – </a:t>
            </a:r>
            <a:r>
              <a:rPr lang="en-US" dirty="0" err="1" smtClean="0"/>
              <a:t>compressional</a:t>
            </a:r>
            <a:r>
              <a:rPr lang="en-US" dirty="0" smtClean="0"/>
              <a:t> Alfven </a:t>
            </a:r>
            <a:r>
              <a:rPr lang="en-US" dirty="0" err="1" smtClean="0"/>
              <a:t>eigenmode</a:t>
            </a:r>
            <a:r>
              <a:rPr lang="en-US" dirty="0" smtClean="0"/>
              <a:t>, electromagnetic</a:t>
            </a:r>
          </a:p>
          <a:p>
            <a:pPr lvl="1">
              <a:lnSpc>
                <a:spcPct val="80000"/>
              </a:lnSpc>
            </a:pPr>
            <a:r>
              <a:rPr lang="en-US" dirty="0" smtClean="0"/>
              <a:t>GAE – global Alfven </a:t>
            </a:r>
            <a:r>
              <a:rPr lang="en-US" dirty="0" err="1" smtClean="0"/>
              <a:t>eigenmode</a:t>
            </a:r>
            <a:r>
              <a:rPr lang="en-US" dirty="0" smtClean="0"/>
              <a:t>, electromagnetic</a:t>
            </a:r>
          </a:p>
          <a:p>
            <a:pPr>
              <a:lnSpc>
                <a:spcPct val="80000"/>
              </a:lnSpc>
            </a:pPr>
            <a:r>
              <a:rPr lang="en-US" dirty="0" smtClean="0"/>
              <a:t>Codes</a:t>
            </a:r>
          </a:p>
          <a:p>
            <a:pPr lvl="1">
              <a:lnSpc>
                <a:spcPct val="80000"/>
              </a:lnSpc>
            </a:pPr>
            <a:r>
              <a:rPr lang="en-US" dirty="0" smtClean="0"/>
              <a:t>GYRO – an </a:t>
            </a:r>
            <a:r>
              <a:rPr lang="en-US" dirty="0" err="1" smtClean="0"/>
              <a:t>eulerian</a:t>
            </a:r>
            <a:r>
              <a:rPr lang="en-US" dirty="0" smtClean="0"/>
              <a:t> </a:t>
            </a:r>
            <a:r>
              <a:rPr lang="en-US" dirty="0" err="1" smtClean="0"/>
              <a:t>gyrokinetic</a:t>
            </a:r>
            <a:r>
              <a:rPr lang="en-US" dirty="0" smtClean="0"/>
              <a:t> code</a:t>
            </a:r>
          </a:p>
          <a:p>
            <a:pPr lvl="1">
              <a:lnSpc>
                <a:spcPct val="80000"/>
              </a:lnSpc>
            </a:pPr>
            <a:r>
              <a:rPr lang="en-US" dirty="0" smtClean="0"/>
              <a:t>GTS –  global particle-in-cell </a:t>
            </a:r>
            <a:r>
              <a:rPr lang="en-US" dirty="0" err="1" smtClean="0"/>
              <a:t>Gyrokinetic</a:t>
            </a:r>
            <a:r>
              <a:rPr lang="en-US" dirty="0" smtClean="0"/>
              <a:t> </a:t>
            </a:r>
            <a:r>
              <a:rPr lang="en-US" dirty="0" err="1" smtClean="0"/>
              <a:t>Tokamak</a:t>
            </a:r>
            <a:r>
              <a:rPr lang="en-US" dirty="0" smtClean="0"/>
              <a:t> Simulation (GTS) code </a:t>
            </a:r>
          </a:p>
          <a:p>
            <a:pPr lvl="1">
              <a:lnSpc>
                <a:spcPct val="80000"/>
              </a:lnSpc>
            </a:pPr>
            <a:r>
              <a:rPr lang="en-US" dirty="0" smtClean="0"/>
              <a:t>GENE – </a:t>
            </a:r>
            <a:r>
              <a:rPr lang="en-US" dirty="0" err="1" smtClean="0"/>
              <a:t>Gyrokinetic</a:t>
            </a:r>
            <a:r>
              <a:rPr lang="en-US" dirty="0" smtClean="0"/>
              <a:t> Electromagnetic Numerical Experiment (GENE) code</a:t>
            </a:r>
          </a:p>
          <a:p>
            <a:pPr lvl="1">
              <a:lnSpc>
                <a:spcPct val="80000"/>
              </a:lnSpc>
            </a:pPr>
            <a:r>
              <a:rPr lang="en-US" dirty="0" smtClean="0"/>
              <a:t>XGC1 –full-f global particle-in-cell </a:t>
            </a:r>
            <a:r>
              <a:rPr lang="en-US" dirty="0" err="1" smtClean="0"/>
              <a:t>gyrokinetic</a:t>
            </a:r>
            <a:r>
              <a:rPr lang="en-US" dirty="0" smtClean="0"/>
              <a:t> code </a:t>
            </a:r>
          </a:p>
          <a:p>
            <a:pPr lvl="1">
              <a:lnSpc>
                <a:spcPct val="80000"/>
              </a:lnSpc>
            </a:pPr>
            <a:r>
              <a:rPr lang="en-US" dirty="0" smtClean="0"/>
              <a:t>TGLF – an gyro-Landau-fluid code</a:t>
            </a:r>
          </a:p>
          <a:p>
            <a:pPr lvl="1">
              <a:lnSpc>
                <a:spcPct val="80000"/>
              </a:lnSpc>
            </a:pPr>
            <a:r>
              <a:rPr lang="en-US" dirty="0" smtClean="0"/>
              <a:t>MMM08 – multi-mode anomalous transport model</a:t>
            </a:r>
          </a:p>
          <a:p>
            <a:pPr lvl="1">
              <a:lnSpc>
                <a:spcPct val="80000"/>
              </a:lnSpc>
            </a:pPr>
            <a:r>
              <a:rPr lang="en-US" dirty="0" smtClean="0"/>
              <a:t>NCLASS – a local neoclassical transport code</a:t>
            </a:r>
          </a:p>
          <a:p>
            <a:pPr lvl="1">
              <a:lnSpc>
                <a:spcPct val="80000"/>
              </a:lnSpc>
            </a:pPr>
            <a:r>
              <a:rPr lang="en-US" dirty="0" smtClean="0"/>
              <a:t>NEO – a local </a:t>
            </a:r>
            <a:r>
              <a:rPr lang="en-US" dirty="0" err="1" smtClean="0"/>
              <a:t>eulerian</a:t>
            </a:r>
            <a:r>
              <a:rPr lang="en-US" dirty="0" smtClean="0"/>
              <a:t> neoclassical transport code</a:t>
            </a:r>
          </a:p>
          <a:p>
            <a:pPr lvl="1">
              <a:lnSpc>
                <a:spcPct val="80000"/>
              </a:lnSpc>
            </a:pPr>
            <a:r>
              <a:rPr lang="en-US" dirty="0" smtClean="0"/>
              <a:t>GTC-NEO –a global particle-in-cell neoclassical transport code</a:t>
            </a:r>
          </a:p>
          <a:p>
            <a:pPr lvl="1">
              <a:lnSpc>
                <a:spcPct val="80000"/>
              </a:lnSpc>
            </a:pPr>
            <a:r>
              <a:rPr lang="en-US" dirty="0" smtClean="0"/>
              <a:t>HYM – nonlinear 3-D </a:t>
            </a:r>
            <a:r>
              <a:rPr lang="en-US" dirty="0" err="1" smtClean="0"/>
              <a:t>HYbrid</a:t>
            </a:r>
            <a:r>
              <a:rPr lang="en-US" dirty="0" smtClean="0"/>
              <a:t> and MHD simulation code (HYM) </a:t>
            </a:r>
          </a:p>
          <a:p>
            <a:pPr lvl="1">
              <a:lnSpc>
                <a:spcPct val="80000"/>
              </a:lnSpc>
            </a:pPr>
            <a:r>
              <a:rPr lang="en-US" dirty="0" smtClean="0"/>
              <a:t>TRANSP – </a:t>
            </a:r>
            <a:r>
              <a:rPr lang="en-US" dirty="0" smtClean="0"/>
              <a:t>a </a:t>
            </a:r>
            <a:r>
              <a:rPr lang="en-US" dirty="0" smtClean="0"/>
              <a:t>time dependent </a:t>
            </a:r>
            <a:r>
              <a:rPr lang="en-US" dirty="0" err="1" smtClean="0"/>
              <a:t>tokamak</a:t>
            </a:r>
            <a:r>
              <a:rPr lang="en-US" dirty="0" smtClean="0"/>
              <a:t> transport and data analysis code </a:t>
            </a:r>
            <a:r>
              <a:rPr lang="en-US" dirty="0" smtClean="0"/>
              <a:t>with </a:t>
            </a:r>
            <a:r>
              <a:rPr lang="en-US" dirty="0" smtClean="0"/>
              <a:t>free boundary and multi-zone predictive capability</a:t>
            </a:r>
          </a:p>
          <a:p>
            <a:pPr lvl="1">
              <a:lnSpc>
                <a:spcPct val="80000"/>
              </a:lnSpc>
            </a:pPr>
            <a:r>
              <a:rPr lang="en-US" dirty="0" smtClean="0"/>
              <a:t>TGYRO – a transport solver</a:t>
            </a:r>
          </a:p>
          <a:p>
            <a:pPr lvl="1">
              <a:lnSpc>
                <a:spcPct val="80000"/>
              </a:lnSpc>
            </a:pPr>
            <a:r>
              <a:rPr lang="en-US" dirty="0" smtClean="0"/>
              <a:t>MIST – Multi-Ionic Species Transport (MIST) code </a:t>
            </a:r>
          </a:p>
          <a:p>
            <a:pPr lvl="1">
              <a:lnSpc>
                <a:spcPct val="80000"/>
              </a:lnSpc>
            </a:pPr>
            <a:r>
              <a:rPr lang="en-US" dirty="0" smtClean="0"/>
              <a:t>STRAHL – an impurity transport code</a:t>
            </a:r>
          </a:p>
          <a:p>
            <a:pPr lvl="1">
              <a:lnSpc>
                <a:spcPct val="80000"/>
              </a:lnSpc>
            </a:pPr>
            <a:r>
              <a:rPr lang="en-US" dirty="0" smtClean="0"/>
              <a:t>DEGAS2– a neutral transport code</a:t>
            </a:r>
          </a:p>
          <a:p>
            <a:pPr>
              <a:lnSpc>
                <a:spcPct val="80000"/>
              </a:lnSpc>
            </a:pPr>
            <a:r>
              <a:rPr lang="en-US" dirty="0" smtClean="0"/>
              <a:t>Diagnostics</a:t>
            </a:r>
          </a:p>
          <a:p>
            <a:pPr lvl="1">
              <a:lnSpc>
                <a:spcPct val="80000"/>
              </a:lnSpc>
            </a:pPr>
            <a:r>
              <a:rPr lang="en-US" dirty="0" smtClean="0"/>
              <a:t>BES – beam emission spectroscopy (BES)</a:t>
            </a:r>
          </a:p>
          <a:p>
            <a:pPr lvl="1">
              <a:lnSpc>
                <a:spcPct val="80000"/>
              </a:lnSpc>
            </a:pPr>
            <a:r>
              <a:rPr lang="en-US" dirty="0" smtClean="0"/>
              <a:t>CHERS –  charge exchange recombination spectroscopy (CHERS)</a:t>
            </a:r>
          </a:p>
          <a:p>
            <a:pPr lvl="1">
              <a:lnSpc>
                <a:spcPct val="80000"/>
              </a:lnSpc>
            </a:pPr>
            <a:r>
              <a:rPr lang="en-US" dirty="0" smtClean="0"/>
              <a:t>ME-SXR –multi-energy soft X-ray (ME-SXR)</a:t>
            </a:r>
          </a:p>
          <a:p>
            <a:pPr lvl="1">
              <a:lnSpc>
                <a:spcPct val="80000"/>
              </a:lnSpc>
              <a:buNone/>
            </a:pPr>
            <a:endParaRPr lang="en-US" dirty="0" smtClean="0"/>
          </a:p>
        </p:txBody>
      </p:sp>
      <p:sp>
        <p:nvSpPr>
          <p:cNvPr id="5" name="Slide Number Placeholder 4"/>
          <p:cNvSpPr>
            <a:spLocks noGrp="1"/>
          </p:cNvSpPr>
          <p:nvPr>
            <p:ph type="sldNum" sz="quarter" idx="10"/>
          </p:nvPr>
        </p:nvSpPr>
        <p:spPr/>
        <p:txBody>
          <a:bodyPr/>
          <a:lstStyle/>
          <a:p>
            <a:fld id="{C7E3AAE9-8CCD-42F1-919F-A800B9B2E00C}" type="slidenum">
              <a:rPr lang="en-US"/>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z="2600" dirty="0" smtClean="0"/>
              <a:t>NSTX-U T&amp;T TSG Activities in FY14 will Focus on Preparation for NSTX-U Operation</a:t>
            </a:r>
          </a:p>
        </p:txBody>
      </p:sp>
      <p:sp>
        <p:nvSpPr>
          <p:cNvPr id="39" name="Slide Number Placeholder 38"/>
          <p:cNvSpPr>
            <a:spLocks noGrp="1"/>
          </p:cNvSpPr>
          <p:nvPr>
            <p:ph type="sldNum" sz="quarter" idx="10"/>
          </p:nvPr>
        </p:nvSpPr>
        <p:spPr/>
        <p:txBody>
          <a:bodyPr/>
          <a:lstStyle/>
          <a:p>
            <a:pPr>
              <a:defRPr/>
            </a:pPr>
            <a:fld id="{6DDE1E14-FFAA-4CF2-AD26-762D3C45FB01}" type="slidenum">
              <a:rPr lang="en-US" smtClean="0"/>
              <a:pPr>
                <a:defRPr/>
              </a:pPr>
              <a:t>5</a:t>
            </a:fld>
            <a:endParaRPr lang="en-US"/>
          </a:p>
        </p:txBody>
      </p:sp>
      <p:sp>
        <p:nvSpPr>
          <p:cNvPr id="22" name="Rectangle 21"/>
          <p:cNvSpPr/>
          <p:nvPr/>
        </p:nvSpPr>
        <p:spPr bwMode="auto">
          <a:xfrm>
            <a:off x="6172200" y="1143000"/>
            <a:ext cx="152400" cy="152400"/>
          </a:xfrm>
          <a:prstGeom prst="rect">
            <a:avLst/>
          </a:prstGeom>
          <a:solidFill>
            <a:schemeClr val="bg1"/>
          </a:solidFill>
          <a:ln w="15875" cap="flat" cmpd="sng" algn="ctr">
            <a:no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128" charset="0"/>
            </a:endParaRPr>
          </a:p>
        </p:txBody>
      </p:sp>
      <p:sp>
        <p:nvSpPr>
          <p:cNvPr id="17" name="Content Placeholder 2"/>
          <p:cNvSpPr>
            <a:spLocks noGrp="1"/>
          </p:cNvSpPr>
          <p:nvPr>
            <p:ph idx="1"/>
          </p:nvPr>
        </p:nvSpPr>
        <p:spPr>
          <a:xfrm>
            <a:off x="-76200" y="838200"/>
            <a:ext cx="9220200" cy="4953000"/>
          </a:xfrm>
        </p:spPr>
        <p:txBody>
          <a:bodyPr/>
          <a:lstStyle/>
          <a:p>
            <a:pPr>
              <a:buClr>
                <a:srgbClr val="010000"/>
              </a:buClr>
            </a:pPr>
            <a:r>
              <a:rPr lang="en-US" dirty="0" smtClean="0"/>
              <a:t>Continue analyzing existing data, coupled with GK simulations</a:t>
            </a:r>
          </a:p>
          <a:p>
            <a:pPr lvl="1">
              <a:buClr>
                <a:schemeClr val="accent2"/>
              </a:buClr>
            </a:pPr>
            <a:r>
              <a:rPr lang="en-US" sz="1800" dirty="0" smtClean="0"/>
              <a:t>BES, </a:t>
            </a:r>
            <a:r>
              <a:rPr lang="en-US" sz="1800" dirty="0" err="1" smtClean="0"/>
              <a:t>k</a:t>
            </a:r>
            <a:r>
              <a:rPr lang="en-US" sz="1800" baseline="-25000" dirty="0" err="1" smtClean="0"/>
              <a:t>r</a:t>
            </a:r>
            <a:r>
              <a:rPr lang="en-US" sz="1800" dirty="0" smtClean="0"/>
              <a:t> backscattering, High-k scattering, </a:t>
            </a:r>
            <a:r>
              <a:rPr lang="en-US" sz="1800" dirty="0" err="1" smtClean="0"/>
              <a:t>reflectometry</a:t>
            </a:r>
            <a:r>
              <a:rPr lang="en-US" sz="1800" dirty="0" smtClean="0"/>
              <a:t>, ME-SXR </a:t>
            </a:r>
          </a:p>
          <a:p>
            <a:pPr lvl="1">
              <a:buClr>
                <a:schemeClr val="accent2"/>
              </a:buClr>
            </a:pPr>
            <a:r>
              <a:rPr lang="en-US" sz="1800" dirty="0" smtClean="0"/>
              <a:t>Identifying experiments for NSTX-U and preparing data analysis tools (BES, high-k scattering, neural network for fast T</a:t>
            </a:r>
            <a:r>
              <a:rPr lang="en-US" sz="1800" baseline="-25000" dirty="0" smtClean="0"/>
              <a:t>e</a:t>
            </a:r>
            <a:r>
              <a:rPr lang="en-US" sz="1800" dirty="0" smtClean="0"/>
              <a:t> profile analysis using ME-SXR data)</a:t>
            </a:r>
          </a:p>
          <a:p>
            <a:pPr>
              <a:buClr>
                <a:srgbClr val="010000"/>
              </a:buClr>
            </a:pPr>
            <a:r>
              <a:rPr lang="en-US" dirty="0" smtClean="0"/>
              <a:t>Continue simulation and modeling for NSTX and NSTX-U</a:t>
            </a:r>
          </a:p>
          <a:p>
            <a:pPr lvl="1">
              <a:buClr>
                <a:schemeClr val="accent2"/>
              </a:buClr>
            </a:pPr>
            <a:r>
              <a:rPr lang="en-US" sz="1800" dirty="0" smtClean="0"/>
              <a:t>Testing of transport models (TGLF, MMM08, etc...) in transport solvers </a:t>
            </a:r>
            <a:r>
              <a:rPr lang="en-US" sz="1800" dirty="0" smtClean="0"/>
              <a:t>(TRANSP</a:t>
            </a:r>
            <a:r>
              <a:rPr lang="en-US" sz="1800" dirty="0" smtClean="0"/>
              <a:t>, TGYRO) for T</a:t>
            </a:r>
            <a:r>
              <a:rPr lang="en-US" sz="1800" baseline="-25000" dirty="0" smtClean="0"/>
              <a:t>e</a:t>
            </a:r>
            <a:r>
              <a:rPr lang="en-US" sz="1800" dirty="0" smtClean="0"/>
              <a:t> and T</a:t>
            </a:r>
            <a:r>
              <a:rPr lang="en-US" sz="1800" baseline="-25000" dirty="0" smtClean="0"/>
              <a:t>i</a:t>
            </a:r>
            <a:r>
              <a:rPr lang="en-US" sz="1800" dirty="0" smtClean="0"/>
              <a:t> predictions in a variety of NSTX scenarios </a:t>
            </a:r>
          </a:p>
          <a:p>
            <a:pPr lvl="2">
              <a:buClr>
                <a:srgbClr val="FF0000"/>
              </a:buClr>
            </a:pPr>
            <a:r>
              <a:rPr lang="en-US" sz="1600" dirty="0" smtClean="0"/>
              <a:t>Validating model growth rates and fluxes with linear and nonlinear </a:t>
            </a:r>
            <a:r>
              <a:rPr lang="en-US" sz="1600" dirty="0" err="1" smtClean="0"/>
              <a:t>gyrokinetics</a:t>
            </a:r>
            <a:r>
              <a:rPr lang="en-US" sz="1600" dirty="0" smtClean="0"/>
              <a:t> </a:t>
            </a:r>
          </a:p>
          <a:p>
            <a:pPr lvl="1">
              <a:buClr>
                <a:schemeClr val="accent2"/>
              </a:buClr>
            </a:pPr>
            <a:r>
              <a:rPr lang="en-US" sz="1800" dirty="0" smtClean="0"/>
              <a:t>First attempt in predicting core electron thermal transport in NSTX-U by coupling ORBIT code with HYM CAE/GAE mode calculations</a:t>
            </a:r>
            <a:endParaRPr lang="en-US" sz="1800" dirty="0" smtClean="0">
              <a:solidFill>
                <a:schemeClr val="accent1"/>
              </a:solidFill>
            </a:endParaRPr>
          </a:p>
          <a:p>
            <a:pPr lvl="1">
              <a:buClr>
                <a:schemeClr val="accent2"/>
              </a:buClr>
            </a:pPr>
            <a:r>
              <a:rPr lang="en-US" sz="1800" dirty="0" smtClean="0"/>
              <a:t>Further </a:t>
            </a:r>
            <a:r>
              <a:rPr lang="en-US" sz="1800" dirty="0" err="1" smtClean="0"/>
              <a:t>gyrokinetic</a:t>
            </a:r>
            <a:r>
              <a:rPr lang="en-US" sz="1800" dirty="0" smtClean="0"/>
              <a:t> simulations for NSTX-U, e.g. GTS with kinetic electrons</a:t>
            </a:r>
          </a:p>
          <a:p>
            <a:pPr>
              <a:buClr>
                <a:srgbClr val="010000"/>
              </a:buClr>
            </a:pPr>
            <a:r>
              <a:rPr lang="en-US" dirty="0" smtClean="0"/>
              <a:t>Prepare turbulence and transport diagnostics</a:t>
            </a:r>
            <a:endParaRPr lang="en-US" dirty="0" smtClean="0">
              <a:cs typeface="Arial" charset="0"/>
            </a:endParaRPr>
          </a:p>
          <a:p>
            <a:pPr lvl="1">
              <a:buClr>
                <a:schemeClr val="accent2"/>
              </a:buClr>
            </a:pPr>
            <a:r>
              <a:rPr lang="en-US" sz="1800" dirty="0" smtClean="0"/>
              <a:t>Integrated bench testing of high-k scattering system   </a:t>
            </a:r>
          </a:p>
          <a:p>
            <a:pPr lvl="1">
              <a:buClr>
                <a:schemeClr val="accent2"/>
              </a:buClr>
            </a:pPr>
            <a:r>
              <a:rPr lang="en-US" sz="1800" dirty="0" smtClean="0"/>
              <a:t>BES system with additional channels </a:t>
            </a:r>
          </a:p>
          <a:p>
            <a:pPr lvl="1">
              <a:buClr>
                <a:schemeClr val="accent2"/>
              </a:buClr>
            </a:pPr>
            <a:r>
              <a:rPr lang="en-US" sz="1800" dirty="0" smtClean="0"/>
              <a:t>One channel </a:t>
            </a:r>
            <a:r>
              <a:rPr lang="en-US" sz="1800" dirty="0" smtClean="0">
                <a:latin typeface="cmmi10"/>
              </a:rPr>
              <a:t>¹</a:t>
            </a:r>
            <a:r>
              <a:rPr lang="en-US" sz="1800" dirty="0" smtClean="0"/>
              <a:t>-wave </a:t>
            </a:r>
            <a:r>
              <a:rPr lang="en-US" sz="1800" dirty="0" err="1" smtClean="0"/>
              <a:t>polarimetry</a:t>
            </a:r>
            <a:r>
              <a:rPr lang="en-US" sz="1800" dirty="0" smtClean="0"/>
              <a:t> system (NSTX/DIII-D, back to NSTX-U)</a:t>
            </a:r>
          </a:p>
          <a:p>
            <a:pPr lvl="1">
              <a:buClr>
                <a:schemeClr val="accent2"/>
              </a:buClr>
            </a:pPr>
            <a:r>
              <a:rPr lang="en-US" sz="1800" dirty="0" smtClean="0"/>
              <a:t>ME-SXR diagnostic design optimization for NSTX-U</a:t>
            </a:r>
          </a:p>
          <a:p>
            <a:pPr lvl="1">
              <a:buClr>
                <a:schemeClr val="accent2"/>
              </a:buClr>
            </a:pPr>
            <a:r>
              <a:rPr lang="en-US" sz="1800" dirty="0" smtClean="0"/>
              <a:t>Collaboration with EAST on ME-SXR and FTU on high-Z impurity transport </a:t>
            </a:r>
          </a:p>
          <a:p>
            <a:pPr>
              <a:buClr>
                <a:srgbClr val="010000"/>
              </a:buClr>
            </a:pPr>
            <a:endParaRPr lang="en-US" dirty="0" smtClean="0"/>
          </a:p>
          <a:p>
            <a:endParaRPr lang="en-US" dirty="0" smtClean="0"/>
          </a:p>
          <a:p>
            <a:pPr>
              <a:buClr>
                <a:srgbClr val="010000"/>
              </a:buClr>
            </a:pPr>
            <a:endParaRPr lang="en-US" dirty="0" smtClean="0"/>
          </a:p>
          <a:p>
            <a:pPr>
              <a:buClr>
                <a:srgbClr val="010000"/>
              </a:buClr>
            </a:pPr>
            <a:endParaRPr lang="en-US" dirty="0" smtClean="0"/>
          </a:p>
          <a:p>
            <a:pPr>
              <a:buClr>
                <a:srgbClr val="010000"/>
              </a:buClr>
            </a:pP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z="2100" dirty="0" smtClean="0"/>
              <a:t>T&amp;T Plans for FY15-18 will Exploit the Enhanced Capabilities of NSTX-U to Substantially Advance Physics Basis for Future Devices</a:t>
            </a:r>
          </a:p>
        </p:txBody>
      </p:sp>
      <p:sp>
        <p:nvSpPr>
          <p:cNvPr id="39" name="Slide Number Placeholder 38"/>
          <p:cNvSpPr>
            <a:spLocks noGrp="1"/>
          </p:cNvSpPr>
          <p:nvPr>
            <p:ph type="sldNum" sz="quarter" idx="10"/>
          </p:nvPr>
        </p:nvSpPr>
        <p:spPr/>
        <p:txBody>
          <a:bodyPr/>
          <a:lstStyle/>
          <a:p>
            <a:pPr>
              <a:defRPr/>
            </a:pPr>
            <a:fld id="{6DDE1E14-FFAA-4CF2-AD26-762D3C45FB01}" type="slidenum">
              <a:rPr lang="en-US" smtClean="0"/>
              <a:pPr>
                <a:defRPr/>
              </a:pPr>
              <a:t>6</a:t>
            </a:fld>
            <a:endParaRPr lang="en-US"/>
          </a:p>
        </p:txBody>
      </p:sp>
      <p:sp>
        <p:nvSpPr>
          <p:cNvPr id="22" name="Rectangle 21"/>
          <p:cNvSpPr/>
          <p:nvPr/>
        </p:nvSpPr>
        <p:spPr bwMode="auto">
          <a:xfrm>
            <a:off x="6172200" y="1143000"/>
            <a:ext cx="152400" cy="152400"/>
          </a:xfrm>
          <a:prstGeom prst="rect">
            <a:avLst/>
          </a:prstGeom>
          <a:solidFill>
            <a:schemeClr val="bg1"/>
          </a:solidFill>
          <a:ln w="15875" cap="flat" cmpd="sng" algn="ctr">
            <a:no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128" charset="0"/>
            </a:endParaRPr>
          </a:p>
        </p:txBody>
      </p:sp>
      <p:sp>
        <p:nvSpPr>
          <p:cNvPr id="17" name="Content Placeholder 2"/>
          <p:cNvSpPr>
            <a:spLocks noGrp="1"/>
          </p:cNvSpPr>
          <p:nvPr>
            <p:ph idx="1"/>
          </p:nvPr>
        </p:nvSpPr>
        <p:spPr>
          <a:xfrm>
            <a:off x="0" y="838200"/>
            <a:ext cx="9220200" cy="4953000"/>
          </a:xfrm>
        </p:spPr>
        <p:txBody>
          <a:bodyPr/>
          <a:lstStyle/>
          <a:p>
            <a:pPr marL="228600" indent="-228600"/>
            <a:r>
              <a:rPr lang="en-US" dirty="0" smtClean="0"/>
              <a:t>Expanded operational capabilities of NSTX-U</a:t>
            </a:r>
          </a:p>
          <a:p>
            <a:pPr marL="628650" lvl="1" indent="-231775"/>
            <a:r>
              <a:rPr lang="en-US" dirty="0" smtClean="0"/>
              <a:t>Double B</a:t>
            </a:r>
            <a:r>
              <a:rPr lang="en-US" baseline="-25000" dirty="0" smtClean="0"/>
              <a:t>T</a:t>
            </a:r>
            <a:r>
              <a:rPr lang="en-US" dirty="0" smtClean="0"/>
              <a:t>, </a:t>
            </a:r>
            <a:r>
              <a:rPr lang="en-US" dirty="0" err="1" smtClean="0"/>
              <a:t>I</a:t>
            </a:r>
            <a:r>
              <a:rPr lang="en-US" baseline="-25000" dirty="0" err="1" smtClean="0"/>
              <a:t>p</a:t>
            </a:r>
            <a:r>
              <a:rPr lang="en-US" dirty="0" smtClean="0"/>
              <a:t> and NBI heating power and </a:t>
            </a:r>
            <a:r>
              <a:rPr lang="en-US" dirty="0" err="1" smtClean="0"/>
              <a:t>cryopump</a:t>
            </a:r>
            <a:r>
              <a:rPr lang="en-US" dirty="0" smtClean="0"/>
              <a:t> (lower </a:t>
            </a:r>
            <a:r>
              <a:rPr lang="en-US" dirty="0" err="1" smtClean="0"/>
              <a:t>collisionality</a:t>
            </a:r>
            <a:r>
              <a:rPr lang="en-US" dirty="0" smtClean="0"/>
              <a:t>)</a:t>
            </a:r>
          </a:p>
          <a:p>
            <a:pPr marL="628650" lvl="1" indent="-228600"/>
            <a:r>
              <a:rPr lang="en-US" dirty="0" smtClean="0"/>
              <a:t>More tangential 2</a:t>
            </a:r>
            <a:r>
              <a:rPr lang="en-US" baseline="30000" dirty="0" smtClean="0"/>
              <a:t>nd</a:t>
            </a:r>
            <a:r>
              <a:rPr lang="en-US" dirty="0" smtClean="0"/>
              <a:t> NBI and partial NCC (q and flow profile modification)</a:t>
            </a:r>
          </a:p>
          <a:p>
            <a:pPr marL="628650" lvl="1" indent="-228600"/>
            <a:r>
              <a:rPr lang="en-US" dirty="0" smtClean="0"/>
              <a:t>Fully relaxed plasmas and fully non-inductive scenario</a:t>
            </a:r>
          </a:p>
          <a:p>
            <a:pPr>
              <a:buClr>
                <a:srgbClr val="010000"/>
              </a:buClr>
            </a:pPr>
            <a:r>
              <a:rPr lang="en-US" dirty="0" smtClean="0"/>
              <a:t>Turbulence diagnostics covering ion and electron gyro-scale</a:t>
            </a:r>
          </a:p>
          <a:p>
            <a:pPr marL="631825" lvl="1" indent="-233363">
              <a:buClr>
                <a:schemeClr val="accent2"/>
              </a:buClr>
            </a:pPr>
            <a:r>
              <a:rPr lang="en-US" dirty="0" smtClean="0"/>
              <a:t>BES with a total of 48 detecting channels for low-k and AE measurement</a:t>
            </a:r>
          </a:p>
          <a:p>
            <a:pPr marL="631825" lvl="1" indent="-233363">
              <a:buClr>
                <a:schemeClr val="accent2"/>
              </a:buClr>
            </a:pPr>
            <a:r>
              <a:rPr lang="en-US" dirty="0" smtClean="0"/>
              <a:t>One channel </a:t>
            </a:r>
            <a:r>
              <a:rPr lang="en-US" dirty="0" err="1" smtClean="0"/>
              <a:t>polarimeter</a:t>
            </a:r>
            <a:r>
              <a:rPr lang="en-US" dirty="0" smtClean="0"/>
              <a:t> aiming to measure magnetic fluctuations</a:t>
            </a:r>
          </a:p>
          <a:p>
            <a:pPr marL="631825" lvl="1" indent="-233363">
              <a:buClr>
                <a:schemeClr val="accent2"/>
              </a:buClr>
            </a:pPr>
            <a:r>
              <a:rPr lang="en-US" dirty="0" smtClean="0"/>
              <a:t>16-channel </a:t>
            </a:r>
            <a:r>
              <a:rPr lang="en-US" dirty="0" err="1" smtClean="0"/>
              <a:t>reflectometer</a:t>
            </a:r>
            <a:r>
              <a:rPr lang="en-US" dirty="0" smtClean="0"/>
              <a:t> measuring density fluctuations</a:t>
            </a:r>
          </a:p>
          <a:p>
            <a:pPr marL="631825" lvl="1" indent="-233363">
              <a:buClr>
                <a:schemeClr val="accent2"/>
              </a:buClr>
            </a:pPr>
            <a:r>
              <a:rPr lang="en-US" dirty="0" smtClean="0"/>
              <a:t>A FIR high-k scattering system measuring k</a:t>
            </a:r>
            <a:r>
              <a:rPr lang="en-US" baseline="-25000" dirty="0" smtClean="0">
                <a:latin typeface="cmmi10"/>
              </a:rPr>
              <a:t>µ</a:t>
            </a:r>
            <a:r>
              <a:rPr lang="en-US" dirty="0" smtClean="0"/>
              <a:t> spectrum</a:t>
            </a:r>
          </a:p>
          <a:p>
            <a:pPr>
              <a:buClr>
                <a:srgbClr val="010000"/>
              </a:buClr>
            </a:pPr>
            <a:r>
              <a:rPr lang="en-US" dirty="0" smtClean="0"/>
              <a:t>Couple with a variety of data analysis and modeling tools</a:t>
            </a:r>
            <a:endParaRPr lang="en-US" dirty="0" smtClean="0">
              <a:cs typeface="Arial" charset="0"/>
            </a:endParaRPr>
          </a:p>
          <a:p>
            <a:pPr marL="684213" lvl="1" indent="-287338">
              <a:buClr>
                <a:schemeClr val="accent2"/>
              </a:buClr>
            </a:pPr>
            <a:r>
              <a:rPr lang="en-US" dirty="0" smtClean="0"/>
              <a:t>Power balance analysis/Transport solver: </a:t>
            </a:r>
            <a:r>
              <a:rPr lang="en-US" dirty="0" smtClean="0"/>
              <a:t>TRANSP, TGYRO</a:t>
            </a:r>
            <a:endParaRPr lang="en-US" dirty="0" smtClean="0"/>
          </a:p>
          <a:p>
            <a:pPr marL="684213" lvl="1" indent="-287338">
              <a:buClr>
                <a:schemeClr val="accent2"/>
              </a:buClr>
            </a:pPr>
            <a:r>
              <a:rPr lang="en-US" dirty="0" err="1" smtClean="0"/>
              <a:t>Gyrokinetic</a:t>
            </a:r>
            <a:r>
              <a:rPr lang="en-US" dirty="0" smtClean="0"/>
              <a:t> (GK) codes: GENE, GS2, GTS, GYRO, XGC1</a:t>
            </a:r>
          </a:p>
          <a:p>
            <a:pPr marL="684213" lvl="1" indent="-287338">
              <a:buClr>
                <a:schemeClr val="accent2"/>
              </a:buClr>
            </a:pPr>
            <a:r>
              <a:rPr lang="en-US" dirty="0" smtClean="0"/>
              <a:t>Neoclassical and reduced models: GTC-NEO, NCLASS, NEO, TGLF</a:t>
            </a:r>
          </a:p>
          <a:p>
            <a:pPr marL="684213" lvl="1" indent="-287338">
              <a:buClr>
                <a:schemeClr val="accent2"/>
              </a:buClr>
            </a:pPr>
            <a:r>
              <a:rPr lang="en-US" dirty="0" smtClean="0"/>
              <a:t>Impurity transport codes: MIST, STRAHL</a:t>
            </a:r>
          </a:p>
          <a:p>
            <a:pPr marL="684213" lvl="1" indent="-287338">
              <a:buClr>
                <a:schemeClr val="accent2"/>
              </a:buClr>
            </a:pPr>
            <a:r>
              <a:rPr lang="en-US" dirty="0" smtClean="0"/>
              <a:t>Neutral transport code: DEGAS2</a:t>
            </a:r>
          </a:p>
          <a:p>
            <a:endParaRPr lang="en-US" dirty="0" smtClean="0"/>
          </a:p>
          <a:p>
            <a:pPr>
              <a:buClr>
                <a:srgbClr val="010000"/>
              </a:buClr>
            </a:pPr>
            <a:endParaRPr lang="en-US" dirty="0" smtClean="0"/>
          </a:p>
          <a:p>
            <a:pPr>
              <a:buClr>
                <a:srgbClr val="010000"/>
              </a:buClr>
            </a:pPr>
            <a:endParaRPr lang="en-US" dirty="0" smtClean="0"/>
          </a:p>
          <a:p>
            <a:pPr>
              <a:buClr>
                <a:srgbClr val="010000"/>
              </a:buClr>
            </a:pPr>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1000" y="2057400"/>
            <a:ext cx="8763000" cy="4953000"/>
          </a:xfrm>
        </p:spPr>
        <p:txBody>
          <a:bodyPr/>
          <a:lstStyle/>
          <a:p>
            <a:pPr>
              <a:buNone/>
            </a:pPr>
            <a:r>
              <a:rPr lang="en-US" sz="3200" dirty="0" smtClean="0">
                <a:solidFill>
                  <a:srgbClr val="FF0000"/>
                </a:solidFill>
              </a:rPr>
              <a:t>Thrust 1: </a:t>
            </a:r>
            <a:r>
              <a:rPr lang="en-US" sz="3200" dirty="0" smtClean="0"/>
              <a:t>Characterize H-mode global energy confinement scaling in the lower </a:t>
            </a:r>
            <a:r>
              <a:rPr lang="en-US" sz="3200" dirty="0" err="1" smtClean="0"/>
              <a:t>collisionality</a:t>
            </a:r>
            <a:r>
              <a:rPr lang="en-US" sz="3200" dirty="0" smtClean="0"/>
              <a:t> regime of NSTX-U</a:t>
            </a:r>
            <a:endParaRPr lang="en-US" sz="3200" dirty="0">
              <a:solidFill>
                <a:srgbClr val="FF0000"/>
              </a:solidFill>
            </a:endParaRPr>
          </a:p>
        </p:txBody>
      </p:sp>
      <p:sp>
        <p:nvSpPr>
          <p:cNvPr id="4" name="Slide Number Placeholder 3"/>
          <p:cNvSpPr>
            <a:spLocks noGrp="1"/>
          </p:cNvSpPr>
          <p:nvPr>
            <p:ph type="sldNum" sz="quarter" idx="10"/>
          </p:nvPr>
        </p:nvSpPr>
        <p:spPr/>
        <p:txBody>
          <a:bodyPr/>
          <a:lstStyle/>
          <a:p>
            <a:pPr>
              <a:defRPr/>
            </a:pPr>
            <a:fld id="{6DDE1E14-FFAA-4CF2-AD26-762D3C45FB01}"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4572000" y="990600"/>
            <a:ext cx="4572000" cy="1981200"/>
            <a:chOff x="4572000" y="990600"/>
            <a:chExt cx="4572000" cy="1981200"/>
          </a:xfrm>
        </p:grpSpPr>
        <p:pic>
          <p:nvPicPr>
            <p:cNvPr id="2053" name="Picture 5"/>
            <p:cNvPicPr>
              <a:picLocks noChangeAspect="1" noChangeArrowheads="1"/>
            </p:cNvPicPr>
            <p:nvPr/>
          </p:nvPicPr>
          <p:blipFill>
            <a:blip r:embed="rId3" cstate="print"/>
            <a:srcRect/>
            <a:stretch>
              <a:fillRect/>
            </a:stretch>
          </p:blipFill>
          <p:spPr bwMode="auto">
            <a:xfrm>
              <a:off x="6712267" y="1037463"/>
              <a:ext cx="2431733" cy="1705737"/>
            </a:xfrm>
            <a:prstGeom prst="rect">
              <a:avLst/>
            </a:prstGeom>
            <a:noFill/>
            <a:ln w="9525">
              <a:noFill/>
              <a:miter lim="800000"/>
              <a:headEnd/>
              <a:tailEnd/>
            </a:ln>
          </p:spPr>
        </p:pic>
        <p:pic>
          <p:nvPicPr>
            <p:cNvPr id="2055" name="Picture 7"/>
            <p:cNvPicPr>
              <a:picLocks noChangeAspect="1" noChangeArrowheads="1"/>
            </p:cNvPicPr>
            <p:nvPr/>
          </p:nvPicPr>
          <p:blipFill>
            <a:blip r:embed="rId4" cstate="print"/>
            <a:srcRect/>
            <a:stretch>
              <a:fillRect/>
            </a:stretch>
          </p:blipFill>
          <p:spPr bwMode="auto">
            <a:xfrm>
              <a:off x="4572000" y="990600"/>
              <a:ext cx="1905000" cy="1786758"/>
            </a:xfrm>
            <a:prstGeom prst="rect">
              <a:avLst/>
            </a:prstGeom>
            <a:noFill/>
            <a:ln w="9525">
              <a:noFill/>
              <a:miter lim="800000"/>
              <a:headEnd/>
              <a:tailEnd/>
            </a:ln>
          </p:spPr>
        </p:pic>
        <p:sp>
          <p:nvSpPr>
            <p:cNvPr id="23" name="TextBox 22"/>
            <p:cNvSpPr txBox="1"/>
            <p:nvPr/>
          </p:nvSpPr>
          <p:spPr>
            <a:xfrm>
              <a:off x="5410200" y="2694801"/>
              <a:ext cx="381000" cy="276999"/>
            </a:xfrm>
            <a:prstGeom prst="rect">
              <a:avLst/>
            </a:prstGeom>
            <a:noFill/>
          </p:spPr>
          <p:txBody>
            <a:bodyPr wrap="square" rtlCol="0">
              <a:spAutoFit/>
            </a:bodyPr>
            <a:lstStyle/>
            <a:p>
              <a:r>
                <a:rPr lang="en-US" i="0" dirty="0" smtClean="0">
                  <a:solidFill>
                    <a:schemeClr val="tx1"/>
                  </a:solidFill>
                  <a:latin typeface="+mn-lt"/>
                </a:rPr>
                <a:t>r/a</a:t>
              </a:r>
              <a:endParaRPr lang="en-US" i="0" dirty="0">
                <a:solidFill>
                  <a:schemeClr val="tx1"/>
                </a:solidFill>
                <a:latin typeface="+mn-lt"/>
              </a:endParaRPr>
            </a:p>
          </p:txBody>
        </p:sp>
        <p:pic>
          <p:nvPicPr>
            <p:cNvPr id="2056" name="Picture 8"/>
            <p:cNvPicPr>
              <a:picLocks noChangeAspect="1" noChangeArrowheads="1"/>
            </p:cNvPicPr>
            <p:nvPr/>
          </p:nvPicPr>
          <p:blipFill>
            <a:blip r:embed="rId5" cstate="print"/>
            <a:srcRect/>
            <a:stretch>
              <a:fillRect/>
            </a:stretch>
          </p:blipFill>
          <p:spPr bwMode="auto">
            <a:xfrm>
              <a:off x="7010400" y="2743200"/>
              <a:ext cx="2000250" cy="185864"/>
            </a:xfrm>
            <a:prstGeom prst="rect">
              <a:avLst/>
            </a:prstGeom>
            <a:noFill/>
            <a:ln w="9525">
              <a:noFill/>
              <a:miter lim="800000"/>
              <a:headEnd/>
              <a:tailEnd/>
            </a:ln>
          </p:spPr>
        </p:pic>
      </p:grpSp>
      <p:sp>
        <p:nvSpPr>
          <p:cNvPr id="5122" name="Title 1"/>
          <p:cNvSpPr>
            <a:spLocks noGrp="1"/>
          </p:cNvSpPr>
          <p:nvPr>
            <p:ph type="title"/>
          </p:nvPr>
        </p:nvSpPr>
        <p:spPr/>
        <p:txBody>
          <a:bodyPr/>
          <a:lstStyle/>
          <a:p>
            <a:r>
              <a:rPr lang="en-US" dirty="0" smtClean="0"/>
              <a:t>Inverse </a:t>
            </a:r>
            <a:r>
              <a:rPr lang="en-US" dirty="0" smtClean="0">
                <a:latin typeface="Symbol" pitchFamily="18" charset="2"/>
              </a:rPr>
              <a:t>n</a:t>
            </a:r>
            <a:r>
              <a:rPr lang="en-US" baseline="-25000" dirty="0" smtClean="0"/>
              <a:t>e</a:t>
            </a:r>
            <a:r>
              <a:rPr lang="en-US" dirty="0" smtClean="0"/>
              <a:t>* Confinement Scaling is Found to Unify NSTX </a:t>
            </a:r>
            <a:r>
              <a:rPr lang="en-US" dirty="0" err="1" smtClean="0"/>
              <a:t>Boronized</a:t>
            </a:r>
            <a:r>
              <a:rPr lang="en-US" dirty="0" smtClean="0"/>
              <a:t> and </a:t>
            </a:r>
            <a:r>
              <a:rPr lang="en-US" dirty="0" err="1" smtClean="0"/>
              <a:t>Lithiated</a:t>
            </a:r>
            <a:r>
              <a:rPr lang="en-US" dirty="0" smtClean="0"/>
              <a:t> H-mode Confinement Results</a:t>
            </a:r>
          </a:p>
        </p:txBody>
      </p:sp>
      <p:sp>
        <p:nvSpPr>
          <p:cNvPr id="39" name="Slide Number Placeholder 38"/>
          <p:cNvSpPr>
            <a:spLocks noGrp="1"/>
          </p:cNvSpPr>
          <p:nvPr>
            <p:ph type="sldNum" sz="quarter" idx="10"/>
          </p:nvPr>
        </p:nvSpPr>
        <p:spPr/>
        <p:txBody>
          <a:bodyPr/>
          <a:lstStyle/>
          <a:p>
            <a:pPr>
              <a:defRPr/>
            </a:pPr>
            <a:fld id="{6DDE1E14-FFAA-4CF2-AD26-762D3C45FB01}" type="slidenum">
              <a:rPr lang="en-US" smtClean="0"/>
              <a:pPr>
                <a:defRPr/>
              </a:pPr>
              <a:t>8</a:t>
            </a:fld>
            <a:endParaRPr lang="en-US"/>
          </a:p>
        </p:txBody>
      </p:sp>
      <p:sp>
        <p:nvSpPr>
          <p:cNvPr id="5123" name="Content Placeholder 2"/>
          <p:cNvSpPr>
            <a:spLocks noGrp="1"/>
          </p:cNvSpPr>
          <p:nvPr>
            <p:ph idx="1"/>
          </p:nvPr>
        </p:nvSpPr>
        <p:spPr>
          <a:xfrm>
            <a:off x="-76200" y="838200"/>
            <a:ext cx="5029200" cy="5562600"/>
          </a:xfrm>
        </p:spPr>
        <p:txBody>
          <a:bodyPr/>
          <a:lstStyle/>
          <a:p>
            <a:pPr marL="228600" indent="-228600"/>
            <a:r>
              <a:rPr lang="en-US" dirty="0" smtClean="0"/>
              <a:t>T</a:t>
            </a:r>
            <a:r>
              <a:rPr lang="en-US" baseline="-25000" dirty="0" smtClean="0"/>
              <a:t>e</a:t>
            </a:r>
            <a:r>
              <a:rPr lang="en-US" dirty="0" smtClean="0"/>
              <a:t> broadening is an important element for </a:t>
            </a:r>
            <a:r>
              <a:rPr lang="en-US" dirty="0" smtClean="0">
                <a:latin typeface="Symbol" pitchFamily="18" charset="2"/>
              </a:rPr>
              <a:t>n</a:t>
            </a:r>
            <a:r>
              <a:rPr lang="en-US" baseline="-25000" dirty="0" smtClean="0"/>
              <a:t>e</a:t>
            </a:r>
            <a:r>
              <a:rPr lang="en-US" dirty="0" smtClean="0"/>
              <a:t>* reduction </a:t>
            </a:r>
          </a:p>
          <a:p>
            <a:pPr marL="628650" lvl="1" indent="-228600"/>
            <a:r>
              <a:rPr lang="en-US" dirty="0" smtClean="0"/>
              <a:t>Correlated with </a:t>
            </a:r>
            <a:r>
              <a:rPr lang="en-US" dirty="0" smtClean="0">
                <a:cs typeface="Arial"/>
              </a:rPr>
              <a:t>B</a:t>
            </a:r>
            <a:r>
              <a:rPr lang="en-US" baseline="-25000" dirty="0" smtClean="0">
                <a:cs typeface="Arial"/>
              </a:rPr>
              <a:t>T</a:t>
            </a:r>
            <a:r>
              <a:rPr lang="en-US" dirty="0" smtClean="0">
                <a:cs typeface="Arial"/>
              </a:rPr>
              <a:t> without Li</a:t>
            </a:r>
            <a:endParaRPr lang="en-US" dirty="0" smtClean="0"/>
          </a:p>
          <a:p>
            <a:pPr marL="628650" lvl="1" indent="-228600"/>
            <a:r>
              <a:rPr lang="en-US" dirty="0" smtClean="0"/>
              <a:t>Correlated with Lithium deposition </a:t>
            </a:r>
          </a:p>
          <a:p>
            <a:pPr marL="228600" indent="-228600"/>
            <a:r>
              <a:rPr lang="en-US" dirty="0" smtClean="0"/>
              <a:t>Observed </a:t>
            </a:r>
            <a:r>
              <a:rPr lang="en-US" dirty="0" smtClean="0">
                <a:latin typeface="Symbol" pitchFamily="18" charset="2"/>
              </a:rPr>
              <a:t>n</a:t>
            </a:r>
            <a:r>
              <a:rPr lang="en-US" baseline="-25000" dirty="0" smtClean="0"/>
              <a:t>e</a:t>
            </a:r>
            <a:r>
              <a:rPr lang="en-US" dirty="0" smtClean="0"/>
              <a:t>* scaling reconciles NSTX  </a:t>
            </a:r>
            <a:r>
              <a:rPr lang="en-US" dirty="0" err="1" smtClean="0"/>
              <a:t>boronized</a:t>
            </a:r>
            <a:r>
              <a:rPr lang="en-US" dirty="0" smtClean="0"/>
              <a:t> and </a:t>
            </a:r>
            <a:r>
              <a:rPr lang="en-US" dirty="0" err="1" smtClean="0"/>
              <a:t>lithiated</a:t>
            </a:r>
            <a:r>
              <a:rPr lang="en-US" dirty="0" smtClean="0"/>
              <a:t> H-mode plasma dimensional </a:t>
            </a:r>
            <a:r>
              <a:rPr lang="en-US" dirty="0" err="1" smtClean="0"/>
              <a:t>scalings</a:t>
            </a:r>
            <a:endParaRPr lang="en-US" baseline="-25000" dirty="0" smtClean="0">
              <a:solidFill>
                <a:srgbClr val="FF0000"/>
              </a:solidFill>
            </a:endParaRPr>
          </a:p>
          <a:p>
            <a:pPr lvl="1"/>
            <a:r>
              <a:rPr lang="en-US" dirty="0" smtClean="0">
                <a:latin typeface="Arial"/>
                <a:cs typeface="Arial"/>
              </a:rPr>
              <a:t>~B</a:t>
            </a:r>
            <a:r>
              <a:rPr lang="en-US" baseline="-25000" dirty="0" smtClean="0">
                <a:latin typeface="Arial"/>
                <a:cs typeface="Arial"/>
              </a:rPr>
              <a:t>T</a:t>
            </a:r>
            <a:r>
              <a:rPr lang="en-US" baseline="30000" dirty="0" smtClean="0">
                <a:latin typeface="Arial"/>
                <a:cs typeface="Arial"/>
              </a:rPr>
              <a:t>0.85</a:t>
            </a:r>
            <a:r>
              <a:rPr lang="en-US" dirty="0" smtClean="0"/>
              <a:t> and </a:t>
            </a:r>
            <a:r>
              <a:rPr lang="en-US" dirty="0" smtClean="0">
                <a:latin typeface="Arial"/>
                <a:cs typeface="Arial"/>
              </a:rPr>
              <a:t>~I</a:t>
            </a:r>
            <a:r>
              <a:rPr lang="en-US" baseline="-25000" dirty="0" smtClean="0">
                <a:latin typeface="Arial"/>
                <a:cs typeface="Arial"/>
              </a:rPr>
              <a:t>p</a:t>
            </a:r>
            <a:r>
              <a:rPr lang="en-US" baseline="30000" dirty="0" smtClean="0">
                <a:latin typeface="Arial"/>
                <a:cs typeface="Arial"/>
              </a:rPr>
              <a:t>0.38</a:t>
            </a:r>
            <a:r>
              <a:rPr lang="en-US" dirty="0" smtClean="0">
                <a:latin typeface="Arial"/>
                <a:cs typeface="Arial"/>
              </a:rPr>
              <a:t> without Li</a:t>
            </a:r>
            <a:endParaRPr lang="en-US" dirty="0" smtClean="0"/>
          </a:p>
          <a:p>
            <a:pPr lvl="1"/>
            <a:r>
              <a:rPr lang="en-US" dirty="0" smtClean="0">
                <a:cs typeface="Arial"/>
              </a:rPr>
              <a:t>~B</a:t>
            </a:r>
            <a:r>
              <a:rPr lang="en-US" baseline="-25000" dirty="0" smtClean="0">
                <a:cs typeface="Arial"/>
              </a:rPr>
              <a:t>T</a:t>
            </a:r>
            <a:r>
              <a:rPr lang="en-US" baseline="30000" dirty="0" smtClean="0">
                <a:cs typeface="Arial"/>
              </a:rPr>
              <a:t>-0.09</a:t>
            </a:r>
            <a:r>
              <a:rPr lang="en-US" dirty="0" smtClean="0"/>
              <a:t> and </a:t>
            </a:r>
            <a:r>
              <a:rPr lang="en-US" dirty="0" smtClean="0">
                <a:cs typeface="Arial"/>
              </a:rPr>
              <a:t>~I</a:t>
            </a:r>
            <a:r>
              <a:rPr lang="en-US" baseline="-25000" dirty="0" smtClean="0">
                <a:cs typeface="Arial"/>
              </a:rPr>
              <a:t>p</a:t>
            </a:r>
            <a:r>
              <a:rPr lang="en-US" baseline="30000" dirty="0" smtClean="0">
                <a:cs typeface="Arial"/>
              </a:rPr>
              <a:t>0.94</a:t>
            </a:r>
            <a:r>
              <a:rPr lang="en-US" dirty="0" smtClean="0">
                <a:cs typeface="Arial"/>
              </a:rPr>
              <a:t> with Li</a:t>
            </a:r>
            <a:endParaRPr lang="en-US" dirty="0" smtClean="0"/>
          </a:p>
          <a:p>
            <a:pPr marL="228600" indent="-228600"/>
            <a:r>
              <a:rPr lang="en-US" dirty="0" smtClean="0">
                <a:solidFill>
                  <a:srgbClr val="FF0000"/>
                </a:solidFill>
              </a:rPr>
              <a:t>NSTX-U will investigate if this scaling extends to even lower </a:t>
            </a:r>
            <a:r>
              <a:rPr lang="en-US" dirty="0" smtClean="0">
                <a:solidFill>
                  <a:srgbClr val="FF0000"/>
                </a:solidFill>
                <a:latin typeface="Symbol" pitchFamily="18" charset="2"/>
              </a:rPr>
              <a:t>n</a:t>
            </a:r>
            <a:r>
              <a:rPr lang="en-US" baseline="-25000" dirty="0" smtClean="0">
                <a:solidFill>
                  <a:srgbClr val="FF0000"/>
                </a:solidFill>
              </a:rPr>
              <a:t>e</a:t>
            </a:r>
            <a:r>
              <a:rPr lang="en-US" dirty="0" smtClean="0">
                <a:solidFill>
                  <a:srgbClr val="FF0000"/>
                </a:solidFill>
              </a:rPr>
              <a:t>*, i.e. a factor of 3-6 reduction</a:t>
            </a:r>
          </a:p>
          <a:p>
            <a:pPr marL="628650" lvl="1" indent="-228600"/>
            <a:r>
              <a:rPr lang="en-US" dirty="0" smtClean="0">
                <a:solidFill>
                  <a:srgbClr val="FF0000"/>
                </a:solidFill>
              </a:rPr>
              <a:t>Lower </a:t>
            </a:r>
            <a:r>
              <a:rPr lang="en-US" dirty="0" smtClean="0">
                <a:solidFill>
                  <a:srgbClr val="FF0000"/>
                </a:solidFill>
                <a:latin typeface="Symbol" pitchFamily="18" charset="2"/>
              </a:rPr>
              <a:t>n</a:t>
            </a:r>
            <a:r>
              <a:rPr lang="en-US" baseline="-25000" dirty="0" smtClean="0">
                <a:solidFill>
                  <a:srgbClr val="FF0000"/>
                </a:solidFill>
              </a:rPr>
              <a:t>e</a:t>
            </a:r>
            <a:r>
              <a:rPr lang="en-US" dirty="0" smtClean="0">
                <a:solidFill>
                  <a:srgbClr val="FF0000"/>
                </a:solidFill>
              </a:rPr>
              <a:t>* stabilizing for </a:t>
            </a:r>
            <a:r>
              <a:rPr lang="en-US" dirty="0" err="1" smtClean="0">
                <a:solidFill>
                  <a:srgbClr val="FF0000"/>
                </a:solidFill>
              </a:rPr>
              <a:t>microtearing</a:t>
            </a:r>
            <a:r>
              <a:rPr lang="en-US" dirty="0" smtClean="0">
                <a:solidFill>
                  <a:srgbClr val="FF0000"/>
                </a:solidFill>
              </a:rPr>
              <a:t>,</a:t>
            </a:r>
          </a:p>
          <a:p>
            <a:pPr marL="628650" lvl="1" indent="-228600"/>
            <a:r>
              <a:rPr lang="en-US" dirty="0" smtClean="0">
                <a:solidFill>
                  <a:srgbClr val="FF0000"/>
                </a:solidFill>
              </a:rPr>
              <a:t>ETG not sensitive to </a:t>
            </a:r>
            <a:r>
              <a:rPr lang="en-US" dirty="0" smtClean="0">
                <a:solidFill>
                  <a:srgbClr val="FF0000"/>
                </a:solidFill>
                <a:latin typeface="Symbol" pitchFamily="18" charset="2"/>
              </a:rPr>
              <a:t>n</a:t>
            </a:r>
            <a:r>
              <a:rPr lang="en-US" baseline="-25000" dirty="0" smtClean="0">
                <a:solidFill>
                  <a:srgbClr val="FF0000"/>
                </a:solidFill>
              </a:rPr>
              <a:t>e</a:t>
            </a:r>
            <a:r>
              <a:rPr lang="en-US" dirty="0" smtClean="0">
                <a:solidFill>
                  <a:srgbClr val="FF0000"/>
                </a:solidFill>
              </a:rPr>
              <a:t>* </a:t>
            </a:r>
          </a:p>
          <a:p>
            <a:pPr marL="1028700" lvl="2"/>
            <a:endParaRPr lang="en-US" dirty="0" smtClean="0">
              <a:solidFill>
                <a:srgbClr val="FF0000"/>
              </a:solidFill>
            </a:endParaRPr>
          </a:p>
        </p:txBody>
      </p:sp>
      <p:sp>
        <p:nvSpPr>
          <p:cNvPr id="13" name="TextBox 12"/>
          <p:cNvSpPr txBox="1"/>
          <p:nvPr/>
        </p:nvSpPr>
        <p:spPr>
          <a:xfrm>
            <a:off x="6019800" y="5029200"/>
            <a:ext cx="2971800" cy="338554"/>
          </a:xfrm>
          <a:prstGeom prst="rect">
            <a:avLst/>
          </a:prstGeom>
          <a:noFill/>
        </p:spPr>
        <p:txBody>
          <a:bodyPr wrap="square" rtlCol="0">
            <a:spAutoFit/>
          </a:bodyPr>
          <a:lstStyle/>
          <a:p>
            <a:r>
              <a:rPr lang="en-US" sz="1600" i="0" dirty="0" smtClean="0">
                <a:solidFill>
                  <a:schemeClr val="tx1"/>
                </a:solidFill>
                <a:latin typeface="Symbol" pitchFamily="18" charset="2"/>
              </a:rPr>
              <a:t>n</a:t>
            </a:r>
            <a:r>
              <a:rPr lang="en-US" sz="1600" i="0" baseline="-25000" dirty="0" smtClean="0">
                <a:solidFill>
                  <a:schemeClr val="tx1"/>
                </a:solidFill>
              </a:rPr>
              <a:t>e</a:t>
            </a:r>
            <a:r>
              <a:rPr lang="en-US" sz="1600" i="0" dirty="0" smtClean="0">
                <a:solidFill>
                  <a:schemeClr val="tx1"/>
                </a:solidFill>
              </a:rPr>
              <a:t>* (@ r/a=0.5)</a:t>
            </a:r>
            <a:endParaRPr lang="en-US" sz="1600" i="0" dirty="0">
              <a:solidFill>
                <a:schemeClr val="tx1"/>
              </a:solidFill>
            </a:endParaRPr>
          </a:p>
        </p:txBody>
      </p:sp>
      <p:pic>
        <p:nvPicPr>
          <p:cNvPr id="2051" name="Picture 3"/>
          <p:cNvPicPr>
            <a:picLocks noChangeAspect="1" noChangeArrowheads="1"/>
          </p:cNvPicPr>
          <p:nvPr/>
        </p:nvPicPr>
        <p:blipFill>
          <a:blip r:embed="rId6" cstate="print"/>
          <a:srcRect/>
          <a:stretch>
            <a:fillRect/>
          </a:stretch>
        </p:blipFill>
        <p:spPr bwMode="auto">
          <a:xfrm>
            <a:off x="5562600" y="3048000"/>
            <a:ext cx="2195763" cy="2057400"/>
          </a:xfrm>
          <a:prstGeom prst="rect">
            <a:avLst/>
          </a:prstGeom>
          <a:noFill/>
          <a:ln w="9525">
            <a:noFill/>
            <a:miter lim="800000"/>
            <a:headEnd/>
            <a:tailEnd/>
          </a:ln>
        </p:spPr>
      </p:pic>
      <p:pic>
        <p:nvPicPr>
          <p:cNvPr id="2052" name="Picture 4"/>
          <p:cNvPicPr>
            <a:picLocks noChangeAspect="1" noChangeArrowheads="1"/>
          </p:cNvPicPr>
          <p:nvPr/>
        </p:nvPicPr>
        <p:blipFill>
          <a:blip r:embed="rId7" cstate="print"/>
          <a:srcRect/>
          <a:stretch>
            <a:fillRect/>
          </a:stretch>
        </p:blipFill>
        <p:spPr bwMode="auto">
          <a:xfrm rot="5400000">
            <a:off x="4855465" y="3526535"/>
            <a:ext cx="304801" cy="1024131"/>
          </a:xfrm>
          <a:prstGeom prst="rect">
            <a:avLst/>
          </a:prstGeom>
          <a:noFill/>
          <a:ln w="9525">
            <a:noFill/>
            <a:miter lim="800000"/>
            <a:headEnd/>
            <a:tailEnd/>
          </a:ln>
        </p:spPr>
      </p:pic>
      <p:sp>
        <p:nvSpPr>
          <p:cNvPr id="21" name="TextBox 20"/>
          <p:cNvSpPr txBox="1"/>
          <p:nvPr/>
        </p:nvSpPr>
        <p:spPr>
          <a:xfrm>
            <a:off x="8229600" y="1066800"/>
            <a:ext cx="1447800" cy="369332"/>
          </a:xfrm>
          <a:prstGeom prst="rect">
            <a:avLst/>
          </a:prstGeom>
          <a:noFill/>
        </p:spPr>
        <p:txBody>
          <a:bodyPr wrap="square" rtlCol="0">
            <a:spAutoFit/>
          </a:bodyPr>
          <a:lstStyle/>
          <a:p>
            <a:r>
              <a:rPr lang="en-US" sz="1800" i="0" dirty="0" smtClean="0"/>
              <a:t>T</a:t>
            </a:r>
            <a:r>
              <a:rPr lang="en-US" sz="1800" i="0" baseline="-25000" dirty="0" smtClean="0"/>
              <a:t>e</a:t>
            </a:r>
            <a:r>
              <a:rPr lang="en-US" sz="1800" i="0" dirty="0" smtClean="0"/>
              <a:t> (</a:t>
            </a:r>
            <a:r>
              <a:rPr lang="en-US" sz="1800" i="0" dirty="0" err="1" smtClean="0"/>
              <a:t>eV</a:t>
            </a:r>
            <a:r>
              <a:rPr lang="en-US" sz="1800" i="0" dirty="0" smtClean="0"/>
              <a:t>)</a:t>
            </a:r>
            <a:endParaRPr lang="en-US" sz="1800" i="0" dirty="0"/>
          </a:p>
        </p:txBody>
      </p:sp>
      <p:sp>
        <p:nvSpPr>
          <p:cNvPr id="22" name="Rectangle 21"/>
          <p:cNvSpPr/>
          <p:nvPr/>
        </p:nvSpPr>
        <p:spPr bwMode="auto">
          <a:xfrm>
            <a:off x="6172200" y="1143000"/>
            <a:ext cx="152400" cy="152400"/>
          </a:xfrm>
          <a:prstGeom prst="rect">
            <a:avLst/>
          </a:prstGeom>
          <a:solidFill>
            <a:schemeClr val="bg1"/>
          </a:solidFill>
          <a:ln w="15875" cap="flat" cmpd="sng" algn="ctr">
            <a:no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128" charset="0"/>
            </a:endParaRPr>
          </a:p>
        </p:txBody>
      </p:sp>
      <p:sp>
        <p:nvSpPr>
          <p:cNvPr id="18" name="TextBox 17"/>
          <p:cNvSpPr txBox="1"/>
          <p:nvPr/>
        </p:nvSpPr>
        <p:spPr>
          <a:xfrm>
            <a:off x="5334000" y="1066800"/>
            <a:ext cx="1447800" cy="369332"/>
          </a:xfrm>
          <a:prstGeom prst="rect">
            <a:avLst/>
          </a:prstGeom>
          <a:noFill/>
        </p:spPr>
        <p:txBody>
          <a:bodyPr wrap="square" rtlCol="0">
            <a:spAutoFit/>
          </a:bodyPr>
          <a:lstStyle/>
          <a:p>
            <a:r>
              <a:rPr lang="en-US" sz="1800" i="0" dirty="0" smtClean="0"/>
              <a:t>T</a:t>
            </a:r>
            <a:r>
              <a:rPr lang="en-US" sz="1800" i="0" baseline="-25000" dirty="0" smtClean="0"/>
              <a:t>e</a:t>
            </a:r>
            <a:r>
              <a:rPr lang="en-US" sz="1800" i="0" dirty="0" smtClean="0"/>
              <a:t> (</a:t>
            </a:r>
            <a:r>
              <a:rPr lang="en-US" sz="1800" i="0" dirty="0" err="1" smtClean="0"/>
              <a:t>keV</a:t>
            </a:r>
            <a:r>
              <a:rPr lang="en-US" sz="1800" i="0" dirty="0" smtClean="0"/>
              <a:t>)</a:t>
            </a:r>
            <a:endParaRPr lang="en-US" sz="1800" i="0" dirty="0"/>
          </a:p>
        </p:txBody>
      </p:sp>
      <p:sp>
        <p:nvSpPr>
          <p:cNvPr id="16" name="TextBox 15"/>
          <p:cNvSpPr txBox="1"/>
          <p:nvPr/>
        </p:nvSpPr>
        <p:spPr>
          <a:xfrm>
            <a:off x="4724400" y="5815584"/>
            <a:ext cx="3505200" cy="400110"/>
          </a:xfrm>
          <a:prstGeom prst="rect">
            <a:avLst/>
          </a:prstGeom>
          <a:noFill/>
        </p:spPr>
        <p:txBody>
          <a:bodyPr wrap="square" rtlCol="0">
            <a:spAutoFit/>
          </a:bodyPr>
          <a:lstStyle/>
          <a:p>
            <a:r>
              <a:rPr lang="en-US" sz="2000" b="0" i="0" dirty="0" smtClean="0">
                <a:solidFill>
                  <a:srgbClr val="FF0000"/>
                </a:solidFill>
                <a:latin typeface="+mn-lt"/>
              </a:rPr>
              <a:t> destabilizing to TEM/KBM</a:t>
            </a:r>
            <a:endParaRPr lang="en-US" sz="2000" b="0" i="0" dirty="0">
              <a:solidFill>
                <a:srgbClr val="FF0000"/>
              </a:solidFill>
              <a:latin typeface="+mn-lt"/>
            </a:endParaRPr>
          </a:p>
        </p:txBody>
      </p:sp>
      <p:sp>
        <p:nvSpPr>
          <p:cNvPr id="19" name="Rectangle 18"/>
          <p:cNvSpPr/>
          <p:nvPr/>
        </p:nvSpPr>
        <p:spPr bwMode="auto">
          <a:xfrm>
            <a:off x="6934200" y="3831336"/>
            <a:ext cx="685800" cy="435864"/>
          </a:xfrm>
          <a:prstGeom prst="rect">
            <a:avLst/>
          </a:prstGeom>
          <a:solidFill>
            <a:schemeClr val="bg1"/>
          </a:solidFill>
          <a:ln w="15875" cap="flat" cmpd="sng" algn="ctr">
            <a:no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dirty="0" smtClean="0">
              <a:ln>
                <a:noFill/>
              </a:ln>
              <a:solidFill>
                <a:srgbClr val="1822CD"/>
              </a:solidFill>
              <a:effectLst/>
              <a:latin typeface="Helvetica" pitchFamily="-128" charset="0"/>
            </a:endParaRPr>
          </a:p>
        </p:txBody>
      </p:sp>
      <p:cxnSp>
        <p:nvCxnSpPr>
          <p:cNvPr id="24" name="Straight Arrow Connector 23"/>
          <p:cNvCxnSpPr>
            <a:stCxn id="2051" idx="3"/>
          </p:cNvCxnSpPr>
          <p:nvPr/>
        </p:nvCxnSpPr>
        <p:spPr bwMode="auto">
          <a:xfrm flipH="1">
            <a:off x="7010400" y="4076700"/>
            <a:ext cx="747963" cy="190500"/>
          </a:xfrm>
          <a:prstGeom prst="straightConnector1">
            <a:avLst/>
          </a:prstGeom>
          <a:noFill/>
          <a:ln w="15875" cap="flat" cmpd="sng" algn="ctr">
            <a:solidFill>
              <a:schemeClr val="tx1"/>
            </a:solidFill>
            <a:prstDash val="solid"/>
            <a:round/>
            <a:headEnd type="none" w="med" len="med"/>
            <a:tailEnd type="arrow"/>
          </a:ln>
          <a:effectLst/>
        </p:spPr>
      </p:cxnSp>
      <p:pic>
        <p:nvPicPr>
          <p:cNvPr id="29" name="Picture 28" descr="TP_tmp.png"/>
          <p:cNvPicPr>
            <a:picLocks noChangeAspect="1"/>
          </p:cNvPicPr>
          <p:nvPr>
            <p:custDataLst>
              <p:tags r:id="rId1"/>
            </p:custDataLst>
          </p:nvPr>
        </p:nvPicPr>
        <p:blipFill>
          <a:blip r:embed="rId8" cstate="print"/>
          <a:stretch>
            <a:fillRect/>
          </a:stretch>
        </p:blipFill>
        <p:spPr bwMode="auto">
          <a:xfrm>
            <a:off x="7800992" y="3784473"/>
            <a:ext cx="1266808" cy="330327"/>
          </a:xfrm>
          <a:prstGeom prst="rect">
            <a:avLst/>
          </a:prstGeom>
          <a:noFill/>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z="2600" dirty="0" smtClean="0"/>
              <a:t>NSTX-U will Address ST Confinement Scaling in the Regime more Relevant to Future STs (Thrust 1)</a:t>
            </a:r>
          </a:p>
        </p:txBody>
      </p:sp>
      <p:sp>
        <p:nvSpPr>
          <p:cNvPr id="39" name="Slide Number Placeholder 38"/>
          <p:cNvSpPr>
            <a:spLocks noGrp="1"/>
          </p:cNvSpPr>
          <p:nvPr>
            <p:ph type="sldNum" sz="quarter" idx="10"/>
          </p:nvPr>
        </p:nvSpPr>
        <p:spPr/>
        <p:txBody>
          <a:bodyPr/>
          <a:lstStyle/>
          <a:p>
            <a:pPr>
              <a:defRPr/>
            </a:pPr>
            <a:fld id="{6DDE1E14-FFAA-4CF2-AD26-762D3C45FB01}" type="slidenum">
              <a:rPr lang="en-US" smtClean="0"/>
              <a:pPr>
                <a:defRPr/>
              </a:pPr>
              <a:t>9</a:t>
            </a:fld>
            <a:endParaRPr lang="en-US"/>
          </a:p>
        </p:txBody>
      </p:sp>
      <p:sp>
        <p:nvSpPr>
          <p:cNvPr id="5123" name="Content Placeholder 2"/>
          <p:cNvSpPr>
            <a:spLocks noGrp="1"/>
          </p:cNvSpPr>
          <p:nvPr>
            <p:ph idx="1"/>
          </p:nvPr>
        </p:nvSpPr>
        <p:spPr>
          <a:xfrm>
            <a:off x="-76200" y="838200"/>
            <a:ext cx="9296400" cy="5562600"/>
          </a:xfrm>
        </p:spPr>
        <p:txBody>
          <a:bodyPr/>
          <a:lstStyle/>
          <a:p>
            <a:pPr marL="228600" indent="-228600"/>
            <a:r>
              <a:rPr lang="en-US" dirty="0" smtClean="0"/>
              <a:t>Near-term plan for FY15-16 </a:t>
            </a:r>
          </a:p>
          <a:p>
            <a:pPr marL="628650" lvl="1" indent="-228600"/>
            <a:r>
              <a:rPr lang="en-US" sz="1800" dirty="0" smtClean="0"/>
              <a:t>Re-establish and extend confinement scaling  to lower </a:t>
            </a:r>
            <a:r>
              <a:rPr lang="en-US" sz="1800" dirty="0" smtClean="0">
                <a:latin typeface="Symbol" pitchFamily="18" charset="2"/>
              </a:rPr>
              <a:t>n</a:t>
            </a:r>
            <a:r>
              <a:rPr lang="en-US" sz="1800" baseline="-25000" dirty="0" smtClean="0"/>
              <a:t>e</a:t>
            </a:r>
            <a:r>
              <a:rPr lang="en-US" sz="1800" dirty="0" smtClean="0"/>
              <a:t>* with higher B</a:t>
            </a:r>
            <a:r>
              <a:rPr lang="en-US" sz="1800" baseline="-25000" dirty="0" smtClean="0"/>
              <a:t>T</a:t>
            </a:r>
            <a:r>
              <a:rPr lang="en-US" sz="1800" dirty="0" smtClean="0"/>
              <a:t>, I</a:t>
            </a:r>
            <a:r>
              <a:rPr lang="en-US" sz="1800" baseline="-25000" dirty="0" smtClean="0"/>
              <a:t>P</a:t>
            </a:r>
            <a:r>
              <a:rPr lang="en-US" sz="1800" dirty="0" smtClean="0"/>
              <a:t> and NBI power </a:t>
            </a:r>
          </a:p>
          <a:p>
            <a:pPr marL="1028700" lvl="2"/>
            <a:r>
              <a:rPr lang="en-US" sz="1600" dirty="0" smtClean="0"/>
              <a:t>B</a:t>
            </a:r>
            <a:r>
              <a:rPr lang="en-US" sz="1600" baseline="-25000" dirty="0" smtClean="0"/>
              <a:t>T</a:t>
            </a:r>
            <a:r>
              <a:rPr lang="en-US" sz="1600" dirty="0" smtClean="0"/>
              <a:t>/I</a:t>
            </a:r>
            <a:r>
              <a:rPr lang="en-US" sz="1600" baseline="-25000" dirty="0" smtClean="0"/>
              <a:t>P </a:t>
            </a:r>
            <a:r>
              <a:rPr lang="en-US" sz="1600" dirty="0" smtClean="0">
                <a:sym typeface="Symbol"/>
              </a:rPr>
              <a:t></a:t>
            </a:r>
            <a:r>
              <a:rPr lang="en-US" sz="1600" dirty="0" smtClean="0"/>
              <a:t> 0.8 T/1.6 MA in FY15 and 1.0 T/2 MA in FY16</a:t>
            </a:r>
          </a:p>
          <a:p>
            <a:pPr marL="628650" lvl="1" indent="-228600"/>
            <a:r>
              <a:rPr lang="en-US" sz="1800" dirty="0" smtClean="0"/>
              <a:t>Compare </a:t>
            </a:r>
            <a:r>
              <a:rPr lang="en-US" sz="1800" dirty="0" err="1" smtClean="0"/>
              <a:t>I</a:t>
            </a:r>
            <a:r>
              <a:rPr lang="en-US" sz="1800" baseline="-25000" dirty="0" err="1" smtClean="0"/>
              <a:t>p</a:t>
            </a:r>
            <a:r>
              <a:rPr lang="en-US" sz="1800" dirty="0" smtClean="0"/>
              <a:t> and B</a:t>
            </a:r>
            <a:r>
              <a:rPr lang="en-US" sz="1800" baseline="-25000" dirty="0" smtClean="0"/>
              <a:t>T</a:t>
            </a:r>
            <a:r>
              <a:rPr lang="en-US" sz="1800" dirty="0" smtClean="0"/>
              <a:t> scaling to the different </a:t>
            </a:r>
            <a:r>
              <a:rPr lang="en-US" sz="1800" dirty="0" err="1" smtClean="0"/>
              <a:t>scalings</a:t>
            </a:r>
            <a:r>
              <a:rPr lang="en-US" sz="1800" dirty="0" smtClean="0"/>
              <a:t> found on NSTX</a:t>
            </a:r>
          </a:p>
          <a:p>
            <a:pPr marL="628650" lvl="1" indent="-228600"/>
            <a:r>
              <a:rPr lang="en-US" sz="1800" dirty="0" smtClean="0"/>
              <a:t>Characterize confinement scaling with different PFC materials</a:t>
            </a:r>
          </a:p>
          <a:p>
            <a:pPr marL="1028700" lvl="2"/>
            <a:r>
              <a:rPr lang="en-US" sz="1600" dirty="0" smtClean="0"/>
              <a:t>Carbon </a:t>
            </a:r>
            <a:r>
              <a:rPr lang="en-US" sz="1600" dirty="0" err="1" smtClean="0"/>
              <a:t>vs</a:t>
            </a:r>
            <a:r>
              <a:rPr lang="en-US" sz="1600" dirty="0" smtClean="0"/>
              <a:t> high-Z</a:t>
            </a:r>
          </a:p>
          <a:p>
            <a:pPr marL="628650" lvl="1" indent="-228600"/>
            <a:r>
              <a:rPr lang="en-US" sz="1800" dirty="0" smtClean="0"/>
              <a:t>Project 0D performance for future STs with expanded empirical confinement scaling</a:t>
            </a:r>
          </a:p>
          <a:p>
            <a:pPr marL="228600" indent="-228600">
              <a:buNone/>
              <a:defRPr/>
            </a:pPr>
            <a:r>
              <a:rPr lang="en-US" dirty="0" smtClean="0"/>
              <a:t>    NSTX-U FY15 milestone (R15-2):</a:t>
            </a:r>
          </a:p>
          <a:p>
            <a:pPr marL="628650" lvl="1" indent="-228600">
              <a:defRPr/>
            </a:pPr>
            <a:r>
              <a:rPr lang="en-US" sz="1800" dirty="0" smtClean="0"/>
              <a:t>Assess H-mode energy confinement, pedestal and scrape off layer characteristics with higher B</a:t>
            </a:r>
            <a:r>
              <a:rPr lang="en-US" sz="1800" baseline="-25000" dirty="0" smtClean="0"/>
              <a:t>T</a:t>
            </a:r>
            <a:r>
              <a:rPr lang="en-US" sz="1800" dirty="0" smtClean="0"/>
              <a:t>, I</a:t>
            </a:r>
            <a:r>
              <a:rPr lang="en-US" sz="1800" baseline="-25000" dirty="0" smtClean="0"/>
              <a:t>P</a:t>
            </a:r>
            <a:r>
              <a:rPr lang="en-US" sz="1800" dirty="0" smtClean="0"/>
              <a:t> and NBI heating power</a:t>
            </a:r>
          </a:p>
          <a:p>
            <a:pPr marL="228600" indent="-228600"/>
            <a:r>
              <a:rPr lang="en-US" dirty="0" smtClean="0"/>
              <a:t>Long-term plan for FY17-18 </a:t>
            </a:r>
          </a:p>
          <a:p>
            <a:pPr marL="628650" lvl="1" indent="-228600"/>
            <a:r>
              <a:rPr lang="en-US" sz="1800" dirty="0" smtClean="0"/>
              <a:t>Characterize confinement scaling for</a:t>
            </a:r>
          </a:p>
          <a:p>
            <a:pPr marL="1028700" lvl="2"/>
            <a:r>
              <a:rPr lang="en-US" dirty="0" smtClean="0"/>
              <a:t>Fully relaxed plasmas</a:t>
            </a:r>
          </a:p>
          <a:p>
            <a:pPr marL="1028700" lvl="2"/>
            <a:r>
              <a:rPr lang="en-US" dirty="0" smtClean="0"/>
              <a:t>Advanced scenarios, e.g. fully non-inductive discharges, as they are developed</a:t>
            </a:r>
          </a:p>
          <a:p>
            <a:pPr marL="628650" lvl="1" indent="-228600"/>
            <a:r>
              <a:rPr lang="en-US" sz="1800" dirty="0" smtClean="0">
                <a:sym typeface="Symbol"/>
              </a:rPr>
              <a:t>Decouple</a:t>
            </a:r>
            <a:r>
              <a:rPr lang="en-US" sz="1800" dirty="0" smtClean="0">
                <a:latin typeface="cmmi10"/>
                <a:sym typeface="Symbol"/>
              </a:rPr>
              <a:t> </a:t>
            </a:r>
            <a:r>
              <a:rPr lang="en-US" sz="1800" dirty="0" smtClean="0">
                <a:latin typeface="Symbol" pitchFamily="18" charset="2"/>
              </a:rPr>
              <a:t>n</a:t>
            </a:r>
            <a:r>
              <a:rPr lang="en-US" sz="1800" baseline="-25000" dirty="0" smtClean="0"/>
              <a:t>e</a:t>
            </a:r>
            <a:r>
              <a:rPr lang="en-US" sz="1800" dirty="0" smtClean="0"/>
              <a:t>*  and </a:t>
            </a:r>
            <a:r>
              <a:rPr lang="en-US" sz="1800" dirty="0" smtClean="0">
                <a:latin typeface="cmmi10"/>
                <a:sym typeface="Symbol"/>
              </a:rPr>
              <a:t>½</a:t>
            </a:r>
            <a:r>
              <a:rPr lang="en-US" sz="1800" baseline="30000" dirty="0" smtClean="0">
                <a:sym typeface="Symbol"/>
              </a:rPr>
              <a:t>*</a:t>
            </a:r>
            <a:r>
              <a:rPr lang="en-US" sz="1800" dirty="0" smtClean="0">
                <a:sym typeface="Symbol"/>
              </a:rPr>
              <a:t> dependence of global confinement with density control from </a:t>
            </a:r>
            <a:r>
              <a:rPr lang="en-US" sz="1800" dirty="0" err="1" smtClean="0">
                <a:sym typeface="Symbol"/>
              </a:rPr>
              <a:t>cryopump</a:t>
            </a:r>
            <a:r>
              <a:rPr lang="en-US" sz="1800" dirty="0" smtClean="0">
                <a:sym typeface="Symbol"/>
              </a:rPr>
              <a:t> </a:t>
            </a:r>
            <a:endParaRPr lang="en-US" sz="1800" dirty="0" smtClean="0"/>
          </a:p>
          <a:p>
            <a:pPr marL="1028700" lvl="2"/>
            <a:endParaRPr lang="en-US" dirty="0" smtClean="0"/>
          </a:p>
          <a:p>
            <a:pPr marL="1485900" lvl="3"/>
            <a:endParaRPr lang="en-US" dirty="0" smtClean="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usepackage{amssymb}&#10;\usepackage{color}&#10;\begin{document}&#10;\color{blue}{$k_{\perp} \rho_s \lesssim 1$&#10;}\end{document}&#10;"/>
  <p:tag name="FILENAME" val="TP_tmp"/>
  <p:tag name="FORMAT" val="png256"/>
  <p:tag name="RES" val="1200"/>
  <p:tag name="BLEND" val="0"/>
  <p:tag name="TRANSPARENT" val="0"/>
  <p:tag name="TBUG" val="0"/>
  <p:tag name="ALLOWFS" val="0"/>
  <p:tag name="ORIGWIDTH" val="39"/>
  <p:tag name="PICTUREFILESIZE" val="3041"/>
</p:tagLst>
</file>

<file path=ppt/tags/tag1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nabla$&#10;\end{document}&#10;"/>
  <p:tag name="FILENAME" val="TP_tmp"/>
  <p:tag name="FORMAT" val="emf"/>
  <p:tag name="RES" val="1200"/>
  <p:tag name="BLEND" val="0"/>
  <p:tag name="TRANSPARENT" val="0"/>
  <p:tag name="TBUG" val="0"/>
  <p:tag name="ALLOWFS" val="0"/>
  <p:tag name="ORIGWIDTH" val="2"/>
  <p:tag name="PICTUREFILESIZE" val="776"/>
</p:tagLst>
</file>

<file path=ppt/tags/tag1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Particle flux ($10^{21}$ part/s)&#10;\end{document}&#10;"/>
  <p:tag name="FILENAME" val="TP_tmp"/>
  <p:tag name="FORMAT" val="png256"/>
  <p:tag name="RES" val="1200"/>
  <p:tag name="BLEND" val="0"/>
  <p:tag name="TRANSPARENT" val="0"/>
  <p:tag name="TBUG" val="0"/>
  <p:tag name="ALLOWFS" val="0"/>
  <p:tag name="ORIGWIDTH" val="112"/>
  <p:tag name="PICTUREFILESIZE" val="8528"/>
</p:tagLst>
</file>

<file path=ppt/tags/tag1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hat{s}$&#10;\end{document}&#10;"/>
  <p:tag name="FILENAME" val="TP_tmp"/>
  <p:tag name="FORMAT" val="png256"/>
  <p:tag name="RES" val="1200"/>
  <p:tag name="BLEND" val="0"/>
  <p:tag name="TRANSPARENT" val="0"/>
  <p:tag name="TBUG" val="0"/>
  <p:tag name="ALLOWFS" val="0"/>
  <p:tag name="ORIGWIDTH" val="4"/>
  <p:tag name="PICTUREFILESIZE" val="1355"/>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nu_e^{*-0.79\pm 0.1}$&#10;\end{document}&#10;"/>
  <p:tag name="FILENAME" val="TP_tmp"/>
  <p:tag name="FORMAT" val="pngmono"/>
  <p:tag name="RES" val="1200"/>
  <p:tag name="BLEND" val="0"/>
  <p:tag name="TRANSPARENT" val="0"/>
  <p:tag name="TBUG" val="0"/>
  <p:tag name="ALLOWFS" val="0"/>
  <p:tag name="ORIGWIDTH" val="46"/>
  <p:tag name="PICTUREFILESIZE" val="1748"/>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usepackage{amssymb}&#10;\usepackage{color}&#10;\begin{document}&#10;\color{blue}{$\chi_{i, neo}$&#10;}\end{document}&#10;"/>
  <p:tag name="FILENAME" val="TP_tmp"/>
  <p:tag name="FORMAT" val="png256"/>
  <p:tag name="RES" val="1200"/>
  <p:tag name="BLEND" val="0"/>
  <p:tag name="TRANSPARENT" val="0"/>
  <p:tag name="TBUG" val="0"/>
  <p:tag name="ALLOWFS" val="0"/>
  <p:tag name="ORIGWIDTH" val="25"/>
  <p:tag name="PICTUREFILESIZE" val="2503"/>
</p:tagLst>
</file>

<file path=ppt/tags/tag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usepackage{amssymb}&#10;\usepackage{color}&#10;\begin{document}&#10;\color{blue}{$\chi_{i, exp}$&#10;}\end{document}&#10;"/>
  <p:tag name="FILENAME" val="TP_tmp"/>
  <p:tag name="FORMAT" val="png256"/>
  <p:tag name="RES" val="1200"/>
  <p:tag name="BLEND" val="0"/>
  <p:tag name="TRANSPARENT" val="0"/>
  <p:tag name="TBUG" val="0"/>
  <p:tag name="ALLOWFS" val="0"/>
  <p:tag name="ORIGWIDTH" val="25"/>
  <p:tag name="PICTUREFILESIZE" val="2553"/>
</p:tagLst>
</file>

<file path=ppt/tags/tag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usepackage{amssymb}&#10;\usepackage{color}&#10;\begin{document}&#10;\color{red}{$\chi_{\phi, neo}$&#10;}\end{document}&#10;"/>
  <p:tag name="FILENAME" val="TP_tmp"/>
  <p:tag name="FORMAT" val="png256"/>
  <p:tag name="RES" val="1200"/>
  <p:tag name="BLEND" val="0"/>
  <p:tag name="TRANSPARENT" val="0"/>
  <p:tag name="TBUG" val="0"/>
  <p:tag name="ALLOWFS" val="0"/>
  <p:tag name="ORIGWIDTH" val="27"/>
  <p:tag name="PICTUREFILESIZE" val="2709"/>
</p:tagLst>
</file>

<file path=ppt/tags/tag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usepackage{amssymb}&#10;\usepackage{color}&#10;\begin{document}&#10;\color{red}{$\chi_{\phi, exp}$&#10;}\end{document}&#10;"/>
  <p:tag name="FILENAME" val="TP_tmp"/>
  <p:tag name="FORMAT" val="png256"/>
  <p:tag name="RES" val="1200"/>
  <p:tag name="BLEND" val="0"/>
  <p:tag name="TRANSPARENT" val="0"/>
  <p:tag name="TBUG" val="0"/>
  <p:tag name="ALLOWFS" val="0"/>
  <p:tag name="ORIGWIDTH" val="27"/>
  <p:tag name="PICTUREFILESIZE" val="2728"/>
</p:tagLst>
</file>

<file path=ppt/tags/tag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hat{s}$&#10;\end{document}&#10;"/>
  <p:tag name="FILENAME" val="TP_tmp"/>
  <p:tag name="FORMAT" val="png256"/>
  <p:tag name="RES" val="1200"/>
  <p:tag name="BLEND" val="0"/>
  <p:tag name="TRANSPARENT" val="0"/>
  <p:tag name="TBUG" val="0"/>
  <p:tag name="ALLOWFS" val="0"/>
  <p:tag name="ORIGWIDTH" val="4"/>
  <p:tag name="PICTUREFILESIZE" val="1355"/>
</p:tagLst>
</file>

<file path=ppt/tags/tag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Diffusion&#10;\end{document}&#10;"/>
  <p:tag name="FILENAME" val="TP_tmp"/>
  <p:tag name="FORMAT" val="emf"/>
  <p:tag name="RES" val="1200"/>
  <p:tag name="BLEND" val="0"/>
  <p:tag name="TRANSPARENT" val="0"/>
  <p:tag name="TBUG" val="0"/>
  <p:tag name="ALLOWFS" val="0"/>
  <p:tag name="ORIGWIDTH" val="2"/>
  <p:tag name="PICTUREFILESIZE" val="1448"/>
</p:tagLst>
</file>

<file path=ppt/tags/tag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nabla$&#10;\end{document}&#10;"/>
  <p:tag name="FILENAME" val="TP_tmp"/>
  <p:tag name="FORMAT" val="emf"/>
  <p:tag name="RES" val="1200"/>
  <p:tag name="BLEND" val="0"/>
  <p:tag name="TRANSPARENT" val="0"/>
  <p:tag name="TBUG" val="0"/>
  <p:tag name="ALLOWFS" val="0"/>
  <p:tag name="ORIGWIDTH" val="2"/>
  <p:tag name="PICTUREFILESIZE" val="776"/>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triangl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200" b="1" i="1" u="none" strike="noStrike" cap="none" normalizeH="0" baseline="0" smtClean="0">
            <a:ln>
              <a:noFill/>
            </a:ln>
            <a:solidFill>
              <a:srgbClr val="1822CD"/>
            </a:solidFill>
            <a:effectLst/>
            <a:latin typeface="Helvetica" pitchFamily="-128" charset="0"/>
          </a:defRPr>
        </a:defPPr>
      </a:lstStyle>
    </a:spDef>
    <a:ln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triangl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200" b="1" i="1" u="none" strike="noStrike" cap="none" normalizeH="0" baseline="0" smtClean="0">
            <a:ln>
              <a:noFill/>
            </a:ln>
            <a:solidFill>
              <a:srgbClr val="1822CD"/>
            </a:solidFill>
            <a:effectLst/>
            <a:latin typeface="Helvetica" pitchFamily="-12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91588</TotalTime>
  <Words>4067</Words>
  <Application>Microsoft Office PowerPoint</Application>
  <PresentationFormat>On-screen Show (4:3)</PresentationFormat>
  <Paragraphs>479</Paragraphs>
  <Slides>33</Slides>
  <Notes>8</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Blank Presentation</vt:lpstr>
      <vt:lpstr>Slide 1</vt:lpstr>
      <vt:lpstr>NSTX-U T&amp;T 5 Year Plan will Address Crucial Transport Needs of FNSF and ITER</vt:lpstr>
      <vt:lpstr>Outline</vt:lpstr>
      <vt:lpstr>A Summary of Acronyms (SoA)</vt:lpstr>
      <vt:lpstr>NSTX-U T&amp;T TSG Activities in FY14 will Focus on Preparation for NSTX-U Operation</vt:lpstr>
      <vt:lpstr>T&amp;T Plans for FY15-18 will Exploit the Enhanced Capabilities of NSTX-U to Substantially Advance Physics Basis for Future Devices</vt:lpstr>
      <vt:lpstr>Slide 7</vt:lpstr>
      <vt:lpstr>Inverse ne* Confinement Scaling is Found to Unify NSTX Boronized and Lithiated H-mode Confinement Results</vt:lpstr>
      <vt:lpstr>NSTX-U will Address ST Confinement Scaling in the Regime more Relevant to Future STs (Thrust 1)</vt:lpstr>
      <vt:lpstr>Slide 10</vt:lpstr>
      <vt:lpstr>T&amp;T Research on NSTX has Gained Insight into Underlying Mechanisms behind Thermal Transport</vt:lpstr>
      <vt:lpstr>NSTX-U T&amp;T Plan will Address Important Issues in Electron and Ion Thermal Transport  (Near-term FY15-16)</vt:lpstr>
      <vt:lpstr>NSTX Results for Momentum Transport  and Intrinsic Torque/Rotation Stimulate Research Plan for NSTX-U </vt:lpstr>
      <vt:lpstr>Momentum Transport and Intrinsic Torque/Rotation Studies will have Increased Emphasis in NSTX-U T&amp;T Plan (Near-term FY15-16)</vt:lpstr>
      <vt:lpstr>Particle/Impurity Transport is often Consistent with Neoclassical Transport in Core, more Uncertain at Edge</vt:lpstr>
      <vt:lpstr>Particle/Impurity Transport Studies will be Explored in the Lower Neoclassical Transport Regime of NSTX-U (Near-term FY15-16)</vt:lpstr>
      <vt:lpstr>Long-term (FY17-18) NSTX-U T&amp;T Plan to Address Thrust 2</vt:lpstr>
      <vt:lpstr>Slide 18</vt:lpstr>
      <vt:lpstr>NSTX-U T&amp;T 5 Year Plan Aims to Deliver Reduced Transport Models</vt:lpstr>
      <vt:lpstr>FY15-16 Modeling will Focus on Ion and Electron Thermal Transport at Expanded Ip, BT and PNBI</vt:lpstr>
      <vt:lpstr>FY17-18 Long Term Plans will Focus on Complete Te Profile Prediction for Low Collisionality &amp; Advanced Scenarios</vt:lpstr>
      <vt:lpstr>Summary: NSTX-U T&amp;T Research will Provide Physics Basis Leading to Predictive Capability for Transport in Future ST/AT Devices </vt:lpstr>
      <vt:lpstr>Slide 23</vt:lpstr>
      <vt:lpstr>NSTX-U Plans Towards PAC31 T&amp;T Recommendations </vt:lpstr>
      <vt:lpstr>Density Gradient Stabilization of High-k Turbulence was Identified</vt:lpstr>
      <vt:lpstr>Microtearing Instability Exhibits Thresholds in Electron Temperature Gradient, Collisionality and Beta</vt:lpstr>
      <vt:lpstr>Nonlinear Microtearing Transport Comparable to Experimental Transport*</vt:lpstr>
      <vt:lpstr>Predicted Non-linear Collisionality Dependence Consistent with Experimental Scaling</vt:lpstr>
      <vt:lpstr>Slide 29</vt:lpstr>
      <vt:lpstr>NSTX Edge Intrinsic Torque and Rotation Show Dependence on Pressure Gradient and Ti Gradient, Respectively</vt:lpstr>
      <vt:lpstr>Slide 31</vt:lpstr>
      <vt:lpstr>Slide 32</vt:lpstr>
      <vt:lpstr>Multi-Energy SXR Technique is Used to Determine Impurity Transport Profiles in the NSTX Plasma Edge</vt:lpstr>
    </vt:vector>
  </TitlesOfParts>
  <Company>Princeton Plasma Physics Laboratory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NSTX presentation</dc:title>
  <dc:creator>NSTX team member</dc:creator>
  <cp:lastModifiedBy>Yang Ren</cp:lastModifiedBy>
  <cp:revision>13485</cp:revision>
  <dcterms:created xsi:type="dcterms:W3CDTF">2003-10-01T16:23:57Z</dcterms:created>
  <dcterms:modified xsi:type="dcterms:W3CDTF">2013-02-17T04:04:15Z</dcterms:modified>
</cp:coreProperties>
</file>