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50" r:id="rId2"/>
  </p:sldMasterIdLst>
  <p:notesMasterIdLst>
    <p:notesMasterId r:id="rId6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Lst>
  <p:sldSz cx="9144000" cy="6858000" type="screen4x3"/>
  <p:notesSz cx="6934200" cy="9220200"/>
  <p:defaultTextStyle>
    <a:defPPr>
      <a:defRPr lang="en-GB"/>
    </a:defPPr>
    <a:lvl1pPr algn="l" defTabSz="457200" rtl="0" fontAlgn="base" hangingPunct="0">
      <a:lnSpc>
        <a:spcPct val="104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1pPr>
    <a:lvl2pPr marL="742950" indent="-285750" algn="l" defTabSz="457200" rtl="0" fontAlgn="base" hangingPunct="0">
      <a:lnSpc>
        <a:spcPct val="104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2pPr>
    <a:lvl3pPr marL="1143000" indent="-228600" algn="l" defTabSz="457200" rtl="0" fontAlgn="base" hangingPunct="0">
      <a:lnSpc>
        <a:spcPct val="104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3pPr>
    <a:lvl4pPr marL="1600200" indent="-228600" algn="l" defTabSz="457200" rtl="0" fontAlgn="base" hangingPunct="0">
      <a:lnSpc>
        <a:spcPct val="104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4pPr>
    <a:lvl5pPr marL="2057400" indent="-228600" algn="l" defTabSz="457200" rtl="0" fontAlgn="base" hangingPunct="0">
      <a:lnSpc>
        <a:spcPct val="104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7" d="100"/>
          <a:sy n="127" d="100"/>
        </p:scale>
        <p:origin x="-1080" y="-9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180"/>
    </p:cViewPr>
  </p:sorterViewPr>
  <p:notesViewPr>
    <p:cSldViewPr>
      <p:cViewPr varScale="1">
        <p:scale>
          <a:sx n="59" d="100"/>
          <a:sy n="59" d="100"/>
        </p:scale>
        <p:origin x="-175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1"/>
          <p:cNvSpPr>
            <a:spLocks noGrp="1" noRot="1" noChangeAspect="1" noChangeArrowheads="1"/>
          </p:cNvSpPr>
          <p:nvPr>
            <p:ph type="sldImg"/>
          </p:nvPr>
        </p:nvSpPr>
        <p:spPr bwMode="auto">
          <a:xfrm>
            <a:off x="1162050" y="700088"/>
            <a:ext cx="4608513" cy="3454400"/>
          </a:xfrm>
          <a:prstGeom prst="rect">
            <a:avLst/>
          </a:prstGeom>
          <a:noFill/>
          <a:ln w="9525">
            <a:noFill/>
            <a:round/>
            <a:headEnd/>
            <a:tailEnd/>
          </a:ln>
        </p:spPr>
      </p:sp>
      <p:sp>
        <p:nvSpPr>
          <p:cNvPr id="4098" name="Rectangle 2"/>
          <p:cNvSpPr>
            <a:spLocks noGrp="1" noChangeArrowheads="1"/>
          </p:cNvSpPr>
          <p:nvPr>
            <p:ph type="body"/>
          </p:nvPr>
        </p:nvSpPr>
        <p:spPr bwMode="auto">
          <a:xfrm>
            <a:off x="693738" y="4379913"/>
            <a:ext cx="5545137" cy="41465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smtClean="0"/>
          </a:p>
        </p:txBody>
      </p:sp>
      <p:sp>
        <p:nvSpPr>
          <p:cNvPr id="4099" name="Rectangle 3"/>
          <p:cNvSpPr>
            <a:spLocks noGrp="1" noChangeArrowheads="1"/>
          </p:cNvSpPr>
          <p:nvPr>
            <p:ph type="hdr"/>
          </p:nvPr>
        </p:nvSpPr>
        <p:spPr bwMode="auto">
          <a:xfrm>
            <a:off x="0" y="0"/>
            <a:ext cx="3006725" cy="45878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93000"/>
              </a:lnSpc>
              <a:tabLst>
                <a:tab pos="723900" algn="l"/>
                <a:tab pos="1447800" algn="l"/>
                <a:tab pos="2171700" algn="l"/>
                <a:tab pos="2895600" algn="l"/>
              </a:tabLst>
              <a:defRPr sz="1400" smtClean="0">
                <a:solidFill>
                  <a:srgbClr val="000000"/>
                </a:solidFill>
                <a:latin typeface="Times New Roman" pitchFamily="16" charset="0"/>
                <a:ea typeface="DejaVu LGC Sans" charset="0"/>
                <a:cs typeface="DejaVu LGC Sans" charset="0"/>
              </a:defRPr>
            </a:lvl1pPr>
          </a:lstStyle>
          <a:p>
            <a:pPr>
              <a:defRPr/>
            </a:pPr>
            <a:endParaRPr lang="en-US"/>
          </a:p>
        </p:txBody>
      </p:sp>
      <p:sp>
        <p:nvSpPr>
          <p:cNvPr id="4100" name="Rectangle 4"/>
          <p:cNvSpPr>
            <a:spLocks noGrp="1" noChangeArrowheads="1"/>
          </p:cNvSpPr>
          <p:nvPr>
            <p:ph type="dt"/>
          </p:nvPr>
        </p:nvSpPr>
        <p:spPr bwMode="auto">
          <a:xfrm>
            <a:off x="3924300" y="0"/>
            <a:ext cx="3006725" cy="45878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lnSpc>
                <a:spcPct val="93000"/>
              </a:lnSpc>
              <a:tabLst>
                <a:tab pos="723900" algn="l"/>
                <a:tab pos="1447800" algn="l"/>
                <a:tab pos="2171700" algn="l"/>
                <a:tab pos="2895600" algn="l"/>
              </a:tabLst>
              <a:defRPr sz="1400" smtClean="0">
                <a:solidFill>
                  <a:srgbClr val="000000"/>
                </a:solidFill>
                <a:latin typeface="Times New Roman" pitchFamily="16" charset="0"/>
                <a:ea typeface="DejaVu LGC Sans" charset="0"/>
                <a:cs typeface="DejaVu LGC Sans" charset="0"/>
              </a:defRPr>
            </a:lvl1pPr>
          </a:lstStyle>
          <a:p>
            <a:pPr>
              <a:defRPr/>
            </a:pPr>
            <a:endParaRPr lang="en-US"/>
          </a:p>
        </p:txBody>
      </p:sp>
      <p:sp>
        <p:nvSpPr>
          <p:cNvPr id="4101" name="Rectangle 5"/>
          <p:cNvSpPr>
            <a:spLocks noGrp="1" noChangeArrowheads="1"/>
          </p:cNvSpPr>
          <p:nvPr>
            <p:ph type="ftr"/>
          </p:nvPr>
        </p:nvSpPr>
        <p:spPr bwMode="auto">
          <a:xfrm>
            <a:off x="0" y="8759825"/>
            <a:ext cx="3006725" cy="458788"/>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nSpc>
                <a:spcPct val="93000"/>
              </a:lnSpc>
              <a:tabLst>
                <a:tab pos="723900" algn="l"/>
                <a:tab pos="1447800" algn="l"/>
                <a:tab pos="2171700" algn="l"/>
                <a:tab pos="2895600" algn="l"/>
              </a:tabLst>
              <a:defRPr sz="1400" smtClean="0">
                <a:solidFill>
                  <a:srgbClr val="000000"/>
                </a:solidFill>
                <a:latin typeface="Times New Roman" pitchFamily="16" charset="0"/>
                <a:ea typeface="DejaVu LGC Sans" charset="0"/>
                <a:cs typeface="DejaVu LGC Sans" charset="0"/>
              </a:defRPr>
            </a:lvl1pPr>
          </a:lstStyle>
          <a:p>
            <a:pPr>
              <a:defRPr/>
            </a:pPr>
            <a:endParaRPr lang="en-US"/>
          </a:p>
        </p:txBody>
      </p:sp>
      <p:sp>
        <p:nvSpPr>
          <p:cNvPr id="4102" name="Rectangle 6"/>
          <p:cNvSpPr>
            <a:spLocks noGrp="1" noChangeArrowheads="1"/>
          </p:cNvSpPr>
          <p:nvPr>
            <p:ph type="sldNum"/>
          </p:nvPr>
        </p:nvSpPr>
        <p:spPr bwMode="auto">
          <a:xfrm>
            <a:off x="3924300" y="8759825"/>
            <a:ext cx="3006725" cy="458788"/>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lnSpc>
                <a:spcPct val="93000"/>
              </a:lnSpc>
              <a:tabLst>
                <a:tab pos="723900" algn="l"/>
                <a:tab pos="1447800" algn="l"/>
                <a:tab pos="2171700" algn="l"/>
                <a:tab pos="2895600" algn="l"/>
              </a:tabLst>
              <a:defRPr sz="1400" smtClean="0">
                <a:solidFill>
                  <a:srgbClr val="000000"/>
                </a:solidFill>
                <a:latin typeface="Times New Roman" pitchFamily="16" charset="0"/>
                <a:ea typeface="DejaVu LGC Sans" charset="0"/>
                <a:cs typeface="DejaVu LGC Sans" charset="0"/>
              </a:defRPr>
            </a:lvl1pPr>
          </a:lstStyle>
          <a:p>
            <a:pPr>
              <a:defRPr/>
            </a:pPr>
            <a:fld id="{F91EC4F9-4C36-4562-8962-574C5551821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6"/>
          <p:cNvSpPr>
            <a:spLocks noGrp="1" noChangeArrowheads="1"/>
          </p:cNvSpPr>
          <p:nvPr>
            <p:ph type="sldNum" sz="quarter"/>
          </p:nvPr>
        </p:nvSpPr>
        <p:spPr>
          <a:noFill/>
        </p:spPr>
        <p:txBody>
          <a:bodyPr/>
          <a:lstStyle/>
          <a:p>
            <a:fld id="{B0521ABD-3E5C-47C1-B950-75214DDC63AA}" type="slidenum">
              <a:rPr lang="en-US"/>
              <a:pPr/>
              <a:t>1</a:t>
            </a:fld>
            <a:endParaRPr lang="en-US"/>
          </a:p>
        </p:txBody>
      </p:sp>
      <p:sp>
        <p:nvSpPr>
          <p:cNvPr id="75777" name="Text Box 1"/>
          <p:cNvSpPr txBox="1">
            <a:spLocks noChangeArrowheads="1"/>
          </p:cNvSpPr>
          <p:nvPr/>
        </p:nvSpPr>
        <p:spPr bwMode="auto">
          <a:xfrm>
            <a:off x="0" y="0"/>
            <a:ext cx="1588" cy="1588"/>
          </a:xfrm>
          <a:prstGeom prst="rect">
            <a:avLst/>
          </a:prstGeom>
          <a:noFill/>
          <a:ln w="9525">
            <a:noFill/>
            <a:round/>
            <a:headEnd/>
            <a:tailEnd/>
          </a:ln>
          <a:effectLst/>
        </p:spPr>
        <p:txBody>
          <a:bodyPr lIns="90000" tIns="45000" rIns="90000" bIns="45000" anchor="b"/>
          <a:lstStyle/>
          <a:p>
            <a:pPr>
              <a:defRPr/>
            </a:pPr>
            <a:fld id="{B74F3BBF-4AFF-444F-9E74-591F35349056}" type="slidenum">
              <a:rPr lang="en-US" sz="1200" b="1" i="1">
                <a:solidFill>
                  <a:srgbClr val="1822CD"/>
                </a:solidFill>
                <a:ea typeface="+mn-ea" charset="0"/>
                <a:cs typeface="+mn-ea" charset="0"/>
              </a:rPr>
              <a:pPr>
                <a:defRPr/>
              </a:pPr>
              <a:t>1</a:t>
            </a:fld>
            <a:fld id="{83C69E95-FF69-482E-8DDB-1D69BA8F3925}" type="slidenum">
              <a:rPr lang="en-US" sz="1200" b="1" i="1">
                <a:solidFill>
                  <a:srgbClr val="1822CD"/>
                </a:solidFill>
                <a:ea typeface="+mn-ea" charset="0"/>
                <a:cs typeface="+mn-ea" charset="0"/>
              </a:rPr>
              <a:pPr>
                <a:defRPr/>
              </a:pPr>
              <a:t>1</a:t>
            </a:fld>
            <a:endParaRPr lang="en-US" sz="1200" b="1" i="1">
              <a:solidFill>
                <a:srgbClr val="1822CD"/>
              </a:solidFill>
              <a:ea typeface="+mn-ea" charset="0"/>
              <a:cs typeface="+mn-ea" charset="0"/>
            </a:endParaRPr>
          </a:p>
        </p:txBody>
      </p:sp>
      <p:sp>
        <p:nvSpPr>
          <p:cNvPr id="73732" name="Rectangle 2"/>
          <p:cNvSpPr txBox="1">
            <a:spLocks noGrp="1" noRot="1" noChangeAspect="1" noChangeArrowheads="1" noTextEdit="1"/>
          </p:cNvSpPr>
          <p:nvPr>
            <p:ph type="sldImg"/>
          </p:nvPr>
        </p:nvSpPr>
        <p:spPr>
          <a:xfrm>
            <a:off x="1163638" y="700088"/>
            <a:ext cx="4606925" cy="3455987"/>
          </a:xfrm>
          <a:solidFill>
            <a:srgbClr val="FFFFFF"/>
          </a:solidFill>
          <a:ln>
            <a:solidFill>
              <a:srgbClr val="000000"/>
            </a:solidFill>
            <a:miter lim="800000"/>
          </a:ln>
        </p:spPr>
      </p:sp>
      <p:sp>
        <p:nvSpPr>
          <p:cNvPr id="73733" name="Rectangle 3"/>
          <p:cNvSpPr txBox="1">
            <a:spLocks noGrp="1" noChangeArrowheads="1"/>
          </p:cNvSpPr>
          <p:nvPr>
            <p:ph type="body" idx="1"/>
          </p:nvPr>
        </p:nvSpPr>
        <p:spPr>
          <a:xfrm>
            <a:off x="693738" y="4379913"/>
            <a:ext cx="5546725" cy="4148137"/>
          </a:xfrm>
          <a:noFill/>
          <a:ln/>
        </p:spPr>
        <p:txBody>
          <a:bodyPr wrap="none" anchor="ctr"/>
          <a:lstStyle/>
          <a:p>
            <a:pPr eaLnBrk="1">
              <a:lnSpc>
                <a:spcPct val="104000"/>
              </a:lnSpc>
              <a:spcBef>
                <a:spcPct val="0"/>
              </a:spcBef>
              <a:tabLst>
                <a:tab pos="723900" algn="l"/>
                <a:tab pos="1447800" algn="l"/>
                <a:tab pos="2171700" algn="l"/>
                <a:tab pos="2895600" algn="l"/>
                <a:tab pos="3619500" algn="l"/>
                <a:tab pos="4343400" algn="l"/>
                <a:tab pos="5067300" algn="l"/>
              </a:tabLst>
            </a:pPr>
            <a:endParaRPr lang="en-US" sz="2000" smtClean="0">
              <a:latin typeface="Arial" charset="0"/>
              <a:ea typeface="DejaVu LGC Sans" charset="0"/>
              <a:cs typeface="DejaVu LGC San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6"/>
          <p:cNvSpPr>
            <a:spLocks noGrp="1" noChangeArrowheads="1"/>
          </p:cNvSpPr>
          <p:nvPr>
            <p:ph type="sldNum" sz="quarter"/>
          </p:nvPr>
        </p:nvSpPr>
        <p:spPr>
          <a:noFill/>
        </p:spPr>
        <p:txBody>
          <a:bodyPr/>
          <a:lstStyle/>
          <a:p>
            <a:fld id="{AAE07EF1-0D99-4FD6-91BF-6064E5248823}" type="slidenum">
              <a:rPr lang="en-US"/>
              <a:pPr/>
              <a:t>10</a:t>
            </a:fld>
            <a:endParaRPr lang="en-US"/>
          </a:p>
        </p:txBody>
      </p:sp>
      <p:sp>
        <p:nvSpPr>
          <p:cNvPr id="82947" name="Rectangle 1"/>
          <p:cNvSpPr txBox="1">
            <a:spLocks noGrp="1" noRot="1" noChangeAspect="1" noChangeArrowheads="1" noTextEdit="1"/>
          </p:cNvSpPr>
          <p:nvPr>
            <p:ph type="sldImg"/>
          </p:nvPr>
        </p:nvSpPr>
        <p:spPr>
          <a:xfrm>
            <a:off x="1163638" y="700088"/>
            <a:ext cx="4606925" cy="3455987"/>
          </a:xfrm>
          <a:solidFill>
            <a:srgbClr val="FFFFFF"/>
          </a:solidFill>
          <a:ln>
            <a:solidFill>
              <a:srgbClr val="000000"/>
            </a:solidFill>
            <a:miter lim="800000"/>
          </a:ln>
        </p:spPr>
      </p:sp>
      <p:sp>
        <p:nvSpPr>
          <p:cNvPr id="82948" name="Rectangle 2"/>
          <p:cNvSpPr txBox="1">
            <a:spLocks noGrp="1" noChangeArrowheads="1"/>
          </p:cNvSpPr>
          <p:nvPr>
            <p:ph type="body" idx="1"/>
          </p:nvPr>
        </p:nvSpPr>
        <p:spPr>
          <a:xfrm>
            <a:off x="693738" y="4379913"/>
            <a:ext cx="5546725" cy="4059237"/>
          </a:xfrm>
          <a:noFill/>
          <a:ln/>
        </p:spPr>
        <p:txBody>
          <a:bodyPr wrap="none" anchor="ct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6"/>
          <p:cNvSpPr>
            <a:spLocks noGrp="1" noChangeArrowheads="1"/>
          </p:cNvSpPr>
          <p:nvPr>
            <p:ph type="sldNum" sz="quarter"/>
          </p:nvPr>
        </p:nvSpPr>
        <p:spPr>
          <a:noFill/>
        </p:spPr>
        <p:txBody>
          <a:bodyPr/>
          <a:lstStyle/>
          <a:p>
            <a:fld id="{C485C95A-342E-4DE3-ADA9-9E2FFDA72233}" type="slidenum">
              <a:rPr lang="en-US"/>
              <a:pPr/>
              <a:t>11</a:t>
            </a:fld>
            <a:endParaRPr lang="en-US"/>
          </a:p>
        </p:txBody>
      </p:sp>
      <p:sp>
        <p:nvSpPr>
          <p:cNvPr id="83971" name="Rectangle 1"/>
          <p:cNvSpPr txBox="1">
            <a:spLocks noGrp="1" noRot="1" noChangeAspect="1" noChangeArrowheads="1" noTextEdit="1"/>
          </p:cNvSpPr>
          <p:nvPr>
            <p:ph type="sldImg"/>
          </p:nvPr>
        </p:nvSpPr>
        <p:spPr>
          <a:xfrm>
            <a:off x="1163638" y="700088"/>
            <a:ext cx="4606925" cy="3455987"/>
          </a:xfrm>
          <a:solidFill>
            <a:srgbClr val="FFFFFF"/>
          </a:solidFill>
          <a:ln>
            <a:solidFill>
              <a:srgbClr val="000000"/>
            </a:solidFill>
            <a:miter lim="800000"/>
          </a:ln>
        </p:spPr>
      </p:sp>
      <p:sp>
        <p:nvSpPr>
          <p:cNvPr id="83972" name="Rectangle 2"/>
          <p:cNvSpPr txBox="1">
            <a:spLocks noGrp="1" noChangeArrowheads="1"/>
          </p:cNvSpPr>
          <p:nvPr>
            <p:ph type="body" idx="1"/>
          </p:nvPr>
        </p:nvSpPr>
        <p:spPr>
          <a:xfrm>
            <a:off x="693738" y="4379913"/>
            <a:ext cx="5546725" cy="4059237"/>
          </a:xfrm>
          <a:noFill/>
          <a:ln/>
        </p:spPr>
        <p:txBody>
          <a:bodyPr wrap="none" anchor="ct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6"/>
          <p:cNvSpPr>
            <a:spLocks noGrp="1" noChangeArrowheads="1"/>
          </p:cNvSpPr>
          <p:nvPr>
            <p:ph type="sldNum" sz="quarter"/>
          </p:nvPr>
        </p:nvSpPr>
        <p:spPr>
          <a:noFill/>
        </p:spPr>
        <p:txBody>
          <a:bodyPr/>
          <a:lstStyle/>
          <a:p>
            <a:fld id="{F65F47AA-BC60-4A8D-BB32-7C26B9EF65F4}" type="slidenum">
              <a:rPr lang="en-US"/>
              <a:pPr/>
              <a:t>12</a:t>
            </a:fld>
            <a:endParaRPr lang="en-US"/>
          </a:p>
        </p:txBody>
      </p:sp>
      <p:sp>
        <p:nvSpPr>
          <p:cNvPr id="84995" name="Rectangle 1"/>
          <p:cNvSpPr txBox="1">
            <a:spLocks noGrp="1" noRot="1" noChangeAspect="1" noChangeArrowheads="1" noTextEdit="1"/>
          </p:cNvSpPr>
          <p:nvPr>
            <p:ph type="sldImg"/>
          </p:nvPr>
        </p:nvSpPr>
        <p:spPr>
          <a:xfrm>
            <a:off x="1163638" y="700088"/>
            <a:ext cx="4606925" cy="3455987"/>
          </a:xfrm>
          <a:solidFill>
            <a:srgbClr val="FFFFFF"/>
          </a:solidFill>
          <a:ln>
            <a:solidFill>
              <a:srgbClr val="000000"/>
            </a:solidFill>
            <a:miter lim="800000"/>
          </a:ln>
        </p:spPr>
      </p:sp>
      <p:sp>
        <p:nvSpPr>
          <p:cNvPr id="84996" name="Rectangle 2"/>
          <p:cNvSpPr txBox="1">
            <a:spLocks noGrp="1" noChangeArrowheads="1"/>
          </p:cNvSpPr>
          <p:nvPr>
            <p:ph type="body" idx="1"/>
          </p:nvPr>
        </p:nvSpPr>
        <p:spPr>
          <a:xfrm>
            <a:off x="693738" y="4379913"/>
            <a:ext cx="5546725" cy="4059237"/>
          </a:xfrm>
          <a:noFill/>
          <a:ln/>
        </p:spPr>
        <p:txBody>
          <a:bodyPr wrap="none" anchor="ct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6"/>
          <p:cNvSpPr>
            <a:spLocks noGrp="1" noChangeArrowheads="1"/>
          </p:cNvSpPr>
          <p:nvPr>
            <p:ph type="sldNum" sz="quarter"/>
          </p:nvPr>
        </p:nvSpPr>
        <p:spPr>
          <a:noFill/>
        </p:spPr>
        <p:txBody>
          <a:bodyPr/>
          <a:lstStyle/>
          <a:p>
            <a:fld id="{56A9B37A-C543-4F6D-89AB-20959B9BA825}" type="slidenum">
              <a:rPr lang="en-US"/>
              <a:pPr/>
              <a:t>13</a:t>
            </a:fld>
            <a:endParaRPr lang="en-US"/>
          </a:p>
        </p:txBody>
      </p:sp>
      <p:sp>
        <p:nvSpPr>
          <p:cNvPr id="86019" name="Rectangle 1"/>
          <p:cNvSpPr txBox="1">
            <a:spLocks noGrp="1" noRot="1" noChangeAspect="1" noChangeArrowheads="1" noTextEdit="1"/>
          </p:cNvSpPr>
          <p:nvPr>
            <p:ph type="sldImg"/>
          </p:nvPr>
        </p:nvSpPr>
        <p:spPr>
          <a:xfrm>
            <a:off x="1163638" y="700088"/>
            <a:ext cx="4606925" cy="3455987"/>
          </a:xfrm>
          <a:solidFill>
            <a:srgbClr val="FFFFFF"/>
          </a:solidFill>
          <a:ln>
            <a:solidFill>
              <a:srgbClr val="000000"/>
            </a:solidFill>
            <a:miter lim="800000"/>
          </a:ln>
        </p:spPr>
      </p:sp>
      <p:sp>
        <p:nvSpPr>
          <p:cNvPr id="86020" name="Rectangle 2"/>
          <p:cNvSpPr txBox="1">
            <a:spLocks noGrp="1" noChangeArrowheads="1"/>
          </p:cNvSpPr>
          <p:nvPr>
            <p:ph type="body" idx="1"/>
          </p:nvPr>
        </p:nvSpPr>
        <p:spPr>
          <a:xfrm>
            <a:off x="693738" y="4379913"/>
            <a:ext cx="5546725" cy="4059237"/>
          </a:xfrm>
          <a:noFill/>
          <a:ln/>
        </p:spPr>
        <p:txBody>
          <a:bodyPr wrap="none" anchor="ct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6"/>
          <p:cNvSpPr>
            <a:spLocks noGrp="1" noChangeArrowheads="1"/>
          </p:cNvSpPr>
          <p:nvPr>
            <p:ph type="sldNum" sz="quarter"/>
          </p:nvPr>
        </p:nvSpPr>
        <p:spPr>
          <a:noFill/>
        </p:spPr>
        <p:txBody>
          <a:bodyPr/>
          <a:lstStyle/>
          <a:p>
            <a:fld id="{FE5BA8F5-0FE6-4EA8-BC83-AAEFD3F1BEAF}" type="slidenum">
              <a:rPr lang="en-US"/>
              <a:pPr/>
              <a:t>14</a:t>
            </a:fld>
            <a:endParaRPr lang="en-US"/>
          </a:p>
        </p:txBody>
      </p:sp>
      <p:sp>
        <p:nvSpPr>
          <p:cNvPr id="87043" name="Rectangle 1"/>
          <p:cNvSpPr txBox="1">
            <a:spLocks noGrp="1" noRot="1" noChangeAspect="1" noChangeArrowheads="1" noTextEdit="1"/>
          </p:cNvSpPr>
          <p:nvPr>
            <p:ph type="sldImg"/>
          </p:nvPr>
        </p:nvSpPr>
        <p:spPr>
          <a:xfrm>
            <a:off x="1163638" y="700088"/>
            <a:ext cx="4606925" cy="3455987"/>
          </a:xfrm>
          <a:solidFill>
            <a:srgbClr val="FFFFFF"/>
          </a:solidFill>
          <a:ln>
            <a:solidFill>
              <a:srgbClr val="000000"/>
            </a:solidFill>
            <a:miter lim="800000"/>
          </a:ln>
        </p:spPr>
      </p:sp>
      <p:sp>
        <p:nvSpPr>
          <p:cNvPr id="87044" name="Rectangle 2"/>
          <p:cNvSpPr txBox="1">
            <a:spLocks noGrp="1" noChangeArrowheads="1"/>
          </p:cNvSpPr>
          <p:nvPr>
            <p:ph type="body" idx="1"/>
          </p:nvPr>
        </p:nvSpPr>
        <p:spPr>
          <a:xfrm>
            <a:off x="693738" y="4379913"/>
            <a:ext cx="5546725" cy="4059237"/>
          </a:xfrm>
          <a:noFill/>
          <a:ln/>
        </p:spPr>
        <p:txBody>
          <a:bodyPr wrap="none" anchor="ct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6"/>
          <p:cNvSpPr>
            <a:spLocks noGrp="1" noChangeArrowheads="1"/>
          </p:cNvSpPr>
          <p:nvPr>
            <p:ph type="sldNum" sz="quarter"/>
          </p:nvPr>
        </p:nvSpPr>
        <p:spPr>
          <a:noFill/>
        </p:spPr>
        <p:txBody>
          <a:bodyPr/>
          <a:lstStyle/>
          <a:p>
            <a:fld id="{34BCE74C-92AB-4808-B1A1-568EF7DA163B}" type="slidenum">
              <a:rPr lang="en-US"/>
              <a:pPr/>
              <a:t>15</a:t>
            </a:fld>
            <a:endParaRPr lang="en-US"/>
          </a:p>
        </p:txBody>
      </p:sp>
      <p:sp>
        <p:nvSpPr>
          <p:cNvPr id="88067" name="Rectangle 1"/>
          <p:cNvSpPr txBox="1">
            <a:spLocks noGrp="1" noRot="1" noChangeAspect="1" noChangeArrowheads="1" noTextEdit="1"/>
          </p:cNvSpPr>
          <p:nvPr>
            <p:ph type="sldImg"/>
          </p:nvPr>
        </p:nvSpPr>
        <p:spPr>
          <a:xfrm>
            <a:off x="1163638" y="700088"/>
            <a:ext cx="4606925" cy="3455987"/>
          </a:xfrm>
          <a:solidFill>
            <a:srgbClr val="FFFFFF"/>
          </a:solidFill>
          <a:ln>
            <a:solidFill>
              <a:srgbClr val="000000"/>
            </a:solidFill>
            <a:miter lim="800000"/>
          </a:ln>
        </p:spPr>
      </p:sp>
      <p:sp>
        <p:nvSpPr>
          <p:cNvPr id="88068" name="Rectangle 2"/>
          <p:cNvSpPr txBox="1">
            <a:spLocks noGrp="1" noChangeArrowheads="1"/>
          </p:cNvSpPr>
          <p:nvPr>
            <p:ph type="body" idx="1"/>
          </p:nvPr>
        </p:nvSpPr>
        <p:spPr>
          <a:xfrm>
            <a:off x="693738" y="4379913"/>
            <a:ext cx="5546725" cy="4059237"/>
          </a:xfrm>
          <a:noFill/>
          <a:ln/>
        </p:spPr>
        <p:txBody>
          <a:bodyPr wrap="none" anchor="ct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6"/>
          <p:cNvSpPr>
            <a:spLocks noGrp="1" noChangeArrowheads="1"/>
          </p:cNvSpPr>
          <p:nvPr>
            <p:ph type="sldNum" sz="quarter"/>
          </p:nvPr>
        </p:nvSpPr>
        <p:spPr>
          <a:noFill/>
        </p:spPr>
        <p:txBody>
          <a:bodyPr/>
          <a:lstStyle/>
          <a:p>
            <a:fld id="{B309C12A-EA23-48A2-BD6B-BB94749CC0F3}" type="slidenum">
              <a:rPr lang="en-US"/>
              <a:pPr/>
              <a:t>16</a:t>
            </a:fld>
            <a:endParaRPr lang="en-US"/>
          </a:p>
        </p:txBody>
      </p:sp>
      <p:sp>
        <p:nvSpPr>
          <p:cNvPr id="89091" name="Rectangle 1"/>
          <p:cNvSpPr txBox="1">
            <a:spLocks noGrp="1" noRot="1" noChangeAspect="1" noChangeArrowheads="1" noTextEdit="1"/>
          </p:cNvSpPr>
          <p:nvPr>
            <p:ph type="sldImg"/>
          </p:nvPr>
        </p:nvSpPr>
        <p:spPr>
          <a:xfrm>
            <a:off x="1163638" y="700088"/>
            <a:ext cx="4606925" cy="3455987"/>
          </a:xfrm>
          <a:solidFill>
            <a:srgbClr val="FFFFFF"/>
          </a:solidFill>
          <a:ln>
            <a:solidFill>
              <a:srgbClr val="000000"/>
            </a:solidFill>
            <a:miter lim="800000"/>
          </a:ln>
        </p:spPr>
      </p:sp>
      <p:sp>
        <p:nvSpPr>
          <p:cNvPr id="89092" name="Rectangle 2"/>
          <p:cNvSpPr txBox="1">
            <a:spLocks noGrp="1" noChangeArrowheads="1"/>
          </p:cNvSpPr>
          <p:nvPr>
            <p:ph type="body" idx="1"/>
          </p:nvPr>
        </p:nvSpPr>
        <p:spPr>
          <a:xfrm>
            <a:off x="693738" y="4379913"/>
            <a:ext cx="5546725" cy="4059237"/>
          </a:xfrm>
          <a:noFill/>
          <a:ln/>
        </p:spPr>
        <p:txBody>
          <a:bodyPr wrap="none" anchor="ct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6"/>
          <p:cNvSpPr>
            <a:spLocks noGrp="1" noChangeArrowheads="1"/>
          </p:cNvSpPr>
          <p:nvPr>
            <p:ph type="sldNum" sz="quarter"/>
          </p:nvPr>
        </p:nvSpPr>
        <p:spPr>
          <a:noFill/>
        </p:spPr>
        <p:txBody>
          <a:bodyPr/>
          <a:lstStyle/>
          <a:p>
            <a:fld id="{F3C53B9D-64A7-4D61-8E3B-334455E72825}" type="slidenum">
              <a:rPr lang="en-US"/>
              <a:pPr/>
              <a:t>17</a:t>
            </a:fld>
            <a:endParaRPr lang="en-US"/>
          </a:p>
        </p:txBody>
      </p:sp>
      <p:sp>
        <p:nvSpPr>
          <p:cNvPr id="90115" name="Rectangle 1"/>
          <p:cNvSpPr txBox="1">
            <a:spLocks noGrp="1" noRot="1" noChangeAspect="1" noChangeArrowheads="1" noTextEdit="1"/>
          </p:cNvSpPr>
          <p:nvPr>
            <p:ph type="sldImg"/>
          </p:nvPr>
        </p:nvSpPr>
        <p:spPr>
          <a:xfrm>
            <a:off x="1163638" y="700088"/>
            <a:ext cx="4606925" cy="3455987"/>
          </a:xfrm>
          <a:solidFill>
            <a:srgbClr val="FFFFFF"/>
          </a:solidFill>
          <a:ln>
            <a:solidFill>
              <a:srgbClr val="000000"/>
            </a:solidFill>
            <a:miter lim="800000"/>
          </a:ln>
        </p:spPr>
      </p:sp>
      <p:sp>
        <p:nvSpPr>
          <p:cNvPr id="90116" name="Rectangle 2"/>
          <p:cNvSpPr txBox="1">
            <a:spLocks noGrp="1" noChangeArrowheads="1"/>
          </p:cNvSpPr>
          <p:nvPr>
            <p:ph type="body" idx="1"/>
          </p:nvPr>
        </p:nvSpPr>
        <p:spPr>
          <a:xfrm>
            <a:off x="693738" y="4379913"/>
            <a:ext cx="5546725" cy="4059237"/>
          </a:xfrm>
          <a:noFill/>
          <a:ln/>
        </p:spPr>
        <p:txBody>
          <a:bodyPr wrap="none" anchor="ct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6"/>
          <p:cNvSpPr>
            <a:spLocks noGrp="1" noChangeArrowheads="1"/>
          </p:cNvSpPr>
          <p:nvPr>
            <p:ph type="sldNum" sz="quarter"/>
          </p:nvPr>
        </p:nvSpPr>
        <p:spPr>
          <a:noFill/>
        </p:spPr>
        <p:txBody>
          <a:bodyPr/>
          <a:lstStyle/>
          <a:p>
            <a:fld id="{5404E8C5-BEE6-4B4E-B864-71CD6009C8B2}" type="slidenum">
              <a:rPr lang="en-US"/>
              <a:pPr/>
              <a:t>18</a:t>
            </a:fld>
            <a:endParaRPr lang="en-US"/>
          </a:p>
        </p:txBody>
      </p:sp>
      <p:sp>
        <p:nvSpPr>
          <p:cNvPr id="91139" name="Rectangle 1"/>
          <p:cNvSpPr txBox="1">
            <a:spLocks noGrp="1" noRot="1" noChangeAspect="1" noChangeArrowheads="1" noTextEdit="1"/>
          </p:cNvSpPr>
          <p:nvPr>
            <p:ph type="sldImg"/>
          </p:nvPr>
        </p:nvSpPr>
        <p:spPr>
          <a:xfrm>
            <a:off x="1163638" y="700088"/>
            <a:ext cx="4606925" cy="3455987"/>
          </a:xfrm>
          <a:solidFill>
            <a:srgbClr val="FFFFFF"/>
          </a:solidFill>
          <a:ln>
            <a:solidFill>
              <a:srgbClr val="000000"/>
            </a:solidFill>
            <a:miter lim="800000"/>
          </a:ln>
        </p:spPr>
      </p:sp>
      <p:sp>
        <p:nvSpPr>
          <p:cNvPr id="91140" name="Rectangle 2"/>
          <p:cNvSpPr txBox="1">
            <a:spLocks noGrp="1" noChangeArrowheads="1"/>
          </p:cNvSpPr>
          <p:nvPr>
            <p:ph type="body" idx="1"/>
          </p:nvPr>
        </p:nvSpPr>
        <p:spPr>
          <a:xfrm>
            <a:off x="693738" y="4379913"/>
            <a:ext cx="5546725" cy="4059237"/>
          </a:xfrm>
          <a:noFill/>
          <a:ln/>
        </p:spPr>
        <p:txBody>
          <a:bodyPr wrap="none" anchor="ct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6"/>
          <p:cNvSpPr>
            <a:spLocks noGrp="1" noChangeArrowheads="1"/>
          </p:cNvSpPr>
          <p:nvPr>
            <p:ph type="sldNum" sz="quarter"/>
          </p:nvPr>
        </p:nvSpPr>
        <p:spPr>
          <a:noFill/>
        </p:spPr>
        <p:txBody>
          <a:bodyPr/>
          <a:lstStyle/>
          <a:p>
            <a:fld id="{64F7B53F-5B43-407F-843A-BA9961BD04D2}" type="slidenum">
              <a:rPr lang="en-US"/>
              <a:pPr/>
              <a:t>19</a:t>
            </a:fld>
            <a:endParaRPr lang="en-US"/>
          </a:p>
        </p:txBody>
      </p:sp>
      <p:sp>
        <p:nvSpPr>
          <p:cNvPr id="92163" name="Rectangle 1"/>
          <p:cNvSpPr txBox="1">
            <a:spLocks noGrp="1" noRot="1" noChangeAspect="1" noChangeArrowheads="1" noTextEdit="1"/>
          </p:cNvSpPr>
          <p:nvPr>
            <p:ph type="sldImg"/>
          </p:nvPr>
        </p:nvSpPr>
        <p:spPr>
          <a:xfrm>
            <a:off x="1163638" y="700088"/>
            <a:ext cx="4606925" cy="3455987"/>
          </a:xfrm>
          <a:solidFill>
            <a:srgbClr val="FFFFFF"/>
          </a:solidFill>
          <a:ln>
            <a:solidFill>
              <a:srgbClr val="000000"/>
            </a:solidFill>
            <a:miter lim="800000"/>
          </a:ln>
        </p:spPr>
      </p:sp>
      <p:sp>
        <p:nvSpPr>
          <p:cNvPr id="92164" name="Rectangle 2"/>
          <p:cNvSpPr txBox="1">
            <a:spLocks noGrp="1" noChangeArrowheads="1"/>
          </p:cNvSpPr>
          <p:nvPr>
            <p:ph type="body" idx="1"/>
          </p:nvPr>
        </p:nvSpPr>
        <p:spPr>
          <a:xfrm>
            <a:off x="693738" y="4379913"/>
            <a:ext cx="5546725" cy="4059237"/>
          </a:xfrm>
          <a:noFill/>
          <a:ln/>
        </p:spPr>
        <p:txBody>
          <a:bodyPr wrap="none" anchor="ct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6"/>
          <p:cNvSpPr>
            <a:spLocks noGrp="1" noChangeArrowheads="1"/>
          </p:cNvSpPr>
          <p:nvPr>
            <p:ph type="sldNum" sz="quarter"/>
          </p:nvPr>
        </p:nvSpPr>
        <p:spPr>
          <a:noFill/>
        </p:spPr>
        <p:txBody>
          <a:bodyPr/>
          <a:lstStyle/>
          <a:p>
            <a:fld id="{A7B7DEBD-C488-4370-A9D3-881AF0D57CD0}" type="slidenum">
              <a:rPr lang="en-US"/>
              <a:pPr/>
              <a:t>2</a:t>
            </a:fld>
            <a:endParaRPr lang="en-US"/>
          </a:p>
        </p:txBody>
      </p:sp>
      <p:sp>
        <p:nvSpPr>
          <p:cNvPr id="74755" name="Rectangle 1"/>
          <p:cNvSpPr txBox="1">
            <a:spLocks noGrp="1" noRot="1" noChangeAspect="1" noChangeArrowheads="1" noTextEdit="1"/>
          </p:cNvSpPr>
          <p:nvPr>
            <p:ph type="sldImg"/>
          </p:nvPr>
        </p:nvSpPr>
        <p:spPr>
          <a:xfrm>
            <a:off x="1163638" y="700088"/>
            <a:ext cx="4606925" cy="3455987"/>
          </a:xfrm>
          <a:solidFill>
            <a:srgbClr val="FFFFFF"/>
          </a:solidFill>
          <a:ln>
            <a:solidFill>
              <a:srgbClr val="000000"/>
            </a:solidFill>
            <a:miter lim="800000"/>
          </a:ln>
        </p:spPr>
      </p:sp>
      <p:sp>
        <p:nvSpPr>
          <p:cNvPr id="74756" name="Rectangle 2"/>
          <p:cNvSpPr txBox="1">
            <a:spLocks noGrp="1" noChangeArrowheads="1"/>
          </p:cNvSpPr>
          <p:nvPr>
            <p:ph type="body" idx="1"/>
          </p:nvPr>
        </p:nvSpPr>
        <p:spPr>
          <a:xfrm>
            <a:off x="693738" y="4379913"/>
            <a:ext cx="5546725" cy="4149725"/>
          </a:xfrm>
          <a:noFill/>
          <a:ln/>
        </p:spPr>
        <p:txBody>
          <a:bodyPr wrap="none" anchor="ct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6"/>
          <p:cNvSpPr>
            <a:spLocks noGrp="1" noChangeArrowheads="1"/>
          </p:cNvSpPr>
          <p:nvPr>
            <p:ph type="sldNum" sz="quarter"/>
          </p:nvPr>
        </p:nvSpPr>
        <p:spPr>
          <a:noFill/>
        </p:spPr>
        <p:txBody>
          <a:bodyPr/>
          <a:lstStyle/>
          <a:p>
            <a:fld id="{F52BC137-6595-420E-AD08-8AB31C66BD3C}" type="slidenum">
              <a:rPr lang="en-US"/>
              <a:pPr/>
              <a:t>20</a:t>
            </a:fld>
            <a:endParaRPr lang="en-US"/>
          </a:p>
        </p:txBody>
      </p:sp>
      <p:sp>
        <p:nvSpPr>
          <p:cNvPr id="93187" name="Rectangle 1"/>
          <p:cNvSpPr txBox="1">
            <a:spLocks noGrp="1" noRot="1" noChangeAspect="1" noChangeArrowheads="1" noTextEdit="1"/>
          </p:cNvSpPr>
          <p:nvPr>
            <p:ph type="sldImg"/>
          </p:nvPr>
        </p:nvSpPr>
        <p:spPr>
          <a:xfrm>
            <a:off x="1163638" y="700088"/>
            <a:ext cx="4606925" cy="3455987"/>
          </a:xfrm>
          <a:solidFill>
            <a:srgbClr val="FFFFFF"/>
          </a:solidFill>
          <a:ln>
            <a:solidFill>
              <a:srgbClr val="000000"/>
            </a:solidFill>
            <a:miter lim="800000"/>
          </a:ln>
        </p:spPr>
      </p:sp>
      <p:sp>
        <p:nvSpPr>
          <p:cNvPr id="93188" name="Rectangle 2"/>
          <p:cNvSpPr txBox="1">
            <a:spLocks noGrp="1" noChangeArrowheads="1"/>
          </p:cNvSpPr>
          <p:nvPr>
            <p:ph type="body" idx="1"/>
          </p:nvPr>
        </p:nvSpPr>
        <p:spPr>
          <a:xfrm>
            <a:off x="693738" y="4379913"/>
            <a:ext cx="5546725" cy="4059237"/>
          </a:xfrm>
          <a:noFill/>
          <a:ln/>
        </p:spPr>
        <p:txBody>
          <a:bodyPr wrap="none" anchor="ct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6"/>
          <p:cNvSpPr>
            <a:spLocks noGrp="1" noChangeArrowheads="1"/>
          </p:cNvSpPr>
          <p:nvPr>
            <p:ph type="sldNum" sz="quarter"/>
          </p:nvPr>
        </p:nvSpPr>
        <p:spPr>
          <a:noFill/>
        </p:spPr>
        <p:txBody>
          <a:bodyPr/>
          <a:lstStyle/>
          <a:p>
            <a:fld id="{F2F03C4A-2F20-45D4-BBAA-21C886484456}" type="slidenum">
              <a:rPr lang="en-US"/>
              <a:pPr/>
              <a:t>21</a:t>
            </a:fld>
            <a:endParaRPr lang="en-US"/>
          </a:p>
        </p:txBody>
      </p:sp>
      <p:sp>
        <p:nvSpPr>
          <p:cNvPr id="94211" name="Rectangle 1"/>
          <p:cNvSpPr txBox="1">
            <a:spLocks noGrp="1" noRot="1" noChangeAspect="1" noChangeArrowheads="1" noTextEdit="1"/>
          </p:cNvSpPr>
          <p:nvPr>
            <p:ph type="sldImg"/>
          </p:nvPr>
        </p:nvSpPr>
        <p:spPr>
          <a:xfrm>
            <a:off x="1163638" y="700088"/>
            <a:ext cx="4606925" cy="3455987"/>
          </a:xfrm>
          <a:solidFill>
            <a:srgbClr val="FFFFFF"/>
          </a:solidFill>
          <a:ln>
            <a:solidFill>
              <a:srgbClr val="000000"/>
            </a:solidFill>
            <a:miter lim="800000"/>
          </a:ln>
        </p:spPr>
      </p:sp>
      <p:sp>
        <p:nvSpPr>
          <p:cNvPr id="94212" name="Rectangle 2"/>
          <p:cNvSpPr txBox="1">
            <a:spLocks noGrp="1" noChangeArrowheads="1"/>
          </p:cNvSpPr>
          <p:nvPr>
            <p:ph type="body" idx="1"/>
          </p:nvPr>
        </p:nvSpPr>
        <p:spPr>
          <a:xfrm>
            <a:off x="693738" y="4379913"/>
            <a:ext cx="5546725" cy="4059237"/>
          </a:xfrm>
          <a:noFill/>
          <a:ln/>
        </p:spPr>
        <p:txBody>
          <a:bodyPr wrap="none" anchor="ct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6"/>
          <p:cNvSpPr>
            <a:spLocks noGrp="1" noChangeArrowheads="1"/>
          </p:cNvSpPr>
          <p:nvPr>
            <p:ph type="sldNum" sz="quarter"/>
          </p:nvPr>
        </p:nvSpPr>
        <p:spPr>
          <a:noFill/>
        </p:spPr>
        <p:txBody>
          <a:bodyPr/>
          <a:lstStyle/>
          <a:p>
            <a:fld id="{92E9CC45-942D-49D4-A606-CA990367AA38}" type="slidenum">
              <a:rPr lang="en-US"/>
              <a:pPr/>
              <a:t>22</a:t>
            </a:fld>
            <a:endParaRPr lang="en-US"/>
          </a:p>
        </p:txBody>
      </p:sp>
      <p:sp>
        <p:nvSpPr>
          <p:cNvPr id="95235" name="Rectangle 1"/>
          <p:cNvSpPr txBox="1">
            <a:spLocks noGrp="1" noRot="1" noChangeAspect="1" noChangeArrowheads="1" noTextEdit="1"/>
          </p:cNvSpPr>
          <p:nvPr>
            <p:ph type="sldImg"/>
          </p:nvPr>
        </p:nvSpPr>
        <p:spPr>
          <a:xfrm>
            <a:off x="1163638" y="700088"/>
            <a:ext cx="4606925" cy="3455987"/>
          </a:xfrm>
          <a:solidFill>
            <a:srgbClr val="FFFFFF"/>
          </a:solidFill>
          <a:ln>
            <a:solidFill>
              <a:srgbClr val="000000"/>
            </a:solidFill>
            <a:miter lim="800000"/>
          </a:ln>
        </p:spPr>
      </p:sp>
      <p:sp>
        <p:nvSpPr>
          <p:cNvPr id="95236" name="Rectangle 2"/>
          <p:cNvSpPr txBox="1">
            <a:spLocks noGrp="1" noChangeArrowheads="1"/>
          </p:cNvSpPr>
          <p:nvPr>
            <p:ph type="body" idx="1"/>
          </p:nvPr>
        </p:nvSpPr>
        <p:spPr>
          <a:xfrm>
            <a:off x="693738" y="4379913"/>
            <a:ext cx="5546725" cy="4059237"/>
          </a:xfrm>
          <a:noFill/>
          <a:ln/>
        </p:spPr>
        <p:txBody>
          <a:bodyPr wrap="none" anchor="ct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6"/>
          <p:cNvSpPr>
            <a:spLocks noGrp="1" noChangeArrowheads="1"/>
          </p:cNvSpPr>
          <p:nvPr>
            <p:ph type="sldNum" sz="quarter"/>
          </p:nvPr>
        </p:nvSpPr>
        <p:spPr>
          <a:noFill/>
        </p:spPr>
        <p:txBody>
          <a:bodyPr/>
          <a:lstStyle/>
          <a:p>
            <a:fld id="{30EC1419-C3D4-4942-A1E3-BF639063873D}" type="slidenum">
              <a:rPr lang="en-US"/>
              <a:pPr/>
              <a:t>23</a:t>
            </a:fld>
            <a:endParaRPr lang="en-US"/>
          </a:p>
        </p:txBody>
      </p:sp>
      <p:sp>
        <p:nvSpPr>
          <p:cNvPr id="96259" name="Rectangle 1"/>
          <p:cNvSpPr txBox="1">
            <a:spLocks noGrp="1" noRot="1" noChangeAspect="1" noChangeArrowheads="1" noTextEdit="1"/>
          </p:cNvSpPr>
          <p:nvPr>
            <p:ph type="sldImg"/>
          </p:nvPr>
        </p:nvSpPr>
        <p:spPr>
          <a:xfrm>
            <a:off x="1163638" y="700088"/>
            <a:ext cx="4606925" cy="3455987"/>
          </a:xfrm>
          <a:solidFill>
            <a:srgbClr val="FFFFFF"/>
          </a:solidFill>
          <a:ln>
            <a:solidFill>
              <a:srgbClr val="000000"/>
            </a:solidFill>
            <a:miter lim="800000"/>
          </a:ln>
        </p:spPr>
      </p:sp>
      <p:sp>
        <p:nvSpPr>
          <p:cNvPr id="96260" name="Rectangle 2"/>
          <p:cNvSpPr txBox="1">
            <a:spLocks noGrp="1" noChangeArrowheads="1"/>
          </p:cNvSpPr>
          <p:nvPr>
            <p:ph type="body" idx="1"/>
          </p:nvPr>
        </p:nvSpPr>
        <p:spPr>
          <a:xfrm>
            <a:off x="693738" y="4379913"/>
            <a:ext cx="5546725" cy="4059237"/>
          </a:xfrm>
          <a:noFill/>
          <a:ln/>
        </p:spPr>
        <p:txBody>
          <a:bodyPr wrap="none" anchor="ct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6"/>
          <p:cNvSpPr>
            <a:spLocks noGrp="1" noChangeArrowheads="1"/>
          </p:cNvSpPr>
          <p:nvPr>
            <p:ph type="sldNum" sz="quarter"/>
          </p:nvPr>
        </p:nvSpPr>
        <p:spPr>
          <a:noFill/>
        </p:spPr>
        <p:txBody>
          <a:bodyPr/>
          <a:lstStyle/>
          <a:p>
            <a:fld id="{0C369A54-D668-4076-BEFB-1660D21431A2}" type="slidenum">
              <a:rPr lang="en-US"/>
              <a:pPr/>
              <a:t>24</a:t>
            </a:fld>
            <a:endParaRPr lang="en-US"/>
          </a:p>
        </p:txBody>
      </p:sp>
      <p:sp>
        <p:nvSpPr>
          <p:cNvPr id="97283" name="Rectangle 1"/>
          <p:cNvSpPr txBox="1">
            <a:spLocks noGrp="1" noRot="1" noChangeAspect="1" noChangeArrowheads="1" noTextEdit="1"/>
          </p:cNvSpPr>
          <p:nvPr>
            <p:ph type="sldImg"/>
          </p:nvPr>
        </p:nvSpPr>
        <p:spPr>
          <a:xfrm>
            <a:off x="1163638" y="700088"/>
            <a:ext cx="4606925" cy="3455987"/>
          </a:xfrm>
          <a:solidFill>
            <a:srgbClr val="FFFFFF"/>
          </a:solidFill>
          <a:ln>
            <a:solidFill>
              <a:srgbClr val="000000"/>
            </a:solidFill>
            <a:miter lim="800000"/>
          </a:ln>
        </p:spPr>
      </p:sp>
      <p:sp>
        <p:nvSpPr>
          <p:cNvPr id="97284" name="Rectangle 2"/>
          <p:cNvSpPr txBox="1">
            <a:spLocks noGrp="1" noChangeArrowheads="1"/>
          </p:cNvSpPr>
          <p:nvPr>
            <p:ph type="body" idx="1"/>
          </p:nvPr>
        </p:nvSpPr>
        <p:spPr>
          <a:xfrm>
            <a:off x="693738" y="4379913"/>
            <a:ext cx="5546725" cy="4059237"/>
          </a:xfrm>
          <a:noFill/>
          <a:ln/>
        </p:spPr>
        <p:txBody>
          <a:bodyPr wrap="none" anchor="ct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6"/>
          <p:cNvSpPr>
            <a:spLocks noGrp="1" noChangeArrowheads="1"/>
          </p:cNvSpPr>
          <p:nvPr>
            <p:ph type="sldNum" sz="quarter"/>
          </p:nvPr>
        </p:nvSpPr>
        <p:spPr>
          <a:noFill/>
        </p:spPr>
        <p:txBody>
          <a:bodyPr/>
          <a:lstStyle/>
          <a:p>
            <a:fld id="{67A7AAC6-C916-4812-8CC6-99F4D977C19A}" type="slidenum">
              <a:rPr lang="en-US"/>
              <a:pPr/>
              <a:t>25</a:t>
            </a:fld>
            <a:endParaRPr lang="en-US"/>
          </a:p>
        </p:txBody>
      </p:sp>
      <p:sp>
        <p:nvSpPr>
          <p:cNvPr id="101379" name="Rectangle 1"/>
          <p:cNvSpPr txBox="1">
            <a:spLocks noGrp="1" noRot="1" noChangeAspect="1" noChangeArrowheads="1" noTextEdit="1"/>
          </p:cNvSpPr>
          <p:nvPr>
            <p:ph type="sldImg"/>
          </p:nvPr>
        </p:nvSpPr>
        <p:spPr>
          <a:xfrm>
            <a:off x="1163638" y="700088"/>
            <a:ext cx="4606925" cy="3455987"/>
          </a:xfrm>
          <a:solidFill>
            <a:srgbClr val="FFFFFF"/>
          </a:solidFill>
          <a:ln>
            <a:solidFill>
              <a:srgbClr val="000000"/>
            </a:solidFill>
            <a:miter lim="800000"/>
          </a:ln>
        </p:spPr>
      </p:sp>
      <p:sp>
        <p:nvSpPr>
          <p:cNvPr id="101380" name="Rectangle 2"/>
          <p:cNvSpPr txBox="1">
            <a:spLocks noGrp="1" noChangeArrowheads="1"/>
          </p:cNvSpPr>
          <p:nvPr>
            <p:ph type="body" idx="1"/>
          </p:nvPr>
        </p:nvSpPr>
        <p:spPr>
          <a:xfrm>
            <a:off x="693738" y="4379913"/>
            <a:ext cx="5546725" cy="4059237"/>
          </a:xfrm>
          <a:noFill/>
          <a:ln/>
        </p:spPr>
        <p:txBody>
          <a:bodyPr wrap="none" anchor="ct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Rectangle 6"/>
          <p:cNvSpPr>
            <a:spLocks noGrp="1" noChangeArrowheads="1"/>
          </p:cNvSpPr>
          <p:nvPr>
            <p:ph type="sldNum" sz="quarter"/>
          </p:nvPr>
        </p:nvSpPr>
        <p:spPr>
          <a:noFill/>
        </p:spPr>
        <p:txBody>
          <a:bodyPr/>
          <a:lstStyle/>
          <a:p>
            <a:fld id="{26AC4367-FDFD-4AE1-983F-12EF55060B5B}" type="slidenum">
              <a:rPr lang="en-US"/>
              <a:pPr/>
              <a:t>26</a:t>
            </a:fld>
            <a:endParaRPr lang="en-US"/>
          </a:p>
        </p:txBody>
      </p:sp>
      <p:sp>
        <p:nvSpPr>
          <p:cNvPr id="102403" name="Rectangle 1"/>
          <p:cNvSpPr txBox="1">
            <a:spLocks noGrp="1" noRot="1" noChangeAspect="1" noChangeArrowheads="1" noTextEdit="1"/>
          </p:cNvSpPr>
          <p:nvPr>
            <p:ph type="sldImg"/>
          </p:nvPr>
        </p:nvSpPr>
        <p:spPr>
          <a:xfrm>
            <a:off x="1163638" y="700088"/>
            <a:ext cx="4606925" cy="3455987"/>
          </a:xfrm>
          <a:solidFill>
            <a:srgbClr val="FFFFFF"/>
          </a:solidFill>
          <a:ln>
            <a:solidFill>
              <a:srgbClr val="000000"/>
            </a:solidFill>
            <a:miter lim="800000"/>
          </a:ln>
        </p:spPr>
      </p:sp>
      <p:sp>
        <p:nvSpPr>
          <p:cNvPr id="102404" name="Rectangle 2"/>
          <p:cNvSpPr txBox="1">
            <a:spLocks noGrp="1" noChangeArrowheads="1"/>
          </p:cNvSpPr>
          <p:nvPr>
            <p:ph type="body" idx="1"/>
          </p:nvPr>
        </p:nvSpPr>
        <p:spPr>
          <a:xfrm>
            <a:off x="693738" y="4379913"/>
            <a:ext cx="5546725" cy="4059237"/>
          </a:xfrm>
          <a:noFill/>
          <a:ln/>
        </p:spPr>
        <p:txBody>
          <a:bodyPr wrap="none" anchor="ct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6"/>
          <p:cNvSpPr>
            <a:spLocks noGrp="1" noChangeArrowheads="1"/>
          </p:cNvSpPr>
          <p:nvPr>
            <p:ph type="sldNum" sz="quarter"/>
          </p:nvPr>
        </p:nvSpPr>
        <p:spPr>
          <a:noFill/>
        </p:spPr>
        <p:txBody>
          <a:bodyPr/>
          <a:lstStyle/>
          <a:p>
            <a:fld id="{0DCBE463-50C6-4A23-9650-08551E93FC1B}" type="slidenum">
              <a:rPr lang="en-US"/>
              <a:pPr/>
              <a:t>27</a:t>
            </a:fld>
            <a:endParaRPr lang="en-US"/>
          </a:p>
        </p:txBody>
      </p:sp>
      <p:sp>
        <p:nvSpPr>
          <p:cNvPr id="103427" name="Rectangle 1"/>
          <p:cNvSpPr txBox="1">
            <a:spLocks noGrp="1" noRot="1" noChangeAspect="1" noChangeArrowheads="1" noTextEdit="1"/>
          </p:cNvSpPr>
          <p:nvPr>
            <p:ph type="sldImg"/>
          </p:nvPr>
        </p:nvSpPr>
        <p:spPr>
          <a:xfrm>
            <a:off x="1163638" y="700088"/>
            <a:ext cx="4606925" cy="3455987"/>
          </a:xfrm>
          <a:solidFill>
            <a:srgbClr val="FFFFFF"/>
          </a:solidFill>
          <a:ln>
            <a:solidFill>
              <a:srgbClr val="000000"/>
            </a:solidFill>
            <a:miter lim="800000"/>
          </a:ln>
        </p:spPr>
      </p:sp>
      <p:sp>
        <p:nvSpPr>
          <p:cNvPr id="103428" name="Rectangle 2"/>
          <p:cNvSpPr txBox="1">
            <a:spLocks noGrp="1" noChangeArrowheads="1"/>
          </p:cNvSpPr>
          <p:nvPr>
            <p:ph type="body" idx="1"/>
          </p:nvPr>
        </p:nvSpPr>
        <p:spPr>
          <a:xfrm>
            <a:off x="693738" y="4379913"/>
            <a:ext cx="5546725" cy="4059237"/>
          </a:xfrm>
          <a:noFill/>
          <a:ln/>
        </p:spPr>
        <p:txBody>
          <a:bodyPr wrap="none" anchor="ct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6"/>
          <p:cNvSpPr>
            <a:spLocks noGrp="1" noChangeArrowheads="1"/>
          </p:cNvSpPr>
          <p:nvPr>
            <p:ph type="sldNum" sz="quarter"/>
          </p:nvPr>
        </p:nvSpPr>
        <p:spPr>
          <a:noFill/>
        </p:spPr>
        <p:txBody>
          <a:bodyPr/>
          <a:lstStyle/>
          <a:p>
            <a:fld id="{E63EA9EC-E3A8-49AD-A557-EE74C05A9885}" type="slidenum">
              <a:rPr lang="en-US"/>
              <a:pPr/>
              <a:t>28</a:t>
            </a:fld>
            <a:endParaRPr lang="en-US"/>
          </a:p>
        </p:txBody>
      </p:sp>
      <p:sp>
        <p:nvSpPr>
          <p:cNvPr id="104451" name="Rectangle 1"/>
          <p:cNvSpPr txBox="1">
            <a:spLocks noGrp="1" noRot="1" noChangeAspect="1" noChangeArrowheads="1" noTextEdit="1"/>
          </p:cNvSpPr>
          <p:nvPr>
            <p:ph type="sldImg"/>
          </p:nvPr>
        </p:nvSpPr>
        <p:spPr>
          <a:xfrm>
            <a:off x="1163638" y="700088"/>
            <a:ext cx="4606925" cy="3455987"/>
          </a:xfrm>
          <a:solidFill>
            <a:srgbClr val="FFFFFF"/>
          </a:solidFill>
          <a:ln>
            <a:solidFill>
              <a:srgbClr val="000000"/>
            </a:solidFill>
            <a:miter lim="800000"/>
          </a:ln>
        </p:spPr>
      </p:sp>
      <p:sp>
        <p:nvSpPr>
          <p:cNvPr id="104452" name="Rectangle 2"/>
          <p:cNvSpPr txBox="1">
            <a:spLocks noGrp="1" noChangeArrowheads="1"/>
          </p:cNvSpPr>
          <p:nvPr>
            <p:ph type="body" idx="1"/>
          </p:nvPr>
        </p:nvSpPr>
        <p:spPr>
          <a:xfrm>
            <a:off x="693738" y="4379913"/>
            <a:ext cx="5546725" cy="4059237"/>
          </a:xfrm>
          <a:noFill/>
          <a:ln/>
        </p:spPr>
        <p:txBody>
          <a:bodyPr wrap="none" anchor="ct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6"/>
          <p:cNvSpPr>
            <a:spLocks noGrp="1" noChangeArrowheads="1"/>
          </p:cNvSpPr>
          <p:nvPr>
            <p:ph type="sldNum" sz="quarter"/>
          </p:nvPr>
        </p:nvSpPr>
        <p:spPr>
          <a:noFill/>
        </p:spPr>
        <p:txBody>
          <a:bodyPr/>
          <a:lstStyle/>
          <a:p>
            <a:fld id="{107F8013-7355-406B-A127-44EDF4EA7D12}" type="slidenum">
              <a:rPr lang="en-US"/>
              <a:pPr/>
              <a:t>29</a:t>
            </a:fld>
            <a:endParaRPr lang="en-US"/>
          </a:p>
        </p:txBody>
      </p:sp>
      <p:sp>
        <p:nvSpPr>
          <p:cNvPr id="105475" name="Rectangle 1"/>
          <p:cNvSpPr txBox="1">
            <a:spLocks noGrp="1" noRot="1" noChangeAspect="1" noChangeArrowheads="1" noTextEdit="1"/>
          </p:cNvSpPr>
          <p:nvPr>
            <p:ph type="sldImg"/>
          </p:nvPr>
        </p:nvSpPr>
        <p:spPr>
          <a:xfrm>
            <a:off x="1163638" y="700088"/>
            <a:ext cx="4606925" cy="3455987"/>
          </a:xfrm>
          <a:solidFill>
            <a:srgbClr val="FFFFFF"/>
          </a:solidFill>
          <a:ln>
            <a:solidFill>
              <a:srgbClr val="000000"/>
            </a:solidFill>
            <a:miter lim="800000"/>
          </a:ln>
        </p:spPr>
      </p:sp>
      <p:sp>
        <p:nvSpPr>
          <p:cNvPr id="105476" name="Rectangle 2"/>
          <p:cNvSpPr txBox="1">
            <a:spLocks noGrp="1" noChangeArrowheads="1"/>
          </p:cNvSpPr>
          <p:nvPr>
            <p:ph type="body" idx="1"/>
          </p:nvPr>
        </p:nvSpPr>
        <p:spPr>
          <a:xfrm>
            <a:off x="693738" y="4379913"/>
            <a:ext cx="5546725" cy="4059237"/>
          </a:xfrm>
          <a:noFill/>
          <a:ln/>
        </p:spPr>
        <p:txBody>
          <a:bodyPr wrap="none" anchor="ct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6"/>
          <p:cNvSpPr>
            <a:spLocks noGrp="1" noChangeArrowheads="1"/>
          </p:cNvSpPr>
          <p:nvPr>
            <p:ph type="sldNum" sz="quarter"/>
          </p:nvPr>
        </p:nvSpPr>
        <p:spPr>
          <a:noFill/>
        </p:spPr>
        <p:txBody>
          <a:bodyPr/>
          <a:lstStyle/>
          <a:p>
            <a:fld id="{E270FB32-CCC9-4198-91F0-758055438844}" type="slidenum">
              <a:rPr lang="en-US"/>
              <a:pPr/>
              <a:t>3</a:t>
            </a:fld>
            <a:endParaRPr lang="en-US"/>
          </a:p>
        </p:txBody>
      </p:sp>
      <p:sp>
        <p:nvSpPr>
          <p:cNvPr id="75779" name="Rectangle 1"/>
          <p:cNvSpPr txBox="1">
            <a:spLocks noGrp="1" noRot="1" noChangeAspect="1" noChangeArrowheads="1" noTextEdit="1"/>
          </p:cNvSpPr>
          <p:nvPr>
            <p:ph type="sldImg"/>
          </p:nvPr>
        </p:nvSpPr>
        <p:spPr>
          <a:xfrm>
            <a:off x="1163638" y="700088"/>
            <a:ext cx="4606925" cy="3455987"/>
          </a:xfrm>
          <a:solidFill>
            <a:srgbClr val="FFFFFF"/>
          </a:solidFill>
          <a:ln>
            <a:solidFill>
              <a:srgbClr val="000000"/>
            </a:solidFill>
            <a:miter lim="800000"/>
          </a:ln>
        </p:spPr>
      </p:sp>
      <p:sp>
        <p:nvSpPr>
          <p:cNvPr id="75780" name="Rectangle 2"/>
          <p:cNvSpPr txBox="1">
            <a:spLocks noGrp="1" noChangeArrowheads="1"/>
          </p:cNvSpPr>
          <p:nvPr>
            <p:ph type="body" idx="1"/>
          </p:nvPr>
        </p:nvSpPr>
        <p:spPr>
          <a:xfrm>
            <a:off x="693738" y="4379913"/>
            <a:ext cx="5546725" cy="4059237"/>
          </a:xfrm>
          <a:noFill/>
          <a:ln/>
        </p:spPr>
        <p:txBody>
          <a:bodyPr wrap="none" anchor="ct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6"/>
          <p:cNvSpPr>
            <a:spLocks noGrp="1" noChangeArrowheads="1"/>
          </p:cNvSpPr>
          <p:nvPr>
            <p:ph type="sldNum" sz="quarter"/>
          </p:nvPr>
        </p:nvSpPr>
        <p:spPr>
          <a:noFill/>
        </p:spPr>
        <p:txBody>
          <a:bodyPr/>
          <a:lstStyle/>
          <a:p>
            <a:fld id="{B3917A42-D8AD-4CAA-B84A-289DC0F696D7}" type="slidenum">
              <a:rPr lang="en-US"/>
              <a:pPr/>
              <a:t>30</a:t>
            </a:fld>
            <a:endParaRPr lang="en-US"/>
          </a:p>
        </p:txBody>
      </p:sp>
      <p:sp>
        <p:nvSpPr>
          <p:cNvPr id="106499" name="Rectangle 1"/>
          <p:cNvSpPr txBox="1">
            <a:spLocks noGrp="1" noRot="1" noChangeAspect="1" noChangeArrowheads="1" noTextEdit="1"/>
          </p:cNvSpPr>
          <p:nvPr>
            <p:ph type="sldImg"/>
          </p:nvPr>
        </p:nvSpPr>
        <p:spPr>
          <a:xfrm>
            <a:off x="1163638" y="700088"/>
            <a:ext cx="4606925" cy="3455987"/>
          </a:xfrm>
          <a:solidFill>
            <a:srgbClr val="FFFFFF"/>
          </a:solidFill>
          <a:ln>
            <a:solidFill>
              <a:srgbClr val="000000"/>
            </a:solidFill>
            <a:miter lim="800000"/>
          </a:ln>
        </p:spPr>
      </p:sp>
      <p:sp>
        <p:nvSpPr>
          <p:cNvPr id="106500" name="Rectangle 2"/>
          <p:cNvSpPr txBox="1">
            <a:spLocks noGrp="1" noChangeArrowheads="1"/>
          </p:cNvSpPr>
          <p:nvPr>
            <p:ph type="body" idx="1"/>
          </p:nvPr>
        </p:nvSpPr>
        <p:spPr>
          <a:xfrm>
            <a:off x="693738" y="4379913"/>
            <a:ext cx="5546725" cy="4059237"/>
          </a:xfrm>
          <a:noFill/>
          <a:ln/>
        </p:spPr>
        <p:txBody>
          <a:bodyPr wrap="none" anchor="ct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6"/>
          <p:cNvSpPr>
            <a:spLocks noGrp="1" noChangeArrowheads="1"/>
          </p:cNvSpPr>
          <p:nvPr>
            <p:ph type="sldNum" sz="quarter"/>
          </p:nvPr>
        </p:nvSpPr>
        <p:spPr>
          <a:noFill/>
        </p:spPr>
        <p:txBody>
          <a:bodyPr/>
          <a:lstStyle/>
          <a:p>
            <a:fld id="{B5C5883C-8B9C-4324-AD76-0528E8F3377C}" type="slidenum">
              <a:rPr lang="en-US"/>
              <a:pPr/>
              <a:t>31</a:t>
            </a:fld>
            <a:endParaRPr lang="en-US"/>
          </a:p>
        </p:txBody>
      </p:sp>
      <p:sp>
        <p:nvSpPr>
          <p:cNvPr id="107523" name="Rectangle 1"/>
          <p:cNvSpPr txBox="1">
            <a:spLocks noGrp="1" noRot="1" noChangeAspect="1" noChangeArrowheads="1" noTextEdit="1"/>
          </p:cNvSpPr>
          <p:nvPr>
            <p:ph type="sldImg"/>
          </p:nvPr>
        </p:nvSpPr>
        <p:spPr>
          <a:xfrm>
            <a:off x="1163638" y="700088"/>
            <a:ext cx="4606925" cy="3455987"/>
          </a:xfrm>
          <a:solidFill>
            <a:srgbClr val="FFFFFF"/>
          </a:solidFill>
          <a:ln>
            <a:solidFill>
              <a:srgbClr val="000000"/>
            </a:solidFill>
            <a:miter lim="800000"/>
          </a:ln>
        </p:spPr>
      </p:sp>
      <p:sp>
        <p:nvSpPr>
          <p:cNvPr id="107524" name="Rectangle 2"/>
          <p:cNvSpPr txBox="1">
            <a:spLocks noGrp="1" noChangeArrowheads="1"/>
          </p:cNvSpPr>
          <p:nvPr>
            <p:ph type="body" idx="1"/>
          </p:nvPr>
        </p:nvSpPr>
        <p:spPr>
          <a:xfrm>
            <a:off x="693738" y="4379913"/>
            <a:ext cx="5546725" cy="4059237"/>
          </a:xfrm>
          <a:noFill/>
          <a:ln/>
        </p:spPr>
        <p:txBody>
          <a:bodyPr wrap="none" anchor="ct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Rectangle 6"/>
          <p:cNvSpPr>
            <a:spLocks noGrp="1" noChangeArrowheads="1"/>
          </p:cNvSpPr>
          <p:nvPr>
            <p:ph type="sldNum" sz="quarter"/>
          </p:nvPr>
        </p:nvSpPr>
        <p:spPr>
          <a:noFill/>
        </p:spPr>
        <p:txBody>
          <a:bodyPr/>
          <a:lstStyle/>
          <a:p>
            <a:fld id="{C2712716-E68D-48F9-BD83-5C77A96B6EBF}" type="slidenum">
              <a:rPr lang="en-US"/>
              <a:pPr/>
              <a:t>32</a:t>
            </a:fld>
            <a:endParaRPr lang="en-US"/>
          </a:p>
        </p:txBody>
      </p:sp>
      <p:sp>
        <p:nvSpPr>
          <p:cNvPr id="108547" name="Rectangle 1"/>
          <p:cNvSpPr txBox="1">
            <a:spLocks noGrp="1" noRot="1" noChangeAspect="1" noChangeArrowheads="1" noTextEdit="1"/>
          </p:cNvSpPr>
          <p:nvPr>
            <p:ph type="sldImg"/>
          </p:nvPr>
        </p:nvSpPr>
        <p:spPr>
          <a:xfrm>
            <a:off x="1163638" y="700088"/>
            <a:ext cx="4606925" cy="3455987"/>
          </a:xfrm>
          <a:solidFill>
            <a:srgbClr val="FFFFFF"/>
          </a:solidFill>
          <a:ln>
            <a:solidFill>
              <a:srgbClr val="000000"/>
            </a:solidFill>
            <a:miter lim="800000"/>
          </a:ln>
        </p:spPr>
      </p:sp>
      <p:sp>
        <p:nvSpPr>
          <p:cNvPr id="108548" name="Rectangle 2"/>
          <p:cNvSpPr txBox="1">
            <a:spLocks noGrp="1" noChangeArrowheads="1"/>
          </p:cNvSpPr>
          <p:nvPr>
            <p:ph type="body" idx="1"/>
          </p:nvPr>
        </p:nvSpPr>
        <p:spPr>
          <a:xfrm>
            <a:off x="693738" y="4379913"/>
            <a:ext cx="5546725" cy="4059237"/>
          </a:xfrm>
          <a:noFill/>
          <a:ln/>
        </p:spPr>
        <p:txBody>
          <a:bodyPr wrap="none" anchor="ct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6"/>
          <p:cNvSpPr>
            <a:spLocks noGrp="1" noChangeArrowheads="1"/>
          </p:cNvSpPr>
          <p:nvPr>
            <p:ph type="sldNum" sz="quarter"/>
          </p:nvPr>
        </p:nvSpPr>
        <p:spPr>
          <a:noFill/>
        </p:spPr>
        <p:txBody>
          <a:bodyPr/>
          <a:lstStyle/>
          <a:p>
            <a:fld id="{6F7ECEB4-6E4C-4B05-9C96-2D0D67CBDC49}" type="slidenum">
              <a:rPr lang="en-US"/>
              <a:pPr/>
              <a:t>33</a:t>
            </a:fld>
            <a:endParaRPr lang="en-US"/>
          </a:p>
        </p:txBody>
      </p:sp>
      <p:sp>
        <p:nvSpPr>
          <p:cNvPr id="109571" name="Rectangle 1"/>
          <p:cNvSpPr txBox="1">
            <a:spLocks noGrp="1" noRot="1" noChangeAspect="1" noChangeArrowheads="1" noTextEdit="1"/>
          </p:cNvSpPr>
          <p:nvPr>
            <p:ph type="sldImg"/>
          </p:nvPr>
        </p:nvSpPr>
        <p:spPr>
          <a:xfrm>
            <a:off x="1133475" y="684213"/>
            <a:ext cx="4667250" cy="3500437"/>
          </a:xfrm>
          <a:solidFill>
            <a:srgbClr val="FFFFFF"/>
          </a:solidFill>
          <a:ln>
            <a:solidFill>
              <a:srgbClr val="000000"/>
            </a:solidFill>
            <a:miter lim="800000"/>
          </a:ln>
        </p:spPr>
      </p:sp>
      <p:sp>
        <p:nvSpPr>
          <p:cNvPr id="109572" name="Rectangle 2"/>
          <p:cNvSpPr txBox="1">
            <a:spLocks noGrp="1" noChangeArrowheads="1"/>
          </p:cNvSpPr>
          <p:nvPr>
            <p:ph type="body" idx="1"/>
          </p:nvPr>
        </p:nvSpPr>
        <p:spPr>
          <a:xfrm>
            <a:off x="915988" y="4413250"/>
            <a:ext cx="5102225" cy="4021138"/>
          </a:xfrm>
          <a:noFill/>
          <a:ln/>
        </p:spPr>
        <p:txBody>
          <a:bodyPr wrap="none" anchor="ct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6"/>
          <p:cNvSpPr>
            <a:spLocks noGrp="1" noChangeArrowheads="1"/>
          </p:cNvSpPr>
          <p:nvPr>
            <p:ph type="sldNum" sz="quarter"/>
          </p:nvPr>
        </p:nvSpPr>
        <p:spPr>
          <a:noFill/>
        </p:spPr>
        <p:txBody>
          <a:bodyPr/>
          <a:lstStyle/>
          <a:p>
            <a:fld id="{7FA447D5-6D83-49BC-9CCB-3C379C7AA164}" type="slidenum">
              <a:rPr lang="en-US"/>
              <a:pPr/>
              <a:t>34</a:t>
            </a:fld>
            <a:endParaRPr lang="en-US"/>
          </a:p>
        </p:txBody>
      </p:sp>
      <p:sp>
        <p:nvSpPr>
          <p:cNvPr id="110595" name="Text Box 1"/>
          <p:cNvSpPr txBox="1">
            <a:spLocks noChangeArrowheads="1"/>
          </p:cNvSpPr>
          <p:nvPr/>
        </p:nvSpPr>
        <p:spPr bwMode="auto">
          <a:xfrm>
            <a:off x="1133475" y="684213"/>
            <a:ext cx="4667250" cy="3500437"/>
          </a:xfrm>
          <a:prstGeom prst="rect">
            <a:avLst/>
          </a:prstGeom>
          <a:solidFill>
            <a:srgbClr val="FFFFFF"/>
          </a:solidFill>
          <a:ln w="9525">
            <a:solidFill>
              <a:srgbClr val="000000"/>
            </a:solidFill>
            <a:miter lim="800000"/>
            <a:headEnd/>
            <a:tailEnd/>
          </a:ln>
        </p:spPr>
        <p:txBody>
          <a:bodyPr wrap="none" anchor="ctr"/>
          <a:lstStyle/>
          <a:p>
            <a:endParaRPr lang="en-US">
              <a:ea typeface="DejaVu LGC Sans" charset="0"/>
              <a:cs typeface="DejaVu LGC Sans" charset="0"/>
            </a:endParaRPr>
          </a:p>
        </p:txBody>
      </p:sp>
      <p:sp>
        <p:nvSpPr>
          <p:cNvPr id="110596" name="Rectangle 2"/>
          <p:cNvSpPr txBox="1">
            <a:spLocks noGrp="1" noChangeArrowheads="1"/>
          </p:cNvSpPr>
          <p:nvPr>
            <p:ph type="body"/>
          </p:nvPr>
        </p:nvSpPr>
        <p:spPr>
          <a:xfrm>
            <a:off x="915988" y="4413250"/>
            <a:ext cx="5102225" cy="4111625"/>
          </a:xfrm>
          <a:noFill/>
          <a:ln/>
        </p:spPr>
        <p:txBody>
          <a:bodyPr wrap="none" anchor="ct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6"/>
          <p:cNvSpPr>
            <a:spLocks noGrp="1" noChangeArrowheads="1"/>
          </p:cNvSpPr>
          <p:nvPr>
            <p:ph type="sldNum" sz="quarter"/>
          </p:nvPr>
        </p:nvSpPr>
        <p:spPr>
          <a:noFill/>
        </p:spPr>
        <p:txBody>
          <a:bodyPr/>
          <a:lstStyle/>
          <a:p>
            <a:fld id="{FCD159DC-776B-4BE4-897F-3BCE6A1FCD07}" type="slidenum">
              <a:rPr lang="en-US"/>
              <a:pPr/>
              <a:t>35</a:t>
            </a:fld>
            <a:endParaRPr lang="en-US"/>
          </a:p>
        </p:txBody>
      </p:sp>
      <p:sp>
        <p:nvSpPr>
          <p:cNvPr id="111619" name="Text Box 1"/>
          <p:cNvSpPr txBox="1">
            <a:spLocks noChangeArrowheads="1"/>
          </p:cNvSpPr>
          <p:nvPr/>
        </p:nvSpPr>
        <p:spPr bwMode="auto">
          <a:xfrm>
            <a:off x="1133475" y="684213"/>
            <a:ext cx="4667250" cy="3500437"/>
          </a:xfrm>
          <a:prstGeom prst="rect">
            <a:avLst/>
          </a:prstGeom>
          <a:solidFill>
            <a:srgbClr val="FFFFFF"/>
          </a:solidFill>
          <a:ln w="9525">
            <a:solidFill>
              <a:srgbClr val="000000"/>
            </a:solidFill>
            <a:miter lim="800000"/>
            <a:headEnd/>
            <a:tailEnd/>
          </a:ln>
        </p:spPr>
        <p:txBody>
          <a:bodyPr wrap="none" anchor="ctr"/>
          <a:lstStyle/>
          <a:p>
            <a:endParaRPr lang="en-US">
              <a:ea typeface="DejaVu LGC Sans" charset="0"/>
              <a:cs typeface="DejaVu LGC Sans" charset="0"/>
            </a:endParaRPr>
          </a:p>
        </p:txBody>
      </p:sp>
      <p:sp>
        <p:nvSpPr>
          <p:cNvPr id="111620" name="Rectangle 2"/>
          <p:cNvSpPr txBox="1">
            <a:spLocks noGrp="1" noChangeArrowheads="1"/>
          </p:cNvSpPr>
          <p:nvPr>
            <p:ph type="body"/>
          </p:nvPr>
        </p:nvSpPr>
        <p:spPr>
          <a:xfrm>
            <a:off x="915988" y="4413250"/>
            <a:ext cx="5102225" cy="4111625"/>
          </a:xfrm>
          <a:noFill/>
          <a:ln/>
        </p:spPr>
        <p:txBody>
          <a:bodyPr wrap="none" anchor="ct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6"/>
          <p:cNvSpPr>
            <a:spLocks noGrp="1" noChangeArrowheads="1"/>
          </p:cNvSpPr>
          <p:nvPr>
            <p:ph type="sldNum" sz="quarter"/>
          </p:nvPr>
        </p:nvSpPr>
        <p:spPr>
          <a:noFill/>
        </p:spPr>
        <p:txBody>
          <a:bodyPr/>
          <a:lstStyle/>
          <a:p>
            <a:fld id="{CAF95AE9-78D7-4DB5-98D5-2A4FFBA6BF0A}" type="slidenum">
              <a:rPr lang="en-US"/>
              <a:pPr/>
              <a:t>36</a:t>
            </a:fld>
            <a:endParaRPr lang="en-US"/>
          </a:p>
        </p:txBody>
      </p:sp>
      <p:sp>
        <p:nvSpPr>
          <p:cNvPr id="112643" name="Text Box 1"/>
          <p:cNvSpPr txBox="1">
            <a:spLocks noChangeArrowheads="1"/>
          </p:cNvSpPr>
          <p:nvPr/>
        </p:nvSpPr>
        <p:spPr bwMode="auto">
          <a:xfrm>
            <a:off x="1133475" y="684213"/>
            <a:ext cx="4667250" cy="3500437"/>
          </a:xfrm>
          <a:prstGeom prst="rect">
            <a:avLst/>
          </a:prstGeom>
          <a:solidFill>
            <a:srgbClr val="FFFFFF"/>
          </a:solidFill>
          <a:ln w="9525">
            <a:solidFill>
              <a:srgbClr val="000000"/>
            </a:solidFill>
            <a:miter lim="800000"/>
            <a:headEnd/>
            <a:tailEnd/>
          </a:ln>
        </p:spPr>
        <p:txBody>
          <a:bodyPr wrap="none" anchor="ctr"/>
          <a:lstStyle/>
          <a:p>
            <a:endParaRPr lang="en-US">
              <a:ea typeface="DejaVu LGC Sans" charset="0"/>
              <a:cs typeface="DejaVu LGC Sans" charset="0"/>
            </a:endParaRPr>
          </a:p>
        </p:txBody>
      </p:sp>
      <p:sp>
        <p:nvSpPr>
          <p:cNvPr id="112644" name="Rectangle 2"/>
          <p:cNvSpPr txBox="1">
            <a:spLocks noGrp="1" noChangeArrowheads="1"/>
          </p:cNvSpPr>
          <p:nvPr>
            <p:ph type="body"/>
          </p:nvPr>
        </p:nvSpPr>
        <p:spPr>
          <a:xfrm>
            <a:off x="915988" y="4413250"/>
            <a:ext cx="5102225" cy="4111625"/>
          </a:xfrm>
          <a:noFill/>
          <a:ln/>
        </p:spPr>
        <p:txBody>
          <a:bodyPr wrap="none" anchor="ct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6"/>
          <p:cNvSpPr>
            <a:spLocks noGrp="1" noChangeArrowheads="1"/>
          </p:cNvSpPr>
          <p:nvPr>
            <p:ph type="sldNum" sz="quarter"/>
          </p:nvPr>
        </p:nvSpPr>
        <p:spPr>
          <a:noFill/>
        </p:spPr>
        <p:txBody>
          <a:bodyPr/>
          <a:lstStyle/>
          <a:p>
            <a:fld id="{7BA17177-29C8-47CA-8107-295E193EB4C1}" type="slidenum">
              <a:rPr lang="en-US"/>
              <a:pPr/>
              <a:t>37</a:t>
            </a:fld>
            <a:endParaRPr lang="en-US"/>
          </a:p>
        </p:txBody>
      </p:sp>
      <p:sp>
        <p:nvSpPr>
          <p:cNvPr id="113667" name="Text Box 1"/>
          <p:cNvSpPr txBox="1">
            <a:spLocks noChangeArrowheads="1"/>
          </p:cNvSpPr>
          <p:nvPr/>
        </p:nvSpPr>
        <p:spPr bwMode="auto">
          <a:xfrm>
            <a:off x="1133475" y="684213"/>
            <a:ext cx="4667250" cy="3500437"/>
          </a:xfrm>
          <a:prstGeom prst="rect">
            <a:avLst/>
          </a:prstGeom>
          <a:solidFill>
            <a:srgbClr val="FFFFFF"/>
          </a:solidFill>
          <a:ln w="9525">
            <a:solidFill>
              <a:srgbClr val="000000"/>
            </a:solidFill>
            <a:miter lim="800000"/>
            <a:headEnd/>
            <a:tailEnd/>
          </a:ln>
        </p:spPr>
        <p:txBody>
          <a:bodyPr wrap="none" anchor="ctr"/>
          <a:lstStyle/>
          <a:p>
            <a:endParaRPr lang="en-US">
              <a:ea typeface="DejaVu LGC Sans" charset="0"/>
              <a:cs typeface="DejaVu LGC Sans" charset="0"/>
            </a:endParaRPr>
          </a:p>
        </p:txBody>
      </p:sp>
      <p:sp>
        <p:nvSpPr>
          <p:cNvPr id="113668" name="Rectangle 2"/>
          <p:cNvSpPr txBox="1">
            <a:spLocks noGrp="1" noChangeArrowheads="1"/>
          </p:cNvSpPr>
          <p:nvPr>
            <p:ph type="body"/>
          </p:nvPr>
        </p:nvSpPr>
        <p:spPr>
          <a:xfrm>
            <a:off x="915988" y="4413250"/>
            <a:ext cx="5102225" cy="4111625"/>
          </a:xfrm>
          <a:noFill/>
          <a:ln/>
        </p:spPr>
        <p:txBody>
          <a:bodyPr wrap="none" anchor="ct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6"/>
          <p:cNvSpPr>
            <a:spLocks noGrp="1" noChangeArrowheads="1"/>
          </p:cNvSpPr>
          <p:nvPr>
            <p:ph type="sldNum" sz="quarter"/>
          </p:nvPr>
        </p:nvSpPr>
        <p:spPr>
          <a:noFill/>
        </p:spPr>
        <p:txBody>
          <a:bodyPr/>
          <a:lstStyle/>
          <a:p>
            <a:fld id="{90012C3D-9689-4AB4-AD58-3F8E78244930}" type="slidenum">
              <a:rPr lang="en-US"/>
              <a:pPr/>
              <a:t>38</a:t>
            </a:fld>
            <a:endParaRPr lang="en-US"/>
          </a:p>
        </p:txBody>
      </p:sp>
      <p:sp>
        <p:nvSpPr>
          <p:cNvPr id="114691" name="Text Box 1"/>
          <p:cNvSpPr txBox="1">
            <a:spLocks noChangeArrowheads="1"/>
          </p:cNvSpPr>
          <p:nvPr/>
        </p:nvSpPr>
        <p:spPr bwMode="auto">
          <a:xfrm>
            <a:off x="1133475" y="684213"/>
            <a:ext cx="4667250" cy="3500437"/>
          </a:xfrm>
          <a:prstGeom prst="rect">
            <a:avLst/>
          </a:prstGeom>
          <a:solidFill>
            <a:srgbClr val="FFFFFF"/>
          </a:solidFill>
          <a:ln w="9525">
            <a:solidFill>
              <a:srgbClr val="000000"/>
            </a:solidFill>
            <a:miter lim="800000"/>
            <a:headEnd/>
            <a:tailEnd/>
          </a:ln>
        </p:spPr>
        <p:txBody>
          <a:bodyPr wrap="none" anchor="ctr"/>
          <a:lstStyle/>
          <a:p>
            <a:endParaRPr lang="en-US">
              <a:ea typeface="DejaVu LGC Sans" charset="0"/>
              <a:cs typeface="DejaVu LGC Sans" charset="0"/>
            </a:endParaRPr>
          </a:p>
        </p:txBody>
      </p:sp>
      <p:sp>
        <p:nvSpPr>
          <p:cNvPr id="114692" name="Rectangle 2"/>
          <p:cNvSpPr txBox="1">
            <a:spLocks noGrp="1" noChangeArrowheads="1"/>
          </p:cNvSpPr>
          <p:nvPr>
            <p:ph type="body"/>
          </p:nvPr>
        </p:nvSpPr>
        <p:spPr>
          <a:xfrm>
            <a:off x="915988" y="4413250"/>
            <a:ext cx="5102225" cy="4111625"/>
          </a:xfrm>
          <a:noFill/>
          <a:ln/>
        </p:spPr>
        <p:txBody>
          <a:bodyPr wrap="none" anchor="ct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6"/>
          <p:cNvSpPr>
            <a:spLocks noGrp="1" noChangeArrowheads="1"/>
          </p:cNvSpPr>
          <p:nvPr>
            <p:ph type="sldNum" sz="quarter"/>
          </p:nvPr>
        </p:nvSpPr>
        <p:spPr>
          <a:noFill/>
        </p:spPr>
        <p:txBody>
          <a:bodyPr/>
          <a:lstStyle/>
          <a:p>
            <a:fld id="{39A42F92-1055-4B42-AE09-F78D96E580AF}" type="slidenum">
              <a:rPr lang="en-US"/>
              <a:pPr/>
              <a:t>39</a:t>
            </a:fld>
            <a:endParaRPr lang="en-US"/>
          </a:p>
        </p:txBody>
      </p:sp>
      <p:sp>
        <p:nvSpPr>
          <p:cNvPr id="115715" name="Rectangle 1"/>
          <p:cNvSpPr txBox="1">
            <a:spLocks noGrp="1" noRot="1" noChangeAspect="1" noChangeArrowheads="1" noTextEdit="1"/>
          </p:cNvSpPr>
          <p:nvPr>
            <p:ph type="sldImg"/>
          </p:nvPr>
        </p:nvSpPr>
        <p:spPr>
          <a:xfrm>
            <a:off x="1133475" y="684213"/>
            <a:ext cx="4667250" cy="3500437"/>
          </a:xfrm>
          <a:solidFill>
            <a:srgbClr val="FFFFFF"/>
          </a:solidFill>
          <a:ln>
            <a:solidFill>
              <a:srgbClr val="000000"/>
            </a:solidFill>
            <a:miter lim="800000"/>
          </a:ln>
        </p:spPr>
      </p:sp>
      <p:sp>
        <p:nvSpPr>
          <p:cNvPr id="115716" name="Rectangle 2"/>
          <p:cNvSpPr txBox="1">
            <a:spLocks noGrp="1" noChangeArrowheads="1"/>
          </p:cNvSpPr>
          <p:nvPr>
            <p:ph type="body" idx="1"/>
          </p:nvPr>
        </p:nvSpPr>
        <p:spPr>
          <a:xfrm>
            <a:off x="915988" y="4413250"/>
            <a:ext cx="5102225" cy="4021138"/>
          </a:xfrm>
          <a:noFill/>
          <a:ln/>
        </p:spPr>
        <p:txBody>
          <a:bodyPr wrap="none" anchor="ct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6"/>
          <p:cNvSpPr>
            <a:spLocks noGrp="1" noChangeArrowheads="1"/>
          </p:cNvSpPr>
          <p:nvPr>
            <p:ph type="sldNum" sz="quarter"/>
          </p:nvPr>
        </p:nvSpPr>
        <p:spPr>
          <a:noFill/>
        </p:spPr>
        <p:txBody>
          <a:bodyPr/>
          <a:lstStyle/>
          <a:p>
            <a:fld id="{CF1555DF-408D-45BE-B181-E641C669116C}" type="slidenum">
              <a:rPr lang="en-US"/>
              <a:pPr/>
              <a:t>4</a:t>
            </a:fld>
            <a:endParaRPr lang="en-US"/>
          </a:p>
        </p:txBody>
      </p:sp>
      <p:sp>
        <p:nvSpPr>
          <p:cNvPr id="76803" name="Rectangle 1"/>
          <p:cNvSpPr txBox="1">
            <a:spLocks noGrp="1" noRot="1" noChangeAspect="1" noChangeArrowheads="1" noTextEdit="1"/>
          </p:cNvSpPr>
          <p:nvPr>
            <p:ph type="sldImg"/>
          </p:nvPr>
        </p:nvSpPr>
        <p:spPr>
          <a:xfrm>
            <a:off x="1163638" y="700088"/>
            <a:ext cx="4606925" cy="3455987"/>
          </a:xfrm>
          <a:solidFill>
            <a:srgbClr val="FFFFFF"/>
          </a:solidFill>
          <a:ln>
            <a:solidFill>
              <a:srgbClr val="000000"/>
            </a:solidFill>
            <a:miter lim="800000"/>
          </a:ln>
        </p:spPr>
      </p:sp>
      <p:sp>
        <p:nvSpPr>
          <p:cNvPr id="76804" name="Rectangle 2"/>
          <p:cNvSpPr txBox="1">
            <a:spLocks noGrp="1" noChangeArrowheads="1"/>
          </p:cNvSpPr>
          <p:nvPr>
            <p:ph type="body" idx="1"/>
          </p:nvPr>
        </p:nvSpPr>
        <p:spPr>
          <a:xfrm>
            <a:off x="693738" y="4379913"/>
            <a:ext cx="5546725" cy="4059237"/>
          </a:xfrm>
          <a:noFill/>
          <a:ln/>
        </p:spPr>
        <p:txBody>
          <a:bodyPr wrap="none" anchor="ct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6"/>
          <p:cNvSpPr>
            <a:spLocks noGrp="1" noChangeArrowheads="1"/>
          </p:cNvSpPr>
          <p:nvPr>
            <p:ph type="sldNum" sz="quarter"/>
          </p:nvPr>
        </p:nvSpPr>
        <p:spPr>
          <a:noFill/>
        </p:spPr>
        <p:txBody>
          <a:bodyPr/>
          <a:lstStyle/>
          <a:p>
            <a:fld id="{2A1A54E3-0AB2-4D34-8FD0-DBD35DB389E0}" type="slidenum">
              <a:rPr lang="en-US"/>
              <a:pPr/>
              <a:t>40</a:t>
            </a:fld>
            <a:endParaRPr lang="en-US"/>
          </a:p>
        </p:txBody>
      </p:sp>
      <p:sp>
        <p:nvSpPr>
          <p:cNvPr id="116739" name="Rectangle 1"/>
          <p:cNvSpPr txBox="1">
            <a:spLocks noGrp="1" noRot="1" noChangeAspect="1" noChangeArrowheads="1" noTextEdit="1"/>
          </p:cNvSpPr>
          <p:nvPr>
            <p:ph type="sldImg"/>
          </p:nvPr>
        </p:nvSpPr>
        <p:spPr>
          <a:xfrm>
            <a:off x="1133475" y="684213"/>
            <a:ext cx="4667250" cy="3500437"/>
          </a:xfrm>
          <a:solidFill>
            <a:srgbClr val="FFFFFF"/>
          </a:solidFill>
          <a:ln>
            <a:solidFill>
              <a:srgbClr val="000000"/>
            </a:solidFill>
            <a:miter lim="800000"/>
          </a:ln>
        </p:spPr>
      </p:sp>
      <p:sp>
        <p:nvSpPr>
          <p:cNvPr id="116740" name="Rectangle 2"/>
          <p:cNvSpPr txBox="1">
            <a:spLocks noGrp="1" noChangeArrowheads="1"/>
          </p:cNvSpPr>
          <p:nvPr>
            <p:ph type="body" idx="1"/>
          </p:nvPr>
        </p:nvSpPr>
        <p:spPr>
          <a:xfrm>
            <a:off x="915988" y="4413250"/>
            <a:ext cx="5102225" cy="4021138"/>
          </a:xfrm>
          <a:noFill/>
          <a:ln/>
        </p:spPr>
        <p:txBody>
          <a:bodyPr wrap="none" anchor="ct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762" name="Rectangle 6"/>
          <p:cNvSpPr>
            <a:spLocks noGrp="1" noChangeArrowheads="1"/>
          </p:cNvSpPr>
          <p:nvPr>
            <p:ph type="sldNum" sz="quarter"/>
          </p:nvPr>
        </p:nvSpPr>
        <p:spPr>
          <a:noFill/>
        </p:spPr>
        <p:txBody>
          <a:bodyPr/>
          <a:lstStyle/>
          <a:p>
            <a:fld id="{3926F093-22DF-434D-B772-A0F12B335C8F}" type="slidenum">
              <a:rPr lang="en-US"/>
              <a:pPr/>
              <a:t>41</a:t>
            </a:fld>
            <a:endParaRPr lang="en-US"/>
          </a:p>
        </p:txBody>
      </p:sp>
      <p:sp>
        <p:nvSpPr>
          <p:cNvPr id="117763" name="Rectangle 1"/>
          <p:cNvSpPr txBox="1">
            <a:spLocks noGrp="1" noRot="1" noChangeAspect="1" noChangeArrowheads="1" noTextEdit="1"/>
          </p:cNvSpPr>
          <p:nvPr>
            <p:ph type="sldImg"/>
          </p:nvPr>
        </p:nvSpPr>
        <p:spPr>
          <a:xfrm>
            <a:off x="1133475" y="684213"/>
            <a:ext cx="4667250" cy="3500437"/>
          </a:xfrm>
          <a:solidFill>
            <a:srgbClr val="FFFFFF"/>
          </a:solidFill>
          <a:ln>
            <a:solidFill>
              <a:srgbClr val="000000"/>
            </a:solidFill>
            <a:miter lim="800000"/>
          </a:ln>
        </p:spPr>
      </p:sp>
      <p:sp>
        <p:nvSpPr>
          <p:cNvPr id="117764" name="Rectangle 2"/>
          <p:cNvSpPr txBox="1">
            <a:spLocks noGrp="1" noChangeArrowheads="1"/>
          </p:cNvSpPr>
          <p:nvPr>
            <p:ph type="body" idx="1"/>
          </p:nvPr>
        </p:nvSpPr>
        <p:spPr>
          <a:xfrm>
            <a:off x="915988" y="4413250"/>
            <a:ext cx="5102225" cy="4021138"/>
          </a:xfrm>
          <a:noFill/>
          <a:ln/>
        </p:spPr>
        <p:txBody>
          <a:bodyPr wrap="none" anchor="ct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6" name="Rectangle 6"/>
          <p:cNvSpPr>
            <a:spLocks noGrp="1" noChangeArrowheads="1"/>
          </p:cNvSpPr>
          <p:nvPr>
            <p:ph type="sldNum" sz="quarter"/>
          </p:nvPr>
        </p:nvSpPr>
        <p:spPr>
          <a:noFill/>
        </p:spPr>
        <p:txBody>
          <a:bodyPr/>
          <a:lstStyle/>
          <a:p>
            <a:fld id="{A18C415C-039F-47D0-B689-FBA14C744B66}" type="slidenum">
              <a:rPr lang="en-US"/>
              <a:pPr/>
              <a:t>43</a:t>
            </a:fld>
            <a:endParaRPr lang="en-US"/>
          </a:p>
        </p:txBody>
      </p:sp>
      <p:sp>
        <p:nvSpPr>
          <p:cNvPr id="118787" name="Rectangle 1"/>
          <p:cNvSpPr txBox="1">
            <a:spLocks noGrp="1" noRot="1" noChangeAspect="1" noChangeArrowheads="1" noTextEdit="1"/>
          </p:cNvSpPr>
          <p:nvPr>
            <p:ph type="sldImg"/>
          </p:nvPr>
        </p:nvSpPr>
        <p:spPr>
          <a:xfrm>
            <a:off x="1133475" y="684213"/>
            <a:ext cx="4667250" cy="3500437"/>
          </a:xfrm>
          <a:solidFill>
            <a:srgbClr val="FFFFFF"/>
          </a:solidFill>
          <a:ln>
            <a:solidFill>
              <a:srgbClr val="000000"/>
            </a:solidFill>
            <a:miter lim="800000"/>
          </a:ln>
        </p:spPr>
      </p:sp>
      <p:sp>
        <p:nvSpPr>
          <p:cNvPr id="118788" name="Rectangle 2"/>
          <p:cNvSpPr txBox="1">
            <a:spLocks noGrp="1" noChangeArrowheads="1"/>
          </p:cNvSpPr>
          <p:nvPr>
            <p:ph type="body" idx="1"/>
          </p:nvPr>
        </p:nvSpPr>
        <p:spPr>
          <a:xfrm>
            <a:off x="915988" y="4413250"/>
            <a:ext cx="5102225" cy="4111625"/>
          </a:xfrm>
          <a:noFill/>
          <a:ln/>
        </p:spPr>
        <p:txBody>
          <a:bodyPr wrap="none" anchor="ct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6"/>
          <p:cNvSpPr>
            <a:spLocks noGrp="1" noChangeArrowheads="1"/>
          </p:cNvSpPr>
          <p:nvPr>
            <p:ph type="sldNum" sz="quarter"/>
          </p:nvPr>
        </p:nvSpPr>
        <p:spPr>
          <a:noFill/>
        </p:spPr>
        <p:txBody>
          <a:bodyPr/>
          <a:lstStyle/>
          <a:p>
            <a:fld id="{B36ED684-D1C8-4514-A3C7-81B40D7CE183}" type="slidenum">
              <a:rPr lang="en-US"/>
              <a:pPr/>
              <a:t>44</a:t>
            </a:fld>
            <a:endParaRPr lang="en-US"/>
          </a:p>
        </p:txBody>
      </p:sp>
      <p:sp>
        <p:nvSpPr>
          <p:cNvPr id="119811" name="Rectangle 1"/>
          <p:cNvSpPr txBox="1">
            <a:spLocks noGrp="1" noRot="1" noChangeAspect="1" noChangeArrowheads="1" noTextEdit="1"/>
          </p:cNvSpPr>
          <p:nvPr>
            <p:ph type="sldImg"/>
          </p:nvPr>
        </p:nvSpPr>
        <p:spPr>
          <a:xfrm>
            <a:off x="1133475" y="684213"/>
            <a:ext cx="4667250" cy="3500437"/>
          </a:xfrm>
          <a:solidFill>
            <a:srgbClr val="FFFFFF"/>
          </a:solidFill>
          <a:ln>
            <a:solidFill>
              <a:srgbClr val="000000"/>
            </a:solidFill>
            <a:miter lim="800000"/>
          </a:ln>
        </p:spPr>
      </p:sp>
      <p:sp>
        <p:nvSpPr>
          <p:cNvPr id="119812" name="Rectangle 2"/>
          <p:cNvSpPr txBox="1">
            <a:spLocks noGrp="1" noChangeArrowheads="1"/>
          </p:cNvSpPr>
          <p:nvPr>
            <p:ph type="body" idx="1"/>
          </p:nvPr>
        </p:nvSpPr>
        <p:spPr>
          <a:xfrm>
            <a:off x="915988" y="4413250"/>
            <a:ext cx="5102225" cy="4021138"/>
          </a:xfrm>
          <a:noFill/>
          <a:ln/>
        </p:spPr>
        <p:txBody>
          <a:bodyPr wrap="none" anchor="ct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4" name="Rectangle 6"/>
          <p:cNvSpPr>
            <a:spLocks noGrp="1" noChangeArrowheads="1"/>
          </p:cNvSpPr>
          <p:nvPr>
            <p:ph type="sldNum" sz="quarter"/>
          </p:nvPr>
        </p:nvSpPr>
        <p:spPr>
          <a:noFill/>
        </p:spPr>
        <p:txBody>
          <a:bodyPr/>
          <a:lstStyle/>
          <a:p>
            <a:fld id="{8FC3AD19-4E21-4215-A5A8-F3BF7E2B57AE}" type="slidenum">
              <a:rPr lang="en-US"/>
              <a:pPr/>
              <a:t>45</a:t>
            </a:fld>
            <a:endParaRPr lang="en-US"/>
          </a:p>
        </p:txBody>
      </p:sp>
      <p:sp>
        <p:nvSpPr>
          <p:cNvPr id="120835" name="Rectangle 1"/>
          <p:cNvSpPr txBox="1">
            <a:spLocks noGrp="1" noRot="1" noChangeAspect="1" noChangeArrowheads="1" noTextEdit="1"/>
          </p:cNvSpPr>
          <p:nvPr>
            <p:ph type="sldImg"/>
          </p:nvPr>
        </p:nvSpPr>
        <p:spPr>
          <a:xfrm>
            <a:off x="1133475" y="684213"/>
            <a:ext cx="4667250" cy="3500437"/>
          </a:xfrm>
          <a:solidFill>
            <a:srgbClr val="FFFFFF"/>
          </a:solidFill>
          <a:ln>
            <a:solidFill>
              <a:srgbClr val="000000"/>
            </a:solidFill>
            <a:miter lim="800000"/>
          </a:ln>
        </p:spPr>
      </p:sp>
      <p:sp>
        <p:nvSpPr>
          <p:cNvPr id="120836" name="Rectangle 2"/>
          <p:cNvSpPr txBox="1">
            <a:spLocks noGrp="1" noChangeArrowheads="1"/>
          </p:cNvSpPr>
          <p:nvPr>
            <p:ph type="body" idx="1"/>
          </p:nvPr>
        </p:nvSpPr>
        <p:spPr>
          <a:xfrm>
            <a:off x="915988" y="4413250"/>
            <a:ext cx="5102225" cy="4021138"/>
          </a:xfrm>
          <a:noFill/>
          <a:ln/>
        </p:spPr>
        <p:txBody>
          <a:bodyPr wrap="none" anchor="ct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8" name="Rectangle 6"/>
          <p:cNvSpPr>
            <a:spLocks noGrp="1" noChangeArrowheads="1"/>
          </p:cNvSpPr>
          <p:nvPr>
            <p:ph type="sldNum" sz="quarter"/>
          </p:nvPr>
        </p:nvSpPr>
        <p:spPr>
          <a:noFill/>
        </p:spPr>
        <p:txBody>
          <a:bodyPr/>
          <a:lstStyle/>
          <a:p>
            <a:fld id="{E65FAD60-9FC5-41A4-8352-EBBC327F2050}" type="slidenum">
              <a:rPr lang="en-US"/>
              <a:pPr/>
              <a:t>46</a:t>
            </a:fld>
            <a:endParaRPr lang="en-US"/>
          </a:p>
        </p:txBody>
      </p:sp>
      <p:sp>
        <p:nvSpPr>
          <p:cNvPr id="121859" name="Rectangle 1"/>
          <p:cNvSpPr txBox="1">
            <a:spLocks noGrp="1" noRot="1" noChangeAspect="1" noChangeArrowheads="1" noTextEdit="1"/>
          </p:cNvSpPr>
          <p:nvPr>
            <p:ph type="sldImg"/>
          </p:nvPr>
        </p:nvSpPr>
        <p:spPr>
          <a:xfrm>
            <a:off x="1133475" y="684213"/>
            <a:ext cx="4667250" cy="3500437"/>
          </a:xfrm>
          <a:solidFill>
            <a:srgbClr val="FFFFFF"/>
          </a:solidFill>
          <a:ln>
            <a:solidFill>
              <a:srgbClr val="000000"/>
            </a:solidFill>
            <a:miter lim="800000"/>
          </a:ln>
        </p:spPr>
      </p:sp>
      <p:sp>
        <p:nvSpPr>
          <p:cNvPr id="121860" name="Rectangle 2"/>
          <p:cNvSpPr txBox="1">
            <a:spLocks noGrp="1" noChangeArrowheads="1"/>
          </p:cNvSpPr>
          <p:nvPr>
            <p:ph type="body" idx="1"/>
          </p:nvPr>
        </p:nvSpPr>
        <p:spPr>
          <a:xfrm>
            <a:off x="915988" y="4413250"/>
            <a:ext cx="5102225" cy="4021138"/>
          </a:xfrm>
          <a:noFill/>
          <a:ln/>
        </p:spPr>
        <p:txBody>
          <a:bodyPr wrap="none" anchor="ct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2" name="Rectangle 6"/>
          <p:cNvSpPr>
            <a:spLocks noGrp="1" noChangeArrowheads="1"/>
          </p:cNvSpPr>
          <p:nvPr>
            <p:ph type="sldNum" sz="quarter"/>
          </p:nvPr>
        </p:nvSpPr>
        <p:spPr>
          <a:noFill/>
        </p:spPr>
        <p:txBody>
          <a:bodyPr/>
          <a:lstStyle/>
          <a:p>
            <a:fld id="{E723A139-CA56-4D94-8839-2E298BB86139}" type="slidenum">
              <a:rPr lang="en-US"/>
              <a:pPr/>
              <a:t>48</a:t>
            </a:fld>
            <a:endParaRPr lang="en-US"/>
          </a:p>
        </p:txBody>
      </p:sp>
      <p:sp>
        <p:nvSpPr>
          <p:cNvPr id="122883" name="Rectangle 1"/>
          <p:cNvSpPr txBox="1">
            <a:spLocks noGrp="1" noRot="1" noChangeAspect="1" noChangeArrowheads="1" noTextEdit="1"/>
          </p:cNvSpPr>
          <p:nvPr>
            <p:ph type="sldImg"/>
          </p:nvPr>
        </p:nvSpPr>
        <p:spPr>
          <a:xfrm>
            <a:off x="1133475" y="684213"/>
            <a:ext cx="4667250" cy="3500437"/>
          </a:xfrm>
          <a:solidFill>
            <a:srgbClr val="FFFFFF"/>
          </a:solidFill>
          <a:ln>
            <a:solidFill>
              <a:srgbClr val="000000"/>
            </a:solidFill>
            <a:miter lim="800000"/>
          </a:ln>
        </p:spPr>
      </p:sp>
      <p:sp>
        <p:nvSpPr>
          <p:cNvPr id="122884" name="Rectangle 2"/>
          <p:cNvSpPr txBox="1">
            <a:spLocks noGrp="1" noChangeArrowheads="1"/>
          </p:cNvSpPr>
          <p:nvPr>
            <p:ph type="body" idx="1"/>
          </p:nvPr>
        </p:nvSpPr>
        <p:spPr>
          <a:xfrm>
            <a:off x="915988" y="4413250"/>
            <a:ext cx="5102225" cy="4021138"/>
          </a:xfrm>
          <a:noFill/>
          <a:ln/>
        </p:spPr>
        <p:txBody>
          <a:bodyPr wrap="none" anchor="ct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906" name="Rectangle 6"/>
          <p:cNvSpPr>
            <a:spLocks noGrp="1" noChangeArrowheads="1"/>
          </p:cNvSpPr>
          <p:nvPr>
            <p:ph type="sldNum" sz="quarter"/>
          </p:nvPr>
        </p:nvSpPr>
        <p:spPr>
          <a:noFill/>
        </p:spPr>
        <p:txBody>
          <a:bodyPr/>
          <a:lstStyle/>
          <a:p>
            <a:fld id="{6C841AEC-5B2E-4509-B093-53FFD9BA088F}" type="slidenum">
              <a:rPr lang="en-US"/>
              <a:pPr/>
              <a:t>49</a:t>
            </a:fld>
            <a:endParaRPr lang="en-US"/>
          </a:p>
        </p:txBody>
      </p:sp>
      <p:sp>
        <p:nvSpPr>
          <p:cNvPr id="123907" name="Rectangle 1"/>
          <p:cNvSpPr txBox="1">
            <a:spLocks noGrp="1" noRot="1" noChangeAspect="1" noChangeArrowheads="1" noTextEdit="1"/>
          </p:cNvSpPr>
          <p:nvPr>
            <p:ph type="sldImg"/>
          </p:nvPr>
        </p:nvSpPr>
        <p:spPr>
          <a:xfrm>
            <a:off x="1133475" y="684213"/>
            <a:ext cx="4667250" cy="3500437"/>
          </a:xfrm>
          <a:solidFill>
            <a:srgbClr val="FFFFFF"/>
          </a:solidFill>
          <a:ln>
            <a:solidFill>
              <a:srgbClr val="000000"/>
            </a:solidFill>
            <a:miter lim="800000"/>
          </a:ln>
        </p:spPr>
      </p:sp>
      <p:sp>
        <p:nvSpPr>
          <p:cNvPr id="123908" name="Rectangle 2"/>
          <p:cNvSpPr txBox="1">
            <a:spLocks noGrp="1" noChangeArrowheads="1"/>
          </p:cNvSpPr>
          <p:nvPr>
            <p:ph type="body" idx="1"/>
          </p:nvPr>
        </p:nvSpPr>
        <p:spPr>
          <a:xfrm>
            <a:off x="915988" y="4413250"/>
            <a:ext cx="5102225" cy="4021138"/>
          </a:xfrm>
          <a:noFill/>
          <a:ln/>
        </p:spPr>
        <p:txBody>
          <a:bodyPr wrap="none" anchor="ct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30" name="Rectangle 6"/>
          <p:cNvSpPr>
            <a:spLocks noGrp="1" noChangeArrowheads="1"/>
          </p:cNvSpPr>
          <p:nvPr>
            <p:ph type="sldNum" sz="quarter"/>
          </p:nvPr>
        </p:nvSpPr>
        <p:spPr>
          <a:noFill/>
        </p:spPr>
        <p:txBody>
          <a:bodyPr/>
          <a:lstStyle/>
          <a:p>
            <a:fld id="{396FB537-CDA6-4147-BD8B-2B68A8F72D8F}" type="slidenum">
              <a:rPr lang="en-US"/>
              <a:pPr/>
              <a:t>50</a:t>
            </a:fld>
            <a:endParaRPr lang="en-US"/>
          </a:p>
        </p:txBody>
      </p:sp>
      <p:sp>
        <p:nvSpPr>
          <p:cNvPr id="124931" name="Rectangle 1"/>
          <p:cNvSpPr txBox="1">
            <a:spLocks noGrp="1" noRot="1" noChangeAspect="1" noChangeArrowheads="1" noTextEdit="1"/>
          </p:cNvSpPr>
          <p:nvPr>
            <p:ph type="sldImg"/>
          </p:nvPr>
        </p:nvSpPr>
        <p:spPr>
          <a:xfrm>
            <a:off x="1133475" y="684213"/>
            <a:ext cx="4667250" cy="3500437"/>
          </a:xfrm>
          <a:solidFill>
            <a:srgbClr val="FFFFFF"/>
          </a:solidFill>
          <a:ln>
            <a:solidFill>
              <a:srgbClr val="000000"/>
            </a:solidFill>
            <a:miter lim="800000"/>
          </a:ln>
        </p:spPr>
      </p:sp>
      <p:sp>
        <p:nvSpPr>
          <p:cNvPr id="124932" name="Rectangle 2"/>
          <p:cNvSpPr txBox="1">
            <a:spLocks noGrp="1" noChangeArrowheads="1"/>
          </p:cNvSpPr>
          <p:nvPr>
            <p:ph type="body" idx="1"/>
          </p:nvPr>
        </p:nvSpPr>
        <p:spPr>
          <a:xfrm>
            <a:off x="915988" y="4413250"/>
            <a:ext cx="5102225" cy="4021138"/>
          </a:xfrm>
          <a:noFill/>
          <a:ln/>
        </p:spPr>
        <p:txBody>
          <a:bodyPr wrap="none" anchor="ct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6"/>
          <p:cNvSpPr>
            <a:spLocks noGrp="1" noChangeArrowheads="1"/>
          </p:cNvSpPr>
          <p:nvPr>
            <p:ph type="sldNum" sz="quarter"/>
          </p:nvPr>
        </p:nvSpPr>
        <p:spPr>
          <a:noFill/>
        </p:spPr>
        <p:txBody>
          <a:bodyPr/>
          <a:lstStyle/>
          <a:p>
            <a:fld id="{77750275-0B23-4158-86B0-F00B59DFE144}" type="slidenum">
              <a:rPr lang="en-US"/>
              <a:pPr/>
              <a:t>51</a:t>
            </a:fld>
            <a:endParaRPr lang="en-US"/>
          </a:p>
        </p:txBody>
      </p:sp>
      <p:sp>
        <p:nvSpPr>
          <p:cNvPr id="125955" name="Rectangle 1"/>
          <p:cNvSpPr txBox="1">
            <a:spLocks noGrp="1" noRot="1" noChangeAspect="1" noChangeArrowheads="1" noTextEdit="1"/>
          </p:cNvSpPr>
          <p:nvPr>
            <p:ph type="sldImg"/>
          </p:nvPr>
        </p:nvSpPr>
        <p:spPr>
          <a:xfrm>
            <a:off x="1133475" y="684213"/>
            <a:ext cx="4667250" cy="3500437"/>
          </a:xfrm>
          <a:solidFill>
            <a:srgbClr val="FFFFFF"/>
          </a:solidFill>
          <a:ln>
            <a:solidFill>
              <a:srgbClr val="000000"/>
            </a:solidFill>
            <a:miter lim="800000"/>
          </a:ln>
        </p:spPr>
      </p:sp>
      <p:sp>
        <p:nvSpPr>
          <p:cNvPr id="125956" name="Rectangle 2"/>
          <p:cNvSpPr txBox="1">
            <a:spLocks noGrp="1" noChangeArrowheads="1"/>
          </p:cNvSpPr>
          <p:nvPr>
            <p:ph type="body" idx="1"/>
          </p:nvPr>
        </p:nvSpPr>
        <p:spPr>
          <a:xfrm>
            <a:off x="915988" y="4413250"/>
            <a:ext cx="5102225" cy="4021138"/>
          </a:xfrm>
          <a:noFill/>
          <a:ln/>
        </p:spPr>
        <p:txBody>
          <a:bodyPr wrap="none" anchor="ct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6"/>
          <p:cNvSpPr>
            <a:spLocks noGrp="1" noChangeArrowheads="1"/>
          </p:cNvSpPr>
          <p:nvPr>
            <p:ph type="sldNum" sz="quarter"/>
          </p:nvPr>
        </p:nvSpPr>
        <p:spPr>
          <a:noFill/>
        </p:spPr>
        <p:txBody>
          <a:bodyPr/>
          <a:lstStyle/>
          <a:p>
            <a:fld id="{51F33DB1-151F-475D-8E74-D7018138AC13}" type="slidenum">
              <a:rPr lang="en-US"/>
              <a:pPr/>
              <a:t>5</a:t>
            </a:fld>
            <a:endParaRPr lang="en-US"/>
          </a:p>
        </p:txBody>
      </p:sp>
      <p:sp>
        <p:nvSpPr>
          <p:cNvPr id="77827" name="Rectangle 1"/>
          <p:cNvSpPr txBox="1">
            <a:spLocks noGrp="1" noRot="1" noChangeAspect="1" noChangeArrowheads="1" noTextEdit="1"/>
          </p:cNvSpPr>
          <p:nvPr>
            <p:ph type="sldImg"/>
          </p:nvPr>
        </p:nvSpPr>
        <p:spPr>
          <a:xfrm>
            <a:off x="1163638" y="700088"/>
            <a:ext cx="4606925" cy="3455987"/>
          </a:xfrm>
          <a:solidFill>
            <a:srgbClr val="FFFFFF"/>
          </a:solidFill>
          <a:ln>
            <a:solidFill>
              <a:srgbClr val="000000"/>
            </a:solidFill>
            <a:miter lim="800000"/>
          </a:ln>
        </p:spPr>
      </p:sp>
      <p:sp>
        <p:nvSpPr>
          <p:cNvPr id="77828" name="Rectangle 2"/>
          <p:cNvSpPr txBox="1">
            <a:spLocks noGrp="1" noChangeArrowheads="1"/>
          </p:cNvSpPr>
          <p:nvPr>
            <p:ph type="body" idx="1"/>
          </p:nvPr>
        </p:nvSpPr>
        <p:spPr>
          <a:xfrm>
            <a:off x="693738" y="4379913"/>
            <a:ext cx="5546725" cy="4059237"/>
          </a:xfrm>
          <a:noFill/>
          <a:ln/>
        </p:spPr>
        <p:txBody>
          <a:bodyPr wrap="none" anchor="ct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8" name="Rectangle 6"/>
          <p:cNvSpPr>
            <a:spLocks noGrp="1" noChangeArrowheads="1"/>
          </p:cNvSpPr>
          <p:nvPr>
            <p:ph type="sldNum" sz="quarter"/>
          </p:nvPr>
        </p:nvSpPr>
        <p:spPr>
          <a:noFill/>
        </p:spPr>
        <p:txBody>
          <a:bodyPr/>
          <a:lstStyle/>
          <a:p>
            <a:fld id="{21D042EB-7252-4A39-B46B-98064A031225}" type="slidenum">
              <a:rPr lang="en-US"/>
              <a:pPr/>
              <a:t>52</a:t>
            </a:fld>
            <a:endParaRPr lang="en-US"/>
          </a:p>
        </p:txBody>
      </p:sp>
      <p:sp>
        <p:nvSpPr>
          <p:cNvPr id="126979" name="Rectangle 1"/>
          <p:cNvSpPr txBox="1">
            <a:spLocks noGrp="1" noRot="1" noChangeAspect="1" noChangeArrowheads="1" noTextEdit="1"/>
          </p:cNvSpPr>
          <p:nvPr>
            <p:ph type="sldImg"/>
          </p:nvPr>
        </p:nvSpPr>
        <p:spPr>
          <a:xfrm>
            <a:off x="1133475" y="684213"/>
            <a:ext cx="4667250" cy="3500437"/>
          </a:xfrm>
          <a:solidFill>
            <a:srgbClr val="FFFFFF"/>
          </a:solidFill>
          <a:ln>
            <a:solidFill>
              <a:srgbClr val="000000"/>
            </a:solidFill>
            <a:miter lim="800000"/>
          </a:ln>
        </p:spPr>
      </p:sp>
      <p:sp>
        <p:nvSpPr>
          <p:cNvPr id="126980" name="Rectangle 2"/>
          <p:cNvSpPr txBox="1">
            <a:spLocks noGrp="1" noChangeArrowheads="1"/>
          </p:cNvSpPr>
          <p:nvPr>
            <p:ph type="body" idx="1"/>
          </p:nvPr>
        </p:nvSpPr>
        <p:spPr>
          <a:xfrm>
            <a:off x="915988" y="4413250"/>
            <a:ext cx="5102225" cy="4021138"/>
          </a:xfrm>
          <a:noFill/>
          <a:ln/>
        </p:spPr>
        <p:txBody>
          <a:bodyPr wrap="none" anchor="ct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6"/>
          <p:cNvSpPr>
            <a:spLocks noGrp="1" noChangeArrowheads="1"/>
          </p:cNvSpPr>
          <p:nvPr>
            <p:ph type="sldNum" sz="quarter"/>
          </p:nvPr>
        </p:nvSpPr>
        <p:spPr>
          <a:noFill/>
        </p:spPr>
        <p:txBody>
          <a:bodyPr/>
          <a:lstStyle/>
          <a:p>
            <a:fld id="{5C4FD590-4260-4CD0-A34A-E591BC59D59C}" type="slidenum">
              <a:rPr lang="en-US"/>
              <a:pPr/>
              <a:t>53</a:t>
            </a:fld>
            <a:endParaRPr lang="en-US"/>
          </a:p>
        </p:txBody>
      </p:sp>
      <p:sp>
        <p:nvSpPr>
          <p:cNvPr id="128003" name="Rectangle 1"/>
          <p:cNvSpPr txBox="1">
            <a:spLocks noGrp="1" noRot="1" noChangeAspect="1" noChangeArrowheads="1" noTextEdit="1"/>
          </p:cNvSpPr>
          <p:nvPr>
            <p:ph type="sldImg"/>
          </p:nvPr>
        </p:nvSpPr>
        <p:spPr>
          <a:xfrm>
            <a:off x="1133475" y="684213"/>
            <a:ext cx="4667250" cy="3500437"/>
          </a:xfrm>
          <a:solidFill>
            <a:srgbClr val="FFFFFF"/>
          </a:solidFill>
          <a:ln>
            <a:solidFill>
              <a:srgbClr val="000000"/>
            </a:solidFill>
            <a:miter lim="800000"/>
          </a:ln>
        </p:spPr>
      </p:sp>
      <p:sp>
        <p:nvSpPr>
          <p:cNvPr id="128004" name="Rectangle 2"/>
          <p:cNvSpPr txBox="1">
            <a:spLocks noGrp="1" noChangeArrowheads="1"/>
          </p:cNvSpPr>
          <p:nvPr>
            <p:ph type="body" idx="1"/>
          </p:nvPr>
        </p:nvSpPr>
        <p:spPr>
          <a:xfrm>
            <a:off x="915988" y="4413250"/>
            <a:ext cx="5102225" cy="4021138"/>
          </a:xfrm>
          <a:noFill/>
          <a:ln/>
        </p:spPr>
        <p:txBody>
          <a:bodyPr wrap="none" anchor="ct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6"/>
          <p:cNvSpPr>
            <a:spLocks noGrp="1" noChangeArrowheads="1"/>
          </p:cNvSpPr>
          <p:nvPr>
            <p:ph type="sldNum" sz="quarter"/>
          </p:nvPr>
        </p:nvSpPr>
        <p:spPr>
          <a:noFill/>
        </p:spPr>
        <p:txBody>
          <a:bodyPr/>
          <a:lstStyle/>
          <a:p>
            <a:fld id="{C90CF016-08AA-4735-80C7-27504DC71B71}" type="slidenum">
              <a:rPr lang="en-US"/>
              <a:pPr/>
              <a:t>54</a:t>
            </a:fld>
            <a:endParaRPr lang="en-US"/>
          </a:p>
        </p:txBody>
      </p:sp>
      <p:sp>
        <p:nvSpPr>
          <p:cNvPr id="129027" name="Rectangle 1"/>
          <p:cNvSpPr txBox="1">
            <a:spLocks noGrp="1" noRot="1" noChangeAspect="1" noChangeArrowheads="1" noTextEdit="1"/>
          </p:cNvSpPr>
          <p:nvPr>
            <p:ph type="sldImg"/>
          </p:nvPr>
        </p:nvSpPr>
        <p:spPr>
          <a:xfrm>
            <a:off x="1133475" y="684213"/>
            <a:ext cx="4667250" cy="3500437"/>
          </a:xfrm>
          <a:solidFill>
            <a:srgbClr val="FFFFFF"/>
          </a:solidFill>
          <a:ln>
            <a:solidFill>
              <a:srgbClr val="000000"/>
            </a:solidFill>
            <a:miter lim="800000"/>
          </a:ln>
        </p:spPr>
      </p:sp>
      <p:sp>
        <p:nvSpPr>
          <p:cNvPr id="129028" name="Rectangle 2"/>
          <p:cNvSpPr txBox="1">
            <a:spLocks noGrp="1" noChangeArrowheads="1"/>
          </p:cNvSpPr>
          <p:nvPr>
            <p:ph type="body" idx="1"/>
          </p:nvPr>
        </p:nvSpPr>
        <p:spPr>
          <a:xfrm>
            <a:off x="915988" y="4413250"/>
            <a:ext cx="5102225" cy="4021138"/>
          </a:xfrm>
          <a:noFill/>
          <a:ln/>
        </p:spPr>
        <p:txBody>
          <a:bodyPr wrap="none" anchor="ct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0050" name="Rectangle 6"/>
          <p:cNvSpPr>
            <a:spLocks noGrp="1" noChangeArrowheads="1"/>
          </p:cNvSpPr>
          <p:nvPr>
            <p:ph type="sldNum" sz="quarter"/>
          </p:nvPr>
        </p:nvSpPr>
        <p:spPr>
          <a:noFill/>
        </p:spPr>
        <p:txBody>
          <a:bodyPr/>
          <a:lstStyle/>
          <a:p>
            <a:fld id="{83AF6A45-4C06-4F35-80D2-885BE81C6D9E}" type="slidenum">
              <a:rPr lang="en-US"/>
              <a:pPr/>
              <a:t>55</a:t>
            </a:fld>
            <a:endParaRPr lang="en-US"/>
          </a:p>
        </p:txBody>
      </p:sp>
      <p:sp>
        <p:nvSpPr>
          <p:cNvPr id="130051" name="Rectangle 1"/>
          <p:cNvSpPr txBox="1">
            <a:spLocks noGrp="1" noRot="1" noChangeAspect="1" noChangeArrowheads="1" noTextEdit="1"/>
          </p:cNvSpPr>
          <p:nvPr>
            <p:ph type="sldImg"/>
          </p:nvPr>
        </p:nvSpPr>
        <p:spPr>
          <a:xfrm>
            <a:off x="1133475" y="684213"/>
            <a:ext cx="4667250" cy="3500437"/>
          </a:xfrm>
          <a:solidFill>
            <a:srgbClr val="FFFFFF"/>
          </a:solidFill>
          <a:ln>
            <a:solidFill>
              <a:srgbClr val="000000"/>
            </a:solidFill>
            <a:miter lim="800000"/>
          </a:ln>
        </p:spPr>
      </p:sp>
      <p:sp>
        <p:nvSpPr>
          <p:cNvPr id="130052" name="Rectangle 2"/>
          <p:cNvSpPr txBox="1">
            <a:spLocks noGrp="1" noChangeArrowheads="1"/>
          </p:cNvSpPr>
          <p:nvPr>
            <p:ph type="body" idx="1"/>
          </p:nvPr>
        </p:nvSpPr>
        <p:spPr>
          <a:xfrm>
            <a:off x="915988" y="4413250"/>
            <a:ext cx="5102225" cy="4021138"/>
          </a:xfrm>
          <a:noFill/>
          <a:ln/>
        </p:spPr>
        <p:txBody>
          <a:bodyPr wrap="none" anchor="ct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074" name="Rectangle 6"/>
          <p:cNvSpPr>
            <a:spLocks noGrp="1" noChangeArrowheads="1"/>
          </p:cNvSpPr>
          <p:nvPr>
            <p:ph type="sldNum" sz="quarter"/>
          </p:nvPr>
        </p:nvSpPr>
        <p:spPr>
          <a:noFill/>
        </p:spPr>
        <p:txBody>
          <a:bodyPr/>
          <a:lstStyle/>
          <a:p>
            <a:fld id="{A21F0A0C-FF66-4C75-AA9C-F1334EF72B8D}" type="slidenum">
              <a:rPr lang="en-US"/>
              <a:pPr/>
              <a:t>56</a:t>
            </a:fld>
            <a:endParaRPr lang="en-US"/>
          </a:p>
        </p:txBody>
      </p:sp>
      <p:sp>
        <p:nvSpPr>
          <p:cNvPr id="131075" name="Rectangle 1"/>
          <p:cNvSpPr txBox="1">
            <a:spLocks noGrp="1" noRot="1" noChangeAspect="1" noChangeArrowheads="1" noTextEdit="1"/>
          </p:cNvSpPr>
          <p:nvPr>
            <p:ph type="sldImg"/>
          </p:nvPr>
        </p:nvSpPr>
        <p:spPr>
          <a:xfrm>
            <a:off x="1133475" y="684213"/>
            <a:ext cx="4667250" cy="3500437"/>
          </a:xfrm>
          <a:solidFill>
            <a:srgbClr val="FFFFFF"/>
          </a:solidFill>
          <a:ln>
            <a:solidFill>
              <a:srgbClr val="000000"/>
            </a:solidFill>
            <a:miter lim="800000"/>
          </a:ln>
        </p:spPr>
      </p:sp>
      <p:sp>
        <p:nvSpPr>
          <p:cNvPr id="131076" name="Rectangle 2"/>
          <p:cNvSpPr txBox="1">
            <a:spLocks noGrp="1" noChangeArrowheads="1"/>
          </p:cNvSpPr>
          <p:nvPr>
            <p:ph type="body" idx="1"/>
          </p:nvPr>
        </p:nvSpPr>
        <p:spPr>
          <a:xfrm>
            <a:off x="915988" y="4413250"/>
            <a:ext cx="5102225" cy="4021138"/>
          </a:xfrm>
          <a:noFill/>
          <a:ln/>
        </p:spPr>
        <p:txBody>
          <a:bodyPr wrap="none" anchor="ctr"/>
          <a:lstStyle/>
          <a:p>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2098" name="Rectangle 6"/>
          <p:cNvSpPr>
            <a:spLocks noGrp="1" noChangeArrowheads="1"/>
          </p:cNvSpPr>
          <p:nvPr>
            <p:ph type="sldNum" sz="quarter"/>
          </p:nvPr>
        </p:nvSpPr>
        <p:spPr>
          <a:noFill/>
        </p:spPr>
        <p:txBody>
          <a:bodyPr/>
          <a:lstStyle/>
          <a:p>
            <a:fld id="{D040439D-EBD5-4F72-9FF3-9FFC526D34FD}" type="slidenum">
              <a:rPr lang="en-US"/>
              <a:pPr/>
              <a:t>57</a:t>
            </a:fld>
            <a:endParaRPr lang="en-US"/>
          </a:p>
        </p:txBody>
      </p:sp>
      <p:sp>
        <p:nvSpPr>
          <p:cNvPr id="132099" name="Rectangle 1"/>
          <p:cNvSpPr txBox="1">
            <a:spLocks noGrp="1" noRot="1" noChangeAspect="1" noChangeArrowheads="1" noTextEdit="1"/>
          </p:cNvSpPr>
          <p:nvPr>
            <p:ph type="sldImg"/>
          </p:nvPr>
        </p:nvSpPr>
        <p:spPr>
          <a:xfrm>
            <a:off x="1133475" y="684213"/>
            <a:ext cx="4667250" cy="3500437"/>
          </a:xfrm>
          <a:solidFill>
            <a:srgbClr val="FFFFFF"/>
          </a:solidFill>
          <a:ln>
            <a:solidFill>
              <a:srgbClr val="000000"/>
            </a:solidFill>
            <a:miter lim="800000"/>
          </a:ln>
        </p:spPr>
      </p:sp>
      <p:sp>
        <p:nvSpPr>
          <p:cNvPr id="132100" name="Rectangle 2"/>
          <p:cNvSpPr txBox="1">
            <a:spLocks noGrp="1" noChangeArrowheads="1"/>
          </p:cNvSpPr>
          <p:nvPr>
            <p:ph type="body" idx="1"/>
          </p:nvPr>
        </p:nvSpPr>
        <p:spPr>
          <a:xfrm>
            <a:off x="915988" y="4413250"/>
            <a:ext cx="5102225" cy="4021138"/>
          </a:xfrm>
          <a:noFill/>
          <a:ln/>
        </p:spPr>
        <p:txBody>
          <a:bodyPr wrap="none" anchor="ctr"/>
          <a:lstStyle/>
          <a:p>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Rectangle 6"/>
          <p:cNvSpPr>
            <a:spLocks noGrp="1" noChangeArrowheads="1"/>
          </p:cNvSpPr>
          <p:nvPr>
            <p:ph type="sldNum" sz="quarter"/>
          </p:nvPr>
        </p:nvSpPr>
        <p:spPr>
          <a:noFill/>
        </p:spPr>
        <p:txBody>
          <a:bodyPr/>
          <a:lstStyle/>
          <a:p>
            <a:fld id="{B8AD7876-2AAE-43EC-8638-D1B993EE540B}" type="slidenum">
              <a:rPr lang="en-US"/>
              <a:pPr/>
              <a:t>58</a:t>
            </a:fld>
            <a:endParaRPr lang="en-US"/>
          </a:p>
        </p:txBody>
      </p:sp>
      <p:sp>
        <p:nvSpPr>
          <p:cNvPr id="133123" name="Rectangle 1"/>
          <p:cNvSpPr txBox="1">
            <a:spLocks noGrp="1" noRot="1" noChangeAspect="1" noChangeArrowheads="1" noTextEdit="1"/>
          </p:cNvSpPr>
          <p:nvPr>
            <p:ph type="sldImg"/>
          </p:nvPr>
        </p:nvSpPr>
        <p:spPr>
          <a:xfrm>
            <a:off x="1133475" y="684213"/>
            <a:ext cx="4667250" cy="3500437"/>
          </a:xfrm>
          <a:solidFill>
            <a:srgbClr val="FFFFFF"/>
          </a:solidFill>
          <a:ln>
            <a:solidFill>
              <a:srgbClr val="000000"/>
            </a:solidFill>
            <a:miter lim="800000"/>
          </a:ln>
        </p:spPr>
      </p:sp>
      <p:sp>
        <p:nvSpPr>
          <p:cNvPr id="133124" name="Rectangle 2"/>
          <p:cNvSpPr txBox="1">
            <a:spLocks noGrp="1" noChangeArrowheads="1"/>
          </p:cNvSpPr>
          <p:nvPr>
            <p:ph type="body" idx="1"/>
          </p:nvPr>
        </p:nvSpPr>
        <p:spPr>
          <a:xfrm>
            <a:off x="915988" y="4413250"/>
            <a:ext cx="5102225" cy="4021138"/>
          </a:xfrm>
          <a:noFill/>
          <a:ln/>
        </p:spPr>
        <p:txBody>
          <a:bodyPr wrap="none" anchor="ctr"/>
          <a:lstStyle/>
          <a:p>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4146" name="Rectangle 6"/>
          <p:cNvSpPr>
            <a:spLocks noGrp="1" noChangeArrowheads="1"/>
          </p:cNvSpPr>
          <p:nvPr>
            <p:ph type="sldNum" sz="quarter"/>
          </p:nvPr>
        </p:nvSpPr>
        <p:spPr>
          <a:noFill/>
        </p:spPr>
        <p:txBody>
          <a:bodyPr/>
          <a:lstStyle/>
          <a:p>
            <a:fld id="{3EAE18EB-5858-420C-8D6F-19C28CA22E5E}" type="slidenum">
              <a:rPr lang="en-US"/>
              <a:pPr/>
              <a:t>59</a:t>
            </a:fld>
            <a:endParaRPr lang="en-US"/>
          </a:p>
        </p:txBody>
      </p:sp>
      <p:sp>
        <p:nvSpPr>
          <p:cNvPr id="134147" name="Rectangle 1"/>
          <p:cNvSpPr txBox="1">
            <a:spLocks noGrp="1" noRot="1" noChangeAspect="1" noChangeArrowheads="1" noTextEdit="1"/>
          </p:cNvSpPr>
          <p:nvPr>
            <p:ph type="sldImg"/>
          </p:nvPr>
        </p:nvSpPr>
        <p:spPr>
          <a:xfrm>
            <a:off x="1133475" y="684213"/>
            <a:ext cx="4667250" cy="3500437"/>
          </a:xfrm>
          <a:solidFill>
            <a:srgbClr val="FFFFFF"/>
          </a:solidFill>
          <a:ln>
            <a:solidFill>
              <a:srgbClr val="000000"/>
            </a:solidFill>
            <a:miter lim="800000"/>
          </a:ln>
        </p:spPr>
      </p:sp>
      <p:sp>
        <p:nvSpPr>
          <p:cNvPr id="134148" name="Rectangle 2"/>
          <p:cNvSpPr txBox="1">
            <a:spLocks noGrp="1" noChangeArrowheads="1"/>
          </p:cNvSpPr>
          <p:nvPr>
            <p:ph type="body" idx="1"/>
          </p:nvPr>
        </p:nvSpPr>
        <p:spPr>
          <a:xfrm>
            <a:off x="915988" y="4413250"/>
            <a:ext cx="5102225" cy="4021138"/>
          </a:xfrm>
          <a:noFill/>
          <a:ln/>
        </p:spPr>
        <p:txBody>
          <a:bodyPr wrap="none" anchor="ctr"/>
          <a:lstStyle/>
          <a:p>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5170" name="Rectangle 6"/>
          <p:cNvSpPr>
            <a:spLocks noGrp="1" noChangeArrowheads="1"/>
          </p:cNvSpPr>
          <p:nvPr>
            <p:ph type="sldNum" sz="quarter"/>
          </p:nvPr>
        </p:nvSpPr>
        <p:spPr>
          <a:noFill/>
        </p:spPr>
        <p:txBody>
          <a:bodyPr/>
          <a:lstStyle/>
          <a:p>
            <a:fld id="{78800BEE-6C7C-4F0B-8FE2-D65D74126341}" type="slidenum">
              <a:rPr lang="en-US"/>
              <a:pPr/>
              <a:t>60</a:t>
            </a:fld>
            <a:endParaRPr lang="en-US"/>
          </a:p>
        </p:txBody>
      </p:sp>
      <p:sp>
        <p:nvSpPr>
          <p:cNvPr id="135171" name="Rectangle 1"/>
          <p:cNvSpPr txBox="1">
            <a:spLocks noGrp="1" noRot="1" noChangeAspect="1" noChangeArrowheads="1" noTextEdit="1"/>
          </p:cNvSpPr>
          <p:nvPr>
            <p:ph type="sldImg"/>
          </p:nvPr>
        </p:nvSpPr>
        <p:spPr>
          <a:xfrm>
            <a:off x="1133475" y="684213"/>
            <a:ext cx="4667250" cy="3500437"/>
          </a:xfrm>
          <a:solidFill>
            <a:srgbClr val="FFFFFF"/>
          </a:solidFill>
          <a:ln>
            <a:solidFill>
              <a:srgbClr val="000000"/>
            </a:solidFill>
            <a:miter lim="800000"/>
          </a:ln>
        </p:spPr>
      </p:sp>
      <p:sp>
        <p:nvSpPr>
          <p:cNvPr id="135172" name="Rectangle 2"/>
          <p:cNvSpPr txBox="1">
            <a:spLocks noGrp="1" noChangeArrowheads="1"/>
          </p:cNvSpPr>
          <p:nvPr>
            <p:ph type="body" idx="1"/>
          </p:nvPr>
        </p:nvSpPr>
        <p:spPr>
          <a:xfrm>
            <a:off x="915988" y="4413250"/>
            <a:ext cx="5102225" cy="4021138"/>
          </a:xfrm>
          <a:noFill/>
          <a:ln/>
        </p:spPr>
        <p:txBody>
          <a:bodyPr wrap="none" anchor="ctr"/>
          <a:lstStyle/>
          <a:p>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6194" name="Rectangle 6"/>
          <p:cNvSpPr>
            <a:spLocks noGrp="1" noChangeArrowheads="1"/>
          </p:cNvSpPr>
          <p:nvPr>
            <p:ph type="sldNum" sz="quarter"/>
          </p:nvPr>
        </p:nvSpPr>
        <p:spPr>
          <a:noFill/>
        </p:spPr>
        <p:txBody>
          <a:bodyPr/>
          <a:lstStyle/>
          <a:p>
            <a:fld id="{A20E0F16-1A7D-428C-9332-A891E179E784}" type="slidenum">
              <a:rPr lang="en-US"/>
              <a:pPr/>
              <a:t>61</a:t>
            </a:fld>
            <a:endParaRPr lang="en-US"/>
          </a:p>
        </p:txBody>
      </p:sp>
      <p:sp>
        <p:nvSpPr>
          <p:cNvPr id="136195" name="Rectangle 1"/>
          <p:cNvSpPr txBox="1">
            <a:spLocks noGrp="1" noRot="1" noChangeAspect="1" noChangeArrowheads="1" noTextEdit="1"/>
          </p:cNvSpPr>
          <p:nvPr>
            <p:ph type="sldImg"/>
          </p:nvPr>
        </p:nvSpPr>
        <p:spPr>
          <a:xfrm>
            <a:off x="1133475" y="684213"/>
            <a:ext cx="4667250" cy="3500437"/>
          </a:xfrm>
          <a:solidFill>
            <a:srgbClr val="FFFFFF"/>
          </a:solidFill>
          <a:ln>
            <a:solidFill>
              <a:srgbClr val="000000"/>
            </a:solidFill>
            <a:miter lim="800000"/>
          </a:ln>
        </p:spPr>
      </p:sp>
      <p:sp>
        <p:nvSpPr>
          <p:cNvPr id="136196" name="Rectangle 2"/>
          <p:cNvSpPr txBox="1">
            <a:spLocks noGrp="1" noChangeArrowheads="1"/>
          </p:cNvSpPr>
          <p:nvPr>
            <p:ph type="body" idx="1"/>
          </p:nvPr>
        </p:nvSpPr>
        <p:spPr>
          <a:xfrm>
            <a:off x="915988" y="4413250"/>
            <a:ext cx="5102225" cy="4021138"/>
          </a:xfrm>
          <a:noFill/>
          <a:ln/>
        </p:spPr>
        <p:txBody>
          <a:bodyPr wrap="none" anchor="ct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6"/>
          <p:cNvSpPr>
            <a:spLocks noGrp="1" noChangeArrowheads="1"/>
          </p:cNvSpPr>
          <p:nvPr>
            <p:ph type="sldNum" sz="quarter"/>
          </p:nvPr>
        </p:nvSpPr>
        <p:spPr>
          <a:noFill/>
        </p:spPr>
        <p:txBody>
          <a:bodyPr/>
          <a:lstStyle/>
          <a:p>
            <a:fld id="{47F5B827-CB68-42C0-95D4-285D0523BB3B}" type="slidenum">
              <a:rPr lang="en-US"/>
              <a:pPr/>
              <a:t>6</a:t>
            </a:fld>
            <a:endParaRPr lang="en-US"/>
          </a:p>
        </p:txBody>
      </p:sp>
      <p:sp>
        <p:nvSpPr>
          <p:cNvPr id="78851" name="Rectangle 1"/>
          <p:cNvSpPr txBox="1">
            <a:spLocks noGrp="1" noRot="1" noChangeAspect="1" noChangeArrowheads="1" noTextEdit="1"/>
          </p:cNvSpPr>
          <p:nvPr>
            <p:ph type="sldImg"/>
          </p:nvPr>
        </p:nvSpPr>
        <p:spPr>
          <a:xfrm>
            <a:off x="1163638" y="700088"/>
            <a:ext cx="4606925" cy="3455987"/>
          </a:xfrm>
          <a:solidFill>
            <a:srgbClr val="FFFFFF"/>
          </a:solidFill>
          <a:ln>
            <a:solidFill>
              <a:srgbClr val="000000"/>
            </a:solidFill>
            <a:miter lim="800000"/>
          </a:ln>
        </p:spPr>
      </p:sp>
      <p:sp>
        <p:nvSpPr>
          <p:cNvPr id="78852" name="Rectangle 2"/>
          <p:cNvSpPr txBox="1">
            <a:spLocks noGrp="1" noChangeArrowheads="1"/>
          </p:cNvSpPr>
          <p:nvPr>
            <p:ph type="body" idx="1"/>
          </p:nvPr>
        </p:nvSpPr>
        <p:spPr>
          <a:xfrm>
            <a:off x="693738" y="4379913"/>
            <a:ext cx="5546725" cy="4059237"/>
          </a:xfrm>
          <a:noFill/>
          <a:ln/>
        </p:spPr>
        <p:txBody>
          <a:bodyPr wrap="none" anchor="ctr"/>
          <a:lstStyle/>
          <a:p>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7218" name="Rectangle 6"/>
          <p:cNvSpPr>
            <a:spLocks noGrp="1" noChangeArrowheads="1"/>
          </p:cNvSpPr>
          <p:nvPr>
            <p:ph type="sldNum" sz="quarter"/>
          </p:nvPr>
        </p:nvSpPr>
        <p:spPr>
          <a:noFill/>
        </p:spPr>
        <p:txBody>
          <a:bodyPr/>
          <a:lstStyle/>
          <a:p>
            <a:fld id="{5148876A-766C-42E7-A8C5-C451D5C729F2}" type="slidenum">
              <a:rPr lang="en-US"/>
              <a:pPr/>
              <a:t>62</a:t>
            </a:fld>
            <a:endParaRPr lang="en-US"/>
          </a:p>
        </p:txBody>
      </p:sp>
      <p:sp>
        <p:nvSpPr>
          <p:cNvPr id="137219" name="Rectangle 1"/>
          <p:cNvSpPr txBox="1">
            <a:spLocks noGrp="1" noRot="1" noChangeAspect="1" noChangeArrowheads="1" noTextEdit="1"/>
          </p:cNvSpPr>
          <p:nvPr>
            <p:ph type="sldImg"/>
          </p:nvPr>
        </p:nvSpPr>
        <p:spPr>
          <a:xfrm>
            <a:off x="1133475" y="684213"/>
            <a:ext cx="4667250" cy="3500437"/>
          </a:xfrm>
          <a:solidFill>
            <a:srgbClr val="FFFFFF"/>
          </a:solidFill>
          <a:ln>
            <a:solidFill>
              <a:srgbClr val="000000"/>
            </a:solidFill>
            <a:miter lim="800000"/>
          </a:ln>
        </p:spPr>
      </p:sp>
      <p:sp>
        <p:nvSpPr>
          <p:cNvPr id="137220" name="Rectangle 2"/>
          <p:cNvSpPr txBox="1">
            <a:spLocks noGrp="1" noChangeArrowheads="1"/>
          </p:cNvSpPr>
          <p:nvPr>
            <p:ph type="body" idx="1"/>
          </p:nvPr>
        </p:nvSpPr>
        <p:spPr>
          <a:xfrm>
            <a:off x="915988" y="4413250"/>
            <a:ext cx="5102225" cy="4021138"/>
          </a:xfrm>
          <a:noFill/>
          <a:ln/>
        </p:spPr>
        <p:txBody>
          <a:bodyPr wrap="none" anchor="ctr"/>
          <a:lstStyle/>
          <a:p>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8242" name="Rectangle 6"/>
          <p:cNvSpPr>
            <a:spLocks noGrp="1" noChangeArrowheads="1"/>
          </p:cNvSpPr>
          <p:nvPr>
            <p:ph type="sldNum" sz="quarter"/>
          </p:nvPr>
        </p:nvSpPr>
        <p:spPr>
          <a:noFill/>
        </p:spPr>
        <p:txBody>
          <a:bodyPr/>
          <a:lstStyle/>
          <a:p>
            <a:fld id="{BFA5EDC2-DD32-4ED1-AF1F-A5813760078C}" type="slidenum">
              <a:rPr lang="en-US"/>
              <a:pPr/>
              <a:t>63</a:t>
            </a:fld>
            <a:endParaRPr lang="en-US"/>
          </a:p>
        </p:txBody>
      </p:sp>
      <p:sp>
        <p:nvSpPr>
          <p:cNvPr id="138243" name="Rectangle 1"/>
          <p:cNvSpPr txBox="1">
            <a:spLocks noGrp="1" noRot="1" noChangeAspect="1" noChangeArrowheads="1" noTextEdit="1"/>
          </p:cNvSpPr>
          <p:nvPr>
            <p:ph type="sldImg"/>
          </p:nvPr>
        </p:nvSpPr>
        <p:spPr>
          <a:xfrm>
            <a:off x="1133475" y="684213"/>
            <a:ext cx="4667250" cy="3500437"/>
          </a:xfrm>
          <a:solidFill>
            <a:srgbClr val="FFFFFF"/>
          </a:solidFill>
          <a:ln>
            <a:solidFill>
              <a:srgbClr val="000000"/>
            </a:solidFill>
            <a:miter lim="800000"/>
          </a:ln>
        </p:spPr>
      </p:sp>
      <p:sp>
        <p:nvSpPr>
          <p:cNvPr id="138244" name="Rectangle 2"/>
          <p:cNvSpPr txBox="1">
            <a:spLocks noGrp="1" noChangeArrowheads="1"/>
          </p:cNvSpPr>
          <p:nvPr>
            <p:ph type="body" idx="1"/>
          </p:nvPr>
        </p:nvSpPr>
        <p:spPr>
          <a:xfrm>
            <a:off x="915988" y="4413250"/>
            <a:ext cx="5102225" cy="4021138"/>
          </a:xfrm>
          <a:noFill/>
          <a:ln/>
        </p:spPr>
        <p:txBody>
          <a:bodyPr wrap="none" anchor="ctr"/>
          <a:lstStyle/>
          <a:p>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6"/>
          <p:cNvSpPr>
            <a:spLocks noGrp="1" noChangeArrowheads="1"/>
          </p:cNvSpPr>
          <p:nvPr>
            <p:ph type="sldNum" sz="quarter"/>
          </p:nvPr>
        </p:nvSpPr>
        <p:spPr>
          <a:noFill/>
        </p:spPr>
        <p:txBody>
          <a:bodyPr/>
          <a:lstStyle/>
          <a:p>
            <a:fld id="{926651DC-98BE-4155-815C-AFA8B91342ED}" type="slidenum">
              <a:rPr lang="en-US"/>
              <a:pPr/>
              <a:t>64</a:t>
            </a:fld>
            <a:endParaRPr lang="en-US"/>
          </a:p>
        </p:txBody>
      </p:sp>
      <p:sp>
        <p:nvSpPr>
          <p:cNvPr id="139267" name="Rectangle 1"/>
          <p:cNvSpPr txBox="1">
            <a:spLocks noGrp="1" noRot="1" noChangeAspect="1" noChangeArrowheads="1" noTextEdit="1"/>
          </p:cNvSpPr>
          <p:nvPr>
            <p:ph type="sldImg"/>
          </p:nvPr>
        </p:nvSpPr>
        <p:spPr>
          <a:xfrm>
            <a:off x="1133475" y="684213"/>
            <a:ext cx="4667250" cy="3500437"/>
          </a:xfrm>
          <a:solidFill>
            <a:srgbClr val="FFFFFF"/>
          </a:solidFill>
          <a:ln>
            <a:solidFill>
              <a:srgbClr val="000000"/>
            </a:solidFill>
            <a:miter lim="800000"/>
          </a:ln>
        </p:spPr>
      </p:sp>
      <p:sp>
        <p:nvSpPr>
          <p:cNvPr id="139268" name="Rectangle 2"/>
          <p:cNvSpPr txBox="1">
            <a:spLocks noGrp="1" noChangeArrowheads="1"/>
          </p:cNvSpPr>
          <p:nvPr>
            <p:ph type="body" idx="1"/>
          </p:nvPr>
        </p:nvSpPr>
        <p:spPr>
          <a:xfrm>
            <a:off x="915988" y="4413250"/>
            <a:ext cx="5102225" cy="4021138"/>
          </a:xfrm>
          <a:noFill/>
          <a:ln/>
        </p:spPr>
        <p:txBody>
          <a:bodyPr wrap="none" anchor="ctr"/>
          <a:lstStyle/>
          <a:p>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0290" name="Rectangle 6"/>
          <p:cNvSpPr>
            <a:spLocks noGrp="1" noChangeArrowheads="1"/>
          </p:cNvSpPr>
          <p:nvPr>
            <p:ph type="sldNum" sz="quarter"/>
          </p:nvPr>
        </p:nvSpPr>
        <p:spPr>
          <a:noFill/>
        </p:spPr>
        <p:txBody>
          <a:bodyPr/>
          <a:lstStyle/>
          <a:p>
            <a:fld id="{B771BCED-8D77-4022-A3A8-7E496EC468DC}" type="slidenum">
              <a:rPr lang="en-US"/>
              <a:pPr/>
              <a:t>65</a:t>
            </a:fld>
            <a:endParaRPr lang="en-US"/>
          </a:p>
        </p:txBody>
      </p:sp>
      <p:sp>
        <p:nvSpPr>
          <p:cNvPr id="140291" name="Rectangle 1"/>
          <p:cNvSpPr txBox="1">
            <a:spLocks noGrp="1" noRot="1" noChangeAspect="1" noChangeArrowheads="1" noTextEdit="1"/>
          </p:cNvSpPr>
          <p:nvPr>
            <p:ph type="sldImg"/>
          </p:nvPr>
        </p:nvSpPr>
        <p:spPr>
          <a:xfrm>
            <a:off x="1133475" y="684213"/>
            <a:ext cx="4667250" cy="3500437"/>
          </a:xfrm>
          <a:solidFill>
            <a:srgbClr val="FFFFFF"/>
          </a:solidFill>
          <a:ln>
            <a:solidFill>
              <a:srgbClr val="000000"/>
            </a:solidFill>
            <a:miter lim="800000"/>
          </a:ln>
        </p:spPr>
      </p:sp>
      <p:sp>
        <p:nvSpPr>
          <p:cNvPr id="140292" name="Rectangle 2"/>
          <p:cNvSpPr txBox="1">
            <a:spLocks noGrp="1" noChangeArrowheads="1"/>
          </p:cNvSpPr>
          <p:nvPr>
            <p:ph type="body" idx="1"/>
          </p:nvPr>
        </p:nvSpPr>
        <p:spPr>
          <a:xfrm>
            <a:off x="915988" y="4413250"/>
            <a:ext cx="5102225" cy="4021138"/>
          </a:xfrm>
          <a:noFill/>
          <a:ln/>
        </p:spPr>
        <p:txBody>
          <a:bodyPr wrap="none" anchor="ctr"/>
          <a:lstStyle/>
          <a:p>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1314" name="Rectangle 6"/>
          <p:cNvSpPr>
            <a:spLocks noGrp="1" noChangeArrowheads="1"/>
          </p:cNvSpPr>
          <p:nvPr>
            <p:ph type="sldNum" sz="quarter"/>
          </p:nvPr>
        </p:nvSpPr>
        <p:spPr>
          <a:noFill/>
        </p:spPr>
        <p:txBody>
          <a:bodyPr/>
          <a:lstStyle/>
          <a:p>
            <a:fld id="{6FB00D1E-1FC6-4457-978D-589B6848DC05}" type="slidenum">
              <a:rPr lang="en-US"/>
              <a:pPr/>
              <a:t>66</a:t>
            </a:fld>
            <a:endParaRPr lang="en-US"/>
          </a:p>
        </p:txBody>
      </p:sp>
      <p:sp>
        <p:nvSpPr>
          <p:cNvPr id="141315" name="Rectangle 1"/>
          <p:cNvSpPr txBox="1">
            <a:spLocks noGrp="1" noRot="1" noChangeAspect="1" noChangeArrowheads="1" noTextEdit="1"/>
          </p:cNvSpPr>
          <p:nvPr>
            <p:ph type="sldImg"/>
          </p:nvPr>
        </p:nvSpPr>
        <p:spPr>
          <a:xfrm>
            <a:off x="1133475" y="684213"/>
            <a:ext cx="4667250" cy="3500437"/>
          </a:xfrm>
          <a:solidFill>
            <a:srgbClr val="FFFFFF"/>
          </a:solidFill>
          <a:ln>
            <a:solidFill>
              <a:srgbClr val="000000"/>
            </a:solidFill>
            <a:miter lim="800000"/>
          </a:ln>
        </p:spPr>
      </p:sp>
      <p:sp>
        <p:nvSpPr>
          <p:cNvPr id="141316" name="Rectangle 2"/>
          <p:cNvSpPr txBox="1">
            <a:spLocks noGrp="1" noChangeArrowheads="1"/>
          </p:cNvSpPr>
          <p:nvPr>
            <p:ph type="body" idx="1"/>
          </p:nvPr>
        </p:nvSpPr>
        <p:spPr>
          <a:xfrm>
            <a:off x="915988" y="4413250"/>
            <a:ext cx="5102225" cy="4021138"/>
          </a:xfrm>
          <a:noFill/>
          <a:ln/>
        </p:spPr>
        <p:txBody>
          <a:bodyPr wrap="none" anchor="ct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6"/>
          <p:cNvSpPr>
            <a:spLocks noGrp="1" noChangeArrowheads="1"/>
          </p:cNvSpPr>
          <p:nvPr>
            <p:ph type="sldNum" sz="quarter"/>
          </p:nvPr>
        </p:nvSpPr>
        <p:spPr>
          <a:noFill/>
        </p:spPr>
        <p:txBody>
          <a:bodyPr/>
          <a:lstStyle/>
          <a:p>
            <a:fld id="{32CAB935-3AE1-4A87-8DAA-CBBF02587DB1}" type="slidenum">
              <a:rPr lang="en-US"/>
              <a:pPr/>
              <a:t>7</a:t>
            </a:fld>
            <a:endParaRPr lang="en-US"/>
          </a:p>
        </p:txBody>
      </p:sp>
      <p:sp>
        <p:nvSpPr>
          <p:cNvPr id="79875" name="Rectangle 1"/>
          <p:cNvSpPr txBox="1">
            <a:spLocks noGrp="1" noRot="1" noChangeAspect="1" noChangeArrowheads="1" noTextEdit="1"/>
          </p:cNvSpPr>
          <p:nvPr>
            <p:ph type="sldImg"/>
          </p:nvPr>
        </p:nvSpPr>
        <p:spPr>
          <a:xfrm>
            <a:off x="1163638" y="700088"/>
            <a:ext cx="4606925" cy="3455987"/>
          </a:xfrm>
          <a:solidFill>
            <a:srgbClr val="FFFFFF"/>
          </a:solidFill>
          <a:ln>
            <a:solidFill>
              <a:srgbClr val="000000"/>
            </a:solidFill>
            <a:miter lim="800000"/>
          </a:ln>
        </p:spPr>
      </p:sp>
      <p:sp>
        <p:nvSpPr>
          <p:cNvPr id="79876" name="Rectangle 2"/>
          <p:cNvSpPr txBox="1">
            <a:spLocks noGrp="1" noChangeArrowheads="1"/>
          </p:cNvSpPr>
          <p:nvPr>
            <p:ph type="body" idx="1"/>
          </p:nvPr>
        </p:nvSpPr>
        <p:spPr>
          <a:xfrm>
            <a:off x="693738" y="4379913"/>
            <a:ext cx="5546725" cy="4059237"/>
          </a:xfrm>
          <a:noFill/>
          <a:ln/>
        </p:spPr>
        <p:txBody>
          <a:bodyPr wrap="none" anchor="ct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6"/>
          <p:cNvSpPr>
            <a:spLocks noGrp="1" noChangeArrowheads="1"/>
          </p:cNvSpPr>
          <p:nvPr>
            <p:ph type="sldNum" sz="quarter"/>
          </p:nvPr>
        </p:nvSpPr>
        <p:spPr>
          <a:noFill/>
        </p:spPr>
        <p:txBody>
          <a:bodyPr/>
          <a:lstStyle/>
          <a:p>
            <a:fld id="{384F57FE-3506-4C91-BB29-50229706AA6C}" type="slidenum">
              <a:rPr lang="en-US"/>
              <a:pPr/>
              <a:t>8</a:t>
            </a:fld>
            <a:endParaRPr lang="en-US"/>
          </a:p>
        </p:txBody>
      </p:sp>
      <p:sp>
        <p:nvSpPr>
          <p:cNvPr id="80899" name="Rectangle 1"/>
          <p:cNvSpPr txBox="1">
            <a:spLocks noGrp="1" noRot="1" noChangeAspect="1" noChangeArrowheads="1" noTextEdit="1"/>
          </p:cNvSpPr>
          <p:nvPr>
            <p:ph type="sldImg"/>
          </p:nvPr>
        </p:nvSpPr>
        <p:spPr>
          <a:xfrm>
            <a:off x="1163638" y="700088"/>
            <a:ext cx="4606925" cy="3455987"/>
          </a:xfrm>
          <a:solidFill>
            <a:srgbClr val="FFFFFF"/>
          </a:solidFill>
          <a:ln>
            <a:solidFill>
              <a:srgbClr val="000000"/>
            </a:solidFill>
            <a:miter lim="800000"/>
          </a:ln>
        </p:spPr>
      </p:sp>
      <p:sp>
        <p:nvSpPr>
          <p:cNvPr id="80900" name="Rectangle 2"/>
          <p:cNvSpPr txBox="1">
            <a:spLocks noGrp="1" noChangeArrowheads="1"/>
          </p:cNvSpPr>
          <p:nvPr>
            <p:ph type="body" idx="1"/>
          </p:nvPr>
        </p:nvSpPr>
        <p:spPr>
          <a:xfrm>
            <a:off x="693738" y="4379913"/>
            <a:ext cx="5546725" cy="4059237"/>
          </a:xfrm>
          <a:noFill/>
          <a:ln/>
        </p:spPr>
        <p:txBody>
          <a:bodyPr wrap="none" anchor="ct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6"/>
          <p:cNvSpPr>
            <a:spLocks noGrp="1" noChangeArrowheads="1"/>
          </p:cNvSpPr>
          <p:nvPr>
            <p:ph type="sldNum" sz="quarter"/>
          </p:nvPr>
        </p:nvSpPr>
        <p:spPr>
          <a:noFill/>
        </p:spPr>
        <p:txBody>
          <a:bodyPr/>
          <a:lstStyle/>
          <a:p>
            <a:fld id="{CEBF65B6-3DDE-466D-B120-6438EA26A393}" type="slidenum">
              <a:rPr lang="en-US"/>
              <a:pPr/>
              <a:t>9</a:t>
            </a:fld>
            <a:endParaRPr lang="en-US"/>
          </a:p>
        </p:txBody>
      </p:sp>
      <p:sp>
        <p:nvSpPr>
          <p:cNvPr id="81923" name="Rectangle 1"/>
          <p:cNvSpPr txBox="1">
            <a:spLocks noGrp="1" noRot="1" noChangeAspect="1" noChangeArrowheads="1" noTextEdit="1"/>
          </p:cNvSpPr>
          <p:nvPr>
            <p:ph type="sldImg"/>
          </p:nvPr>
        </p:nvSpPr>
        <p:spPr>
          <a:xfrm>
            <a:off x="1163638" y="700088"/>
            <a:ext cx="4606925" cy="3455987"/>
          </a:xfrm>
          <a:solidFill>
            <a:srgbClr val="FFFFFF"/>
          </a:solidFill>
          <a:ln>
            <a:solidFill>
              <a:srgbClr val="000000"/>
            </a:solidFill>
            <a:miter lim="800000"/>
          </a:ln>
        </p:spPr>
      </p:sp>
      <p:sp>
        <p:nvSpPr>
          <p:cNvPr id="81924" name="Rectangle 2"/>
          <p:cNvSpPr txBox="1">
            <a:spLocks noGrp="1" noChangeArrowheads="1"/>
          </p:cNvSpPr>
          <p:nvPr>
            <p:ph type="body" idx="1"/>
          </p:nvPr>
        </p:nvSpPr>
        <p:spPr>
          <a:xfrm>
            <a:off x="693738" y="4379913"/>
            <a:ext cx="5546725" cy="4059237"/>
          </a:xfrm>
          <a:noFill/>
          <a:ln/>
        </p:spPr>
        <p:txBody>
          <a:bodyPr wrap="none" anchor="ct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idx="10"/>
          </p:nvPr>
        </p:nvSpPr>
        <p:spPr>
          <a:ln/>
        </p:spPr>
        <p:txBody>
          <a:bodyPr/>
          <a:lstStyle>
            <a:lvl1pPr>
              <a:defRPr/>
            </a:lvl1pPr>
          </a:lstStyle>
          <a:p>
            <a:pPr>
              <a:defRPr/>
            </a:pPr>
            <a:fld id="{B2D302EC-C178-4A3A-A251-B15FFF02530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idx="10"/>
          </p:nvPr>
        </p:nvSpPr>
        <p:spPr>
          <a:ln/>
        </p:spPr>
        <p:txBody>
          <a:bodyPr/>
          <a:lstStyle>
            <a:lvl1pPr>
              <a:defRPr/>
            </a:lvl1pPr>
          </a:lstStyle>
          <a:p>
            <a:pPr>
              <a:defRPr/>
            </a:pPr>
            <a:fld id="{08F691EF-2C06-4392-9CF6-6AF9FDEE6BE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4413" cy="61293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1293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idx="10"/>
          </p:nvPr>
        </p:nvSpPr>
        <p:spPr>
          <a:ln/>
        </p:spPr>
        <p:txBody>
          <a:bodyPr/>
          <a:lstStyle>
            <a:lvl1pPr>
              <a:defRPr/>
            </a:lvl1pPr>
          </a:lstStyle>
          <a:p>
            <a:pPr>
              <a:defRPr/>
            </a:pPr>
            <a:fld id="{A7E21CB8-4E60-4A68-8B45-C4655E57E68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2413" cy="9128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4963"/>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6613" y="1604963"/>
            <a:ext cx="4038600" cy="4524375"/>
          </a:xfrm>
        </p:spPr>
        <p:txBody>
          <a:bodyPr/>
          <a:lstStyle/>
          <a:p>
            <a:pPr lvl="0"/>
            <a:endParaRPr lang="en-US" noProof="0" smtClean="0"/>
          </a:p>
        </p:txBody>
      </p:sp>
      <p:sp>
        <p:nvSpPr>
          <p:cNvPr id="5" name="Rectangle 6"/>
          <p:cNvSpPr>
            <a:spLocks noGrp="1" noChangeArrowheads="1"/>
          </p:cNvSpPr>
          <p:nvPr>
            <p:ph type="sldNum" idx="10"/>
          </p:nvPr>
        </p:nvSpPr>
        <p:spPr>
          <a:ln/>
        </p:spPr>
        <p:txBody>
          <a:bodyPr/>
          <a:lstStyle>
            <a:lvl1pPr>
              <a:defRPr/>
            </a:lvl1pPr>
          </a:lstStyle>
          <a:p>
            <a:pPr>
              <a:defRPr/>
            </a:pPr>
            <a:fld id="{131E66F6-FE1F-4720-B482-AD08A372473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idx="10"/>
          </p:nvPr>
        </p:nvSpPr>
        <p:spPr>
          <a:ln/>
        </p:spPr>
        <p:txBody>
          <a:bodyPr/>
          <a:lstStyle>
            <a:lvl1pPr>
              <a:defRPr/>
            </a:lvl1pPr>
          </a:lstStyle>
          <a:p>
            <a:pPr>
              <a:defRPr/>
            </a:pPr>
            <a:fld id="{648D0DAB-0AEF-4C6D-BCE1-EF061BF3A836}" type="slidenum">
              <a:rPr lang="en-US"/>
              <a:pPr>
                <a:defRPr/>
              </a:pPr>
              <a:t>‹#›</a:t>
            </a:fld>
            <a:endParaRPr lang="en-US"/>
          </a:p>
        </p:txBody>
      </p:sp>
      <p:sp>
        <p:nvSpPr>
          <p:cNvPr id="5" name="Rectangle 8"/>
          <p:cNvSpPr>
            <a:spLocks noGrp="1" noChangeArrowheads="1"/>
          </p:cNvSpPr>
          <p:nvPr>
            <p:ph type="dt" idx="11"/>
          </p:nvPr>
        </p:nvSpPr>
        <p:spPr>
          <a:ln/>
        </p:spPr>
        <p:txBody>
          <a:bodyPr/>
          <a:lstStyle>
            <a:lvl1pPr>
              <a:defRPr/>
            </a:lvl1pPr>
          </a:lstStyle>
          <a:p>
            <a:pPr>
              <a:defRPr/>
            </a:pPr>
            <a:endParaRPr lang="en-US"/>
          </a:p>
        </p:txBody>
      </p:sp>
      <p:sp>
        <p:nvSpPr>
          <p:cNvPr id="6" name="Rectangle 9"/>
          <p:cNvSpPr>
            <a:spLocks noGrp="1" noChangeArrowheads="1"/>
          </p:cNvSpPr>
          <p:nvPr>
            <p:ph type="ftr" idx="12"/>
          </p:nvPr>
        </p:nvSpPr>
        <p:spPr>
          <a:ln/>
        </p:spPr>
        <p:txBody>
          <a:bodyPr/>
          <a:lstStyle>
            <a:lvl1pPr>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idx="10"/>
          </p:nvPr>
        </p:nvSpPr>
        <p:spPr>
          <a:ln/>
        </p:spPr>
        <p:txBody>
          <a:bodyPr/>
          <a:lstStyle>
            <a:lvl1pPr>
              <a:defRPr/>
            </a:lvl1pPr>
          </a:lstStyle>
          <a:p>
            <a:pPr>
              <a:defRPr/>
            </a:pPr>
            <a:fld id="{652B5EF4-E9EE-497C-A04A-A1EB0FEE4311}" type="slidenum">
              <a:rPr lang="en-US"/>
              <a:pPr>
                <a:defRPr/>
              </a:pPr>
              <a:t>‹#›</a:t>
            </a:fld>
            <a:endParaRPr lang="en-US"/>
          </a:p>
        </p:txBody>
      </p:sp>
      <p:sp>
        <p:nvSpPr>
          <p:cNvPr id="5" name="Rectangle 8"/>
          <p:cNvSpPr>
            <a:spLocks noGrp="1" noChangeArrowheads="1"/>
          </p:cNvSpPr>
          <p:nvPr>
            <p:ph type="dt" idx="11"/>
          </p:nvPr>
        </p:nvSpPr>
        <p:spPr>
          <a:ln/>
        </p:spPr>
        <p:txBody>
          <a:bodyPr/>
          <a:lstStyle>
            <a:lvl1pPr>
              <a:defRPr/>
            </a:lvl1pPr>
          </a:lstStyle>
          <a:p>
            <a:pPr>
              <a:defRPr/>
            </a:pPr>
            <a:endParaRPr lang="en-US"/>
          </a:p>
        </p:txBody>
      </p:sp>
      <p:sp>
        <p:nvSpPr>
          <p:cNvPr id="6" name="Rectangle 9"/>
          <p:cNvSpPr>
            <a:spLocks noGrp="1" noChangeArrowheads="1"/>
          </p:cNvSpPr>
          <p:nvPr>
            <p:ph type="ftr" idx="12"/>
          </p:nvPr>
        </p:nvSpPr>
        <p:spPr>
          <a:ln/>
        </p:spPr>
        <p:txBody>
          <a:bodyPr/>
          <a:lstStyle>
            <a:lvl1pPr>
              <a:defRPr/>
            </a:lvl1pPr>
          </a:lstStyle>
          <a:p>
            <a:pPr>
              <a:defRPr/>
            </a:pP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idx="10"/>
          </p:nvPr>
        </p:nvSpPr>
        <p:spPr>
          <a:ln/>
        </p:spPr>
        <p:txBody>
          <a:bodyPr/>
          <a:lstStyle>
            <a:lvl1pPr>
              <a:defRPr/>
            </a:lvl1pPr>
          </a:lstStyle>
          <a:p>
            <a:pPr>
              <a:defRPr/>
            </a:pPr>
            <a:fld id="{827360B7-D10C-4585-92C4-49399BF5EC7D}" type="slidenum">
              <a:rPr lang="en-US"/>
              <a:pPr>
                <a:defRPr/>
              </a:pPr>
              <a:t>‹#›</a:t>
            </a:fld>
            <a:endParaRPr lang="en-US"/>
          </a:p>
        </p:txBody>
      </p:sp>
      <p:sp>
        <p:nvSpPr>
          <p:cNvPr id="5" name="Rectangle 8"/>
          <p:cNvSpPr>
            <a:spLocks noGrp="1" noChangeArrowheads="1"/>
          </p:cNvSpPr>
          <p:nvPr>
            <p:ph type="dt" idx="11"/>
          </p:nvPr>
        </p:nvSpPr>
        <p:spPr>
          <a:ln/>
        </p:spPr>
        <p:txBody>
          <a:bodyPr/>
          <a:lstStyle>
            <a:lvl1pPr>
              <a:defRPr/>
            </a:lvl1pPr>
          </a:lstStyle>
          <a:p>
            <a:pPr>
              <a:defRPr/>
            </a:pPr>
            <a:endParaRPr lang="en-US"/>
          </a:p>
        </p:txBody>
      </p:sp>
      <p:sp>
        <p:nvSpPr>
          <p:cNvPr id="6" name="Rectangle 9"/>
          <p:cNvSpPr>
            <a:spLocks noGrp="1" noChangeArrowheads="1"/>
          </p:cNvSpPr>
          <p:nvPr>
            <p:ph type="ftr" idx="12"/>
          </p:nvPr>
        </p:nvSpPr>
        <p:spPr>
          <a:ln/>
        </p:spPr>
        <p:txBody>
          <a:bodyPr/>
          <a:lstStyle>
            <a:lvl1pPr>
              <a:defRPr/>
            </a:lvl1pPr>
          </a:lstStyle>
          <a:p>
            <a:pPr>
              <a:defRPr/>
            </a:pP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219200"/>
            <a:ext cx="43037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8513" y="1219200"/>
            <a:ext cx="43053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idx="10"/>
          </p:nvPr>
        </p:nvSpPr>
        <p:spPr>
          <a:ln/>
        </p:spPr>
        <p:txBody>
          <a:bodyPr/>
          <a:lstStyle>
            <a:lvl1pPr>
              <a:defRPr/>
            </a:lvl1pPr>
          </a:lstStyle>
          <a:p>
            <a:pPr>
              <a:defRPr/>
            </a:pPr>
            <a:fld id="{45B78250-5B8B-4B01-A9AD-E2F84A1D5008}" type="slidenum">
              <a:rPr lang="en-US"/>
              <a:pPr>
                <a:defRPr/>
              </a:pPr>
              <a:t>‹#›</a:t>
            </a:fld>
            <a:endParaRPr lang="en-US"/>
          </a:p>
        </p:txBody>
      </p:sp>
      <p:sp>
        <p:nvSpPr>
          <p:cNvPr id="6" name="Rectangle 8"/>
          <p:cNvSpPr>
            <a:spLocks noGrp="1" noChangeArrowheads="1"/>
          </p:cNvSpPr>
          <p:nvPr>
            <p:ph type="dt" idx="11"/>
          </p:nvPr>
        </p:nvSpPr>
        <p:spPr>
          <a:ln/>
        </p:spPr>
        <p:txBody>
          <a:bodyPr/>
          <a:lstStyle>
            <a:lvl1pPr>
              <a:defRPr/>
            </a:lvl1pPr>
          </a:lstStyle>
          <a:p>
            <a:pPr>
              <a:defRPr/>
            </a:pPr>
            <a:endParaRPr lang="en-US"/>
          </a:p>
        </p:txBody>
      </p:sp>
      <p:sp>
        <p:nvSpPr>
          <p:cNvPr id="7" name="Rectangle 9"/>
          <p:cNvSpPr>
            <a:spLocks noGrp="1" noChangeArrowheads="1"/>
          </p:cNvSpPr>
          <p:nvPr>
            <p:ph type="ftr" idx="12"/>
          </p:nvPr>
        </p:nvSpPr>
        <p:spPr>
          <a:ln/>
        </p:spPr>
        <p:txBody>
          <a:bodyPr/>
          <a:lstStyle>
            <a:lvl1pPr>
              <a:defRPr/>
            </a:lvl1pPr>
          </a:lstStyle>
          <a:p>
            <a:pPr>
              <a:defRPr/>
            </a:pP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idx="10"/>
          </p:nvPr>
        </p:nvSpPr>
        <p:spPr>
          <a:ln/>
        </p:spPr>
        <p:txBody>
          <a:bodyPr/>
          <a:lstStyle>
            <a:lvl1pPr>
              <a:defRPr/>
            </a:lvl1pPr>
          </a:lstStyle>
          <a:p>
            <a:pPr>
              <a:defRPr/>
            </a:pPr>
            <a:fld id="{67792939-16FC-4C8C-B4F0-138F86321782}" type="slidenum">
              <a:rPr lang="en-US"/>
              <a:pPr>
                <a:defRPr/>
              </a:pPr>
              <a:t>‹#›</a:t>
            </a:fld>
            <a:endParaRPr lang="en-US"/>
          </a:p>
        </p:txBody>
      </p:sp>
      <p:sp>
        <p:nvSpPr>
          <p:cNvPr id="8" name="Rectangle 8"/>
          <p:cNvSpPr>
            <a:spLocks noGrp="1" noChangeArrowheads="1"/>
          </p:cNvSpPr>
          <p:nvPr>
            <p:ph type="dt" idx="11"/>
          </p:nvPr>
        </p:nvSpPr>
        <p:spPr>
          <a:ln/>
        </p:spPr>
        <p:txBody>
          <a:bodyPr/>
          <a:lstStyle>
            <a:lvl1pPr>
              <a:defRPr/>
            </a:lvl1pPr>
          </a:lstStyle>
          <a:p>
            <a:pPr>
              <a:defRPr/>
            </a:pPr>
            <a:endParaRPr lang="en-US"/>
          </a:p>
        </p:txBody>
      </p:sp>
      <p:sp>
        <p:nvSpPr>
          <p:cNvPr id="9" name="Rectangle 9"/>
          <p:cNvSpPr>
            <a:spLocks noGrp="1" noChangeArrowheads="1"/>
          </p:cNvSpPr>
          <p:nvPr>
            <p:ph type="ftr" idx="12"/>
          </p:nvPr>
        </p:nvSpPr>
        <p:spPr>
          <a:ln/>
        </p:spPr>
        <p:txBody>
          <a:bodyPr/>
          <a:lstStyle>
            <a:lvl1pPr>
              <a:defRPr/>
            </a:lvl1pPr>
          </a:lstStyle>
          <a:p>
            <a:pPr>
              <a:defRPr/>
            </a:pP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idx="10"/>
          </p:nvPr>
        </p:nvSpPr>
        <p:spPr>
          <a:ln/>
        </p:spPr>
        <p:txBody>
          <a:bodyPr/>
          <a:lstStyle>
            <a:lvl1pPr>
              <a:defRPr/>
            </a:lvl1pPr>
          </a:lstStyle>
          <a:p>
            <a:pPr>
              <a:defRPr/>
            </a:pPr>
            <a:fld id="{FDF7E0F3-41AE-44EA-AE79-AABD1C2C13BF}" type="slidenum">
              <a:rPr lang="en-US"/>
              <a:pPr>
                <a:defRPr/>
              </a:pPr>
              <a:t>‹#›</a:t>
            </a:fld>
            <a:endParaRPr lang="en-US"/>
          </a:p>
        </p:txBody>
      </p:sp>
      <p:sp>
        <p:nvSpPr>
          <p:cNvPr id="4" name="Rectangle 8"/>
          <p:cNvSpPr>
            <a:spLocks noGrp="1" noChangeArrowheads="1"/>
          </p:cNvSpPr>
          <p:nvPr>
            <p:ph type="dt" idx="11"/>
          </p:nvPr>
        </p:nvSpPr>
        <p:spPr>
          <a:ln/>
        </p:spPr>
        <p:txBody>
          <a:bodyPr/>
          <a:lstStyle>
            <a:lvl1pPr>
              <a:defRPr/>
            </a:lvl1pPr>
          </a:lstStyle>
          <a:p>
            <a:pPr>
              <a:defRPr/>
            </a:pPr>
            <a:endParaRPr lang="en-US"/>
          </a:p>
        </p:txBody>
      </p:sp>
      <p:sp>
        <p:nvSpPr>
          <p:cNvPr id="5" name="Rectangle 9"/>
          <p:cNvSpPr>
            <a:spLocks noGrp="1" noChangeArrowheads="1"/>
          </p:cNvSpPr>
          <p:nvPr>
            <p:ph type="ftr" idx="12"/>
          </p:nvPr>
        </p:nvSpPr>
        <p:spPr>
          <a:ln/>
        </p:spPr>
        <p:txBody>
          <a:bodyPr/>
          <a:lstStyle>
            <a:lvl1pPr>
              <a:defRPr/>
            </a:lvl1pPr>
          </a:lstStyle>
          <a:p>
            <a:pPr>
              <a:defRPr/>
            </a:pP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idx="10"/>
          </p:nvPr>
        </p:nvSpPr>
        <p:spPr>
          <a:ln/>
        </p:spPr>
        <p:txBody>
          <a:bodyPr/>
          <a:lstStyle>
            <a:lvl1pPr>
              <a:defRPr/>
            </a:lvl1pPr>
          </a:lstStyle>
          <a:p>
            <a:pPr>
              <a:defRPr/>
            </a:pPr>
            <a:fld id="{248F54C9-B8DF-4466-BA6B-D89E15986E85}" type="slidenum">
              <a:rPr lang="en-US"/>
              <a:pPr>
                <a:defRPr/>
              </a:pPr>
              <a:t>‹#›</a:t>
            </a:fld>
            <a:endParaRPr lang="en-US"/>
          </a:p>
        </p:txBody>
      </p:sp>
      <p:sp>
        <p:nvSpPr>
          <p:cNvPr id="3" name="Rectangle 8"/>
          <p:cNvSpPr>
            <a:spLocks noGrp="1" noChangeArrowheads="1"/>
          </p:cNvSpPr>
          <p:nvPr>
            <p:ph type="dt" idx="11"/>
          </p:nvPr>
        </p:nvSpPr>
        <p:spPr>
          <a:ln/>
        </p:spPr>
        <p:txBody>
          <a:bodyPr/>
          <a:lstStyle>
            <a:lvl1pPr>
              <a:defRPr/>
            </a:lvl1pPr>
          </a:lstStyle>
          <a:p>
            <a:pPr>
              <a:defRPr/>
            </a:pPr>
            <a:endParaRPr lang="en-US"/>
          </a:p>
        </p:txBody>
      </p:sp>
      <p:sp>
        <p:nvSpPr>
          <p:cNvPr id="4" name="Rectangle 9"/>
          <p:cNvSpPr>
            <a:spLocks noGrp="1" noChangeArrowheads="1"/>
          </p:cNvSpPr>
          <p:nvPr>
            <p:ph type="ftr"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idx="10"/>
          </p:nvPr>
        </p:nvSpPr>
        <p:spPr>
          <a:ln/>
        </p:spPr>
        <p:txBody>
          <a:bodyPr/>
          <a:lstStyle>
            <a:lvl1pPr>
              <a:defRPr/>
            </a:lvl1pPr>
          </a:lstStyle>
          <a:p>
            <a:pPr>
              <a:defRPr/>
            </a:pPr>
            <a:fld id="{9E23F38A-B7B1-4A27-BA47-FA480FFA8D4B}"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idx="10"/>
          </p:nvPr>
        </p:nvSpPr>
        <p:spPr>
          <a:ln/>
        </p:spPr>
        <p:txBody>
          <a:bodyPr/>
          <a:lstStyle>
            <a:lvl1pPr>
              <a:defRPr/>
            </a:lvl1pPr>
          </a:lstStyle>
          <a:p>
            <a:pPr>
              <a:defRPr/>
            </a:pPr>
            <a:fld id="{1BCDB2DF-C309-46CC-AA00-C823A1FF8F7C}" type="slidenum">
              <a:rPr lang="en-US"/>
              <a:pPr>
                <a:defRPr/>
              </a:pPr>
              <a:t>‹#›</a:t>
            </a:fld>
            <a:endParaRPr lang="en-US"/>
          </a:p>
        </p:txBody>
      </p:sp>
      <p:sp>
        <p:nvSpPr>
          <p:cNvPr id="6" name="Rectangle 8"/>
          <p:cNvSpPr>
            <a:spLocks noGrp="1" noChangeArrowheads="1"/>
          </p:cNvSpPr>
          <p:nvPr>
            <p:ph type="dt" idx="11"/>
          </p:nvPr>
        </p:nvSpPr>
        <p:spPr>
          <a:ln/>
        </p:spPr>
        <p:txBody>
          <a:bodyPr/>
          <a:lstStyle>
            <a:lvl1pPr>
              <a:defRPr/>
            </a:lvl1pPr>
          </a:lstStyle>
          <a:p>
            <a:pPr>
              <a:defRPr/>
            </a:pPr>
            <a:endParaRPr lang="en-US"/>
          </a:p>
        </p:txBody>
      </p:sp>
      <p:sp>
        <p:nvSpPr>
          <p:cNvPr id="7" name="Rectangle 9"/>
          <p:cNvSpPr>
            <a:spLocks noGrp="1" noChangeArrowheads="1"/>
          </p:cNvSpPr>
          <p:nvPr>
            <p:ph type="ftr" idx="12"/>
          </p:nvPr>
        </p:nvSpPr>
        <p:spPr>
          <a:ln/>
        </p:spPr>
        <p:txBody>
          <a:bodyPr/>
          <a:lstStyle>
            <a:lvl1pPr>
              <a:defRPr/>
            </a:lvl1pPr>
          </a:lstStyle>
          <a:p>
            <a:pPr>
              <a:defRPr/>
            </a:pP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idx="10"/>
          </p:nvPr>
        </p:nvSpPr>
        <p:spPr>
          <a:ln/>
        </p:spPr>
        <p:txBody>
          <a:bodyPr/>
          <a:lstStyle>
            <a:lvl1pPr>
              <a:defRPr/>
            </a:lvl1pPr>
          </a:lstStyle>
          <a:p>
            <a:pPr>
              <a:defRPr/>
            </a:pPr>
            <a:fld id="{513A8196-D9AC-4BA8-B97E-6BAD0BA88DBB}" type="slidenum">
              <a:rPr lang="en-US"/>
              <a:pPr>
                <a:defRPr/>
              </a:pPr>
              <a:t>‹#›</a:t>
            </a:fld>
            <a:endParaRPr lang="en-US"/>
          </a:p>
        </p:txBody>
      </p:sp>
      <p:sp>
        <p:nvSpPr>
          <p:cNvPr id="6" name="Rectangle 8"/>
          <p:cNvSpPr>
            <a:spLocks noGrp="1" noChangeArrowheads="1"/>
          </p:cNvSpPr>
          <p:nvPr>
            <p:ph type="dt" idx="11"/>
          </p:nvPr>
        </p:nvSpPr>
        <p:spPr>
          <a:ln/>
        </p:spPr>
        <p:txBody>
          <a:bodyPr/>
          <a:lstStyle>
            <a:lvl1pPr>
              <a:defRPr/>
            </a:lvl1pPr>
          </a:lstStyle>
          <a:p>
            <a:pPr>
              <a:defRPr/>
            </a:pPr>
            <a:endParaRPr lang="en-US"/>
          </a:p>
        </p:txBody>
      </p:sp>
      <p:sp>
        <p:nvSpPr>
          <p:cNvPr id="7" name="Rectangle 9"/>
          <p:cNvSpPr>
            <a:spLocks noGrp="1" noChangeArrowheads="1"/>
          </p:cNvSpPr>
          <p:nvPr>
            <p:ph type="ftr" idx="12"/>
          </p:nvPr>
        </p:nvSpPr>
        <p:spPr>
          <a:ln/>
        </p:spPr>
        <p:txBody>
          <a:bodyPr/>
          <a:lstStyle>
            <a:lvl1pPr>
              <a:defRPr/>
            </a:lvl1pPr>
          </a:lstStyle>
          <a:p>
            <a:pPr>
              <a:defRPr/>
            </a:pP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idx="10"/>
          </p:nvPr>
        </p:nvSpPr>
        <p:spPr>
          <a:ln/>
        </p:spPr>
        <p:txBody>
          <a:bodyPr/>
          <a:lstStyle>
            <a:lvl1pPr>
              <a:defRPr/>
            </a:lvl1pPr>
          </a:lstStyle>
          <a:p>
            <a:pPr>
              <a:defRPr/>
            </a:pPr>
            <a:fld id="{E09214EC-FB03-47EF-9B17-600B4FE051E0}" type="slidenum">
              <a:rPr lang="en-US"/>
              <a:pPr>
                <a:defRPr/>
              </a:pPr>
              <a:t>‹#›</a:t>
            </a:fld>
            <a:endParaRPr lang="en-US"/>
          </a:p>
        </p:txBody>
      </p:sp>
      <p:sp>
        <p:nvSpPr>
          <p:cNvPr id="5" name="Rectangle 8"/>
          <p:cNvSpPr>
            <a:spLocks noGrp="1" noChangeArrowheads="1"/>
          </p:cNvSpPr>
          <p:nvPr>
            <p:ph type="dt" idx="11"/>
          </p:nvPr>
        </p:nvSpPr>
        <p:spPr>
          <a:ln/>
        </p:spPr>
        <p:txBody>
          <a:bodyPr/>
          <a:lstStyle>
            <a:lvl1pPr>
              <a:defRPr/>
            </a:lvl1pPr>
          </a:lstStyle>
          <a:p>
            <a:pPr>
              <a:defRPr/>
            </a:pPr>
            <a:endParaRPr lang="en-US"/>
          </a:p>
        </p:txBody>
      </p:sp>
      <p:sp>
        <p:nvSpPr>
          <p:cNvPr id="6" name="Rectangle 9"/>
          <p:cNvSpPr>
            <a:spLocks noGrp="1" noChangeArrowheads="1"/>
          </p:cNvSpPr>
          <p:nvPr>
            <p:ph type="ftr" idx="12"/>
          </p:nvPr>
        </p:nvSpPr>
        <p:spPr>
          <a:ln/>
        </p:spPr>
        <p:txBody>
          <a:bodyPr/>
          <a:lstStyle>
            <a:lvl1pPr>
              <a:defRPr/>
            </a:lvl1pPr>
          </a:lstStyle>
          <a:p>
            <a:pPr>
              <a:defRPr/>
            </a:pP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4413" cy="5743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5743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idx="10"/>
          </p:nvPr>
        </p:nvSpPr>
        <p:spPr>
          <a:ln/>
        </p:spPr>
        <p:txBody>
          <a:bodyPr/>
          <a:lstStyle>
            <a:lvl1pPr>
              <a:defRPr/>
            </a:lvl1pPr>
          </a:lstStyle>
          <a:p>
            <a:pPr>
              <a:defRPr/>
            </a:pPr>
            <a:fld id="{53348424-52DD-47FD-B736-50D7F04D04F3}" type="slidenum">
              <a:rPr lang="en-US"/>
              <a:pPr>
                <a:defRPr/>
              </a:pPr>
              <a:t>‹#›</a:t>
            </a:fld>
            <a:endParaRPr lang="en-US"/>
          </a:p>
        </p:txBody>
      </p:sp>
      <p:sp>
        <p:nvSpPr>
          <p:cNvPr id="5" name="Rectangle 8"/>
          <p:cNvSpPr>
            <a:spLocks noGrp="1" noChangeArrowheads="1"/>
          </p:cNvSpPr>
          <p:nvPr>
            <p:ph type="dt" idx="11"/>
          </p:nvPr>
        </p:nvSpPr>
        <p:spPr>
          <a:ln/>
        </p:spPr>
        <p:txBody>
          <a:bodyPr/>
          <a:lstStyle>
            <a:lvl1pPr>
              <a:defRPr/>
            </a:lvl1pPr>
          </a:lstStyle>
          <a:p>
            <a:pPr>
              <a:defRPr/>
            </a:pPr>
            <a:endParaRPr lang="en-US"/>
          </a:p>
        </p:txBody>
      </p:sp>
      <p:sp>
        <p:nvSpPr>
          <p:cNvPr id="6" name="Rectangle 9"/>
          <p:cNvSpPr>
            <a:spLocks noGrp="1" noChangeArrowheads="1"/>
          </p:cNvSpPr>
          <p:nvPr>
            <p:ph type="ftr" idx="12"/>
          </p:nvPr>
        </p:nvSpPr>
        <p:spPr>
          <a:ln/>
        </p:spPr>
        <p:txBody>
          <a:bodyPr/>
          <a:lstStyle>
            <a:lvl1pPr>
              <a:defRPr/>
            </a:lvl1pPr>
          </a:lstStyle>
          <a:p>
            <a:pPr>
              <a:defRPr/>
            </a:pP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2413" cy="9128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2400" y="1219200"/>
            <a:ext cx="43037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08513" y="1219200"/>
            <a:ext cx="4305300" cy="4524375"/>
          </a:xfrm>
        </p:spPr>
        <p:txBody>
          <a:bodyPr/>
          <a:lstStyle/>
          <a:p>
            <a:pPr lvl="0"/>
            <a:endParaRPr lang="en-US" noProof="0" smtClean="0"/>
          </a:p>
        </p:txBody>
      </p:sp>
      <p:sp>
        <p:nvSpPr>
          <p:cNvPr id="5" name="Rectangle 6"/>
          <p:cNvSpPr>
            <a:spLocks noGrp="1" noChangeArrowheads="1"/>
          </p:cNvSpPr>
          <p:nvPr>
            <p:ph type="sldNum" idx="10"/>
          </p:nvPr>
        </p:nvSpPr>
        <p:spPr>
          <a:ln/>
        </p:spPr>
        <p:txBody>
          <a:bodyPr/>
          <a:lstStyle>
            <a:lvl1pPr>
              <a:defRPr/>
            </a:lvl1pPr>
          </a:lstStyle>
          <a:p>
            <a:pPr>
              <a:defRPr/>
            </a:pPr>
            <a:fld id="{05F30B50-F1C8-4D2B-9AE3-3AB62076E395}" type="slidenum">
              <a:rPr lang="en-US"/>
              <a:pPr>
                <a:defRPr/>
              </a:pPr>
              <a:t>‹#›</a:t>
            </a:fld>
            <a:endParaRPr lang="en-US"/>
          </a:p>
        </p:txBody>
      </p:sp>
      <p:sp>
        <p:nvSpPr>
          <p:cNvPr id="6" name="Rectangle 8"/>
          <p:cNvSpPr>
            <a:spLocks noGrp="1" noChangeArrowheads="1"/>
          </p:cNvSpPr>
          <p:nvPr>
            <p:ph type="dt" idx="11"/>
          </p:nvPr>
        </p:nvSpPr>
        <p:spPr>
          <a:ln/>
        </p:spPr>
        <p:txBody>
          <a:bodyPr/>
          <a:lstStyle>
            <a:lvl1pPr>
              <a:defRPr/>
            </a:lvl1pPr>
          </a:lstStyle>
          <a:p>
            <a:pPr>
              <a:defRPr/>
            </a:pPr>
            <a:endParaRPr lang="en-US"/>
          </a:p>
        </p:txBody>
      </p:sp>
      <p:sp>
        <p:nvSpPr>
          <p:cNvPr id="7" name="Rectangle 9"/>
          <p:cNvSpPr>
            <a:spLocks noGrp="1" noChangeArrowheads="1"/>
          </p:cNvSpPr>
          <p:nvPr>
            <p:ph type="ftr" idx="12"/>
          </p:nvPr>
        </p:nvSpPr>
        <p:spPr>
          <a:ln/>
        </p:spPr>
        <p:txBody>
          <a:bodyPr/>
          <a:lstStyle>
            <a:lvl1pPr>
              <a:defRPr/>
            </a:lvl1pPr>
          </a:lstStyle>
          <a:p>
            <a:pPr>
              <a:defRPr/>
            </a:pP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2413" cy="9128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2400" y="1219200"/>
            <a:ext cx="43037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08513" y="1219200"/>
            <a:ext cx="4305300" cy="4524375"/>
          </a:xfrm>
        </p:spPr>
        <p:txBody>
          <a:bodyPr/>
          <a:lstStyle/>
          <a:p>
            <a:pPr lvl="0"/>
            <a:endParaRPr lang="en-US" noProof="0" smtClean="0"/>
          </a:p>
        </p:txBody>
      </p:sp>
      <p:sp>
        <p:nvSpPr>
          <p:cNvPr id="5" name="Rectangle 6"/>
          <p:cNvSpPr>
            <a:spLocks noGrp="1" noChangeArrowheads="1"/>
          </p:cNvSpPr>
          <p:nvPr>
            <p:ph type="sldNum" idx="10"/>
          </p:nvPr>
        </p:nvSpPr>
        <p:spPr>
          <a:ln/>
        </p:spPr>
        <p:txBody>
          <a:bodyPr/>
          <a:lstStyle>
            <a:lvl1pPr>
              <a:defRPr/>
            </a:lvl1pPr>
          </a:lstStyle>
          <a:p>
            <a:pPr>
              <a:defRPr/>
            </a:pPr>
            <a:fld id="{816B1A77-A130-47AB-9502-7DC5F0F43828}" type="slidenum">
              <a:rPr lang="en-US"/>
              <a:pPr>
                <a:defRPr/>
              </a:pPr>
              <a:t>‹#›</a:t>
            </a:fld>
            <a:endParaRPr lang="en-US"/>
          </a:p>
        </p:txBody>
      </p:sp>
      <p:sp>
        <p:nvSpPr>
          <p:cNvPr id="6" name="Rectangle 8"/>
          <p:cNvSpPr>
            <a:spLocks noGrp="1" noChangeArrowheads="1"/>
          </p:cNvSpPr>
          <p:nvPr>
            <p:ph type="dt" idx="11"/>
          </p:nvPr>
        </p:nvSpPr>
        <p:spPr>
          <a:ln/>
        </p:spPr>
        <p:txBody>
          <a:bodyPr/>
          <a:lstStyle>
            <a:lvl1pPr>
              <a:defRPr/>
            </a:lvl1pPr>
          </a:lstStyle>
          <a:p>
            <a:pPr>
              <a:defRPr/>
            </a:pPr>
            <a:endParaRPr lang="en-US"/>
          </a:p>
        </p:txBody>
      </p:sp>
      <p:sp>
        <p:nvSpPr>
          <p:cNvPr id="7" name="Rectangle 9"/>
          <p:cNvSpPr>
            <a:spLocks noGrp="1" noChangeArrowheads="1"/>
          </p:cNvSpPr>
          <p:nvPr>
            <p:ph type="ftr" idx="12"/>
          </p:nvPr>
        </p:nvSpPr>
        <p:spPr>
          <a:ln/>
        </p:spPr>
        <p:txBody>
          <a:bodyPr/>
          <a:lstStyle>
            <a:lvl1pPr>
              <a:defRPr/>
            </a:lvl1pPr>
          </a:lstStyle>
          <a:p>
            <a:pPr>
              <a:defRPr/>
            </a:pP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2413" cy="912813"/>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52400" y="1219200"/>
            <a:ext cx="8761413" cy="4524375"/>
          </a:xfrm>
        </p:spPr>
        <p:txBody>
          <a:bodyPr/>
          <a:lstStyle/>
          <a:p>
            <a:pPr lvl="0"/>
            <a:endParaRPr lang="en-US" noProof="0" smtClean="0"/>
          </a:p>
        </p:txBody>
      </p:sp>
      <p:sp>
        <p:nvSpPr>
          <p:cNvPr id="4" name="Rectangle 6"/>
          <p:cNvSpPr>
            <a:spLocks noGrp="1" noChangeArrowheads="1"/>
          </p:cNvSpPr>
          <p:nvPr>
            <p:ph type="sldNum" idx="10"/>
          </p:nvPr>
        </p:nvSpPr>
        <p:spPr>
          <a:ln/>
        </p:spPr>
        <p:txBody>
          <a:bodyPr/>
          <a:lstStyle>
            <a:lvl1pPr>
              <a:defRPr/>
            </a:lvl1pPr>
          </a:lstStyle>
          <a:p>
            <a:pPr>
              <a:defRPr/>
            </a:pPr>
            <a:fld id="{ABD5D29C-EABA-4882-B5B5-DF086C9D3618}" type="slidenum">
              <a:rPr lang="en-US"/>
              <a:pPr>
                <a:defRPr/>
              </a:pPr>
              <a:t>‹#›</a:t>
            </a:fld>
            <a:endParaRPr lang="en-US"/>
          </a:p>
        </p:txBody>
      </p:sp>
      <p:sp>
        <p:nvSpPr>
          <p:cNvPr id="5" name="Rectangle 8"/>
          <p:cNvSpPr>
            <a:spLocks noGrp="1" noChangeArrowheads="1"/>
          </p:cNvSpPr>
          <p:nvPr>
            <p:ph type="dt" idx="11"/>
          </p:nvPr>
        </p:nvSpPr>
        <p:spPr>
          <a:ln/>
        </p:spPr>
        <p:txBody>
          <a:bodyPr/>
          <a:lstStyle>
            <a:lvl1pPr>
              <a:defRPr/>
            </a:lvl1pPr>
          </a:lstStyle>
          <a:p>
            <a:pPr>
              <a:defRPr/>
            </a:pPr>
            <a:endParaRPr lang="en-US"/>
          </a:p>
        </p:txBody>
      </p:sp>
      <p:sp>
        <p:nvSpPr>
          <p:cNvPr id="6" name="Rectangle 9"/>
          <p:cNvSpPr>
            <a:spLocks noGrp="1" noChangeArrowheads="1"/>
          </p:cNvSpPr>
          <p:nvPr>
            <p:ph type="ftr"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idx="10"/>
          </p:nvPr>
        </p:nvSpPr>
        <p:spPr>
          <a:ln/>
        </p:spPr>
        <p:txBody>
          <a:bodyPr/>
          <a:lstStyle>
            <a:lvl1pPr>
              <a:defRPr/>
            </a:lvl1pPr>
          </a:lstStyle>
          <a:p>
            <a:pPr>
              <a:defRPr/>
            </a:pPr>
            <a:fld id="{F013A869-4D88-4E54-98FC-B335B956277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idx="10"/>
          </p:nvPr>
        </p:nvSpPr>
        <p:spPr>
          <a:ln/>
        </p:spPr>
        <p:txBody>
          <a:bodyPr/>
          <a:lstStyle>
            <a:lvl1pPr>
              <a:defRPr/>
            </a:lvl1pPr>
          </a:lstStyle>
          <a:p>
            <a:pPr>
              <a:defRPr/>
            </a:pPr>
            <a:fld id="{ECFBDB79-B16A-4AE9-8D50-B617F419FED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idx="10"/>
          </p:nvPr>
        </p:nvSpPr>
        <p:spPr>
          <a:ln/>
        </p:spPr>
        <p:txBody>
          <a:bodyPr/>
          <a:lstStyle>
            <a:lvl1pPr>
              <a:defRPr/>
            </a:lvl1pPr>
          </a:lstStyle>
          <a:p>
            <a:pPr>
              <a:defRPr/>
            </a:pPr>
            <a:fld id="{498F25D4-AC9D-4104-95A1-5D44112E3A9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idx="10"/>
          </p:nvPr>
        </p:nvSpPr>
        <p:spPr>
          <a:ln/>
        </p:spPr>
        <p:txBody>
          <a:bodyPr/>
          <a:lstStyle>
            <a:lvl1pPr>
              <a:defRPr/>
            </a:lvl1pPr>
          </a:lstStyle>
          <a:p>
            <a:pPr>
              <a:defRPr/>
            </a:pPr>
            <a:fld id="{245CDE39-F722-4380-9C5A-1714AAAA13B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idx="10"/>
          </p:nvPr>
        </p:nvSpPr>
        <p:spPr>
          <a:ln/>
        </p:spPr>
        <p:txBody>
          <a:bodyPr/>
          <a:lstStyle>
            <a:lvl1pPr>
              <a:defRPr/>
            </a:lvl1pPr>
          </a:lstStyle>
          <a:p>
            <a:pPr>
              <a:defRPr/>
            </a:pPr>
            <a:fld id="{EBE0AAAE-0832-4343-A1F8-47145EAC32E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idx="10"/>
          </p:nvPr>
        </p:nvSpPr>
        <p:spPr>
          <a:ln/>
        </p:spPr>
        <p:txBody>
          <a:bodyPr/>
          <a:lstStyle>
            <a:lvl1pPr>
              <a:defRPr/>
            </a:lvl1pPr>
          </a:lstStyle>
          <a:p>
            <a:pPr>
              <a:defRPr/>
            </a:pPr>
            <a:fld id="{18CECF43-D201-4110-9BF4-A0C360068CE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idx="10"/>
          </p:nvPr>
        </p:nvSpPr>
        <p:spPr>
          <a:ln/>
        </p:spPr>
        <p:txBody>
          <a:bodyPr/>
          <a:lstStyle>
            <a:lvl1pPr>
              <a:defRPr/>
            </a:lvl1pPr>
          </a:lstStyle>
          <a:p>
            <a:pPr>
              <a:defRPr/>
            </a:pPr>
            <a:fld id="{1B2DAB82-B6AE-41F9-A2BA-AB1A623D24E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2.png"/><Relationship Id="rId2" Type="http://schemas.openxmlformats.org/officeDocument/2006/relationships/slideLayout" Target="../slideLayouts/slideLayout14.xml"/><Relationship Id="rId16" Type="http://schemas.openxmlformats.org/officeDocument/2006/relationships/image" Target="../media/image3.wmf"/><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146" name="Picture 1"/>
          <p:cNvPicPr>
            <a:picLocks noChangeAspect="1" noChangeArrowheads="1"/>
          </p:cNvPicPr>
          <p:nvPr/>
        </p:nvPicPr>
        <p:blipFill>
          <a:blip r:embed="rId14" cstate="print"/>
          <a:srcRect/>
          <a:stretch>
            <a:fillRect/>
          </a:stretch>
        </p:blipFill>
        <p:spPr bwMode="auto">
          <a:xfrm>
            <a:off x="0" y="0"/>
            <a:ext cx="9144000" cy="927100"/>
          </a:xfrm>
          <a:prstGeom prst="rect">
            <a:avLst/>
          </a:prstGeom>
          <a:noFill/>
          <a:ln w="15840">
            <a:noFill/>
            <a:miter lim="800000"/>
            <a:headEnd/>
            <a:tailEnd/>
          </a:ln>
        </p:spPr>
      </p:pic>
      <p:pic>
        <p:nvPicPr>
          <p:cNvPr id="6147" name="Picture 2"/>
          <p:cNvPicPr>
            <a:picLocks noChangeAspect="1" noChangeArrowheads="1"/>
          </p:cNvPicPr>
          <p:nvPr/>
        </p:nvPicPr>
        <p:blipFill>
          <a:blip r:embed="rId15" cstate="print"/>
          <a:srcRect/>
          <a:stretch>
            <a:fillRect/>
          </a:stretch>
        </p:blipFill>
        <p:spPr bwMode="auto">
          <a:xfrm>
            <a:off x="0" y="6578600"/>
            <a:ext cx="9144000" cy="279400"/>
          </a:xfrm>
          <a:prstGeom prst="rect">
            <a:avLst/>
          </a:prstGeom>
          <a:noFill/>
          <a:ln w="15840">
            <a:noFill/>
            <a:miter lim="800000"/>
            <a:headEnd/>
            <a:tailEnd/>
          </a:ln>
        </p:spPr>
      </p:pic>
      <p:sp>
        <p:nvSpPr>
          <p:cNvPr id="2051" name="Rectangle 3"/>
          <p:cNvSpPr>
            <a:spLocks noChangeArrowheads="1"/>
          </p:cNvSpPr>
          <p:nvPr/>
        </p:nvSpPr>
        <p:spPr bwMode="auto">
          <a:xfrm>
            <a:off x="196850" y="6629400"/>
            <a:ext cx="1098550" cy="217487"/>
          </a:xfrm>
          <a:prstGeom prst="rect">
            <a:avLst/>
          </a:prstGeom>
          <a:noFill/>
          <a:ln w="15840">
            <a:noFill/>
            <a:miter lim="800000"/>
            <a:headEnd/>
            <a:tailEnd/>
          </a:ln>
          <a:effectLst/>
        </p:spPr>
        <p:txBody>
          <a:bodyPr lIns="90000" tIns="0" rIns="90000" bIns="0"/>
          <a:lstStyle/>
          <a:p>
            <a:pPr hangingPunct="1">
              <a:spcBef>
                <a:spcPts val="363"/>
              </a:spcBef>
              <a:tabLst>
                <a:tab pos="723900" algn="l"/>
              </a:tabLst>
              <a:defRPr/>
            </a:pPr>
            <a:r>
              <a:rPr lang="en-US" sz="1400" b="0" i="1" dirty="0">
                <a:solidFill>
                  <a:srgbClr val="171FC7"/>
                </a:solidFill>
              </a:rPr>
              <a:t>NSTX-U</a:t>
            </a:r>
          </a:p>
        </p:txBody>
      </p:sp>
      <p:sp>
        <p:nvSpPr>
          <p:cNvPr id="2052" name="Rectangle 4"/>
          <p:cNvSpPr>
            <a:spLocks noChangeArrowheads="1"/>
          </p:cNvSpPr>
          <p:nvPr/>
        </p:nvSpPr>
        <p:spPr bwMode="auto">
          <a:xfrm>
            <a:off x="1828800" y="6629400"/>
            <a:ext cx="5486400" cy="338138"/>
          </a:xfrm>
          <a:prstGeom prst="rect">
            <a:avLst/>
          </a:prstGeom>
          <a:noFill/>
          <a:ln w="9525">
            <a:noFill/>
            <a:round/>
            <a:headEnd/>
            <a:tailEnd/>
          </a:ln>
          <a:effectLst/>
        </p:spPr>
        <p:txBody>
          <a:bodyPr lIns="90000" tIns="45000" rIns="90000" bIns="45000"/>
          <a:lstStyle/>
          <a:p>
            <a:pPr algn="ctr" hangingPunct="1">
              <a:tabLst>
                <a:tab pos="723900" algn="l"/>
                <a:tab pos="1447800" algn="l"/>
                <a:tab pos="2171700" algn="l"/>
                <a:tab pos="2895600" algn="l"/>
                <a:tab pos="3619500" algn="l"/>
                <a:tab pos="4343400" algn="l"/>
                <a:tab pos="5067300" algn="l"/>
              </a:tabLst>
              <a:defRPr/>
            </a:pPr>
            <a:r>
              <a:rPr lang="en-US" sz="800" b="1" dirty="0">
                <a:solidFill>
                  <a:schemeClr val="accent2"/>
                </a:solidFill>
              </a:rPr>
              <a:t>NSTX-U PAC-33 – Materials and Plasma-Facing Components Research Plan</a:t>
            </a:r>
          </a:p>
          <a:p>
            <a:pPr algn="ctr" hangingPunct="1">
              <a:tabLst>
                <a:tab pos="723900" algn="l"/>
                <a:tab pos="1447800" algn="l"/>
                <a:tab pos="2171700" algn="l"/>
                <a:tab pos="2895600" algn="l"/>
                <a:tab pos="3619500" algn="l"/>
                <a:tab pos="4343400" algn="l"/>
                <a:tab pos="5067300" algn="l"/>
              </a:tabLst>
              <a:defRPr/>
            </a:pPr>
            <a:endParaRPr lang="en-US" sz="800" dirty="0">
              <a:solidFill>
                <a:srgbClr val="000000"/>
              </a:solidFill>
            </a:endParaRPr>
          </a:p>
        </p:txBody>
      </p:sp>
      <p:sp>
        <p:nvSpPr>
          <p:cNvPr id="6150" name="Rectangle 5"/>
          <p:cNvSpPr>
            <a:spLocks noGrp="1" noChangeArrowheads="1"/>
          </p:cNvSpPr>
          <p:nvPr>
            <p:ph type="title"/>
          </p:nvPr>
        </p:nvSpPr>
        <p:spPr bwMode="auto">
          <a:xfrm>
            <a:off x="0" y="0"/>
            <a:ext cx="9142413" cy="912813"/>
          </a:xfrm>
          <a:prstGeom prst="rect">
            <a:avLst/>
          </a:prstGeom>
          <a:noFill/>
          <a:ln w="9360">
            <a:noFill/>
            <a:miter lim="800000"/>
            <a:headEnd/>
            <a:tailEnd/>
          </a:ln>
        </p:spPr>
        <p:txBody>
          <a:bodyPr vert="horz" wrap="square" lIns="90000" tIns="45000" rIns="90000" bIns="45000" numCol="1" anchor="ctr" anchorCtr="0" compatLnSpc="1">
            <a:prstTxWarp prst="textNoShape">
              <a:avLst/>
            </a:prstTxWarp>
          </a:bodyPr>
          <a:lstStyle/>
          <a:p>
            <a:pPr lvl="0"/>
            <a:r>
              <a:rPr lang="en-GB" smtClean="0"/>
              <a:t>Click to edit the title text formatClick to edit Master title style</a:t>
            </a:r>
          </a:p>
        </p:txBody>
      </p:sp>
      <p:sp>
        <p:nvSpPr>
          <p:cNvPr id="2054" name="Rectangle 6"/>
          <p:cNvSpPr>
            <a:spLocks noGrp="1" noChangeArrowheads="1"/>
          </p:cNvSpPr>
          <p:nvPr>
            <p:ph type="sldNum"/>
          </p:nvPr>
        </p:nvSpPr>
        <p:spPr bwMode="auto">
          <a:xfrm>
            <a:off x="8021638" y="6647688"/>
            <a:ext cx="1036637" cy="1651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hangingPunct="1">
              <a:tabLst>
                <a:tab pos="723900" algn="l"/>
              </a:tabLst>
              <a:defRPr sz="1000" smtClean="0">
                <a:solidFill>
                  <a:schemeClr val="accent2"/>
                </a:solidFill>
                <a:ea typeface="+mn-ea"/>
                <a:cs typeface="+mn-cs"/>
              </a:defRPr>
            </a:lvl1pPr>
          </a:lstStyle>
          <a:p>
            <a:pPr>
              <a:defRPr/>
            </a:pPr>
            <a:fld id="{FB75CA00-B87D-402E-85D2-527B7B2022EB}" type="slidenum">
              <a:rPr lang="en-US" smtClean="0"/>
              <a:pPr>
                <a:defRPr/>
              </a:pPr>
              <a:t>‹#›</a:t>
            </a:fld>
            <a:endParaRPr lang="en-US" dirty="0"/>
          </a:p>
        </p:txBody>
      </p:sp>
      <p:sp>
        <p:nvSpPr>
          <p:cNvPr id="6152" name="Rectangle 7"/>
          <p:cNvSpPr>
            <a:spLocks noGrp="1" noChangeArrowheads="1"/>
          </p:cNvSpPr>
          <p:nvPr>
            <p:ph type="body" idx="1"/>
          </p:nvPr>
        </p:nvSpPr>
        <p:spPr bwMode="auto">
          <a:xfrm>
            <a:off x="457200" y="1604963"/>
            <a:ext cx="8228013" cy="4524375"/>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457200" rtl="0" eaLnBrk="0" fontAlgn="base" hangingPunct="0">
        <a:lnSpc>
          <a:spcPct val="104000"/>
        </a:lnSpc>
        <a:spcBef>
          <a:spcPct val="0"/>
        </a:spcBef>
        <a:spcAft>
          <a:spcPct val="0"/>
        </a:spcAft>
        <a:buClr>
          <a:srgbClr val="000000"/>
        </a:buClr>
        <a:buSzPct val="100000"/>
        <a:buFont typeface="Times New Roman" pitchFamily="16" charset="0"/>
        <a:defRPr sz="1200" b="1" i="1">
          <a:solidFill>
            <a:srgbClr val="1822CD"/>
          </a:solidFill>
          <a:latin typeface="+mj-lt"/>
          <a:ea typeface="+mj-ea"/>
          <a:cs typeface="+mj-cs"/>
        </a:defRPr>
      </a:lvl1pPr>
      <a:lvl2pPr algn="l" defTabSz="457200" rtl="0" eaLnBrk="0" fontAlgn="base" hangingPunct="0">
        <a:lnSpc>
          <a:spcPct val="104000"/>
        </a:lnSpc>
        <a:spcBef>
          <a:spcPct val="0"/>
        </a:spcBef>
        <a:spcAft>
          <a:spcPct val="0"/>
        </a:spcAft>
        <a:buClr>
          <a:srgbClr val="000000"/>
        </a:buClr>
        <a:buSzPct val="100000"/>
        <a:buFont typeface="Times New Roman" pitchFamily="16" charset="0"/>
        <a:defRPr sz="1200" b="1" i="1">
          <a:solidFill>
            <a:srgbClr val="1822CD"/>
          </a:solidFill>
          <a:latin typeface="Arial" charset="0"/>
          <a:ea typeface="DejaVu LGC Sans" charset="0"/>
          <a:cs typeface="DejaVu LGC Sans" charset="0"/>
        </a:defRPr>
      </a:lvl2pPr>
      <a:lvl3pPr algn="l" defTabSz="457200" rtl="0" eaLnBrk="0" fontAlgn="base" hangingPunct="0">
        <a:lnSpc>
          <a:spcPct val="104000"/>
        </a:lnSpc>
        <a:spcBef>
          <a:spcPct val="0"/>
        </a:spcBef>
        <a:spcAft>
          <a:spcPct val="0"/>
        </a:spcAft>
        <a:buClr>
          <a:srgbClr val="000000"/>
        </a:buClr>
        <a:buSzPct val="100000"/>
        <a:buFont typeface="Times New Roman" pitchFamily="16" charset="0"/>
        <a:defRPr sz="1200" b="1" i="1">
          <a:solidFill>
            <a:srgbClr val="1822CD"/>
          </a:solidFill>
          <a:latin typeface="Arial" charset="0"/>
          <a:ea typeface="DejaVu LGC Sans" charset="0"/>
          <a:cs typeface="DejaVu LGC Sans" charset="0"/>
        </a:defRPr>
      </a:lvl3pPr>
      <a:lvl4pPr algn="l" defTabSz="457200" rtl="0" eaLnBrk="0" fontAlgn="base" hangingPunct="0">
        <a:lnSpc>
          <a:spcPct val="104000"/>
        </a:lnSpc>
        <a:spcBef>
          <a:spcPct val="0"/>
        </a:spcBef>
        <a:spcAft>
          <a:spcPct val="0"/>
        </a:spcAft>
        <a:buClr>
          <a:srgbClr val="000000"/>
        </a:buClr>
        <a:buSzPct val="100000"/>
        <a:buFont typeface="Times New Roman" pitchFamily="16" charset="0"/>
        <a:defRPr sz="1200" b="1" i="1">
          <a:solidFill>
            <a:srgbClr val="1822CD"/>
          </a:solidFill>
          <a:latin typeface="Arial" charset="0"/>
          <a:ea typeface="DejaVu LGC Sans" charset="0"/>
          <a:cs typeface="DejaVu LGC Sans" charset="0"/>
        </a:defRPr>
      </a:lvl4pPr>
      <a:lvl5pPr algn="l" defTabSz="457200" rtl="0" eaLnBrk="0" fontAlgn="base" hangingPunct="0">
        <a:lnSpc>
          <a:spcPct val="104000"/>
        </a:lnSpc>
        <a:spcBef>
          <a:spcPct val="0"/>
        </a:spcBef>
        <a:spcAft>
          <a:spcPct val="0"/>
        </a:spcAft>
        <a:buClr>
          <a:srgbClr val="000000"/>
        </a:buClr>
        <a:buSzPct val="100000"/>
        <a:buFont typeface="Times New Roman" pitchFamily="16" charset="0"/>
        <a:defRPr sz="1200" b="1" i="1">
          <a:solidFill>
            <a:srgbClr val="1822CD"/>
          </a:solidFill>
          <a:latin typeface="Arial" charset="0"/>
          <a:ea typeface="DejaVu LGC Sans" charset="0"/>
          <a:cs typeface="DejaVu LGC Sans" charset="0"/>
        </a:defRPr>
      </a:lvl5pPr>
      <a:lvl6pPr marL="2514600" indent="-228600" algn="l" defTabSz="457200" rtl="0" fontAlgn="base" hangingPunct="0">
        <a:lnSpc>
          <a:spcPct val="104000"/>
        </a:lnSpc>
        <a:spcBef>
          <a:spcPct val="0"/>
        </a:spcBef>
        <a:spcAft>
          <a:spcPct val="0"/>
        </a:spcAft>
        <a:buClr>
          <a:srgbClr val="000000"/>
        </a:buClr>
        <a:buSzPct val="100000"/>
        <a:buFont typeface="Times New Roman" pitchFamily="16" charset="0"/>
        <a:defRPr sz="1200" b="1" i="1">
          <a:solidFill>
            <a:srgbClr val="1822CD"/>
          </a:solidFill>
          <a:latin typeface="Arial" charset="0"/>
          <a:ea typeface="DejaVu LGC Sans" charset="0"/>
          <a:cs typeface="DejaVu LGC Sans" charset="0"/>
        </a:defRPr>
      </a:lvl6pPr>
      <a:lvl7pPr marL="2971800" indent="-228600" algn="l" defTabSz="457200" rtl="0" fontAlgn="base" hangingPunct="0">
        <a:lnSpc>
          <a:spcPct val="104000"/>
        </a:lnSpc>
        <a:spcBef>
          <a:spcPct val="0"/>
        </a:spcBef>
        <a:spcAft>
          <a:spcPct val="0"/>
        </a:spcAft>
        <a:buClr>
          <a:srgbClr val="000000"/>
        </a:buClr>
        <a:buSzPct val="100000"/>
        <a:buFont typeface="Times New Roman" pitchFamily="16" charset="0"/>
        <a:defRPr sz="1200" b="1" i="1">
          <a:solidFill>
            <a:srgbClr val="1822CD"/>
          </a:solidFill>
          <a:latin typeface="Arial" charset="0"/>
          <a:ea typeface="DejaVu LGC Sans" charset="0"/>
          <a:cs typeface="DejaVu LGC Sans" charset="0"/>
        </a:defRPr>
      </a:lvl7pPr>
      <a:lvl8pPr marL="3429000" indent="-228600" algn="l" defTabSz="457200" rtl="0" fontAlgn="base" hangingPunct="0">
        <a:lnSpc>
          <a:spcPct val="104000"/>
        </a:lnSpc>
        <a:spcBef>
          <a:spcPct val="0"/>
        </a:spcBef>
        <a:spcAft>
          <a:spcPct val="0"/>
        </a:spcAft>
        <a:buClr>
          <a:srgbClr val="000000"/>
        </a:buClr>
        <a:buSzPct val="100000"/>
        <a:buFont typeface="Times New Roman" pitchFamily="16" charset="0"/>
        <a:defRPr sz="1200" b="1" i="1">
          <a:solidFill>
            <a:srgbClr val="1822CD"/>
          </a:solidFill>
          <a:latin typeface="Arial" charset="0"/>
          <a:ea typeface="DejaVu LGC Sans" charset="0"/>
          <a:cs typeface="DejaVu LGC Sans" charset="0"/>
        </a:defRPr>
      </a:lvl8pPr>
      <a:lvl9pPr marL="3886200" indent="-228600" algn="l" defTabSz="457200" rtl="0" fontAlgn="base" hangingPunct="0">
        <a:lnSpc>
          <a:spcPct val="104000"/>
        </a:lnSpc>
        <a:spcBef>
          <a:spcPct val="0"/>
        </a:spcBef>
        <a:spcAft>
          <a:spcPct val="0"/>
        </a:spcAft>
        <a:buClr>
          <a:srgbClr val="000000"/>
        </a:buClr>
        <a:buSzPct val="100000"/>
        <a:buFont typeface="Times New Roman" pitchFamily="16" charset="0"/>
        <a:defRPr sz="1200" b="1" i="1">
          <a:solidFill>
            <a:srgbClr val="1822CD"/>
          </a:solidFill>
          <a:latin typeface="Arial" charset="0"/>
          <a:ea typeface="DejaVu LGC Sans" charset="0"/>
          <a:cs typeface="DejaVu LGC Sans" charset="0"/>
        </a:defRPr>
      </a:lvl9pPr>
    </p:titleStyle>
    <p:bodyStyle>
      <a:lvl1pPr marL="342900" indent="-342900" algn="l" defTabSz="457200" rtl="0" eaLnBrk="0" fontAlgn="base" hangingPunct="0">
        <a:lnSpc>
          <a:spcPct val="104000"/>
        </a:lnSpc>
        <a:spcBef>
          <a:spcPct val="0"/>
        </a:spcBef>
        <a:spcAft>
          <a:spcPts val="1425"/>
        </a:spcAft>
        <a:buClr>
          <a:srgbClr val="000000"/>
        </a:buClr>
        <a:buSzPct val="100000"/>
        <a:buFont typeface="Times New Roman" pitchFamily="16" charset="0"/>
        <a:defRPr sz="2400">
          <a:solidFill>
            <a:srgbClr val="000000"/>
          </a:solidFill>
          <a:latin typeface="+mn-lt"/>
          <a:ea typeface="+mn-ea"/>
          <a:cs typeface="+mn-cs"/>
        </a:defRPr>
      </a:lvl1pPr>
      <a:lvl2pPr marL="742950" indent="-285750" algn="l" defTabSz="457200" rtl="0" eaLnBrk="0" fontAlgn="base" hangingPunct="0">
        <a:lnSpc>
          <a:spcPct val="104000"/>
        </a:lnSpc>
        <a:spcBef>
          <a:spcPct val="0"/>
        </a:spcBef>
        <a:spcAft>
          <a:spcPts val="1138"/>
        </a:spcAft>
        <a:buClr>
          <a:srgbClr val="000000"/>
        </a:buClr>
        <a:buSzPct val="100000"/>
        <a:buFont typeface="Times New Roman" pitchFamily="16" charset="0"/>
        <a:defRPr sz="2200">
          <a:solidFill>
            <a:srgbClr val="0000FF"/>
          </a:solidFill>
          <a:latin typeface="+mn-lt"/>
          <a:ea typeface="+mn-ea"/>
          <a:cs typeface="+mn-cs"/>
        </a:defRPr>
      </a:lvl2pPr>
      <a:lvl3pPr marL="1143000" indent="-228600" algn="l" defTabSz="457200" rtl="0" eaLnBrk="0" fontAlgn="base" hangingPunct="0">
        <a:lnSpc>
          <a:spcPct val="104000"/>
        </a:lnSpc>
        <a:spcBef>
          <a:spcPct val="0"/>
        </a:spcBef>
        <a:spcAft>
          <a:spcPts val="850"/>
        </a:spcAft>
        <a:buClr>
          <a:srgbClr val="000000"/>
        </a:buClr>
        <a:buSzPct val="100000"/>
        <a:buFont typeface="Times New Roman" pitchFamily="16" charset="0"/>
        <a:defRPr sz="1600">
          <a:solidFill>
            <a:srgbClr val="FF0000"/>
          </a:solidFill>
          <a:latin typeface="+mn-lt"/>
          <a:ea typeface="+mn-ea"/>
          <a:cs typeface="+mn-cs"/>
        </a:defRPr>
      </a:lvl3pPr>
      <a:lvl4pPr marL="1600200" indent="-228600" algn="l" defTabSz="457200" rtl="0" eaLnBrk="0" fontAlgn="base" hangingPunct="0">
        <a:lnSpc>
          <a:spcPct val="104000"/>
        </a:lnSpc>
        <a:spcBef>
          <a:spcPct val="0"/>
        </a:spcBef>
        <a:spcAft>
          <a:spcPts val="575"/>
        </a:spcAft>
        <a:buClr>
          <a:srgbClr val="000000"/>
        </a:buClr>
        <a:buSzPct val="100000"/>
        <a:buFont typeface="Times New Roman" pitchFamily="16" charset="0"/>
        <a:defRPr sz="1600">
          <a:solidFill>
            <a:srgbClr val="000000"/>
          </a:solidFill>
          <a:latin typeface="+mn-lt"/>
          <a:ea typeface="+mn-ea"/>
          <a:cs typeface="+mn-cs"/>
        </a:defRPr>
      </a:lvl4pPr>
      <a:lvl5pPr marL="2057400" indent="-228600" algn="l" defTabSz="457200" rtl="0" eaLnBrk="0" fontAlgn="base" hangingPunct="0">
        <a:lnSpc>
          <a:spcPct val="104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5pPr>
      <a:lvl6pPr marL="2514600" indent="-228600" algn="l" defTabSz="457200" rtl="0" fontAlgn="base" hangingPunct="0">
        <a:lnSpc>
          <a:spcPct val="104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104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104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104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
          <p:cNvSpPr>
            <a:spLocks noGrp="1" noChangeArrowheads="1"/>
          </p:cNvSpPr>
          <p:nvPr>
            <p:ph type="body" idx="1"/>
          </p:nvPr>
        </p:nvSpPr>
        <p:spPr bwMode="auto">
          <a:xfrm>
            <a:off x="152400" y="1219200"/>
            <a:ext cx="8761413" cy="452437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pic>
        <p:nvPicPr>
          <p:cNvPr id="7171" name="Picture 2"/>
          <p:cNvPicPr>
            <a:picLocks noChangeAspect="1" noChangeArrowheads="1"/>
          </p:cNvPicPr>
          <p:nvPr/>
        </p:nvPicPr>
        <p:blipFill>
          <a:blip r:embed="rId16" cstate="print"/>
          <a:srcRect/>
          <a:stretch>
            <a:fillRect/>
          </a:stretch>
        </p:blipFill>
        <p:spPr bwMode="auto">
          <a:xfrm>
            <a:off x="0" y="0"/>
            <a:ext cx="9144000" cy="927100"/>
          </a:xfrm>
          <a:prstGeom prst="rect">
            <a:avLst/>
          </a:prstGeom>
          <a:noFill/>
          <a:ln w="9525">
            <a:noFill/>
            <a:round/>
            <a:headEnd/>
            <a:tailEnd/>
          </a:ln>
        </p:spPr>
      </p:pic>
      <p:sp>
        <p:nvSpPr>
          <p:cNvPr id="7172" name="Rectangle 3"/>
          <p:cNvSpPr>
            <a:spLocks noGrp="1" noChangeArrowheads="1"/>
          </p:cNvSpPr>
          <p:nvPr>
            <p:ph type="title"/>
          </p:nvPr>
        </p:nvSpPr>
        <p:spPr bwMode="auto">
          <a:xfrm>
            <a:off x="0" y="0"/>
            <a:ext cx="9142413" cy="912813"/>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pic>
        <p:nvPicPr>
          <p:cNvPr id="7173" name="Picture 4"/>
          <p:cNvPicPr>
            <a:picLocks noChangeAspect="1" noChangeArrowheads="1"/>
          </p:cNvPicPr>
          <p:nvPr/>
        </p:nvPicPr>
        <p:blipFill>
          <a:blip r:embed="rId17" cstate="print"/>
          <a:srcRect/>
          <a:stretch>
            <a:fillRect/>
          </a:stretch>
        </p:blipFill>
        <p:spPr bwMode="auto">
          <a:xfrm>
            <a:off x="0" y="6578600"/>
            <a:ext cx="9144000" cy="279400"/>
          </a:xfrm>
          <a:prstGeom prst="rect">
            <a:avLst/>
          </a:prstGeom>
          <a:noFill/>
          <a:ln w="9525">
            <a:noFill/>
            <a:round/>
            <a:headEnd/>
            <a:tailEnd/>
          </a:ln>
        </p:spPr>
      </p:pic>
      <p:sp>
        <p:nvSpPr>
          <p:cNvPr id="3077" name="Text Box 5"/>
          <p:cNvSpPr txBox="1">
            <a:spLocks noChangeArrowheads="1"/>
          </p:cNvSpPr>
          <p:nvPr/>
        </p:nvSpPr>
        <p:spPr bwMode="auto">
          <a:xfrm>
            <a:off x="273050" y="6635750"/>
            <a:ext cx="793750" cy="182563"/>
          </a:xfrm>
          <a:prstGeom prst="rect">
            <a:avLst/>
          </a:prstGeom>
          <a:noFill/>
          <a:ln w="9525">
            <a:noFill/>
            <a:round/>
            <a:headEnd/>
            <a:tailEnd/>
          </a:ln>
          <a:effectLst/>
        </p:spPr>
        <p:txBody>
          <a:bodyPr lIns="0" tIns="0" rIns="0" bIns="0">
            <a:spAutoFit/>
          </a:bodyPr>
          <a:lstStyle/>
          <a:p>
            <a:pPr hangingPunct="1">
              <a:lnSpc>
                <a:spcPct val="100000"/>
              </a:lnSpc>
              <a:spcBef>
                <a:spcPts val="300"/>
              </a:spcBef>
              <a:buClrTx/>
              <a:buFontTx/>
              <a:buNone/>
              <a:tabLst>
                <a:tab pos="723900" algn="l"/>
              </a:tabLst>
              <a:defRPr/>
            </a:pPr>
            <a:r>
              <a:rPr lang="en-US" sz="1200">
                <a:solidFill>
                  <a:srgbClr val="171FC7"/>
                </a:solidFill>
                <a:effectLst>
                  <a:outerShdw blurRad="38100" dist="38100" dir="2700000" algn="tl">
                    <a:srgbClr val="C0C0C0"/>
                  </a:outerShdw>
                </a:effectLst>
                <a:ea typeface="DejaVu LGC Sans" charset="0"/>
                <a:cs typeface="DejaVu LGC Sans" charset="0"/>
              </a:rPr>
              <a:t>NSTX-U</a:t>
            </a:r>
          </a:p>
        </p:txBody>
      </p:sp>
      <p:sp>
        <p:nvSpPr>
          <p:cNvPr id="3078" name="Rectangle 6"/>
          <p:cNvSpPr>
            <a:spLocks noGrp="1" noChangeArrowheads="1"/>
          </p:cNvSpPr>
          <p:nvPr>
            <p:ph type="sldNum"/>
          </p:nvPr>
        </p:nvSpPr>
        <p:spPr bwMode="auto">
          <a:xfrm>
            <a:off x="8382000" y="6561138"/>
            <a:ext cx="760413" cy="285750"/>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hangingPunct="1">
              <a:lnSpc>
                <a:spcPct val="10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i="1" smtClean="0">
                <a:solidFill>
                  <a:srgbClr val="1822CD"/>
                </a:solidFill>
                <a:cs typeface="Arial" charset="0"/>
              </a:defRPr>
            </a:lvl1pPr>
          </a:lstStyle>
          <a:p>
            <a:pPr>
              <a:defRPr/>
            </a:pPr>
            <a:fld id="{92F93A92-8DBE-4D4A-9D16-37BDFF3DC984}" type="slidenum">
              <a:rPr lang="en-US"/>
              <a:pPr>
                <a:defRPr/>
              </a:pPr>
              <a:t>‹#›</a:t>
            </a:fld>
            <a:endParaRPr lang="en-US"/>
          </a:p>
        </p:txBody>
      </p:sp>
      <p:sp>
        <p:nvSpPr>
          <p:cNvPr id="3079" name="Text Box 7"/>
          <p:cNvSpPr txBox="1">
            <a:spLocks noChangeArrowheads="1"/>
          </p:cNvSpPr>
          <p:nvPr/>
        </p:nvSpPr>
        <p:spPr bwMode="auto">
          <a:xfrm>
            <a:off x="1828800" y="6629400"/>
            <a:ext cx="5486400" cy="215900"/>
          </a:xfrm>
          <a:prstGeom prst="rect">
            <a:avLst/>
          </a:prstGeom>
          <a:noFill/>
          <a:ln w="9525">
            <a:noFill/>
            <a:round/>
            <a:headEnd/>
            <a:tailEnd/>
          </a:ln>
          <a:effectLst/>
        </p:spPr>
        <p:txBody>
          <a:bodyPr lIns="90000" tIns="46800" rIns="90000" bIns="46800">
            <a:spAutoFit/>
          </a:bodyPr>
          <a:lstStyle/>
          <a:p>
            <a:pPr algn="ctr" hangingPunct="1">
              <a:lnSpc>
                <a:spcPct val="100000"/>
              </a:lnSpc>
              <a:buSzPct val="45000"/>
              <a:buFont typeface="Wingdings" charset="2"/>
              <a:buNone/>
              <a:tabLst>
                <a:tab pos="723900" algn="l"/>
                <a:tab pos="1447800" algn="l"/>
                <a:tab pos="2171700" algn="l"/>
                <a:tab pos="2895600" algn="l"/>
                <a:tab pos="3619500" algn="l"/>
                <a:tab pos="4343400" algn="l"/>
                <a:tab pos="5067300" algn="l"/>
              </a:tabLst>
              <a:defRPr/>
            </a:pPr>
            <a:r>
              <a:rPr lang="en-US" sz="800">
                <a:solidFill>
                  <a:srgbClr val="000000"/>
                </a:solidFill>
                <a:ea typeface="DejaVu LGC Sans" charset="0"/>
                <a:cs typeface="DejaVu LGC Sans" charset="0"/>
              </a:rPr>
              <a:t>M.A. Jaworski - 20</a:t>
            </a:r>
            <a:r>
              <a:rPr lang="en-US" sz="800" baseline="33000">
                <a:solidFill>
                  <a:srgbClr val="000000"/>
                </a:solidFill>
                <a:ea typeface="DejaVu LGC Sans" charset="0"/>
                <a:cs typeface="DejaVu LGC Sans" charset="0"/>
              </a:rPr>
              <a:t>th</a:t>
            </a:r>
            <a:r>
              <a:rPr lang="en-US" sz="800">
                <a:solidFill>
                  <a:srgbClr val="000000"/>
                </a:solidFill>
                <a:ea typeface="DejaVu LGC Sans" charset="0"/>
                <a:cs typeface="DejaVu LGC Sans" charset="0"/>
              </a:rPr>
              <a:t> European Fusion Physics Workshop – Ericeira, Portugal, Dec. 3-5, 2012</a:t>
            </a:r>
          </a:p>
        </p:txBody>
      </p:sp>
      <p:sp>
        <p:nvSpPr>
          <p:cNvPr id="3080" name="Rectangle 8"/>
          <p:cNvSpPr>
            <a:spLocks noGrp="1" noChangeArrowheads="1"/>
          </p:cNvSpPr>
          <p:nvPr>
            <p:ph type="dt"/>
          </p:nvPr>
        </p:nvSpPr>
        <p:spPr bwMode="auto">
          <a:xfrm>
            <a:off x="457200" y="6246813"/>
            <a:ext cx="2128838" cy="471487"/>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hangingPunct="1">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i="1" smtClean="0">
                <a:solidFill>
                  <a:srgbClr val="1822CD"/>
                </a:solidFill>
                <a:cs typeface="Arial" charset="0"/>
              </a:defRPr>
            </a:lvl1pPr>
          </a:lstStyle>
          <a:p>
            <a:pPr>
              <a:defRPr/>
            </a:pPr>
            <a:endParaRPr lang="en-US"/>
          </a:p>
        </p:txBody>
      </p:sp>
      <p:sp>
        <p:nvSpPr>
          <p:cNvPr id="3081" name="Rectangle 9"/>
          <p:cNvSpPr>
            <a:spLocks noGrp="1" noChangeArrowheads="1"/>
          </p:cNvSpPr>
          <p:nvPr>
            <p:ph type="ftr"/>
          </p:nvPr>
        </p:nvSpPr>
        <p:spPr bwMode="auto">
          <a:xfrm>
            <a:off x="3127375" y="6246813"/>
            <a:ext cx="2897188" cy="471487"/>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hangingPunct="1">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i="1" smtClean="0">
                <a:solidFill>
                  <a:srgbClr val="1822CD"/>
                </a:solidFill>
                <a:cs typeface="Arial"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txStyles>
    <p:titleStyle>
      <a:lvl1pPr algn="ctr" defTabSz="457200" rtl="0" eaLnBrk="0" fontAlgn="base" hangingPunct="0">
        <a:spcBef>
          <a:spcPct val="0"/>
        </a:spcBef>
        <a:spcAft>
          <a:spcPct val="0"/>
        </a:spcAft>
        <a:buClr>
          <a:srgbClr val="000000"/>
        </a:buClr>
        <a:buSzPct val="100000"/>
        <a:buFont typeface="Times New Roman" pitchFamily="16" charset="0"/>
        <a:defRPr sz="2400" b="1">
          <a:solidFill>
            <a:srgbClr val="3333CC"/>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6" charset="0"/>
        <a:defRPr sz="2400" b="1">
          <a:solidFill>
            <a:srgbClr val="3333CC"/>
          </a:solidFill>
          <a:latin typeface="Arial" charset="0"/>
          <a:ea typeface="DejaVu Sans" charset="0"/>
          <a:cs typeface="DejaVu Sans" charset="0"/>
        </a:defRPr>
      </a:lvl2pPr>
      <a:lvl3pPr algn="ctr" defTabSz="457200" rtl="0" eaLnBrk="0" fontAlgn="base" hangingPunct="0">
        <a:spcBef>
          <a:spcPct val="0"/>
        </a:spcBef>
        <a:spcAft>
          <a:spcPct val="0"/>
        </a:spcAft>
        <a:buClr>
          <a:srgbClr val="000000"/>
        </a:buClr>
        <a:buSzPct val="100000"/>
        <a:buFont typeface="Times New Roman" pitchFamily="16" charset="0"/>
        <a:defRPr sz="2400" b="1">
          <a:solidFill>
            <a:srgbClr val="3333CC"/>
          </a:solidFill>
          <a:latin typeface="Arial" charset="0"/>
          <a:ea typeface="DejaVu Sans" charset="0"/>
          <a:cs typeface="DejaVu Sans" charset="0"/>
        </a:defRPr>
      </a:lvl3pPr>
      <a:lvl4pPr algn="ctr" defTabSz="457200" rtl="0" eaLnBrk="0" fontAlgn="base" hangingPunct="0">
        <a:spcBef>
          <a:spcPct val="0"/>
        </a:spcBef>
        <a:spcAft>
          <a:spcPct val="0"/>
        </a:spcAft>
        <a:buClr>
          <a:srgbClr val="000000"/>
        </a:buClr>
        <a:buSzPct val="100000"/>
        <a:buFont typeface="Times New Roman" pitchFamily="16" charset="0"/>
        <a:defRPr sz="2400" b="1">
          <a:solidFill>
            <a:srgbClr val="3333CC"/>
          </a:solidFill>
          <a:latin typeface="Arial" charset="0"/>
          <a:ea typeface="DejaVu Sans" charset="0"/>
          <a:cs typeface="DejaVu Sans" charset="0"/>
        </a:defRPr>
      </a:lvl4pPr>
      <a:lvl5pPr algn="ctr" defTabSz="457200" rtl="0" eaLnBrk="0" fontAlgn="base" hangingPunct="0">
        <a:spcBef>
          <a:spcPct val="0"/>
        </a:spcBef>
        <a:spcAft>
          <a:spcPct val="0"/>
        </a:spcAft>
        <a:buClr>
          <a:srgbClr val="000000"/>
        </a:buClr>
        <a:buSzPct val="100000"/>
        <a:buFont typeface="Times New Roman" pitchFamily="16" charset="0"/>
        <a:defRPr sz="2400" b="1">
          <a:solidFill>
            <a:srgbClr val="3333CC"/>
          </a:solidFill>
          <a:latin typeface="Arial" charset="0"/>
          <a:ea typeface="DejaVu Sans" charset="0"/>
          <a:cs typeface="DejaVu Sans" charset="0"/>
        </a:defRPr>
      </a:lvl5pPr>
      <a:lvl6pPr marL="2514600" indent="-228600" algn="ctr" defTabSz="457200" rtl="0" eaLnBrk="0" fontAlgn="base" hangingPunct="0">
        <a:spcBef>
          <a:spcPct val="0"/>
        </a:spcBef>
        <a:spcAft>
          <a:spcPct val="0"/>
        </a:spcAft>
        <a:buClr>
          <a:srgbClr val="000000"/>
        </a:buClr>
        <a:buSzPct val="100000"/>
        <a:buFont typeface="Times New Roman" pitchFamily="16" charset="0"/>
        <a:defRPr sz="2400" b="1">
          <a:solidFill>
            <a:srgbClr val="3333CC"/>
          </a:solidFill>
          <a:latin typeface="Arial" charset="0"/>
          <a:ea typeface="DejaVu Sans" charset="0"/>
          <a:cs typeface="DejaVu Sans" charset="0"/>
        </a:defRPr>
      </a:lvl6pPr>
      <a:lvl7pPr marL="2971800" indent="-228600" algn="ctr" defTabSz="457200" rtl="0" eaLnBrk="0" fontAlgn="base" hangingPunct="0">
        <a:spcBef>
          <a:spcPct val="0"/>
        </a:spcBef>
        <a:spcAft>
          <a:spcPct val="0"/>
        </a:spcAft>
        <a:buClr>
          <a:srgbClr val="000000"/>
        </a:buClr>
        <a:buSzPct val="100000"/>
        <a:buFont typeface="Times New Roman" pitchFamily="16" charset="0"/>
        <a:defRPr sz="2400" b="1">
          <a:solidFill>
            <a:srgbClr val="3333CC"/>
          </a:solidFill>
          <a:latin typeface="Arial" charset="0"/>
          <a:ea typeface="DejaVu Sans" charset="0"/>
          <a:cs typeface="DejaVu Sans" charset="0"/>
        </a:defRPr>
      </a:lvl7pPr>
      <a:lvl8pPr marL="3429000" indent="-228600" algn="ctr" defTabSz="457200" rtl="0" eaLnBrk="0" fontAlgn="base" hangingPunct="0">
        <a:spcBef>
          <a:spcPct val="0"/>
        </a:spcBef>
        <a:spcAft>
          <a:spcPct val="0"/>
        </a:spcAft>
        <a:buClr>
          <a:srgbClr val="000000"/>
        </a:buClr>
        <a:buSzPct val="100000"/>
        <a:buFont typeface="Times New Roman" pitchFamily="16" charset="0"/>
        <a:defRPr sz="2400" b="1">
          <a:solidFill>
            <a:srgbClr val="3333CC"/>
          </a:solidFill>
          <a:latin typeface="Arial" charset="0"/>
          <a:ea typeface="DejaVu Sans" charset="0"/>
          <a:cs typeface="DejaVu Sans" charset="0"/>
        </a:defRPr>
      </a:lvl8pPr>
      <a:lvl9pPr marL="3886200" indent="-228600" algn="ctr" defTabSz="457200" rtl="0" eaLnBrk="0" fontAlgn="base" hangingPunct="0">
        <a:spcBef>
          <a:spcPct val="0"/>
        </a:spcBef>
        <a:spcAft>
          <a:spcPct val="0"/>
        </a:spcAft>
        <a:buClr>
          <a:srgbClr val="000000"/>
        </a:buClr>
        <a:buSzPct val="100000"/>
        <a:buFont typeface="Times New Roman" pitchFamily="16" charset="0"/>
        <a:defRPr sz="2400" b="1">
          <a:solidFill>
            <a:srgbClr val="3333CC"/>
          </a:solidFill>
          <a:latin typeface="Arial" charset="0"/>
          <a:ea typeface="DejaVu Sans" charset="0"/>
          <a:cs typeface="DejaVu Sans" charset="0"/>
        </a:defRPr>
      </a:lvl9pPr>
    </p:titleStyle>
    <p:bodyStyle>
      <a:lvl1pPr marL="342900" indent="-342900" algn="l" defTabSz="457200"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cs typeface="+mn-cs"/>
        </a:defRPr>
      </a:lvl1pPr>
      <a:lvl2pPr marL="742950" indent="-285750" algn="l" defTabSz="457200" rtl="0" eaLnBrk="0" fontAlgn="base" hangingPunct="0">
        <a:spcBef>
          <a:spcPts val="500"/>
        </a:spcBef>
        <a:spcAft>
          <a:spcPct val="0"/>
        </a:spcAft>
        <a:buClr>
          <a:srgbClr val="000000"/>
        </a:buClr>
        <a:buSzPct val="100000"/>
        <a:buFont typeface="Times New Roman" pitchFamily="16" charset="0"/>
        <a:defRPr sz="2000">
          <a:solidFill>
            <a:srgbClr val="3333CC"/>
          </a:solidFill>
          <a:latin typeface="+mn-lt"/>
          <a:ea typeface="+mn-ea"/>
          <a:cs typeface="+mn-cs"/>
        </a:defRPr>
      </a:lvl2pPr>
      <a:lvl3pPr marL="1143000" indent="-228600" algn="l" defTabSz="457200" rtl="0" eaLnBrk="0" fontAlgn="base" hangingPunct="0">
        <a:spcBef>
          <a:spcPts val="450"/>
        </a:spcBef>
        <a:spcAft>
          <a:spcPct val="0"/>
        </a:spcAft>
        <a:buClr>
          <a:srgbClr val="000000"/>
        </a:buClr>
        <a:buSzPct val="100000"/>
        <a:buFont typeface="Times New Roman" pitchFamily="16" charset="0"/>
        <a:defRPr>
          <a:solidFill>
            <a:srgbClr val="FF0000"/>
          </a:solidFill>
          <a:latin typeface="+mn-lt"/>
          <a:ea typeface="+mn-ea"/>
          <a:cs typeface="+mn-cs"/>
        </a:defRPr>
      </a:lvl3pPr>
      <a:lvl4pPr marL="1600200" indent="-228600" algn="l" defTabSz="457200" rtl="0" eaLnBrk="0" fontAlgn="base" hangingPunct="0">
        <a:spcBef>
          <a:spcPts val="400"/>
        </a:spcBef>
        <a:spcAft>
          <a:spcPct val="0"/>
        </a:spcAft>
        <a:buClr>
          <a:srgbClr val="000000"/>
        </a:buClr>
        <a:buSzPct val="100000"/>
        <a:buFont typeface="Times New Roman" pitchFamily="16" charset="0"/>
        <a:defRPr sz="1600">
          <a:solidFill>
            <a:srgbClr val="009999"/>
          </a:solidFill>
          <a:latin typeface="+mn-lt"/>
          <a:ea typeface="+mn-ea"/>
          <a:cs typeface="+mn-cs"/>
        </a:defRPr>
      </a:lvl4pPr>
      <a:lvl5pPr marL="2057400" indent="-228600" algn="l" defTabSz="457200"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cs typeface="+mn-cs"/>
        </a:defRPr>
      </a:lvl5pPr>
      <a:lvl6pPr marL="2514600" indent="-228600" algn="l" defTabSz="457200"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cs typeface="+mn-cs"/>
        </a:defRPr>
      </a:lvl6pPr>
      <a:lvl7pPr marL="2971800" indent="-228600" algn="l" defTabSz="457200"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cs typeface="+mn-cs"/>
        </a:defRPr>
      </a:lvl7pPr>
      <a:lvl8pPr marL="3429000" indent="-228600" algn="l" defTabSz="457200"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cs typeface="+mn-cs"/>
        </a:defRPr>
      </a:lvl8pPr>
      <a:lvl9pPr marL="3886200" indent="-228600" algn="l" defTabSz="457200"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40.emf"/><Relationship Id="rId5" Type="http://schemas.openxmlformats.org/officeDocument/2006/relationships/image" Target="../media/image39.png"/><Relationship Id="rId4" Type="http://schemas.openxmlformats.org/officeDocument/2006/relationships/image" Target="../media/image38.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44.jpeg"/><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47.jpeg"/><Relationship Id="rId5" Type="http://schemas.openxmlformats.org/officeDocument/2006/relationships/image" Target="../media/image50.emf"/><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53.emf"/></Relationships>
</file>

<file path=ppt/slides/_rels/slide3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1.xml"/><Relationship Id="rId1" Type="http://schemas.openxmlformats.org/officeDocument/2006/relationships/slideLayout" Target="../slideLayouts/slideLayout12.xml"/><Relationship Id="rId5" Type="http://schemas.openxmlformats.org/officeDocument/2006/relationships/image" Target="../media/image54.emf"/><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2.xml"/><Relationship Id="rId1" Type="http://schemas.openxmlformats.org/officeDocument/2006/relationships/slideLayout" Target="../slideLayouts/slideLayout12.xml"/><Relationship Id="rId5" Type="http://schemas.openxmlformats.org/officeDocument/2006/relationships/image" Target="../media/image56.png"/><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3.xml"/><Relationship Id="rId1" Type="http://schemas.openxmlformats.org/officeDocument/2006/relationships/slideLayout" Target="../slideLayouts/slideLayout24.xml"/><Relationship Id="rId4" Type="http://schemas.openxmlformats.org/officeDocument/2006/relationships/image" Target="../media/image58.png"/></Relationships>
</file>

<file path=ppt/slides/_rels/slide3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4.xml"/><Relationship Id="rId1" Type="http://schemas.openxmlformats.org/officeDocument/2006/relationships/slideLayout" Target="../slideLayouts/slideLayout24.xml"/><Relationship Id="rId4" Type="http://schemas.openxmlformats.org/officeDocument/2006/relationships/image" Target="../media/image60.png"/></Relationships>
</file>

<file path=ppt/slides/_rels/slide35.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6.xml"/><Relationship Id="rId1" Type="http://schemas.openxmlformats.org/officeDocument/2006/relationships/slideLayout" Target="../slideLayouts/slideLayout25.xml"/><Relationship Id="rId4" Type="http://schemas.openxmlformats.org/officeDocument/2006/relationships/image" Target="../media/image63.emf"/></Relationships>
</file>

<file path=ppt/slides/_rels/slide37.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37.xml"/><Relationship Id="rId1" Type="http://schemas.openxmlformats.org/officeDocument/2006/relationships/slideLayout" Target="../slideLayouts/slideLayout16.xml"/><Relationship Id="rId5" Type="http://schemas.openxmlformats.org/officeDocument/2006/relationships/image" Target="../media/image66.emf"/><Relationship Id="rId4" Type="http://schemas.openxmlformats.org/officeDocument/2006/relationships/image" Target="../media/image65.emf"/></Relationships>
</file>

<file path=ppt/slides/_rels/slide38.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38.xml"/><Relationship Id="rId1" Type="http://schemas.openxmlformats.org/officeDocument/2006/relationships/slideLayout" Target="../slideLayouts/slideLayout24.xml"/><Relationship Id="rId6" Type="http://schemas.openxmlformats.org/officeDocument/2006/relationships/image" Target="../media/image70.emf"/><Relationship Id="rId5" Type="http://schemas.openxmlformats.org/officeDocument/2006/relationships/image" Target="../media/image69.png"/><Relationship Id="rId4" Type="http://schemas.openxmlformats.org/officeDocument/2006/relationships/image" Target="../media/image68.emf"/></Relationships>
</file>

<file path=ppt/slides/_rels/slide39.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39.xml"/><Relationship Id="rId1" Type="http://schemas.openxmlformats.org/officeDocument/2006/relationships/slideLayout" Target="../slideLayouts/slideLayout16.xml"/><Relationship Id="rId4" Type="http://schemas.openxmlformats.org/officeDocument/2006/relationships/image" Target="../media/image72.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6.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74.emf"/></Relationships>
</file>

<file path=ppt/slides/_rels/slide41.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notesSlide" Target="../notesSlides/notesSlide42.xml"/><Relationship Id="rId1" Type="http://schemas.openxmlformats.org/officeDocument/2006/relationships/slideLayout" Target="../slideLayouts/slideLayout24.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44.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notesSlide" Target="../notesSlides/notesSlide43.xml"/><Relationship Id="rId1" Type="http://schemas.openxmlformats.org/officeDocument/2006/relationships/slideLayout" Target="../slideLayouts/slideLayout24.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4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4.xml"/><Relationship Id="rId1" Type="http://schemas.openxmlformats.org/officeDocument/2006/relationships/slideLayout" Target="../slideLayouts/slideLayout24.xml"/><Relationship Id="rId6" Type="http://schemas.openxmlformats.org/officeDocument/2006/relationships/image" Target="../media/image88.png"/><Relationship Id="rId5" Type="http://schemas.openxmlformats.org/officeDocument/2006/relationships/image" Target="../media/image87.emf"/><Relationship Id="rId4" Type="http://schemas.openxmlformats.org/officeDocument/2006/relationships/image" Target="../media/image86.png"/></Relationships>
</file>

<file path=ppt/slides/_rels/slide46.x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notesSlide" Target="../notesSlides/notesSlide45.xml"/><Relationship Id="rId1" Type="http://schemas.openxmlformats.org/officeDocument/2006/relationships/slideLayout" Target="../slideLayouts/slideLayout24.xml"/><Relationship Id="rId6" Type="http://schemas.openxmlformats.org/officeDocument/2006/relationships/image" Target="../media/image92.png"/><Relationship Id="rId5" Type="http://schemas.openxmlformats.org/officeDocument/2006/relationships/image" Target="../media/image91.emf"/><Relationship Id="rId4" Type="http://schemas.openxmlformats.org/officeDocument/2006/relationships/image" Target="../media/image9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4.xml"/><Relationship Id="rId1" Type="http://schemas.openxmlformats.org/officeDocument/2006/relationships/vmlDrawing" Target="../drawings/vmlDrawing2.vml"/><Relationship Id="rId6" Type="http://schemas.openxmlformats.org/officeDocument/2006/relationships/image" Target="../media/image95.png"/><Relationship Id="rId5" Type="http://schemas.openxmlformats.org/officeDocument/2006/relationships/oleObject" Target="../embeddings/oleObject2.bin"/><Relationship Id="rId4" Type="http://schemas.openxmlformats.org/officeDocument/2006/relationships/image" Target="../media/image94.png"/></Relationships>
</file>

<file path=ppt/slides/_rels/slide49.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47.xml"/><Relationship Id="rId1" Type="http://schemas.openxmlformats.org/officeDocument/2006/relationships/slideLayout" Target="../slideLayouts/slideLayout24.xml"/><Relationship Id="rId5" Type="http://schemas.openxmlformats.org/officeDocument/2006/relationships/image" Target="../media/image98.jpeg"/><Relationship Id="rId4" Type="http://schemas.openxmlformats.org/officeDocument/2006/relationships/image" Target="../media/image97.jpe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4.xml"/><Relationship Id="rId1" Type="http://schemas.openxmlformats.org/officeDocument/2006/relationships/vmlDrawing" Target="../drawings/vmlDrawing3.vml"/><Relationship Id="rId5" Type="http://schemas.openxmlformats.org/officeDocument/2006/relationships/oleObject" Target="../embeddings/oleObject3.bin"/><Relationship Id="rId4" Type="http://schemas.openxmlformats.org/officeDocument/2006/relationships/image" Target="../media/image100.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53.xml"/><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3" Type="http://schemas.openxmlformats.org/officeDocument/2006/relationships/image" Target="../media/image102.emf"/><Relationship Id="rId2" Type="http://schemas.openxmlformats.org/officeDocument/2006/relationships/notesSlide" Target="../notesSlides/notesSlide54.xml"/><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55.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56.xml"/><Relationship Id="rId1" Type="http://schemas.openxmlformats.org/officeDocument/2006/relationships/slideLayout" Target="../slideLayouts/slideLayout24.xml"/><Relationship Id="rId4" Type="http://schemas.openxmlformats.org/officeDocument/2006/relationships/image" Target="../media/image105.jpeg"/></Relationships>
</file>

<file path=ppt/slides/_rels/slide59.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4.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image" Target="../media/image109.emf"/><Relationship Id="rId4" Type="http://schemas.openxmlformats.org/officeDocument/2006/relationships/image" Target="../media/image108.emf"/></Relationships>
</file>

<file path=ppt/slides/_rels/slide6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60.xml"/><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61.xml"/><Relationship Id="rId1" Type="http://schemas.openxmlformats.org/officeDocument/2006/relationships/slideLayout" Target="../slideLayouts/slideLayout24.xml"/><Relationship Id="rId6" Type="http://schemas.openxmlformats.org/officeDocument/2006/relationships/image" Target="../media/image113.emf"/><Relationship Id="rId5" Type="http://schemas.openxmlformats.org/officeDocument/2006/relationships/image" Target="../media/image40.emf"/><Relationship Id="rId4" Type="http://schemas.openxmlformats.org/officeDocument/2006/relationships/image" Target="../media/image112.png"/></Relationships>
</file>

<file path=ppt/slides/_rels/slide64.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62.xml"/><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63.xml"/><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64.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25.jpe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1"/>
          <p:cNvSpPr>
            <a:spLocks noGrp="1"/>
          </p:cNvSpPr>
          <p:nvPr>
            <p:ph type="sldNum" sz="quarter" idx="10"/>
          </p:nvPr>
        </p:nvSpPr>
        <p:spPr>
          <a:xfrm>
            <a:off x="8021638" y="6629400"/>
            <a:ext cx="1036637" cy="165100"/>
          </a:xfrm>
          <a:noFill/>
        </p:spPr>
        <p:txBody>
          <a:bodyPr/>
          <a:lstStyle/>
          <a:p>
            <a:fld id="{D08D1C46-A151-44E4-931E-AE8607CFF910}" type="slidenum">
              <a:rPr lang="en-US"/>
              <a:pPr/>
              <a:t>1</a:t>
            </a:fld>
            <a:endParaRPr lang="en-US"/>
          </a:p>
        </p:txBody>
      </p:sp>
      <p:sp>
        <p:nvSpPr>
          <p:cNvPr id="8195" name="Line 1"/>
          <p:cNvSpPr>
            <a:spLocks noChangeShapeType="1"/>
          </p:cNvSpPr>
          <p:nvPr/>
        </p:nvSpPr>
        <p:spPr bwMode="auto">
          <a:xfrm>
            <a:off x="0" y="0"/>
            <a:ext cx="914400" cy="1588"/>
          </a:xfrm>
          <a:prstGeom prst="line">
            <a:avLst/>
          </a:prstGeom>
          <a:noFill/>
          <a:ln w="9525">
            <a:solidFill>
              <a:srgbClr val="FBFFFF"/>
            </a:solidFill>
            <a:round/>
            <a:headEnd/>
            <a:tailEnd/>
          </a:ln>
        </p:spPr>
        <p:txBody>
          <a:bodyPr/>
          <a:lstStyle/>
          <a:p>
            <a:endParaRPr lang="en-US"/>
          </a:p>
        </p:txBody>
      </p:sp>
      <p:sp>
        <p:nvSpPr>
          <p:cNvPr id="8196" name="Line 2"/>
          <p:cNvSpPr>
            <a:spLocks noChangeShapeType="1"/>
          </p:cNvSpPr>
          <p:nvPr/>
        </p:nvSpPr>
        <p:spPr bwMode="auto">
          <a:xfrm>
            <a:off x="0" y="0"/>
            <a:ext cx="457200" cy="1588"/>
          </a:xfrm>
          <a:prstGeom prst="line">
            <a:avLst/>
          </a:prstGeom>
          <a:noFill/>
          <a:ln w="9525">
            <a:solidFill>
              <a:srgbClr val="FEFFFF"/>
            </a:solidFill>
            <a:round/>
            <a:headEnd/>
            <a:tailEnd/>
          </a:ln>
        </p:spPr>
        <p:txBody>
          <a:bodyPr/>
          <a:lstStyle/>
          <a:p>
            <a:endParaRPr lang="en-US"/>
          </a:p>
        </p:txBody>
      </p:sp>
      <p:sp>
        <p:nvSpPr>
          <p:cNvPr id="8197" name="Line 3"/>
          <p:cNvSpPr>
            <a:spLocks noChangeShapeType="1"/>
          </p:cNvSpPr>
          <p:nvPr/>
        </p:nvSpPr>
        <p:spPr bwMode="auto">
          <a:xfrm>
            <a:off x="0" y="0"/>
            <a:ext cx="914400" cy="1588"/>
          </a:xfrm>
          <a:prstGeom prst="line">
            <a:avLst/>
          </a:prstGeom>
          <a:noFill/>
          <a:ln w="9525">
            <a:solidFill>
              <a:srgbClr val="FBFFFF"/>
            </a:solidFill>
            <a:round/>
            <a:headEnd/>
            <a:tailEnd/>
          </a:ln>
        </p:spPr>
        <p:txBody>
          <a:bodyPr/>
          <a:lstStyle/>
          <a:p>
            <a:endParaRPr lang="en-US"/>
          </a:p>
        </p:txBody>
      </p:sp>
      <p:sp>
        <p:nvSpPr>
          <p:cNvPr id="8198" name="Line 4"/>
          <p:cNvSpPr>
            <a:spLocks noChangeShapeType="1"/>
          </p:cNvSpPr>
          <p:nvPr/>
        </p:nvSpPr>
        <p:spPr bwMode="auto">
          <a:xfrm>
            <a:off x="0" y="0"/>
            <a:ext cx="457200" cy="1588"/>
          </a:xfrm>
          <a:prstGeom prst="line">
            <a:avLst/>
          </a:prstGeom>
          <a:noFill/>
          <a:ln w="9525">
            <a:solidFill>
              <a:srgbClr val="FEFFFF"/>
            </a:solidFill>
            <a:round/>
            <a:headEnd/>
            <a:tailEnd/>
          </a:ln>
        </p:spPr>
        <p:txBody>
          <a:bodyPr/>
          <a:lstStyle/>
          <a:p>
            <a:endParaRPr lang="en-US"/>
          </a:p>
        </p:txBody>
      </p:sp>
      <p:sp>
        <p:nvSpPr>
          <p:cNvPr id="8199" name="Line 5"/>
          <p:cNvSpPr>
            <a:spLocks noChangeShapeType="1"/>
          </p:cNvSpPr>
          <p:nvPr/>
        </p:nvSpPr>
        <p:spPr bwMode="auto">
          <a:xfrm>
            <a:off x="0" y="0"/>
            <a:ext cx="457200" cy="1588"/>
          </a:xfrm>
          <a:prstGeom prst="line">
            <a:avLst/>
          </a:prstGeom>
          <a:noFill/>
          <a:ln w="9525">
            <a:solidFill>
              <a:srgbClr val="FEFFFF"/>
            </a:solidFill>
            <a:round/>
            <a:headEnd/>
            <a:tailEnd/>
          </a:ln>
        </p:spPr>
        <p:txBody>
          <a:bodyPr/>
          <a:lstStyle/>
          <a:p>
            <a:endParaRPr lang="en-US"/>
          </a:p>
        </p:txBody>
      </p:sp>
      <p:sp>
        <p:nvSpPr>
          <p:cNvPr id="8200" name="Line 6"/>
          <p:cNvSpPr>
            <a:spLocks noChangeShapeType="1"/>
          </p:cNvSpPr>
          <p:nvPr/>
        </p:nvSpPr>
        <p:spPr bwMode="auto">
          <a:xfrm>
            <a:off x="0" y="0"/>
            <a:ext cx="457200" cy="1588"/>
          </a:xfrm>
          <a:prstGeom prst="line">
            <a:avLst/>
          </a:prstGeom>
          <a:noFill/>
          <a:ln w="9525">
            <a:solidFill>
              <a:srgbClr val="FEFFFF"/>
            </a:solidFill>
            <a:round/>
            <a:headEnd/>
            <a:tailEnd/>
          </a:ln>
        </p:spPr>
        <p:txBody>
          <a:bodyPr/>
          <a:lstStyle/>
          <a:p>
            <a:endParaRPr lang="en-US"/>
          </a:p>
        </p:txBody>
      </p:sp>
      <p:sp>
        <p:nvSpPr>
          <p:cNvPr id="8201" name="Rectangle 7"/>
          <p:cNvSpPr>
            <a:spLocks noChangeArrowheads="1"/>
          </p:cNvSpPr>
          <p:nvPr/>
        </p:nvSpPr>
        <p:spPr bwMode="auto">
          <a:xfrm>
            <a:off x="152400" y="990600"/>
            <a:ext cx="8839200" cy="914400"/>
          </a:xfrm>
          <a:prstGeom prst="rect">
            <a:avLst/>
          </a:prstGeom>
          <a:noFill/>
          <a:ln w="9360">
            <a:noFill/>
            <a:miter lim="800000"/>
            <a:headEnd/>
            <a:tailEnd/>
          </a:ln>
        </p:spPr>
        <p:txBody>
          <a:bodyPr lIns="90000" tIns="69192" rIns="90000" bIns="45000"/>
          <a:lstStyle/>
          <a:p>
            <a:pPr algn="ctr">
              <a:lnSpc>
                <a:spcPct val="94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200" dirty="0">
                <a:solidFill>
                  <a:schemeClr val="accent2"/>
                </a:solidFill>
              </a:rPr>
              <a:t>NSTX-U 5-Year Plan for Materials and Plasma Facing Components</a:t>
            </a:r>
          </a:p>
        </p:txBody>
      </p:sp>
      <p:sp>
        <p:nvSpPr>
          <p:cNvPr id="8202" name="Line 8"/>
          <p:cNvSpPr>
            <a:spLocks noChangeShapeType="1"/>
          </p:cNvSpPr>
          <p:nvPr/>
        </p:nvSpPr>
        <p:spPr bwMode="auto">
          <a:xfrm>
            <a:off x="0" y="0"/>
            <a:ext cx="457200" cy="1588"/>
          </a:xfrm>
          <a:prstGeom prst="line">
            <a:avLst/>
          </a:prstGeom>
          <a:noFill/>
          <a:ln w="9525">
            <a:solidFill>
              <a:srgbClr val="FEFFFF"/>
            </a:solidFill>
            <a:round/>
            <a:headEnd/>
            <a:tailEnd/>
          </a:ln>
        </p:spPr>
        <p:txBody>
          <a:bodyPr/>
          <a:lstStyle/>
          <a:p>
            <a:endParaRPr lang="en-US"/>
          </a:p>
        </p:txBody>
      </p:sp>
      <p:sp>
        <p:nvSpPr>
          <p:cNvPr id="8203" name="Line 9"/>
          <p:cNvSpPr>
            <a:spLocks noChangeShapeType="1"/>
          </p:cNvSpPr>
          <p:nvPr/>
        </p:nvSpPr>
        <p:spPr bwMode="auto">
          <a:xfrm>
            <a:off x="0" y="0"/>
            <a:ext cx="457200" cy="1588"/>
          </a:xfrm>
          <a:prstGeom prst="line">
            <a:avLst/>
          </a:prstGeom>
          <a:noFill/>
          <a:ln w="9525">
            <a:solidFill>
              <a:srgbClr val="FEFFFF"/>
            </a:solidFill>
            <a:round/>
            <a:headEnd/>
            <a:tailEnd/>
          </a:ln>
        </p:spPr>
        <p:txBody>
          <a:bodyPr/>
          <a:lstStyle/>
          <a:p>
            <a:endParaRPr lang="en-US"/>
          </a:p>
        </p:txBody>
      </p:sp>
      <p:sp>
        <p:nvSpPr>
          <p:cNvPr id="8204" name="Line 10"/>
          <p:cNvSpPr>
            <a:spLocks noChangeShapeType="1"/>
          </p:cNvSpPr>
          <p:nvPr/>
        </p:nvSpPr>
        <p:spPr bwMode="auto">
          <a:xfrm>
            <a:off x="0" y="0"/>
            <a:ext cx="457200" cy="1588"/>
          </a:xfrm>
          <a:prstGeom prst="line">
            <a:avLst/>
          </a:prstGeom>
          <a:noFill/>
          <a:ln w="9525">
            <a:solidFill>
              <a:srgbClr val="FEFFFF"/>
            </a:solidFill>
            <a:round/>
            <a:headEnd/>
            <a:tailEnd/>
          </a:ln>
        </p:spPr>
        <p:txBody>
          <a:bodyPr/>
          <a:lstStyle/>
          <a:p>
            <a:endParaRPr lang="en-US"/>
          </a:p>
        </p:txBody>
      </p:sp>
      <p:sp>
        <p:nvSpPr>
          <p:cNvPr id="8205" name="Rectangle 11"/>
          <p:cNvSpPr>
            <a:spLocks noChangeArrowheads="1"/>
          </p:cNvSpPr>
          <p:nvPr/>
        </p:nvSpPr>
        <p:spPr bwMode="auto">
          <a:xfrm>
            <a:off x="1524000" y="2057400"/>
            <a:ext cx="6019800" cy="400050"/>
          </a:xfrm>
          <a:prstGeom prst="rect">
            <a:avLst/>
          </a:prstGeom>
          <a:noFill/>
          <a:ln w="9360">
            <a:noFill/>
            <a:miter lim="800000"/>
            <a:headEnd/>
            <a:tailEnd/>
          </a:ln>
        </p:spPr>
        <p:txBody>
          <a:bodyPr lIns="90000" tIns="45000" rIns="90000" bIns="45000"/>
          <a:lstStyle/>
          <a:p>
            <a:pPr algn="ctr" hangingPunct="1">
              <a:tabLst>
                <a:tab pos="723900" algn="l"/>
                <a:tab pos="1447800" algn="l"/>
                <a:tab pos="2171700" algn="l"/>
                <a:tab pos="2895600" algn="l"/>
                <a:tab pos="3619500" algn="l"/>
                <a:tab pos="4343400" algn="l"/>
                <a:tab pos="5067300" algn="l"/>
                <a:tab pos="5791200" algn="l"/>
              </a:tabLst>
            </a:pPr>
            <a:r>
              <a:rPr lang="en-US" sz="2400" b="1">
                <a:solidFill>
                  <a:srgbClr val="000000"/>
                </a:solidFill>
              </a:rPr>
              <a:t>M.A Jaworski</a:t>
            </a:r>
            <a:r>
              <a:rPr lang="en-US" sz="2000">
                <a:solidFill>
                  <a:srgbClr val="000000"/>
                </a:solidFill>
              </a:rPr>
              <a:t>, C.H. Skinner, R. Kaita </a:t>
            </a:r>
          </a:p>
          <a:p>
            <a:pPr algn="ctr" hangingPunct="1">
              <a:tabLst>
                <a:tab pos="723900" algn="l"/>
                <a:tab pos="1447800" algn="l"/>
                <a:tab pos="2171700" algn="l"/>
                <a:tab pos="2895600" algn="l"/>
                <a:tab pos="3619500" algn="l"/>
                <a:tab pos="4343400" algn="l"/>
                <a:tab pos="5067300" algn="l"/>
                <a:tab pos="5791200" algn="l"/>
              </a:tabLst>
            </a:pPr>
            <a:r>
              <a:rPr lang="en-US" sz="2000">
                <a:solidFill>
                  <a:srgbClr val="000000"/>
                </a:solidFill>
              </a:rPr>
              <a:t>and D.P. Stotler</a:t>
            </a:r>
          </a:p>
        </p:txBody>
      </p:sp>
      <p:sp>
        <p:nvSpPr>
          <p:cNvPr id="8206" name="Line 12"/>
          <p:cNvSpPr>
            <a:spLocks noChangeShapeType="1"/>
          </p:cNvSpPr>
          <p:nvPr/>
        </p:nvSpPr>
        <p:spPr bwMode="auto">
          <a:xfrm>
            <a:off x="0" y="0"/>
            <a:ext cx="457200" cy="1588"/>
          </a:xfrm>
          <a:prstGeom prst="line">
            <a:avLst/>
          </a:prstGeom>
          <a:noFill/>
          <a:ln w="9525">
            <a:solidFill>
              <a:srgbClr val="FEFFFF"/>
            </a:solidFill>
            <a:round/>
            <a:headEnd/>
            <a:tailEnd/>
          </a:ln>
        </p:spPr>
        <p:txBody>
          <a:bodyPr/>
          <a:lstStyle/>
          <a:p>
            <a:endParaRPr lang="en-US"/>
          </a:p>
        </p:txBody>
      </p:sp>
      <p:sp>
        <p:nvSpPr>
          <p:cNvPr id="8207" name="Line 13"/>
          <p:cNvSpPr>
            <a:spLocks noChangeShapeType="1"/>
          </p:cNvSpPr>
          <p:nvPr/>
        </p:nvSpPr>
        <p:spPr bwMode="auto">
          <a:xfrm>
            <a:off x="0" y="0"/>
            <a:ext cx="457200" cy="1588"/>
          </a:xfrm>
          <a:prstGeom prst="line">
            <a:avLst/>
          </a:prstGeom>
          <a:noFill/>
          <a:ln w="9525">
            <a:solidFill>
              <a:srgbClr val="FEFFFF"/>
            </a:solidFill>
            <a:round/>
            <a:headEnd/>
            <a:tailEnd/>
          </a:ln>
        </p:spPr>
        <p:txBody>
          <a:bodyPr/>
          <a:lstStyle/>
          <a:p>
            <a:endParaRPr lang="en-US"/>
          </a:p>
        </p:txBody>
      </p:sp>
      <p:sp>
        <p:nvSpPr>
          <p:cNvPr id="8208" name="Line 14"/>
          <p:cNvSpPr>
            <a:spLocks noChangeShapeType="1"/>
          </p:cNvSpPr>
          <p:nvPr/>
        </p:nvSpPr>
        <p:spPr bwMode="auto">
          <a:xfrm>
            <a:off x="0" y="0"/>
            <a:ext cx="457200" cy="1588"/>
          </a:xfrm>
          <a:prstGeom prst="line">
            <a:avLst/>
          </a:prstGeom>
          <a:noFill/>
          <a:ln w="9525">
            <a:solidFill>
              <a:srgbClr val="FEFFFF"/>
            </a:solidFill>
            <a:round/>
            <a:headEnd/>
            <a:tailEnd/>
          </a:ln>
        </p:spPr>
        <p:txBody>
          <a:bodyPr/>
          <a:lstStyle/>
          <a:p>
            <a:endParaRPr lang="en-US"/>
          </a:p>
        </p:txBody>
      </p:sp>
      <p:sp>
        <p:nvSpPr>
          <p:cNvPr id="8209" name="Rectangle 15"/>
          <p:cNvSpPr>
            <a:spLocks noChangeArrowheads="1"/>
          </p:cNvSpPr>
          <p:nvPr/>
        </p:nvSpPr>
        <p:spPr bwMode="auto">
          <a:xfrm>
            <a:off x="1676400" y="3276600"/>
            <a:ext cx="5715000" cy="619125"/>
          </a:xfrm>
          <a:prstGeom prst="rect">
            <a:avLst/>
          </a:prstGeom>
          <a:noFill/>
          <a:ln w="15840">
            <a:noFill/>
            <a:miter lim="800000"/>
            <a:headEnd/>
            <a:tailEnd/>
          </a:ln>
        </p:spPr>
        <p:txBody>
          <a:bodyPr lIns="90000" tIns="99431" rIns="90000" bIns="45000"/>
          <a:lstStyle/>
          <a:p>
            <a:pPr algn="ctr" hangingPunct="1">
              <a:lnSpc>
                <a:spcPct val="73000"/>
              </a:lnSpc>
              <a:spcBef>
                <a:spcPts val="363"/>
              </a:spcBef>
              <a:tabLst>
                <a:tab pos="723900" algn="l"/>
                <a:tab pos="1447800" algn="l"/>
                <a:tab pos="2171700" algn="l"/>
                <a:tab pos="2895600" algn="l"/>
                <a:tab pos="3619500" algn="l"/>
                <a:tab pos="4343400" algn="l"/>
                <a:tab pos="5067300" algn="l"/>
              </a:tabLst>
            </a:pPr>
            <a:r>
              <a:rPr lang="en-US" sz="1600" b="1" dirty="0">
                <a:solidFill>
                  <a:srgbClr val="FF0000"/>
                </a:solidFill>
              </a:rPr>
              <a:t>NSTX-U PAC-33 Meeting</a:t>
            </a:r>
          </a:p>
          <a:p>
            <a:pPr algn="ctr" hangingPunct="1">
              <a:lnSpc>
                <a:spcPct val="73000"/>
              </a:lnSpc>
              <a:spcBef>
                <a:spcPts val="363"/>
              </a:spcBef>
              <a:tabLst>
                <a:tab pos="723900" algn="l"/>
                <a:tab pos="1447800" algn="l"/>
                <a:tab pos="2171700" algn="l"/>
                <a:tab pos="2895600" algn="l"/>
                <a:tab pos="3619500" algn="l"/>
                <a:tab pos="4343400" algn="l"/>
                <a:tab pos="5067300" algn="l"/>
              </a:tabLst>
            </a:pPr>
            <a:r>
              <a:rPr lang="en-US" sz="1600" b="1" dirty="0">
                <a:solidFill>
                  <a:srgbClr val="FF0000"/>
                </a:solidFill>
              </a:rPr>
              <a:t>PPPL – B318</a:t>
            </a:r>
          </a:p>
          <a:p>
            <a:pPr algn="ctr" hangingPunct="1">
              <a:lnSpc>
                <a:spcPct val="73000"/>
              </a:lnSpc>
              <a:spcBef>
                <a:spcPts val="363"/>
              </a:spcBef>
              <a:tabLst>
                <a:tab pos="723900" algn="l"/>
                <a:tab pos="1447800" algn="l"/>
                <a:tab pos="2171700" algn="l"/>
                <a:tab pos="2895600" algn="l"/>
                <a:tab pos="3619500" algn="l"/>
                <a:tab pos="4343400" algn="l"/>
                <a:tab pos="5067300" algn="l"/>
              </a:tabLst>
            </a:pPr>
            <a:r>
              <a:rPr lang="en-US" sz="1600" b="1" dirty="0">
                <a:solidFill>
                  <a:srgbClr val="FF0000"/>
                </a:solidFill>
              </a:rPr>
              <a:t>February 19-21, 2013</a:t>
            </a:r>
          </a:p>
        </p:txBody>
      </p:sp>
      <p:sp>
        <p:nvSpPr>
          <p:cNvPr id="8210" name="Line 16"/>
          <p:cNvSpPr>
            <a:spLocks noChangeShapeType="1"/>
          </p:cNvSpPr>
          <p:nvPr/>
        </p:nvSpPr>
        <p:spPr bwMode="auto">
          <a:xfrm>
            <a:off x="0" y="0"/>
            <a:ext cx="457200" cy="1588"/>
          </a:xfrm>
          <a:prstGeom prst="line">
            <a:avLst/>
          </a:prstGeom>
          <a:noFill/>
          <a:ln w="9525">
            <a:solidFill>
              <a:srgbClr val="FEFFFF"/>
            </a:solidFill>
            <a:round/>
            <a:headEnd/>
            <a:tailEnd/>
          </a:ln>
        </p:spPr>
        <p:txBody>
          <a:bodyPr/>
          <a:lstStyle/>
          <a:p>
            <a:endParaRPr lang="en-US"/>
          </a:p>
        </p:txBody>
      </p:sp>
      <p:sp>
        <p:nvSpPr>
          <p:cNvPr id="8211" name="Line 17"/>
          <p:cNvSpPr>
            <a:spLocks noChangeShapeType="1"/>
          </p:cNvSpPr>
          <p:nvPr/>
        </p:nvSpPr>
        <p:spPr bwMode="auto">
          <a:xfrm>
            <a:off x="0" y="0"/>
            <a:ext cx="457200" cy="1588"/>
          </a:xfrm>
          <a:prstGeom prst="line">
            <a:avLst/>
          </a:prstGeom>
          <a:noFill/>
          <a:ln w="9525">
            <a:solidFill>
              <a:srgbClr val="FEFFFF"/>
            </a:solidFill>
            <a:round/>
            <a:headEnd/>
            <a:tailEnd/>
          </a:ln>
        </p:spPr>
        <p:txBody>
          <a:bodyPr/>
          <a:lstStyle/>
          <a:p>
            <a:endParaRPr lang="en-US"/>
          </a:p>
        </p:txBody>
      </p:sp>
      <p:sp>
        <p:nvSpPr>
          <p:cNvPr id="8212" name="Line 18"/>
          <p:cNvSpPr>
            <a:spLocks noChangeShapeType="1"/>
          </p:cNvSpPr>
          <p:nvPr/>
        </p:nvSpPr>
        <p:spPr bwMode="auto">
          <a:xfrm>
            <a:off x="0" y="0"/>
            <a:ext cx="457200" cy="1588"/>
          </a:xfrm>
          <a:prstGeom prst="line">
            <a:avLst/>
          </a:prstGeom>
          <a:noFill/>
          <a:ln w="9525">
            <a:solidFill>
              <a:srgbClr val="FEFFFF"/>
            </a:solidFill>
            <a:round/>
            <a:headEnd/>
            <a:tailEnd/>
          </a:ln>
        </p:spPr>
        <p:txBody>
          <a:bodyPr/>
          <a:lstStyle/>
          <a:p>
            <a:endParaRPr lang="en-US"/>
          </a:p>
        </p:txBody>
      </p:sp>
      <p:sp>
        <p:nvSpPr>
          <p:cNvPr id="8213" name="Line 19"/>
          <p:cNvSpPr>
            <a:spLocks noChangeShapeType="1"/>
          </p:cNvSpPr>
          <p:nvPr/>
        </p:nvSpPr>
        <p:spPr bwMode="auto">
          <a:xfrm>
            <a:off x="0" y="0"/>
            <a:ext cx="457200" cy="1588"/>
          </a:xfrm>
          <a:prstGeom prst="line">
            <a:avLst/>
          </a:prstGeom>
          <a:noFill/>
          <a:ln w="9525">
            <a:solidFill>
              <a:srgbClr val="FEFFFF"/>
            </a:solidFill>
            <a:round/>
            <a:headEnd/>
            <a:tailEnd/>
          </a:ln>
        </p:spPr>
        <p:txBody>
          <a:bodyPr/>
          <a:lstStyle/>
          <a:p>
            <a:endParaRPr lang="en-US"/>
          </a:p>
        </p:txBody>
      </p:sp>
      <p:sp>
        <p:nvSpPr>
          <p:cNvPr id="8214" name="Line 20"/>
          <p:cNvSpPr>
            <a:spLocks noChangeShapeType="1"/>
          </p:cNvSpPr>
          <p:nvPr/>
        </p:nvSpPr>
        <p:spPr bwMode="auto">
          <a:xfrm>
            <a:off x="0" y="0"/>
            <a:ext cx="457200" cy="1588"/>
          </a:xfrm>
          <a:prstGeom prst="line">
            <a:avLst/>
          </a:prstGeom>
          <a:noFill/>
          <a:ln w="9525">
            <a:solidFill>
              <a:srgbClr val="FEFFFF"/>
            </a:solidFill>
            <a:round/>
            <a:headEnd/>
            <a:tailEnd/>
          </a:ln>
        </p:spPr>
        <p:txBody>
          <a:bodyPr/>
          <a:lstStyle/>
          <a:p>
            <a:endParaRPr lang="en-US"/>
          </a:p>
        </p:txBody>
      </p:sp>
      <p:sp>
        <p:nvSpPr>
          <p:cNvPr id="8215" name="Line 21"/>
          <p:cNvSpPr>
            <a:spLocks noChangeShapeType="1"/>
          </p:cNvSpPr>
          <p:nvPr/>
        </p:nvSpPr>
        <p:spPr bwMode="auto">
          <a:xfrm>
            <a:off x="0" y="0"/>
            <a:ext cx="457200" cy="1588"/>
          </a:xfrm>
          <a:prstGeom prst="line">
            <a:avLst/>
          </a:prstGeom>
          <a:noFill/>
          <a:ln w="9525">
            <a:solidFill>
              <a:srgbClr val="FEFFFF"/>
            </a:solidFill>
            <a:round/>
            <a:headEnd/>
            <a:tailEnd/>
          </a:ln>
        </p:spPr>
        <p:txBody>
          <a:bodyPr/>
          <a:lstStyle/>
          <a:p>
            <a:endParaRPr lang="en-US"/>
          </a:p>
        </p:txBody>
      </p:sp>
      <p:sp>
        <p:nvSpPr>
          <p:cNvPr id="8216" name="Line 22"/>
          <p:cNvSpPr>
            <a:spLocks noChangeShapeType="1"/>
          </p:cNvSpPr>
          <p:nvPr/>
        </p:nvSpPr>
        <p:spPr bwMode="auto">
          <a:xfrm>
            <a:off x="0" y="0"/>
            <a:ext cx="457200" cy="1588"/>
          </a:xfrm>
          <a:prstGeom prst="line">
            <a:avLst/>
          </a:prstGeom>
          <a:noFill/>
          <a:ln w="9525">
            <a:solidFill>
              <a:srgbClr val="FEFFFF"/>
            </a:solidFill>
            <a:round/>
            <a:headEnd/>
            <a:tailEnd/>
          </a:ln>
        </p:spPr>
        <p:txBody>
          <a:bodyPr/>
          <a:lstStyle/>
          <a:p>
            <a:endParaRPr lang="en-US"/>
          </a:p>
        </p:txBody>
      </p:sp>
      <p:sp>
        <p:nvSpPr>
          <p:cNvPr id="8217" name="Line 23"/>
          <p:cNvSpPr>
            <a:spLocks noChangeShapeType="1"/>
          </p:cNvSpPr>
          <p:nvPr/>
        </p:nvSpPr>
        <p:spPr bwMode="auto">
          <a:xfrm>
            <a:off x="0" y="0"/>
            <a:ext cx="457200" cy="1588"/>
          </a:xfrm>
          <a:prstGeom prst="line">
            <a:avLst/>
          </a:prstGeom>
          <a:noFill/>
          <a:ln w="9525">
            <a:solidFill>
              <a:srgbClr val="FEFFFF"/>
            </a:solidFill>
            <a:round/>
            <a:headEnd/>
            <a:tailEnd/>
          </a:ln>
        </p:spPr>
        <p:txBody>
          <a:bodyPr/>
          <a:lstStyle/>
          <a:p>
            <a:endParaRPr lang="en-US"/>
          </a:p>
        </p:txBody>
      </p:sp>
      <p:sp>
        <p:nvSpPr>
          <p:cNvPr id="8218" name="Line 24"/>
          <p:cNvSpPr>
            <a:spLocks noChangeShapeType="1"/>
          </p:cNvSpPr>
          <p:nvPr/>
        </p:nvSpPr>
        <p:spPr bwMode="auto">
          <a:xfrm>
            <a:off x="0" y="0"/>
            <a:ext cx="457200" cy="1588"/>
          </a:xfrm>
          <a:prstGeom prst="line">
            <a:avLst/>
          </a:prstGeom>
          <a:noFill/>
          <a:ln w="9525">
            <a:solidFill>
              <a:srgbClr val="FEFFFF"/>
            </a:solidFill>
            <a:round/>
            <a:headEnd/>
            <a:tailEnd/>
          </a:ln>
        </p:spPr>
        <p:txBody>
          <a:bodyPr/>
          <a:lstStyle/>
          <a:p>
            <a:endParaRPr lang="en-US"/>
          </a:p>
        </p:txBody>
      </p:sp>
      <p:sp>
        <p:nvSpPr>
          <p:cNvPr id="8219" name="Line 25"/>
          <p:cNvSpPr>
            <a:spLocks noChangeShapeType="1"/>
          </p:cNvSpPr>
          <p:nvPr/>
        </p:nvSpPr>
        <p:spPr bwMode="auto">
          <a:xfrm>
            <a:off x="0" y="0"/>
            <a:ext cx="457200" cy="1588"/>
          </a:xfrm>
          <a:prstGeom prst="line">
            <a:avLst/>
          </a:prstGeom>
          <a:noFill/>
          <a:ln w="9525">
            <a:solidFill>
              <a:srgbClr val="FEFFFF"/>
            </a:solidFill>
            <a:round/>
            <a:headEnd/>
            <a:tailEnd/>
          </a:ln>
        </p:spPr>
        <p:txBody>
          <a:bodyPr/>
          <a:lstStyle/>
          <a:p>
            <a:endParaRPr lang="en-US"/>
          </a:p>
        </p:txBody>
      </p:sp>
      <p:sp>
        <p:nvSpPr>
          <p:cNvPr id="8220" name="Line 26"/>
          <p:cNvSpPr>
            <a:spLocks noChangeShapeType="1"/>
          </p:cNvSpPr>
          <p:nvPr/>
        </p:nvSpPr>
        <p:spPr bwMode="auto">
          <a:xfrm>
            <a:off x="0" y="0"/>
            <a:ext cx="457200" cy="1588"/>
          </a:xfrm>
          <a:prstGeom prst="line">
            <a:avLst/>
          </a:prstGeom>
          <a:noFill/>
          <a:ln w="9525">
            <a:solidFill>
              <a:srgbClr val="FEFFFF"/>
            </a:solidFill>
            <a:round/>
            <a:headEnd/>
            <a:tailEnd/>
          </a:ln>
        </p:spPr>
        <p:txBody>
          <a:bodyPr/>
          <a:lstStyle/>
          <a:p>
            <a:endParaRPr lang="en-US"/>
          </a:p>
        </p:txBody>
      </p:sp>
      <p:sp>
        <p:nvSpPr>
          <p:cNvPr id="8221" name="Line 27"/>
          <p:cNvSpPr>
            <a:spLocks noChangeShapeType="1"/>
          </p:cNvSpPr>
          <p:nvPr/>
        </p:nvSpPr>
        <p:spPr bwMode="auto">
          <a:xfrm>
            <a:off x="0" y="0"/>
            <a:ext cx="457200" cy="1588"/>
          </a:xfrm>
          <a:prstGeom prst="line">
            <a:avLst/>
          </a:prstGeom>
          <a:noFill/>
          <a:ln w="9525">
            <a:solidFill>
              <a:srgbClr val="FEFFFF"/>
            </a:solidFill>
            <a:round/>
            <a:headEnd/>
            <a:tailEnd/>
          </a:ln>
        </p:spPr>
        <p:txBody>
          <a:bodyPr/>
          <a:lstStyle/>
          <a:p>
            <a:endParaRPr lang="en-US"/>
          </a:p>
        </p:txBody>
      </p:sp>
      <p:sp>
        <p:nvSpPr>
          <p:cNvPr id="8222" name="Line 28"/>
          <p:cNvSpPr>
            <a:spLocks noChangeShapeType="1"/>
          </p:cNvSpPr>
          <p:nvPr/>
        </p:nvSpPr>
        <p:spPr bwMode="auto">
          <a:xfrm>
            <a:off x="0" y="0"/>
            <a:ext cx="457200" cy="1588"/>
          </a:xfrm>
          <a:prstGeom prst="line">
            <a:avLst/>
          </a:prstGeom>
          <a:noFill/>
          <a:ln w="9525">
            <a:solidFill>
              <a:srgbClr val="FEFFFF"/>
            </a:solidFill>
            <a:round/>
            <a:headEnd/>
            <a:tailEnd/>
          </a:ln>
        </p:spPr>
        <p:txBody>
          <a:bodyPr/>
          <a:lstStyle/>
          <a:p>
            <a:endParaRPr lang="en-US"/>
          </a:p>
        </p:txBody>
      </p:sp>
      <p:sp>
        <p:nvSpPr>
          <p:cNvPr id="8223" name="Line 29"/>
          <p:cNvSpPr>
            <a:spLocks noChangeShapeType="1"/>
          </p:cNvSpPr>
          <p:nvPr/>
        </p:nvSpPr>
        <p:spPr bwMode="auto">
          <a:xfrm>
            <a:off x="0" y="0"/>
            <a:ext cx="457200" cy="1588"/>
          </a:xfrm>
          <a:prstGeom prst="line">
            <a:avLst/>
          </a:prstGeom>
          <a:noFill/>
          <a:ln w="9525">
            <a:solidFill>
              <a:srgbClr val="FEFFFF"/>
            </a:solidFill>
            <a:round/>
            <a:headEnd/>
            <a:tailEnd/>
          </a:ln>
        </p:spPr>
        <p:txBody>
          <a:bodyPr/>
          <a:lstStyle/>
          <a:p>
            <a:endParaRPr lang="en-US"/>
          </a:p>
        </p:txBody>
      </p:sp>
      <p:sp>
        <p:nvSpPr>
          <p:cNvPr id="8224" name="Line 30"/>
          <p:cNvSpPr>
            <a:spLocks noChangeShapeType="1"/>
          </p:cNvSpPr>
          <p:nvPr/>
        </p:nvSpPr>
        <p:spPr bwMode="auto">
          <a:xfrm>
            <a:off x="0" y="0"/>
            <a:ext cx="457200" cy="1588"/>
          </a:xfrm>
          <a:prstGeom prst="line">
            <a:avLst/>
          </a:prstGeom>
          <a:noFill/>
          <a:ln w="9525">
            <a:solidFill>
              <a:srgbClr val="FEFFFF"/>
            </a:solidFill>
            <a:round/>
            <a:headEnd/>
            <a:tailEnd/>
          </a:ln>
        </p:spPr>
        <p:txBody>
          <a:bodyPr/>
          <a:lstStyle/>
          <a:p>
            <a:endParaRPr lang="en-US"/>
          </a:p>
        </p:txBody>
      </p:sp>
      <p:pic>
        <p:nvPicPr>
          <p:cNvPr id="8225" name="Picture 31"/>
          <p:cNvPicPr>
            <a:picLocks noChangeAspect="1" noChangeArrowheads="1"/>
          </p:cNvPicPr>
          <p:nvPr/>
        </p:nvPicPr>
        <p:blipFill>
          <a:blip r:embed="rId3" cstate="print"/>
          <a:srcRect/>
          <a:stretch>
            <a:fillRect/>
          </a:stretch>
        </p:blipFill>
        <p:spPr bwMode="auto">
          <a:xfrm>
            <a:off x="0" y="109728"/>
            <a:ext cx="9144000" cy="839788"/>
          </a:xfrm>
          <a:prstGeom prst="rect">
            <a:avLst/>
          </a:prstGeom>
          <a:noFill/>
          <a:ln w="15840">
            <a:noFill/>
            <a:miter lim="800000"/>
            <a:headEnd/>
            <a:tailEnd/>
          </a:ln>
        </p:spPr>
      </p:pic>
      <p:sp>
        <p:nvSpPr>
          <p:cNvPr id="8226" name="Line 32"/>
          <p:cNvSpPr>
            <a:spLocks noChangeShapeType="1"/>
          </p:cNvSpPr>
          <p:nvPr/>
        </p:nvSpPr>
        <p:spPr bwMode="auto">
          <a:xfrm>
            <a:off x="0" y="0"/>
            <a:ext cx="457200" cy="1588"/>
          </a:xfrm>
          <a:prstGeom prst="line">
            <a:avLst/>
          </a:prstGeom>
          <a:noFill/>
          <a:ln w="9525">
            <a:solidFill>
              <a:srgbClr val="FEFFFF"/>
            </a:solidFill>
            <a:round/>
            <a:headEnd/>
            <a:tailEnd/>
          </a:ln>
        </p:spPr>
        <p:txBody>
          <a:bodyPr/>
          <a:lstStyle/>
          <a:p>
            <a:endParaRPr lang="en-US"/>
          </a:p>
        </p:txBody>
      </p:sp>
      <p:sp>
        <p:nvSpPr>
          <p:cNvPr id="8227" name="Line 33"/>
          <p:cNvSpPr>
            <a:spLocks noChangeShapeType="1"/>
          </p:cNvSpPr>
          <p:nvPr/>
        </p:nvSpPr>
        <p:spPr bwMode="auto">
          <a:xfrm>
            <a:off x="0" y="0"/>
            <a:ext cx="457200" cy="1588"/>
          </a:xfrm>
          <a:prstGeom prst="line">
            <a:avLst/>
          </a:prstGeom>
          <a:noFill/>
          <a:ln w="9525">
            <a:solidFill>
              <a:srgbClr val="FEFFFF"/>
            </a:solidFill>
            <a:round/>
            <a:headEnd/>
            <a:tailEnd/>
          </a:ln>
        </p:spPr>
        <p:txBody>
          <a:bodyPr/>
          <a:lstStyle/>
          <a:p>
            <a:endParaRPr lang="en-US"/>
          </a:p>
        </p:txBody>
      </p:sp>
      <p:sp>
        <p:nvSpPr>
          <p:cNvPr id="8228" name="Line 34"/>
          <p:cNvSpPr>
            <a:spLocks noChangeShapeType="1"/>
          </p:cNvSpPr>
          <p:nvPr/>
        </p:nvSpPr>
        <p:spPr bwMode="auto">
          <a:xfrm>
            <a:off x="0" y="0"/>
            <a:ext cx="457200" cy="1588"/>
          </a:xfrm>
          <a:prstGeom prst="line">
            <a:avLst/>
          </a:prstGeom>
          <a:noFill/>
          <a:ln w="9525">
            <a:solidFill>
              <a:srgbClr val="FEFFFF"/>
            </a:solidFill>
            <a:round/>
            <a:headEnd/>
            <a:tailEnd/>
          </a:ln>
        </p:spPr>
        <p:txBody>
          <a:bodyPr/>
          <a:lstStyle/>
          <a:p>
            <a:endParaRPr lang="en-US"/>
          </a:p>
        </p:txBody>
      </p:sp>
      <p:sp>
        <p:nvSpPr>
          <p:cNvPr id="8229" name="Rectangle 35"/>
          <p:cNvSpPr>
            <a:spLocks noChangeArrowheads="1"/>
          </p:cNvSpPr>
          <p:nvPr/>
        </p:nvSpPr>
        <p:spPr bwMode="auto">
          <a:xfrm>
            <a:off x="838200" y="207963"/>
            <a:ext cx="1905000" cy="554037"/>
          </a:xfrm>
          <a:prstGeom prst="rect">
            <a:avLst/>
          </a:prstGeom>
          <a:noFill/>
          <a:ln w="15840">
            <a:noFill/>
            <a:miter lim="800000"/>
            <a:headEnd/>
            <a:tailEnd/>
          </a:ln>
        </p:spPr>
        <p:txBody>
          <a:bodyPr lIns="90000" tIns="45000" rIns="90000" bIns="45000"/>
          <a:lstStyle/>
          <a:p>
            <a:pPr hangingPunct="1">
              <a:spcBef>
                <a:spcPts val="363"/>
              </a:spcBef>
              <a:tabLst>
                <a:tab pos="723900" algn="l"/>
                <a:tab pos="1447800" algn="l"/>
              </a:tabLst>
            </a:pPr>
            <a:r>
              <a:rPr lang="en-US" sz="3600" dirty="0">
                <a:solidFill>
                  <a:srgbClr val="171FC7"/>
                </a:solidFill>
              </a:rPr>
              <a:t>NSTX-U</a:t>
            </a:r>
          </a:p>
        </p:txBody>
      </p:sp>
      <p:sp>
        <p:nvSpPr>
          <p:cNvPr id="8230" name="Line 36"/>
          <p:cNvSpPr>
            <a:spLocks noChangeShapeType="1"/>
          </p:cNvSpPr>
          <p:nvPr/>
        </p:nvSpPr>
        <p:spPr bwMode="auto">
          <a:xfrm>
            <a:off x="0" y="0"/>
            <a:ext cx="457200" cy="1588"/>
          </a:xfrm>
          <a:prstGeom prst="line">
            <a:avLst/>
          </a:prstGeom>
          <a:noFill/>
          <a:ln w="9525">
            <a:solidFill>
              <a:srgbClr val="FEFFFF"/>
            </a:solidFill>
            <a:round/>
            <a:headEnd/>
            <a:tailEnd/>
          </a:ln>
        </p:spPr>
        <p:txBody>
          <a:bodyPr/>
          <a:lstStyle/>
          <a:p>
            <a:endParaRPr lang="en-US"/>
          </a:p>
        </p:txBody>
      </p:sp>
      <p:sp>
        <p:nvSpPr>
          <p:cNvPr id="8231" name="Line 37"/>
          <p:cNvSpPr>
            <a:spLocks noChangeShapeType="1"/>
          </p:cNvSpPr>
          <p:nvPr/>
        </p:nvSpPr>
        <p:spPr bwMode="auto">
          <a:xfrm>
            <a:off x="0" y="0"/>
            <a:ext cx="457200" cy="1588"/>
          </a:xfrm>
          <a:prstGeom prst="line">
            <a:avLst/>
          </a:prstGeom>
          <a:noFill/>
          <a:ln w="9525">
            <a:solidFill>
              <a:srgbClr val="FEFFFF"/>
            </a:solidFill>
            <a:round/>
            <a:headEnd/>
            <a:tailEnd/>
          </a:ln>
        </p:spPr>
        <p:txBody>
          <a:bodyPr/>
          <a:lstStyle/>
          <a:p>
            <a:endParaRPr lang="en-US"/>
          </a:p>
        </p:txBody>
      </p:sp>
      <p:sp>
        <p:nvSpPr>
          <p:cNvPr id="8232" name="Line 38"/>
          <p:cNvSpPr>
            <a:spLocks noChangeShapeType="1"/>
          </p:cNvSpPr>
          <p:nvPr/>
        </p:nvSpPr>
        <p:spPr bwMode="auto">
          <a:xfrm>
            <a:off x="0" y="0"/>
            <a:ext cx="457200" cy="1588"/>
          </a:xfrm>
          <a:prstGeom prst="line">
            <a:avLst/>
          </a:prstGeom>
          <a:noFill/>
          <a:ln w="9525">
            <a:solidFill>
              <a:srgbClr val="FEFFFF"/>
            </a:solidFill>
            <a:round/>
            <a:headEnd/>
            <a:tailEnd/>
          </a:ln>
        </p:spPr>
        <p:txBody>
          <a:bodyPr/>
          <a:lstStyle/>
          <a:p>
            <a:endParaRPr lang="en-US"/>
          </a:p>
        </p:txBody>
      </p:sp>
      <p:sp>
        <p:nvSpPr>
          <p:cNvPr id="8233" name="Rectangle 39"/>
          <p:cNvSpPr>
            <a:spLocks noChangeArrowheads="1"/>
          </p:cNvSpPr>
          <p:nvPr/>
        </p:nvSpPr>
        <p:spPr bwMode="auto">
          <a:xfrm>
            <a:off x="3651250" y="304800"/>
            <a:ext cx="1606550" cy="457200"/>
          </a:xfrm>
          <a:prstGeom prst="rect">
            <a:avLst/>
          </a:prstGeom>
          <a:noFill/>
          <a:ln w="9360">
            <a:noFill/>
            <a:miter lim="800000"/>
            <a:headEnd/>
            <a:tailEnd/>
          </a:ln>
        </p:spPr>
        <p:txBody>
          <a:bodyPr lIns="90000" tIns="45000" rIns="90000" bIns="45000"/>
          <a:lstStyle/>
          <a:p>
            <a:pPr algn="r">
              <a:tabLst>
                <a:tab pos="723900" algn="l"/>
                <a:tab pos="1447800" algn="l"/>
              </a:tabLst>
            </a:pPr>
            <a:r>
              <a:rPr lang="en-US" i="1" dirty="0">
                <a:solidFill>
                  <a:srgbClr val="3333CC"/>
                </a:solidFill>
              </a:rPr>
              <a:t>Supported by   </a:t>
            </a:r>
          </a:p>
        </p:txBody>
      </p:sp>
      <p:sp>
        <p:nvSpPr>
          <p:cNvPr id="8234" name="Line 40"/>
          <p:cNvSpPr>
            <a:spLocks noChangeShapeType="1"/>
          </p:cNvSpPr>
          <p:nvPr/>
        </p:nvSpPr>
        <p:spPr bwMode="auto">
          <a:xfrm>
            <a:off x="0" y="0"/>
            <a:ext cx="457200" cy="1588"/>
          </a:xfrm>
          <a:prstGeom prst="line">
            <a:avLst/>
          </a:prstGeom>
          <a:noFill/>
          <a:ln w="9525">
            <a:solidFill>
              <a:srgbClr val="FEFFFF"/>
            </a:solidFill>
            <a:round/>
            <a:headEnd/>
            <a:tailEnd/>
          </a:ln>
        </p:spPr>
        <p:txBody>
          <a:bodyPr/>
          <a:lstStyle/>
          <a:p>
            <a:endParaRPr lang="en-US"/>
          </a:p>
        </p:txBody>
      </p:sp>
      <p:sp>
        <p:nvSpPr>
          <p:cNvPr id="8235" name="Line 41"/>
          <p:cNvSpPr>
            <a:spLocks noChangeShapeType="1"/>
          </p:cNvSpPr>
          <p:nvPr/>
        </p:nvSpPr>
        <p:spPr bwMode="auto">
          <a:xfrm>
            <a:off x="0" y="0"/>
            <a:ext cx="1588" cy="457200"/>
          </a:xfrm>
          <a:prstGeom prst="line">
            <a:avLst/>
          </a:prstGeom>
          <a:noFill/>
          <a:ln w="9525">
            <a:solidFill>
              <a:srgbClr val="FDFFFF"/>
            </a:solidFill>
            <a:round/>
            <a:headEnd/>
            <a:tailEnd/>
          </a:ln>
        </p:spPr>
        <p:txBody>
          <a:bodyPr/>
          <a:lstStyle/>
          <a:p>
            <a:endParaRPr lang="en-US"/>
          </a:p>
        </p:txBody>
      </p:sp>
      <p:sp>
        <p:nvSpPr>
          <p:cNvPr id="8236" name="Line 42"/>
          <p:cNvSpPr>
            <a:spLocks noChangeShapeType="1"/>
          </p:cNvSpPr>
          <p:nvPr/>
        </p:nvSpPr>
        <p:spPr bwMode="auto">
          <a:xfrm>
            <a:off x="0" y="0"/>
            <a:ext cx="457200" cy="1588"/>
          </a:xfrm>
          <a:prstGeom prst="line">
            <a:avLst/>
          </a:prstGeom>
          <a:noFill/>
          <a:ln w="9525">
            <a:solidFill>
              <a:srgbClr val="FEFFFF"/>
            </a:solidFill>
            <a:round/>
            <a:headEnd/>
            <a:tailEnd/>
          </a:ln>
        </p:spPr>
        <p:txBody>
          <a:bodyPr/>
          <a:lstStyle/>
          <a:p>
            <a:endParaRPr lang="en-US"/>
          </a:p>
        </p:txBody>
      </p:sp>
      <p:sp>
        <p:nvSpPr>
          <p:cNvPr id="8237" name="Line 43"/>
          <p:cNvSpPr>
            <a:spLocks noChangeShapeType="1"/>
          </p:cNvSpPr>
          <p:nvPr/>
        </p:nvSpPr>
        <p:spPr bwMode="auto">
          <a:xfrm>
            <a:off x="0" y="0"/>
            <a:ext cx="457200" cy="1588"/>
          </a:xfrm>
          <a:prstGeom prst="line">
            <a:avLst/>
          </a:prstGeom>
          <a:noFill/>
          <a:ln w="9525">
            <a:solidFill>
              <a:srgbClr val="FEFFFF"/>
            </a:solidFill>
            <a:round/>
            <a:headEnd/>
            <a:tailEnd/>
          </a:ln>
        </p:spPr>
        <p:txBody>
          <a:bodyPr/>
          <a:lstStyle/>
          <a:p>
            <a:endParaRPr lang="en-US"/>
          </a:p>
        </p:txBody>
      </p:sp>
      <p:sp>
        <p:nvSpPr>
          <p:cNvPr id="8238" name="Line 44"/>
          <p:cNvSpPr>
            <a:spLocks noChangeShapeType="1"/>
          </p:cNvSpPr>
          <p:nvPr/>
        </p:nvSpPr>
        <p:spPr bwMode="auto">
          <a:xfrm>
            <a:off x="0" y="0"/>
            <a:ext cx="457200" cy="1588"/>
          </a:xfrm>
          <a:prstGeom prst="line">
            <a:avLst/>
          </a:prstGeom>
          <a:noFill/>
          <a:ln w="9525">
            <a:solidFill>
              <a:srgbClr val="FEFFFF"/>
            </a:solidFill>
            <a:round/>
            <a:headEnd/>
            <a:tailEnd/>
          </a:ln>
        </p:spPr>
        <p:txBody>
          <a:bodyPr/>
          <a:lstStyle/>
          <a:p>
            <a:endParaRPr lang="en-US"/>
          </a:p>
        </p:txBody>
      </p:sp>
      <p:pic>
        <p:nvPicPr>
          <p:cNvPr id="8239" name="Picture 45"/>
          <p:cNvPicPr>
            <a:picLocks noChangeAspect="1" noChangeArrowheads="1"/>
          </p:cNvPicPr>
          <p:nvPr/>
        </p:nvPicPr>
        <p:blipFill>
          <a:blip r:embed="rId4" cstate="print"/>
          <a:srcRect/>
          <a:stretch>
            <a:fillRect/>
          </a:stretch>
        </p:blipFill>
        <p:spPr bwMode="auto">
          <a:xfrm>
            <a:off x="7696200" y="1998663"/>
            <a:ext cx="1295400" cy="4419600"/>
          </a:xfrm>
          <a:prstGeom prst="rect">
            <a:avLst/>
          </a:prstGeom>
          <a:noFill/>
          <a:ln w="9360">
            <a:noFill/>
            <a:miter lim="800000"/>
            <a:headEnd/>
            <a:tailEnd/>
          </a:ln>
        </p:spPr>
      </p:pic>
      <p:sp>
        <p:nvSpPr>
          <p:cNvPr id="8240" name="Line 46"/>
          <p:cNvSpPr>
            <a:spLocks noChangeShapeType="1"/>
          </p:cNvSpPr>
          <p:nvPr/>
        </p:nvSpPr>
        <p:spPr bwMode="auto">
          <a:xfrm>
            <a:off x="0" y="0"/>
            <a:ext cx="457200" cy="1588"/>
          </a:xfrm>
          <a:prstGeom prst="line">
            <a:avLst/>
          </a:prstGeom>
          <a:noFill/>
          <a:ln w="9525">
            <a:solidFill>
              <a:srgbClr val="FEFFFF"/>
            </a:solidFill>
            <a:round/>
            <a:headEnd/>
            <a:tailEnd/>
          </a:ln>
        </p:spPr>
        <p:txBody>
          <a:bodyPr/>
          <a:lstStyle/>
          <a:p>
            <a:endParaRPr lang="en-US"/>
          </a:p>
        </p:txBody>
      </p:sp>
      <p:sp>
        <p:nvSpPr>
          <p:cNvPr id="5167" name="Rectangle 47"/>
          <p:cNvSpPr>
            <a:spLocks noChangeArrowheads="1"/>
          </p:cNvSpPr>
          <p:nvPr/>
        </p:nvSpPr>
        <p:spPr bwMode="auto">
          <a:xfrm>
            <a:off x="7696200" y="2089150"/>
            <a:ext cx="1295400" cy="4311650"/>
          </a:xfrm>
          <a:prstGeom prst="rect">
            <a:avLst/>
          </a:prstGeom>
          <a:noFill/>
          <a:ln w="12600">
            <a:noFill/>
            <a:miter lim="800000"/>
            <a:headEnd/>
            <a:tailEnd/>
          </a:ln>
          <a:effectLst/>
        </p:spPr>
        <p:txBody>
          <a:bodyPr lIns="90000" tIns="51803" rIns="90000" bIns="45000">
            <a:normAutofit fontScale="92500" lnSpcReduction="20000"/>
          </a:bodyPr>
          <a:lstStyle/>
          <a:p>
            <a:pPr algn="r">
              <a:lnSpc>
                <a:spcPct val="94000"/>
              </a:lnSpc>
              <a:spcBef>
                <a:spcPts val="150"/>
              </a:spcBef>
              <a:spcAft>
                <a:spcPts val="150"/>
              </a:spcAft>
              <a:tabLst>
                <a:tab pos="723900" algn="l"/>
              </a:tabLst>
              <a:defRPr/>
            </a:pPr>
            <a:r>
              <a:rPr lang="en-US" sz="900" dirty="0" err="1">
                <a:solidFill>
                  <a:srgbClr val="FF0000"/>
                </a:solidFill>
              </a:rPr>
              <a:t>Culham</a:t>
            </a:r>
            <a:r>
              <a:rPr lang="en-US" sz="900" dirty="0">
                <a:solidFill>
                  <a:srgbClr val="FF0000"/>
                </a:solidFill>
              </a:rPr>
              <a:t> </a:t>
            </a:r>
            <a:r>
              <a:rPr lang="en-US" sz="900" dirty="0" err="1">
                <a:solidFill>
                  <a:srgbClr val="FF0000"/>
                </a:solidFill>
              </a:rPr>
              <a:t>Sci</a:t>
            </a:r>
            <a:r>
              <a:rPr lang="en-US" sz="900" dirty="0">
                <a:solidFill>
                  <a:srgbClr val="FF0000"/>
                </a:solidFill>
              </a:rPr>
              <a:t> </a:t>
            </a:r>
            <a:r>
              <a:rPr lang="en-US" sz="900" dirty="0" err="1">
                <a:solidFill>
                  <a:srgbClr val="FF0000"/>
                </a:solidFill>
              </a:rPr>
              <a:t>Ctr</a:t>
            </a:r>
            <a:endParaRPr lang="en-US" sz="900" dirty="0">
              <a:solidFill>
                <a:srgbClr val="FF0000"/>
              </a:solidFill>
            </a:endParaRPr>
          </a:p>
          <a:p>
            <a:pPr algn="r">
              <a:lnSpc>
                <a:spcPct val="94000"/>
              </a:lnSpc>
              <a:spcBef>
                <a:spcPts val="150"/>
              </a:spcBef>
              <a:spcAft>
                <a:spcPts val="150"/>
              </a:spcAft>
              <a:tabLst>
                <a:tab pos="723900" algn="l"/>
              </a:tabLst>
              <a:defRPr/>
            </a:pPr>
            <a:r>
              <a:rPr lang="en-US" sz="900" dirty="0">
                <a:solidFill>
                  <a:srgbClr val="FF0000"/>
                </a:solidFill>
              </a:rPr>
              <a:t>York U</a:t>
            </a:r>
          </a:p>
          <a:p>
            <a:pPr algn="r">
              <a:lnSpc>
                <a:spcPct val="94000"/>
              </a:lnSpc>
              <a:spcBef>
                <a:spcPts val="150"/>
              </a:spcBef>
              <a:spcAft>
                <a:spcPts val="150"/>
              </a:spcAft>
              <a:tabLst>
                <a:tab pos="723900" algn="l"/>
              </a:tabLst>
              <a:defRPr/>
            </a:pPr>
            <a:r>
              <a:rPr lang="en-US" sz="900" dirty="0">
                <a:solidFill>
                  <a:srgbClr val="FF0000"/>
                </a:solidFill>
              </a:rPr>
              <a:t>Chubu U</a:t>
            </a:r>
          </a:p>
          <a:p>
            <a:pPr algn="r">
              <a:lnSpc>
                <a:spcPct val="94000"/>
              </a:lnSpc>
              <a:spcBef>
                <a:spcPts val="150"/>
              </a:spcBef>
              <a:spcAft>
                <a:spcPts val="150"/>
              </a:spcAft>
              <a:tabLst>
                <a:tab pos="723900" algn="l"/>
              </a:tabLst>
              <a:defRPr/>
            </a:pPr>
            <a:r>
              <a:rPr lang="en-US" sz="900" dirty="0">
                <a:solidFill>
                  <a:srgbClr val="FF0000"/>
                </a:solidFill>
              </a:rPr>
              <a:t>Fukui U</a:t>
            </a:r>
          </a:p>
          <a:p>
            <a:pPr algn="r">
              <a:lnSpc>
                <a:spcPct val="94000"/>
              </a:lnSpc>
              <a:spcBef>
                <a:spcPts val="150"/>
              </a:spcBef>
              <a:spcAft>
                <a:spcPts val="150"/>
              </a:spcAft>
              <a:tabLst>
                <a:tab pos="723900" algn="l"/>
              </a:tabLst>
              <a:defRPr/>
            </a:pPr>
            <a:r>
              <a:rPr lang="en-US" sz="900" dirty="0">
                <a:solidFill>
                  <a:srgbClr val="FF0000"/>
                </a:solidFill>
              </a:rPr>
              <a:t>Hiroshima U</a:t>
            </a:r>
          </a:p>
          <a:p>
            <a:pPr algn="r">
              <a:lnSpc>
                <a:spcPct val="94000"/>
              </a:lnSpc>
              <a:spcBef>
                <a:spcPts val="150"/>
              </a:spcBef>
              <a:spcAft>
                <a:spcPts val="150"/>
              </a:spcAft>
              <a:tabLst>
                <a:tab pos="723900" algn="l"/>
              </a:tabLst>
              <a:defRPr/>
            </a:pPr>
            <a:r>
              <a:rPr lang="en-US" sz="900" dirty="0">
                <a:solidFill>
                  <a:srgbClr val="FF0000"/>
                </a:solidFill>
              </a:rPr>
              <a:t>Hyogo U</a:t>
            </a:r>
          </a:p>
          <a:p>
            <a:pPr algn="r">
              <a:lnSpc>
                <a:spcPct val="94000"/>
              </a:lnSpc>
              <a:spcBef>
                <a:spcPts val="150"/>
              </a:spcBef>
              <a:spcAft>
                <a:spcPts val="150"/>
              </a:spcAft>
              <a:tabLst>
                <a:tab pos="723900" algn="l"/>
              </a:tabLst>
              <a:defRPr/>
            </a:pPr>
            <a:r>
              <a:rPr lang="en-US" sz="900" dirty="0">
                <a:solidFill>
                  <a:srgbClr val="FF0000"/>
                </a:solidFill>
              </a:rPr>
              <a:t>Kyoto U</a:t>
            </a:r>
          </a:p>
          <a:p>
            <a:pPr algn="r">
              <a:lnSpc>
                <a:spcPct val="94000"/>
              </a:lnSpc>
              <a:spcBef>
                <a:spcPts val="150"/>
              </a:spcBef>
              <a:spcAft>
                <a:spcPts val="150"/>
              </a:spcAft>
              <a:tabLst>
                <a:tab pos="723900" algn="l"/>
              </a:tabLst>
              <a:defRPr/>
            </a:pPr>
            <a:r>
              <a:rPr lang="en-US" sz="900" dirty="0">
                <a:solidFill>
                  <a:srgbClr val="FF0000"/>
                </a:solidFill>
              </a:rPr>
              <a:t>Kyushu U</a:t>
            </a:r>
          </a:p>
          <a:p>
            <a:pPr algn="r">
              <a:lnSpc>
                <a:spcPct val="94000"/>
              </a:lnSpc>
              <a:spcBef>
                <a:spcPts val="150"/>
              </a:spcBef>
              <a:spcAft>
                <a:spcPts val="150"/>
              </a:spcAft>
              <a:tabLst>
                <a:tab pos="723900" algn="l"/>
              </a:tabLst>
              <a:defRPr/>
            </a:pPr>
            <a:r>
              <a:rPr lang="en-US" sz="900" dirty="0">
                <a:solidFill>
                  <a:srgbClr val="FF0000"/>
                </a:solidFill>
              </a:rPr>
              <a:t>Kyushu Tokai U</a:t>
            </a:r>
          </a:p>
          <a:p>
            <a:pPr algn="r">
              <a:lnSpc>
                <a:spcPct val="94000"/>
              </a:lnSpc>
              <a:spcBef>
                <a:spcPts val="150"/>
              </a:spcBef>
              <a:spcAft>
                <a:spcPts val="150"/>
              </a:spcAft>
              <a:tabLst>
                <a:tab pos="723900" algn="l"/>
              </a:tabLst>
              <a:defRPr/>
            </a:pPr>
            <a:r>
              <a:rPr lang="en-US" sz="900" dirty="0">
                <a:solidFill>
                  <a:srgbClr val="FF0000"/>
                </a:solidFill>
              </a:rPr>
              <a:t>NIFS</a:t>
            </a:r>
          </a:p>
          <a:p>
            <a:pPr algn="r">
              <a:lnSpc>
                <a:spcPct val="94000"/>
              </a:lnSpc>
              <a:spcBef>
                <a:spcPts val="150"/>
              </a:spcBef>
              <a:spcAft>
                <a:spcPts val="150"/>
              </a:spcAft>
              <a:tabLst>
                <a:tab pos="723900" algn="l"/>
              </a:tabLst>
              <a:defRPr/>
            </a:pPr>
            <a:r>
              <a:rPr lang="en-US" sz="900" dirty="0">
                <a:solidFill>
                  <a:srgbClr val="FF0000"/>
                </a:solidFill>
              </a:rPr>
              <a:t>Niigata U</a:t>
            </a:r>
          </a:p>
          <a:p>
            <a:pPr algn="r">
              <a:lnSpc>
                <a:spcPct val="94000"/>
              </a:lnSpc>
              <a:spcBef>
                <a:spcPts val="150"/>
              </a:spcBef>
              <a:spcAft>
                <a:spcPts val="150"/>
              </a:spcAft>
              <a:tabLst>
                <a:tab pos="723900" algn="l"/>
              </a:tabLst>
              <a:defRPr/>
            </a:pPr>
            <a:r>
              <a:rPr lang="en-US" sz="900" dirty="0">
                <a:solidFill>
                  <a:srgbClr val="FF0000"/>
                </a:solidFill>
              </a:rPr>
              <a:t>U Tokyo</a:t>
            </a:r>
          </a:p>
          <a:p>
            <a:pPr algn="r">
              <a:lnSpc>
                <a:spcPct val="94000"/>
              </a:lnSpc>
              <a:spcBef>
                <a:spcPts val="150"/>
              </a:spcBef>
              <a:spcAft>
                <a:spcPts val="150"/>
              </a:spcAft>
              <a:tabLst>
                <a:tab pos="723900" algn="l"/>
              </a:tabLst>
              <a:defRPr/>
            </a:pPr>
            <a:r>
              <a:rPr lang="en-US" sz="900" dirty="0">
                <a:solidFill>
                  <a:srgbClr val="FF0000"/>
                </a:solidFill>
              </a:rPr>
              <a:t>JAEA</a:t>
            </a:r>
          </a:p>
          <a:p>
            <a:pPr algn="r">
              <a:lnSpc>
                <a:spcPct val="94000"/>
              </a:lnSpc>
              <a:spcBef>
                <a:spcPts val="150"/>
              </a:spcBef>
              <a:spcAft>
                <a:spcPts val="150"/>
              </a:spcAft>
              <a:tabLst>
                <a:tab pos="723900" algn="l"/>
              </a:tabLst>
              <a:defRPr/>
            </a:pPr>
            <a:r>
              <a:rPr lang="en-US" sz="800" dirty="0">
                <a:solidFill>
                  <a:srgbClr val="FF0000"/>
                </a:solidFill>
              </a:rPr>
              <a:t>Inst for </a:t>
            </a:r>
            <a:r>
              <a:rPr lang="en-US" sz="800" dirty="0" err="1">
                <a:solidFill>
                  <a:srgbClr val="FF0000"/>
                </a:solidFill>
              </a:rPr>
              <a:t>Nucl</a:t>
            </a:r>
            <a:r>
              <a:rPr lang="en-US" sz="800" dirty="0">
                <a:solidFill>
                  <a:srgbClr val="FF0000"/>
                </a:solidFill>
              </a:rPr>
              <a:t> Res, Kiev</a:t>
            </a:r>
          </a:p>
          <a:p>
            <a:pPr algn="r">
              <a:lnSpc>
                <a:spcPct val="94000"/>
              </a:lnSpc>
              <a:spcBef>
                <a:spcPts val="150"/>
              </a:spcBef>
              <a:spcAft>
                <a:spcPts val="150"/>
              </a:spcAft>
              <a:tabLst>
                <a:tab pos="723900" algn="l"/>
              </a:tabLst>
              <a:defRPr/>
            </a:pPr>
            <a:r>
              <a:rPr lang="en-US" sz="900" dirty="0" err="1">
                <a:solidFill>
                  <a:srgbClr val="FF0000"/>
                </a:solidFill>
              </a:rPr>
              <a:t>Ioffe</a:t>
            </a:r>
            <a:r>
              <a:rPr lang="en-US" sz="900" dirty="0">
                <a:solidFill>
                  <a:srgbClr val="FF0000"/>
                </a:solidFill>
              </a:rPr>
              <a:t> Inst</a:t>
            </a:r>
          </a:p>
          <a:p>
            <a:pPr algn="r">
              <a:lnSpc>
                <a:spcPct val="94000"/>
              </a:lnSpc>
              <a:spcBef>
                <a:spcPts val="150"/>
              </a:spcBef>
              <a:spcAft>
                <a:spcPts val="150"/>
              </a:spcAft>
              <a:tabLst>
                <a:tab pos="723900" algn="l"/>
              </a:tabLst>
              <a:defRPr/>
            </a:pPr>
            <a:r>
              <a:rPr lang="en-US" sz="900" dirty="0">
                <a:solidFill>
                  <a:srgbClr val="FF0000"/>
                </a:solidFill>
              </a:rPr>
              <a:t>TRINITI</a:t>
            </a:r>
          </a:p>
          <a:p>
            <a:pPr algn="r">
              <a:lnSpc>
                <a:spcPct val="94000"/>
              </a:lnSpc>
              <a:spcBef>
                <a:spcPts val="150"/>
              </a:spcBef>
              <a:spcAft>
                <a:spcPts val="150"/>
              </a:spcAft>
              <a:tabLst>
                <a:tab pos="723900" algn="l"/>
              </a:tabLst>
              <a:defRPr/>
            </a:pPr>
            <a:r>
              <a:rPr lang="en-US" sz="900" dirty="0" err="1">
                <a:solidFill>
                  <a:srgbClr val="FF0000"/>
                </a:solidFill>
              </a:rPr>
              <a:t>Chonbuk</a:t>
            </a:r>
            <a:r>
              <a:rPr lang="en-US" sz="900" dirty="0">
                <a:solidFill>
                  <a:srgbClr val="FF0000"/>
                </a:solidFill>
              </a:rPr>
              <a:t> </a:t>
            </a:r>
            <a:r>
              <a:rPr lang="en-US" sz="900" dirty="0" err="1">
                <a:solidFill>
                  <a:srgbClr val="FF0000"/>
                </a:solidFill>
              </a:rPr>
              <a:t>Natl</a:t>
            </a:r>
            <a:r>
              <a:rPr lang="en-US" sz="900" dirty="0">
                <a:solidFill>
                  <a:srgbClr val="FF0000"/>
                </a:solidFill>
              </a:rPr>
              <a:t> U</a:t>
            </a:r>
          </a:p>
          <a:p>
            <a:pPr algn="r">
              <a:lnSpc>
                <a:spcPct val="94000"/>
              </a:lnSpc>
              <a:spcBef>
                <a:spcPts val="150"/>
              </a:spcBef>
              <a:spcAft>
                <a:spcPts val="150"/>
              </a:spcAft>
              <a:tabLst>
                <a:tab pos="723900" algn="l"/>
              </a:tabLst>
              <a:defRPr/>
            </a:pPr>
            <a:r>
              <a:rPr lang="en-US" sz="900" dirty="0">
                <a:solidFill>
                  <a:srgbClr val="FF0000"/>
                </a:solidFill>
              </a:rPr>
              <a:t>NFRI</a:t>
            </a:r>
          </a:p>
          <a:p>
            <a:pPr algn="r">
              <a:lnSpc>
                <a:spcPct val="94000"/>
              </a:lnSpc>
              <a:spcBef>
                <a:spcPts val="150"/>
              </a:spcBef>
              <a:spcAft>
                <a:spcPts val="150"/>
              </a:spcAft>
              <a:tabLst>
                <a:tab pos="723900" algn="l"/>
              </a:tabLst>
              <a:defRPr/>
            </a:pPr>
            <a:r>
              <a:rPr lang="en-US" sz="900" dirty="0">
                <a:solidFill>
                  <a:srgbClr val="FF0000"/>
                </a:solidFill>
              </a:rPr>
              <a:t>KAIST</a:t>
            </a:r>
          </a:p>
          <a:p>
            <a:pPr algn="r">
              <a:lnSpc>
                <a:spcPct val="94000"/>
              </a:lnSpc>
              <a:spcBef>
                <a:spcPts val="150"/>
              </a:spcBef>
              <a:spcAft>
                <a:spcPts val="150"/>
              </a:spcAft>
              <a:tabLst>
                <a:tab pos="723900" algn="l"/>
              </a:tabLst>
              <a:defRPr/>
            </a:pPr>
            <a:r>
              <a:rPr lang="en-US" sz="900" dirty="0">
                <a:solidFill>
                  <a:srgbClr val="FF0000"/>
                </a:solidFill>
              </a:rPr>
              <a:t>POSTECH</a:t>
            </a:r>
          </a:p>
          <a:p>
            <a:pPr algn="r">
              <a:lnSpc>
                <a:spcPct val="94000"/>
              </a:lnSpc>
              <a:spcBef>
                <a:spcPts val="150"/>
              </a:spcBef>
              <a:spcAft>
                <a:spcPts val="150"/>
              </a:spcAft>
              <a:tabLst>
                <a:tab pos="723900" algn="l"/>
              </a:tabLst>
              <a:defRPr/>
            </a:pPr>
            <a:r>
              <a:rPr lang="en-US" sz="900" dirty="0">
                <a:solidFill>
                  <a:srgbClr val="FF0000"/>
                </a:solidFill>
              </a:rPr>
              <a:t>Seoul </a:t>
            </a:r>
            <a:r>
              <a:rPr lang="en-US" sz="900" dirty="0" err="1">
                <a:solidFill>
                  <a:srgbClr val="FF0000"/>
                </a:solidFill>
              </a:rPr>
              <a:t>Natl</a:t>
            </a:r>
            <a:r>
              <a:rPr lang="en-US" sz="900" dirty="0">
                <a:solidFill>
                  <a:srgbClr val="FF0000"/>
                </a:solidFill>
              </a:rPr>
              <a:t> U</a:t>
            </a:r>
          </a:p>
          <a:p>
            <a:pPr algn="r">
              <a:lnSpc>
                <a:spcPct val="94000"/>
              </a:lnSpc>
              <a:spcBef>
                <a:spcPts val="150"/>
              </a:spcBef>
              <a:spcAft>
                <a:spcPts val="150"/>
              </a:spcAft>
              <a:tabLst>
                <a:tab pos="723900" algn="l"/>
              </a:tabLst>
              <a:defRPr/>
            </a:pPr>
            <a:r>
              <a:rPr lang="en-US" sz="900" dirty="0">
                <a:solidFill>
                  <a:srgbClr val="FF0000"/>
                </a:solidFill>
              </a:rPr>
              <a:t>ASIPP</a:t>
            </a:r>
          </a:p>
          <a:p>
            <a:pPr algn="r">
              <a:lnSpc>
                <a:spcPct val="94000"/>
              </a:lnSpc>
              <a:spcBef>
                <a:spcPts val="150"/>
              </a:spcBef>
              <a:spcAft>
                <a:spcPts val="150"/>
              </a:spcAft>
              <a:tabLst>
                <a:tab pos="723900" algn="l"/>
              </a:tabLst>
              <a:defRPr/>
            </a:pPr>
            <a:r>
              <a:rPr lang="en-US" sz="900" dirty="0">
                <a:solidFill>
                  <a:srgbClr val="FF0000"/>
                </a:solidFill>
              </a:rPr>
              <a:t>CIEMAT</a:t>
            </a:r>
          </a:p>
          <a:p>
            <a:pPr algn="r">
              <a:lnSpc>
                <a:spcPct val="94000"/>
              </a:lnSpc>
              <a:spcBef>
                <a:spcPts val="150"/>
              </a:spcBef>
              <a:spcAft>
                <a:spcPts val="150"/>
              </a:spcAft>
              <a:tabLst>
                <a:tab pos="723900" algn="l"/>
              </a:tabLst>
              <a:defRPr/>
            </a:pPr>
            <a:r>
              <a:rPr lang="en-US" sz="900" dirty="0">
                <a:solidFill>
                  <a:srgbClr val="FF0000"/>
                </a:solidFill>
              </a:rPr>
              <a:t>FOM Inst DIFFER</a:t>
            </a:r>
          </a:p>
          <a:p>
            <a:pPr algn="r">
              <a:lnSpc>
                <a:spcPct val="94000"/>
              </a:lnSpc>
              <a:spcBef>
                <a:spcPts val="150"/>
              </a:spcBef>
              <a:spcAft>
                <a:spcPts val="150"/>
              </a:spcAft>
              <a:tabLst>
                <a:tab pos="723900" algn="l"/>
              </a:tabLst>
              <a:defRPr/>
            </a:pPr>
            <a:r>
              <a:rPr lang="en-US" sz="900" dirty="0">
                <a:solidFill>
                  <a:srgbClr val="FF0000"/>
                </a:solidFill>
              </a:rPr>
              <a:t>ENEA, </a:t>
            </a:r>
            <a:r>
              <a:rPr lang="en-US" sz="900" dirty="0" err="1">
                <a:solidFill>
                  <a:srgbClr val="FF0000"/>
                </a:solidFill>
              </a:rPr>
              <a:t>Frascati</a:t>
            </a:r>
            <a:endParaRPr lang="en-US" sz="900" dirty="0">
              <a:solidFill>
                <a:srgbClr val="FF0000"/>
              </a:solidFill>
            </a:endParaRPr>
          </a:p>
          <a:p>
            <a:pPr algn="r">
              <a:lnSpc>
                <a:spcPct val="94000"/>
              </a:lnSpc>
              <a:spcBef>
                <a:spcPts val="150"/>
              </a:spcBef>
              <a:spcAft>
                <a:spcPts val="150"/>
              </a:spcAft>
              <a:tabLst>
                <a:tab pos="723900" algn="l"/>
              </a:tabLst>
              <a:defRPr/>
            </a:pPr>
            <a:r>
              <a:rPr lang="en-US" sz="900" dirty="0">
                <a:solidFill>
                  <a:srgbClr val="FF0000"/>
                </a:solidFill>
              </a:rPr>
              <a:t>CEA, </a:t>
            </a:r>
            <a:r>
              <a:rPr lang="en-US" sz="900" dirty="0" err="1">
                <a:solidFill>
                  <a:srgbClr val="FF0000"/>
                </a:solidFill>
              </a:rPr>
              <a:t>Cadarache</a:t>
            </a:r>
            <a:endParaRPr lang="en-US" sz="900" dirty="0">
              <a:solidFill>
                <a:srgbClr val="FF0000"/>
              </a:solidFill>
            </a:endParaRPr>
          </a:p>
          <a:p>
            <a:pPr algn="r">
              <a:lnSpc>
                <a:spcPct val="94000"/>
              </a:lnSpc>
              <a:spcBef>
                <a:spcPts val="150"/>
              </a:spcBef>
              <a:spcAft>
                <a:spcPts val="150"/>
              </a:spcAft>
              <a:tabLst>
                <a:tab pos="723900" algn="l"/>
              </a:tabLst>
              <a:defRPr/>
            </a:pPr>
            <a:r>
              <a:rPr lang="en-US" sz="900" dirty="0">
                <a:solidFill>
                  <a:srgbClr val="FF0000"/>
                </a:solidFill>
              </a:rPr>
              <a:t>IPP, </a:t>
            </a:r>
            <a:r>
              <a:rPr lang="en-US" sz="900" dirty="0" err="1">
                <a:solidFill>
                  <a:srgbClr val="FF0000"/>
                </a:solidFill>
              </a:rPr>
              <a:t>Jülich</a:t>
            </a:r>
            <a:endParaRPr lang="en-US" sz="900" dirty="0">
              <a:solidFill>
                <a:srgbClr val="FF0000"/>
              </a:solidFill>
            </a:endParaRPr>
          </a:p>
          <a:p>
            <a:pPr algn="r">
              <a:lnSpc>
                <a:spcPct val="94000"/>
              </a:lnSpc>
              <a:spcBef>
                <a:spcPts val="150"/>
              </a:spcBef>
              <a:spcAft>
                <a:spcPts val="150"/>
              </a:spcAft>
              <a:tabLst>
                <a:tab pos="723900" algn="l"/>
              </a:tabLst>
              <a:defRPr/>
            </a:pPr>
            <a:r>
              <a:rPr lang="en-US" sz="900" dirty="0">
                <a:solidFill>
                  <a:srgbClr val="FF0000"/>
                </a:solidFill>
              </a:rPr>
              <a:t>IPP, </a:t>
            </a:r>
            <a:r>
              <a:rPr lang="en-US" sz="900" dirty="0" err="1">
                <a:solidFill>
                  <a:srgbClr val="FF0000"/>
                </a:solidFill>
              </a:rPr>
              <a:t>Garching</a:t>
            </a:r>
            <a:endParaRPr lang="en-US" sz="900" dirty="0">
              <a:solidFill>
                <a:srgbClr val="FF0000"/>
              </a:solidFill>
            </a:endParaRPr>
          </a:p>
          <a:p>
            <a:pPr algn="r">
              <a:lnSpc>
                <a:spcPct val="94000"/>
              </a:lnSpc>
              <a:spcBef>
                <a:spcPts val="150"/>
              </a:spcBef>
              <a:spcAft>
                <a:spcPts val="150"/>
              </a:spcAft>
              <a:tabLst>
                <a:tab pos="723900" algn="l"/>
              </a:tabLst>
              <a:defRPr/>
            </a:pPr>
            <a:r>
              <a:rPr lang="en-US" sz="900" dirty="0">
                <a:solidFill>
                  <a:srgbClr val="FF0000"/>
                </a:solidFill>
              </a:rPr>
              <a:t>ASCR, Czech Rep</a:t>
            </a:r>
          </a:p>
        </p:txBody>
      </p:sp>
      <p:sp>
        <p:nvSpPr>
          <p:cNvPr id="8242" name="Line 48"/>
          <p:cNvSpPr>
            <a:spLocks noChangeShapeType="1"/>
          </p:cNvSpPr>
          <p:nvPr/>
        </p:nvSpPr>
        <p:spPr bwMode="auto">
          <a:xfrm>
            <a:off x="0" y="0"/>
            <a:ext cx="457200" cy="1588"/>
          </a:xfrm>
          <a:prstGeom prst="line">
            <a:avLst/>
          </a:prstGeom>
          <a:noFill/>
          <a:ln w="9525">
            <a:solidFill>
              <a:srgbClr val="FEFFFF"/>
            </a:solidFill>
            <a:round/>
            <a:headEnd/>
            <a:tailEnd/>
          </a:ln>
        </p:spPr>
        <p:txBody>
          <a:bodyPr/>
          <a:lstStyle/>
          <a:p>
            <a:endParaRPr lang="en-US"/>
          </a:p>
        </p:txBody>
      </p:sp>
      <p:sp>
        <p:nvSpPr>
          <p:cNvPr id="8243" name="Line 49"/>
          <p:cNvSpPr>
            <a:spLocks noChangeShapeType="1"/>
          </p:cNvSpPr>
          <p:nvPr/>
        </p:nvSpPr>
        <p:spPr bwMode="auto">
          <a:xfrm>
            <a:off x="0" y="0"/>
            <a:ext cx="457200" cy="1588"/>
          </a:xfrm>
          <a:prstGeom prst="line">
            <a:avLst/>
          </a:prstGeom>
          <a:noFill/>
          <a:ln w="9525">
            <a:solidFill>
              <a:srgbClr val="FEFFFF"/>
            </a:solidFill>
            <a:round/>
            <a:headEnd/>
            <a:tailEnd/>
          </a:ln>
        </p:spPr>
        <p:txBody>
          <a:bodyPr/>
          <a:lstStyle/>
          <a:p>
            <a:endParaRPr lang="en-US"/>
          </a:p>
        </p:txBody>
      </p:sp>
      <p:sp>
        <p:nvSpPr>
          <p:cNvPr id="8244" name="Line 50"/>
          <p:cNvSpPr>
            <a:spLocks noChangeShapeType="1"/>
          </p:cNvSpPr>
          <p:nvPr/>
        </p:nvSpPr>
        <p:spPr bwMode="auto">
          <a:xfrm>
            <a:off x="0" y="0"/>
            <a:ext cx="1588" cy="457200"/>
          </a:xfrm>
          <a:prstGeom prst="line">
            <a:avLst/>
          </a:prstGeom>
          <a:noFill/>
          <a:ln w="9525">
            <a:solidFill>
              <a:srgbClr val="FDFFFF"/>
            </a:solidFill>
            <a:round/>
            <a:headEnd/>
            <a:tailEnd/>
          </a:ln>
        </p:spPr>
        <p:txBody>
          <a:bodyPr/>
          <a:lstStyle/>
          <a:p>
            <a:endParaRPr lang="en-US"/>
          </a:p>
        </p:txBody>
      </p:sp>
      <p:pic>
        <p:nvPicPr>
          <p:cNvPr id="8245" name="Picture 51"/>
          <p:cNvPicPr>
            <a:picLocks noChangeAspect="1" noChangeArrowheads="1"/>
          </p:cNvPicPr>
          <p:nvPr/>
        </p:nvPicPr>
        <p:blipFill>
          <a:blip r:embed="rId5" cstate="print"/>
          <a:srcRect/>
          <a:stretch>
            <a:fillRect/>
          </a:stretch>
        </p:blipFill>
        <p:spPr bwMode="auto">
          <a:xfrm>
            <a:off x="4237038" y="4208463"/>
            <a:ext cx="3078162" cy="2209800"/>
          </a:xfrm>
          <a:prstGeom prst="rect">
            <a:avLst/>
          </a:prstGeom>
          <a:noFill/>
          <a:ln w="9360">
            <a:noFill/>
            <a:miter lim="800000"/>
            <a:headEnd/>
            <a:tailEnd/>
          </a:ln>
        </p:spPr>
      </p:pic>
      <p:pic>
        <p:nvPicPr>
          <p:cNvPr id="8246" name="Picture 52"/>
          <p:cNvPicPr>
            <a:picLocks noChangeAspect="1" noChangeArrowheads="1"/>
          </p:cNvPicPr>
          <p:nvPr/>
        </p:nvPicPr>
        <p:blipFill>
          <a:blip r:embed="rId6" cstate="print"/>
          <a:srcRect/>
          <a:stretch>
            <a:fillRect/>
          </a:stretch>
        </p:blipFill>
        <p:spPr bwMode="auto">
          <a:xfrm>
            <a:off x="152400" y="1804988"/>
            <a:ext cx="1295400" cy="4648200"/>
          </a:xfrm>
          <a:prstGeom prst="rect">
            <a:avLst/>
          </a:prstGeom>
          <a:noFill/>
          <a:ln w="9360">
            <a:noFill/>
            <a:miter lim="800000"/>
            <a:headEnd/>
            <a:tailEnd/>
          </a:ln>
        </p:spPr>
      </p:pic>
      <p:sp>
        <p:nvSpPr>
          <p:cNvPr id="5173" name="Rectangle 53"/>
          <p:cNvSpPr>
            <a:spLocks noChangeArrowheads="1"/>
          </p:cNvSpPr>
          <p:nvPr/>
        </p:nvSpPr>
        <p:spPr bwMode="auto">
          <a:xfrm>
            <a:off x="152400" y="1828800"/>
            <a:ext cx="1257300" cy="4648200"/>
          </a:xfrm>
          <a:prstGeom prst="rect">
            <a:avLst/>
          </a:prstGeom>
          <a:noFill/>
          <a:ln w="12600">
            <a:noFill/>
            <a:miter lim="800000"/>
            <a:headEnd/>
            <a:tailEnd/>
          </a:ln>
          <a:effectLst/>
        </p:spPr>
        <p:txBody>
          <a:bodyPr lIns="90000" tIns="51803" rIns="90000" bIns="45000">
            <a:normAutofit fontScale="92500" lnSpcReduction="10000"/>
          </a:bodyPr>
          <a:lstStyle/>
          <a:p>
            <a:pPr>
              <a:lnSpc>
                <a:spcPct val="94000"/>
              </a:lnSpc>
              <a:spcBef>
                <a:spcPts val="88"/>
              </a:spcBef>
              <a:spcAft>
                <a:spcPts val="88"/>
              </a:spcAft>
              <a:tabLst>
                <a:tab pos="723900" algn="l"/>
              </a:tabLst>
              <a:defRPr/>
            </a:pPr>
            <a:r>
              <a:rPr lang="en-US" sz="900" dirty="0" err="1">
                <a:solidFill>
                  <a:srgbClr val="0000FF"/>
                </a:solidFill>
              </a:rPr>
              <a:t>Coll</a:t>
            </a:r>
            <a:r>
              <a:rPr lang="en-US" sz="900" dirty="0">
                <a:solidFill>
                  <a:srgbClr val="0000FF"/>
                </a:solidFill>
              </a:rPr>
              <a:t> of Wm &amp; Mary</a:t>
            </a:r>
          </a:p>
          <a:p>
            <a:pPr>
              <a:lnSpc>
                <a:spcPct val="94000"/>
              </a:lnSpc>
              <a:spcBef>
                <a:spcPts val="88"/>
              </a:spcBef>
              <a:spcAft>
                <a:spcPts val="88"/>
              </a:spcAft>
              <a:tabLst>
                <a:tab pos="723900" algn="l"/>
              </a:tabLst>
              <a:defRPr/>
            </a:pPr>
            <a:r>
              <a:rPr lang="en-US" sz="900" dirty="0">
                <a:solidFill>
                  <a:srgbClr val="0000FF"/>
                </a:solidFill>
              </a:rPr>
              <a:t>Columbia U</a:t>
            </a:r>
          </a:p>
          <a:p>
            <a:pPr>
              <a:lnSpc>
                <a:spcPct val="94000"/>
              </a:lnSpc>
              <a:spcBef>
                <a:spcPts val="88"/>
              </a:spcBef>
              <a:spcAft>
                <a:spcPts val="88"/>
              </a:spcAft>
              <a:tabLst>
                <a:tab pos="723900" algn="l"/>
              </a:tabLst>
              <a:defRPr/>
            </a:pPr>
            <a:r>
              <a:rPr lang="en-US" sz="900" dirty="0" err="1">
                <a:solidFill>
                  <a:srgbClr val="0000FF"/>
                </a:solidFill>
              </a:rPr>
              <a:t>CompX</a:t>
            </a:r>
            <a:endParaRPr lang="en-US" sz="900" dirty="0">
              <a:solidFill>
                <a:srgbClr val="0000FF"/>
              </a:solidFill>
            </a:endParaRPr>
          </a:p>
          <a:p>
            <a:pPr>
              <a:lnSpc>
                <a:spcPct val="94000"/>
              </a:lnSpc>
              <a:spcBef>
                <a:spcPts val="88"/>
              </a:spcBef>
              <a:spcAft>
                <a:spcPts val="88"/>
              </a:spcAft>
              <a:tabLst>
                <a:tab pos="723900" algn="l"/>
              </a:tabLst>
              <a:defRPr/>
            </a:pPr>
            <a:r>
              <a:rPr lang="en-US" sz="900" dirty="0">
                <a:solidFill>
                  <a:srgbClr val="0000FF"/>
                </a:solidFill>
              </a:rPr>
              <a:t>General Atomics</a:t>
            </a:r>
          </a:p>
          <a:p>
            <a:pPr>
              <a:lnSpc>
                <a:spcPct val="94000"/>
              </a:lnSpc>
              <a:spcBef>
                <a:spcPts val="88"/>
              </a:spcBef>
              <a:spcAft>
                <a:spcPts val="88"/>
              </a:spcAft>
              <a:tabLst>
                <a:tab pos="723900" algn="l"/>
              </a:tabLst>
              <a:defRPr/>
            </a:pPr>
            <a:r>
              <a:rPr lang="en-US" sz="900" dirty="0">
                <a:solidFill>
                  <a:srgbClr val="0000FF"/>
                </a:solidFill>
              </a:rPr>
              <a:t>FIU</a:t>
            </a:r>
          </a:p>
          <a:p>
            <a:pPr>
              <a:lnSpc>
                <a:spcPct val="94000"/>
              </a:lnSpc>
              <a:spcBef>
                <a:spcPts val="88"/>
              </a:spcBef>
              <a:spcAft>
                <a:spcPts val="88"/>
              </a:spcAft>
              <a:tabLst>
                <a:tab pos="723900" algn="l"/>
              </a:tabLst>
              <a:defRPr/>
            </a:pPr>
            <a:r>
              <a:rPr lang="en-US" sz="900" dirty="0">
                <a:solidFill>
                  <a:srgbClr val="0000FF"/>
                </a:solidFill>
              </a:rPr>
              <a:t>INL</a:t>
            </a:r>
          </a:p>
          <a:p>
            <a:pPr>
              <a:lnSpc>
                <a:spcPct val="94000"/>
              </a:lnSpc>
              <a:spcBef>
                <a:spcPts val="88"/>
              </a:spcBef>
              <a:spcAft>
                <a:spcPts val="88"/>
              </a:spcAft>
              <a:tabLst>
                <a:tab pos="723900" algn="l"/>
              </a:tabLst>
              <a:defRPr/>
            </a:pPr>
            <a:r>
              <a:rPr lang="en-US" sz="900" dirty="0">
                <a:solidFill>
                  <a:srgbClr val="0000FF"/>
                </a:solidFill>
              </a:rPr>
              <a:t>Johns Hopkins U</a:t>
            </a:r>
          </a:p>
          <a:p>
            <a:pPr>
              <a:lnSpc>
                <a:spcPct val="94000"/>
              </a:lnSpc>
              <a:spcBef>
                <a:spcPts val="88"/>
              </a:spcBef>
              <a:spcAft>
                <a:spcPts val="88"/>
              </a:spcAft>
              <a:tabLst>
                <a:tab pos="723900" algn="l"/>
              </a:tabLst>
              <a:defRPr/>
            </a:pPr>
            <a:r>
              <a:rPr lang="en-US" sz="900" dirty="0">
                <a:solidFill>
                  <a:srgbClr val="0000FF"/>
                </a:solidFill>
              </a:rPr>
              <a:t>LANL</a:t>
            </a:r>
          </a:p>
          <a:p>
            <a:pPr>
              <a:lnSpc>
                <a:spcPct val="94000"/>
              </a:lnSpc>
              <a:spcBef>
                <a:spcPts val="88"/>
              </a:spcBef>
              <a:spcAft>
                <a:spcPts val="88"/>
              </a:spcAft>
              <a:tabLst>
                <a:tab pos="723900" algn="l"/>
              </a:tabLst>
              <a:defRPr/>
            </a:pPr>
            <a:r>
              <a:rPr lang="en-US" sz="900" dirty="0">
                <a:solidFill>
                  <a:srgbClr val="0000FF"/>
                </a:solidFill>
              </a:rPr>
              <a:t>LLNL</a:t>
            </a:r>
          </a:p>
          <a:p>
            <a:pPr>
              <a:lnSpc>
                <a:spcPct val="94000"/>
              </a:lnSpc>
              <a:spcBef>
                <a:spcPts val="88"/>
              </a:spcBef>
              <a:spcAft>
                <a:spcPts val="88"/>
              </a:spcAft>
              <a:tabLst>
                <a:tab pos="723900" algn="l"/>
              </a:tabLst>
              <a:defRPr/>
            </a:pPr>
            <a:r>
              <a:rPr lang="en-US" sz="900" dirty="0">
                <a:solidFill>
                  <a:srgbClr val="0000FF"/>
                </a:solidFill>
              </a:rPr>
              <a:t>Lodestar</a:t>
            </a:r>
          </a:p>
          <a:p>
            <a:pPr>
              <a:lnSpc>
                <a:spcPct val="94000"/>
              </a:lnSpc>
              <a:spcBef>
                <a:spcPts val="88"/>
              </a:spcBef>
              <a:spcAft>
                <a:spcPts val="88"/>
              </a:spcAft>
              <a:tabLst>
                <a:tab pos="723900" algn="l"/>
              </a:tabLst>
              <a:defRPr/>
            </a:pPr>
            <a:r>
              <a:rPr lang="en-US" sz="900" dirty="0">
                <a:solidFill>
                  <a:srgbClr val="0000FF"/>
                </a:solidFill>
              </a:rPr>
              <a:t>MIT</a:t>
            </a:r>
          </a:p>
          <a:p>
            <a:pPr>
              <a:lnSpc>
                <a:spcPct val="94000"/>
              </a:lnSpc>
              <a:spcBef>
                <a:spcPts val="88"/>
              </a:spcBef>
              <a:spcAft>
                <a:spcPts val="88"/>
              </a:spcAft>
              <a:tabLst>
                <a:tab pos="723900" algn="l"/>
              </a:tabLst>
              <a:defRPr/>
            </a:pPr>
            <a:r>
              <a:rPr lang="en-US" sz="900" dirty="0">
                <a:solidFill>
                  <a:srgbClr val="0000FF"/>
                </a:solidFill>
              </a:rPr>
              <a:t>Lehigh U</a:t>
            </a:r>
          </a:p>
          <a:p>
            <a:pPr>
              <a:lnSpc>
                <a:spcPct val="94000"/>
              </a:lnSpc>
              <a:spcBef>
                <a:spcPts val="88"/>
              </a:spcBef>
              <a:spcAft>
                <a:spcPts val="88"/>
              </a:spcAft>
              <a:tabLst>
                <a:tab pos="723900" algn="l"/>
              </a:tabLst>
              <a:defRPr/>
            </a:pPr>
            <a:r>
              <a:rPr lang="en-US" sz="900" dirty="0">
                <a:solidFill>
                  <a:srgbClr val="0000FF"/>
                </a:solidFill>
              </a:rPr>
              <a:t>Nova Photonics</a:t>
            </a:r>
          </a:p>
          <a:p>
            <a:pPr>
              <a:lnSpc>
                <a:spcPct val="94000"/>
              </a:lnSpc>
              <a:spcBef>
                <a:spcPts val="88"/>
              </a:spcBef>
              <a:spcAft>
                <a:spcPts val="88"/>
              </a:spcAft>
              <a:tabLst>
                <a:tab pos="723900" algn="l"/>
              </a:tabLst>
              <a:defRPr/>
            </a:pPr>
            <a:r>
              <a:rPr lang="en-US" sz="900" dirty="0">
                <a:solidFill>
                  <a:srgbClr val="0000FF"/>
                </a:solidFill>
              </a:rPr>
              <a:t>Old Dominion</a:t>
            </a:r>
          </a:p>
          <a:p>
            <a:pPr>
              <a:lnSpc>
                <a:spcPct val="94000"/>
              </a:lnSpc>
              <a:spcBef>
                <a:spcPts val="88"/>
              </a:spcBef>
              <a:spcAft>
                <a:spcPts val="88"/>
              </a:spcAft>
              <a:tabLst>
                <a:tab pos="723900" algn="l"/>
              </a:tabLst>
              <a:defRPr/>
            </a:pPr>
            <a:r>
              <a:rPr lang="en-US" sz="900" dirty="0">
                <a:solidFill>
                  <a:srgbClr val="0000FF"/>
                </a:solidFill>
              </a:rPr>
              <a:t>ORNL</a:t>
            </a:r>
          </a:p>
          <a:p>
            <a:pPr>
              <a:lnSpc>
                <a:spcPct val="94000"/>
              </a:lnSpc>
              <a:spcBef>
                <a:spcPts val="88"/>
              </a:spcBef>
              <a:spcAft>
                <a:spcPts val="88"/>
              </a:spcAft>
              <a:tabLst>
                <a:tab pos="723900" algn="l"/>
              </a:tabLst>
              <a:defRPr/>
            </a:pPr>
            <a:r>
              <a:rPr lang="en-US" sz="900" dirty="0">
                <a:solidFill>
                  <a:srgbClr val="0000FF"/>
                </a:solidFill>
              </a:rPr>
              <a:t>PPPL</a:t>
            </a:r>
          </a:p>
          <a:p>
            <a:pPr>
              <a:lnSpc>
                <a:spcPct val="94000"/>
              </a:lnSpc>
              <a:spcBef>
                <a:spcPts val="88"/>
              </a:spcBef>
              <a:spcAft>
                <a:spcPts val="88"/>
              </a:spcAft>
              <a:tabLst>
                <a:tab pos="723900" algn="l"/>
              </a:tabLst>
              <a:defRPr/>
            </a:pPr>
            <a:r>
              <a:rPr lang="en-US" sz="900" dirty="0">
                <a:solidFill>
                  <a:srgbClr val="0000FF"/>
                </a:solidFill>
              </a:rPr>
              <a:t>Princeton U</a:t>
            </a:r>
          </a:p>
          <a:p>
            <a:pPr>
              <a:lnSpc>
                <a:spcPct val="94000"/>
              </a:lnSpc>
              <a:spcBef>
                <a:spcPts val="88"/>
              </a:spcBef>
              <a:spcAft>
                <a:spcPts val="88"/>
              </a:spcAft>
              <a:tabLst>
                <a:tab pos="723900" algn="l"/>
              </a:tabLst>
              <a:defRPr/>
            </a:pPr>
            <a:r>
              <a:rPr lang="en-US" sz="900" dirty="0">
                <a:solidFill>
                  <a:srgbClr val="0000FF"/>
                </a:solidFill>
              </a:rPr>
              <a:t>Purdue U</a:t>
            </a:r>
          </a:p>
          <a:p>
            <a:pPr>
              <a:lnSpc>
                <a:spcPct val="94000"/>
              </a:lnSpc>
              <a:spcBef>
                <a:spcPts val="88"/>
              </a:spcBef>
              <a:spcAft>
                <a:spcPts val="88"/>
              </a:spcAft>
              <a:tabLst>
                <a:tab pos="723900" algn="l"/>
              </a:tabLst>
              <a:defRPr/>
            </a:pPr>
            <a:r>
              <a:rPr lang="en-US" sz="900" dirty="0">
                <a:solidFill>
                  <a:srgbClr val="0000FF"/>
                </a:solidFill>
              </a:rPr>
              <a:t>SNL</a:t>
            </a:r>
          </a:p>
          <a:p>
            <a:pPr>
              <a:lnSpc>
                <a:spcPct val="94000"/>
              </a:lnSpc>
              <a:spcBef>
                <a:spcPts val="88"/>
              </a:spcBef>
              <a:spcAft>
                <a:spcPts val="88"/>
              </a:spcAft>
              <a:tabLst>
                <a:tab pos="723900" algn="l"/>
              </a:tabLst>
              <a:defRPr/>
            </a:pPr>
            <a:r>
              <a:rPr lang="en-US" sz="900" dirty="0">
                <a:solidFill>
                  <a:srgbClr val="0000FF"/>
                </a:solidFill>
              </a:rPr>
              <a:t>Think Tank, Inc.</a:t>
            </a:r>
          </a:p>
          <a:p>
            <a:pPr>
              <a:lnSpc>
                <a:spcPct val="94000"/>
              </a:lnSpc>
              <a:spcBef>
                <a:spcPts val="88"/>
              </a:spcBef>
              <a:spcAft>
                <a:spcPts val="88"/>
              </a:spcAft>
              <a:tabLst>
                <a:tab pos="723900" algn="l"/>
              </a:tabLst>
              <a:defRPr/>
            </a:pPr>
            <a:r>
              <a:rPr lang="en-US" sz="900" dirty="0">
                <a:solidFill>
                  <a:srgbClr val="0000FF"/>
                </a:solidFill>
              </a:rPr>
              <a:t>UC Davis</a:t>
            </a:r>
          </a:p>
          <a:p>
            <a:pPr>
              <a:lnSpc>
                <a:spcPct val="94000"/>
              </a:lnSpc>
              <a:spcBef>
                <a:spcPts val="88"/>
              </a:spcBef>
              <a:spcAft>
                <a:spcPts val="88"/>
              </a:spcAft>
              <a:tabLst>
                <a:tab pos="723900" algn="l"/>
              </a:tabLst>
              <a:defRPr/>
            </a:pPr>
            <a:r>
              <a:rPr lang="en-US" sz="900" dirty="0">
                <a:solidFill>
                  <a:srgbClr val="0000FF"/>
                </a:solidFill>
              </a:rPr>
              <a:t>UC Irvine</a:t>
            </a:r>
          </a:p>
          <a:p>
            <a:pPr>
              <a:lnSpc>
                <a:spcPct val="94000"/>
              </a:lnSpc>
              <a:spcBef>
                <a:spcPts val="88"/>
              </a:spcBef>
              <a:spcAft>
                <a:spcPts val="88"/>
              </a:spcAft>
              <a:tabLst>
                <a:tab pos="723900" algn="l"/>
              </a:tabLst>
              <a:defRPr/>
            </a:pPr>
            <a:r>
              <a:rPr lang="en-US" sz="900" dirty="0">
                <a:solidFill>
                  <a:srgbClr val="0000FF"/>
                </a:solidFill>
              </a:rPr>
              <a:t>UCLA</a:t>
            </a:r>
          </a:p>
          <a:p>
            <a:pPr>
              <a:lnSpc>
                <a:spcPct val="94000"/>
              </a:lnSpc>
              <a:spcBef>
                <a:spcPts val="88"/>
              </a:spcBef>
              <a:spcAft>
                <a:spcPts val="88"/>
              </a:spcAft>
              <a:tabLst>
                <a:tab pos="723900" algn="l"/>
              </a:tabLst>
              <a:defRPr/>
            </a:pPr>
            <a:r>
              <a:rPr lang="en-US" sz="900" dirty="0">
                <a:solidFill>
                  <a:srgbClr val="0000FF"/>
                </a:solidFill>
              </a:rPr>
              <a:t>UCSD</a:t>
            </a:r>
          </a:p>
          <a:p>
            <a:pPr>
              <a:lnSpc>
                <a:spcPct val="94000"/>
              </a:lnSpc>
              <a:spcBef>
                <a:spcPts val="88"/>
              </a:spcBef>
              <a:spcAft>
                <a:spcPts val="88"/>
              </a:spcAft>
              <a:tabLst>
                <a:tab pos="723900" algn="l"/>
              </a:tabLst>
              <a:defRPr/>
            </a:pPr>
            <a:r>
              <a:rPr lang="en-US" sz="900" dirty="0">
                <a:solidFill>
                  <a:srgbClr val="0000FF"/>
                </a:solidFill>
              </a:rPr>
              <a:t>U Colorado</a:t>
            </a:r>
          </a:p>
          <a:p>
            <a:pPr>
              <a:lnSpc>
                <a:spcPct val="94000"/>
              </a:lnSpc>
              <a:spcBef>
                <a:spcPts val="88"/>
              </a:spcBef>
              <a:spcAft>
                <a:spcPts val="88"/>
              </a:spcAft>
              <a:tabLst>
                <a:tab pos="723900" algn="l"/>
              </a:tabLst>
              <a:defRPr/>
            </a:pPr>
            <a:r>
              <a:rPr lang="en-US" sz="900" dirty="0">
                <a:solidFill>
                  <a:srgbClr val="0000FF"/>
                </a:solidFill>
              </a:rPr>
              <a:t>U Illinois</a:t>
            </a:r>
          </a:p>
          <a:p>
            <a:pPr>
              <a:lnSpc>
                <a:spcPct val="94000"/>
              </a:lnSpc>
              <a:spcBef>
                <a:spcPts val="88"/>
              </a:spcBef>
              <a:spcAft>
                <a:spcPts val="88"/>
              </a:spcAft>
              <a:tabLst>
                <a:tab pos="723900" algn="l"/>
              </a:tabLst>
              <a:defRPr/>
            </a:pPr>
            <a:r>
              <a:rPr lang="en-US" sz="900" dirty="0">
                <a:solidFill>
                  <a:srgbClr val="0000FF"/>
                </a:solidFill>
              </a:rPr>
              <a:t>U Maryland</a:t>
            </a:r>
          </a:p>
          <a:p>
            <a:pPr>
              <a:lnSpc>
                <a:spcPct val="94000"/>
              </a:lnSpc>
              <a:spcBef>
                <a:spcPts val="88"/>
              </a:spcBef>
              <a:spcAft>
                <a:spcPts val="88"/>
              </a:spcAft>
              <a:tabLst>
                <a:tab pos="723900" algn="l"/>
              </a:tabLst>
              <a:defRPr/>
            </a:pPr>
            <a:r>
              <a:rPr lang="en-US" sz="900" dirty="0">
                <a:solidFill>
                  <a:srgbClr val="0000FF"/>
                </a:solidFill>
              </a:rPr>
              <a:t>U Rochester</a:t>
            </a:r>
          </a:p>
          <a:p>
            <a:pPr>
              <a:lnSpc>
                <a:spcPct val="94000"/>
              </a:lnSpc>
              <a:spcBef>
                <a:spcPts val="88"/>
              </a:spcBef>
              <a:spcAft>
                <a:spcPts val="88"/>
              </a:spcAft>
              <a:tabLst>
                <a:tab pos="723900" algn="l"/>
              </a:tabLst>
              <a:defRPr/>
            </a:pPr>
            <a:r>
              <a:rPr lang="en-US" sz="900" dirty="0">
                <a:solidFill>
                  <a:srgbClr val="0000FF"/>
                </a:solidFill>
              </a:rPr>
              <a:t>U Tennessee</a:t>
            </a:r>
          </a:p>
          <a:p>
            <a:pPr>
              <a:lnSpc>
                <a:spcPct val="94000"/>
              </a:lnSpc>
              <a:spcBef>
                <a:spcPts val="88"/>
              </a:spcBef>
              <a:spcAft>
                <a:spcPts val="88"/>
              </a:spcAft>
              <a:tabLst>
                <a:tab pos="723900" algn="l"/>
              </a:tabLst>
              <a:defRPr/>
            </a:pPr>
            <a:r>
              <a:rPr lang="en-US" sz="900" dirty="0">
                <a:solidFill>
                  <a:srgbClr val="0000FF"/>
                </a:solidFill>
              </a:rPr>
              <a:t>U Tulsa</a:t>
            </a:r>
          </a:p>
          <a:p>
            <a:pPr>
              <a:lnSpc>
                <a:spcPct val="94000"/>
              </a:lnSpc>
              <a:spcBef>
                <a:spcPts val="88"/>
              </a:spcBef>
              <a:spcAft>
                <a:spcPts val="88"/>
              </a:spcAft>
              <a:tabLst>
                <a:tab pos="723900" algn="l"/>
              </a:tabLst>
              <a:defRPr/>
            </a:pPr>
            <a:r>
              <a:rPr lang="en-US" sz="900" dirty="0">
                <a:solidFill>
                  <a:srgbClr val="0000FF"/>
                </a:solidFill>
              </a:rPr>
              <a:t>U Washington</a:t>
            </a:r>
          </a:p>
          <a:p>
            <a:pPr>
              <a:lnSpc>
                <a:spcPct val="94000"/>
              </a:lnSpc>
              <a:spcBef>
                <a:spcPts val="88"/>
              </a:spcBef>
              <a:spcAft>
                <a:spcPts val="88"/>
              </a:spcAft>
              <a:tabLst>
                <a:tab pos="723900" algn="l"/>
              </a:tabLst>
              <a:defRPr/>
            </a:pPr>
            <a:r>
              <a:rPr lang="en-US" sz="900" dirty="0">
                <a:solidFill>
                  <a:srgbClr val="0000FF"/>
                </a:solidFill>
              </a:rPr>
              <a:t>U Wisconsin</a:t>
            </a:r>
          </a:p>
          <a:p>
            <a:pPr>
              <a:lnSpc>
                <a:spcPct val="94000"/>
              </a:lnSpc>
              <a:spcBef>
                <a:spcPts val="88"/>
              </a:spcBef>
              <a:spcAft>
                <a:spcPts val="88"/>
              </a:spcAft>
              <a:tabLst>
                <a:tab pos="723900" algn="l"/>
              </a:tabLst>
              <a:defRPr/>
            </a:pPr>
            <a:r>
              <a:rPr lang="en-US" sz="900" dirty="0">
                <a:solidFill>
                  <a:srgbClr val="0000FF"/>
                </a:solidFill>
              </a:rPr>
              <a:t>X Science LLC</a:t>
            </a:r>
          </a:p>
        </p:txBody>
      </p:sp>
      <p:pic>
        <p:nvPicPr>
          <p:cNvPr id="8248" name="Picture 54"/>
          <p:cNvPicPr>
            <a:picLocks noChangeAspect="1" noChangeArrowheads="1"/>
          </p:cNvPicPr>
          <p:nvPr/>
        </p:nvPicPr>
        <p:blipFill>
          <a:blip r:embed="rId7" cstate="print"/>
          <a:srcRect/>
          <a:stretch>
            <a:fillRect/>
          </a:stretch>
        </p:blipFill>
        <p:spPr bwMode="auto">
          <a:xfrm>
            <a:off x="1763713" y="4019550"/>
            <a:ext cx="2274887" cy="2438400"/>
          </a:xfrm>
          <a:prstGeom prst="rect">
            <a:avLst/>
          </a:prstGeom>
          <a:noFill/>
          <a:ln w="9360">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a:spLocks noGrp="1"/>
          </p:cNvSpPr>
          <p:nvPr>
            <p:ph type="sldNum" sz="quarter" idx="10"/>
          </p:nvPr>
        </p:nvSpPr>
        <p:spPr>
          <a:noFill/>
        </p:spPr>
        <p:txBody>
          <a:bodyPr/>
          <a:lstStyle/>
          <a:p>
            <a:fld id="{5056BBDA-E9A3-412E-AAD6-9DFEFD032747}" type="slidenum">
              <a:rPr lang="en-US"/>
              <a:pPr/>
              <a:t>10</a:t>
            </a:fld>
            <a:endParaRPr lang="en-US"/>
          </a:p>
        </p:txBody>
      </p:sp>
      <p:sp>
        <p:nvSpPr>
          <p:cNvPr id="17411" name="Rectangle 1"/>
          <p:cNvSpPr>
            <a:spLocks noGrp="1" noChangeArrowheads="1"/>
          </p:cNvSpPr>
          <p:nvPr>
            <p:ph type="title" idx="4294967295"/>
          </p:nvPr>
        </p:nvSpPr>
        <p:spPr>
          <a:xfrm>
            <a:off x="0" y="44450"/>
            <a:ext cx="9144000" cy="823913"/>
          </a:xfrm>
        </p:spPr>
        <p:txBody>
          <a:bodyPr lIns="0" tIns="0" rIns="0" bIns="0"/>
          <a:lstStyle/>
          <a:p>
            <a:pPr algn="ct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i="0" smtClean="0"/>
              <a:t>NSTX discharges already indicate significant first-wall erosion and NSTX-U will extend this erosion by factor of 10</a:t>
            </a:r>
          </a:p>
        </p:txBody>
      </p:sp>
      <p:sp>
        <p:nvSpPr>
          <p:cNvPr id="14338" name="Rectangle 2"/>
          <p:cNvSpPr>
            <a:spLocks noGrp="1" noChangeArrowheads="1"/>
          </p:cNvSpPr>
          <p:nvPr>
            <p:ph type="body" idx="4294967295"/>
          </p:nvPr>
        </p:nvSpPr>
        <p:spPr>
          <a:xfrm>
            <a:off x="0" y="963613"/>
            <a:ext cx="5029200" cy="5257800"/>
          </a:xfrm>
        </p:spPr>
        <p:txBody>
          <a:bodyPr>
            <a:normAutofit lnSpcReduction="10000"/>
          </a:bodyPr>
          <a:lstStyle/>
          <a:p>
            <a:pPr marL="431800" indent="-323850" eaLnBrk="1">
              <a:buSzPct val="45000"/>
              <a:buFont typeface="Wingdings" charset="2"/>
              <a:buChar char=""/>
              <a:tabLst>
                <a:tab pos="723900" algn="l"/>
                <a:tab pos="1447800" algn="l"/>
                <a:tab pos="2171700" algn="l"/>
                <a:tab pos="2895600" algn="l"/>
                <a:tab pos="3619500" algn="l"/>
                <a:tab pos="4343400" algn="l"/>
              </a:tabLst>
              <a:defRPr/>
            </a:pPr>
            <a:r>
              <a:rPr lang="en-US" sz="1800" dirty="0" smtClean="0"/>
              <a:t>Simplified estimates indicate large amounts of wall erosion in next-step devices</a:t>
            </a:r>
          </a:p>
          <a:p>
            <a:pPr marL="863600" lvl="1" indent="-323850" eaLnBrk="1">
              <a:buSzPct val="45000"/>
              <a:buFont typeface="Wingdings" charset="2"/>
              <a:buChar char=""/>
              <a:tabLst>
                <a:tab pos="723900" algn="l"/>
                <a:tab pos="1447800" algn="l"/>
                <a:tab pos="2171700" algn="l"/>
                <a:tab pos="2895600" algn="l"/>
                <a:tab pos="3619500" algn="l"/>
                <a:tab pos="4343400" algn="l"/>
              </a:tabLst>
              <a:defRPr/>
            </a:pPr>
            <a:r>
              <a:rPr lang="en-US" sz="1800" dirty="0" smtClean="0"/>
              <a:t>Estimates based on charge-exchange neutrals at the edge</a:t>
            </a:r>
          </a:p>
          <a:p>
            <a:pPr marL="863600" lvl="1" indent="-323850" eaLnBrk="1">
              <a:buSzPct val="45000"/>
              <a:buFont typeface="Wingdings" charset="2"/>
              <a:buChar char=""/>
              <a:tabLst>
                <a:tab pos="723900" algn="l"/>
                <a:tab pos="1447800" algn="l"/>
                <a:tab pos="2171700" algn="l"/>
                <a:tab pos="2895600" algn="l"/>
                <a:tab pos="3619500" algn="l"/>
                <a:tab pos="4343400" algn="l"/>
              </a:tabLst>
              <a:defRPr/>
            </a:pPr>
            <a:r>
              <a:rPr lang="en-US" sz="1800" dirty="0" smtClean="0"/>
              <a:t>Several simplifications (</a:t>
            </a:r>
            <a:r>
              <a:rPr lang="en-US" sz="1800" dirty="0" err="1" smtClean="0"/>
              <a:t>e.g</a:t>
            </a:r>
            <a:r>
              <a:rPr lang="en-US" sz="1800" dirty="0" smtClean="0"/>
              <a:t> no neutral pressure dep., </a:t>
            </a:r>
            <a:r>
              <a:rPr lang="en-US" sz="1800" dirty="0" err="1" smtClean="0"/>
              <a:t>poloidal</a:t>
            </a:r>
            <a:r>
              <a:rPr lang="en-US" sz="1800" dirty="0" smtClean="0"/>
              <a:t> uniformity)</a:t>
            </a:r>
          </a:p>
          <a:p>
            <a:pPr marL="431800" indent="-323850" eaLnBrk="1">
              <a:buSzPct val="45000"/>
              <a:buFont typeface="Wingdings" charset="2"/>
              <a:buChar char=""/>
              <a:tabLst>
                <a:tab pos="723900" algn="l"/>
                <a:tab pos="1447800" algn="l"/>
                <a:tab pos="2171700" algn="l"/>
                <a:tab pos="2895600" algn="l"/>
                <a:tab pos="3619500" algn="l"/>
                <a:tab pos="4343400" algn="l"/>
              </a:tabLst>
              <a:defRPr/>
            </a:pPr>
            <a:r>
              <a:rPr lang="en-US" sz="1800" dirty="0" smtClean="0"/>
              <a:t>Plasma + neutral transport codes  enable modeling of these processes</a:t>
            </a:r>
          </a:p>
          <a:p>
            <a:pPr marL="863600" lvl="1" indent="-323850" eaLnBrk="1">
              <a:buSzPct val="45000"/>
              <a:buFont typeface="Wingdings" charset="2"/>
              <a:buChar char=""/>
              <a:tabLst>
                <a:tab pos="723900" algn="l"/>
                <a:tab pos="1447800" algn="l"/>
                <a:tab pos="2171700" algn="l"/>
                <a:tab pos="2895600" algn="l"/>
                <a:tab pos="3619500" algn="l"/>
                <a:tab pos="4343400" algn="l"/>
              </a:tabLst>
              <a:defRPr/>
            </a:pPr>
            <a:r>
              <a:rPr lang="en-US" sz="1800" dirty="0" smtClean="0"/>
              <a:t>Fluid codes: UEDGE, SOLPS, OEDGE; Neutral codes: EIRENE, DEGAS2; impurity codes: DIVIMP</a:t>
            </a:r>
          </a:p>
          <a:p>
            <a:pPr marL="863600" lvl="1" indent="-323850" eaLnBrk="1">
              <a:buSzPct val="45000"/>
              <a:buFont typeface="Wingdings" charset="2"/>
              <a:buChar char=""/>
              <a:tabLst>
                <a:tab pos="723900" algn="l"/>
                <a:tab pos="1447800" algn="l"/>
                <a:tab pos="2171700" algn="l"/>
                <a:tab pos="2895600" algn="l"/>
                <a:tab pos="3619500" algn="l"/>
                <a:tab pos="4343400" algn="l"/>
              </a:tabLst>
              <a:defRPr/>
            </a:pPr>
            <a:r>
              <a:rPr lang="en-US" sz="1800" dirty="0" smtClean="0"/>
              <a:t>Mean neutral energies in NSTX discharge 40-90eV</a:t>
            </a:r>
          </a:p>
          <a:p>
            <a:pPr marL="863600" lvl="1" indent="-323850" eaLnBrk="1">
              <a:buSzPct val="45000"/>
              <a:buFont typeface="Wingdings" charset="2"/>
              <a:buChar char=""/>
              <a:tabLst>
                <a:tab pos="723900" algn="l"/>
                <a:tab pos="1447800" algn="l"/>
                <a:tab pos="2171700" algn="l"/>
                <a:tab pos="2895600" algn="l"/>
                <a:tab pos="3619500" algn="l"/>
                <a:tab pos="4343400" algn="l"/>
              </a:tabLst>
              <a:defRPr/>
            </a:pPr>
            <a:r>
              <a:rPr lang="en-US" sz="1800" dirty="0" smtClean="0"/>
              <a:t>Flux to walls </a:t>
            </a:r>
            <a:r>
              <a:rPr lang="en-US" sz="1800" dirty="0" err="1" smtClean="0"/>
              <a:t>poloidally</a:t>
            </a:r>
            <a:r>
              <a:rPr lang="en-US" sz="1800" dirty="0" smtClean="0"/>
              <a:t> non-uniform (peaked near outboard LSN)</a:t>
            </a:r>
          </a:p>
          <a:p>
            <a:pPr marL="863600" lvl="1" indent="-323850" eaLnBrk="1">
              <a:buSzPct val="45000"/>
              <a:buFont typeface="Wingdings" charset="2"/>
              <a:buChar char=""/>
              <a:tabLst>
                <a:tab pos="723900" algn="l"/>
                <a:tab pos="1447800" algn="l"/>
                <a:tab pos="2171700" algn="l"/>
                <a:tab pos="2895600" algn="l"/>
                <a:tab pos="3619500" algn="l"/>
                <a:tab pos="4343400" algn="l"/>
              </a:tabLst>
              <a:defRPr/>
            </a:pPr>
            <a:r>
              <a:rPr lang="en-US" sz="1800" dirty="0" smtClean="0"/>
              <a:t>~20% of carbon flux from first wall</a:t>
            </a:r>
          </a:p>
        </p:txBody>
      </p:sp>
      <p:pic>
        <p:nvPicPr>
          <p:cNvPr id="17413" name="Picture 3"/>
          <p:cNvPicPr>
            <a:picLocks noChangeAspect="1" noChangeArrowheads="1"/>
          </p:cNvPicPr>
          <p:nvPr/>
        </p:nvPicPr>
        <p:blipFill>
          <a:blip r:embed="rId3" cstate="print"/>
          <a:srcRect/>
          <a:stretch>
            <a:fillRect/>
          </a:stretch>
        </p:blipFill>
        <p:spPr bwMode="auto">
          <a:xfrm>
            <a:off x="5194300" y="3802063"/>
            <a:ext cx="3913188" cy="2743200"/>
          </a:xfrm>
          <a:prstGeom prst="rect">
            <a:avLst/>
          </a:prstGeom>
          <a:noFill/>
          <a:ln w="9525">
            <a:noFill/>
            <a:round/>
            <a:headEnd/>
            <a:tailEnd/>
          </a:ln>
        </p:spPr>
      </p:pic>
      <p:pic>
        <p:nvPicPr>
          <p:cNvPr id="17414" name="Picture 4"/>
          <p:cNvPicPr>
            <a:picLocks noChangeAspect="1" noChangeArrowheads="1"/>
          </p:cNvPicPr>
          <p:nvPr/>
        </p:nvPicPr>
        <p:blipFill>
          <a:blip r:embed="rId4" cstate="print"/>
          <a:srcRect/>
          <a:stretch>
            <a:fillRect/>
          </a:stretch>
        </p:blipFill>
        <p:spPr bwMode="auto">
          <a:xfrm>
            <a:off x="5930900" y="936625"/>
            <a:ext cx="2379663" cy="698500"/>
          </a:xfrm>
          <a:prstGeom prst="rect">
            <a:avLst/>
          </a:prstGeom>
          <a:noFill/>
          <a:ln w="9525">
            <a:noFill/>
            <a:round/>
            <a:headEnd/>
            <a:tailEnd/>
          </a:ln>
        </p:spPr>
      </p:pic>
      <p:pic>
        <p:nvPicPr>
          <p:cNvPr id="17415" name="Picture 5"/>
          <p:cNvPicPr>
            <a:picLocks noChangeAspect="1" noChangeArrowheads="1"/>
          </p:cNvPicPr>
          <p:nvPr/>
        </p:nvPicPr>
        <p:blipFill>
          <a:blip r:embed="rId5" cstate="print"/>
          <a:srcRect/>
          <a:stretch>
            <a:fillRect/>
          </a:stretch>
        </p:blipFill>
        <p:spPr bwMode="auto">
          <a:xfrm>
            <a:off x="6010275" y="1597025"/>
            <a:ext cx="2371725" cy="619125"/>
          </a:xfrm>
          <a:prstGeom prst="rect">
            <a:avLst/>
          </a:prstGeom>
          <a:noFill/>
          <a:ln w="9525">
            <a:noFill/>
            <a:round/>
            <a:headEnd/>
            <a:tailEnd/>
          </a:ln>
        </p:spPr>
      </p:pic>
      <p:sp>
        <p:nvSpPr>
          <p:cNvPr id="17416" name="Text Box 6"/>
          <p:cNvSpPr txBox="1">
            <a:spLocks noChangeArrowheads="1"/>
          </p:cNvSpPr>
          <p:nvPr/>
        </p:nvSpPr>
        <p:spPr bwMode="auto">
          <a:xfrm>
            <a:off x="0" y="6280150"/>
            <a:ext cx="5486400" cy="296863"/>
          </a:xfrm>
          <a:prstGeom prst="rect">
            <a:avLst/>
          </a:prstGeom>
          <a:noFill/>
          <a:ln w="9525">
            <a:noFill/>
            <a:round/>
            <a:headEnd/>
            <a:tailEnd/>
          </a:ln>
        </p:spPr>
        <p:txBody>
          <a:bodyPr lIns="90000" tIns="45000" rIns="90000" bIns="45000"/>
          <a:lstStyle/>
          <a:p>
            <a:pPr>
              <a:tabLst>
                <a:tab pos="723900" algn="l"/>
                <a:tab pos="1447800" algn="l"/>
                <a:tab pos="2171700" algn="l"/>
                <a:tab pos="2895600" algn="l"/>
                <a:tab pos="3619500" algn="l"/>
                <a:tab pos="4343400" algn="l"/>
                <a:tab pos="5067300" algn="l"/>
              </a:tabLst>
            </a:pPr>
            <a:r>
              <a:rPr lang="en-US" sz="1400" baseline="33000">
                <a:solidFill>
                  <a:srgbClr val="000080"/>
                </a:solidFill>
              </a:rPr>
              <a:t>1</a:t>
            </a:r>
            <a:r>
              <a:rPr lang="en-US" sz="1400">
                <a:solidFill>
                  <a:srgbClr val="000080"/>
                </a:solidFill>
              </a:rPr>
              <a:t>P.C. Stangeby, JNM 2011.</a:t>
            </a:r>
          </a:p>
        </p:txBody>
      </p:sp>
      <p:sp>
        <p:nvSpPr>
          <p:cNvPr id="17417" name="Line 7"/>
          <p:cNvSpPr>
            <a:spLocks noChangeShapeType="1"/>
          </p:cNvSpPr>
          <p:nvPr/>
        </p:nvSpPr>
        <p:spPr bwMode="auto">
          <a:xfrm flipV="1">
            <a:off x="4572000" y="5713413"/>
            <a:ext cx="1600200" cy="231775"/>
          </a:xfrm>
          <a:prstGeom prst="line">
            <a:avLst/>
          </a:prstGeom>
          <a:noFill/>
          <a:ln w="36720">
            <a:solidFill>
              <a:srgbClr val="FF0000"/>
            </a:solidFill>
            <a:round/>
            <a:headEnd/>
            <a:tailEnd type="triangle" w="med" len="med"/>
          </a:ln>
        </p:spPr>
        <p:txBody>
          <a:bodyPr/>
          <a:lstStyle/>
          <a:p>
            <a:endParaRPr lang="en-US"/>
          </a:p>
        </p:txBody>
      </p:sp>
      <p:sp>
        <p:nvSpPr>
          <p:cNvPr id="17418" name="Text Box 8"/>
          <p:cNvSpPr txBox="1">
            <a:spLocks noChangeArrowheads="1"/>
          </p:cNvSpPr>
          <p:nvPr/>
        </p:nvSpPr>
        <p:spPr bwMode="auto">
          <a:xfrm>
            <a:off x="7853363" y="6273800"/>
            <a:ext cx="912812" cy="315913"/>
          </a:xfrm>
          <a:prstGeom prst="rect">
            <a:avLst/>
          </a:prstGeom>
          <a:noFill/>
          <a:ln w="9525">
            <a:noFill/>
            <a:round/>
            <a:headEnd/>
            <a:tailEnd/>
          </a:ln>
        </p:spPr>
        <p:txBody>
          <a:bodyPr wrap="none" lIns="90000" tIns="45000" rIns="90000" bIns="45000"/>
          <a:lstStyle/>
          <a:p>
            <a:pPr>
              <a:tabLst>
                <a:tab pos="723900" algn="l"/>
              </a:tabLst>
            </a:pPr>
            <a:r>
              <a:rPr lang="en-US" sz="1600" b="1">
                <a:solidFill>
                  <a:srgbClr val="0000FF"/>
                </a:solidFill>
              </a:rPr>
              <a:t>OEDGE</a:t>
            </a:r>
          </a:p>
        </p:txBody>
      </p:sp>
      <p:pic>
        <p:nvPicPr>
          <p:cNvPr id="17419" name="Picture 9"/>
          <p:cNvPicPr>
            <a:picLocks noChangeAspect="1" noChangeArrowheads="1"/>
          </p:cNvPicPr>
          <p:nvPr/>
        </p:nvPicPr>
        <p:blipFill>
          <a:blip r:embed="rId6" cstate="print"/>
          <a:srcRect/>
          <a:stretch>
            <a:fillRect/>
          </a:stretch>
        </p:blipFill>
        <p:spPr bwMode="auto">
          <a:xfrm>
            <a:off x="5510213" y="2249488"/>
            <a:ext cx="3200400" cy="160020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p:cNvSpPr>
            <a:spLocks noGrp="1"/>
          </p:cNvSpPr>
          <p:nvPr>
            <p:ph type="sldNum" sz="quarter" idx="10"/>
          </p:nvPr>
        </p:nvSpPr>
        <p:spPr>
          <a:noFill/>
        </p:spPr>
        <p:txBody>
          <a:bodyPr/>
          <a:lstStyle/>
          <a:p>
            <a:fld id="{F2897FDD-5D1A-49A9-AA4E-0648B863F925}" type="slidenum">
              <a:rPr lang="en-US"/>
              <a:pPr/>
              <a:t>11</a:t>
            </a:fld>
            <a:endParaRPr lang="en-US"/>
          </a:p>
        </p:txBody>
      </p:sp>
      <p:sp>
        <p:nvSpPr>
          <p:cNvPr id="18435" name="Rectangle 1"/>
          <p:cNvSpPr>
            <a:spLocks noGrp="1" noChangeArrowheads="1"/>
          </p:cNvSpPr>
          <p:nvPr>
            <p:ph type="title" idx="4294967295"/>
          </p:nvPr>
        </p:nvSpPr>
        <p:spPr>
          <a:xfrm>
            <a:off x="0" y="44450"/>
            <a:ext cx="9144000" cy="823913"/>
          </a:xfrm>
        </p:spPr>
        <p:txBody>
          <a:bodyPr lIns="0" tIns="0" rIns="0" bIns="0"/>
          <a:lstStyle/>
          <a:p>
            <a:pPr algn="ct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i="0" smtClean="0"/>
              <a:t>Complementary erosion diagnostics will enable identification of erosion/redeposition patterns</a:t>
            </a:r>
          </a:p>
        </p:txBody>
      </p:sp>
      <p:sp>
        <p:nvSpPr>
          <p:cNvPr id="15362" name="Rectangle 2"/>
          <p:cNvSpPr>
            <a:spLocks noGrp="1" noChangeArrowheads="1"/>
          </p:cNvSpPr>
          <p:nvPr>
            <p:ph type="body" idx="4294967295"/>
          </p:nvPr>
        </p:nvSpPr>
        <p:spPr>
          <a:xfrm>
            <a:off x="61913" y="1011238"/>
            <a:ext cx="5424487" cy="5507037"/>
          </a:xfrm>
        </p:spPr>
        <p:txBody>
          <a:bodyPr>
            <a:normAutofit lnSpcReduction="10000"/>
          </a:bodyPr>
          <a:lstStyle/>
          <a:p>
            <a:pPr marL="431800" indent="-323850" eaLnBrk="1">
              <a:buSzPct val="45000"/>
              <a:buFont typeface="Wingdings" charset="2"/>
              <a:buChar char=""/>
              <a:tabLst>
                <a:tab pos="723900" algn="l"/>
                <a:tab pos="1447800" algn="l"/>
                <a:tab pos="2171700" algn="l"/>
                <a:tab pos="2895600" algn="l"/>
                <a:tab pos="3619500" algn="l"/>
                <a:tab pos="4343400" algn="l"/>
                <a:tab pos="5067300" algn="l"/>
              </a:tabLst>
              <a:defRPr/>
            </a:pPr>
            <a:r>
              <a:rPr lang="en-US" sz="1800" dirty="0" smtClean="0"/>
              <a:t>NSTX-U will expand coverage of erosion diagnostics</a:t>
            </a:r>
          </a:p>
          <a:p>
            <a:pPr marL="863600" lvl="1" indent="-323850" eaLnBrk="1">
              <a:buSzPct val="45000"/>
              <a:buFont typeface="Wingdings" charset="2"/>
              <a:buChar char=""/>
              <a:tabLst>
                <a:tab pos="723900" algn="l"/>
                <a:tab pos="1447800" algn="l"/>
                <a:tab pos="2171700" algn="l"/>
                <a:tab pos="2895600" algn="l"/>
                <a:tab pos="3619500" algn="l"/>
                <a:tab pos="4343400" algn="l"/>
                <a:tab pos="5067300" algn="l"/>
              </a:tabLst>
              <a:defRPr/>
            </a:pPr>
            <a:r>
              <a:rPr lang="en-US" sz="1800" dirty="0" smtClean="0"/>
              <a:t>QCMs and witness samples at multiple first-wall locations (4x </a:t>
            </a:r>
            <a:r>
              <a:rPr lang="en-US" sz="1800" dirty="0" err="1" smtClean="0"/>
              <a:t>poloidal</a:t>
            </a:r>
            <a:r>
              <a:rPr lang="en-US" sz="1800" dirty="0" smtClean="0"/>
              <a:t> locations, 20 witness plates in NSTX)</a:t>
            </a:r>
          </a:p>
          <a:p>
            <a:pPr marL="863600" lvl="1" indent="-323850" eaLnBrk="1">
              <a:buSzPct val="45000"/>
              <a:buFont typeface="Wingdings" charset="2"/>
              <a:buChar char=""/>
              <a:tabLst>
                <a:tab pos="723900" algn="l"/>
                <a:tab pos="1447800" algn="l"/>
                <a:tab pos="2171700" algn="l"/>
                <a:tab pos="2895600" algn="l"/>
                <a:tab pos="3619500" algn="l"/>
                <a:tab pos="4343400" algn="l"/>
                <a:tab pos="5067300" algn="l"/>
              </a:tabLst>
              <a:defRPr/>
            </a:pPr>
            <a:r>
              <a:rPr lang="en-US" sz="1800" dirty="0" smtClean="0"/>
              <a:t>Marker tiles will be used in high-heat flux regions</a:t>
            </a:r>
          </a:p>
          <a:p>
            <a:pPr marL="863600" lvl="1" indent="-323850" eaLnBrk="1">
              <a:buSzPct val="45000"/>
              <a:buFont typeface="Wingdings" charset="2"/>
              <a:buChar char=""/>
              <a:tabLst>
                <a:tab pos="723900" algn="l"/>
                <a:tab pos="1447800" algn="l"/>
                <a:tab pos="2171700" algn="l"/>
                <a:tab pos="2895600" algn="l"/>
                <a:tab pos="3619500" algn="l"/>
                <a:tab pos="4343400" algn="l"/>
                <a:tab pos="5067300" algn="l"/>
              </a:tabLst>
              <a:defRPr/>
            </a:pPr>
            <a:r>
              <a:rPr lang="en-US" sz="1800" dirty="0" smtClean="0"/>
              <a:t>MAPP to be upgraded with QCM allowing simultaneous mass/composition measurements</a:t>
            </a:r>
          </a:p>
          <a:p>
            <a:pPr marL="863600" lvl="1" indent="-323850" eaLnBrk="1">
              <a:buSzPct val="45000"/>
              <a:buFont typeface="Wingdings" charset="2"/>
              <a:buChar char=""/>
              <a:tabLst>
                <a:tab pos="723900" algn="l"/>
                <a:tab pos="1447800" algn="l"/>
                <a:tab pos="2171700" algn="l"/>
                <a:tab pos="2895600" algn="l"/>
                <a:tab pos="3619500" algn="l"/>
                <a:tab pos="4343400" algn="l"/>
                <a:tab pos="5067300" algn="l"/>
              </a:tabLst>
              <a:defRPr/>
            </a:pPr>
            <a:r>
              <a:rPr lang="en-US" sz="1800" b="1" dirty="0" smtClean="0">
                <a:solidFill>
                  <a:srgbClr val="FF0000"/>
                </a:solidFill>
              </a:rPr>
              <a:t>Net erosion</a:t>
            </a:r>
            <a:r>
              <a:rPr lang="en-US" sz="1800" dirty="0" smtClean="0"/>
              <a:t> diagnosed with mixture of inter-shot and campaign-integrated diagnostics</a:t>
            </a:r>
          </a:p>
          <a:p>
            <a:pPr marL="431800" indent="-323850" eaLnBrk="1">
              <a:buSzPct val="45000"/>
              <a:buFont typeface="Wingdings" charset="2"/>
              <a:buChar char=""/>
              <a:tabLst>
                <a:tab pos="723900" algn="l"/>
                <a:tab pos="1447800" algn="l"/>
                <a:tab pos="2171700" algn="l"/>
                <a:tab pos="2895600" algn="l"/>
                <a:tab pos="3619500" algn="l"/>
                <a:tab pos="4343400" algn="l"/>
                <a:tab pos="5067300" algn="l"/>
              </a:tabLst>
              <a:defRPr/>
            </a:pPr>
            <a:r>
              <a:rPr lang="en-US" sz="1800" dirty="0" smtClean="0"/>
              <a:t>Expanded suite of plasma diagnostics to constrain plasma models</a:t>
            </a:r>
          </a:p>
          <a:p>
            <a:pPr marL="863600" lvl="1" indent="-323850" eaLnBrk="1">
              <a:buSzPct val="45000"/>
              <a:buFont typeface="Wingdings" charset="2"/>
              <a:buChar char=""/>
              <a:tabLst>
                <a:tab pos="723900" algn="l"/>
                <a:tab pos="1447800" algn="l"/>
                <a:tab pos="2171700" algn="l"/>
                <a:tab pos="2895600" algn="l"/>
                <a:tab pos="3619500" algn="l"/>
                <a:tab pos="4343400" algn="l"/>
                <a:tab pos="5067300" algn="l"/>
              </a:tabLst>
              <a:defRPr/>
            </a:pPr>
            <a:r>
              <a:rPr lang="en-US" sz="1800" dirty="0" smtClean="0"/>
              <a:t>Langmuir probes for local n</a:t>
            </a:r>
            <a:r>
              <a:rPr lang="en-US" sz="1800" baseline="-33000" dirty="0" smtClean="0"/>
              <a:t>e</a:t>
            </a:r>
            <a:r>
              <a:rPr lang="en-US" sz="1800" dirty="0" smtClean="0"/>
              <a:t>, T</a:t>
            </a:r>
            <a:r>
              <a:rPr lang="en-US" sz="1800" baseline="-33000" dirty="0" smtClean="0"/>
              <a:t>e</a:t>
            </a:r>
            <a:r>
              <a:rPr lang="en-US" sz="1800" dirty="0" smtClean="0"/>
              <a:t>, potential (Div. Thomson incremental)</a:t>
            </a:r>
          </a:p>
          <a:p>
            <a:pPr marL="863600" lvl="1" indent="-323850" eaLnBrk="1">
              <a:buSzPct val="45000"/>
              <a:buFont typeface="Wingdings" charset="2"/>
              <a:buChar char=""/>
              <a:tabLst>
                <a:tab pos="723900" algn="l"/>
                <a:tab pos="1447800" algn="l"/>
                <a:tab pos="2171700" algn="l"/>
                <a:tab pos="2895600" algn="l"/>
                <a:tab pos="3619500" algn="l"/>
                <a:tab pos="4343400" algn="l"/>
                <a:tab pos="5067300" algn="l"/>
              </a:tabLst>
              <a:defRPr/>
            </a:pPr>
            <a:r>
              <a:rPr lang="en-US" sz="1800" b="1" dirty="0" smtClean="0">
                <a:solidFill>
                  <a:srgbClr val="FF0000"/>
                </a:solidFill>
              </a:rPr>
              <a:t>Gross erosion</a:t>
            </a:r>
            <a:r>
              <a:rPr lang="en-US" sz="1800" dirty="0" smtClean="0"/>
              <a:t> via plasma spectroscopy</a:t>
            </a:r>
          </a:p>
        </p:txBody>
      </p:sp>
      <p:pic>
        <p:nvPicPr>
          <p:cNvPr id="18437" name="Picture 3"/>
          <p:cNvPicPr>
            <a:picLocks noChangeAspect="1" noChangeArrowheads="1"/>
          </p:cNvPicPr>
          <p:nvPr/>
        </p:nvPicPr>
        <p:blipFill>
          <a:blip r:embed="rId3" cstate="print"/>
          <a:srcRect/>
          <a:stretch>
            <a:fillRect/>
          </a:stretch>
        </p:blipFill>
        <p:spPr bwMode="auto">
          <a:xfrm>
            <a:off x="6064250" y="1089025"/>
            <a:ext cx="2852738" cy="2760663"/>
          </a:xfrm>
          <a:prstGeom prst="rect">
            <a:avLst/>
          </a:prstGeom>
          <a:noFill/>
          <a:ln w="9525">
            <a:noFill/>
            <a:round/>
            <a:headEnd/>
            <a:tailEnd/>
          </a:ln>
        </p:spPr>
      </p:pic>
      <p:pic>
        <p:nvPicPr>
          <p:cNvPr id="18438" name="Picture 4"/>
          <p:cNvPicPr>
            <a:picLocks noChangeAspect="1" noChangeArrowheads="1"/>
          </p:cNvPicPr>
          <p:nvPr/>
        </p:nvPicPr>
        <p:blipFill>
          <a:blip r:embed="rId4" cstate="print"/>
          <a:srcRect/>
          <a:stretch>
            <a:fillRect/>
          </a:stretch>
        </p:blipFill>
        <p:spPr bwMode="auto">
          <a:xfrm>
            <a:off x="5486400" y="4330700"/>
            <a:ext cx="3657600" cy="1847850"/>
          </a:xfrm>
          <a:prstGeom prst="rect">
            <a:avLst/>
          </a:prstGeom>
          <a:noFill/>
          <a:ln w="9525">
            <a:noFill/>
            <a:round/>
            <a:headEnd/>
            <a:tailEnd/>
          </a:ln>
        </p:spPr>
      </p:pic>
      <p:sp>
        <p:nvSpPr>
          <p:cNvPr id="18439" name="Text Box 5"/>
          <p:cNvSpPr txBox="1">
            <a:spLocks noChangeArrowheads="1"/>
          </p:cNvSpPr>
          <p:nvPr/>
        </p:nvSpPr>
        <p:spPr bwMode="auto">
          <a:xfrm>
            <a:off x="5437188" y="6243638"/>
            <a:ext cx="1912937" cy="315912"/>
          </a:xfrm>
          <a:prstGeom prst="rect">
            <a:avLst/>
          </a:prstGeom>
          <a:noFill/>
          <a:ln w="9525">
            <a:noFill/>
            <a:round/>
            <a:headEnd/>
            <a:tailEnd/>
          </a:ln>
        </p:spPr>
        <p:txBody>
          <a:bodyPr lIns="90000" tIns="45000" rIns="90000" bIns="45000"/>
          <a:lstStyle/>
          <a:p>
            <a:pPr>
              <a:tabLst>
                <a:tab pos="723900" algn="l"/>
                <a:tab pos="1447800" algn="l"/>
              </a:tabLst>
            </a:pPr>
            <a:r>
              <a:rPr lang="en-US" sz="1600">
                <a:solidFill>
                  <a:srgbClr val="000080"/>
                </a:solidFill>
              </a:rPr>
              <a:t>Skinner, JNM 2007</a:t>
            </a:r>
          </a:p>
        </p:txBody>
      </p:sp>
      <p:sp>
        <p:nvSpPr>
          <p:cNvPr id="18440" name="Text Box 6"/>
          <p:cNvSpPr txBox="1">
            <a:spLocks noChangeArrowheads="1"/>
          </p:cNvSpPr>
          <p:nvPr/>
        </p:nvSpPr>
        <p:spPr bwMode="auto">
          <a:xfrm>
            <a:off x="7494588" y="6251575"/>
            <a:ext cx="1647825" cy="315913"/>
          </a:xfrm>
          <a:prstGeom prst="rect">
            <a:avLst/>
          </a:prstGeom>
          <a:noFill/>
          <a:ln w="9525">
            <a:noFill/>
            <a:round/>
            <a:headEnd/>
            <a:tailEnd/>
          </a:ln>
        </p:spPr>
        <p:txBody>
          <a:bodyPr wrap="none" lIns="90000" tIns="45000" rIns="90000" bIns="45000"/>
          <a:lstStyle/>
          <a:p>
            <a:pPr>
              <a:tabLst>
                <a:tab pos="723900" algn="l"/>
                <a:tab pos="1447800" algn="l"/>
              </a:tabLst>
            </a:pPr>
            <a:r>
              <a:rPr lang="en-US" sz="1600">
                <a:solidFill>
                  <a:srgbClr val="000080"/>
                </a:solidFill>
              </a:rPr>
              <a:t>Scotti, RSI 2012</a:t>
            </a:r>
          </a:p>
        </p:txBody>
      </p:sp>
      <p:sp>
        <p:nvSpPr>
          <p:cNvPr id="18441" name="Text Box 7"/>
          <p:cNvSpPr txBox="1">
            <a:spLocks noChangeArrowheads="1"/>
          </p:cNvSpPr>
          <p:nvPr/>
        </p:nvSpPr>
        <p:spPr bwMode="auto">
          <a:xfrm>
            <a:off x="5619750" y="4030663"/>
            <a:ext cx="3432175" cy="346075"/>
          </a:xfrm>
          <a:prstGeom prst="rect">
            <a:avLst/>
          </a:prstGeom>
          <a:noFill/>
          <a:ln w="9525">
            <a:noFill/>
            <a:round/>
            <a:headEnd/>
            <a:tailEnd/>
          </a:ln>
        </p:spPr>
        <p:txBody>
          <a:bodyPr wrap="none" lIns="90000" tIns="45000" rIns="90000" bIns="45000"/>
          <a:lstStyle/>
          <a:p>
            <a:pPr>
              <a:tabLst>
                <a:tab pos="723900" algn="l"/>
                <a:tab pos="1447800" algn="l"/>
                <a:tab pos="2171700" algn="l"/>
                <a:tab pos="2895600" algn="l"/>
              </a:tabLst>
            </a:pPr>
            <a:r>
              <a:rPr lang="en-US" b="1">
                <a:solidFill>
                  <a:srgbClr val="0000FF"/>
                </a:solidFill>
              </a:rPr>
              <a:t>Full-toroidal camera coverage</a:t>
            </a:r>
          </a:p>
        </p:txBody>
      </p:sp>
      <p:sp>
        <p:nvSpPr>
          <p:cNvPr id="18442" name="Text Box 8"/>
          <p:cNvSpPr txBox="1">
            <a:spLocks noChangeArrowheads="1"/>
          </p:cNvSpPr>
          <p:nvPr/>
        </p:nvSpPr>
        <p:spPr bwMode="auto">
          <a:xfrm>
            <a:off x="5661025" y="941388"/>
            <a:ext cx="3494088" cy="346075"/>
          </a:xfrm>
          <a:prstGeom prst="rect">
            <a:avLst/>
          </a:prstGeom>
          <a:noFill/>
          <a:ln w="9525">
            <a:noFill/>
            <a:round/>
            <a:headEnd/>
            <a:tailEnd/>
          </a:ln>
        </p:spPr>
        <p:txBody>
          <a:bodyPr wrap="none" lIns="90000" tIns="45000" rIns="90000" bIns="45000"/>
          <a:lstStyle/>
          <a:p>
            <a:pPr>
              <a:tabLst>
                <a:tab pos="723900" algn="l"/>
                <a:tab pos="1447800" algn="l"/>
                <a:tab pos="2171700" algn="l"/>
                <a:tab pos="2895600" algn="l"/>
              </a:tabLst>
            </a:pPr>
            <a:r>
              <a:rPr lang="en-US" b="1">
                <a:solidFill>
                  <a:srgbClr val="0000FF"/>
                </a:solidFill>
              </a:rPr>
              <a:t>Mass-loss measured on QCMs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a:noFill/>
        </p:spPr>
        <p:txBody>
          <a:bodyPr/>
          <a:lstStyle/>
          <a:p>
            <a:fld id="{238D4694-EA90-4DF7-A806-E0978F68E63F}" type="slidenum">
              <a:rPr lang="en-US"/>
              <a:pPr/>
              <a:t>12</a:t>
            </a:fld>
            <a:endParaRPr lang="en-US"/>
          </a:p>
        </p:txBody>
      </p:sp>
      <p:sp>
        <p:nvSpPr>
          <p:cNvPr id="19459" name="Rectangle 1"/>
          <p:cNvSpPr>
            <a:spLocks noGrp="1" noChangeArrowheads="1"/>
          </p:cNvSpPr>
          <p:nvPr>
            <p:ph type="title" idx="4294967295"/>
          </p:nvPr>
        </p:nvSpPr>
        <p:spPr>
          <a:xfrm>
            <a:off x="0" y="0"/>
            <a:ext cx="9144000" cy="914400"/>
          </a:xfrm>
        </p:spPr>
        <p:txBody>
          <a:bodyPr lIns="0" tIns="0" rIns="0" bIns="0"/>
          <a:lstStyle/>
          <a:p>
            <a:pPr algn="ct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i="0" smtClean="0"/>
              <a:t>Thrust 2 research will quantify material erosion/migration on first-wall and in divertor for both high-Z and low-Z surfaces</a:t>
            </a:r>
          </a:p>
        </p:txBody>
      </p:sp>
      <p:sp>
        <p:nvSpPr>
          <p:cNvPr id="16386" name="Rectangle 2"/>
          <p:cNvSpPr>
            <a:spLocks noGrp="1" noChangeArrowheads="1"/>
          </p:cNvSpPr>
          <p:nvPr>
            <p:ph type="body" idx="4294967295"/>
          </p:nvPr>
        </p:nvSpPr>
        <p:spPr>
          <a:xfrm>
            <a:off x="349250" y="950913"/>
            <a:ext cx="8458200" cy="5499100"/>
          </a:xfrm>
        </p:spPr>
        <p:txBody>
          <a:bodyPr>
            <a:normAutofit lnSpcReduction="10000"/>
          </a:bodyPr>
          <a:lstStyle/>
          <a:p>
            <a:pPr marL="431800" indent="-323850" eaLnBrk="1">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1800" dirty="0" smtClean="0"/>
              <a:t>FY14 – Data analysis and test-stand experiments to prepare for </a:t>
            </a:r>
            <a:r>
              <a:rPr lang="en-US" sz="1800" dirty="0" err="1" smtClean="0"/>
              <a:t>tokamak</a:t>
            </a:r>
            <a:r>
              <a:rPr lang="en-US" sz="1800" dirty="0" smtClean="0"/>
              <a:t> experiments</a:t>
            </a:r>
          </a:p>
          <a:p>
            <a:pPr marL="863600" lvl="1" indent="-323850" eaLnBrk="1">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1800" dirty="0" smtClean="0"/>
              <a:t>Continue analysis of NSTX discharges to optimize diagnostics</a:t>
            </a:r>
          </a:p>
          <a:p>
            <a:pPr marL="863600" lvl="1" indent="-323850" eaLnBrk="1">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1800" dirty="0" smtClean="0"/>
              <a:t>Magnum-PSI experiments to measure gross and net erosion at high Temp.</a:t>
            </a:r>
          </a:p>
          <a:p>
            <a:pPr marL="431800" indent="-323850" eaLnBrk="1">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1800" dirty="0" smtClean="0"/>
              <a:t>FY15 – Make initial assessment of material erosion and migration in NSTX-U discharges, compare B vs. Li discharge conditions</a:t>
            </a:r>
          </a:p>
          <a:p>
            <a:pPr marL="863600" lvl="1" indent="-323850" eaLnBrk="1">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1800" dirty="0" smtClean="0"/>
              <a:t>Utilize MAPP to measure composition of films, compare to Magnum-PSI material evolution data and models; measure gross and net erosion</a:t>
            </a:r>
          </a:p>
          <a:p>
            <a:pPr marL="863600" lvl="1" indent="-323850" eaLnBrk="1">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1800" dirty="0" smtClean="0"/>
              <a:t>Prepare for high-Z tile upgrade with low- and high-</a:t>
            </a:r>
            <a:r>
              <a:rPr lang="en-US" sz="1800" dirty="0" err="1" smtClean="0"/>
              <a:t>triangularity</a:t>
            </a:r>
            <a:r>
              <a:rPr lang="en-US" sz="1800" dirty="0" smtClean="0"/>
              <a:t> data sets</a:t>
            </a:r>
          </a:p>
          <a:p>
            <a:pPr marL="431800" indent="-323850" eaLnBrk="1">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1800" dirty="0" smtClean="0"/>
              <a:t>FY16 – Establish first-wall erosion </a:t>
            </a:r>
            <a:r>
              <a:rPr lang="en-US" sz="1800" dirty="0" err="1" smtClean="0"/>
              <a:t>scalings</a:t>
            </a:r>
            <a:r>
              <a:rPr lang="en-US" sz="1800" dirty="0" smtClean="0"/>
              <a:t>, protection of high-Z substrate and compatibility with high-performance discharges (</a:t>
            </a:r>
            <a:r>
              <a:rPr lang="en-US" sz="1800" dirty="0" err="1" smtClean="0"/>
              <a:t>e,g</a:t>
            </a:r>
            <a:r>
              <a:rPr lang="en-US" sz="1800" dirty="0" smtClean="0"/>
              <a:t>. high-Z impurity </a:t>
            </a:r>
            <a:r>
              <a:rPr lang="en-US" sz="1800" dirty="0" err="1" smtClean="0"/>
              <a:t>accum</a:t>
            </a:r>
            <a:r>
              <a:rPr lang="en-US" sz="1800" dirty="0" smtClean="0"/>
              <a:t>.)</a:t>
            </a:r>
          </a:p>
          <a:p>
            <a:pPr marL="863600" lvl="1" indent="-323850" eaLnBrk="1">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1800" dirty="0" smtClean="0"/>
              <a:t>Examine dependence on edge neutral pressure, input power, pulse length</a:t>
            </a:r>
          </a:p>
          <a:p>
            <a:pPr marL="863600" lvl="1" indent="-323850" eaLnBrk="1">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1800" dirty="0" smtClean="0"/>
              <a:t>Determine impact of synergistic operations on material migration (e.g. impurity seeded </a:t>
            </a:r>
            <a:r>
              <a:rPr lang="en-US" sz="1800" dirty="0" err="1" smtClean="0"/>
              <a:t>divertors</a:t>
            </a:r>
            <a:r>
              <a:rPr lang="en-US" sz="1800" dirty="0" smtClean="0"/>
              <a:t>, snowflake configuration)</a:t>
            </a:r>
          </a:p>
          <a:p>
            <a:pPr marL="431800" indent="-323850" eaLnBrk="1">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1800" dirty="0" smtClean="0"/>
              <a:t>FY17-18 – Determine impact of upper </a:t>
            </a:r>
            <a:r>
              <a:rPr lang="en-US" sz="1800" dirty="0" err="1" smtClean="0"/>
              <a:t>divertor</a:t>
            </a:r>
            <a:r>
              <a:rPr lang="en-US" sz="1800" dirty="0" smtClean="0"/>
              <a:t> high-Z tiles and the impact of  vapor-shielded regime on material migration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a:noFill/>
        </p:spPr>
        <p:txBody>
          <a:bodyPr/>
          <a:lstStyle/>
          <a:p>
            <a:fld id="{28E69073-2110-4DC3-B106-5611DDEE65BF}" type="slidenum">
              <a:rPr lang="en-US"/>
              <a:pPr/>
              <a:t>13</a:t>
            </a:fld>
            <a:endParaRPr lang="en-US"/>
          </a:p>
        </p:txBody>
      </p:sp>
      <p:sp>
        <p:nvSpPr>
          <p:cNvPr id="20483" name="Rectangle 1"/>
          <p:cNvSpPr>
            <a:spLocks noGrp="1" noChangeArrowheads="1"/>
          </p:cNvSpPr>
          <p:nvPr>
            <p:ph type="title" idx="4294967295"/>
          </p:nvPr>
        </p:nvSpPr>
        <p:spPr>
          <a:xfrm>
            <a:off x="0" y="0"/>
            <a:ext cx="9144000" cy="914400"/>
          </a:xfrm>
        </p:spPr>
        <p:txBody>
          <a:bodyPr lIns="0" tIns="0" rIns="0" bIns="0"/>
          <a:lstStyle/>
          <a:p>
            <a:pPr algn="ct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i="0" smtClean="0"/>
              <a:t>M&amp;P research will develop understanding of material migration and heat-flux handling of high-Z and liquid Li PFCs</a:t>
            </a:r>
          </a:p>
        </p:txBody>
      </p:sp>
      <p:sp>
        <p:nvSpPr>
          <p:cNvPr id="17410" name="Rectangle 2"/>
          <p:cNvSpPr>
            <a:spLocks noGrp="1" noChangeArrowheads="1"/>
          </p:cNvSpPr>
          <p:nvPr>
            <p:ph type="body" idx="4294967295"/>
          </p:nvPr>
        </p:nvSpPr>
        <p:spPr>
          <a:xfrm>
            <a:off x="457200" y="1071563"/>
            <a:ext cx="8229600" cy="5581650"/>
          </a:xfrm>
        </p:spPr>
        <p:txBody>
          <a:bodyPr>
            <a:normAutofit lnSpcReduction="10000"/>
          </a:bodyPr>
          <a:lstStyle/>
          <a:p>
            <a:pPr marL="431800" indent="-323850" eaLnBrk="1">
              <a:buFont typeface="Times New Roman" pitchFamily="16"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200" dirty="0" smtClean="0"/>
              <a:t>Understand lithium surface-science for long-pulse PFCs</a:t>
            </a:r>
          </a:p>
          <a:p>
            <a:pPr marL="863600" lvl="1" indent="-323850" eaLnBrk="1">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000" dirty="0" smtClean="0"/>
              <a:t>Assess impact of more complete Li coverage</a:t>
            </a:r>
          </a:p>
          <a:p>
            <a:pPr marL="863600" lvl="1" indent="-323850" eaLnBrk="1">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000" dirty="0" smtClean="0"/>
              <a:t>Use the new Material Analysis and Particle Probe (MAPP) and laboratory studies to link </a:t>
            </a:r>
            <a:r>
              <a:rPr lang="en-US" sz="2000" dirty="0" err="1" smtClean="0"/>
              <a:t>tokamak</a:t>
            </a:r>
            <a:r>
              <a:rPr lang="en-US" sz="2000" dirty="0" smtClean="0"/>
              <a:t> performance to PFC surface composition</a:t>
            </a:r>
          </a:p>
          <a:p>
            <a:pPr marL="431800" indent="-323850" eaLnBrk="1">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200" dirty="0" smtClean="0"/>
              <a:t>Unravel the physics of </a:t>
            </a:r>
            <a:r>
              <a:rPr lang="en-US" sz="2200" dirty="0" err="1" smtClean="0"/>
              <a:t>tokamak</a:t>
            </a:r>
            <a:r>
              <a:rPr lang="en-US" sz="2200" dirty="0" smtClean="0"/>
              <a:t>-induced material migration and evolution</a:t>
            </a:r>
          </a:p>
          <a:p>
            <a:pPr marL="863600" lvl="1" indent="-323850" eaLnBrk="1">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000" dirty="0" smtClean="0"/>
              <a:t>Confirm erosion </a:t>
            </a:r>
            <a:r>
              <a:rPr lang="en-US" sz="2000" dirty="0" err="1" smtClean="0"/>
              <a:t>scalings</a:t>
            </a:r>
            <a:r>
              <a:rPr lang="en-US" sz="2000" dirty="0" smtClean="0"/>
              <a:t> and evaluate extrapolations</a:t>
            </a:r>
          </a:p>
          <a:p>
            <a:pPr marL="863600" lvl="1" indent="-323850" eaLnBrk="1">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000" dirty="0" smtClean="0"/>
              <a:t>Determine migration patterns to optimize technical solution</a:t>
            </a:r>
          </a:p>
          <a:p>
            <a:pPr marL="431800" indent="-323850" eaLnBrk="1">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200" dirty="0" smtClean="0"/>
              <a:t>Establish the science of continuous vapor-shielding</a:t>
            </a:r>
          </a:p>
          <a:p>
            <a:pPr marL="863600" lvl="1" indent="-323850" eaLnBrk="1">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000" dirty="0" smtClean="0"/>
              <a:t>Determine the existence and viability of stable, vapor-shielded </a:t>
            </a:r>
            <a:r>
              <a:rPr lang="en-US" sz="2000" dirty="0" err="1" smtClean="0"/>
              <a:t>divertor</a:t>
            </a:r>
            <a:r>
              <a:rPr lang="en-US" sz="2000" dirty="0" smtClean="0"/>
              <a:t> configurations</a:t>
            </a:r>
          </a:p>
          <a:p>
            <a:pPr marL="863600" lvl="1" indent="-323850" eaLnBrk="1">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000" dirty="0" smtClean="0"/>
              <a:t>Determine core compatibility and extrapolations for extended durations and next-step devices</a:t>
            </a:r>
          </a:p>
        </p:txBody>
      </p:sp>
      <p:sp>
        <p:nvSpPr>
          <p:cNvPr id="20485" name="Rectangle 3"/>
          <p:cNvSpPr>
            <a:spLocks noChangeArrowheads="1"/>
          </p:cNvSpPr>
          <p:nvPr/>
        </p:nvSpPr>
        <p:spPr bwMode="auto">
          <a:xfrm>
            <a:off x="457200" y="4572000"/>
            <a:ext cx="8229600" cy="1952625"/>
          </a:xfrm>
          <a:prstGeom prst="rect">
            <a:avLst/>
          </a:prstGeom>
          <a:noFill/>
          <a:ln w="73080">
            <a:solidFill>
              <a:srgbClr val="FF0000"/>
            </a:solidFill>
            <a:round/>
            <a:headEnd/>
            <a:tailEnd/>
          </a:ln>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p:cNvSpPr>
            <a:spLocks noGrp="1"/>
          </p:cNvSpPr>
          <p:nvPr>
            <p:ph type="sldNum" sz="quarter" idx="10"/>
          </p:nvPr>
        </p:nvSpPr>
        <p:spPr>
          <a:noFill/>
        </p:spPr>
        <p:txBody>
          <a:bodyPr/>
          <a:lstStyle/>
          <a:p>
            <a:fld id="{88250FC9-7037-41F9-8A9A-6D6CCD72125D}" type="slidenum">
              <a:rPr lang="en-US"/>
              <a:pPr/>
              <a:t>14</a:t>
            </a:fld>
            <a:endParaRPr lang="en-US"/>
          </a:p>
        </p:txBody>
      </p:sp>
      <p:sp>
        <p:nvSpPr>
          <p:cNvPr id="21507" name="Rectangle 1"/>
          <p:cNvSpPr>
            <a:spLocks noGrp="1" noChangeArrowheads="1"/>
          </p:cNvSpPr>
          <p:nvPr>
            <p:ph type="title" idx="4294967295"/>
          </p:nvPr>
        </p:nvSpPr>
        <p:spPr>
          <a:xfrm>
            <a:off x="0" y="0"/>
            <a:ext cx="9144000" cy="914400"/>
          </a:xfrm>
        </p:spPr>
        <p:txBody>
          <a:bodyPr lIns="0" tIns="0" rIns="0" bIns="0"/>
          <a:lstStyle/>
          <a:p>
            <a:pPr algn="ct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i="0" smtClean="0"/>
              <a:t>High temperature lithium surface may be able to provide a self-healing surface and intrinsic low-Z impurity radiation source</a:t>
            </a:r>
          </a:p>
        </p:txBody>
      </p:sp>
      <p:sp>
        <p:nvSpPr>
          <p:cNvPr id="18434" name="Rectangle 2"/>
          <p:cNvSpPr>
            <a:spLocks noGrp="1" noChangeArrowheads="1"/>
          </p:cNvSpPr>
          <p:nvPr>
            <p:ph type="body" idx="4294967295"/>
          </p:nvPr>
        </p:nvSpPr>
        <p:spPr>
          <a:xfrm>
            <a:off x="84138" y="963613"/>
            <a:ext cx="4487862" cy="5626100"/>
          </a:xfrm>
        </p:spPr>
        <p:txBody>
          <a:bodyPr>
            <a:normAutofit lnSpcReduction="10000"/>
          </a:bodyPr>
          <a:lstStyle/>
          <a:p>
            <a:pPr marL="431800" indent="-323850" eaLnBrk="1">
              <a:buSzPct val="45000"/>
              <a:buFont typeface="Wingdings" charset="2"/>
              <a:buChar char=""/>
              <a:tabLst>
                <a:tab pos="723900" algn="l"/>
                <a:tab pos="1447800" algn="l"/>
                <a:tab pos="2171700" algn="l"/>
                <a:tab pos="2895600" algn="l"/>
                <a:tab pos="3619500" algn="l"/>
                <a:tab pos="4343400" algn="l"/>
              </a:tabLst>
              <a:defRPr/>
            </a:pPr>
            <a:r>
              <a:rPr lang="en-US" sz="1800" dirty="0" smtClean="0"/>
              <a:t>Lithium vapor cloud can potentially provide effective power and pressure loss at </a:t>
            </a:r>
            <a:r>
              <a:rPr lang="en-US" sz="1800" dirty="0" err="1" smtClean="0"/>
              <a:t>divertor</a:t>
            </a:r>
            <a:r>
              <a:rPr lang="en-US" sz="1800" dirty="0" smtClean="0"/>
              <a:t> target</a:t>
            </a:r>
          </a:p>
          <a:p>
            <a:pPr marL="863600" lvl="1" indent="-323850" eaLnBrk="1">
              <a:buSzPct val="45000"/>
              <a:buFont typeface="Wingdings" charset="2"/>
              <a:buChar char=""/>
              <a:tabLst>
                <a:tab pos="723900" algn="l"/>
                <a:tab pos="1447800" algn="l"/>
                <a:tab pos="2171700" algn="l"/>
                <a:tab pos="2895600" algn="l"/>
                <a:tab pos="3619500" algn="l"/>
                <a:tab pos="4343400" algn="l"/>
              </a:tabLst>
              <a:defRPr/>
            </a:pPr>
            <a:r>
              <a:rPr lang="en-US" sz="1800" dirty="0" smtClean="0"/>
              <a:t>Non-coronal Li radiation</a:t>
            </a:r>
          </a:p>
          <a:p>
            <a:pPr marL="863600" lvl="1" indent="-323850" eaLnBrk="1">
              <a:buSzPct val="45000"/>
              <a:buFont typeface="Wingdings" charset="2"/>
              <a:buChar char=""/>
              <a:tabLst>
                <a:tab pos="723900" algn="l"/>
                <a:tab pos="1447800" algn="l"/>
                <a:tab pos="2171700" algn="l"/>
                <a:tab pos="2895600" algn="l"/>
                <a:tab pos="3619500" algn="l"/>
                <a:tab pos="4343400" algn="l"/>
              </a:tabLst>
              <a:defRPr/>
            </a:pPr>
            <a:r>
              <a:rPr lang="en-US" sz="1800" dirty="0" smtClean="0"/>
              <a:t>Li vapor pressure vs. plasma press.</a:t>
            </a:r>
          </a:p>
          <a:p>
            <a:pPr marL="431800" indent="-323850" eaLnBrk="1">
              <a:buSzPct val="45000"/>
              <a:buFont typeface="Wingdings" charset="2"/>
              <a:buChar char=""/>
              <a:tabLst>
                <a:tab pos="723900" algn="l"/>
                <a:tab pos="1447800" algn="l"/>
                <a:tab pos="2171700" algn="l"/>
                <a:tab pos="2895600" algn="l"/>
                <a:tab pos="3619500" algn="l"/>
                <a:tab pos="4343400" algn="l"/>
              </a:tabLst>
              <a:defRPr/>
            </a:pPr>
            <a:r>
              <a:rPr lang="en-US" sz="1800" dirty="0" smtClean="0"/>
              <a:t>Capillary-Porous System targets have dissipated large incident heat fluxes  - tested to 25MW/m</a:t>
            </a:r>
            <a:r>
              <a:rPr lang="en-US" sz="1800" baseline="33000" dirty="0" smtClean="0"/>
              <a:t>2</a:t>
            </a:r>
            <a:r>
              <a:rPr lang="en-US" sz="1800" dirty="0" smtClean="0"/>
              <a:t> limited by Li inventory (</a:t>
            </a:r>
            <a:r>
              <a:rPr lang="en-US" sz="1800" dirty="0" err="1" smtClean="0"/>
              <a:t>Evtikhin</a:t>
            </a:r>
            <a:r>
              <a:rPr lang="en-US" sz="1800" dirty="0" smtClean="0"/>
              <a:t> JNM 2002)</a:t>
            </a:r>
          </a:p>
          <a:p>
            <a:pPr marL="431800" indent="-323850" eaLnBrk="1">
              <a:buSzPct val="45000"/>
              <a:buFont typeface="Wingdings" charset="2"/>
              <a:buChar char=""/>
              <a:tabLst>
                <a:tab pos="723900" algn="l"/>
                <a:tab pos="1447800" algn="l"/>
                <a:tab pos="2171700" algn="l"/>
                <a:tab pos="2895600" algn="l"/>
                <a:tab pos="3619500" algn="l"/>
                <a:tab pos="4343400" algn="l"/>
              </a:tabLst>
              <a:defRPr/>
            </a:pPr>
            <a:r>
              <a:rPr lang="en-US" sz="1800" dirty="0" smtClean="0"/>
              <a:t>Diagnosis in NSTX-U via complementary diagnostics </a:t>
            </a:r>
          </a:p>
          <a:p>
            <a:pPr marL="863600" lvl="1" indent="-323850" eaLnBrk="1">
              <a:buSzPct val="45000"/>
              <a:buFont typeface="Wingdings" charset="2"/>
              <a:buChar char=""/>
              <a:tabLst>
                <a:tab pos="723900" algn="l"/>
                <a:tab pos="1447800" algn="l"/>
                <a:tab pos="2171700" algn="l"/>
                <a:tab pos="2895600" algn="l"/>
                <a:tab pos="3619500" algn="l"/>
                <a:tab pos="4343400" algn="l"/>
              </a:tabLst>
              <a:defRPr/>
            </a:pPr>
            <a:r>
              <a:rPr lang="en-US" sz="1800" dirty="0" smtClean="0"/>
              <a:t>Langmuir probes for target pressure, n</a:t>
            </a:r>
            <a:r>
              <a:rPr lang="en-US" sz="1800" baseline="-33000" dirty="0" smtClean="0"/>
              <a:t>e</a:t>
            </a:r>
            <a:r>
              <a:rPr lang="en-US" sz="1800" dirty="0" smtClean="0"/>
              <a:t>, T</a:t>
            </a:r>
            <a:r>
              <a:rPr lang="en-US" sz="1800" baseline="-33000" dirty="0" smtClean="0"/>
              <a:t>e</a:t>
            </a:r>
          </a:p>
          <a:p>
            <a:pPr marL="863600" lvl="1" indent="-323850" eaLnBrk="1">
              <a:buSzPct val="45000"/>
              <a:buFont typeface="Wingdings" charset="2"/>
              <a:buChar char=""/>
              <a:tabLst>
                <a:tab pos="723900" algn="l"/>
                <a:tab pos="1447800" algn="l"/>
                <a:tab pos="2171700" algn="l"/>
                <a:tab pos="2895600" algn="l"/>
                <a:tab pos="3619500" algn="l"/>
                <a:tab pos="4343400" algn="l"/>
              </a:tabLst>
              <a:defRPr/>
            </a:pPr>
            <a:r>
              <a:rPr lang="en-US" sz="1800" dirty="0" smtClean="0"/>
              <a:t>Optical, VUV emission and </a:t>
            </a:r>
            <a:r>
              <a:rPr lang="en-US" sz="1800" dirty="0" err="1" smtClean="0"/>
              <a:t>bolometry</a:t>
            </a:r>
            <a:r>
              <a:rPr lang="en-US" sz="1800" dirty="0" smtClean="0"/>
              <a:t> for </a:t>
            </a:r>
            <a:r>
              <a:rPr lang="en-US" sz="1800" dirty="0" err="1" smtClean="0"/>
              <a:t>P</a:t>
            </a:r>
            <a:r>
              <a:rPr lang="en-US" sz="1800" baseline="-33000" dirty="0" err="1" smtClean="0"/>
              <a:t>rad</a:t>
            </a:r>
            <a:endParaRPr lang="en-US" sz="1800" baseline="-33000" dirty="0" smtClean="0"/>
          </a:p>
          <a:p>
            <a:pPr marL="863600" lvl="1" indent="-323850" eaLnBrk="1">
              <a:buSzPct val="45000"/>
              <a:buFont typeface="Wingdings" charset="2"/>
              <a:buChar char=""/>
              <a:tabLst>
                <a:tab pos="723900" algn="l"/>
                <a:tab pos="1447800" algn="l"/>
                <a:tab pos="2171700" algn="l"/>
                <a:tab pos="2895600" algn="l"/>
                <a:tab pos="3619500" algn="l"/>
                <a:tab pos="4343400" algn="l"/>
              </a:tabLst>
              <a:defRPr/>
            </a:pPr>
            <a:r>
              <a:rPr lang="en-US" sz="1800" dirty="0" smtClean="0"/>
              <a:t>DBIR </a:t>
            </a:r>
            <a:r>
              <a:rPr lang="en-US" sz="1800" dirty="0" err="1" smtClean="0"/>
              <a:t>thermography</a:t>
            </a:r>
            <a:r>
              <a:rPr lang="en-US" sz="1800" dirty="0" smtClean="0"/>
              <a:t> and TCs for heat flux and energy deposited</a:t>
            </a:r>
          </a:p>
        </p:txBody>
      </p:sp>
      <p:pic>
        <p:nvPicPr>
          <p:cNvPr id="21509" name="Picture 3"/>
          <p:cNvPicPr>
            <a:picLocks noChangeAspect="1" noChangeArrowheads="1"/>
          </p:cNvPicPr>
          <p:nvPr/>
        </p:nvPicPr>
        <p:blipFill>
          <a:blip r:embed="rId3" cstate="print"/>
          <a:srcRect/>
          <a:stretch>
            <a:fillRect/>
          </a:stretch>
        </p:blipFill>
        <p:spPr bwMode="auto">
          <a:xfrm>
            <a:off x="5413375" y="1143000"/>
            <a:ext cx="3227388" cy="2286000"/>
          </a:xfrm>
          <a:prstGeom prst="rect">
            <a:avLst/>
          </a:prstGeom>
          <a:noFill/>
          <a:ln w="9525">
            <a:noFill/>
            <a:round/>
            <a:headEnd/>
            <a:tailEnd/>
          </a:ln>
        </p:spPr>
      </p:pic>
      <p:sp>
        <p:nvSpPr>
          <p:cNvPr id="21510" name="Text Box 4"/>
          <p:cNvSpPr txBox="1">
            <a:spLocks noChangeArrowheads="1"/>
          </p:cNvSpPr>
          <p:nvPr/>
        </p:nvSpPr>
        <p:spPr bwMode="auto">
          <a:xfrm>
            <a:off x="6548438" y="2813050"/>
            <a:ext cx="2168525" cy="290513"/>
          </a:xfrm>
          <a:prstGeom prst="rect">
            <a:avLst/>
          </a:prstGeom>
          <a:noFill/>
          <a:ln w="9525">
            <a:noFill/>
            <a:round/>
            <a:headEnd/>
            <a:tailEnd/>
          </a:ln>
        </p:spPr>
        <p:txBody>
          <a:bodyPr wrap="none" lIns="90000" tIns="45000" rIns="90000" bIns="45000"/>
          <a:lstStyle/>
          <a:p>
            <a:pPr algn="r">
              <a:tabLst>
                <a:tab pos="723900" algn="l"/>
                <a:tab pos="1447800" algn="l"/>
              </a:tabLst>
            </a:pPr>
            <a:r>
              <a:rPr lang="en-US" sz="1400">
                <a:solidFill>
                  <a:srgbClr val="000080"/>
                </a:solidFill>
              </a:rPr>
              <a:t>M. Ono, IAEA FEC 2012.</a:t>
            </a:r>
          </a:p>
        </p:txBody>
      </p:sp>
      <p:sp>
        <p:nvSpPr>
          <p:cNvPr id="21511" name="Line 5"/>
          <p:cNvSpPr>
            <a:spLocks noChangeShapeType="1"/>
          </p:cNvSpPr>
          <p:nvPr/>
        </p:nvSpPr>
        <p:spPr bwMode="auto">
          <a:xfrm>
            <a:off x="6076950" y="1600200"/>
            <a:ext cx="228600" cy="1143000"/>
          </a:xfrm>
          <a:prstGeom prst="line">
            <a:avLst/>
          </a:prstGeom>
          <a:noFill/>
          <a:ln w="36720">
            <a:solidFill>
              <a:srgbClr val="000000"/>
            </a:solidFill>
            <a:round/>
            <a:headEnd/>
            <a:tailEnd type="triangle" w="med" len="med"/>
          </a:ln>
        </p:spPr>
        <p:txBody>
          <a:bodyPr/>
          <a:lstStyle/>
          <a:p>
            <a:endParaRPr lang="en-US"/>
          </a:p>
        </p:txBody>
      </p:sp>
      <p:sp>
        <p:nvSpPr>
          <p:cNvPr id="21512" name="Text Box 6"/>
          <p:cNvSpPr txBox="1">
            <a:spLocks noChangeArrowheads="1"/>
          </p:cNvSpPr>
          <p:nvPr/>
        </p:nvSpPr>
        <p:spPr bwMode="auto">
          <a:xfrm>
            <a:off x="6076950" y="1371600"/>
            <a:ext cx="2216150" cy="346075"/>
          </a:xfrm>
          <a:prstGeom prst="rect">
            <a:avLst/>
          </a:prstGeom>
          <a:noFill/>
          <a:ln w="9525">
            <a:noFill/>
            <a:round/>
            <a:headEnd/>
            <a:tailEnd/>
          </a:ln>
        </p:spPr>
        <p:txBody>
          <a:bodyPr wrap="none" lIns="90000" tIns="45000" rIns="90000" bIns="45000"/>
          <a:lstStyle/>
          <a:p>
            <a:pPr>
              <a:tabLst>
                <a:tab pos="723900" algn="l"/>
                <a:tab pos="1447800" algn="l"/>
                <a:tab pos="2171700" algn="l"/>
              </a:tabLst>
            </a:pPr>
            <a:r>
              <a:rPr lang="en-US" b="1">
                <a:solidFill>
                  <a:srgbClr val="000080"/>
                </a:solidFill>
              </a:rPr>
              <a:t>Increasing Lithium</a:t>
            </a:r>
          </a:p>
        </p:txBody>
      </p:sp>
      <p:sp>
        <p:nvSpPr>
          <p:cNvPr id="21513" name="Text Box 7"/>
          <p:cNvSpPr txBox="1">
            <a:spLocks noChangeArrowheads="1"/>
          </p:cNvSpPr>
          <p:nvPr/>
        </p:nvSpPr>
        <p:spPr bwMode="auto">
          <a:xfrm>
            <a:off x="5041900" y="914400"/>
            <a:ext cx="4114800" cy="346075"/>
          </a:xfrm>
          <a:prstGeom prst="rect">
            <a:avLst/>
          </a:prstGeom>
          <a:noFill/>
          <a:ln w="9525">
            <a:noFill/>
            <a:round/>
            <a:headEnd/>
            <a:tailEnd/>
          </a:ln>
        </p:spPr>
        <p:txBody>
          <a:bodyPr lIns="90000" tIns="45000" rIns="90000" bIns="45000"/>
          <a:lstStyle/>
          <a:p>
            <a:pPr>
              <a:tabLst>
                <a:tab pos="723900" algn="l"/>
                <a:tab pos="1447800" algn="l"/>
                <a:tab pos="2171700" algn="l"/>
                <a:tab pos="2895600" algn="l"/>
                <a:tab pos="3619500" algn="l"/>
              </a:tabLst>
            </a:pPr>
            <a:r>
              <a:rPr lang="en-US" b="1">
                <a:solidFill>
                  <a:srgbClr val="0000FF"/>
                </a:solidFill>
              </a:rPr>
              <a:t>Lithium radiative power dissipation</a:t>
            </a:r>
          </a:p>
        </p:txBody>
      </p:sp>
      <p:pic>
        <p:nvPicPr>
          <p:cNvPr id="21514" name="Picture 8"/>
          <p:cNvPicPr>
            <a:picLocks noChangeAspect="1" noChangeArrowheads="1"/>
          </p:cNvPicPr>
          <p:nvPr/>
        </p:nvPicPr>
        <p:blipFill>
          <a:blip r:embed="rId4" cstate="print"/>
          <a:srcRect/>
          <a:stretch>
            <a:fillRect/>
          </a:stretch>
        </p:blipFill>
        <p:spPr bwMode="auto">
          <a:xfrm>
            <a:off x="5462588" y="4330700"/>
            <a:ext cx="3200400" cy="2239963"/>
          </a:xfrm>
          <a:prstGeom prst="rect">
            <a:avLst/>
          </a:prstGeom>
          <a:noFill/>
          <a:ln w="9525">
            <a:noFill/>
            <a:round/>
            <a:headEnd/>
            <a:tailEnd/>
          </a:ln>
        </p:spPr>
      </p:pic>
      <p:pic>
        <p:nvPicPr>
          <p:cNvPr id="21515" name="Picture 9"/>
          <p:cNvPicPr>
            <a:picLocks noChangeAspect="1" noChangeArrowheads="1"/>
          </p:cNvPicPr>
          <p:nvPr/>
        </p:nvPicPr>
        <p:blipFill>
          <a:blip r:embed="rId5" cstate="print"/>
          <a:srcRect/>
          <a:stretch>
            <a:fillRect/>
          </a:stretch>
        </p:blipFill>
        <p:spPr bwMode="auto">
          <a:xfrm>
            <a:off x="5486400" y="3810000"/>
            <a:ext cx="3511550" cy="394587"/>
          </a:xfrm>
          <a:prstGeom prst="rect">
            <a:avLst/>
          </a:prstGeom>
          <a:noFill/>
          <a:ln w="9525">
            <a:noFill/>
            <a:round/>
            <a:headEnd/>
            <a:tailEnd/>
          </a:ln>
        </p:spPr>
      </p:pic>
      <p:pic>
        <p:nvPicPr>
          <p:cNvPr id="21516" name="Picture 10"/>
          <p:cNvPicPr>
            <a:picLocks noChangeAspect="1" noChangeArrowheads="1"/>
          </p:cNvPicPr>
          <p:nvPr/>
        </p:nvPicPr>
        <p:blipFill>
          <a:blip r:embed="rId6" cstate="print"/>
          <a:srcRect/>
          <a:stretch>
            <a:fillRect/>
          </a:stretch>
        </p:blipFill>
        <p:spPr bwMode="auto">
          <a:xfrm>
            <a:off x="5638800" y="3455317"/>
            <a:ext cx="3067050" cy="430883"/>
          </a:xfrm>
          <a:prstGeom prst="rect">
            <a:avLst/>
          </a:prstGeom>
          <a:noFill/>
          <a:ln w="9525">
            <a:noFill/>
            <a:round/>
            <a:headEnd/>
            <a:tailEnd/>
          </a:ln>
        </p:spPr>
      </p:pic>
      <p:pic>
        <p:nvPicPr>
          <p:cNvPr id="21517" name="Picture 11"/>
          <p:cNvPicPr>
            <a:picLocks noChangeAspect="1" noChangeArrowheads="1"/>
          </p:cNvPicPr>
          <p:nvPr/>
        </p:nvPicPr>
        <p:blipFill>
          <a:blip r:embed="rId7" cstate="print"/>
          <a:srcRect/>
          <a:stretch>
            <a:fillRect/>
          </a:stretch>
        </p:blipFill>
        <p:spPr bwMode="auto">
          <a:xfrm>
            <a:off x="3886200" y="3276600"/>
            <a:ext cx="1371600" cy="923925"/>
          </a:xfrm>
          <a:prstGeom prst="rect">
            <a:avLst/>
          </a:prstGeom>
          <a:noFill/>
          <a:ln w="9525">
            <a:noFill/>
            <a:round/>
            <a:headEnd/>
            <a:tailEnd/>
          </a:ln>
        </p:spPr>
      </p:pic>
      <p:sp>
        <p:nvSpPr>
          <p:cNvPr id="21518" name="Text Box 12"/>
          <p:cNvSpPr txBox="1">
            <a:spLocks noChangeArrowheads="1"/>
          </p:cNvSpPr>
          <p:nvPr/>
        </p:nvSpPr>
        <p:spPr bwMode="auto">
          <a:xfrm>
            <a:off x="4006850" y="4194175"/>
            <a:ext cx="1158875" cy="346075"/>
          </a:xfrm>
          <a:prstGeom prst="rect">
            <a:avLst/>
          </a:prstGeom>
          <a:noFill/>
          <a:ln w="9525">
            <a:noFill/>
            <a:round/>
            <a:headEnd/>
            <a:tailEnd/>
          </a:ln>
        </p:spPr>
        <p:txBody>
          <a:bodyPr wrap="none" lIns="90000" tIns="45000" rIns="90000" bIns="45000"/>
          <a:lstStyle/>
          <a:p>
            <a:pPr>
              <a:tabLst>
                <a:tab pos="723900" algn="l"/>
              </a:tabLst>
            </a:pPr>
            <a:r>
              <a:rPr lang="en-US" b="1" dirty="0">
                <a:solidFill>
                  <a:srgbClr val="0000FF"/>
                </a:solidFill>
              </a:rPr>
              <a:t>FTU CPS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0"/>
          </p:nvPr>
        </p:nvSpPr>
        <p:spPr>
          <a:noFill/>
        </p:spPr>
        <p:txBody>
          <a:bodyPr/>
          <a:lstStyle/>
          <a:p>
            <a:fld id="{DD49DD7F-C599-49E7-B562-E2E410B97ABF}" type="slidenum">
              <a:rPr lang="en-US"/>
              <a:pPr/>
              <a:t>15</a:t>
            </a:fld>
            <a:endParaRPr lang="en-US"/>
          </a:p>
        </p:txBody>
      </p:sp>
      <p:sp>
        <p:nvSpPr>
          <p:cNvPr id="22531" name="Rectangle 1"/>
          <p:cNvSpPr>
            <a:spLocks noGrp="1" noChangeArrowheads="1"/>
          </p:cNvSpPr>
          <p:nvPr>
            <p:ph type="title" idx="4294967295"/>
          </p:nvPr>
        </p:nvSpPr>
        <p:spPr>
          <a:xfrm>
            <a:off x="0" y="0"/>
            <a:ext cx="9144000" cy="914400"/>
          </a:xfrm>
        </p:spPr>
        <p:txBody>
          <a:bodyPr lIns="0" tIns="0" rIns="0" bIns="0"/>
          <a:lstStyle/>
          <a:p>
            <a:pPr algn="ct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i="0" smtClean="0"/>
              <a:t>Thrust 3 will establish the existence of vapor-shielded regime and assess compatibility with high-performance discharges</a:t>
            </a:r>
          </a:p>
        </p:txBody>
      </p:sp>
      <p:sp>
        <p:nvSpPr>
          <p:cNvPr id="19458" name="Rectangle 2"/>
          <p:cNvSpPr>
            <a:spLocks noGrp="1" noChangeArrowheads="1"/>
          </p:cNvSpPr>
          <p:nvPr>
            <p:ph type="body" idx="4294967295"/>
          </p:nvPr>
        </p:nvSpPr>
        <p:spPr>
          <a:xfrm>
            <a:off x="457200" y="1022350"/>
            <a:ext cx="8229600" cy="5532438"/>
          </a:xfrm>
        </p:spPr>
        <p:txBody>
          <a:bodyPr>
            <a:normAutofit lnSpcReduction="10000"/>
          </a:bodyPr>
          <a:lstStyle/>
          <a:p>
            <a:pPr marL="431800" indent="-323850" eaLnBrk="1">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1800" dirty="0" smtClean="0"/>
              <a:t>FY14-15 – Assess the high Li influx regime (w/ Thrust 2)</a:t>
            </a:r>
          </a:p>
          <a:p>
            <a:pPr marL="863600" lvl="1" indent="-323850" eaLnBrk="1">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1800" dirty="0" smtClean="0"/>
              <a:t>Complete high-Z tile design for installation in year 3</a:t>
            </a:r>
          </a:p>
          <a:p>
            <a:pPr marL="863600" lvl="1" indent="-323850" eaLnBrk="1">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1800" dirty="0" smtClean="0"/>
              <a:t>Conduct high temperature experiments on Magnum-PSI</a:t>
            </a:r>
          </a:p>
          <a:p>
            <a:pPr marL="863600" lvl="1" indent="-323850" eaLnBrk="1">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1800" dirty="0" smtClean="0"/>
              <a:t>Validate plasma transport and atomic physics data bases for high-density, high-Li fraction plasmas</a:t>
            </a:r>
          </a:p>
          <a:p>
            <a:pPr marL="431800" indent="-323850" eaLnBrk="1">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1800" dirty="0" smtClean="0"/>
              <a:t>FY16 – Validate high-Z substrate design and reference performance</a:t>
            </a:r>
          </a:p>
          <a:p>
            <a:pPr marL="863600" lvl="1" indent="-323850" eaLnBrk="1">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1800" dirty="0" smtClean="0"/>
              <a:t>Boron vs. Lithium experiments diverted directly onto high-Z tiles</a:t>
            </a:r>
          </a:p>
          <a:p>
            <a:pPr marL="863600" lvl="1" indent="-323850" eaLnBrk="1">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1800" dirty="0" smtClean="0"/>
              <a:t>Assess power and pressure balance in the NSTX-U SOL</a:t>
            </a:r>
          </a:p>
          <a:p>
            <a:pPr marL="431800" indent="-323850" eaLnBrk="1">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1800" dirty="0" smtClean="0"/>
              <a:t>FY17 – Extend operational space of vapor-shielded regime</a:t>
            </a:r>
          </a:p>
          <a:p>
            <a:pPr marL="863600" lvl="1" indent="-323850" eaLnBrk="1">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1800" dirty="0" smtClean="0"/>
              <a:t>Determine core compatibility with vapor-shielded </a:t>
            </a:r>
            <a:r>
              <a:rPr lang="en-US" sz="1800" dirty="0" err="1" smtClean="0"/>
              <a:t>divertor</a:t>
            </a:r>
            <a:r>
              <a:rPr lang="en-US" sz="1800" dirty="0" smtClean="0"/>
              <a:t> plasmas</a:t>
            </a:r>
          </a:p>
          <a:p>
            <a:pPr marL="863600" lvl="1" indent="-323850" eaLnBrk="1">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1800" dirty="0" smtClean="0"/>
              <a:t>Determine vapor-shield performance with varying SOL pressures, input powers, connection length</a:t>
            </a:r>
          </a:p>
          <a:p>
            <a:pPr marL="863600" lvl="1" indent="-323850" eaLnBrk="1">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1800" dirty="0" smtClean="0"/>
              <a:t>Assess transient loading response (ELM loads)</a:t>
            </a:r>
          </a:p>
          <a:p>
            <a:pPr marL="431800" indent="-323850" eaLnBrk="1">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1800" dirty="0" smtClean="0"/>
              <a:t>FY18 – Determine flowing-system replenishment needs due to net erosion to extend vapor-shielding regime beyond 1s tests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p:cNvSpPr>
            <a:spLocks noGrp="1"/>
          </p:cNvSpPr>
          <p:nvPr>
            <p:ph type="sldNum" sz="quarter" idx="10"/>
          </p:nvPr>
        </p:nvSpPr>
        <p:spPr>
          <a:noFill/>
        </p:spPr>
        <p:txBody>
          <a:bodyPr/>
          <a:lstStyle/>
          <a:p>
            <a:fld id="{002A6D1D-774F-4894-A9DF-67C35D042469}" type="slidenum">
              <a:rPr lang="en-US"/>
              <a:pPr/>
              <a:t>16</a:t>
            </a:fld>
            <a:endParaRPr lang="en-US"/>
          </a:p>
        </p:txBody>
      </p:sp>
      <p:pic>
        <p:nvPicPr>
          <p:cNvPr id="23555" name="Picture 1"/>
          <p:cNvPicPr>
            <a:picLocks noChangeAspect="1" noChangeArrowheads="1"/>
          </p:cNvPicPr>
          <p:nvPr/>
        </p:nvPicPr>
        <p:blipFill>
          <a:blip r:embed="rId3" cstate="print"/>
          <a:srcRect/>
          <a:stretch>
            <a:fillRect/>
          </a:stretch>
        </p:blipFill>
        <p:spPr bwMode="auto">
          <a:xfrm>
            <a:off x="6516688" y="4719638"/>
            <a:ext cx="2614612" cy="1828800"/>
          </a:xfrm>
          <a:prstGeom prst="rect">
            <a:avLst/>
          </a:prstGeom>
          <a:noFill/>
          <a:ln w="9525">
            <a:noFill/>
            <a:round/>
            <a:headEnd/>
            <a:tailEnd/>
          </a:ln>
        </p:spPr>
      </p:pic>
      <p:sp>
        <p:nvSpPr>
          <p:cNvPr id="23556" name="Rectangle 2"/>
          <p:cNvSpPr>
            <a:spLocks noChangeArrowheads="1"/>
          </p:cNvSpPr>
          <p:nvPr/>
        </p:nvSpPr>
        <p:spPr bwMode="auto">
          <a:xfrm>
            <a:off x="6454775" y="5030788"/>
            <a:ext cx="2057400" cy="457200"/>
          </a:xfrm>
          <a:prstGeom prst="rect">
            <a:avLst/>
          </a:prstGeom>
          <a:solidFill>
            <a:srgbClr val="FFFFFF"/>
          </a:solidFill>
          <a:ln w="9525">
            <a:noFill/>
            <a:round/>
            <a:headEnd/>
            <a:tailEnd/>
          </a:ln>
        </p:spPr>
        <p:txBody>
          <a:bodyPr wrap="none" anchor="ctr"/>
          <a:lstStyle/>
          <a:p>
            <a:endParaRPr lang="en-US"/>
          </a:p>
        </p:txBody>
      </p:sp>
      <p:sp>
        <p:nvSpPr>
          <p:cNvPr id="23557" name="Rectangle 3"/>
          <p:cNvSpPr>
            <a:spLocks noGrp="1" noChangeArrowheads="1"/>
          </p:cNvSpPr>
          <p:nvPr>
            <p:ph type="title" idx="4294967295"/>
          </p:nvPr>
        </p:nvSpPr>
        <p:spPr>
          <a:xfrm>
            <a:off x="0" y="0"/>
            <a:ext cx="9144000" cy="914400"/>
          </a:xfrm>
        </p:spPr>
        <p:txBody>
          <a:bodyPr lIns="0" tIns="0" rIns="0" bIns="0"/>
          <a:lstStyle/>
          <a:p>
            <a:pPr algn="ct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i="0" smtClean="0"/>
              <a:t>Parallel plasma-facing component research and development to support high-Z tile upgrade and vapor-shielding studies</a:t>
            </a:r>
          </a:p>
        </p:txBody>
      </p:sp>
      <p:sp>
        <p:nvSpPr>
          <p:cNvPr id="20484" name="Rectangle 4"/>
          <p:cNvSpPr>
            <a:spLocks noGrp="1" noChangeArrowheads="1"/>
          </p:cNvSpPr>
          <p:nvPr>
            <p:ph type="body" idx="4294967295"/>
          </p:nvPr>
        </p:nvSpPr>
        <p:spPr>
          <a:xfrm>
            <a:off x="0" y="1143000"/>
            <a:ext cx="4114800" cy="5249863"/>
          </a:xfrm>
        </p:spPr>
        <p:txBody>
          <a:bodyPr>
            <a:normAutofit fontScale="92500" lnSpcReduction="10000"/>
          </a:bodyPr>
          <a:lstStyle/>
          <a:p>
            <a:pPr marL="431800" indent="-323850" eaLnBrk="1">
              <a:buSzPct val="45000"/>
              <a:buFont typeface="Wingdings" charset="2"/>
              <a:buChar char=""/>
              <a:tabLst>
                <a:tab pos="723900" algn="l"/>
                <a:tab pos="1447800" algn="l"/>
                <a:tab pos="2171700" algn="l"/>
                <a:tab pos="2895600" algn="l"/>
                <a:tab pos="3619500" algn="l"/>
                <a:tab pos="4343400" algn="l"/>
              </a:tabLst>
              <a:defRPr/>
            </a:pPr>
            <a:r>
              <a:rPr lang="en-US" dirty="0" smtClean="0"/>
              <a:t>High-Z PFC assessment</a:t>
            </a:r>
          </a:p>
          <a:p>
            <a:pPr marL="863600" lvl="1" indent="-323850" eaLnBrk="1">
              <a:buSzPct val="45000"/>
              <a:buFont typeface="Wingdings" charset="2"/>
              <a:buChar char=""/>
              <a:tabLst>
                <a:tab pos="723900" algn="l"/>
                <a:tab pos="1447800" algn="l"/>
                <a:tab pos="2171700" algn="l"/>
                <a:tab pos="2895600" algn="l"/>
                <a:tab pos="3619500" algn="l"/>
                <a:tab pos="4343400" algn="l"/>
              </a:tabLst>
              <a:defRPr/>
            </a:pPr>
            <a:r>
              <a:rPr lang="en-US" dirty="0" smtClean="0"/>
              <a:t>Lamellae used on other machines (e.g. JET-ILW, CMOD) to reduce stress</a:t>
            </a:r>
          </a:p>
          <a:p>
            <a:pPr marL="863600" lvl="1" indent="-323850" eaLnBrk="1">
              <a:buSzPct val="45000"/>
              <a:buFont typeface="Wingdings" charset="2"/>
              <a:buChar char=""/>
              <a:tabLst>
                <a:tab pos="723900" algn="l"/>
                <a:tab pos="1447800" algn="l"/>
                <a:tab pos="2171700" algn="l"/>
                <a:tab pos="2895600" algn="l"/>
                <a:tab pos="3619500" algn="l"/>
                <a:tab pos="4343400" algn="l"/>
              </a:tabLst>
              <a:defRPr/>
            </a:pPr>
            <a:r>
              <a:rPr lang="en-US" dirty="0" smtClean="0"/>
              <a:t>Both compatible with Li</a:t>
            </a:r>
          </a:p>
          <a:p>
            <a:pPr marL="431800" indent="-323850" eaLnBrk="1">
              <a:buSzPct val="45000"/>
              <a:buFont typeface="Wingdings" charset="2"/>
              <a:buChar char=""/>
              <a:tabLst>
                <a:tab pos="723900" algn="l"/>
                <a:tab pos="1447800" algn="l"/>
                <a:tab pos="2171700" algn="l"/>
                <a:tab pos="2895600" algn="l"/>
                <a:tab pos="3619500" algn="l"/>
                <a:tab pos="4343400" algn="l"/>
              </a:tabLst>
              <a:defRPr/>
            </a:pPr>
            <a:r>
              <a:rPr lang="en-US" dirty="0" smtClean="0"/>
              <a:t>Flowing liquid lithium PFC development underway</a:t>
            </a:r>
          </a:p>
          <a:p>
            <a:pPr marL="863600" lvl="1" indent="-323850" eaLnBrk="1">
              <a:buSzPct val="45000"/>
              <a:buFont typeface="Wingdings" charset="2"/>
              <a:buChar char=""/>
              <a:tabLst>
                <a:tab pos="723900" algn="l"/>
                <a:tab pos="1447800" algn="l"/>
                <a:tab pos="2171700" algn="l"/>
                <a:tab pos="2895600" algn="l"/>
                <a:tab pos="3619500" algn="l"/>
                <a:tab pos="4343400" algn="l"/>
              </a:tabLst>
              <a:defRPr/>
            </a:pPr>
            <a:r>
              <a:rPr lang="en-US" dirty="0" smtClean="0"/>
              <a:t>Conceptual design and initial engineering assessment of long-pulse, LM-PFCs underway</a:t>
            </a:r>
          </a:p>
          <a:p>
            <a:pPr marL="863600" lvl="1" indent="-323850" eaLnBrk="1">
              <a:buSzPct val="45000"/>
              <a:buFont typeface="Wingdings" charset="2"/>
              <a:buChar char=""/>
              <a:tabLst>
                <a:tab pos="723900" algn="l"/>
                <a:tab pos="1447800" algn="l"/>
                <a:tab pos="2171700" algn="l"/>
                <a:tab pos="2895600" algn="l"/>
                <a:tab pos="3619500" algn="l"/>
                <a:tab pos="4343400" algn="l"/>
              </a:tabLst>
              <a:defRPr/>
            </a:pPr>
            <a:r>
              <a:rPr lang="en-US" dirty="0" smtClean="0"/>
              <a:t>Basic liquid-metal loop technologies being assembled for testing</a:t>
            </a:r>
          </a:p>
        </p:txBody>
      </p:sp>
      <p:pic>
        <p:nvPicPr>
          <p:cNvPr id="23559" name="Picture 5"/>
          <p:cNvPicPr>
            <a:picLocks noChangeAspect="1" noChangeArrowheads="1"/>
          </p:cNvPicPr>
          <p:nvPr/>
        </p:nvPicPr>
        <p:blipFill>
          <a:blip r:embed="rId4" cstate="print"/>
          <a:srcRect/>
          <a:stretch>
            <a:fillRect/>
          </a:stretch>
        </p:blipFill>
        <p:spPr bwMode="auto">
          <a:xfrm>
            <a:off x="4895850" y="1130300"/>
            <a:ext cx="2935288" cy="2057400"/>
          </a:xfrm>
          <a:prstGeom prst="rect">
            <a:avLst/>
          </a:prstGeom>
          <a:noFill/>
          <a:ln w="9525">
            <a:noFill/>
            <a:round/>
            <a:headEnd/>
            <a:tailEnd/>
          </a:ln>
        </p:spPr>
      </p:pic>
      <p:pic>
        <p:nvPicPr>
          <p:cNvPr id="23560" name="Picture 6"/>
          <p:cNvPicPr>
            <a:picLocks noChangeAspect="1" noChangeArrowheads="1"/>
          </p:cNvPicPr>
          <p:nvPr/>
        </p:nvPicPr>
        <p:blipFill>
          <a:blip r:embed="rId5" cstate="print"/>
          <a:srcRect/>
          <a:stretch>
            <a:fillRect/>
          </a:stretch>
        </p:blipFill>
        <p:spPr bwMode="auto">
          <a:xfrm>
            <a:off x="4508500" y="3251200"/>
            <a:ext cx="2806700" cy="2103438"/>
          </a:xfrm>
          <a:prstGeom prst="rect">
            <a:avLst/>
          </a:prstGeom>
          <a:noFill/>
          <a:ln w="9525">
            <a:noFill/>
            <a:round/>
            <a:headEnd/>
            <a:tailEnd/>
          </a:ln>
        </p:spPr>
      </p:pic>
      <p:pic>
        <p:nvPicPr>
          <p:cNvPr id="23561" name="Picture 7"/>
          <p:cNvPicPr>
            <a:picLocks noChangeAspect="1" noChangeArrowheads="1"/>
          </p:cNvPicPr>
          <p:nvPr/>
        </p:nvPicPr>
        <p:blipFill>
          <a:blip r:embed="rId6" cstate="print"/>
          <a:srcRect/>
          <a:stretch>
            <a:fillRect/>
          </a:stretch>
        </p:blipFill>
        <p:spPr bwMode="auto">
          <a:xfrm>
            <a:off x="6794500" y="3241675"/>
            <a:ext cx="2130425" cy="1782763"/>
          </a:xfrm>
          <a:prstGeom prst="rect">
            <a:avLst/>
          </a:prstGeom>
          <a:noFill/>
          <a:ln w="18360">
            <a:solidFill>
              <a:srgbClr val="000000"/>
            </a:solidFill>
            <a:round/>
            <a:headEnd/>
            <a:tailEnd/>
          </a:ln>
        </p:spPr>
      </p:pic>
      <p:sp>
        <p:nvSpPr>
          <p:cNvPr id="23562" name="Text Box 8"/>
          <p:cNvSpPr txBox="1">
            <a:spLocks noChangeArrowheads="1"/>
          </p:cNvSpPr>
          <p:nvPr/>
        </p:nvSpPr>
        <p:spPr bwMode="auto">
          <a:xfrm>
            <a:off x="4572000" y="4741863"/>
            <a:ext cx="3163888" cy="382587"/>
          </a:xfrm>
          <a:prstGeom prst="rect">
            <a:avLst/>
          </a:prstGeom>
          <a:solidFill>
            <a:srgbClr val="FFFFFF"/>
          </a:solidFill>
          <a:ln w="36720">
            <a:solidFill>
              <a:srgbClr val="000000"/>
            </a:solidFill>
            <a:round/>
            <a:headEnd/>
            <a:tailEnd/>
          </a:ln>
        </p:spPr>
        <p:txBody>
          <a:bodyPr lIns="108360" tIns="63360" rIns="108360" bIns="63360"/>
          <a:lstStyle/>
          <a:p>
            <a:pPr>
              <a:tabLst>
                <a:tab pos="723900" algn="l"/>
                <a:tab pos="1447800" algn="l"/>
                <a:tab pos="2171700" algn="l"/>
                <a:tab pos="2895600" algn="l"/>
              </a:tabLst>
            </a:pPr>
            <a:r>
              <a:rPr lang="en-US" b="1">
                <a:solidFill>
                  <a:srgbClr val="000080"/>
                </a:solidFill>
              </a:rPr>
              <a:t>PPPL Liquid lithium pump</a:t>
            </a:r>
          </a:p>
        </p:txBody>
      </p:sp>
      <p:sp>
        <p:nvSpPr>
          <p:cNvPr id="23563" name="Text Box 9"/>
          <p:cNvSpPr txBox="1">
            <a:spLocks noChangeArrowheads="1"/>
          </p:cNvSpPr>
          <p:nvPr/>
        </p:nvSpPr>
        <p:spPr bwMode="auto">
          <a:xfrm>
            <a:off x="4051300" y="963613"/>
            <a:ext cx="2714625" cy="382587"/>
          </a:xfrm>
          <a:prstGeom prst="rect">
            <a:avLst/>
          </a:prstGeom>
          <a:solidFill>
            <a:srgbClr val="FFFFFF"/>
          </a:solidFill>
          <a:ln w="36720">
            <a:solidFill>
              <a:srgbClr val="000000"/>
            </a:solidFill>
            <a:round/>
            <a:headEnd/>
            <a:tailEnd/>
          </a:ln>
        </p:spPr>
        <p:txBody>
          <a:bodyPr lIns="108360" tIns="63360" rIns="108360" bIns="63360"/>
          <a:lstStyle/>
          <a:p>
            <a:pPr>
              <a:tabLst>
                <a:tab pos="723900" algn="l"/>
                <a:tab pos="1447800" algn="l"/>
                <a:tab pos="2171700" algn="l"/>
              </a:tabLst>
            </a:pPr>
            <a:r>
              <a:rPr lang="en-US" b="1">
                <a:solidFill>
                  <a:srgbClr val="000080"/>
                </a:solidFill>
              </a:rPr>
              <a:t>Recrystallization limits</a:t>
            </a:r>
          </a:p>
        </p:txBody>
      </p:sp>
      <p:sp>
        <p:nvSpPr>
          <p:cNvPr id="23564" name="Text Box 10"/>
          <p:cNvSpPr txBox="1">
            <a:spLocks noChangeArrowheads="1"/>
          </p:cNvSpPr>
          <p:nvPr/>
        </p:nvSpPr>
        <p:spPr bwMode="auto">
          <a:xfrm>
            <a:off x="7696200" y="1600200"/>
            <a:ext cx="1293813" cy="1198563"/>
          </a:xfrm>
          <a:prstGeom prst="rect">
            <a:avLst/>
          </a:prstGeom>
          <a:noFill/>
          <a:ln w="9525">
            <a:noFill/>
            <a:round/>
            <a:headEnd/>
            <a:tailEnd/>
          </a:ln>
        </p:spPr>
        <p:txBody>
          <a:bodyPr wrap="none" lIns="90000" tIns="45000" rIns="90000" bIns="45000"/>
          <a:lstStyle/>
          <a:p>
            <a:pPr>
              <a:tabLst>
                <a:tab pos="723900" algn="l"/>
              </a:tabLst>
            </a:pPr>
            <a:r>
              <a:rPr lang="en-US" b="1">
                <a:solidFill>
                  <a:srgbClr val="000080"/>
                </a:solidFill>
              </a:rPr>
              <a:t>Const. </a:t>
            </a:r>
          </a:p>
          <a:p>
            <a:pPr>
              <a:tabLst>
                <a:tab pos="723900" algn="l"/>
              </a:tabLst>
            </a:pPr>
            <a:r>
              <a:rPr lang="en-US" b="1">
                <a:solidFill>
                  <a:srgbClr val="000080"/>
                </a:solidFill>
              </a:rPr>
              <a:t>Surface q</a:t>
            </a:r>
            <a:r>
              <a:rPr lang="en-US" b="1" baseline="-33000">
                <a:solidFill>
                  <a:srgbClr val="000080"/>
                </a:solidFill>
              </a:rPr>
              <a:t>0</a:t>
            </a:r>
          </a:p>
          <a:p>
            <a:pPr>
              <a:tabLst>
                <a:tab pos="723900" algn="l"/>
              </a:tabLst>
            </a:pPr>
            <a:r>
              <a:rPr lang="en-US" b="1">
                <a:solidFill>
                  <a:srgbClr val="000080"/>
                </a:solidFill>
              </a:rPr>
              <a:t>10MW/m</a:t>
            </a:r>
            <a:r>
              <a:rPr lang="en-US" b="1" baseline="33000">
                <a:solidFill>
                  <a:srgbClr val="000080"/>
                </a:solidFill>
              </a:rPr>
              <a:t>2</a:t>
            </a:r>
            <a:r>
              <a:rPr lang="en-US" b="1">
                <a:solidFill>
                  <a:srgbClr val="000080"/>
                </a:solidFill>
              </a:rPr>
              <a:t> </a:t>
            </a:r>
          </a:p>
          <a:p>
            <a:pPr>
              <a:tabLst>
                <a:tab pos="723900" algn="l"/>
              </a:tabLst>
            </a:pPr>
            <a:r>
              <a:rPr lang="en-US" b="1">
                <a:solidFill>
                  <a:srgbClr val="000080"/>
                </a:solidFill>
              </a:rPr>
              <a:t>for 5s</a:t>
            </a:r>
          </a:p>
        </p:txBody>
      </p:sp>
      <p:sp>
        <p:nvSpPr>
          <p:cNvPr id="20491" name="Text Box 11"/>
          <p:cNvSpPr txBox="1">
            <a:spLocks noChangeArrowheads="1"/>
          </p:cNvSpPr>
          <p:nvPr/>
        </p:nvSpPr>
        <p:spPr bwMode="auto">
          <a:xfrm>
            <a:off x="4068763" y="5605463"/>
            <a:ext cx="2511425" cy="895350"/>
          </a:xfrm>
          <a:prstGeom prst="rect">
            <a:avLst/>
          </a:prstGeom>
          <a:solidFill>
            <a:srgbClr val="FFFFFF"/>
          </a:solidFill>
          <a:ln w="36720">
            <a:solidFill>
              <a:srgbClr val="000000"/>
            </a:solidFill>
            <a:round/>
            <a:headEnd/>
            <a:tailEnd/>
          </a:ln>
          <a:effectLst/>
        </p:spPr>
        <p:txBody>
          <a:bodyPr lIns="108360" tIns="63360" rIns="108360" bIns="63360">
            <a:normAutofit fontScale="92500" lnSpcReduction="10000"/>
          </a:bodyPr>
          <a:lstStyle/>
          <a:p>
            <a:pPr algn="r">
              <a:tabLst>
                <a:tab pos="723900" algn="l"/>
                <a:tab pos="1447800" algn="l"/>
                <a:tab pos="2171700" algn="l"/>
              </a:tabLst>
              <a:defRPr/>
            </a:pPr>
            <a:r>
              <a:rPr lang="en-US" b="1" dirty="0">
                <a:solidFill>
                  <a:srgbClr val="000080"/>
                </a:solidFill>
              </a:rPr>
              <a:t>Actively-supplied, capillary-restrained, gas-cooled LM-PFC</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0"/>
          </p:nvPr>
        </p:nvSpPr>
        <p:spPr>
          <a:noFill/>
        </p:spPr>
        <p:txBody>
          <a:bodyPr/>
          <a:lstStyle/>
          <a:p>
            <a:fld id="{FAA23A32-AB5C-4598-B127-1EA115135E03}" type="slidenum">
              <a:rPr lang="en-US"/>
              <a:pPr/>
              <a:t>17</a:t>
            </a:fld>
            <a:endParaRPr lang="en-US"/>
          </a:p>
        </p:txBody>
      </p:sp>
      <p:sp>
        <p:nvSpPr>
          <p:cNvPr id="24579" name="Rectangle 1"/>
          <p:cNvSpPr>
            <a:spLocks noGrp="1" noChangeArrowheads="1"/>
          </p:cNvSpPr>
          <p:nvPr>
            <p:ph type="title" idx="4294967295"/>
          </p:nvPr>
        </p:nvSpPr>
        <p:spPr>
          <a:xfrm>
            <a:off x="0" y="0"/>
            <a:ext cx="9144000" cy="914400"/>
          </a:xfrm>
        </p:spPr>
        <p:txBody>
          <a:bodyPr lIns="0" tIns="0" rIns="0" bIns="0"/>
          <a:lstStyle/>
          <a:p>
            <a:pPr algn="ct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i="0" smtClean="0"/>
              <a:t>NSTX-U Five-year plan will begin assessment of a high-Z PFC and liquid lithium integrated PMI solutions for next steps</a:t>
            </a:r>
          </a:p>
        </p:txBody>
      </p:sp>
      <p:sp>
        <p:nvSpPr>
          <p:cNvPr id="21506" name="Rectangle 2"/>
          <p:cNvSpPr>
            <a:spLocks noGrp="1" noChangeArrowheads="1"/>
          </p:cNvSpPr>
          <p:nvPr>
            <p:ph type="body" idx="4294967295"/>
          </p:nvPr>
        </p:nvSpPr>
        <p:spPr>
          <a:xfrm>
            <a:off x="457200" y="1201738"/>
            <a:ext cx="8382000" cy="5113337"/>
          </a:xfrm>
        </p:spPr>
        <p:txBody>
          <a:bodyPr>
            <a:normAutofit/>
          </a:bodyPr>
          <a:lstStyle/>
          <a:p>
            <a:pPr marL="431800" indent="-323850" eaLnBrk="1">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000" dirty="0" smtClean="0"/>
              <a:t>M&amp;P research will contribute to the understanding of material migration and evolution to prepare for next-step devices</a:t>
            </a:r>
          </a:p>
          <a:p>
            <a:pPr marL="863600" lvl="1" indent="-323850" eaLnBrk="1">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000" dirty="0" smtClean="0"/>
              <a:t>Study mixed </a:t>
            </a:r>
            <a:r>
              <a:rPr lang="en-US" sz="2000" dirty="0" smtClean="0"/>
              <a:t>material </a:t>
            </a:r>
            <a:r>
              <a:rPr lang="en-US" sz="2000" dirty="0" smtClean="0"/>
              <a:t>issues </a:t>
            </a:r>
            <a:r>
              <a:rPr lang="en-US" sz="2000" dirty="0" smtClean="0"/>
              <a:t>with Li, C, O and high-Z studies</a:t>
            </a:r>
          </a:p>
          <a:p>
            <a:pPr marL="863600" lvl="1" indent="-323850" eaLnBrk="1">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000" dirty="0" smtClean="0"/>
              <a:t>Examine </a:t>
            </a:r>
            <a:r>
              <a:rPr lang="en-US" sz="2000" dirty="0" smtClean="0"/>
              <a:t>whole machine material erosion, </a:t>
            </a:r>
            <a:r>
              <a:rPr lang="en-US" sz="2000" dirty="0" smtClean="0"/>
              <a:t>migration, re-deposition </a:t>
            </a:r>
            <a:endParaRPr lang="en-US" sz="2000" dirty="0" smtClean="0"/>
          </a:p>
          <a:p>
            <a:pPr marL="863600" lvl="1" indent="-323850" eaLnBrk="1">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000" dirty="0" smtClean="0"/>
              <a:t>Begin </a:t>
            </a:r>
            <a:r>
              <a:rPr lang="en-US" sz="2000" dirty="0" smtClean="0"/>
              <a:t>assessment of high-Z PFCs with low-Z coatings</a:t>
            </a:r>
          </a:p>
          <a:p>
            <a:pPr marL="431800" indent="-323850" eaLnBrk="1">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US" sz="1050" dirty="0" smtClean="0"/>
          </a:p>
          <a:p>
            <a:pPr marL="431800" indent="-323850" eaLnBrk="1">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000" dirty="0" smtClean="0"/>
              <a:t>M&amp;P </a:t>
            </a:r>
            <a:r>
              <a:rPr lang="en-US" sz="2000" dirty="0" smtClean="0"/>
              <a:t>research will advance liquid metal PFCs as an innovative solution to handling fusion exhaust power and particle loads</a:t>
            </a:r>
          </a:p>
          <a:p>
            <a:pPr marL="863600" lvl="1" indent="-323850" eaLnBrk="1">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000" dirty="0" smtClean="0"/>
              <a:t>Establish </a:t>
            </a:r>
            <a:r>
              <a:rPr lang="en-US" sz="2000" dirty="0" smtClean="0"/>
              <a:t>the science of continuous vapor shielding with high-temperature, liquid lithium PFCs and determine the compatibility with high-performance discharges</a:t>
            </a:r>
          </a:p>
          <a:p>
            <a:pPr marL="863600" lvl="1" indent="-323850" eaLnBrk="1">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000" dirty="0" smtClean="0"/>
              <a:t>Perform side-by-side </a:t>
            </a:r>
            <a:r>
              <a:rPr lang="en-US" sz="2000" dirty="0" smtClean="0"/>
              <a:t>comparison of a high-Z PFC vs. a liquid metal PFC to inform </a:t>
            </a:r>
            <a:r>
              <a:rPr lang="en-US" sz="2000" dirty="0" smtClean="0"/>
              <a:t>next-step </a:t>
            </a:r>
            <a:r>
              <a:rPr lang="en-US" sz="2000" dirty="0" smtClean="0"/>
              <a:t>devices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2"/>
          <p:cNvSpPr>
            <a:spLocks noGrp="1"/>
          </p:cNvSpPr>
          <p:nvPr>
            <p:ph type="sldNum" sz="quarter" idx="10"/>
          </p:nvPr>
        </p:nvSpPr>
        <p:spPr>
          <a:noFill/>
        </p:spPr>
        <p:txBody>
          <a:bodyPr/>
          <a:lstStyle/>
          <a:p>
            <a:fld id="{6D0613EF-18A3-414F-BCCF-19780F915C44}" type="slidenum">
              <a:rPr lang="en-US"/>
              <a:pPr/>
              <a:t>18</a:t>
            </a:fld>
            <a:endParaRPr lang="en-US"/>
          </a:p>
        </p:txBody>
      </p:sp>
      <p:sp>
        <p:nvSpPr>
          <p:cNvPr id="25603" name="Rectangle 1"/>
          <p:cNvSpPr>
            <a:spLocks noGrp="1" noChangeArrowheads="1"/>
          </p:cNvSpPr>
          <p:nvPr>
            <p:ph type="title" idx="4294967295"/>
          </p:nvPr>
        </p:nvSpPr>
        <p:spPr>
          <a:xfrm>
            <a:off x="0" y="0"/>
            <a:ext cx="9144000" cy="914400"/>
          </a:xfrm>
        </p:spPr>
        <p:txBody>
          <a:bodyPr lIns="0" tIns="0" rIns="0" bIns="0"/>
          <a:lstStyle/>
          <a:p>
            <a:pPr algn="ct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i="0" smtClean="0"/>
              <a:t>Backup</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0"/>
          </p:nvPr>
        </p:nvSpPr>
        <p:spPr>
          <a:noFill/>
        </p:spPr>
        <p:txBody>
          <a:bodyPr/>
          <a:lstStyle/>
          <a:p>
            <a:fld id="{175B513A-BA69-4C78-BC93-356BB1C8A54A}" type="slidenum">
              <a:rPr lang="en-US"/>
              <a:pPr/>
              <a:t>19</a:t>
            </a:fld>
            <a:endParaRPr lang="en-US"/>
          </a:p>
        </p:txBody>
      </p:sp>
      <p:sp>
        <p:nvSpPr>
          <p:cNvPr id="26627" name="Rectangle 1"/>
          <p:cNvSpPr>
            <a:spLocks noGrp="1" noChangeArrowheads="1"/>
          </p:cNvSpPr>
          <p:nvPr>
            <p:ph type="title" idx="4294967295"/>
          </p:nvPr>
        </p:nvSpPr>
        <p:spPr>
          <a:xfrm>
            <a:off x="0" y="0"/>
            <a:ext cx="9144000" cy="914400"/>
          </a:xfrm>
        </p:spPr>
        <p:txBody>
          <a:bodyPr lIns="0" tIns="0" rIns="0" bIns="0"/>
          <a:lstStyle/>
          <a:p>
            <a:pPr algn="ct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i="0" smtClean="0"/>
              <a:t>PAC-31 response slide 1</a:t>
            </a:r>
          </a:p>
        </p:txBody>
      </p:sp>
      <p:sp>
        <p:nvSpPr>
          <p:cNvPr id="26628" name="Rectangle 2"/>
          <p:cNvSpPr>
            <a:spLocks noGrp="1" noChangeArrowheads="1"/>
          </p:cNvSpPr>
          <p:nvPr>
            <p:ph type="body" idx="4294967295"/>
          </p:nvPr>
        </p:nvSpPr>
        <p:spPr>
          <a:xfrm>
            <a:off x="457200" y="1604963"/>
            <a:ext cx="8229600" cy="4437062"/>
          </a:xfrm>
        </p:spPr>
        <p:txBody>
          <a:bodyPr/>
          <a:lstStyle/>
          <a:p>
            <a:pPr marL="431800" indent="-323850" eaLnBrk="1">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mtClean="0"/>
              <a:t>Diagnostic priorities for M&amp;P research plan (divertor)</a:t>
            </a:r>
          </a:p>
          <a:p>
            <a:pPr marL="863600" lvl="1" indent="-323850" eaLnBrk="1">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mtClean="0"/>
              <a:t>Top priority: divertor Langmuir probe array, divertor spectroscopy (cameras+spectrometers), DBIR thermography, MAPP, QCMs, marker tiles, witness samples, divertor bolometry</a:t>
            </a:r>
          </a:p>
          <a:p>
            <a:pPr marL="863600" lvl="1" indent="-323850" eaLnBrk="1">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mtClean="0"/>
              <a:t>Highly desirable: SOL flow measurements (e.g. Mach probes), remote material analysis (e.g. LIBS), spectrally and spatially resolved VUV spectroscopy, hydrogen sensors, time-resolved pressure gauges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2"/>
          <p:cNvSpPr>
            <a:spLocks noGrp="1"/>
          </p:cNvSpPr>
          <p:nvPr>
            <p:ph type="sldNum" sz="quarter" idx="10"/>
          </p:nvPr>
        </p:nvSpPr>
        <p:spPr>
          <a:noFill/>
        </p:spPr>
        <p:txBody>
          <a:bodyPr/>
          <a:lstStyle/>
          <a:p>
            <a:fld id="{A28A98B8-BA4C-4BBD-B227-7CDAD7D76439}" type="slidenum">
              <a:rPr lang="en-US"/>
              <a:pPr/>
              <a:t>2</a:t>
            </a:fld>
            <a:endParaRPr lang="en-US"/>
          </a:p>
        </p:txBody>
      </p:sp>
      <p:sp>
        <p:nvSpPr>
          <p:cNvPr id="9219" name="Rectangle 1"/>
          <p:cNvSpPr>
            <a:spLocks noGrp="1" noChangeArrowheads="1"/>
          </p:cNvSpPr>
          <p:nvPr>
            <p:ph type="title" idx="4294967295"/>
          </p:nvPr>
        </p:nvSpPr>
        <p:spPr>
          <a:xfrm>
            <a:off x="0" y="0"/>
            <a:ext cx="9144000" cy="914400"/>
          </a:xfrm>
        </p:spPr>
        <p:txBody>
          <a:bodyPr/>
          <a:lstStyle/>
          <a:p>
            <a:pPr algn="ct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800" i="0" smtClean="0">
                <a:solidFill>
                  <a:srgbClr val="3333CC"/>
                </a:solidFill>
              </a:rPr>
              <a:t>High-level goals for NSTX-U 5 year plan </a:t>
            </a:r>
            <a:br>
              <a:rPr lang="en-US" sz="2800" i="0" smtClean="0">
                <a:solidFill>
                  <a:srgbClr val="3333CC"/>
                </a:solidFill>
              </a:rPr>
            </a:br>
            <a:r>
              <a:rPr lang="en-US" sz="2000" i="0" smtClean="0">
                <a:solidFill>
                  <a:srgbClr val="3333CC"/>
                </a:solidFill>
              </a:rPr>
              <a:t>(see Program Overview Talk)</a:t>
            </a:r>
          </a:p>
        </p:txBody>
      </p:sp>
      <p:pic>
        <p:nvPicPr>
          <p:cNvPr id="9220" name="Picture 2"/>
          <p:cNvPicPr>
            <a:picLocks noChangeAspect="1" noChangeArrowheads="1"/>
          </p:cNvPicPr>
          <p:nvPr/>
        </p:nvPicPr>
        <p:blipFill>
          <a:blip r:embed="rId3" cstate="print"/>
          <a:srcRect/>
          <a:stretch>
            <a:fillRect/>
          </a:stretch>
        </p:blipFill>
        <p:spPr bwMode="auto">
          <a:xfrm>
            <a:off x="611188" y="1141413"/>
            <a:ext cx="7961312" cy="4598987"/>
          </a:xfrm>
          <a:prstGeom prst="rect">
            <a:avLst/>
          </a:prstGeom>
          <a:noFill/>
          <a:ln w="9525">
            <a:noFill/>
            <a:round/>
            <a:headEnd/>
            <a:tailEnd/>
          </a:ln>
        </p:spPr>
      </p:pic>
      <p:sp>
        <p:nvSpPr>
          <p:cNvPr id="9221" name="Rectangle 3"/>
          <p:cNvSpPr>
            <a:spLocks noChangeArrowheads="1"/>
          </p:cNvSpPr>
          <p:nvPr/>
        </p:nvSpPr>
        <p:spPr bwMode="auto">
          <a:xfrm>
            <a:off x="284163" y="4983163"/>
            <a:ext cx="8402637" cy="914400"/>
          </a:xfrm>
          <a:prstGeom prst="rect">
            <a:avLst/>
          </a:prstGeom>
          <a:noFill/>
          <a:ln w="91440">
            <a:solidFill>
              <a:srgbClr val="FF0000"/>
            </a:solidFill>
            <a:round/>
            <a:headEnd/>
            <a:tailEnd/>
          </a:ln>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0"/>
          </p:nvPr>
        </p:nvSpPr>
        <p:spPr>
          <a:noFill/>
        </p:spPr>
        <p:txBody>
          <a:bodyPr/>
          <a:lstStyle/>
          <a:p>
            <a:fld id="{1BAD2AC4-87CE-4382-BD17-F8F969B89830}" type="slidenum">
              <a:rPr lang="en-US"/>
              <a:pPr/>
              <a:t>20</a:t>
            </a:fld>
            <a:endParaRPr lang="en-US"/>
          </a:p>
        </p:txBody>
      </p:sp>
      <p:sp>
        <p:nvSpPr>
          <p:cNvPr id="27651" name="Rectangle 1"/>
          <p:cNvSpPr>
            <a:spLocks noGrp="1" noChangeArrowheads="1"/>
          </p:cNvSpPr>
          <p:nvPr>
            <p:ph type="title" idx="4294967295"/>
          </p:nvPr>
        </p:nvSpPr>
        <p:spPr>
          <a:xfrm>
            <a:off x="0" y="44450"/>
            <a:ext cx="9144000" cy="823913"/>
          </a:xfrm>
        </p:spPr>
        <p:txBody>
          <a:bodyPr lIns="0" tIns="0" rIns="0" bIns="0"/>
          <a:lstStyle/>
          <a:p>
            <a:pPr algn="ct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i="0" smtClean="0"/>
              <a:t>PAC-31 Response slide 2</a:t>
            </a:r>
          </a:p>
        </p:txBody>
      </p:sp>
      <p:sp>
        <p:nvSpPr>
          <p:cNvPr id="27652" name="Rectangle 2"/>
          <p:cNvSpPr>
            <a:spLocks noGrp="1" noChangeArrowheads="1"/>
          </p:cNvSpPr>
          <p:nvPr>
            <p:ph type="body" idx="4294967295"/>
          </p:nvPr>
        </p:nvSpPr>
        <p:spPr>
          <a:xfrm>
            <a:off x="457200" y="1604963"/>
            <a:ext cx="8229600" cy="4437062"/>
          </a:xfrm>
        </p:spPr>
        <p:txBody>
          <a:bodyPr/>
          <a:lstStyle/>
          <a:p>
            <a:pPr marL="431800" indent="-323850" eaLnBrk="1">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mtClean="0"/>
              <a:t>PAC 31-8: The PAC suggests that a much clearer plan is needed to better clarify the evolution from carbon to all-metal walls. Effects of the high-Z wall on the PWI and plasma performance should be determined without influence of Li layers, i.e., prior to Li studies on the metal walls...</a:t>
            </a:r>
          </a:p>
          <a:p>
            <a:pPr marL="863600" lvl="1" indent="-323850" eaLnBrk="1">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mtClean="0"/>
              <a:t>This is explicitly included in the 5-yr plan which makes use of multiple years examining the transition from boronized wall conditions to lithiated conditions.  The timing of a bare-wall run campaign is still being debated and will depend on run-time allocation for such an endeavour.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0"/>
          </p:nvPr>
        </p:nvSpPr>
        <p:spPr>
          <a:noFill/>
        </p:spPr>
        <p:txBody>
          <a:bodyPr/>
          <a:lstStyle/>
          <a:p>
            <a:fld id="{0A5E9987-E287-4646-A024-E9536C5E9115}" type="slidenum">
              <a:rPr lang="en-US"/>
              <a:pPr/>
              <a:t>21</a:t>
            </a:fld>
            <a:endParaRPr lang="en-US"/>
          </a:p>
        </p:txBody>
      </p:sp>
      <p:sp>
        <p:nvSpPr>
          <p:cNvPr id="28675" name="Rectangle 1"/>
          <p:cNvSpPr>
            <a:spLocks noGrp="1" noChangeArrowheads="1"/>
          </p:cNvSpPr>
          <p:nvPr>
            <p:ph type="title" idx="4294967295"/>
          </p:nvPr>
        </p:nvSpPr>
        <p:spPr>
          <a:xfrm>
            <a:off x="0" y="44450"/>
            <a:ext cx="9144000" cy="823913"/>
          </a:xfrm>
        </p:spPr>
        <p:txBody>
          <a:bodyPr lIns="0" tIns="0" rIns="0" bIns="0"/>
          <a:lstStyle/>
          <a:p>
            <a:pPr algn="ct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i="0" smtClean="0"/>
              <a:t>PAC 31 response slide 3</a:t>
            </a:r>
          </a:p>
        </p:txBody>
      </p:sp>
      <p:sp>
        <p:nvSpPr>
          <p:cNvPr id="28676" name="Rectangle 2"/>
          <p:cNvSpPr>
            <a:spLocks noGrp="1" noChangeArrowheads="1"/>
          </p:cNvSpPr>
          <p:nvPr>
            <p:ph type="body" idx="4294967295"/>
          </p:nvPr>
        </p:nvSpPr>
        <p:spPr>
          <a:xfrm>
            <a:off x="228600" y="1208088"/>
            <a:ext cx="8458200" cy="5032375"/>
          </a:xfrm>
        </p:spPr>
        <p:txBody>
          <a:bodyPr/>
          <a:lstStyle/>
          <a:p>
            <a:pPr marL="431800" indent="-323850" eaLnBrk="1">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t>PAC 31-13: ...The NSTX-U team needs to address the engineering issues of high-Z tile edge design and configuration, especially leading edges that intercept parallel plasma flow along the magnetic field, B. This is an important issue to reduce erosion and melting, in particular, for the snowflake </a:t>
            </a:r>
            <a:r>
              <a:rPr lang="en-US" dirty="0" err="1" smtClean="0"/>
              <a:t>divertor</a:t>
            </a:r>
            <a:r>
              <a:rPr lang="en-US" dirty="0" smtClean="0"/>
              <a:t>...</a:t>
            </a:r>
          </a:p>
          <a:p>
            <a:pPr marL="863600" lvl="1" indent="-323850" eaLnBrk="1">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t>The plan for high-Z tile implementation, at present, is to limit the installed tiles to the outer </a:t>
            </a:r>
            <a:r>
              <a:rPr lang="en-US" dirty="0" err="1" smtClean="0"/>
              <a:t>divertor</a:t>
            </a:r>
            <a:r>
              <a:rPr lang="en-US" dirty="0" smtClean="0"/>
              <a:t> to mitigate risk.  In these locations, the angle of incidence is higher which alleviates leading edge effects, but still carries large incident power fluxes when diverted in this region of the device.  Examining erosion of the high-Z tiles is a central element of the M&amp;P program and will be used to inform design decisions for high-Z PFCs to be implemented in the inner </a:t>
            </a:r>
            <a:r>
              <a:rPr lang="en-US" dirty="0" err="1" smtClean="0"/>
              <a:t>divertor</a:t>
            </a:r>
            <a:r>
              <a:rPr lang="en-US" dirty="0" smtClean="0"/>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0"/>
          </p:nvPr>
        </p:nvSpPr>
        <p:spPr>
          <a:noFill/>
        </p:spPr>
        <p:txBody>
          <a:bodyPr/>
          <a:lstStyle/>
          <a:p>
            <a:fld id="{0A4C9818-D051-4DE0-8B46-727D220E66B5}" type="slidenum">
              <a:rPr lang="en-US"/>
              <a:pPr/>
              <a:t>22</a:t>
            </a:fld>
            <a:endParaRPr lang="en-US"/>
          </a:p>
        </p:txBody>
      </p:sp>
      <p:sp>
        <p:nvSpPr>
          <p:cNvPr id="29699" name="Rectangle 1"/>
          <p:cNvSpPr>
            <a:spLocks noGrp="1" noChangeArrowheads="1"/>
          </p:cNvSpPr>
          <p:nvPr>
            <p:ph type="title" idx="4294967295"/>
          </p:nvPr>
        </p:nvSpPr>
        <p:spPr>
          <a:xfrm>
            <a:off x="0" y="44450"/>
            <a:ext cx="9144000" cy="823913"/>
          </a:xfrm>
        </p:spPr>
        <p:txBody>
          <a:bodyPr lIns="0" tIns="0" rIns="0" bIns="0"/>
          <a:lstStyle/>
          <a:p>
            <a:pPr algn="ct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i="0" smtClean="0"/>
              <a:t>PAC 31 response slide 4</a:t>
            </a:r>
          </a:p>
        </p:txBody>
      </p:sp>
      <p:sp>
        <p:nvSpPr>
          <p:cNvPr id="29700" name="Rectangle 2"/>
          <p:cNvSpPr>
            <a:spLocks noGrp="1" noChangeArrowheads="1"/>
          </p:cNvSpPr>
          <p:nvPr>
            <p:ph type="body" idx="4294967295"/>
          </p:nvPr>
        </p:nvSpPr>
        <p:spPr>
          <a:xfrm>
            <a:off x="457200" y="1604963"/>
            <a:ext cx="8229600" cy="4437062"/>
          </a:xfrm>
        </p:spPr>
        <p:txBody>
          <a:bodyPr/>
          <a:lstStyle/>
          <a:p>
            <a:pPr marL="431800" indent="-323850" eaLnBrk="1">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mtClean="0"/>
              <a:t>PAC 31-19: The reduction of peak heat flux with Li deposition was documented, as well as the narrowing of the heat-flux radial profile for the same power as no-Li discharges. Just where the remaining power went is not well understood, though likely it is distributed via impurity radiation...</a:t>
            </a:r>
          </a:p>
          <a:p>
            <a:pPr marL="863600" lvl="1" indent="-323850" eaLnBrk="1">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mtClean="0"/>
              <a:t>Examining the usage of lithium impurities as a radiator is the focus of Thrust 3 in M&amp;P TSG.  Analysis of the discharges in question is ongoing, but made difficult by diagnostic coverage present in NSTX (e.g. sparse probe and bolometer coverage).  Diagnostic coverage in NSTX-U will be improved to better understand the physics involved.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0"/>
          </p:nvPr>
        </p:nvSpPr>
        <p:spPr>
          <a:noFill/>
        </p:spPr>
        <p:txBody>
          <a:bodyPr/>
          <a:lstStyle/>
          <a:p>
            <a:fld id="{60FFBD83-3951-47FD-AF3C-45FD8736661F}" type="slidenum">
              <a:rPr lang="en-US"/>
              <a:pPr/>
              <a:t>23</a:t>
            </a:fld>
            <a:endParaRPr lang="en-US"/>
          </a:p>
        </p:txBody>
      </p:sp>
      <p:sp>
        <p:nvSpPr>
          <p:cNvPr id="30723" name="Rectangle 1"/>
          <p:cNvSpPr>
            <a:spLocks noGrp="1" noChangeArrowheads="1"/>
          </p:cNvSpPr>
          <p:nvPr>
            <p:ph type="title" idx="4294967295"/>
          </p:nvPr>
        </p:nvSpPr>
        <p:spPr>
          <a:xfrm>
            <a:off x="0" y="44450"/>
            <a:ext cx="9144000" cy="823913"/>
          </a:xfrm>
        </p:spPr>
        <p:txBody>
          <a:bodyPr lIns="0" tIns="0" rIns="0" bIns="0"/>
          <a:lstStyle/>
          <a:p>
            <a:pPr algn="ct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i="0" smtClean="0"/>
              <a:t>PAC 31 response slide 5</a:t>
            </a:r>
          </a:p>
        </p:txBody>
      </p:sp>
      <p:sp>
        <p:nvSpPr>
          <p:cNvPr id="30724" name="Rectangle 2"/>
          <p:cNvSpPr>
            <a:spLocks noGrp="1" noChangeArrowheads="1"/>
          </p:cNvSpPr>
          <p:nvPr>
            <p:ph type="body" idx="4294967295"/>
          </p:nvPr>
        </p:nvSpPr>
        <p:spPr>
          <a:xfrm>
            <a:off x="76200" y="1066800"/>
            <a:ext cx="8991600" cy="5141912"/>
          </a:xfrm>
        </p:spPr>
        <p:txBody>
          <a:bodyPr/>
          <a:lstStyle/>
          <a:p>
            <a:pPr marL="431800" indent="-323850" eaLnBrk="1">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t>PAC 31-21: </a:t>
            </a:r>
            <a:r>
              <a:rPr lang="en-US" dirty="0" err="1" smtClean="0"/>
              <a:t>Hydrogenic</a:t>
            </a:r>
            <a:r>
              <a:rPr lang="en-US" dirty="0" smtClean="0"/>
              <a:t> and impurity particle </a:t>
            </a:r>
            <a:r>
              <a:rPr lang="en-US" dirty="0" smtClean="0"/>
              <a:t>recycling &amp; transport </a:t>
            </a:r>
            <a:r>
              <a:rPr lang="en-US" dirty="0" smtClean="0"/>
              <a:t>in the inboard </a:t>
            </a:r>
            <a:r>
              <a:rPr lang="en-US" dirty="0" err="1" smtClean="0"/>
              <a:t>divertor</a:t>
            </a:r>
            <a:r>
              <a:rPr lang="en-US" dirty="0" smtClean="0"/>
              <a:t> and wall can contribute to the overall sources of these particles, and it is thus important to understand such processes in this region when designing PFCs appropriate for ST </a:t>
            </a:r>
            <a:r>
              <a:rPr lang="en-US" dirty="0" err="1" smtClean="0"/>
              <a:t>tokamaks</a:t>
            </a:r>
            <a:r>
              <a:rPr lang="en-US" dirty="0" smtClean="0"/>
              <a:t>. Simulation and experiment studies such as local Li coating and </a:t>
            </a:r>
            <a:r>
              <a:rPr lang="en-US" dirty="0" err="1" smtClean="0"/>
              <a:t>divertor</a:t>
            </a:r>
            <a:r>
              <a:rPr lang="en-US" dirty="0" smtClean="0"/>
              <a:t> pumping from the private region will help evaluate their influence on </a:t>
            </a:r>
            <a:r>
              <a:rPr lang="en-US" dirty="0" err="1" smtClean="0"/>
              <a:t>divertor</a:t>
            </a:r>
            <a:r>
              <a:rPr lang="en-US" dirty="0" smtClean="0"/>
              <a:t> and core plasmas. It is also important to measure influx profiles of intrinsic D and Li, and seeded impurities.</a:t>
            </a:r>
          </a:p>
          <a:p>
            <a:pPr marL="863600" lvl="1" indent="-323850" eaLnBrk="1">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t>A broader analysis of NSTX discharges is planned in the years leading up to NSTX-U operations.  Improved diagnostic coverage will improve confidence in the accuracy of plasma reconstructions and fluid models as an aid to interpreting the experimental measurements.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0"/>
          </p:nvPr>
        </p:nvSpPr>
        <p:spPr>
          <a:noFill/>
        </p:spPr>
        <p:txBody>
          <a:bodyPr/>
          <a:lstStyle/>
          <a:p>
            <a:fld id="{C7289CEB-5B1C-4E7F-9FC8-377B1BB7DC22}" type="slidenum">
              <a:rPr lang="en-US"/>
              <a:pPr/>
              <a:t>24</a:t>
            </a:fld>
            <a:endParaRPr lang="en-US"/>
          </a:p>
        </p:txBody>
      </p:sp>
      <p:sp>
        <p:nvSpPr>
          <p:cNvPr id="31747" name="Rectangle 1"/>
          <p:cNvSpPr>
            <a:spLocks noGrp="1" noChangeArrowheads="1"/>
          </p:cNvSpPr>
          <p:nvPr>
            <p:ph type="title" idx="4294967295"/>
          </p:nvPr>
        </p:nvSpPr>
        <p:spPr>
          <a:xfrm>
            <a:off x="0" y="44450"/>
            <a:ext cx="9144000" cy="823913"/>
          </a:xfrm>
        </p:spPr>
        <p:txBody>
          <a:bodyPr lIns="0" tIns="0" rIns="0" bIns="0"/>
          <a:lstStyle/>
          <a:p>
            <a:pPr algn="ct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i="0" smtClean="0"/>
              <a:t>PAC 31 response slide 6</a:t>
            </a:r>
          </a:p>
        </p:txBody>
      </p:sp>
      <p:sp>
        <p:nvSpPr>
          <p:cNvPr id="31748" name="Rectangle 2"/>
          <p:cNvSpPr>
            <a:spLocks noGrp="1" noChangeArrowheads="1"/>
          </p:cNvSpPr>
          <p:nvPr>
            <p:ph type="body" idx="4294967295"/>
          </p:nvPr>
        </p:nvSpPr>
        <p:spPr>
          <a:xfrm>
            <a:off x="457200" y="1604963"/>
            <a:ext cx="8229600" cy="4437062"/>
          </a:xfrm>
        </p:spPr>
        <p:txBody>
          <a:bodyPr/>
          <a:lstStyle/>
          <a:p>
            <a:pPr marL="431800" indent="-323850" eaLnBrk="1">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mtClean="0"/>
              <a:t>PAC 31-28: Compatibility of impurity seeding with Li layers (impurity retention and Li erosion) and the feedback system should be investigated at this stage</a:t>
            </a:r>
          </a:p>
          <a:p>
            <a:pPr marL="863600" lvl="1" indent="-323850" eaLnBrk="1">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mtClean="0"/>
              <a:t>Noble gas elements are chemically compatible with lithium and the measurement of erosion rates is a central thrust of this TSG.  The existence of boronization campaigns and end-of-run experiments may permit the use of chemically reacting impurities such as nitrogen and will be considered.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2"/>
          <p:cNvSpPr>
            <a:spLocks noGrp="1"/>
          </p:cNvSpPr>
          <p:nvPr>
            <p:ph type="sldNum" sz="quarter" idx="10"/>
          </p:nvPr>
        </p:nvSpPr>
        <p:spPr>
          <a:noFill/>
        </p:spPr>
        <p:txBody>
          <a:bodyPr/>
          <a:lstStyle/>
          <a:p>
            <a:fld id="{5950406F-CC6D-4F1A-9273-A88E5C214A97}" type="slidenum">
              <a:rPr lang="en-US"/>
              <a:pPr/>
              <a:t>25</a:t>
            </a:fld>
            <a:endParaRPr lang="en-US"/>
          </a:p>
        </p:txBody>
      </p:sp>
      <p:sp>
        <p:nvSpPr>
          <p:cNvPr id="35843" name="Rectangle 1"/>
          <p:cNvSpPr>
            <a:spLocks noGrp="1" noChangeArrowheads="1"/>
          </p:cNvSpPr>
          <p:nvPr>
            <p:ph type="title" idx="4294967295"/>
          </p:nvPr>
        </p:nvSpPr>
        <p:spPr>
          <a:xfrm>
            <a:off x="0" y="44450"/>
            <a:ext cx="9144000" cy="823913"/>
          </a:xfrm>
        </p:spPr>
        <p:txBody>
          <a:bodyPr lIns="0" tIns="0" rIns="0" bIns="0"/>
          <a:lstStyle/>
          <a:p>
            <a:pPr algn="ct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i="0" smtClean="0"/>
              <a:t>NSTX-U 5YP PMI goal: implement cryo-pumping and </a:t>
            </a:r>
            <a:r>
              <a:rPr lang="en-US" sz="2400" smtClean="0"/>
              <a:t>begin</a:t>
            </a:r>
            <a:r>
              <a:rPr lang="en-US" sz="2400" i="0" smtClean="0"/>
              <a:t> transition to metallic PFCs to support PMI/FNSF next-steps</a:t>
            </a:r>
          </a:p>
        </p:txBody>
      </p:sp>
      <p:pic>
        <p:nvPicPr>
          <p:cNvPr id="35844" name="Picture 2"/>
          <p:cNvPicPr>
            <a:picLocks noChangeAspect="1" noChangeArrowheads="1"/>
          </p:cNvPicPr>
          <p:nvPr/>
        </p:nvPicPr>
        <p:blipFill>
          <a:blip r:embed="rId3" cstate="print"/>
          <a:srcRect/>
          <a:stretch>
            <a:fillRect/>
          </a:stretch>
        </p:blipFill>
        <p:spPr bwMode="auto">
          <a:xfrm>
            <a:off x="0" y="914400"/>
            <a:ext cx="9144000" cy="571500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4"/>
          <p:cNvSpPr>
            <a:spLocks noGrp="1"/>
          </p:cNvSpPr>
          <p:nvPr>
            <p:ph type="sldNum" sz="quarter" idx="10"/>
          </p:nvPr>
        </p:nvSpPr>
        <p:spPr>
          <a:noFill/>
        </p:spPr>
        <p:txBody>
          <a:bodyPr/>
          <a:lstStyle/>
          <a:p>
            <a:fld id="{AB302F8B-EB56-4A78-A35A-03018BF77699}" type="slidenum">
              <a:rPr lang="en-US"/>
              <a:pPr/>
              <a:t>26</a:t>
            </a:fld>
            <a:endParaRPr lang="en-US"/>
          </a:p>
        </p:txBody>
      </p:sp>
      <p:pic>
        <p:nvPicPr>
          <p:cNvPr id="36867" name="Picture 1"/>
          <p:cNvPicPr>
            <a:picLocks noChangeAspect="1" noChangeArrowheads="1"/>
          </p:cNvPicPr>
          <p:nvPr/>
        </p:nvPicPr>
        <p:blipFill>
          <a:blip r:embed="rId3" cstate="print"/>
          <a:srcRect/>
          <a:stretch>
            <a:fillRect/>
          </a:stretch>
        </p:blipFill>
        <p:spPr bwMode="auto">
          <a:xfrm>
            <a:off x="4500563" y="3200400"/>
            <a:ext cx="1941512" cy="1627188"/>
          </a:xfrm>
          <a:prstGeom prst="rect">
            <a:avLst/>
          </a:prstGeom>
          <a:noFill/>
          <a:ln w="9525">
            <a:noFill/>
            <a:round/>
            <a:headEnd/>
            <a:tailEnd/>
          </a:ln>
        </p:spPr>
      </p:pic>
      <p:pic>
        <p:nvPicPr>
          <p:cNvPr id="36868" name="Picture 2"/>
          <p:cNvPicPr>
            <a:picLocks noChangeAspect="1" noChangeArrowheads="1"/>
          </p:cNvPicPr>
          <p:nvPr/>
        </p:nvPicPr>
        <p:blipFill>
          <a:blip r:embed="rId4" cstate="print"/>
          <a:srcRect/>
          <a:stretch>
            <a:fillRect/>
          </a:stretch>
        </p:blipFill>
        <p:spPr bwMode="auto">
          <a:xfrm>
            <a:off x="4500563" y="4827588"/>
            <a:ext cx="1979612" cy="1562100"/>
          </a:xfrm>
          <a:prstGeom prst="rect">
            <a:avLst/>
          </a:prstGeom>
          <a:noFill/>
          <a:ln w="9525">
            <a:noFill/>
            <a:round/>
            <a:headEnd/>
            <a:tailEnd/>
          </a:ln>
        </p:spPr>
      </p:pic>
      <p:sp>
        <p:nvSpPr>
          <p:cNvPr id="36869" name="Rectangle 3"/>
          <p:cNvSpPr>
            <a:spLocks noGrp="1" noChangeArrowheads="1"/>
          </p:cNvSpPr>
          <p:nvPr>
            <p:ph type="title" idx="4294967295"/>
          </p:nvPr>
        </p:nvSpPr>
        <p:spPr>
          <a:xfrm>
            <a:off x="0" y="44450"/>
            <a:ext cx="9144000" cy="823913"/>
          </a:xfrm>
        </p:spPr>
        <p:txBody>
          <a:bodyPr lIns="0" tIns="0" rIns="0" bIns="0"/>
          <a:lstStyle/>
          <a:p>
            <a:pPr algn="ct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i="0" smtClean="0"/>
              <a:t>Taming the plasma-material interface is a grand-challenge for magnetic fusion energy</a:t>
            </a:r>
          </a:p>
        </p:txBody>
      </p:sp>
      <p:sp>
        <p:nvSpPr>
          <p:cNvPr id="36870" name="Rectangle 4"/>
          <p:cNvSpPr>
            <a:spLocks noGrp="1" noChangeArrowheads="1"/>
          </p:cNvSpPr>
          <p:nvPr>
            <p:ph type="body" idx="4294967295"/>
          </p:nvPr>
        </p:nvSpPr>
        <p:spPr>
          <a:xfrm>
            <a:off x="277813" y="1187450"/>
            <a:ext cx="4014787" cy="5365750"/>
          </a:xfrm>
        </p:spPr>
        <p:txBody>
          <a:bodyPr/>
          <a:lstStyle/>
          <a:p>
            <a:pPr marL="431800" indent="-323850" eaLnBrk="1">
              <a:buSzPct val="45000"/>
              <a:buFont typeface="Wingdings" charset="2"/>
              <a:buChar char=""/>
              <a:tabLst>
                <a:tab pos="723900" algn="l"/>
                <a:tab pos="1447800" algn="l"/>
                <a:tab pos="2171700" algn="l"/>
                <a:tab pos="2895600" algn="l"/>
                <a:tab pos="3619500" algn="l"/>
              </a:tabLst>
            </a:pPr>
            <a:r>
              <a:rPr lang="en-US" sz="2000" dirty="0" smtClean="0"/>
              <a:t>Creation of economical fusion energy depends on component lifetime</a:t>
            </a:r>
          </a:p>
          <a:p>
            <a:pPr marL="431800" indent="-323850" eaLnBrk="1">
              <a:buSzPct val="45000"/>
              <a:buFont typeface="Wingdings" charset="2"/>
              <a:buChar char=""/>
              <a:tabLst>
                <a:tab pos="723900" algn="l"/>
                <a:tab pos="1447800" algn="l"/>
                <a:tab pos="2171700" algn="l"/>
                <a:tab pos="2895600" algn="l"/>
                <a:tab pos="3619500" algn="l"/>
              </a:tabLst>
            </a:pPr>
            <a:r>
              <a:rPr lang="en-US" sz="2000" dirty="0" smtClean="0"/>
              <a:t>Significant uncertainty in how existing PFC candidates will extrapolate</a:t>
            </a:r>
          </a:p>
          <a:p>
            <a:pPr marL="863600" lvl="1" indent="-323850" eaLnBrk="1">
              <a:buSzPct val="45000"/>
              <a:buFont typeface="Wingdings" charset="2"/>
              <a:buChar char=""/>
              <a:tabLst>
                <a:tab pos="723900" algn="l"/>
                <a:tab pos="1447800" algn="l"/>
                <a:tab pos="2171700" algn="l"/>
                <a:tab pos="2895600" algn="l"/>
                <a:tab pos="3619500" algn="l"/>
              </a:tabLst>
            </a:pPr>
            <a:r>
              <a:rPr lang="en-US" sz="2000" dirty="0" smtClean="0"/>
              <a:t>Solids look promising but...</a:t>
            </a:r>
          </a:p>
          <a:p>
            <a:pPr marL="863600" lvl="1" indent="-323850" eaLnBrk="1">
              <a:buSzPct val="45000"/>
              <a:buFont typeface="Wingdings" charset="2"/>
              <a:buChar char=""/>
              <a:tabLst>
                <a:tab pos="723900" algn="l"/>
                <a:tab pos="1447800" algn="l"/>
                <a:tab pos="2171700" algn="l"/>
                <a:tab pos="2895600" algn="l"/>
                <a:tab pos="3619500" algn="l"/>
              </a:tabLst>
            </a:pPr>
            <a:r>
              <a:rPr lang="en-US" sz="2000" dirty="0" smtClean="0"/>
              <a:t>Liquids look promising but...</a:t>
            </a:r>
          </a:p>
          <a:p>
            <a:pPr marL="431800" indent="-323850" eaLnBrk="1">
              <a:buSzPct val="45000"/>
              <a:buFont typeface="Wingdings" charset="2"/>
              <a:buChar char=""/>
              <a:tabLst>
                <a:tab pos="723900" algn="l"/>
                <a:tab pos="1447800" algn="l"/>
                <a:tab pos="2171700" algn="l"/>
                <a:tab pos="2895600" algn="l"/>
                <a:tab pos="3619500" algn="l"/>
              </a:tabLst>
            </a:pPr>
            <a:r>
              <a:rPr lang="en-US" sz="2000" dirty="0" smtClean="0"/>
              <a:t>PMI challenge must be met to enable a high-power-density, long-pulse facility such as FNSF</a:t>
            </a:r>
          </a:p>
        </p:txBody>
      </p:sp>
      <p:pic>
        <p:nvPicPr>
          <p:cNvPr id="36871" name="Picture 5"/>
          <p:cNvPicPr>
            <a:picLocks noChangeAspect="1" noChangeArrowheads="1"/>
          </p:cNvPicPr>
          <p:nvPr/>
        </p:nvPicPr>
        <p:blipFill>
          <a:blip r:embed="rId5" cstate="print"/>
          <a:srcRect/>
          <a:stretch>
            <a:fillRect/>
          </a:stretch>
        </p:blipFill>
        <p:spPr bwMode="auto">
          <a:xfrm>
            <a:off x="6629400" y="1143000"/>
            <a:ext cx="2378075" cy="3657600"/>
          </a:xfrm>
          <a:prstGeom prst="rect">
            <a:avLst/>
          </a:prstGeom>
          <a:noFill/>
          <a:ln w="9525">
            <a:noFill/>
            <a:round/>
            <a:headEnd/>
            <a:tailEnd/>
          </a:ln>
        </p:spPr>
      </p:pic>
      <p:sp>
        <p:nvSpPr>
          <p:cNvPr id="36872" name="Line 6"/>
          <p:cNvSpPr>
            <a:spLocks noChangeShapeType="1"/>
          </p:cNvSpPr>
          <p:nvPr/>
        </p:nvSpPr>
        <p:spPr bwMode="auto">
          <a:xfrm>
            <a:off x="4800600" y="1335088"/>
            <a:ext cx="1828800" cy="1587"/>
          </a:xfrm>
          <a:prstGeom prst="line">
            <a:avLst/>
          </a:prstGeom>
          <a:noFill/>
          <a:ln w="54720">
            <a:solidFill>
              <a:srgbClr val="FF0000"/>
            </a:solidFill>
            <a:round/>
            <a:headEnd/>
            <a:tailEnd type="triangle" w="med" len="med"/>
          </a:ln>
        </p:spPr>
        <p:txBody>
          <a:bodyPr/>
          <a:lstStyle/>
          <a:p>
            <a:endParaRPr lang="en-US"/>
          </a:p>
        </p:txBody>
      </p:sp>
      <p:sp>
        <p:nvSpPr>
          <p:cNvPr id="36873" name="Text Box 7"/>
          <p:cNvSpPr txBox="1">
            <a:spLocks noChangeArrowheads="1"/>
          </p:cNvSpPr>
          <p:nvPr/>
        </p:nvSpPr>
        <p:spPr bwMode="auto">
          <a:xfrm>
            <a:off x="4572000" y="1443038"/>
            <a:ext cx="2057400" cy="1370012"/>
          </a:xfrm>
          <a:prstGeom prst="rect">
            <a:avLst/>
          </a:prstGeom>
          <a:noFill/>
          <a:ln w="9525">
            <a:noFill/>
            <a:round/>
            <a:headEnd/>
            <a:tailEnd/>
          </a:ln>
        </p:spPr>
        <p:txBody>
          <a:bodyPr lIns="90000" tIns="45000" rIns="90000" bIns="45000"/>
          <a:lstStyle/>
          <a:p>
            <a:pPr>
              <a:tabLst>
                <a:tab pos="723900" algn="l"/>
                <a:tab pos="1447800" algn="l"/>
              </a:tabLst>
            </a:pPr>
            <a:r>
              <a:rPr lang="en-US">
                <a:solidFill>
                  <a:srgbClr val="FF0000"/>
                </a:solidFill>
              </a:rPr>
              <a:t>Tungsten melting under ELM-like bombardment (Federici, JNM 2005)</a:t>
            </a:r>
          </a:p>
        </p:txBody>
      </p:sp>
      <p:sp>
        <p:nvSpPr>
          <p:cNvPr id="36874" name="Line 8"/>
          <p:cNvSpPr>
            <a:spLocks noChangeShapeType="1"/>
          </p:cNvSpPr>
          <p:nvPr/>
        </p:nvSpPr>
        <p:spPr bwMode="auto">
          <a:xfrm flipH="1">
            <a:off x="6627813" y="6243638"/>
            <a:ext cx="2289175" cy="1587"/>
          </a:xfrm>
          <a:prstGeom prst="line">
            <a:avLst/>
          </a:prstGeom>
          <a:noFill/>
          <a:ln w="54720">
            <a:solidFill>
              <a:srgbClr val="0000FF"/>
            </a:solidFill>
            <a:round/>
            <a:headEnd/>
            <a:tailEnd type="triangle" w="med" len="med"/>
          </a:ln>
        </p:spPr>
        <p:txBody>
          <a:bodyPr/>
          <a:lstStyle/>
          <a:p>
            <a:endParaRPr lang="en-US"/>
          </a:p>
        </p:txBody>
      </p:sp>
      <p:sp>
        <p:nvSpPr>
          <p:cNvPr id="36875" name="Text Box 9"/>
          <p:cNvSpPr txBox="1">
            <a:spLocks noChangeArrowheads="1"/>
          </p:cNvSpPr>
          <p:nvPr/>
        </p:nvSpPr>
        <p:spPr bwMode="auto">
          <a:xfrm>
            <a:off x="6786563" y="5232400"/>
            <a:ext cx="2057400" cy="858838"/>
          </a:xfrm>
          <a:prstGeom prst="rect">
            <a:avLst/>
          </a:prstGeom>
          <a:noFill/>
          <a:ln w="9525">
            <a:noFill/>
            <a:round/>
            <a:headEnd/>
            <a:tailEnd/>
          </a:ln>
        </p:spPr>
        <p:txBody>
          <a:bodyPr lIns="90000" tIns="45000" rIns="90000" bIns="45000"/>
          <a:lstStyle/>
          <a:p>
            <a:pPr>
              <a:tabLst>
                <a:tab pos="723900" algn="l"/>
                <a:tab pos="1447800" algn="l"/>
              </a:tabLst>
            </a:pPr>
            <a:r>
              <a:rPr lang="en-US">
                <a:solidFill>
                  <a:srgbClr val="0000FF"/>
                </a:solidFill>
              </a:rPr>
              <a:t>Lithium ejection in DIII-D (Whyte, FED 2004)</a:t>
            </a:r>
          </a:p>
        </p:txBody>
      </p:sp>
      <p:sp>
        <p:nvSpPr>
          <p:cNvPr id="36876" name="Rectangle 10"/>
          <p:cNvSpPr>
            <a:spLocks noChangeArrowheads="1"/>
          </p:cNvSpPr>
          <p:nvPr/>
        </p:nvSpPr>
        <p:spPr bwMode="auto">
          <a:xfrm>
            <a:off x="6592888" y="1143000"/>
            <a:ext cx="2468562" cy="3657600"/>
          </a:xfrm>
          <a:prstGeom prst="rect">
            <a:avLst/>
          </a:prstGeom>
          <a:noFill/>
          <a:ln w="36720">
            <a:solidFill>
              <a:srgbClr val="FF0000"/>
            </a:solidFill>
            <a:round/>
            <a:headEnd/>
            <a:tailEnd/>
          </a:ln>
        </p:spPr>
        <p:txBody>
          <a:bodyPr wrap="none" anchor="ctr"/>
          <a:lstStyle/>
          <a:p>
            <a:endParaRPr lang="en-US"/>
          </a:p>
        </p:txBody>
      </p:sp>
      <p:sp>
        <p:nvSpPr>
          <p:cNvPr id="36877" name="Rectangle 11"/>
          <p:cNvSpPr>
            <a:spLocks noChangeArrowheads="1"/>
          </p:cNvSpPr>
          <p:nvPr/>
        </p:nvSpPr>
        <p:spPr bwMode="auto">
          <a:xfrm>
            <a:off x="4500563" y="3200400"/>
            <a:ext cx="2019300" cy="3281363"/>
          </a:xfrm>
          <a:prstGeom prst="rect">
            <a:avLst/>
          </a:prstGeom>
          <a:noFill/>
          <a:ln w="36720">
            <a:solidFill>
              <a:srgbClr val="0000FF"/>
            </a:solidFill>
            <a:round/>
            <a:headEnd/>
            <a:tailEnd/>
          </a:ln>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0"/>
          </p:nvPr>
        </p:nvSpPr>
        <p:spPr>
          <a:noFill/>
        </p:spPr>
        <p:txBody>
          <a:bodyPr/>
          <a:lstStyle/>
          <a:p>
            <a:fld id="{EC5DDB96-4F06-49D1-97B6-C340E2E02FD6}" type="slidenum">
              <a:rPr lang="en-US"/>
              <a:pPr/>
              <a:t>27</a:t>
            </a:fld>
            <a:endParaRPr lang="en-US"/>
          </a:p>
        </p:txBody>
      </p:sp>
      <p:sp>
        <p:nvSpPr>
          <p:cNvPr id="37891" name="Rectangle 1"/>
          <p:cNvSpPr>
            <a:spLocks noGrp="1" noChangeArrowheads="1"/>
          </p:cNvSpPr>
          <p:nvPr>
            <p:ph type="title" idx="4294967295"/>
          </p:nvPr>
        </p:nvSpPr>
        <p:spPr>
          <a:xfrm>
            <a:off x="0" y="0"/>
            <a:ext cx="9144000" cy="914400"/>
          </a:xfrm>
        </p:spPr>
        <p:txBody>
          <a:bodyPr lIns="0" tIns="0" rIns="0" bIns="0"/>
          <a:lstStyle/>
          <a:p>
            <a:pPr algn="ct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i="0" smtClean="0"/>
              <a:t>NSTX performed liquid-metal PFC experiments with the Liquid Lithium Divertor (LLD)...</a:t>
            </a:r>
          </a:p>
        </p:txBody>
      </p:sp>
      <p:sp>
        <p:nvSpPr>
          <p:cNvPr id="37892" name="Rectangle 2"/>
          <p:cNvSpPr>
            <a:spLocks noGrp="1" noChangeArrowheads="1"/>
          </p:cNvSpPr>
          <p:nvPr>
            <p:ph type="body" idx="4294967295"/>
          </p:nvPr>
        </p:nvSpPr>
        <p:spPr>
          <a:xfrm>
            <a:off x="457200" y="1143000"/>
            <a:ext cx="8229600" cy="2286000"/>
          </a:xfrm>
        </p:spPr>
        <p:txBody>
          <a:bodyPr/>
          <a:lstStyle/>
          <a:p>
            <a:pPr marL="431800" indent="-323850" eaLnBrk="1">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mtClean="0"/>
              <a:t>Liquid lithium divertor installed for FY2010 run campaign</a:t>
            </a:r>
          </a:p>
          <a:p>
            <a:pPr marL="431800" indent="-323850" eaLnBrk="1">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mtClean="0"/>
              <a:t>2.2cm copper substrate, 250um SS 316, ~150um flame-sprayed molybdenum porous layer; LITER loaded</a:t>
            </a:r>
          </a:p>
          <a:p>
            <a:pPr marL="431800" indent="-323850" eaLnBrk="1">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mtClean="0"/>
              <a:t>37g estimated capacity, 60g loaded by end of run</a:t>
            </a:r>
          </a:p>
        </p:txBody>
      </p:sp>
      <p:pic>
        <p:nvPicPr>
          <p:cNvPr id="37893" name="Picture 3"/>
          <p:cNvPicPr>
            <a:picLocks noChangeAspect="1" noChangeArrowheads="1"/>
          </p:cNvPicPr>
          <p:nvPr/>
        </p:nvPicPr>
        <p:blipFill>
          <a:blip r:embed="rId3" cstate="print"/>
          <a:srcRect/>
          <a:stretch>
            <a:fillRect/>
          </a:stretch>
        </p:blipFill>
        <p:spPr bwMode="auto">
          <a:xfrm>
            <a:off x="4265613" y="4295775"/>
            <a:ext cx="4914900" cy="2286000"/>
          </a:xfrm>
          <a:prstGeom prst="rect">
            <a:avLst/>
          </a:prstGeom>
          <a:noFill/>
          <a:ln w="9525">
            <a:noFill/>
            <a:round/>
            <a:headEnd/>
            <a:tailEnd/>
          </a:ln>
        </p:spPr>
      </p:pic>
      <p:pic>
        <p:nvPicPr>
          <p:cNvPr id="37894" name="Picture 4"/>
          <p:cNvPicPr>
            <a:picLocks noChangeAspect="1" noChangeArrowheads="1"/>
          </p:cNvPicPr>
          <p:nvPr/>
        </p:nvPicPr>
        <p:blipFill>
          <a:blip r:embed="rId4" cstate="print"/>
          <a:srcRect/>
          <a:stretch>
            <a:fillRect/>
          </a:stretch>
        </p:blipFill>
        <p:spPr bwMode="auto">
          <a:xfrm>
            <a:off x="0" y="3549650"/>
            <a:ext cx="4243388" cy="2971800"/>
          </a:xfrm>
          <a:prstGeom prst="rect">
            <a:avLst/>
          </a:prstGeom>
          <a:noFill/>
          <a:ln w="9525">
            <a:noFill/>
            <a:round/>
            <a:headEnd/>
            <a:tailEnd/>
          </a:ln>
        </p:spPr>
      </p:pic>
      <p:pic>
        <p:nvPicPr>
          <p:cNvPr id="37895" name="Picture 5"/>
          <p:cNvPicPr>
            <a:picLocks noChangeAspect="1" noChangeArrowheads="1"/>
          </p:cNvPicPr>
          <p:nvPr/>
        </p:nvPicPr>
        <p:blipFill>
          <a:blip r:embed="rId5" cstate="print"/>
          <a:srcRect/>
          <a:stretch>
            <a:fillRect/>
          </a:stretch>
        </p:blipFill>
        <p:spPr bwMode="auto">
          <a:xfrm>
            <a:off x="6853238" y="3381375"/>
            <a:ext cx="2114550" cy="2981325"/>
          </a:xfrm>
          <a:prstGeom prst="rect">
            <a:avLst/>
          </a:prstGeom>
          <a:noFill/>
          <a:ln w="9525">
            <a:noFill/>
            <a:round/>
            <a:headEnd/>
            <a:tailEnd/>
          </a:ln>
        </p:spPr>
      </p:pic>
      <p:sp>
        <p:nvSpPr>
          <p:cNvPr id="37896" name="Oval 6"/>
          <p:cNvSpPr>
            <a:spLocks noChangeArrowheads="1"/>
          </p:cNvSpPr>
          <p:nvPr/>
        </p:nvSpPr>
        <p:spPr bwMode="auto">
          <a:xfrm>
            <a:off x="2744788" y="5738813"/>
            <a:ext cx="228600" cy="228600"/>
          </a:xfrm>
          <a:prstGeom prst="ellipse">
            <a:avLst/>
          </a:prstGeom>
          <a:noFill/>
          <a:ln w="36720">
            <a:solidFill>
              <a:srgbClr val="00FF00"/>
            </a:solidFill>
            <a:round/>
            <a:headEnd/>
            <a:tailEnd/>
          </a:ln>
        </p:spPr>
        <p:txBody>
          <a:bodyPr wrap="none" anchor="ctr"/>
          <a:lstStyle/>
          <a:p>
            <a:endParaRPr lang="en-US"/>
          </a:p>
        </p:txBody>
      </p:sp>
      <p:sp>
        <p:nvSpPr>
          <p:cNvPr id="37897" name="Oval 7"/>
          <p:cNvSpPr>
            <a:spLocks noChangeArrowheads="1"/>
          </p:cNvSpPr>
          <p:nvPr/>
        </p:nvSpPr>
        <p:spPr bwMode="auto">
          <a:xfrm>
            <a:off x="5751513" y="5522913"/>
            <a:ext cx="228600" cy="228600"/>
          </a:xfrm>
          <a:prstGeom prst="ellipse">
            <a:avLst/>
          </a:prstGeom>
          <a:noFill/>
          <a:ln w="36720">
            <a:solidFill>
              <a:srgbClr val="00FF00"/>
            </a:solidFill>
            <a:round/>
            <a:headEnd/>
            <a:tailEnd/>
          </a:ln>
        </p:spPr>
        <p:txBody>
          <a:bodyPr wrap="none" anchor="ctr"/>
          <a:lstStyle/>
          <a:p>
            <a:endParaRPr lang="en-US"/>
          </a:p>
        </p:txBody>
      </p:sp>
      <p:sp>
        <p:nvSpPr>
          <p:cNvPr id="37898" name="Freeform 8"/>
          <p:cNvSpPr>
            <a:spLocks/>
          </p:cNvSpPr>
          <p:nvPr/>
        </p:nvSpPr>
        <p:spPr bwMode="auto">
          <a:xfrm>
            <a:off x="2971800" y="5715000"/>
            <a:ext cx="1828800" cy="685800"/>
          </a:xfrm>
          <a:custGeom>
            <a:avLst/>
            <a:gdLst>
              <a:gd name="T0" fmla="*/ 0 w 5081"/>
              <a:gd name="T1" fmla="*/ 635 h 1906"/>
              <a:gd name="T2" fmla="*/ 5080 w 5081"/>
              <a:gd name="T3" fmla="*/ 0 h 1906"/>
              <a:gd name="T4" fmla="*/ 0 60000 65536"/>
              <a:gd name="T5" fmla="*/ 0 60000 65536"/>
              <a:gd name="T6" fmla="*/ 0 w 5081"/>
              <a:gd name="T7" fmla="*/ 0 h 1906"/>
              <a:gd name="T8" fmla="*/ 5081 w 5081"/>
              <a:gd name="T9" fmla="*/ 1906 h 1906"/>
            </a:gdLst>
            <a:ahLst/>
            <a:cxnLst>
              <a:cxn ang="T4">
                <a:pos x="T0" y="T1"/>
              </a:cxn>
              <a:cxn ang="T5">
                <a:pos x="T2" y="T3"/>
              </a:cxn>
            </a:cxnLst>
            <a:rect l="T6" t="T7" r="T8" b="T9"/>
            <a:pathLst>
              <a:path w="5081" h="1906">
                <a:moveTo>
                  <a:pt x="0" y="635"/>
                </a:moveTo>
                <a:cubicBezTo>
                  <a:pt x="3175" y="1905"/>
                  <a:pt x="5080" y="0"/>
                  <a:pt x="5080" y="0"/>
                </a:cubicBezTo>
              </a:path>
            </a:pathLst>
          </a:custGeom>
          <a:noFill/>
          <a:ln w="36720">
            <a:solidFill>
              <a:srgbClr val="00FF00"/>
            </a:solidFill>
            <a:round/>
            <a:headEnd/>
            <a:tailEnd type="triangle" w="med" len="med"/>
          </a:ln>
        </p:spPr>
        <p:txBody>
          <a:bodyPr/>
          <a:lstStyle/>
          <a:p>
            <a:endParaRPr lang="en-US"/>
          </a:p>
        </p:txBody>
      </p:sp>
      <p:sp>
        <p:nvSpPr>
          <p:cNvPr id="37899" name="Freeform 9"/>
          <p:cNvSpPr>
            <a:spLocks/>
          </p:cNvSpPr>
          <p:nvPr/>
        </p:nvSpPr>
        <p:spPr bwMode="auto">
          <a:xfrm>
            <a:off x="5943600" y="5486400"/>
            <a:ext cx="1828800" cy="685800"/>
          </a:xfrm>
          <a:custGeom>
            <a:avLst/>
            <a:gdLst>
              <a:gd name="T0" fmla="*/ 0 w 5081"/>
              <a:gd name="T1" fmla="*/ 635 h 1906"/>
              <a:gd name="T2" fmla="*/ 5080 w 5081"/>
              <a:gd name="T3" fmla="*/ 0 h 1906"/>
              <a:gd name="T4" fmla="*/ 0 60000 65536"/>
              <a:gd name="T5" fmla="*/ 0 60000 65536"/>
              <a:gd name="T6" fmla="*/ 0 w 5081"/>
              <a:gd name="T7" fmla="*/ 0 h 1906"/>
              <a:gd name="T8" fmla="*/ 5081 w 5081"/>
              <a:gd name="T9" fmla="*/ 1906 h 1906"/>
            </a:gdLst>
            <a:ahLst/>
            <a:cxnLst>
              <a:cxn ang="T4">
                <a:pos x="T0" y="T1"/>
              </a:cxn>
              <a:cxn ang="T5">
                <a:pos x="T2" y="T3"/>
              </a:cxn>
            </a:cxnLst>
            <a:rect l="T6" t="T7" r="T8" b="T9"/>
            <a:pathLst>
              <a:path w="5081" h="1906">
                <a:moveTo>
                  <a:pt x="0" y="635"/>
                </a:moveTo>
                <a:cubicBezTo>
                  <a:pt x="3175" y="1905"/>
                  <a:pt x="5080" y="0"/>
                  <a:pt x="5080" y="0"/>
                </a:cubicBezTo>
              </a:path>
            </a:pathLst>
          </a:custGeom>
          <a:noFill/>
          <a:ln w="36720">
            <a:solidFill>
              <a:srgbClr val="00FF00"/>
            </a:solidFill>
            <a:round/>
            <a:headEnd/>
            <a:tailEnd type="triangle" w="med" len="med"/>
          </a:ln>
        </p:spPr>
        <p:txBody>
          <a:bodyP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4"/>
          <p:cNvSpPr>
            <a:spLocks noGrp="1"/>
          </p:cNvSpPr>
          <p:nvPr>
            <p:ph type="sldNum" sz="quarter" idx="10"/>
          </p:nvPr>
        </p:nvSpPr>
        <p:spPr>
          <a:noFill/>
        </p:spPr>
        <p:txBody>
          <a:bodyPr/>
          <a:lstStyle/>
          <a:p>
            <a:fld id="{84439CB2-CC1E-4269-BFC8-26CEDE2B3335}" type="slidenum">
              <a:rPr lang="en-US"/>
              <a:pPr/>
              <a:t>28</a:t>
            </a:fld>
            <a:endParaRPr lang="en-US"/>
          </a:p>
        </p:txBody>
      </p:sp>
      <p:sp>
        <p:nvSpPr>
          <p:cNvPr id="38915" name="Rectangle 1"/>
          <p:cNvSpPr>
            <a:spLocks noGrp="1" noChangeArrowheads="1"/>
          </p:cNvSpPr>
          <p:nvPr>
            <p:ph type="title" idx="4294967295"/>
          </p:nvPr>
        </p:nvSpPr>
        <p:spPr>
          <a:xfrm>
            <a:off x="0" y="0"/>
            <a:ext cx="9144000" cy="914400"/>
          </a:xfrm>
        </p:spPr>
        <p:txBody>
          <a:bodyPr lIns="0" tIns="0" rIns="0" bIns="0"/>
          <a:lstStyle/>
          <a:p>
            <a:pPr algn="ct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i="0" smtClean="0"/>
              <a:t>...and demonstrated stable liquid metal PFC operation in a diverted tokamak</a:t>
            </a:r>
          </a:p>
        </p:txBody>
      </p:sp>
      <p:sp>
        <p:nvSpPr>
          <p:cNvPr id="38916" name="Rectangle 2"/>
          <p:cNvSpPr>
            <a:spLocks noGrp="1" noChangeArrowheads="1"/>
          </p:cNvSpPr>
          <p:nvPr>
            <p:ph type="body" idx="4294967295"/>
          </p:nvPr>
        </p:nvSpPr>
        <p:spPr>
          <a:xfrm>
            <a:off x="84138" y="1106488"/>
            <a:ext cx="4114800" cy="4987925"/>
          </a:xfrm>
        </p:spPr>
        <p:txBody>
          <a:bodyPr/>
          <a:lstStyle/>
          <a:p>
            <a:pPr marL="431800" indent="-323850" eaLnBrk="1">
              <a:buSzPct val="45000"/>
              <a:buFont typeface="Wingdings" charset="2"/>
              <a:buChar char=""/>
              <a:tabLst>
                <a:tab pos="723900" algn="l"/>
                <a:tab pos="1447800" algn="l"/>
                <a:tab pos="2171700" algn="l"/>
                <a:tab pos="2895600" algn="l"/>
                <a:tab pos="3619500" algn="l"/>
              </a:tabLst>
            </a:pPr>
            <a:r>
              <a:rPr lang="en-US" smtClean="0"/>
              <a:t>Large transient currents measured with Langmuir probes, LLD porous geometry limits wavelength</a:t>
            </a:r>
          </a:p>
          <a:p>
            <a:pPr marL="431800" indent="-323850" eaLnBrk="1">
              <a:buSzPct val="45000"/>
              <a:buFont typeface="Wingdings" charset="2"/>
              <a:buNone/>
              <a:tabLst>
                <a:tab pos="723900" algn="l"/>
                <a:tab pos="1447800" algn="l"/>
                <a:tab pos="2171700" algn="l"/>
                <a:tab pos="2895600" algn="l"/>
                <a:tab pos="3619500" algn="l"/>
              </a:tabLst>
            </a:pPr>
            <a:endParaRPr lang="en-US" smtClean="0"/>
          </a:p>
          <a:p>
            <a:pPr marL="431800" indent="-323850" eaLnBrk="1">
              <a:buSzPct val="45000"/>
              <a:buFont typeface="Wingdings" charset="2"/>
              <a:buChar char=""/>
              <a:tabLst>
                <a:tab pos="723900" algn="l"/>
                <a:tab pos="1447800" algn="l"/>
                <a:tab pos="2171700" algn="l"/>
                <a:tab pos="2895600" algn="l"/>
                <a:tab pos="3619500" algn="l"/>
              </a:tabLst>
            </a:pPr>
            <a:r>
              <a:rPr lang="en-US" smtClean="0"/>
              <a:t>Raleigh-Taylor analysis provides marginal stability curves; NSTX LLD stable</a:t>
            </a:r>
          </a:p>
          <a:p>
            <a:pPr marL="431800" indent="-323850" eaLnBrk="1">
              <a:buSzPct val="45000"/>
              <a:buFont typeface="Wingdings" charset="2"/>
              <a:buNone/>
              <a:tabLst>
                <a:tab pos="723900" algn="l"/>
                <a:tab pos="1447800" algn="l"/>
                <a:tab pos="2171700" algn="l"/>
                <a:tab pos="2895600" algn="l"/>
                <a:tab pos="3619500" algn="l"/>
              </a:tabLst>
            </a:pPr>
            <a:endParaRPr lang="en-US" smtClean="0"/>
          </a:p>
          <a:p>
            <a:pPr marL="431800" indent="-323850" eaLnBrk="1">
              <a:buSzPct val="45000"/>
              <a:buFont typeface="Wingdings" charset="2"/>
              <a:buChar char=""/>
              <a:tabLst>
                <a:tab pos="723900" algn="l"/>
                <a:tab pos="1447800" algn="l"/>
                <a:tab pos="2171700" algn="l"/>
                <a:tab pos="2895600" algn="l"/>
                <a:tab pos="3619500" algn="l"/>
              </a:tabLst>
            </a:pPr>
            <a:r>
              <a:rPr lang="en-US" smtClean="0"/>
              <a:t>CPS tests also reduced droplet ejection with smaller pore sizes*</a:t>
            </a:r>
          </a:p>
        </p:txBody>
      </p:sp>
      <p:pic>
        <p:nvPicPr>
          <p:cNvPr id="38917" name="Picture 3"/>
          <p:cNvPicPr>
            <a:picLocks noChangeAspect="1" noChangeArrowheads="1"/>
          </p:cNvPicPr>
          <p:nvPr/>
        </p:nvPicPr>
        <p:blipFill>
          <a:blip r:embed="rId3" cstate="print"/>
          <a:srcRect/>
          <a:stretch>
            <a:fillRect/>
          </a:stretch>
        </p:blipFill>
        <p:spPr bwMode="auto">
          <a:xfrm>
            <a:off x="5557838" y="3074988"/>
            <a:ext cx="1398587" cy="549275"/>
          </a:xfrm>
          <a:prstGeom prst="rect">
            <a:avLst/>
          </a:prstGeom>
          <a:noFill/>
          <a:ln w="9525">
            <a:noFill/>
            <a:round/>
            <a:headEnd/>
            <a:tailEnd/>
          </a:ln>
        </p:spPr>
      </p:pic>
      <p:pic>
        <p:nvPicPr>
          <p:cNvPr id="38918" name="Picture 4"/>
          <p:cNvPicPr>
            <a:picLocks noChangeAspect="1" noChangeArrowheads="1"/>
          </p:cNvPicPr>
          <p:nvPr/>
        </p:nvPicPr>
        <p:blipFill>
          <a:blip r:embed="rId4" cstate="print"/>
          <a:srcRect/>
          <a:stretch>
            <a:fillRect/>
          </a:stretch>
        </p:blipFill>
        <p:spPr bwMode="auto">
          <a:xfrm>
            <a:off x="4959350" y="3587750"/>
            <a:ext cx="4114800" cy="2879725"/>
          </a:xfrm>
          <a:prstGeom prst="rect">
            <a:avLst/>
          </a:prstGeom>
          <a:noFill/>
          <a:ln w="9525">
            <a:noFill/>
            <a:round/>
            <a:headEnd/>
            <a:tailEnd/>
          </a:ln>
        </p:spPr>
      </p:pic>
      <p:sp>
        <p:nvSpPr>
          <p:cNvPr id="38919" name="Text Box 5"/>
          <p:cNvSpPr txBox="1">
            <a:spLocks noChangeArrowheads="1"/>
          </p:cNvSpPr>
          <p:nvPr/>
        </p:nvSpPr>
        <p:spPr bwMode="auto">
          <a:xfrm>
            <a:off x="7023100" y="3130550"/>
            <a:ext cx="1831975" cy="490538"/>
          </a:xfrm>
          <a:prstGeom prst="rect">
            <a:avLst/>
          </a:prstGeom>
          <a:noFill/>
          <a:ln w="9525">
            <a:noFill/>
            <a:round/>
            <a:headEnd/>
            <a:tailEnd/>
          </a:ln>
        </p:spPr>
        <p:txBody>
          <a:bodyPr lIns="90000" tIns="45000" rIns="90000" bIns="45000"/>
          <a:lstStyle/>
          <a:p>
            <a:pPr>
              <a:tabLst>
                <a:tab pos="723900" algn="l"/>
                <a:tab pos="1447800" algn="l"/>
              </a:tabLst>
            </a:pPr>
            <a:r>
              <a:rPr lang="en-US" sz="1400">
                <a:solidFill>
                  <a:srgbClr val="000000"/>
                </a:solidFill>
              </a:rPr>
              <a:t>For the fastest growing modes</a:t>
            </a:r>
          </a:p>
        </p:txBody>
      </p:sp>
      <p:pic>
        <p:nvPicPr>
          <p:cNvPr id="38920" name="Picture 6"/>
          <p:cNvPicPr>
            <a:picLocks noChangeAspect="1" noChangeArrowheads="1"/>
          </p:cNvPicPr>
          <p:nvPr/>
        </p:nvPicPr>
        <p:blipFill>
          <a:blip r:embed="rId5" cstate="print"/>
          <a:srcRect/>
          <a:stretch>
            <a:fillRect/>
          </a:stretch>
        </p:blipFill>
        <p:spPr bwMode="auto">
          <a:xfrm>
            <a:off x="4176713" y="1130300"/>
            <a:ext cx="3657600" cy="1828800"/>
          </a:xfrm>
          <a:prstGeom prst="rect">
            <a:avLst/>
          </a:prstGeom>
          <a:noFill/>
          <a:ln w="9525">
            <a:noFill/>
            <a:round/>
            <a:headEnd/>
            <a:tailEnd/>
          </a:ln>
        </p:spPr>
      </p:pic>
      <p:sp>
        <p:nvSpPr>
          <p:cNvPr id="38921" name="Text Box 7"/>
          <p:cNvSpPr txBox="1">
            <a:spLocks noChangeArrowheads="1"/>
          </p:cNvSpPr>
          <p:nvPr/>
        </p:nvSpPr>
        <p:spPr bwMode="auto">
          <a:xfrm>
            <a:off x="6113463" y="5476875"/>
            <a:ext cx="546100" cy="431800"/>
          </a:xfrm>
          <a:prstGeom prst="rect">
            <a:avLst/>
          </a:prstGeom>
          <a:noFill/>
          <a:ln w="9525">
            <a:noFill/>
            <a:round/>
            <a:headEnd/>
            <a:tailEnd/>
          </a:ln>
        </p:spPr>
        <p:txBody>
          <a:bodyPr wrap="none" lIns="90000" tIns="45000" rIns="90000" bIns="45000"/>
          <a:lstStyle/>
          <a:p>
            <a:r>
              <a:rPr lang="en-US" sz="1200">
                <a:solidFill>
                  <a:srgbClr val="000000"/>
                </a:solidFill>
              </a:rPr>
              <a:t>Pore </a:t>
            </a:r>
          </a:p>
          <a:p>
            <a:r>
              <a:rPr lang="en-US" sz="1200">
                <a:solidFill>
                  <a:srgbClr val="000000"/>
                </a:solidFill>
              </a:rPr>
              <a:t>size</a:t>
            </a:r>
          </a:p>
        </p:txBody>
      </p:sp>
      <p:sp>
        <p:nvSpPr>
          <p:cNvPr id="38922" name="Text Box 8"/>
          <p:cNvSpPr txBox="1">
            <a:spLocks noChangeArrowheads="1"/>
          </p:cNvSpPr>
          <p:nvPr/>
        </p:nvSpPr>
        <p:spPr bwMode="auto">
          <a:xfrm>
            <a:off x="8123238" y="4743450"/>
            <a:ext cx="588962" cy="431800"/>
          </a:xfrm>
          <a:prstGeom prst="rect">
            <a:avLst/>
          </a:prstGeom>
          <a:noFill/>
          <a:ln w="9525">
            <a:noFill/>
            <a:round/>
            <a:headEnd/>
            <a:tailEnd/>
          </a:ln>
        </p:spPr>
        <p:txBody>
          <a:bodyPr wrap="none" lIns="90000" tIns="45000" rIns="90000" bIns="45000"/>
          <a:lstStyle/>
          <a:p>
            <a:r>
              <a:rPr lang="en-US" sz="1200">
                <a:solidFill>
                  <a:srgbClr val="000000"/>
                </a:solidFill>
              </a:rPr>
              <a:t>Li cup</a:t>
            </a:r>
          </a:p>
          <a:p>
            <a:r>
              <a:rPr lang="en-US" sz="1200">
                <a:solidFill>
                  <a:srgbClr val="000000"/>
                </a:solidFill>
              </a:rPr>
              <a:t>size</a:t>
            </a:r>
          </a:p>
        </p:txBody>
      </p:sp>
      <p:sp>
        <p:nvSpPr>
          <p:cNvPr id="38923" name="Line 9"/>
          <p:cNvSpPr>
            <a:spLocks noChangeShapeType="1"/>
          </p:cNvSpPr>
          <p:nvPr/>
        </p:nvSpPr>
        <p:spPr bwMode="auto">
          <a:xfrm>
            <a:off x="7905750" y="4813300"/>
            <a:ext cx="1588" cy="577850"/>
          </a:xfrm>
          <a:prstGeom prst="line">
            <a:avLst/>
          </a:prstGeom>
          <a:noFill/>
          <a:ln w="18360">
            <a:solidFill>
              <a:srgbClr val="000000"/>
            </a:solidFill>
            <a:prstDash val="sysDot"/>
            <a:round/>
            <a:headEnd/>
            <a:tailEnd/>
          </a:ln>
        </p:spPr>
        <p:txBody>
          <a:bodyPr/>
          <a:lstStyle/>
          <a:p>
            <a:endParaRPr lang="en-US"/>
          </a:p>
        </p:txBody>
      </p:sp>
      <p:sp>
        <p:nvSpPr>
          <p:cNvPr id="38924" name="Line 10"/>
          <p:cNvSpPr>
            <a:spLocks noChangeShapeType="1"/>
          </p:cNvSpPr>
          <p:nvPr/>
        </p:nvSpPr>
        <p:spPr bwMode="auto">
          <a:xfrm>
            <a:off x="8193088" y="4814888"/>
            <a:ext cx="1587" cy="576262"/>
          </a:xfrm>
          <a:prstGeom prst="line">
            <a:avLst/>
          </a:prstGeom>
          <a:noFill/>
          <a:ln w="18360">
            <a:solidFill>
              <a:srgbClr val="000000"/>
            </a:solidFill>
            <a:prstDash val="sysDot"/>
            <a:round/>
            <a:headEnd/>
            <a:tailEnd/>
          </a:ln>
        </p:spPr>
        <p:txBody>
          <a:bodyPr/>
          <a:lstStyle/>
          <a:p>
            <a:endParaRPr lang="en-US"/>
          </a:p>
        </p:txBody>
      </p:sp>
      <p:pic>
        <p:nvPicPr>
          <p:cNvPr id="38925" name="Picture 11"/>
          <p:cNvPicPr>
            <a:picLocks noChangeAspect="1" noChangeArrowheads="1"/>
          </p:cNvPicPr>
          <p:nvPr/>
        </p:nvPicPr>
        <p:blipFill>
          <a:blip r:embed="rId6" cstate="print"/>
          <a:srcRect/>
          <a:stretch>
            <a:fillRect/>
          </a:stretch>
        </p:blipFill>
        <p:spPr bwMode="auto">
          <a:xfrm>
            <a:off x="7808913" y="1130300"/>
            <a:ext cx="1298575" cy="1828800"/>
          </a:xfrm>
          <a:prstGeom prst="rect">
            <a:avLst/>
          </a:prstGeom>
          <a:noFill/>
          <a:ln w="9525">
            <a:noFill/>
            <a:round/>
            <a:headEnd/>
            <a:tailEnd/>
          </a:ln>
        </p:spPr>
      </p:pic>
      <p:sp>
        <p:nvSpPr>
          <p:cNvPr id="38926" name="Text Box 12"/>
          <p:cNvSpPr txBox="1">
            <a:spLocks noChangeArrowheads="1"/>
          </p:cNvSpPr>
          <p:nvPr/>
        </p:nvSpPr>
        <p:spPr bwMode="auto">
          <a:xfrm>
            <a:off x="8415338" y="2533650"/>
            <a:ext cx="703262" cy="268288"/>
          </a:xfrm>
          <a:prstGeom prst="rect">
            <a:avLst/>
          </a:prstGeom>
          <a:noFill/>
          <a:ln w="9525">
            <a:noFill/>
            <a:round/>
            <a:headEnd/>
            <a:tailEnd/>
          </a:ln>
        </p:spPr>
        <p:txBody>
          <a:bodyPr wrap="none" lIns="90000" tIns="45000" rIns="90000" bIns="45000"/>
          <a:lstStyle/>
          <a:p>
            <a:r>
              <a:rPr lang="en-US" sz="1200">
                <a:solidFill>
                  <a:srgbClr val="000000"/>
                </a:solidFill>
              </a:rPr>
              <a:t>100 </a:t>
            </a:r>
            <a:r>
              <a:rPr lang="en-US" sz="1200">
                <a:solidFill>
                  <a:srgbClr val="000000"/>
                </a:solidFill>
                <a:latin typeface="DejaVu Sans" charset="0"/>
                <a:ea typeface="DejaVu Sans" charset="0"/>
                <a:cs typeface="DejaVu Sans" charset="0"/>
              </a:rPr>
              <a:t>μ</a:t>
            </a:r>
            <a:r>
              <a:rPr lang="en-US" sz="1200">
                <a:solidFill>
                  <a:srgbClr val="000000"/>
                </a:solidFill>
              </a:rPr>
              <a:t>m</a:t>
            </a:r>
          </a:p>
        </p:txBody>
      </p:sp>
      <p:sp>
        <p:nvSpPr>
          <p:cNvPr id="38927" name="Line 13"/>
          <p:cNvSpPr>
            <a:spLocks noChangeShapeType="1"/>
          </p:cNvSpPr>
          <p:nvPr/>
        </p:nvSpPr>
        <p:spPr bwMode="auto">
          <a:xfrm>
            <a:off x="8615363" y="2851150"/>
            <a:ext cx="457200" cy="1588"/>
          </a:xfrm>
          <a:prstGeom prst="line">
            <a:avLst/>
          </a:prstGeom>
          <a:noFill/>
          <a:ln w="128160">
            <a:solidFill>
              <a:srgbClr val="0000FF"/>
            </a:solidFill>
            <a:round/>
            <a:headEnd/>
            <a:tailEnd/>
          </a:ln>
        </p:spPr>
        <p:txBody>
          <a:bodyPr/>
          <a:lstStyle/>
          <a:p>
            <a:endParaRPr lang="en-US"/>
          </a:p>
        </p:txBody>
      </p:sp>
      <p:sp>
        <p:nvSpPr>
          <p:cNvPr id="38928" name="Text Box 14"/>
          <p:cNvSpPr txBox="1">
            <a:spLocks noChangeArrowheads="1"/>
          </p:cNvSpPr>
          <p:nvPr/>
        </p:nvSpPr>
        <p:spPr bwMode="auto">
          <a:xfrm>
            <a:off x="12700" y="6316663"/>
            <a:ext cx="6172200" cy="260350"/>
          </a:xfrm>
          <a:prstGeom prst="rect">
            <a:avLst/>
          </a:prstGeom>
          <a:noFill/>
          <a:ln w="9525">
            <a:noFill/>
            <a:round/>
            <a:headEnd/>
            <a:tailEnd/>
          </a:ln>
        </p:spPr>
        <p:txBody>
          <a:bodyPr lIns="90000" tIns="45000" rIns="90000" bIns="45000"/>
          <a:lstStyle/>
          <a:p>
            <a:pPr>
              <a:tabLst>
                <a:tab pos="723900" algn="l"/>
                <a:tab pos="1447800" algn="l"/>
                <a:tab pos="2171700" algn="l"/>
                <a:tab pos="2895600" algn="l"/>
                <a:tab pos="3619500" algn="l"/>
                <a:tab pos="4343400" algn="l"/>
                <a:tab pos="5067300" algn="l"/>
                <a:tab pos="5791200" algn="l"/>
              </a:tabLst>
            </a:pPr>
            <a:r>
              <a:rPr lang="en-US" sz="1200">
                <a:solidFill>
                  <a:srgbClr val="000000"/>
                </a:solidFill>
              </a:rPr>
              <a:t>Jaworski </a:t>
            </a:r>
            <a:r>
              <a:rPr lang="en-US" sz="1200" b="1">
                <a:solidFill>
                  <a:srgbClr val="000000"/>
                </a:solidFill>
              </a:rPr>
              <a:t>JNM</a:t>
            </a:r>
            <a:r>
              <a:rPr lang="en-US" sz="1200">
                <a:solidFill>
                  <a:srgbClr val="000000"/>
                </a:solidFill>
              </a:rPr>
              <a:t> 2011, Jaworski IAEA FEC 2012, Whyte </a:t>
            </a:r>
            <a:r>
              <a:rPr lang="en-US" sz="1200" b="1">
                <a:solidFill>
                  <a:srgbClr val="000000"/>
                </a:solidFill>
              </a:rPr>
              <a:t>FED</a:t>
            </a:r>
            <a:r>
              <a:rPr lang="en-US" sz="1200">
                <a:solidFill>
                  <a:srgbClr val="000000"/>
                </a:solidFill>
              </a:rPr>
              <a:t> 2004, *Evtikhin </a:t>
            </a:r>
            <a:r>
              <a:rPr lang="en-US" sz="1200" b="1">
                <a:solidFill>
                  <a:srgbClr val="000000"/>
                </a:solidFill>
              </a:rPr>
              <a:t>JNM</a:t>
            </a:r>
            <a:r>
              <a:rPr lang="en-US" sz="1200">
                <a:solidFill>
                  <a:srgbClr val="000000"/>
                </a:solidFill>
              </a:rPr>
              <a:t> 2002</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4"/>
          <p:cNvSpPr>
            <a:spLocks noGrp="1"/>
          </p:cNvSpPr>
          <p:nvPr>
            <p:ph type="sldNum" sz="quarter" idx="10"/>
          </p:nvPr>
        </p:nvSpPr>
        <p:spPr>
          <a:noFill/>
        </p:spPr>
        <p:txBody>
          <a:bodyPr/>
          <a:lstStyle/>
          <a:p>
            <a:fld id="{0C4F2E87-D0A5-40B5-94DC-5312912204EA}" type="slidenum">
              <a:rPr lang="en-US"/>
              <a:pPr/>
              <a:t>29</a:t>
            </a:fld>
            <a:endParaRPr lang="en-US"/>
          </a:p>
        </p:txBody>
      </p:sp>
      <p:sp>
        <p:nvSpPr>
          <p:cNvPr id="39939" name="Rectangle 1"/>
          <p:cNvSpPr>
            <a:spLocks noGrp="1" noChangeArrowheads="1"/>
          </p:cNvSpPr>
          <p:nvPr>
            <p:ph type="title" idx="4294967295"/>
          </p:nvPr>
        </p:nvSpPr>
        <p:spPr>
          <a:xfrm>
            <a:off x="0" y="44450"/>
            <a:ext cx="9144000" cy="823913"/>
          </a:xfrm>
        </p:spPr>
        <p:txBody>
          <a:bodyPr lIns="0" tIns="0" rIns="0" bIns="0"/>
          <a:lstStyle/>
          <a:p>
            <a:pPr algn="ct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i="0" smtClean="0"/>
              <a:t>Local erosion and redeposition already being studied in linear device and will be extended to NSTX-U divertor</a:t>
            </a:r>
          </a:p>
        </p:txBody>
      </p:sp>
      <p:sp>
        <p:nvSpPr>
          <p:cNvPr id="39940" name="Rectangle 2"/>
          <p:cNvSpPr>
            <a:spLocks noGrp="1" noChangeArrowheads="1"/>
          </p:cNvSpPr>
          <p:nvPr>
            <p:ph type="body" idx="4294967295"/>
          </p:nvPr>
        </p:nvSpPr>
        <p:spPr>
          <a:xfrm>
            <a:off x="84138" y="1143000"/>
            <a:ext cx="4487862" cy="5351463"/>
          </a:xfrm>
        </p:spPr>
        <p:txBody>
          <a:bodyPr/>
          <a:lstStyle/>
          <a:p>
            <a:pPr marL="431800" indent="-323850" eaLnBrk="1">
              <a:buSzPct val="45000"/>
              <a:buFont typeface="Wingdings" charset="2"/>
              <a:buChar char=""/>
              <a:tabLst>
                <a:tab pos="723900" algn="l"/>
                <a:tab pos="1447800" algn="l"/>
                <a:tab pos="2171700" algn="l"/>
                <a:tab pos="2895600" algn="l"/>
                <a:tab pos="3619500" algn="l"/>
                <a:tab pos="4343400" algn="l"/>
              </a:tabLst>
            </a:pPr>
            <a:r>
              <a:rPr lang="en-US" sz="2000" smtClean="0"/>
              <a:t>Magnum-PSI linear test-stand provides divertor-relevant plasmas (FOM-DIFFER/PPPL collab.)</a:t>
            </a:r>
          </a:p>
          <a:p>
            <a:pPr marL="863600" lvl="1" indent="-323850" eaLnBrk="1">
              <a:buSzPct val="45000"/>
              <a:buFont typeface="Wingdings" charset="2"/>
              <a:buChar char=""/>
              <a:tabLst>
                <a:tab pos="723900" algn="l"/>
                <a:tab pos="1447800" algn="l"/>
                <a:tab pos="2171700" algn="l"/>
                <a:tab pos="2895600" algn="l"/>
                <a:tab pos="3619500" algn="l"/>
                <a:tab pos="4343400" algn="l"/>
              </a:tabLst>
            </a:pPr>
            <a:r>
              <a:rPr lang="en-US" sz="2000" smtClean="0"/>
              <a:t>1.4T (upgrade to 2.5T)</a:t>
            </a:r>
          </a:p>
          <a:p>
            <a:pPr marL="863600" lvl="1" indent="-323850" eaLnBrk="1">
              <a:buSzPct val="45000"/>
              <a:buFont typeface="Wingdings" charset="2"/>
              <a:buChar char=""/>
              <a:tabLst>
                <a:tab pos="723900" algn="l"/>
                <a:tab pos="1447800" algn="l"/>
                <a:tab pos="2171700" algn="l"/>
                <a:tab pos="2895600" algn="l"/>
                <a:tab pos="3619500" algn="l"/>
                <a:tab pos="4343400" algn="l"/>
              </a:tabLst>
            </a:pPr>
            <a:r>
              <a:rPr lang="en-US" sz="2000" smtClean="0"/>
              <a:t>&gt;10 MW/m</a:t>
            </a:r>
            <a:r>
              <a:rPr lang="en-US" sz="2000" baseline="33000" smtClean="0"/>
              <a:t>2</a:t>
            </a:r>
            <a:r>
              <a:rPr lang="en-US" sz="2000" smtClean="0"/>
              <a:t> inc. heat flux</a:t>
            </a:r>
          </a:p>
          <a:p>
            <a:pPr marL="863600" lvl="1" indent="-323850" eaLnBrk="1">
              <a:buSzPct val="45000"/>
              <a:buFont typeface="Wingdings" charset="2"/>
              <a:buChar char=""/>
              <a:tabLst>
                <a:tab pos="723900" algn="l"/>
                <a:tab pos="1447800" algn="l"/>
                <a:tab pos="2171700" algn="l"/>
                <a:tab pos="2895600" algn="l"/>
                <a:tab pos="3619500" algn="l"/>
                <a:tab pos="4343400" algn="l"/>
              </a:tabLst>
            </a:pPr>
            <a:r>
              <a:rPr lang="en-US" sz="2000" smtClean="0"/>
              <a:t>Tilting target for obl. inc.</a:t>
            </a:r>
          </a:p>
          <a:p>
            <a:pPr marL="863600" lvl="1" indent="-323850" eaLnBrk="1">
              <a:buSzPct val="45000"/>
              <a:buFont typeface="Wingdings" charset="2"/>
              <a:buChar char=""/>
              <a:tabLst>
                <a:tab pos="723900" algn="l"/>
                <a:tab pos="1447800" algn="l"/>
                <a:tab pos="2171700" algn="l"/>
                <a:tab pos="2895600" algn="l"/>
                <a:tab pos="3619500" algn="l"/>
                <a:tab pos="4343400" algn="l"/>
              </a:tabLst>
            </a:pPr>
            <a:r>
              <a:rPr lang="en-US" sz="2000" smtClean="0"/>
              <a:t>Extensive diagnostics</a:t>
            </a:r>
          </a:p>
          <a:p>
            <a:pPr marL="431800" indent="-323850" eaLnBrk="1">
              <a:buSzPct val="45000"/>
              <a:buFont typeface="Wingdings" charset="2"/>
              <a:buChar char=""/>
              <a:tabLst>
                <a:tab pos="723900" algn="l"/>
                <a:tab pos="1447800" algn="l"/>
                <a:tab pos="2171700" algn="l"/>
                <a:tab pos="2895600" algn="l"/>
                <a:tab pos="3619500" algn="l"/>
                <a:tab pos="4343400" algn="l"/>
              </a:tabLst>
            </a:pPr>
            <a:r>
              <a:rPr lang="en-US" sz="2000" smtClean="0"/>
              <a:t>Initial experiments already indicate large redeposition fraction of lithium</a:t>
            </a:r>
          </a:p>
          <a:p>
            <a:pPr marL="863600" lvl="1" indent="-323850" eaLnBrk="1">
              <a:buSzPct val="45000"/>
              <a:buFont typeface="Wingdings" charset="2"/>
              <a:buChar char=""/>
              <a:tabLst>
                <a:tab pos="723900" algn="l"/>
                <a:tab pos="1447800" algn="l"/>
                <a:tab pos="2171700" algn="l"/>
                <a:tab pos="2895600" algn="l"/>
                <a:tab pos="3619500" algn="l"/>
                <a:tab pos="4343400" algn="l"/>
              </a:tabLst>
            </a:pPr>
            <a:r>
              <a:rPr lang="en-US" sz="2000" smtClean="0"/>
              <a:t>In-situ deposition of lithium films w/ evaporator</a:t>
            </a:r>
          </a:p>
          <a:p>
            <a:pPr marL="863600" lvl="1" indent="-323850" eaLnBrk="1">
              <a:buSzPct val="45000"/>
              <a:buFont typeface="Wingdings" charset="2"/>
              <a:buChar char=""/>
              <a:tabLst>
                <a:tab pos="723900" algn="l"/>
                <a:tab pos="1447800" algn="l"/>
                <a:tab pos="2171700" algn="l"/>
                <a:tab pos="2895600" algn="l"/>
                <a:tab pos="3619500" algn="l"/>
                <a:tab pos="4343400" algn="l"/>
              </a:tabLst>
            </a:pPr>
            <a:r>
              <a:rPr lang="en-US" sz="2000" smtClean="0"/>
              <a:t>Evolution of surface impurities observed and may provide means of discharge cleaning Li</a:t>
            </a:r>
          </a:p>
        </p:txBody>
      </p:sp>
      <p:pic>
        <p:nvPicPr>
          <p:cNvPr id="39941" name="Picture 3"/>
          <p:cNvPicPr>
            <a:picLocks noChangeAspect="1" noChangeArrowheads="1"/>
          </p:cNvPicPr>
          <p:nvPr/>
        </p:nvPicPr>
        <p:blipFill>
          <a:blip r:embed="rId3" cstate="print"/>
          <a:srcRect/>
          <a:stretch>
            <a:fillRect/>
          </a:stretch>
        </p:blipFill>
        <p:spPr bwMode="auto">
          <a:xfrm>
            <a:off x="4624388" y="927100"/>
            <a:ext cx="4219575" cy="2781300"/>
          </a:xfrm>
          <a:prstGeom prst="rect">
            <a:avLst/>
          </a:prstGeom>
          <a:noFill/>
          <a:ln w="9525">
            <a:noFill/>
            <a:round/>
            <a:headEnd/>
            <a:tailEnd/>
          </a:ln>
        </p:spPr>
      </p:pic>
      <p:graphicFrame>
        <p:nvGraphicFramePr>
          <p:cNvPr id="36868" name="Group 4"/>
          <p:cNvGraphicFramePr>
            <a:graphicFrameLocks noGrp="1"/>
          </p:cNvGraphicFramePr>
          <p:nvPr/>
        </p:nvGraphicFramePr>
        <p:xfrm>
          <a:off x="4692650" y="3990975"/>
          <a:ext cx="4327525" cy="2269876"/>
        </p:xfrm>
        <a:graphic>
          <a:graphicData uri="http://schemas.openxmlformats.org/drawingml/2006/table">
            <a:tbl>
              <a:tblPr/>
              <a:tblGrid>
                <a:gridCol w="2613025"/>
                <a:gridCol w="1714500"/>
              </a:tblGrid>
              <a:tr h="368300">
                <a:tc>
                  <a:txBody>
                    <a:bodyPr/>
                    <a:lstStyle/>
                    <a:p>
                      <a:pPr marL="0" marR="0" lvl="0" indent="0" algn="ctr" defTabSz="457200" rtl="0" eaLnBrk="1" fontAlgn="base" latinLnBrk="0" hangingPunct="0">
                        <a:lnSpc>
                          <a:spcPct val="104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kumimoji="0" lang="en-US" sz="1800" b="1" i="0" u="none" strike="noStrike" cap="none" normalizeH="0" baseline="0" smtClean="0">
                          <a:ln>
                            <a:noFill/>
                          </a:ln>
                          <a:solidFill>
                            <a:srgbClr val="000000"/>
                          </a:solidFill>
                          <a:effectLst/>
                          <a:latin typeface="Arial" charset="0"/>
                          <a:ea typeface="DejaVu LGC Sans" charset="0"/>
                          <a:cs typeface="DejaVu LGC Sans" charset="0"/>
                        </a:rPr>
                        <a:t>Parameter</a:t>
                      </a:r>
                    </a:p>
                  </a:txBody>
                  <a:tcPr marL="90000" marR="90000" marT="46800" marB="46800"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104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kumimoji="0" lang="en-US" sz="1800" b="1" i="0" u="none" strike="noStrike" cap="none" normalizeH="0" baseline="0" smtClean="0">
                          <a:ln>
                            <a:noFill/>
                          </a:ln>
                          <a:solidFill>
                            <a:srgbClr val="000000"/>
                          </a:solidFill>
                          <a:effectLst/>
                          <a:latin typeface="Arial" charset="0"/>
                          <a:ea typeface="DejaVu LGC Sans" charset="0"/>
                          <a:cs typeface="DejaVu LGC Sans" charset="0"/>
                        </a:rPr>
                        <a:t>Value</a:t>
                      </a:r>
                    </a:p>
                  </a:txBody>
                  <a:tcPr marL="90000" marR="90000" marT="46800" marB="46800"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r>
              <a:tr h="336550">
                <a:tc>
                  <a:txBody>
                    <a:bodyPr/>
                    <a:lstStyle/>
                    <a:p>
                      <a:pPr marL="0" marR="0" lvl="0" indent="0" algn="l" defTabSz="457200" rtl="0" eaLnBrk="1" fontAlgn="base" latinLnBrk="0" hangingPunct="0">
                        <a:lnSpc>
                          <a:spcPct val="104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kumimoji="0" lang="en-US" sz="1600" b="0" i="0" u="none" strike="noStrike" cap="none" normalizeH="0" baseline="0" smtClean="0">
                          <a:ln>
                            <a:noFill/>
                          </a:ln>
                          <a:solidFill>
                            <a:srgbClr val="000000"/>
                          </a:solidFill>
                          <a:effectLst/>
                          <a:latin typeface="Arial" charset="0"/>
                          <a:ea typeface="DejaVu LGC Sans" charset="0"/>
                          <a:cs typeface="DejaVu LGC Sans" charset="0"/>
                        </a:rPr>
                        <a:t>Discharge time</a:t>
                      </a:r>
                    </a:p>
                  </a:txBody>
                  <a:tcPr marL="90000" marR="90000" marT="46800" marB="46800"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4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kumimoji="0" lang="en-US" sz="1600" b="0" i="0" u="none" strike="noStrike" cap="none" normalizeH="0" baseline="0" smtClean="0">
                          <a:ln>
                            <a:noFill/>
                          </a:ln>
                          <a:solidFill>
                            <a:srgbClr val="000000"/>
                          </a:solidFill>
                          <a:effectLst/>
                          <a:latin typeface="Arial" charset="0"/>
                          <a:ea typeface="DejaVu LGC Sans" charset="0"/>
                          <a:cs typeface="DejaVu LGC Sans" charset="0"/>
                        </a:rPr>
                        <a:t>8x 5s (40s total)</a:t>
                      </a:r>
                    </a:p>
                  </a:txBody>
                  <a:tcPr marL="90000" marR="90000" marT="46800" marB="46800"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r>
              <a:tr h="450850">
                <a:tc>
                  <a:txBody>
                    <a:bodyPr/>
                    <a:lstStyle/>
                    <a:p>
                      <a:pPr marL="0" marR="0" lvl="0" indent="0" algn="l" defTabSz="457200" rtl="0" eaLnBrk="1" fontAlgn="base" latinLnBrk="0" hangingPunct="0">
                        <a:lnSpc>
                          <a:spcPct val="104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kumimoji="0" lang="en-US" sz="1600" b="0" i="0" u="none" strike="noStrike" cap="none" normalizeH="0" baseline="0" smtClean="0">
                          <a:ln>
                            <a:noFill/>
                          </a:ln>
                          <a:solidFill>
                            <a:srgbClr val="000000"/>
                          </a:solidFill>
                          <a:effectLst/>
                          <a:latin typeface="Arial" charset="0"/>
                          <a:ea typeface="DejaVu LGC Sans" charset="0"/>
                          <a:cs typeface="DejaVu LGC Sans" charset="0"/>
                        </a:rPr>
                        <a:t>Typical T</a:t>
                      </a:r>
                      <a:r>
                        <a:rPr kumimoji="0" lang="en-US" sz="1600" b="0" i="0" u="none" strike="noStrike" cap="none" normalizeH="0" baseline="-33000" smtClean="0">
                          <a:ln>
                            <a:noFill/>
                          </a:ln>
                          <a:solidFill>
                            <a:srgbClr val="000000"/>
                          </a:solidFill>
                          <a:effectLst/>
                          <a:latin typeface="Arial" charset="0"/>
                          <a:ea typeface="DejaVu LGC Sans" charset="0"/>
                          <a:cs typeface="DejaVu LGC Sans" charset="0"/>
                        </a:rPr>
                        <a:t>e</a:t>
                      </a:r>
                      <a:r>
                        <a:rPr kumimoji="0" lang="en-US" sz="1600" b="0" i="0" u="none" strike="noStrike" cap="none" normalizeH="0" baseline="0" smtClean="0">
                          <a:ln>
                            <a:noFill/>
                          </a:ln>
                          <a:solidFill>
                            <a:srgbClr val="000000"/>
                          </a:solidFill>
                          <a:effectLst/>
                          <a:latin typeface="Arial" charset="0"/>
                          <a:ea typeface="DejaVu LGC Sans" charset="0"/>
                          <a:cs typeface="DejaVu LGC Sans" charset="0"/>
                        </a:rPr>
                        <a:t>, N</a:t>
                      </a:r>
                      <a:r>
                        <a:rPr kumimoji="0" lang="en-US" sz="1600" b="0" i="0" u="none" strike="noStrike" cap="none" normalizeH="0" baseline="-33000" smtClean="0">
                          <a:ln>
                            <a:noFill/>
                          </a:ln>
                          <a:solidFill>
                            <a:srgbClr val="000000"/>
                          </a:solidFill>
                          <a:effectLst/>
                          <a:latin typeface="Arial" charset="0"/>
                          <a:ea typeface="DejaVu LGC Sans" charset="0"/>
                          <a:cs typeface="DejaVu LGC Sans" charset="0"/>
                        </a:rPr>
                        <a:t>e</a:t>
                      </a:r>
                    </a:p>
                  </a:txBody>
                  <a:tcPr marL="90000" marR="90000" marT="46800" marB="46800"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4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kumimoji="0" lang="en-US" sz="1600" b="0" i="0" u="none" strike="noStrike" cap="none" normalizeH="0" baseline="0" smtClean="0">
                          <a:ln>
                            <a:noFill/>
                          </a:ln>
                          <a:solidFill>
                            <a:srgbClr val="000000"/>
                          </a:solidFill>
                          <a:effectLst/>
                          <a:latin typeface="Arial" charset="0"/>
                          <a:ea typeface="DejaVu LGC Sans" charset="0"/>
                          <a:cs typeface="DejaVu LGC Sans" charset="0"/>
                        </a:rPr>
                        <a:t>1eV, 1.4e20 m</a:t>
                      </a:r>
                      <a:r>
                        <a:rPr kumimoji="0" lang="en-US" sz="1600" b="0" i="0" u="none" strike="noStrike" cap="none" normalizeH="0" baseline="33000" smtClean="0">
                          <a:ln>
                            <a:noFill/>
                          </a:ln>
                          <a:solidFill>
                            <a:srgbClr val="000000"/>
                          </a:solidFill>
                          <a:effectLst/>
                          <a:latin typeface="Arial" charset="0"/>
                          <a:ea typeface="DejaVu LGC Sans" charset="0"/>
                          <a:cs typeface="DejaVu LGC Sans" charset="0"/>
                        </a:rPr>
                        <a:t>-3</a:t>
                      </a:r>
                    </a:p>
                  </a:txBody>
                  <a:tcPr marL="90000" marR="90000" marT="46800" marB="46800"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r>
              <a:tr h="336550">
                <a:tc>
                  <a:txBody>
                    <a:bodyPr/>
                    <a:lstStyle/>
                    <a:p>
                      <a:pPr marL="0" marR="0" lvl="0" indent="0" algn="l" defTabSz="457200" rtl="0" eaLnBrk="1" fontAlgn="base" latinLnBrk="0" hangingPunct="0">
                        <a:lnSpc>
                          <a:spcPct val="104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kumimoji="0" lang="en-US" sz="1600" b="0" i="0" u="none" strike="noStrike" cap="none" normalizeH="0" baseline="0" smtClean="0">
                          <a:ln>
                            <a:noFill/>
                          </a:ln>
                          <a:solidFill>
                            <a:srgbClr val="000000"/>
                          </a:solidFill>
                          <a:effectLst/>
                          <a:latin typeface="Arial" charset="0"/>
                          <a:ea typeface="DejaVu LGC Sans" charset="0"/>
                          <a:cs typeface="DejaVu LGC Sans" charset="0"/>
                        </a:rPr>
                        <a:t>Gross Li yield (TRIM est.)</a:t>
                      </a:r>
                    </a:p>
                  </a:txBody>
                  <a:tcPr marL="90000" marR="90000" marT="46800" marB="46800"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4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kumimoji="0" lang="en-US" sz="1600" b="0" i="0" u="none" strike="noStrike" cap="none" normalizeH="0" baseline="0" smtClean="0">
                          <a:ln>
                            <a:noFill/>
                          </a:ln>
                          <a:solidFill>
                            <a:srgbClr val="000000"/>
                          </a:solidFill>
                          <a:effectLst/>
                          <a:latin typeface="Arial" charset="0"/>
                          <a:ea typeface="DejaVu LGC Sans" charset="0"/>
                          <a:cs typeface="DejaVu LGC Sans" charset="0"/>
                        </a:rPr>
                        <a:t>0.52 mg m</a:t>
                      </a:r>
                      <a:r>
                        <a:rPr kumimoji="0" lang="en-US" sz="1600" b="0" i="0" u="none" strike="noStrike" cap="none" normalizeH="0" baseline="33000" smtClean="0">
                          <a:ln>
                            <a:noFill/>
                          </a:ln>
                          <a:solidFill>
                            <a:srgbClr val="000000"/>
                          </a:solidFill>
                          <a:effectLst/>
                          <a:latin typeface="Arial" charset="0"/>
                          <a:ea typeface="DejaVu LGC Sans" charset="0"/>
                          <a:cs typeface="DejaVu LGC Sans" charset="0"/>
                        </a:rPr>
                        <a:t>-2</a:t>
                      </a:r>
                    </a:p>
                  </a:txBody>
                  <a:tcPr marL="90000" marR="90000" marT="46800" marB="46800"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r>
              <a:tr h="398463">
                <a:tc>
                  <a:txBody>
                    <a:bodyPr/>
                    <a:lstStyle/>
                    <a:p>
                      <a:pPr marL="0" marR="0" lvl="0" indent="0" algn="l" defTabSz="457200" rtl="0" eaLnBrk="1" fontAlgn="base" latinLnBrk="0" hangingPunct="0">
                        <a:lnSpc>
                          <a:spcPct val="104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kumimoji="0" lang="en-US" sz="1600" b="0" i="0" u="none" strike="noStrike" cap="none" normalizeH="0" baseline="0" smtClean="0">
                          <a:ln>
                            <a:noFill/>
                          </a:ln>
                          <a:solidFill>
                            <a:srgbClr val="000000"/>
                          </a:solidFill>
                          <a:effectLst/>
                          <a:latin typeface="Arial" charset="0"/>
                          <a:ea typeface="DejaVu LGC Sans" charset="0"/>
                          <a:cs typeface="DejaVu LGC Sans" charset="0"/>
                        </a:rPr>
                        <a:t>Total deposited (max Net)</a:t>
                      </a:r>
                    </a:p>
                  </a:txBody>
                  <a:tcPr marL="90000" marR="90000" marT="46800" marB="46800"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4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kumimoji="0" lang="en-US" sz="1600" b="0" i="0" u="none" strike="noStrike" cap="none" normalizeH="0" baseline="0" smtClean="0">
                          <a:ln>
                            <a:noFill/>
                          </a:ln>
                          <a:solidFill>
                            <a:srgbClr val="000000"/>
                          </a:solidFill>
                          <a:effectLst/>
                          <a:latin typeface="Arial" charset="0"/>
                          <a:ea typeface="DejaVu LGC Sans" charset="0"/>
                          <a:cs typeface="DejaVu LGC Sans" charset="0"/>
                        </a:rPr>
                        <a:t>0.05 mg m</a:t>
                      </a:r>
                      <a:r>
                        <a:rPr kumimoji="0" lang="en-US" sz="1600" b="0" i="0" u="none" strike="noStrike" cap="none" normalizeH="0" baseline="33000" smtClean="0">
                          <a:ln>
                            <a:noFill/>
                          </a:ln>
                          <a:solidFill>
                            <a:srgbClr val="000000"/>
                          </a:solidFill>
                          <a:effectLst/>
                          <a:latin typeface="Arial" charset="0"/>
                          <a:ea typeface="DejaVu LGC Sans" charset="0"/>
                          <a:cs typeface="DejaVu LGC Sans" charset="0"/>
                        </a:rPr>
                        <a:t>-2</a:t>
                      </a:r>
                    </a:p>
                  </a:txBody>
                  <a:tcPr marL="90000" marR="90000" marT="46800" marB="46800"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r>
              <a:tr h="336550">
                <a:tc>
                  <a:txBody>
                    <a:bodyPr/>
                    <a:lstStyle/>
                    <a:p>
                      <a:pPr marL="0" marR="0" lvl="0" indent="0" algn="l" defTabSz="457200" rtl="0" eaLnBrk="1" fontAlgn="base" latinLnBrk="0" hangingPunct="0">
                        <a:lnSpc>
                          <a:spcPct val="104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kumimoji="0" lang="en-US" sz="1600" b="0" i="0" u="none" strike="noStrike" cap="none" normalizeH="0" baseline="0" smtClean="0">
                          <a:ln>
                            <a:noFill/>
                          </a:ln>
                          <a:solidFill>
                            <a:srgbClr val="000000"/>
                          </a:solidFill>
                          <a:effectLst/>
                          <a:latin typeface="Arial" charset="0"/>
                          <a:ea typeface="DejaVu LGC Sans" charset="0"/>
                          <a:cs typeface="DejaVu LGC Sans" charset="0"/>
                        </a:rPr>
                        <a:t>Redeposition (if max Net)</a:t>
                      </a:r>
                    </a:p>
                  </a:txBody>
                  <a:tcPr marL="90000" marR="90000" marT="46800" marB="46800"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4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kumimoji="0" lang="en-US" sz="1600" b="0" i="0" u="none" strike="noStrike" cap="none" normalizeH="0" baseline="0" smtClean="0">
                          <a:ln>
                            <a:noFill/>
                          </a:ln>
                          <a:solidFill>
                            <a:srgbClr val="000000"/>
                          </a:solidFill>
                          <a:effectLst/>
                          <a:latin typeface="Arial" charset="0"/>
                          <a:ea typeface="DejaVu LGC Sans" charset="0"/>
                          <a:cs typeface="DejaVu LGC Sans" charset="0"/>
                        </a:rPr>
                        <a:t>0.9</a:t>
                      </a:r>
                    </a:p>
                  </a:txBody>
                  <a:tcPr marL="90000" marR="90000" marT="46800" marB="46800"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p:cNvSpPr>
            <a:spLocks noGrp="1"/>
          </p:cNvSpPr>
          <p:nvPr>
            <p:ph type="sldNum" sz="quarter" idx="10"/>
          </p:nvPr>
        </p:nvSpPr>
        <p:spPr>
          <a:noFill/>
        </p:spPr>
        <p:txBody>
          <a:bodyPr/>
          <a:lstStyle/>
          <a:p>
            <a:fld id="{AC5BB6CB-0960-401F-B35C-71F2241501EC}" type="slidenum">
              <a:rPr lang="en-US"/>
              <a:pPr/>
              <a:t>3</a:t>
            </a:fld>
            <a:endParaRPr lang="en-US"/>
          </a:p>
        </p:txBody>
      </p:sp>
      <p:sp>
        <p:nvSpPr>
          <p:cNvPr id="10243" name="Rectangle 1"/>
          <p:cNvSpPr>
            <a:spLocks noGrp="1" noChangeArrowheads="1"/>
          </p:cNvSpPr>
          <p:nvPr>
            <p:ph type="title" idx="4294967295"/>
          </p:nvPr>
        </p:nvSpPr>
        <p:spPr>
          <a:xfrm>
            <a:off x="0" y="44450"/>
            <a:ext cx="9144000" cy="823913"/>
          </a:xfrm>
        </p:spPr>
        <p:txBody>
          <a:bodyPr lIns="0" tIns="0" rIns="0" bIns="0"/>
          <a:lstStyle/>
          <a:p>
            <a:pPr algn="ct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i="0" smtClean="0"/>
              <a:t>NSTX-U long-term objective is to perform comparative assessment of high-Z and liquid metal PFCs </a:t>
            </a:r>
            <a:r>
              <a:rPr lang="en-US" sz="1600" i="0" smtClean="0"/>
              <a:t>(see Maingi talk)</a:t>
            </a:r>
          </a:p>
        </p:txBody>
      </p:sp>
      <p:sp>
        <p:nvSpPr>
          <p:cNvPr id="7170" name="Rectangle 2"/>
          <p:cNvSpPr>
            <a:spLocks noGrp="1" noChangeArrowheads="1"/>
          </p:cNvSpPr>
          <p:nvPr>
            <p:ph type="body" idx="4294967295"/>
          </p:nvPr>
        </p:nvSpPr>
        <p:spPr>
          <a:xfrm>
            <a:off x="0" y="914400"/>
            <a:ext cx="4471988" cy="3319463"/>
          </a:xfrm>
        </p:spPr>
        <p:txBody>
          <a:bodyPr>
            <a:normAutofit fontScale="92500" lnSpcReduction="10000"/>
          </a:bodyPr>
          <a:lstStyle/>
          <a:p>
            <a:pPr marL="431800" indent="-323850" eaLnBrk="1">
              <a:buSzPct val="45000"/>
              <a:buFont typeface="Wingdings" charset="2"/>
              <a:buChar char=""/>
              <a:tabLst>
                <a:tab pos="723900" algn="l"/>
                <a:tab pos="1447800" algn="l"/>
                <a:tab pos="2171700" algn="l"/>
                <a:tab pos="2895600" algn="l"/>
                <a:tab pos="3619500" algn="l"/>
                <a:tab pos="4343400" algn="l"/>
              </a:tabLst>
              <a:defRPr/>
            </a:pPr>
            <a:r>
              <a:rPr lang="en-US" sz="1800" dirty="0" smtClean="0"/>
              <a:t>Conversion to all-metal PFCs provides opportunity to </a:t>
            </a:r>
            <a:r>
              <a:rPr lang="en-US" sz="1800" dirty="0" err="1" smtClean="0"/>
              <a:t>to</a:t>
            </a:r>
            <a:r>
              <a:rPr lang="en-US" sz="1800" dirty="0" smtClean="0"/>
              <a:t> examine role of PFCs (including liquids) on integrated scenarios with good core, pedestal, div.</a:t>
            </a:r>
          </a:p>
          <a:p>
            <a:pPr marL="431800" indent="-323850" eaLnBrk="1">
              <a:buSzPct val="45000"/>
              <a:buFont typeface="Wingdings" charset="2"/>
              <a:buChar char=""/>
              <a:tabLst>
                <a:tab pos="723900" algn="l"/>
                <a:tab pos="1447800" algn="l"/>
                <a:tab pos="2171700" algn="l"/>
                <a:tab pos="2895600" algn="l"/>
                <a:tab pos="3619500" algn="l"/>
                <a:tab pos="4343400" algn="l"/>
              </a:tabLst>
              <a:defRPr/>
            </a:pPr>
            <a:r>
              <a:rPr lang="en-US" sz="1800" dirty="0" smtClean="0"/>
              <a:t>NSTX-U has two emphases for addressing power exhaust and PMI issues for next step devices</a:t>
            </a:r>
          </a:p>
          <a:p>
            <a:pPr marL="863600" lvl="1" indent="-323850" eaLnBrk="1">
              <a:buSzPct val="45000"/>
              <a:buFont typeface="Wingdings" charset="2"/>
              <a:buChar char=""/>
              <a:tabLst>
                <a:tab pos="723900" algn="l"/>
                <a:tab pos="1447800" algn="l"/>
                <a:tab pos="2171700" algn="l"/>
                <a:tab pos="2895600" algn="l"/>
                <a:tab pos="3619500" algn="l"/>
                <a:tab pos="4343400" algn="l"/>
              </a:tabLst>
              <a:defRPr/>
            </a:pPr>
            <a:r>
              <a:rPr lang="en-US" sz="1800" dirty="0" smtClean="0"/>
              <a:t>Magnetic topology and </a:t>
            </a:r>
            <a:r>
              <a:rPr lang="en-US" sz="1800" dirty="0" err="1" smtClean="0"/>
              <a:t>divertor</a:t>
            </a:r>
            <a:r>
              <a:rPr lang="en-US" sz="1800" dirty="0" smtClean="0"/>
              <a:t> configuration</a:t>
            </a:r>
          </a:p>
          <a:p>
            <a:pPr marL="863600" lvl="1" indent="-323850" eaLnBrk="1">
              <a:buSzPct val="45000"/>
              <a:buFont typeface="Wingdings" charset="2"/>
              <a:buChar char=""/>
              <a:tabLst>
                <a:tab pos="723900" algn="l"/>
                <a:tab pos="1447800" algn="l"/>
                <a:tab pos="2171700" algn="l"/>
                <a:tab pos="2895600" algn="l"/>
                <a:tab pos="3619500" algn="l"/>
                <a:tab pos="4343400" algn="l"/>
              </a:tabLst>
              <a:defRPr/>
            </a:pPr>
            <a:r>
              <a:rPr lang="en-US" sz="1800" b="1" dirty="0" smtClean="0"/>
              <a:t>Self-healing/</a:t>
            </a:r>
            <a:r>
              <a:rPr lang="en-US" sz="1800" b="1" dirty="0" err="1" smtClean="0"/>
              <a:t>replenishable</a:t>
            </a:r>
            <a:r>
              <a:rPr lang="en-US" sz="1800" b="1" dirty="0" smtClean="0"/>
              <a:t> materials (e.g. liquids)</a:t>
            </a:r>
          </a:p>
        </p:txBody>
      </p:sp>
      <p:pic>
        <p:nvPicPr>
          <p:cNvPr id="10245" name="Picture 3"/>
          <p:cNvPicPr>
            <a:picLocks noChangeAspect="1" noChangeArrowheads="1"/>
          </p:cNvPicPr>
          <p:nvPr/>
        </p:nvPicPr>
        <p:blipFill>
          <a:blip r:embed="rId3" cstate="print">
            <a:lum bright="-32000"/>
          </a:blip>
          <a:srcRect/>
          <a:stretch>
            <a:fillRect/>
          </a:stretch>
        </p:blipFill>
        <p:spPr bwMode="auto">
          <a:xfrm>
            <a:off x="6326188" y="1144588"/>
            <a:ext cx="2132012" cy="3036887"/>
          </a:xfrm>
          <a:prstGeom prst="rect">
            <a:avLst/>
          </a:prstGeom>
          <a:noFill/>
          <a:ln w="9525">
            <a:noFill/>
            <a:round/>
            <a:headEnd/>
            <a:tailEnd/>
          </a:ln>
        </p:spPr>
      </p:pic>
      <p:pic>
        <p:nvPicPr>
          <p:cNvPr id="10246" name="Picture 4"/>
          <p:cNvPicPr>
            <a:picLocks noChangeAspect="1" noChangeArrowheads="1"/>
          </p:cNvPicPr>
          <p:nvPr/>
        </p:nvPicPr>
        <p:blipFill>
          <a:blip r:embed="rId4" cstate="print"/>
          <a:srcRect/>
          <a:stretch>
            <a:fillRect/>
          </a:stretch>
        </p:blipFill>
        <p:spPr bwMode="auto">
          <a:xfrm>
            <a:off x="7700963" y="1000125"/>
            <a:ext cx="1335087" cy="3249613"/>
          </a:xfrm>
          <a:prstGeom prst="rect">
            <a:avLst/>
          </a:prstGeom>
          <a:noFill/>
          <a:ln w="54720">
            <a:solidFill>
              <a:srgbClr val="0000FF"/>
            </a:solidFill>
            <a:round/>
            <a:headEnd/>
            <a:tailEnd/>
          </a:ln>
        </p:spPr>
      </p:pic>
      <p:pic>
        <p:nvPicPr>
          <p:cNvPr id="10247" name="Picture 5"/>
          <p:cNvPicPr>
            <a:picLocks noChangeAspect="1" noChangeArrowheads="1"/>
          </p:cNvPicPr>
          <p:nvPr/>
        </p:nvPicPr>
        <p:blipFill>
          <a:blip r:embed="rId5" cstate="print">
            <a:lum bright="-20000"/>
          </a:blip>
          <a:srcRect/>
          <a:stretch>
            <a:fillRect/>
          </a:stretch>
        </p:blipFill>
        <p:spPr bwMode="auto">
          <a:xfrm>
            <a:off x="6230938" y="1133475"/>
            <a:ext cx="1084262" cy="3036888"/>
          </a:xfrm>
          <a:prstGeom prst="rect">
            <a:avLst/>
          </a:prstGeom>
          <a:noFill/>
          <a:ln w="9525">
            <a:noFill/>
            <a:round/>
            <a:headEnd/>
            <a:tailEnd/>
          </a:ln>
        </p:spPr>
      </p:pic>
      <p:pic>
        <p:nvPicPr>
          <p:cNvPr id="10248" name="Picture 6"/>
          <p:cNvPicPr>
            <a:picLocks noChangeAspect="1" noChangeArrowheads="1"/>
          </p:cNvPicPr>
          <p:nvPr/>
        </p:nvPicPr>
        <p:blipFill>
          <a:blip r:embed="rId6" cstate="print">
            <a:lum bright="-10000"/>
          </a:blip>
          <a:srcRect/>
          <a:stretch>
            <a:fillRect/>
          </a:stretch>
        </p:blipFill>
        <p:spPr bwMode="auto">
          <a:xfrm>
            <a:off x="5567363" y="1147763"/>
            <a:ext cx="1084262" cy="3027362"/>
          </a:xfrm>
          <a:prstGeom prst="rect">
            <a:avLst/>
          </a:prstGeom>
          <a:noFill/>
          <a:ln w="9525">
            <a:noFill/>
            <a:round/>
            <a:headEnd/>
            <a:tailEnd/>
          </a:ln>
        </p:spPr>
      </p:pic>
      <p:pic>
        <p:nvPicPr>
          <p:cNvPr id="10249" name="Picture 7"/>
          <p:cNvPicPr>
            <a:picLocks noChangeAspect="1" noChangeArrowheads="1"/>
          </p:cNvPicPr>
          <p:nvPr/>
        </p:nvPicPr>
        <p:blipFill>
          <a:blip r:embed="rId7" cstate="print"/>
          <a:srcRect/>
          <a:stretch>
            <a:fillRect/>
          </a:stretch>
        </p:blipFill>
        <p:spPr bwMode="auto">
          <a:xfrm>
            <a:off x="4606925" y="1144588"/>
            <a:ext cx="1336675" cy="2982912"/>
          </a:xfrm>
          <a:prstGeom prst="rect">
            <a:avLst/>
          </a:prstGeom>
          <a:noFill/>
          <a:ln w="54720">
            <a:solidFill>
              <a:srgbClr val="0000FF"/>
            </a:solidFill>
            <a:round/>
            <a:headEnd/>
            <a:tailEnd/>
          </a:ln>
        </p:spPr>
      </p:pic>
      <p:sp>
        <p:nvSpPr>
          <p:cNvPr id="10250" name="Text Box 8"/>
          <p:cNvSpPr txBox="1">
            <a:spLocks noChangeArrowheads="1"/>
          </p:cNvSpPr>
          <p:nvPr/>
        </p:nvSpPr>
        <p:spPr bwMode="auto">
          <a:xfrm>
            <a:off x="7929563" y="1000125"/>
            <a:ext cx="1031875" cy="290513"/>
          </a:xfrm>
          <a:prstGeom prst="rect">
            <a:avLst/>
          </a:prstGeom>
          <a:noFill/>
          <a:ln w="9525">
            <a:noFill/>
            <a:round/>
            <a:headEnd/>
            <a:tailEnd/>
          </a:ln>
        </p:spPr>
        <p:txBody>
          <a:bodyPr wrap="none" lIns="90000" tIns="45000" rIns="90000" bIns="45000"/>
          <a:lstStyle/>
          <a:p>
            <a:pPr>
              <a:tabLst>
                <a:tab pos="723900" algn="l"/>
              </a:tabLst>
            </a:pPr>
            <a:r>
              <a:rPr lang="en-US" sz="1400" b="1">
                <a:solidFill>
                  <a:srgbClr val="FF0000"/>
                </a:solidFill>
              </a:rPr>
              <a:t>2019-2023</a:t>
            </a:r>
          </a:p>
        </p:txBody>
      </p:sp>
      <p:pic>
        <p:nvPicPr>
          <p:cNvPr id="10251" name="Picture 9"/>
          <p:cNvPicPr>
            <a:picLocks noChangeAspect="1" noChangeArrowheads="1"/>
          </p:cNvPicPr>
          <p:nvPr/>
        </p:nvPicPr>
        <p:blipFill>
          <a:blip r:embed="rId8" cstate="print"/>
          <a:srcRect/>
          <a:stretch>
            <a:fillRect/>
          </a:stretch>
        </p:blipFill>
        <p:spPr bwMode="auto">
          <a:xfrm>
            <a:off x="1289050" y="4884738"/>
            <a:ext cx="6338888" cy="1636712"/>
          </a:xfrm>
          <a:prstGeom prst="rect">
            <a:avLst/>
          </a:prstGeom>
          <a:noFill/>
          <a:ln w="9525">
            <a:noFill/>
            <a:round/>
            <a:headEnd/>
            <a:tailEnd/>
          </a:ln>
        </p:spPr>
      </p:pic>
      <p:pic>
        <p:nvPicPr>
          <p:cNvPr id="10252" name="Picture 10"/>
          <p:cNvPicPr>
            <a:picLocks noChangeAspect="1" noChangeArrowheads="1"/>
          </p:cNvPicPr>
          <p:nvPr/>
        </p:nvPicPr>
        <p:blipFill>
          <a:blip r:embed="rId9" cstate="print"/>
          <a:srcRect/>
          <a:stretch>
            <a:fillRect/>
          </a:stretch>
        </p:blipFill>
        <p:spPr bwMode="auto">
          <a:xfrm>
            <a:off x="649288" y="4306888"/>
            <a:ext cx="7853362" cy="538162"/>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p:cNvSpPr>
            <a:spLocks noGrp="1"/>
          </p:cNvSpPr>
          <p:nvPr>
            <p:ph type="sldNum" sz="quarter" idx="10"/>
          </p:nvPr>
        </p:nvSpPr>
        <p:spPr>
          <a:noFill/>
        </p:spPr>
        <p:txBody>
          <a:bodyPr/>
          <a:lstStyle/>
          <a:p>
            <a:fld id="{A44CD54F-7F3D-4370-8717-B6F4409BCF8D}" type="slidenum">
              <a:rPr lang="en-US"/>
              <a:pPr/>
              <a:t>30</a:t>
            </a:fld>
            <a:endParaRPr lang="en-US"/>
          </a:p>
        </p:txBody>
      </p:sp>
      <p:sp>
        <p:nvSpPr>
          <p:cNvPr id="40963" name="Rectangle 1"/>
          <p:cNvSpPr>
            <a:spLocks noGrp="1" noChangeArrowheads="1"/>
          </p:cNvSpPr>
          <p:nvPr>
            <p:ph type="title" idx="4294967295"/>
          </p:nvPr>
        </p:nvSpPr>
        <p:spPr>
          <a:xfrm>
            <a:off x="0" y="44450"/>
            <a:ext cx="9144000" cy="823913"/>
          </a:xfrm>
        </p:spPr>
        <p:txBody>
          <a:bodyPr lIns="0" tIns="0" rIns="0" bIns="0"/>
          <a:lstStyle/>
          <a:p>
            <a:pPr algn="ct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i="0" smtClean="0"/>
              <a:t>Thin coatings can provide protection of high-Z substrates</a:t>
            </a:r>
          </a:p>
        </p:txBody>
      </p:sp>
      <p:sp>
        <p:nvSpPr>
          <p:cNvPr id="40964" name="Rectangle 2"/>
          <p:cNvSpPr>
            <a:spLocks noGrp="1" noChangeArrowheads="1"/>
          </p:cNvSpPr>
          <p:nvPr>
            <p:ph type="body" idx="4294967295"/>
          </p:nvPr>
        </p:nvSpPr>
        <p:spPr>
          <a:xfrm>
            <a:off x="100013" y="977900"/>
            <a:ext cx="4929187" cy="5164138"/>
          </a:xfrm>
        </p:spPr>
        <p:txBody>
          <a:bodyPr/>
          <a:lstStyle/>
          <a:p>
            <a:pPr marL="431800" indent="-323850" eaLnBrk="1">
              <a:buSzPct val="45000"/>
              <a:buFont typeface="Wingdings" charset="2"/>
              <a:buChar char=""/>
              <a:tabLst>
                <a:tab pos="723900" algn="l"/>
                <a:tab pos="1447800" algn="l"/>
                <a:tab pos="2171700" algn="l"/>
                <a:tab pos="2895600" algn="l"/>
                <a:tab pos="3619500" algn="l"/>
                <a:tab pos="4343400" algn="l"/>
              </a:tabLst>
            </a:pPr>
            <a:r>
              <a:rPr lang="en-US" sz="1800" smtClean="0"/>
              <a:t>Ion penetration depth of ~10nm means plasma will only interact with coating material</a:t>
            </a:r>
          </a:p>
          <a:p>
            <a:pPr marL="431800" indent="-323850" eaLnBrk="1">
              <a:buSzPct val="45000"/>
              <a:buFont typeface="Wingdings" charset="2"/>
              <a:buChar char=""/>
              <a:tabLst>
                <a:tab pos="723900" algn="l"/>
                <a:tab pos="1447800" algn="l"/>
                <a:tab pos="2171700" algn="l"/>
                <a:tab pos="2895600" algn="l"/>
                <a:tab pos="3619500" algn="l"/>
                <a:tab pos="4343400" algn="l"/>
              </a:tabLst>
            </a:pPr>
            <a:r>
              <a:rPr lang="en-US" sz="1800" smtClean="0"/>
              <a:t>Lithium erosion rate is large and highly temperature dependent</a:t>
            </a:r>
          </a:p>
          <a:p>
            <a:pPr marL="863600" lvl="1" indent="-323850" eaLnBrk="1">
              <a:buSzPct val="45000"/>
              <a:buFont typeface="Wingdings" charset="2"/>
              <a:buChar char=""/>
              <a:tabLst>
                <a:tab pos="723900" algn="l"/>
                <a:tab pos="1447800" algn="l"/>
                <a:tab pos="2171700" algn="l"/>
                <a:tab pos="2895600" algn="l"/>
                <a:tab pos="3619500" algn="l"/>
                <a:tab pos="4343400" algn="l"/>
              </a:tabLst>
            </a:pPr>
            <a:r>
              <a:rPr lang="en-US" sz="1800" smtClean="0"/>
              <a:t>Erosive fluxes could quickly remove protective layers</a:t>
            </a:r>
          </a:p>
          <a:p>
            <a:pPr marL="863600" lvl="1" indent="-323850" eaLnBrk="1">
              <a:lnSpc>
                <a:spcPct val="97000"/>
              </a:lnSpc>
              <a:buSzPct val="45000"/>
              <a:buFont typeface="Wingdings" charset="2"/>
              <a:buChar char=""/>
              <a:tabLst>
                <a:tab pos="723900" algn="l"/>
                <a:tab pos="1447800" algn="l"/>
                <a:tab pos="2171700" algn="l"/>
                <a:tab pos="2895600" algn="l"/>
                <a:tab pos="3619500" algn="l"/>
                <a:tab pos="4343400" algn="l"/>
              </a:tabLst>
            </a:pPr>
            <a:r>
              <a:rPr lang="en-US" sz="1800" smtClean="0">
                <a:latin typeface="DejaVu Sans" charset="0"/>
                <a:ea typeface="DejaVu Sans" charset="0"/>
                <a:cs typeface="DejaVu Sans" charset="0"/>
              </a:rPr>
              <a:t>No experimental data of erosion yield above ~500C, at these fluxes</a:t>
            </a:r>
            <a:r>
              <a:rPr lang="en-US" sz="1800" baseline="33000" smtClean="0">
                <a:latin typeface="DejaVu Sans" charset="0"/>
                <a:ea typeface="DejaVu Sans" charset="0"/>
                <a:cs typeface="DejaVu Sans" charset="0"/>
              </a:rPr>
              <a:t>1,2</a:t>
            </a:r>
          </a:p>
          <a:p>
            <a:pPr marL="431800" indent="-323850" eaLnBrk="1">
              <a:lnSpc>
                <a:spcPct val="97000"/>
              </a:lnSpc>
              <a:buSzPct val="45000"/>
              <a:buFont typeface="Wingdings" charset="2"/>
              <a:buChar char=""/>
              <a:tabLst>
                <a:tab pos="723900" algn="l"/>
                <a:tab pos="1447800" algn="l"/>
                <a:tab pos="2171700" algn="l"/>
                <a:tab pos="2895600" algn="l"/>
                <a:tab pos="3619500" algn="l"/>
                <a:tab pos="4343400" algn="l"/>
              </a:tabLst>
            </a:pPr>
            <a:r>
              <a:rPr lang="en-US" sz="1800" smtClean="0">
                <a:latin typeface="DejaVu Sans" charset="0"/>
                <a:ea typeface="DejaVu Sans" charset="0"/>
                <a:cs typeface="DejaVu Sans" charset="0"/>
              </a:rPr>
              <a:t>Coating lifetime is extended by redeposition fraction</a:t>
            </a:r>
          </a:p>
          <a:p>
            <a:pPr marL="863600" lvl="1" indent="-323850" eaLnBrk="1">
              <a:lnSpc>
                <a:spcPct val="97000"/>
              </a:lnSpc>
              <a:buSzPct val="45000"/>
              <a:buFont typeface="Wingdings" charset="2"/>
              <a:buChar char=""/>
              <a:tabLst>
                <a:tab pos="723900" algn="l"/>
                <a:tab pos="1447800" algn="l"/>
                <a:tab pos="2171700" algn="l"/>
                <a:tab pos="2895600" algn="l"/>
                <a:tab pos="3619500" algn="l"/>
                <a:tab pos="4343400" algn="l"/>
              </a:tabLst>
            </a:pPr>
            <a:r>
              <a:rPr lang="en-US" sz="1800" smtClean="0">
                <a:latin typeface="DejaVu Sans" charset="0"/>
                <a:ea typeface="DejaVu Sans" charset="0"/>
                <a:cs typeface="DejaVu Sans" charset="0"/>
              </a:rPr>
              <a:t>Motivates flowing systems to replenish coating</a:t>
            </a:r>
          </a:p>
          <a:p>
            <a:pPr marL="863600" lvl="1" indent="-323850" eaLnBrk="1">
              <a:lnSpc>
                <a:spcPct val="97000"/>
              </a:lnSpc>
              <a:buSzPct val="45000"/>
              <a:buFont typeface="Wingdings" charset="2"/>
              <a:buChar char=""/>
              <a:tabLst>
                <a:tab pos="723900" algn="l"/>
                <a:tab pos="1447800" algn="l"/>
                <a:tab pos="2171700" algn="l"/>
                <a:tab pos="2895600" algn="l"/>
                <a:tab pos="3619500" algn="l"/>
                <a:tab pos="4343400" algn="l"/>
              </a:tabLst>
            </a:pPr>
            <a:r>
              <a:rPr lang="en-US" sz="1800" smtClean="0">
                <a:latin typeface="DejaVu Sans" charset="0"/>
                <a:ea typeface="DejaVu Sans" charset="0"/>
                <a:cs typeface="DejaVu Sans" charset="0"/>
              </a:rPr>
              <a:t>No temperature dependence in boron sputter yield</a:t>
            </a:r>
            <a:r>
              <a:rPr lang="en-US" sz="1800" baseline="33000" smtClean="0">
                <a:latin typeface="DejaVu Sans" charset="0"/>
                <a:ea typeface="DejaVu Sans" charset="0"/>
                <a:cs typeface="DejaVu Sans" charset="0"/>
              </a:rPr>
              <a:t>3</a:t>
            </a:r>
            <a:r>
              <a:rPr lang="en-US" sz="1800" smtClean="0">
                <a:latin typeface="DejaVu Sans" charset="0"/>
                <a:ea typeface="DejaVu Sans" charset="0"/>
                <a:cs typeface="DejaVu Sans" charset="0"/>
              </a:rPr>
              <a:t>, τ~2s at R=0</a:t>
            </a:r>
          </a:p>
        </p:txBody>
      </p:sp>
      <p:pic>
        <p:nvPicPr>
          <p:cNvPr id="40965" name="Picture 3"/>
          <p:cNvPicPr>
            <a:picLocks noChangeAspect="1" noChangeArrowheads="1"/>
          </p:cNvPicPr>
          <p:nvPr/>
        </p:nvPicPr>
        <p:blipFill>
          <a:blip r:embed="rId3" cstate="print"/>
          <a:srcRect/>
          <a:stretch>
            <a:fillRect/>
          </a:stretch>
        </p:blipFill>
        <p:spPr bwMode="auto">
          <a:xfrm>
            <a:off x="5038725" y="1000125"/>
            <a:ext cx="3913188" cy="2743200"/>
          </a:xfrm>
          <a:prstGeom prst="rect">
            <a:avLst/>
          </a:prstGeom>
          <a:noFill/>
          <a:ln w="9525">
            <a:noFill/>
            <a:round/>
            <a:headEnd/>
            <a:tailEnd/>
          </a:ln>
        </p:spPr>
      </p:pic>
      <p:pic>
        <p:nvPicPr>
          <p:cNvPr id="40966" name="Picture 4"/>
          <p:cNvPicPr>
            <a:picLocks noChangeAspect="1" noChangeArrowheads="1"/>
          </p:cNvPicPr>
          <p:nvPr/>
        </p:nvPicPr>
        <p:blipFill>
          <a:blip r:embed="rId4" cstate="print"/>
          <a:srcRect/>
          <a:stretch>
            <a:fillRect/>
          </a:stretch>
        </p:blipFill>
        <p:spPr bwMode="auto">
          <a:xfrm>
            <a:off x="5078413" y="3814763"/>
            <a:ext cx="3913187" cy="2743200"/>
          </a:xfrm>
          <a:prstGeom prst="rect">
            <a:avLst/>
          </a:prstGeom>
          <a:noFill/>
          <a:ln w="9525">
            <a:noFill/>
            <a:round/>
            <a:headEnd/>
            <a:tailEnd/>
          </a:ln>
        </p:spPr>
      </p:pic>
      <p:sp>
        <p:nvSpPr>
          <p:cNvPr id="40967" name="Text Box 5"/>
          <p:cNvSpPr txBox="1">
            <a:spLocks noChangeArrowheads="1"/>
          </p:cNvSpPr>
          <p:nvPr/>
        </p:nvSpPr>
        <p:spPr bwMode="auto">
          <a:xfrm>
            <a:off x="0" y="6280150"/>
            <a:ext cx="5257800" cy="296863"/>
          </a:xfrm>
          <a:prstGeom prst="rect">
            <a:avLst/>
          </a:prstGeom>
          <a:noFill/>
          <a:ln w="9525">
            <a:noFill/>
            <a:round/>
            <a:headEnd/>
            <a:tailEnd/>
          </a:ln>
        </p:spPr>
        <p:txBody>
          <a:bodyPr lIns="90000" tIns="45000" rIns="90000" bIns="45000"/>
          <a:lstStyle/>
          <a:p>
            <a:pPr>
              <a:tabLst>
                <a:tab pos="723900" algn="l"/>
                <a:tab pos="1447800" algn="l"/>
                <a:tab pos="2171700" algn="l"/>
                <a:tab pos="2895600" algn="l"/>
                <a:tab pos="3619500" algn="l"/>
                <a:tab pos="4343400" algn="l"/>
                <a:tab pos="5067300" algn="l"/>
              </a:tabLst>
            </a:pPr>
            <a:r>
              <a:rPr lang="en-US" sz="1400" baseline="33000">
                <a:solidFill>
                  <a:srgbClr val="000080"/>
                </a:solidFill>
              </a:rPr>
              <a:t>1</a:t>
            </a:r>
            <a:r>
              <a:rPr lang="en-US" sz="1400">
                <a:solidFill>
                  <a:srgbClr val="000080"/>
                </a:solidFill>
              </a:rPr>
              <a:t>Doerner, JNM 2001. </a:t>
            </a:r>
            <a:r>
              <a:rPr lang="en-US" sz="1400" baseline="33000">
                <a:solidFill>
                  <a:srgbClr val="000080"/>
                </a:solidFill>
              </a:rPr>
              <a:t>2</a:t>
            </a:r>
            <a:r>
              <a:rPr lang="en-US" sz="1400">
                <a:solidFill>
                  <a:srgbClr val="000080"/>
                </a:solidFill>
              </a:rPr>
              <a:t>Allain, JNM 2003. </a:t>
            </a:r>
            <a:r>
              <a:rPr lang="en-US" sz="1400" baseline="33000">
                <a:solidFill>
                  <a:srgbClr val="000080"/>
                </a:solidFill>
              </a:rPr>
              <a:t>3</a:t>
            </a:r>
            <a:r>
              <a:rPr lang="en-US" sz="1400">
                <a:solidFill>
                  <a:srgbClr val="000080"/>
                </a:solidFill>
              </a:rPr>
              <a:t>Hechtl, JNM 1992</a:t>
            </a:r>
          </a:p>
        </p:txBody>
      </p:sp>
      <p:sp>
        <p:nvSpPr>
          <p:cNvPr id="40968" name="Text Box 6"/>
          <p:cNvSpPr txBox="1">
            <a:spLocks noChangeArrowheads="1"/>
          </p:cNvSpPr>
          <p:nvPr/>
        </p:nvSpPr>
        <p:spPr bwMode="auto">
          <a:xfrm>
            <a:off x="7543800" y="1757363"/>
            <a:ext cx="1371600" cy="858837"/>
          </a:xfrm>
          <a:prstGeom prst="rect">
            <a:avLst/>
          </a:prstGeom>
          <a:noFill/>
          <a:ln w="9525">
            <a:noFill/>
            <a:round/>
            <a:headEnd/>
            <a:tailEnd/>
          </a:ln>
        </p:spPr>
        <p:txBody>
          <a:bodyPr lIns="90000" tIns="45000" rIns="90000" bIns="45000"/>
          <a:lstStyle/>
          <a:p>
            <a:pPr>
              <a:tabLst>
                <a:tab pos="723900" algn="l"/>
              </a:tabLst>
            </a:pPr>
            <a:r>
              <a:rPr lang="en-US">
                <a:solidFill>
                  <a:srgbClr val="000000"/>
                </a:solidFill>
              </a:rPr>
              <a:t>0.6g/s ~ 1.2 cc/s at 600C</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4"/>
          <p:cNvSpPr>
            <a:spLocks noGrp="1"/>
          </p:cNvSpPr>
          <p:nvPr>
            <p:ph type="sldNum" sz="quarter" idx="10"/>
          </p:nvPr>
        </p:nvSpPr>
        <p:spPr>
          <a:noFill/>
        </p:spPr>
        <p:txBody>
          <a:bodyPr/>
          <a:lstStyle/>
          <a:p>
            <a:fld id="{CCC94A7E-4968-453C-BD1A-4DD74317871F}" type="slidenum">
              <a:rPr lang="en-US"/>
              <a:pPr/>
              <a:t>31</a:t>
            </a:fld>
            <a:endParaRPr lang="en-US"/>
          </a:p>
        </p:txBody>
      </p:sp>
      <p:sp>
        <p:nvSpPr>
          <p:cNvPr id="41987" name="Rectangle 1"/>
          <p:cNvSpPr>
            <a:spLocks noGrp="1" noChangeArrowheads="1"/>
          </p:cNvSpPr>
          <p:nvPr>
            <p:ph type="title" idx="4294967295"/>
          </p:nvPr>
        </p:nvSpPr>
        <p:spPr>
          <a:xfrm>
            <a:off x="0" y="44450"/>
            <a:ext cx="9144000" cy="823913"/>
          </a:xfrm>
        </p:spPr>
        <p:txBody>
          <a:bodyPr lIns="0" tIns="0" rIns="0" bIns="0"/>
          <a:lstStyle/>
          <a:p>
            <a:pPr algn="ct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i="0" smtClean="0"/>
              <a:t>Vapor shielding regime should be identifiable through target plasma parameters, surface temperature and bolometry</a:t>
            </a:r>
          </a:p>
        </p:txBody>
      </p:sp>
      <p:sp>
        <p:nvSpPr>
          <p:cNvPr id="41988" name="Rectangle 2"/>
          <p:cNvSpPr>
            <a:spLocks noGrp="1" noChangeArrowheads="1"/>
          </p:cNvSpPr>
          <p:nvPr>
            <p:ph type="body" idx="4294967295"/>
          </p:nvPr>
        </p:nvSpPr>
        <p:spPr>
          <a:xfrm>
            <a:off x="96838" y="957263"/>
            <a:ext cx="5237162" cy="5613400"/>
          </a:xfrm>
        </p:spPr>
        <p:txBody>
          <a:bodyPr/>
          <a:lstStyle/>
          <a:p>
            <a:pPr marL="431800" indent="-323850" eaLnBrk="1">
              <a:buSzPct val="45000"/>
              <a:buFont typeface="Wingdings" charset="2"/>
              <a:buChar char=""/>
              <a:tabLst>
                <a:tab pos="723900" algn="l"/>
                <a:tab pos="1447800" algn="l"/>
                <a:tab pos="2171700" algn="l"/>
                <a:tab pos="2895600" algn="l"/>
                <a:tab pos="3619500" algn="l"/>
                <a:tab pos="4343400" algn="l"/>
                <a:tab pos="5067300" algn="l"/>
              </a:tabLst>
            </a:pPr>
            <a:r>
              <a:rPr lang="en-US" sz="1800" dirty="0" smtClean="0"/>
              <a:t>Large lithium erosion rates should provide several indicators of vapor shielding</a:t>
            </a:r>
          </a:p>
          <a:p>
            <a:pPr marL="863600" lvl="1" indent="-323850" eaLnBrk="1">
              <a:buSzPct val="45000"/>
              <a:buFont typeface="Wingdings" charset="2"/>
              <a:buChar char=""/>
              <a:tabLst>
                <a:tab pos="723900" algn="l"/>
                <a:tab pos="1447800" algn="l"/>
                <a:tab pos="2171700" algn="l"/>
                <a:tab pos="2895600" algn="l"/>
                <a:tab pos="3619500" algn="l"/>
                <a:tab pos="4343400" algn="l"/>
                <a:tab pos="5067300" algn="l"/>
              </a:tabLst>
            </a:pPr>
            <a:r>
              <a:rPr lang="en-US" sz="1800" dirty="0" smtClean="0"/>
              <a:t>Target plasma pressure loss due to Li vapor pressure</a:t>
            </a:r>
          </a:p>
          <a:p>
            <a:pPr marL="863600" lvl="1" indent="-323850" eaLnBrk="1">
              <a:buSzPct val="45000"/>
              <a:buFont typeface="Wingdings" charset="2"/>
              <a:buChar char=""/>
              <a:tabLst>
                <a:tab pos="723900" algn="l"/>
                <a:tab pos="1447800" algn="l"/>
                <a:tab pos="2171700" algn="l"/>
                <a:tab pos="2895600" algn="l"/>
                <a:tab pos="3619500" algn="l"/>
                <a:tab pos="4343400" algn="l"/>
                <a:tab pos="5067300" algn="l"/>
              </a:tabLst>
            </a:pPr>
            <a:r>
              <a:rPr lang="en-US" sz="1800" dirty="0" smtClean="0"/>
              <a:t>Target electron temperature reduction by plasma radiation</a:t>
            </a:r>
          </a:p>
          <a:p>
            <a:pPr marL="863600" lvl="1" indent="-323850" eaLnBrk="1">
              <a:buSzPct val="45000"/>
              <a:buFont typeface="Wingdings" charset="2"/>
              <a:buChar char=""/>
              <a:tabLst>
                <a:tab pos="723900" algn="l"/>
                <a:tab pos="1447800" algn="l"/>
                <a:tab pos="2171700" algn="l"/>
                <a:tab pos="2895600" algn="l"/>
                <a:tab pos="3619500" algn="l"/>
                <a:tab pos="4343400" algn="l"/>
                <a:tab pos="5067300" algn="l"/>
              </a:tabLst>
            </a:pPr>
            <a:r>
              <a:rPr lang="en-US" sz="1800" dirty="0" smtClean="0"/>
              <a:t>Optical emission, total radiation from near target</a:t>
            </a:r>
          </a:p>
          <a:p>
            <a:pPr marL="863600" lvl="1" indent="-323850" eaLnBrk="1">
              <a:buSzPct val="45000"/>
              <a:buFont typeface="Wingdings" charset="2"/>
              <a:buChar char=""/>
              <a:tabLst>
                <a:tab pos="723900" algn="l"/>
                <a:tab pos="1447800" algn="l"/>
                <a:tab pos="2171700" algn="l"/>
                <a:tab pos="2895600" algn="l"/>
                <a:tab pos="3619500" algn="l"/>
                <a:tab pos="4343400" algn="l"/>
                <a:tab pos="5067300" algn="l"/>
              </a:tabLst>
            </a:pPr>
            <a:r>
              <a:rPr lang="en-US" sz="1800" dirty="0" smtClean="0"/>
              <a:t>Reduced PFC temperature rise measured via DBIR </a:t>
            </a:r>
            <a:r>
              <a:rPr lang="en-US" sz="1800" dirty="0" err="1" smtClean="0"/>
              <a:t>thermography</a:t>
            </a:r>
            <a:r>
              <a:rPr lang="en-US" sz="1800" dirty="0" smtClean="0"/>
              <a:t>, PFC </a:t>
            </a:r>
            <a:r>
              <a:rPr lang="en-US" sz="1800" dirty="0" err="1" smtClean="0"/>
              <a:t>calorimetry</a:t>
            </a:r>
            <a:endParaRPr lang="en-US" sz="1800" dirty="0" smtClean="0"/>
          </a:p>
          <a:p>
            <a:pPr marL="431800" indent="-323850" eaLnBrk="1">
              <a:buSzPct val="45000"/>
              <a:buFont typeface="Wingdings" charset="2"/>
              <a:buChar char=""/>
              <a:tabLst>
                <a:tab pos="723900" algn="l"/>
                <a:tab pos="1447800" algn="l"/>
                <a:tab pos="2171700" algn="l"/>
                <a:tab pos="2895600" algn="l"/>
                <a:tab pos="3619500" algn="l"/>
                <a:tab pos="4343400" algn="l"/>
                <a:tab pos="5067300" algn="l"/>
              </a:tabLst>
            </a:pPr>
            <a:r>
              <a:rPr lang="en-US" sz="1800" dirty="0" smtClean="0"/>
              <a:t>Transient testing length will be determined by lithium lifetime </a:t>
            </a:r>
          </a:p>
          <a:p>
            <a:pPr marL="863600" lvl="1" indent="-323850" eaLnBrk="1">
              <a:buSzPct val="45000"/>
              <a:buFont typeface="Wingdings" charset="2"/>
              <a:buChar char=""/>
              <a:tabLst>
                <a:tab pos="723900" algn="l"/>
                <a:tab pos="1447800" algn="l"/>
                <a:tab pos="2171700" algn="l"/>
                <a:tab pos="2895600" algn="l"/>
                <a:tab pos="3619500" algn="l"/>
                <a:tab pos="4343400" algn="l"/>
                <a:tab pos="5067300" algn="l"/>
              </a:tabLst>
            </a:pPr>
            <a:r>
              <a:rPr lang="en-US" sz="1800" dirty="0" smtClean="0"/>
              <a:t>Assessed in Thrust 2 plan</a:t>
            </a:r>
          </a:p>
          <a:p>
            <a:pPr marL="863600" lvl="1" indent="-323850" eaLnBrk="1">
              <a:buSzPct val="45000"/>
              <a:buFont typeface="Wingdings" charset="2"/>
              <a:buChar char=""/>
              <a:tabLst>
                <a:tab pos="723900" algn="l"/>
                <a:tab pos="1447800" algn="l"/>
                <a:tab pos="2171700" algn="l"/>
                <a:tab pos="2895600" algn="l"/>
                <a:tab pos="3619500" algn="l"/>
                <a:tab pos="4343400" algn="l"/>
                <a:tab pos="5067300" algn="l"/>
              </a:tabLst>
            </a:pPr>
            <a:r>
              <a:rPr lang="en-US" sz="1800" dirty="0" smtClean="0"/>
              <a:t>Motivates long-pulse flowing PFC</a:t>
            </a:r>
          </a:p>
        </p:txBody>
      </p:sp>
      <p:pic>
        <p:nvPicPr>
          <p:cNvPr id="41989" name="Picture 3"/>
          <p:cNvPicPr>
            <a:picLocks noChangeAspect="1" noChangeArrowheads="1"/>
          </p:cNvPicPr>
          <p:nvPr/>
        </p:nvPicPr>
        <p:blipFill>
          <a:blip r:embed="rId3" cstate="print"/>
          <a:srcRect/>
          <a:stretch>
            <a:fillRect/>
          </a:stretch>
        </p:blipFill>
        <p:spPr bwMode="auto">
          <a:xfrm>
            <a:off x="5856288" y="1022350"/>
            <a:ext cx="3200400" cy="2239963"/>
          </a:xfrm>
          <a:prstGeom prst="rect">
            <a:avLst/>
          </a:prstGeom>
          <a:noFill/>
          <a:ln w="9525">
            <a:noFill/>
            <a:round/>
            <a:headEnd/>
            <a:tailEnd/>
          </a:ln>
        </p:spPr>
      </p:pic>
      <p:pic>
        <p:nvPicPr>
          <p:cNvPr id="41990" name="Picture 4"/>
          <p:cNvPicPr>
            <a:picLocks noChangeAspect="1" noChangeArrowheads="1"/>
          </p:cNvPicPr>
          <p:nvPr/>
        </p:nvPicPr>
        <p:blipFill>
          <a:blip r:embed="rId4" cstate="print"/>
          <a:srcRect/>
          <a:stretch>
            <a:fillRect/>
          </a:stretch>
        </p:blipFill>
        <p:spPr bwMode="auto">
          <a:xfrm>
            <a:off x="5414963" y="3355975"/>
            <a:ext cx="3657600" cy="411163"/>
          </a:xfrm>
          <a:prstGeom prst="rect">
            <a:avLst/>
          </a:prstGeom>
          <a:noFill/>
          <a:ln w="9525">
            <a:noFill/>
            <a:round/>
            <a:headEnd/>
            <a:tailEnd/>
          </a:ln>
        </p:spPr>
      </p:pic>
      <p:pic>
        <p:nvPicPr>
          <p:cNvPr id="41991" name="Picture 5"/>
          <p:cNvPicPr>
            <a:picLocks noChangeAspect="1" noChangeArrowheads="1"/>
          </p:cNvPicPr>
          <p:nvPr/>
        </p:nvPicPr>
        <p:blipFill>
          <a:blip r:embed="rId5" cstate="print"/>
          <a:srcRect/>
          <a:stretch>
            <a:fillRect/>
          </a:stretch>
        </p:blipFill>
        <p:spPr bwMode="auto">
          <a:xfrm>
            <a:off x="5797550" y="4271963"/>
            <a:ext cx="3200400" cy="2239962"/>
          </a:xfrm>
          <a:prstGeom prst="rect">
            <a:avLst/>
          </a:prstGeom>
          <a:noFill/>
          <a:ln w="9525">
            <a:noFill/>
            <a:round/>
            <a:headEnd/>
            <a:tailEnd/>
          </a:ln>
        </p:spPr>
      </p:pic>
      <p:sp>
        <p:nvSpPr>
          <p:cNvPr id="41992" name="Text Box 6"/>
          <p:cNvSpPr txBox="1">
            <a:spLocks noChangeArrowheads="1"/>
          </p:cNvSpPr>
          <p:nvPr/>
        </p:nvSpPr>
        <p:spPr bwMode="auto">
          <a:xfrm>
            <a:off x="5788025" y="3898900"/>
            <a:ext cx="3354388" cy="611188"/>
          </a:xfrm>
          <a:prstGeom prst="rect">
            <a:avLst/>
          </a:prstGeom>
          <a:noFill/>
          <a:ln w="9525">
            <a:noFill/>
            <a:round/>
            <a:headEnd/>
            <a:tailEnd/>
          </a:ln>
        </p:spPr>
        <p:txBody>
          <a:bodyPr wrap="none" lIns="90000" tIns="45000" rIns="90000" bIns="45000"/>
          <a:lstStyle/>
          <a:p>
            <a:pPr algn="ctr">
              <a:tabLst>
                <a:tab pos="723900" algn="l"/>
                <a:tab pos="1447800" algn="l"/>
                <a:tab pos="2171700" algn="l"/>
                <a:tab pos="2895600" algn="l"/>
              </a:tabLst>
            </a:pPr>
            <a:r>
              <a:rPr lang="en-US" b="1">
                <a:solidFill>
                  <a:srgbClr val="000080"/>
                </a:solidFill>
              </a:rPr>
              <a:t>Unmitigated temperature rise</a:t>
            </a:r>
          </a:p>
          <a:p>
            <a:pPr algn="ctr">
              <a:tabLst>
                <a:tab pos="723900" algn="l"/>
                <a:tab pos="1447800" algn="l"/>
                <a:tab pos="2171700" algn="l"/>
                <a:tab pos="2895600" algn="l"/>
              </a:tabLst>
            </a:pPr>
            <a:r>
              <a:rPr lang="en-US" b="1">
                <a:solidFill>
                  <a:srgbClr val="000080"/>
                </a:solidFill>
              </a:rPr>
              <a:t>q = 10 MW/m</a:t>
            </a:r>
            <a:r>
              <a:rPr lang="en-US" b="1" baseline="33000">
                <a:solidFill>
                  <a:srgbClr val="000080"/>
                </a:solidFill>
              </a:rPr>
              <a:t>2</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4"/>
          <p:cNvSpPr>
            <a:spLocks noGrp="1"/>
          </p:cNvSpPr>
          <p:nvPr>
            <p:ph type="sldNum" sz="quarter" idx="10"/>
          </p:nvPr>
        </p:nvSpPr>
        <p:spPr>
          <a:noFill/>
        </p:spPr>
        <p:txBody>
          <a:bodyPr/>
          <a:lstStyle/>
          <a:p>
            <a:fld id="{D4256B05-C6F3-4C77-9564-63E6B8914094}" type="slidenum">
              <a:rPr lang="en-US"/>
              <a:pPr/>
              <a:t>32</a:t>
            </a:fld>
            <a:endParaRPr lang="en-US"/>
          </a:p>
        </p:txBody>
      </p:sp>
      <p:sp>
        <p:nvSpPr>
          <p:cNvPr id="43011" name="Rectangle 1"/>
          <p:cNvSpPr>
            <a:spLocks noGrp="1" noChangeArrowheads="1"/>
          </p:cNvSpPr>
          <p:nvPr>
            <p:ph type="title" idx="4294967295"/>
          </p:nvPr>
        </p:nvSpPr>
        <p:spPr>
          <a:xfrm>
            <a:off x="0" y="0"/>
            <a:ext cx="9144000" cy="914400"/>
          </a:xfrm>
        </p:spPr>
        <p:txBody>
          <a:bodyPr lIns="0" tIns="0" rIns="0" bIns="0"/>
          <a:lstStyle/>
          <a:p>
            <a:pPr algn="ct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i="0" smtClean="0"/>
              <a:t>High temperature lithium surface may be able to provide a self-healing surface and intrinsic low-Z impurity radiation source</a:t>
            </a:r>
          </a:p>
        </p:txBody>
      </p:sp>
      <p:sp>
        <p:nvSpPr>
          <p:cNvPr id="43012" name="Rectangle 2"/>
          <p:cNvSpPr>
            <a:spLocks noGrp="1" noChangeArrowheads="1"/>
          </p:cNvSpPr>
          <p:nvPr>
            <p:ph type="body" idx="4294967295"/>
          </p:nvPr>
        </p:nvSpPr>
        <p:spPr>
          <a:xfrm>
            <a:off x="84138" y="963613"/>
            <a:ext cx="4487862" cy="5635625"/>
          </a:xfrm>
        </p:spPr>
        <p:txBody>
          <a:bodyPr/>
          <a:lstStyle/>
          <a:p>
            <a:pPr marL="431800" indent="-323850" eaLnBrk="1">
              <a:buSzPct val="45000"/>
              <a:buFont typeface="Wingdings" charset="2"/>
              <a:buChar char=""/>
              <a:tabLst>
                <a:tab pos="723900" algn="l"/>
                <a:tab pos="1447800" algn="l"/>
                <a:tab pos="2171700" algn="l"/>
                <a:tab pos="2895600" algn="l"/>
                <a:tab pos="3619500" algn="l"/>
                <a:tab pos="4343400" algn="l"/>
              </a:tabLst>
            </a:pPr>
            <a:r>
              <a:rPr lang="en-US" sz="1800" dirty="0" smtClean="0"/>
              <a:t>NSTX indicates reduced surface heat flux with elevated lithium deposition</a:t>
            </a:r>
          </a:p>
          <a:p>
            <a:pPr marL="431800" indent="-323850" eaLnBrk="1">
              <a:buSzPct val="45000"/>
              <a:buFont typeface="Wingdings" charset="2"/>
              <a:buChar char=""/>
              <a:tabLst>
                <a:tab pos="723900" algn="l"/>
                <a:tab pos="1447800" algn="l"/>
                <a:tab pos="2171700" algn="l"/>
                <a:tab pos="2895600" algn="l"/>
                <a:tab pos="3619500" algn="l"/>
                <a:tab pos="4343400" algn="l"/>
              </a:tabLst>
            </a:pPr>
            <a:r>
              <a:rPr lang="en-US" sz="1800" dirty="0" smtClean="0"/>
              <a:t>Capillary-Porous System targets have dissipated large incident heat fluxes at high temperatures</a:t>
            </a:r>
          </a:p>
          <a:p>
            <a:pPr marL="863600" lvl="1" indent="-323850" eaLnBrk="1">
              <a:buSzPct val="45000"/>
              <a:buFont typeface="Wingdings" charset="2"/>
              <a:buChar char=""/>
              <a:tabLst>
                <a:tab pos="723900" algn="l"/>
                <a:tab pos="1447800" algn="l"/>
                <a:tab pos="2171700" algn="l"/>
                <a:tab pos="2895600" algn="l"/>
                <a:tab pos="3619500" algn="l"/>
                <a:tab pos="4343400" algn="l"/>
              </a:tabLst>
            </a:pPr>
            <a:r>
              <a:rPr lang="en-US" sz="1800" dirty="0" smtClean="0"/>
              <a:t>E-beam tested to 25MW/m</a:t>
            </a:r>
            <a:r>
              <a:rPr lang="en-US" sz="1800" baseline="33000" dirty="0" smtClean="0"/>
              <a:t>2</a:t>
            </a:r>
            <a:r>
              <a:rPr lang="en-US" sz="1800" dirty="0" smtClean="0"/>
              <a:t> for 5-10 min</a:t>
            </a:r>
          </a:p>
          <a:p>
            <a:pPr marL="863600" lvl="1" indent="-323850" eaLnBrk="1">
              <a:buSzPct val="45000"/>
              <a:buFont typeface="Wingdings" charset="2"/>
              <a:buChar char=""/>
              <a:tabLst>
                <a:tab pos="723900" algn="l"/>
                <a:tab pos="1447800" algn="l"/>
                <a:tab pos="2171700" algn="l"/>
                <a:tab pos="2895600" algn="l"/>
                <a:tab pos="3619500" algn="l"/>
                <a:tab pos="4343400" algn="l"/>
              </a:tabLst>
            </a:pPr>
            <a:r>
              <a:rPr lang="en-US" sz="1800" dirty="0" smtClean="0"/>
              <a:t>QSPA plasma disruption tested up to 60 MJ/m</a:t>
            </a:r>
            <a:r>
              <a:rPr lang="en-US" sz="1800" baseline="33000" dirty="0" smtClean="0"/>
              <a:t>2</a:t>
            </a:r>
          </a:p>
          <a:p>
            <a:pPr marL="431800" indent="-323850" eaLnBrk="1">
              <a:buSzPct val="45000"/>
              <a:buFont typeface="Wingdings" charset="2"/>
              <a:buChar char=""/>
              <a:tabLst>
                <a:tab pos="723900" algn="l"/>
                <a:tab pos="1447800" algn="l"/>
                <a:tab pos="2171700" algn="l"/>
                <a:tab pos="2895600" algn="l"/>
                <a:tab pos="3619500" algn="l"/>
                <a:tab pos="4343400" algn="l"/>
              </a:tabLst>
            </a:pPr>
            <a:r>
              <a:rPr lang="en-US" sz="1800" dirty="0" smtClean="0"/>
              <a:t>Diagnosis in NSTX-U via complementary diagnostics </a:t>
            </a:r>
          </a:p>
          <a:p>
            <a:pPr marL="573088" lvl="1" indent="-231775" eaLnBrk="1">
              <a:buSzPct val="45000"/>
              <a:buFont typeface="Wingdings" charset="2"/>
              <a:buChar char=""/>
              <a:tabLst>
                <a:tab pos="511175" algn="l"/>
                <a:tab pos="1447800" algn="l"/>
                <a:tab pos="2171700" algn="l"/>
                <a:tab pos="2895600" algn="l"/>
                <a:tab pos="3619500" algn="l"/>
                <a:tab pos="4343400" algn="l"/>
              </a:tabLst>
            </a:pPr>
            <a:r>
              <a:rPr lang="en-US" sz="1600" dirty="0" smtClean="0"/>
              <a:t>Langmuir probes for target pressure, n</a:t>
            </a:r>
            <a:r>
              <a:rPr lang="en-US" sz="1600" baseline="-33000" dirty="0" smtClean="0"/>
              <a:t>e</a:t>
            </a:r>
            <a:r>
              <a:rPr lang="en-US" sz="1600" dirty="0" smtClean="0"/>
              <a:t>, T</a:t>
            </a:r>
            <a:r>
              <a:rPr lang="en-US" sz="1600" baseline="-33000" dirty="0" smtClean="0"/>
              <a:t>e</a:t>
            </a:r>
          </a:p>
          <a:p>
            <a:pPr marL="573088" lvl="1" indent="-231775" eaLnBrk="1">
              <a:buSzPct val="45000"/>
              <a:buFont typeface="Wingdings" charset="2"/>
              <a:buChar char=""/>
              <a:tabLst>
                <a:tab pos="511175" algn="l"/>
                <a:tab pos="1447800" algn="l"/>
                <a:tab pos="2171700" algn="l"/>
                <a:tab pos="2895600" algn="l"/>
                <a:tab pos="3619500" algn="l"/>
                <a:tab pos="4343400" algn="l"/>
              </a:tabLst>
            </a:pPr>
            <a:r>
              <a:rPr lang="en-US" sz="1600" dirty="0" smtClean="0"/>
              <a:t>Optical, VUV emission and </a:t>
            </a:r>
            <a:r>
              <a:rPr lang="en-US" sz="1600" dirty="0" err="1" smtClean="0"/>
              <a:t>bolometry</a:t>
            </a:r>
            <a:r>
              <a:rPr lang="en-US" sz="1600" dirty="0" smtClean="0"/>
              <a:t> for </a:t>
            </a:r>
            <a:r>
              <a:rPr lang="en-US" sz="1600" dirty="0" err="1" smtClean="0"/>
              <a:t>P</a:t>
            </a:r>
            <a:r>
              <a:rPr lang="en-US" sz="1600" baseline="-33000" dirty="0" err="1" smtClean="0"/>
              <a:t>rad</a:t>
            </a:r>
            <a:endParaRPr lang="en-US" sz="1600" baseline="-33000" dirty="0" smtClean="0"/>
          </a:p>
          <a:p>
            <a:pPr marL="573088" lvl="1" indent="-231775" eaLnBrk="1">
              <a:buSzPct val="45000"/>
              <a:buFont typeface="Wingdings" charset="2"/>
              <a:buChar char=""/>
              <a:tabLst>
                <a:tab pos="511175" algn="l"/>
                <a:tab pos="1447800" algn="l"/>
                <a:tab pos="2171700" algn="l"/>
                <a:tab pos="2895600" algn="l"/>
                <a:tab pos="3619500" algn="l"/>
                <a:tab pos="4343400" algn="l"/>
              </a:tabLst>
            </a:pPr>
            <a:r>
              <a:rPr lang="en-US" sz="1600" dirty="0" smtClean="0"/>
              <a:t>DBIR </a:t>
            </a:r>
            <a:r>
              <a:rPr lang="en-US" sz="1600" dirty="0" err="1" smtClean="0"/>
              <a:t>thermography</a:t>
            </a:r>
            <a:r>
              <a:rPr lang="en-US" sz="1600" dirty="0" smtClean="0"/>
              <a:t> and TCs for heat flux an energy deposited</a:t>
            </a:r>
          </a:p>
        </p:txBody>
      </p:sp>
      <p:pic>
        <p:nvPicPr>
          <p:cNvPr id="43013" name="Picture 3"/>
          <p:cNvPicPr>
            <a:picLocks noChangeAspect="1" noChangeArrowheads="1"/>
          </p:cNvPicPr>
          <p:nvPr/>
        </p:nvPicPr>
        <p:blipFill>
          <a:blip r:embed="rId3" cstate="print"/>
          <a:srcRect/>
          <a:stretch>
            <a:fillRect/>
          </a:stretch>
        </p:blipFill>
        <p:spPr bwMode="auto">
          <a:xfrm>
            <a:off x="4702175" y="927100"/>
            <a:ext cx="4406900" cy="4114800"/>
          </a:xfrm>
          <a:prstGeom prst="rect">
            <a:avLst/>
          </a:prstGeom>
          <a:noFill/>
          <a:ln w="9525">
            <a:noFill/>
            <a:round/>
            <a:headEnd/>
            <a:tailEnd/>
          </a:ln>
        </p:spPr>
      </p:pic>
      <p:sp>
        <p:nvSpPr>
          <p:cNvPr id="43014" name="Text Box 4"/>
          <p:cNvSpPr txBox="1">
            <a:spLocks noChangeArrowheads="1"/>
          </p:cNvSpPr>
          <p:nvPr/>
        </p:nvSpPr>
        <p:spPr bwMode="auto">
          <a:xfrm>
            <a:off x="7627938" y="4900613"/>
            <a:ext cx="1482725" cy="490537"/>
          </a:xfrm>
          <a:prstGeom prst="rect">
            <a:avLst/>
          </a:prstGeom>
          <a:noFill/>
          <a:ln w="9525">
            <a:noFill/>
            <a:round/>
            <a:headEnd/>
            <a:tailEnd/>
          </a:ln>
        </p:spPr>
        <p:txBody>
          <a:bodyPr wrap="none" lIns="90000" tIns="45000" rIns="90000" bIns="45000"/>
          <a:lstStyle/>
          <a:p>
            <a:pPr algn="r">
              <a:tabLst>
                <a:tab pos="723900" algn="l"/>
                <a:tab pos="1447800" algn="l"/>
              </a:tabLst>
            </a:pPr>
            <a:r>
              <a:rPr lang="en-US" sz="1400">
                <a:solidFill>
                  <a:srgbClr val="000080"/>
                </a:solidFill>
              </a:rPr>
              <a:t>T.K. Gray, </a:t>
            </a:r>
          </a:p>
          <a:p>
            <a:pPr algn="r">
              <a:tabLst>
                <a:tab pos="723900" algn="l"/>
                <a:tab pos="1447800" algn="l"/>
              </a:tabLst>
            </a:pPr>
            <a:r>
              <a:rPr lang="en-US" sz="1400">
                <a:solidFill>
                  <a:srgbClr val="000080"/>
                </a:solidFill>
              </a:rPr>
              <a:t>IAEA FEC 2012.</a:t>
            </a:r>
          </a:p>
        </p:txBody>
      </p:sp>
      <p:pic>
        <p:nvPicPr>
          <p:cNvPr id="43015" name="Picture 5"/>
          <p:cNvPicPr>
            <a:picLocks noChangeAspect="1" noChangeArrowheads="1"/>
          </p:cNvPicPr>
          <p:nvPr/>
        </p:nvPicPr>
        <p:blipFill>
          <a:blip r:embed="rId4" cstate="print"/>
          <a:srcRect/>
          <a:stretch>
            <a:fillRect/>
          </a:stretch>
        </p:blipFill>
        <p:spPr bwMode="auto">
          <a:xfrm>
            <a:off x="4754563" y="6135688"/>
            <a:ext cx="3657600" cy="411162"/>
          </a:xfrm>
          <a:prstGeom prst="rect">
            <a:avLst/>
          </a:prstGeom>
          <a:noFill/>
          <a:ln w="9525">
            <a:noFill/>
            <a:round/>
            <a:headEnd/>
            <a:tailEnd/>
          </a:ln>
        </p:spPr>
      </p:pic>
      <p:pic>
        <p:nvPicPr>
          <p:cNvPr id="43016" name="Picture 6"/>
          <p:cNvPicPr>
            <a:picLocks noChangeAspect="1" noChangeArrowheads="1"/>
          </p:cNvPicPr>
          <p:nvPr/>
        </p:nvPicPr>
        <p:blipFill>
          <a:blip r:embed="rId5" cstate="print"/>
          <a:srcRect/>
          <a:stretch>
            <a:fillRect/>
          </a:stretch>
        </p:blipFill>
        <p:spPr bwMode="auto">
          <a:xfrm>
            <a:off x="4694238" y="5199063"/>
            <a:ext cx="2752725" cy="91440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4"/>
          <p:cNvSpPr>
            <a:spLocks noGrp="1"/>
          </p:cNvSpPr>
          <p:nvPr>
            <p:ph type="sldNum" sz="quarter" idx="10"/>
          </p:nvPr>
        </p:nvSpPr>
        <p:spPr>
          <a:noFill/>
        </p:spPr>
        <p:txBody>
          <a:bodyPr/>
          <a:lstStyle/>
          <a:p>
            <a:fld id="{9C60E54F-6938-4747-9938-74026CF9FA84}" type="slidenum">
              <a:rPr lang="en-US"/>
              <a:pPr/>
              <a:t>33</a:t>
            </a:fld>
            <a:endParaRPr lang="en-US"/>
          </a:p>
        </p:txBody>
      </p:sp>
      <p:pic>
        <p:nvPicPr>
          <p:cNvPr id="44035" name="Picture 1"/>
          <p:cNvPicPr>
            <a:picLocks noChangeAspect="1" noChangeArrowheads="1"/>
          </p:cNvPicPr>
          <p:nvPr/>
        </p:nvPicPr>
        <p:blipFill>
          <a:blip r:embed="rId3" cstate="print"/>
          <a:srcRect/>
          <a:stretch>
            <a:fillRect/>
          </a:stretch>
        </p:blipFill>
        <p:spPr bwMode="auto">
          <a:xfrm>
            <a:off x="3817938" y="1143000"/>
            <a:ext cx="2981325" cy="3200400"/>
          </a:xfrm>
          <a:prstGeom prst="rect">
            <a:avLst/>
          </a:prstGeom>
          <a:noFill/>
          <a:ln w="9525">
            <a:noFill/>
            <a:round/>
            <a:headEnd/>
            <a:tailEnd/>
          </a:ln>
        </p:spPr>
      </p:pic>
      <p:sp>
        <p:nvSpPr>
          <p:cNvPr id="44036" name="Rectangle 2"/>
          <p:cNvSpPr>
            <a:spLocks noGrp="1" noChangeArrowheads="1"/>
          </p:cNvSpPr>
          <p:nvPr>
            <p:ph type="title"/>
          </p:nvPr>
        </p:nvSpPr>
        <p:spPr>
          <a:xfrm>
            <a:off x="0" y="-46038"/>
            <a:ext cx="9144000" cy="1008063"/>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t>Overview of experiments</a:t>
            </a:r>
          </a:p>
        </p:txBody>
      </p:sp>
      <p:sp>
        <p:nvSpPr>
          <p:cNvPr id="44037" name="Rectangle 3"/>
          <p:cNvSpPr>
            <a:spLocks noGrp="1" noChangeArrowheads="1"/>
          </p:cNvSpPr>
          <p:nvPr>
            <p:ph type="body" idx="1"/>
          </p:nvPr>
        </p:nvSpPr>
        <p:spPr>
          <a:xfrm>
            <a:off x="152400" y="1219200"/>
            <a:ext cx="3733800" cy="5181600"/>
          </a:xfrm>
        </p:spPr>
        <p:txBody>
          <a:bodyPr/>
          <a:lstStyle/>
          <a:p>
            <a:pPr marL="0" indent="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200" smtClean="0"/>
              <a:t>Experiments diverting onto the LLD occurred throughout run campaign</a:t>
            </a:r>
          </a:p>
          <a:p>
            <a:pPr marL="0" indent="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200" smtClean="0"/>
              <a:t>Either diverted onto LLD or just inboard on ATJ graphite</a:t>
            </a:r>
          </a:p>
          <a:p>
            <a:pPr marL="0" indent="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200" smtClean="0"/>
              <a:t>LITER only available filling method for the LLD</a:t>
            </a:r>
          </a:p>
          <a:p>
            <a:pPr marL="431800" lvl="1" indent="-21590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200" smtClean="0"/>
              <a:t>7% filling efficiency estimated</a:t>
            </a:r>
          </a:p>
          <a:p>
            <a:pPr marL="431800" lvl="1" indent="-21590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200" smtClean="0"/>
              <a:t>Always coating entire lower divertor in addition to LLD</a:t>
            </a:r>
          </a:p>
          <a:p>
            <a:pPr marL="0" indent="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200" smtClean="0"/>
              <a:t>Database of shots taken throughout run year</a:t>
            </a:r>
          </a:p>
        </p:txBody>
      </p:sp>
      <p:pic>
        <p:nvPicPr>
          <p:cNvPr id="44038" name="Picture 4"/>
          <p:cNvPicPr>
            <a:picLocks noChangeAspect="1" noChangeArrowheads="1"/>
          </p:cNvPicPr>
          <p:nvPr/>
        </p:nvPicPr>
        <p:blipFill>
          <a:blip r:embed="rId4" cstate="print"/>
          <a:srcRect/>
          <a:stretch>
            <a:fillRect/>
          </a:stretch>
        </p:blipFill>
        <p:spPr bwMode="auto">
          <a:xfrm>
            <a:off x="6218238" y="2744788"/>
            <a:ext cx="2925762" cy="3656012"/>
          </a:xfrm>
          <a:prstGeom prst="rect">
            <a:avLst/>
          </a:prstGeom>
          <a:noFill/>
          <a:ln w="9525">
            <a:noFill/>
            <a:round/>
            <a:headEnd/>
            <a:tailEnd/>
          </a:ln>
        </p:spPr>
      </p:pic>
      <p:sp>
        <p:nvSpPr>
          <p:cNvPr id="44039" name="Text Box 5"/>
          <p:cNvSpPr txBox="1">
            <a:spLocks noChangeArrowheads="1"/>
          </p:cNvSpPr>
          <p:nvPr/>
        </p:nvSpPr>
        <p:spPr bwMode="auto">
          <a:xfrm>
            <a:off x="3814763" y="4924425"/>
            <a:ext cx="2743200" cy="993775"/>
          </a:xfrm>
          <a:prstGeom prst="rect">
            <a:avLst/>
          </a:prstGeom>
          <a:noFill/>
          <a:ln w="9525">
            <a:noFill/>
            <a:round/>
            <a:headEnd/>
            <a:tailEnd/>
          </a:ln>
        </p:spPr>
        <p:txBody>
          <a:bodyPr lIns="90000" tIns="45000" rIns="90000" bIns="45000"/>
          <a:lstStyle/>
          <a:p>
            <a:pPr>
              <a:tabLst>
                <a:tab pos="723900" algn="l"/>
                <a:tab pos="1447800" algn="l"/>
                <a:tab pos="2171700" algn="l"/>
              </a:tabLst>
            </a:pPr>
            <a:r>
              <a:rPr lang="en-US" sz="1600">
                <a:solidFill>
                  <a:srgbClr val="FF0000"/>
                </a:solidFill>
                <a:ea typeface="DejaVu LGC Sans" charset="0"/>
                <a:cs typeface="DejaVu LGC Sans" charset="0"/>
              </a:rPr>
              <a:t>No boronization campaign prior to lithium introduction</a:t>
            </a:r>
          </a:p>
          <a:p>
            <a:pPr>
              <a:tabLst>
                <a:tab pos="723900" algn="l"/>
                <a:tab pos="1447800" algn="l"/>
                <a:tab pos="2171700" algn="l"/>
              </a:tabLst>
            </a:pPr>
            <a:r>
              <a:rPr lang="en-US" sz="1600">
                <a:solidFill>
                  <a:srgbClr val="FF0000"/>
                </a:solidFill>
                <a:ea typeface="DejaVu LGC Sans" charset="0"/>
                <a:cs typeface="DejaVu LGC Sans" charset="0"/>
              </a:rPr>
              <a:t>Database already starts with 60g inventory in vessel</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4"/>
          <p:cNvSpPr>
            <a:spLocks noGrp="1"/>
          </p:cNvSpPr>
          <p:nvPr>
            <p:ph type="sldNum" sz="quarter" idx="10"/>
          </p:nvPr>
        </p:nvSpPr>
        <p:spPr>
          <a:noFill/>
        </p:spPr>
        <p:txBody>
          <a:bodyPr/>
          <a:lstStyle/>
          <a:p>
            <a:fld id="{6EEBB7A1-BDE7-48DD-8EAF-CD9835D66CF7}" type="slidenum">
              <a:rPr lang="en-US"/>
              <a:pPr/>
              <a:t>34</a:t>
            </a:fld>
            <a:endParaRPr lang="en-US"/>
          </a:p>
        </p:txBody>
      </p:sp>
      <p:sp>
        <p:nvSpPr>
          <p:cNvPr id="45059" name="Rectangle 1"/>
          <p:cNvSpPr>
            <a:spLocks noGrp="1" noChangeArrowheads="1"/>
          </p:cNvSpPr>
          <p:nvPr>
            <p:ph type="title"/>
          </p:nvPr>
        </p:nvSpPr>
        <p:spPr>
          <a:xfrm>
            <a:off x="0" y="0"/>
            <a:ext cx="9144000" cy="917575"/>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t>High-density Langmuir probe array installed for divertor plasma characterization</a:t>
            </a:r>
          </a:p>
        </p:txBody>
      </p:sp>
      <p:sp>
        <p:nvSpPr>
          <p:cNvPr id="45060" name="Rectangle 2"/>
          <p:cNvSpPr>
            <a:spLocks noGrp="1" noChangeArrowheads="1"/>
          </p:cNvSpPr>
          <p:nvPr>
            <p:ph type="body" idx="1"/>
          </p:nvPr>
        </p:nvSpPr>
        <p:spPr>
          <a:xfrm>
            <a:off x="115888" y="1276350"/>
            <a:ext cx="4456112" cy="5029200"/>
          </a:xfrm>
        </p:spPr>
        <p:txBody>
          <a:bodyPr/>
          <a:lstStyle/>
          <a:p>
            <a:pPr marL="79375" indent="-79375">
              <a:buSzPct val="45000"/>
              <a:buFont typeface="Wingdings" charset="2"/>
              <a:buChar char=""/>
              <a:tabLst>
                <a:tab pos="649288" algn="l"/>
                <a:tab pos="1563688" algn="l"/>
                <a:tab pos="2478088" algn="l"/>
                <a:tab pos="3392488" algn="l"/>
                <a:tab pos="4306888" algn="l"/>
                <a:tab pos="5221288" algn="l"/>
                <a:tab pos="6135688" algn="l"/>
                <a:tab pos="7050088" algn="l"/>
                <a:tab pos="7964488" algn="l"/>
                <a:tab pos="8878888" algn="l"/>
                <a:tab pos="9793288" algn="l"/>
              </a:tabLst>
            </a:pPr>
            <a:r>
              <a:rPr lang="en-US" sz="2600" smtClean="0"/>
              <a:t>Liquid Lithium Divertor (LLD) installed to study lithium plasma-material interactions</a:t>
            </a:r>
          </a:p>
          <a:p>
            <a:pPr marL="79375" indent="-79375">
              <a:buSzPct val="45000"/>
              <a:buFont typeface="Wingdings" charset="2"/>
              <a:buChar char=""/>
              <a:tabLst>
                <a:tab pos="649288" algn="l"/>
                <a:tab pos="1563688" algn="l"/>
                <a:tab pos="2478088" algn="l"/>
                <a:tab pos="3392488" algn="l"/>
                <a:tab pos="4306888" algn="l"/>
                <a:tab pos="5221288" algn="l"/>
                <a:tab pos="6135688" algn="l"/>
                <a:tab pos="7050088" algn="l"/>
                <a:tab pos="7964488" algn="l"/>
                <a:tab pos="8878888" algn="l"/>
                <a:tab pos="9793288" algn="l"/>
              </a:tabLst>
            </a:pPr>
            <a:r>
              <a:rPr lang="en-US" sz="2600" smtClean="0"/>
              <a:t>Probe array characterizes local plasma properties in a range of experiments</a:t>
            </a:r>
          </a:p>
          <a:p>
            <a:pPr marL="79375" indent="-79375">
              <a:buSzPct val="45000"/>
              <a:buFont typeface="Wingdings" charset="2"/>
              <a:buChar char=""/>
              <a:tabLst>
                <a:tab pos="649288" algn="l"/>
                <a:tab pos="1563688" algn="l"/>
                <a:tab pos="2478088" algn="l"/>
                <a:tab pos="3392488" algn="l"/>
                <a:tab pos="4306888" algn="l"/>
                <a:tab pos="5221288" algn="l"/>
                <a:tab pos="6135688" algn="l"/>
                <a:tab pos="7050088" algn="l"/>
                <a:tab pos="7964488" algn="l"/>
                <a:tab pos="8878888" algn="l"/>
                <a:tab pos="9793288" algn="l"/>
              </a:tabLst>
            </a:pPr>
            <a:r>
              <a:rPr lang="en-US" sz="2600" smtClean="0"/>
              <a:t>Provides high spatial density of measurements</a:t>
            </a:r>
          </a:p>
          <a:p>
            <a:pPr marL="79375" indent="-79375">
              <a:buSzPct val="45000"/>
              <a:buFont typeface="Wingdings" charset="2"/>
              <a:buChar char=""/>
              <a:tabLst>
                <a:tab pos="649288" algn="l"/>
                <a:tab pos="1563688" algn="l"/>
                <a:tab pos="2478088" algn="l"/>
                <a:tab pos="3392488" algn="l"/>
                <a:tab pos="4306888" algn="l"/>
                <a:tab pos="5221288" algn="l"/>
                <a:tab pos="6135688" algn="l"/>
                <a:tab pos="7050088" algn="l"/>
                <a:tab pos="7964488" algn="l"/>
                <a:tab pos="8878888" algn="l"/>
                <a:tab pos="9793288" algn="l"/>
              </a:tabLst>
            </a:pPr>
            <a:r>
              <a:rPr lang="en-US" sz="2600" smtClean="0"/>
              <a:t>Oblique incidence yields smaller effective probe size</a:t>
            </a:r>
          </a:p>
        </p:txBody>
      </p:sp>
      <p:pic>
        <p:nvPicPr>
          <p:cNvPr id="45061" name="Picture 3"/>
          <p:cNvPicPr>
            <a:picLocks noChangeAspect="1" noChangeArrowheads="1"/>
          </p:cNvPicPr>
          <p:nvPr/>
        </p:nvPicPr>
        <p:blipFill>
          <a:blip r:embed="rId3" cstate="print"/>
          <a:srcRect/>
          <a:stretch>
            <a:fillRect/>
          </a:stretch>
        </p:blipFill>
        <p:spPr bwMode="auto">
          <a:xfrm>
            <a:off x="4829175" y="1071563"/>
            <a:ext cx="4122738" cy="2746375"/>
          </a:xfrm>
          <a:prstGeom prst="rect">
            <a:avLst/>
          </a:prstGeom>
          <a:noFill/>
          <a:ln w="9525">
            <a:noFill/>
            <a:round/>
            <a:headEnd/>
            <a:tailEnd/>
          </a:ln>
        </p:spPr>
      </p:pic>
      <p:sp>
        <p:nvSpPr>
          <p:cNvPr id="45062" name="Oval 4"/>
          <p:cNvSpPr>
            <a:spLocks noChangeArrowheads="1"/>
          </p:cNvSpPr>
          <p:nvPr/>
        </p:nvSpPr>
        <p:spPr bwMode="auto">
          <a:xfrm>
            <a:off x="5872163" y="2816225"/>
            <a:ext cx="685800" cy="685800"/>
          </a:xfrm>
          <a:prstGeom prst="ellipse">
            <a:avLst/>
          </a:prstGeom>
          <a:noFill/>
          <a:ln w="54720">
            <a:solidFill>
              <a:srgbClr val="00FF00"/>
            </a:solidFill>
            <a:round/>
            <a:headEnd/>
            <a:tailEnd/>
          </a:ln>
        </p:spPr>
        <p:txBody>
          <a:bodyPr wrap="none" anchor="ctr"/>
          <a:lstStyle/>
          <a:p>
            <a:endParaRPr lang="en-US"/>
          </a:p>
        </p:txBody>
      </p:sp>
      <p:sp>
        <p:nvSpPr>
          <p:cNvPr id="45063" name="Text Box 5"/>
          <p:cNvSpPr txBox="1">
            <a:spLocks noChangeArrowheads="1"/>
          </p:cNvSpPr>
          <p:nvPr/>
        </p:nvSpPr>
        <p:spPr bwMode="auto">
          <a:xfrm>
            <a:off x="5842000" y="2465388"/>
            <a:ext cx="2265363" cy="457200"/>
          </a:xfrm>
          <a:prstGeom prst="rect">
            <a:avLst/>
          </a:prstGeom>
          <a:noFill/>
          <a:ln w="9525">
            <a:noFill/>
            <a:round/>
            <a:headEnd/>
            <a:tailEnd/>
          </a:ln>
        </p:spPr>
        <p:txBody>
          <a:bodyPr wrap="none" lIns="90000" tIns="45000" rIns="90000" bIns="45000"/>
          <a:lstStyle/>
          <a:p>
            <a:pPr hangingPunct="1">
              <a:lnSpc>
                <a:spcPct val="100000"/>
              </a:lnSpc>
              <a:tabLst>
                <a:tab pos="723900" algn="l"/>
                <a:tab pos="1447800" algn="l"/>
                <a:tab pos="2171700" algn="l"/>
              </a:tabLst>
            </a:pPr>
            <a:r>
              <a:rPr lang="en-US" sz="1200" b="1" i="1">
                <a:solidFill>
                  <a:srgbClr val="00FF00"/>
                </a:solidFill>
                <a:ea typeface="DejaVu LGC Sans" charset="0"/>
                <a:cs typeface="DejaVu LGC Sans" charset="0"/>
              </a:rPr>
              <a:t>Diagnostic tile</a:t>
            </a:r>
          </a:p>
        </p:txBody>
      </p:sp>
      <p:pic>
        <p:nvPicPr>
          <p:cNvPr id="45064" name="Picture 6"/>
          <p:cNvPicPr>
            <a:picLocks noChangeAspect="1" noChangeArrowheads="1"/>
          </p:cNvPicPr>
          <p:nvPr/>
        </p:nvPicPr>
        <p:blipFill>
          <a:blip r:embed="rId4" cstate="print"/>
          <a:srcRect/>
          <a:stretch>
            <a:fillRect/>
          </a:stretch>
        </p:blipFill>
        <p:spPr bwMode="auto">
          <a:xfrm>
            <a:off x="6215063" y="4090988"/>
            <a:ext cx="2638425" cy="1990725"/>
          </a:xfrm>
          <a:prstGeom prst="rect">
            <a:avLst/>
          </a:prstGeom>
          <a:noFill/>
          <a:ln w="9525">
            <a:noFill/>
            <a:round/>
            <a:headEnd/>
            <a:tailEnd/>
          </a:ln>
        </p:spPr>
      </p:pic>
      <p:sp>
        <p:nvSpPr>
          <p:cNvPr id="45065" name="Text Box 7"/>
          <p:cNvSpPr txBox="1">
            <a:spLocks noChangeArrowheads="1"/>
          </p:cNvSpPr>
          <p:nvPr/>
        </p:nvSpPr>
        <p:spPr bwMode="auto">
          <a:xfrm>
            <a:off x="4886325" y="3960813"/>
            <a:ext cx="1195388" cy="682625"/>
          </a:xfrm>
          <a:prstGeom prst="rect">
            <a:avLst/>
          </a:prstGeom>
          <a:noFill/>
          <a:ln w="9525">
            <a:noFill/>
            <a:round/>
            <a:headEnd/>
            <a:tailEnd/>
          </a:ln>
        </p:spPr>
        <p:txBody>
          <a:bodyPr wrap="none" lIns="90000" tIns="45000" rIns="90000" bIns="45000"/>
          <a:lstStyle/>
          <a:p>
            <a:pPr hangingPunct="1">
              <a:lnSpc>
                <a:spcPct val="100000"/>
              </a:lnSpc>
              <a:tabLst>
                <a:tab pos="723900" algn="l"/>
              </a:tabLst>
            </a:pPr>
            <a:r>
              <a:rPr lang="en-US" b="1" i="1">
                <a:solidFill>
                  <a:srgbClr val="000000"/>
                </a:solidFill>
                <a:ea typeface="DejaVu LGC Sans" charset="0"/>
                <a:cs typeface="DejaVu LGC Sans" charset="0"/>
              </a:rPr>
              <a:t>2x7mm</a:t>
            </a:r>
          </a:p>
          <a:p>
            <a:pPr hangingPunct="1">
              <a:lnSpc>
                <a:spcPct val="100000"/>
              </a:lnSpc>
              <a:tabLst>
                <a:tab pos="723900" algn="l"/>
              </a:tabLst>
            </a:pPr>
            <a:r>
              <a:rPr lang="en-US" b="1" i="1">
                <a:solidFill>
                  <a:srgbClr val="000000"/>
                </a:solidFill>
                <a:ea typeface="DejaVu LGC Sans" charset="0"/>
                <a:cs typeface="DejaVu LGC Sans" charset="0"/>
              </a:rPr>
              <a:t>electrode</a:t>
            </a:r>
          </a:p>
        </p:txBody>
      </p:sp>
      <p:sp>
        <p:nvSpPr>
          <p:cNvPr id="45066" name="Line 8"/>
          <p:cNvSpPr>
            <a:spLocks noChangeShapeType="1"/>
          </p:cNvSpPr>
          <p:nvPr/>
        </p:nvSpPr>
        <p:spPr bwMode="auto">
          <a:xfrm>
            <a:off x="5343525" y="4618038"/>
            <a:ext cx="1743075" cy="639762"/>
          </a:xfrm>
          <a:prstGeom prst="line">
            <a:avLst/>
          </a:prstGeom>
          <a:noFill/>
          <a:ln w="18360">
            <a:solidFill>
              <a:srgbClr val="000000"/>
            </a:solidFill>
            <a:round/>
            <a:headEnd/>
            <a:tailEnd type="triangle" w="med" len="med"/>
          </a:ln>
        </p:spPr>
        <p:txBody>
          <a:bodyPr/>
          <a:lstStyle/>
          <a:p>
            <a:endParaRPr lang="en-US"/>
          </a:p>
        </p:txBody>
      </p:sp>
      <p:sp>
        <p:nvSpPr>
          <p:cNvPr id="45067" name="Text Box 9"/>
          <p:cNvSpPr txBox="1">
            <a:spLocks noChangeArrowheads="1"/>
          </p:cNvSpPr>
          <p:nvPr/>
        </p:nvSpPr>
        <p:spPr bwMode="auto">
          <a:xfrm>
            <a:off x="6759575" y="6100763"/>
            <a:ext cx="2347913" cy="457200"/>
          </a:xfrm>
          <a:prstGeom prst="rect">
            <a:avLst/>
          </a:prstGeom>
          <a:noFill/>
          <a:ln w="9525">
            <a:noFill/>
            <a:round/>
            <a:headEnd/>
            <a:tailEnd/>
          </a:ln>
        </p:spPr>
        <p:txBody>
          <a:bodyPr lIns="90000" tIns="45000" rIns="90000" bIns="45000"/>
          <a:lstStyle/>
          <a:p>
            <a:pPr hangingPunct="1">
              <a:lnSpc>
                <a:spcPct val="100000"/>
              </a:lnSpc>
              <a:tabLst>
                <a:tab pos="723900" algn="l"/>
                <a:tab pos="1447800" algn="l"/>
                <a:tab pos="2171700" algn="l"/>
              </a:tabLst>
            </a:pPr>
            <a:r>
              <a:rPr lang="en-US" sz="1400" b="1" i="1">
                <a:solidFill>
                  <a:srgbClr val="000000"/>
                </a:solidFill>
                <a:ea typeface="DejaVu LGC Sans" charset="0"/>
                <a:cs typeface="DejaVu LGC Sans" charset="0"/>
              </a:rPr>
              <a:t>J Kallman, RSI 2010</a:t>
            </a:r>
          </a:p>
          <a:p>
            <a:pPr hangingPunct="1">
              <a:lnSpc>
                <a:spcPct val="100000"/>
              </a:lnSpc>
              <a:tabLst>
                <a:tab pos="723900" algn="l"/>
                <a:tab pos="1447800" algn="l"/>
                <a:tab pos="2171700" algn="l"/>
              </a:tabLst>
            </a:pPr>
            <a:r>
              <a:rPr lang="en-US" sz="1400" b="1" i="1">
                <a:solidFill>
                  <a:srgbClr val="000000"/>
                </a:solidFill>
                <a:ea typeface="DejaVu LGC Sans" charset="0"/>
                <a:cs typeface="DejaVu LGC Sans" charset="0"/>
              </a:rPr>
              <a:t>MA Jaworski, RSI 2010</a:t>
            </a:r>
          </a:p>
        </p:txBody>
      </p:sp>
      <p:sp>
        <p:nvSpPr>
          <p:cNvPr id="45068" name="Line 10"/>
          <p:cNvSpPr>
            <a:spLocks noChangeShapeType="1"/>
          </p:cNvSpPr>
          <p:nvPr/>
        </p:nvSpPr>
        <p:spPr bwMode="auto">
          <a:xfrm flipH="1" flipV="1">
            <a:off x="6611938" y="3411538"/>
            <a:ext cx="949325" cy="949325"/>
          </a:xfrm>
          <a:prstGeom prst="line">
            <a:avLst/>
          </a:prstGeom>
          <a:noFill/>
          <a:ln w="73080">
            <a:solidFill>
              <a:srgbClr val="00FF00"/>
            </a:solidFill>
            <a:round/>
            <a:headEnd/>
            <a:tailEnd type="triangle" w="med" len="med"/>
          </a:ln>
        </p:spPr>
        <p:txBody>
          <a:bodyP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4"/>
          <p:cNvSpPr>
            <a:spLocks noGrp="1"/>
          </p:cNvSpPr>
          <p:nvPr>
            <p:ph type="sldNum" sz="quarter" idx="10"/>
          </p:nvPr>
        </p:nvSpPr>
        <p:spPr>
          <a:noFill/>
        </p:spPr>
        <p:txBody>
          <a:bodyPr/>
          <a:lstStyle/>
          <a:p>
            <a:fld id="{AC7FF577-979E-4C71-981D-8BB7D85041E0}" type="slidenum">
              <a:rPr lang="en-US"/>
              <a:pPr/>
              <a:t>35</a:t>
            </a:fld>
            <a:endParaRPr lang="en-US"/>
          </a:p>
        </p:txBody>
      </p:sp>
      <p:sp>
        <p:nvSpPr>
          <p:cNvPr id="46083" name="Rectangle 1"/>
          <p:cNvSpPr>
            <a:spLocks noGrp="1" noChangeArrowheads="1"/>
          </p:cNvSpPr>
          <p:nvPr>
            <p:ph type="title"/>
          </p:nvPr>
        </p:nvSpPr>
        <p:spPr>
          <a:xfrm>
            <a:off x="0" y="0"/>
            <a:ext cx="9144000" cy="917575"/>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t>Consistency between diagnostics demonstrated with empirical plasma reconstruction framework</a:t>
            </a:r>
          </a:p>
        </p:txBody>
      </p:sp>
      <p:sp>
        <p:nvSpPr>
          <p:cNvPr id="46084" name="Rectangle 2"/>
          <p:cNvSpPr>
            <a:spLocks noGrp="1" noChangeArrowheads="1"/>
          </p:cNvSpPr>
          <p:nvPr>
            <p:ph type="body" idx="1"/>
          </p:nvPr>
        </p:nvSpPr>
        <p:spPr>
          <a:xfrm>
            <a:off x="152400" y="1146175"/>
            <a:ext cx="4648200" cy="5254625"/>
          </a:xfrm>
        </p:spPr>
        <p:txBody>
          <a:bodyPr/>
          <a:lstStyle/>
          <a:p>
            <a:pPr marL="76200" indent="-76200">
              <a:buSzPct val="65000"/>
              <a:buFont typeface="Wingdings" charset="2"/>
              <a:buChar char=""/>
              <a:tabLst>
                <a:tab pos="646113" algn="l"/>
                <a:tab pos="1560513" algn="l"/>
                <a:tab pos="2474913" algn="l"/>
                <a:tab pos="3389313" algn="l"/>
                <a:tab pos="4303713" algn="l"/>
                <a:tab pos="5218113" algn="l"/>
                <a:tab pos="6132513" algn="l"/>
                <a:tab pos="7046913" algn="l"/>
                <a:tab pos="7961313" algn="l"/>
                <a:tab pos="8875713" algn="l"/>
                <a:tab pos="9790113" algn="l"/>
              </a:tabLst>
            </a:pPr>
            <a:r>
              <a:rPr lang="en-US" sz="1800" smtClean="0"/>
              <a:t>Utilizes measured data points as starting point in constraining plasma models to fill the gaps between diagnostics</a:t>
            </a:r>
          </a:p>
          <a:p>
            <a:pPr marL="76200" indent="-76200">
              <a:buSzPct val="65000"/>
              <a:buFont typeface="Wingdings" charset="2"/>
              <a:buChar char=""/>
              <a:tabLst>
                <a:tab pos="646113" algn="l"/>
                <a:tab pos="1560513" algn="l"/>
                <a:tab pos="2474913" algn="l"/>
                <a:tab pos="3389313" algn="l"/>
                <a:tab pos="4303713" algn="l"/>
                <a:tab pos="5218113" algn="l"/>
                <a:tab pos="6132513" algn="l"/>
                <a:tab pos="7046913" algn="l"/>
                <a:tab pos="7961313" algn="l"/>
                <a:tab pos="8875713" algn="l"/>
                <a:tab pos="9790113" algn="l"/>
              </a:tabLst>
            </a:pPr>
            <a:r>
              <a:rPr lang="en-US" sz="1800" smtClean="0"/>
              <a:t>Solution improves as more and more data constrains background</a:t>
            </a:r>
          </a:p>
          <a:p>
            <a:pPr marL="76200" indent="-76200">
              <a:buSzPct val="65000"/>
              <a:buFont typeface="Wingdings" charset="2"/>
              <a:buChar char=""/>
              <a:tabLst>
                <a:tab pos="646113" algn="l"/>
                <a:tab pos="1560513" algn="l"/>
                <a:tab pos="2474913" algn="l"/>
                <a:tab pos="3389313" algn="l"/>
                <a:tab pos="4303713" algn="l"/>
                <a:tab pos="5218113" algn="l"/>
                <a:tab pos="6132513" algn="l"/>
                <a:tab pos="7046913" algn="l"/>
                <a:tab pos="7961313" algn="l"/>
                <a:tab pos="8875713" algn="l"/>
                <a:tab pos="9790113" algn="l"/>
              </a:tabLst>
            </a:pPr>
            <a:r>
              <a:rPr lang="en-US" sz="1800" smtClean="0"/>
              <a:t>OEDGE code suite used here: Onion-Skin Method (OSM2)+EIRENE+DIVIMP</a:t>
            </a:r>
          </a:p>
          <a:p>
            <a:pPr marL="819150" lvl="1" indent="-361950">
              <a:buClr>
                <a:srgbClr val="0000FF"/>
              </a:buClr>
              <a:buSzPct val="45000"/>
              <a:buFont typeface="Wingdings" charset="2"/>
              <a:buChar char=""/>
              <a:tabLst>
                <a:tab pos="646113" algn="l"/>
                <a:tab pos="1560513" algn="l"/>
                <a:tab pos="2474913" algn="l"/>
                <a:tab pos="3389313" algn="l"/>
                <a:tab pos="4303713" algn="l"/>
                <a:tab pos="5218113" algn="l"/>
                <a:tab pos="6132513" algn="l"/>
                <a:tab pos="7046913" algn="l"/>
                <a:tab pos="7961313" algn="l"/>
                <a:tab pos="8875713" algn="l"/>
                <a:tab pos="9790113" algn="l"/>
              </a:tabLst>
            </a:pPr>
            <a:r>
              <a:rPr lang="en-US" sz="1800" smtClean="0"/>
              <a:t>OSM2 solves plasma fluid equations</a:t>
            </a:r>
          </a:p>
          <a:p>
            <a:pPr marL="819150" lvl="1" indent="-361950">
              <a:buClr>
                <a:srgbClr val="0000FF"/>
              </a:buClr>
              <a:buSzPct val="45000"/>
              <a:buFont typeface="Wingdings" charset="2"/>
              <a:buChar char=""/>
              <a:tabLst>
                <a:tab pos="646113" algn="l"/>
                <a:tab pos="1560513" algn="l"/>
                <a:tab pos="2474913" algn="l"/>
                <a:tab pos="3389313" algn="l"/>
                <a:tab pos="4303713" algn="l"/>
                <a:tab pos="5218113" algn="l"/>
                <a:tab pos="6132513" algn="l"/>
                <a:tab pos="7046913" algn="l"/>
                <a:tab pos="7961313" algn="l"/>
                <a:tab pos="8875713" algn="l"/>
                <a:tab pos="9790113" algn="l"/>
              </a:tabLst>
            </a:pPr>
            <a:r>
              <a:rPr lang="en-US" sz="1800" smtClean="0"/>
              <a:t>EIRENE performs Monte Carlo neutral hydrogen transport, iteratively coupled to OSM2</a:t>
            </a:r>
          </a:p>
          <a:p>
            <a:pPr marL="819150" lvl="1" indent="-361950">
              <a:buClr>
                <a:srgbClr val="0000FF"/>
              </a:buClr>
              <a:buSzPct val="45000"/>
              <a:buFont typeface="Wingdings" charset="2"/>
              <a:buChar char=""/>
              <a:tabLst>
                <a:tab pos="646113" algn="l"/>
                <a:tab pos="1560513" algn="l"/>
                <a:tab pos="2474913" algn="l"/>
                <a:tab pos="3389313" algn="l"/>
                <a:tab pos="4303713" algn="l"/>
                <a:tab pos="5218113" algn="l"/>
                <a:tab pos="6132513" algn="l"/>
                <a:tab pos="7046913" algn="l"/>
                <a:tab pos="7961313" algn="l"/>
                <a:tab pos="8875713" algn="l"/>
                <a:tab pos="9790113" algn="l"/>
              </a:tabLst>
            </a:pPr>
            <a:r>
              <a:rPr lang="en-US" sz="1800" smtClean="0"/>
              <a:t>DIVIMP performs Monte Carlo impurity transport</a:t>
            </a:r>
          </a:p>
          <a:p>
            <a:pPr marL="76200" indent="-76200">
              <a:buSzPct val="65000"/>
              <a:buFont typeface="Wingdings" charset="2"/>
              <a:buChar char=""/>
              <a:tabLst>
                <a:tab pos="646113" algn="l"/>
                <a:tab pos="1560513" algn="l"/>
                <a:tab pos="2474913" algn="l"/>
                <a:tab pos="3389313" algn="l"/>
                <a:tab pos="4303713" algn="l"/>
                <a:tab pos="5218113" algn="l"/>
                <a:tab pos="6132513" algn="l"/>
                <a:tab pos="7046913" algn="l"/>
                <a:tab pos="7961313" algn="l"/>
                <a:tab pos="8875713" algn="l"/>
                <a:tab pos="9790113" algn="l"/>
              </a:tabLst>
            </a:pPr>
            <a:r>
              <a:rPr lang="en-US" sz="1800" smtClean="0"/>
              <a:t>Utilized here to compare probe interpretation methods against other diagnostics</a:t>
            </a:r>
          </a:p>
        </p:txBody>
      </p:sp>
      <p:pic>
        <p:nvPicPr>
          <p:cNvPr id="46085" name="Picture 3"/>
          <p:cNvPicPr>
            <a:picLocks noChangeAspect="1" noChangeArrowheads="1"/>
          </p:cNvPicPr>
          <p:nvPr/>
        </p:nvPicPr>
        <p:blipFill>
          <a:blip r:embed="rId3" cstate="print"/>
          <a:srcRect/>
          <a:stretch>
            <a:fillRect/>
          </a:stretch>
        </p:blipFill>
        <p:spPr bwMode="auto">
          <a:xfrm>
            <a:off x="4883150" y="1117600"/>
            <a:ext cx="4197350" cy="502920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4"/>
          <p:cNvSpPr>
            <a:spLocks noGrp="1"/>
          </p:cNvSpPr>
          <p:nvPr>
            <p:ph type="sldNum" sz="quarter" idx="10"/>
          </p:nvPr>
        </p:nvSpPr>
        <p:spPr>
          <a:noFill/>
        </p:spPr>
        <p:txBody>
          <a:bodyPr/>
          <a:lstStyle/>
          <a:p>
            <a:fld id="{DDC6E2A3-9348-42E1-A2AF-59782EBCB4EC}" type="slidenum">
              <a:rPr lang="en-US"/>
              <a:pPr/>
              <a:t>36</a:t>
            </a:fld>
            <a:endParaRPr lang="en-US"/>
          </a:p>
        </p:txBody>
      </p:sp>
      <p:pic>
        <p:nvPicPr>
          <p:cNvPr id="47107" name="Picture 1"/>
          <p:cNvPicPr>
            <a:picLocks noChangeAspect="1" noChangeArrowheads="1"/>
          </p:cNvPicPr>
          <p:nvPr/>
        </p:nvPicPr>
        <p:blipFill>
          <a:blip r:embed="rId3" cstate="print"/>
          <a:srcRect/>
          <a:stretch>
            <a:fillRect/>
          </a:stretch>
        </p:blipFill>
        <p:spPr bwMode="auto">
          <a:xfrm>
            <a:off x="5486400" y="1514475"/>
            <a:ext cx="3648075" cy="5029200"/>
          </a:xfrm>
          <a:prstGeom prst="rect">
            <a:avLst/>
          </a:prstGeom>
          <a:noFill/>
          <a:ln w="9525">
            <a:noFill/>
            <a:round/>
            <a:headEnd/>
            <a:tailEnd/>
          </a:ln>
        </p:spPr>
      </p:pic>
      <p:sp>
        <p:nvSpPr>
          <p:cNvPr id="47108" name="Rectangle 2"/>
          <p:cNvSpPr>
            <a:spLocks noChangeArrowheads="1"/>
          </p:cNvSpPr>
          <p:nvPr/>
        </p:nvSpPr>
        <p:spPr bwMode="auto">
          <a:xfrm>
            <a:off x="2743200" y="3751263"/>
            <a:ext cx="1828800" cy="207962"/>
          </a:xfrm>
          <a:prstGeom prst="rect">
            <a:avLst/>
          </a:prstGeom>
          <a:solidFill>
            <a:srgbClr val="FFFFFF"/>
          </a:solidFill>
          <a:ln w="9525">
            <a:noFill/>
            <a:round/>
            <a:headEnd/>
            <a:tailEnd/>
          </a:ln>
        </p:spPr>
        <p:txBody>
          <a:bodyPr wrap="none" anchor="ctr"/>
          <a:lstStyle/>
          <a:p>
            <a:endParaRPr lang="en-US"/>
          </a:p>
        </p:txBody>
      </p:sp>
      <p:sp>
        <p:nvSpPr>
          <p:cNvPr id="47109" name="Rectangle 3"/>
          <p:cNvSpPr>
            <a:spLocks noChangeArrowheads="1"/>
          </p:cNvSpPr>
          <p:nvPr/>
        </p:nvSpPr>
        <p:spPr bwMode="auto">
          <a:xfrm>
            <a:off x="6389688" y="1022350"/>
            <a:ext cx="2286000" cy="735013"/>
          </a:xfrm>
          <a:prstGeom prst="rect">
            <a:avLst/>
          </a:prstGeom>
          <a:solidFill>
            <a:srgbClr val="FFFFFF"/>
          </a:solidFill>
          <a:ln w="9525">
            <a:noFill/>
            <a:round/>
            <a:headEnd/>
            <a:tailEnd/>
          </a:ln>
        </p:spPr>
        <p:txBody>
          <a:bodyPr wrap="none" lIns="90000" tIns="45000" rIns="90000" bIns="45000" anchor="ctr"/>
          <a:lstStyle/>
          <a:p>
            <a:pPr algn="ctr" hangingPunct="1">
              <a:lnSpc>
                <a:spcPct val="100000"/>
              </a:lnSpc>
              <a:tabLst>
                <a:tab pos="723900" algn="l"/>
                <a:tab pos="1447800" algn="l"/>
                <a:tab pos="2171700" algn="l"/>
              </a:tabLst>
            </a:pPr>
            <a:r>
              <a:rPr lang="en-US" b="1" i="1">
                <a:solidFill>
                  <a:srgbClr val="000000"/>
                </a:solidFill>
                <a:ea typeface="DejaVu LGC Sans" charset="0"/>
                <a:cs typeface="DejaVu LGC Sans" charset="0"/>
              </a:rPr>
              <a:t>Divertor spectrometer </a:t>
            </a:r>
          </a:p>
          <a:p>
            <a:pPr algn="ctr" hangingPunct="1">
              <a:lnSpc>
                <a:spcPct val="100000"/>
              </a:lnSpc>
              <a:tabLst>
                <a:tab pos="723900" algn="l"/>
                <a:tab pos="1447800" algn="l"/>
                <a:tab pos="2171700" algn="l"/>
              </a:tabLst>
            </a:pPr>
            <a:r>
              <a:rPr lang="en-US" b="1" i="1">
                <a:solidFill>
                  <a:srgbClr val="000000"/>
                </a:solidFill>
                <a:ea typeface="DejaVu LGC Sans" charset="0"/>
                <a:cs typeface="DejaVu LGC Sans" charset="0"/>
              </a:rPr>
              <a:t>view</a:t>
            </a:r>
          </a:p>
        </p:txBody>
      </p:sp>
      <p:pic>
        <p:nvPicPr>
          <p:cNvPr id="47110" name="Picture 4"/>
          <p:cNvPicPr>
            <a:picLocks noChangeAspect="1" noChangeArrowheads="1"/>
          </p:cNvPicPr>
          <p:nvPr/>
        </p:nvPicPr>
        <p:blipFill>
          <a:blip r:embed="rId4" cstate="print"/>
          <a:srcRect/>
          <a:stretch>
            <a:fillRect/>
          </a:stretch>
        </p:blipFill>
        <p:spPr bwMode="auto">
          <a:xfrm>
            <a:off x="481013" y="3297238"/>
            <a:ext cx="4584700" cy="3213100"/>
          </a:xfrm>
          <a:prstGeom prst="rect">
            <a:avLst/>
          </a:prstGeom>
          <a:noFill/>
          <a:ln w="9525">
            <a:noFill/>
            <a:round/>
            <a:headEnd/>
            <a:tailEnd/>
          </a:ln>
        </p:spPr>
      </p:pic>
      <p:sp>
        <p:nvSpPr>
          <p:cNvPr id="47111" name="Text Box 5"/>
          <p:cNvSpPr txBox="1">
            <a:spLocks noChangeArrowheads="1"/>
          </p:cNvSpPr>
          <p:nvPr/>
        </p:nvSpPr>
        <p:spPr bwMode="auto">
          <a:xfrm>
            <a:off x="96838" y="6267450"/>
            <a:ext cx="782637" cy="273050"/>
          </a:xfrm>
          <a:prstGeom prst="rect">
            <a:avLst/>
          </a:prstGeom>
          <a:noFill/>
          <a:ln w="9525">
            <a:noFill/>
            <a:round/>
            <a:headEnd/>
            <a:tailEnd/>
          </a:ln>
        </p:spPr>
        <p:txBody>
          <a:bodyPr wrap="none" lIns="90000" tIns="45000" rIns="90000" bIns="45000"/>
          <a:lstStyle/>
          <a:p>
            <a:pPr hangingPunct="1">
              <a:lnSpc>
                <a:spcPct val="100000"/>
              </a:lnSpc>
              <a:tabLst>
                <a:tab pos="723900" algn="l"/>
              </a:tabLst>
            </a:pPr>
            <a:r>
              <a:rPr lang="en-US" sz="1200" b="1" i="1">
                <a:solidFill>
                  <a:srgbClr val="000000"/>
                </a:solidFill>
                <a:ea typeface="DejaVu LGC Sans" charset="0"/>
                <a:cs typeface="DejaVu LGC Sans" charset="0"/>
              </a:rPr>
              <a:t>F. Scotti</a:t>
            </a:r>
          </a:p>
        </p:txBody>
      </p:sp>
      <p:sp>
        <p:nvSpPr>
          <p:cNvPr id="44038" name="Rectangle 6"/>
          <p:cNvSpPr>
            <a:spLocks noGrp="1" noChangeArrowheads="1"/>
          </p:cNvSpPr>
          <p:nvPr>
            <p:ph type="body"/>
          </p:nvPr>
        </p:nvSpPr>
        <p:spPr>
          <a:xfrm>
            <a:off x="152400" y="914400"/>
            <a:ext cx="5562600" cy="2514600"/>
          </a:xfrm>
        </p:spPr>
        <p:txBody>
          <a:bodyPr anchor="t"/>
          <a:lstStyle/>
          <a:p>
            <a:pPr algn="l">
              <a:spcBef>
                <a:spcPts val="600"/>
              </a:spcBef>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US" sz="2000" b="0" smtClean="0">
                <a:solidFill>
                  <a:srgbClr val="000000"/>
                </a:solidFill>
              </a:rPr>
              <a:t>Divertor spectrometer viewing strike-point region during discharge</a:t>
            </a:r>
          </a:p>
          <a:p>
            <a:pPr algn="l">
              <a:spcBef>
                <a:spcPts val="600"/>
              </a:spcBef>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US" sz="2000" b="0" smtClean="0">
                <a:solidFill>
                  <a:srgbClr val="000000"/>
                </a:solidFill>
              </a:rPr>
              <a:t>Deuterium Balmer lines shown in spectra</a:t>
            </a:r>
          </a:p>
          <a:p>
            <a:pPr algn="l">
              <a:spcBef>
                <a:spcPts val="600"/>
              </a:spcBef>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US" sz="2000" b="0" smtClean="0">
                <a:solidFill>
                  <a:srgbClr val="000000"/>
                </a:solidFill>
              </a:rPr>
              <a:t>Pressure broadening analysis indicates dneisty of 3.6e20 m</a:t>
            </a:r>
            <a:r>
              <a:rPr lang="en-US" sz="2000" b="0" baseline="33000" smtClean="0">
                <a:solidFill>
                  <a:srgbClr val="000000"/>
                </a:solidFill>
              </a:rPr>
              <a:t>-3</a:t>
            </a:r>
          </a:p>
          <a:p>
            <a:pPr marL="431800" lvl="1" indent="-215900" algn="l">
              <a:spcBef>
                <a:spcPts val="500"/>
              </a:spcBef>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US" sz="2000" b="0" smtClean="0"/>
              <a:t>Existence of high-n Balmer lines indicates low temperature</a:t>
            </a:r>
          </a:p>
        </p:txBody>
      </p:sp>
      <p:sp>
        <p:nvSpPr>
          <p:cNvPr id="44039" name="Rectangle 7"/>
          <p:cNvSpPr>
            <a:spLocks noGrp="1" noChangeArrowheads="1"/>
          </p:cNvSpPr>
          <p:nvPr>
            <p:ph type="title" idx="1"/>
          </p:nvPr>
        </p:nvSpPr>
        <p:spPr>
          <a:xfrm>
            <a:off x="0" y="0"/>
            <a:ext cx="9144000" cy="1008063"/>
          </a:xfrm>
        </p:spPr>
        <p:txBody>
          <a:bodyPr anchor="ctr"/>
          <a:lstStyle/>
          <a:p>
            <a:pPr marL="0" indent="0" algn="ctr">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smtClean="0">
                <a:solidFill>
                  <a:srgbClr val="3333CC"/>
                </a:solidFill>
              </a:rPr>
              <a:t>Density measurement from spectroscopy confirm kinetic probe interpretation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4"/>
          <p:cNvSpPr>
            <a:spLocks noGrp="1"/>
          </p:cNvSpPr>
          <p:nvPr>
            <p:ph type="sldNum" sz="quarter" idx="10"/>
          </p:nvPr>
        </p:nvSpPr>
        <p:spPr>
          <a:noFill/>
        </p:spPr>
        <p:txBody>
          <a:bodyPr/>
          <a:lstStyle/>
          <a:p>
            <a:fld id="{D29AE093-8B39-4B44-9EB6-4EE031A39C62}" type="slidenum">
              <a:rPr lang="en-US"/>
              <a:pPr/>
              <a:t>37</a:t>
            </a:fld>
            <a:endParaRPr lang="en-US"/>
          </a:p>
        </p:txBody>
      </p:sp>
      <p:sp>
        <p:nvSpPr>
          <p:cNvPr id="48131" name="Rectangle 1"/>
          <p:cNvSpPr>
            <a:spLocks noGrp="1" noChangeArrowheads="1"/>
          </p:cNvSpPr>
          <p:nvPr>
            <p:ph type="title"/>
          </p:nvPr>
        </p:nvSpPr>
        <p:spPr>
          <a:xfrm>
            <a:off x="0" y="0"/>
            <a:ext cx="9144000" cy="1008063"/>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t>Broadening measurement and modeling of hydrogen spectrum consistent with kinetic probe interpretation</a:t>
            </a:r>
          </a:p>
        </p:txBody>
      </p:sp>
      <p:sp>
        <p:nvSpPr>
          <p:cNvPr id="48132" name="Rectangle 2"/>
          <p:cNvSpPr>
            <a:spLocks noGrp="1" noChangeArrowheads="1"/>
          </p:cNvSpPr>
          <p:nvPr>
            <p:ph type="body" idx="1"/>
          </p:nvPr>
        </p:nvSpPr>
        <p:spPr>
          <a:xfrm>
            <a:off x="152400" y="1039813"/>
            <a:ext cx="4876800" cy="2667000"/>
          </a:xfrm>
        </p:spPr>
        <p:txBody>
          <a:bodyPr/>
          <a:lstStyle/>
          <a:p>
            <a:pPr marL="77788" indent="-77788">
              <a:buSzPct val="65000"/>
              <a:buFont typeface="Wingdings" charset="2"/>
              <a:buChar char=""/>
              <a:tabLst>
                <a:tab pos="647700" algn="l"/>
                <a:tab pos="1562100" algn="l"/>
                <a:tab pos="2476500" algn="l"/>
                <a:tab pos="3390900" algn="l"/>
                <a:tab pos="4305300" algn="l"/>
                <a:tab pos="5219700" algn="l"/>
                <a:tab pos="6134100" algn="l"/>
                <a:tab pos="7048500" algn="l"/>
                <a:tab pos="7962900" algn="l"/>
                <a:tab pos="8877300" algn="l"/>
                <a:tab pos="9791700" algn="l"/>
              </a:tabLst>
            </a:pPr>
            <a:r>
              <a:rPr lang="en-US" sz="2000" smtClean="0"/>
              <a:t>Pressure broadening yields density</a:t>
            </a:r>
          </a:p>
          <a:p>
            <a:pPr marL="77788" indent="-77788">
              <a:buSzPct val="65000"/>
              <a:buFont typeface="Wingdings" charset="2"/>
              <a:buChar char=""/>
              <a:tabLst>
                <a:tab pos="647700" algn="l"/>
                <a:tab pos="1562100" algn="l"/>
                <a:tab pos="2476500" algn="l"/>
                <a:tab pos="3390900" algn="l"/>
                <a:tab pos="4305300" algn="l"/>
                <a:tab pos="5219700" algn="l"/>
                <a:tab pos="6134100" algn="l"/>
                <a:tab pos="7048500" algn="l"/>
                <a:tab pos="7962900" algn="l"/>
                <a:tab pos="8877300" algn="l"/>
                <a:tab pos="9791700" algn="l"/>
              </a:tabLst>
            </a:pPr>
            <a:r>
              <a:rPr lang="en-US" sz="2000" smtClean="0"/>
              <a:t>OEDGE plasma+neutral solution provides local parameters</a:t>
            </a:r>
          </a:p>
          <a:p>
            <a:pPr marL="77788" indent="-77788">
              <a:buSzPct val="65000"/>
              <a:buFont typeface="Wingdings" charset="2"/>
              <a:buChar char=""/>
              <a:tabLst>
                <a:tab pos="647700" algn="l"/>
                <a:tab pos="1562100" algn="l"/>
                <a:tab pos="2476500" algn="l"/>
                <a:tab pos="3390900" algn="l"/>
                <a:tab pos="4305300" algn="l"/>
                <a:tab pos="5219700" algn="l"/>
                <a:tab pos="6134100" algn="l"/>
                <a:tab pos="7048500" algn="l"/>
                <a:tab pos="7962900" algn="l"/>
                <a:tab pos="8877300" algn="l"/>
                <a:tab pos="9791700" algn="l"/>
              </a:tabLst>
            </a:pPr>
            <a:r>
              <a:rPr lang="en-US" sz="2000" smtClean="0"/>
              <a:t>Collisional-radiative model by D. Stotler calculates excited state populations</a:t>
            </a:r>
          </a:p>
          <a:p>
            <a:pPr marL="77788" indent="-77788">
              <a:buSzPct val="65000"/>
              <a:buFont typeface="Wingdings" charset="2"/>
              <a:buChar char=""/>
              <a:tabLst>
                <a:tab pos="647700" algn="l"/>
                <a:tab pos="1562100" algn="l"/>
                <a:tab pos="2476500" algn="l"/>
                <a:tab pos="3390900" algn="l"/>
                <a:tab pos="4305300" algn="l"/>
                <a:tab pos="5219700" algn="l"/>
                <a:tab pos="6134100" algn="l"/>
                <a:tab pos="7048500" algn="l"/>
                <a:tab pos="7962900" algn="l"/>
                <a:tab pos="8877300" algn="l"/>
                <a:tab pos="9791700" algn="l"/>
              </a:tabLst>
            </a:pPr>
            <a:r>
              <a:rPr lang="en-US" sz="2000" smtClean="0"/>
              <a:t>Brightness ratios normalized to B6-2 consistent with 3&lt;T</a:t>
            </a:r>
            <a:r>
              <a:rPr lang="en-US" sz="2000" baseline="-33000" smtClean="0"/>
              <a:t>e</a:t>
            </a:r>
            <a:r>
              <a:rPr lang="en-US" sz="2000" smtClean="0"/>
              <a:t>&lt;5eV</a:t>
            </a:r>
          </a:p>
        </p:txBody>
      </p:sp>
      <p:pic>
        <p:nvPicPr>
          <p:cNvPr id="48133" name="Picture 3"/>
          <p:cNvPicPr>
            <a:picLocks noChangeAspect="1" noChangeArrowheads="1"/>
          </p:cNvPicPr>
          <p:nvPr/>
        </p:nvPicPr>
        <p:blipFill>
          <a:blip r:embed="rId3" cstate="print"/>
          <a:srcRect/>
          <a:stretch>
            <a:fillRect/>
          </a:stretch>
        </p:blipFill>
        <p:spPr bwMode="auto">
          <a:xfrm>
            <a:off x="134938" y="3489325"/>
            <a:ext cx="4114800" cy="2879725"/>
          </a:xfrm>
          <a:prstGeom prst="rect">
            <a:avLst/>
          </a:prstGeom>
          <a:noFill/>
          <a:ln w="9525">
            <a:noFill/>
            <a:round/>
            <a:headEnd/>
            <a:tailEnd/>
          </a:ln>
        </p:spPr>
      </p:pic>
      <p:pic>
        <p:nvPicPr>
          <p:cNvPr id="48134" name="Picture 4"/>
          <p:cNvPicPr>
            <a:picLocks noChangeAspect="1" noChangeArrowheads="1"/>
          </p:cNvPicPr>
          <p:nvPr/>
        </p:nvPicPr>
        <p:blipFill>
          <a:blip r:embed="rId4" cstate="print"/>
          <a:srcRect/>
          <a:stretch>
            <a:fillRect/>
          </a:stretch>
        </p:blipFill>
        <p:spPr bwMode="auto">
          <a:xfrm>
            <a:off x="4487863" y="3295650"/>
            <a:ext cx="4584700" cy="3213100"/>
          </a:xfrm>
          <a:prstGeom prst="rect">
            <a:avLst/>
          </a:prstGeom>
          <a:noFill/>
          <a:ln w="9525">
            <a:noFill/>
            <a:round/>
            <a:headEnd/>
            <a:tailEnd/>
          </a:ln>
        </p:spPr>
      </p:pic>
      <p:pic>
        <p:nvPicPr>
          <p:cNvPr id="48135" name="Picture 5"/>
          <p:cNvPicPr>
            <a:picLocks noChangeAspect="1" noChangeArrowheads="1"/>
          </p:cNvPicPr>
          <p:nvPr/>
        </p:nvPicPr>
        <p:blipFill>
          <a:blip r:embed="rId5" cstate="print"/>
          <a:srcRect/>
          <a:stretch>
            <a:fillRect/>
          </a:stretch>
        </p:blipFill>
        <p:spPr bwMode="auto">
          <a:xfrm>
            <a:off x="5232400" y="914400"/>
            <a:ext cx="3429000" cy="2405063"/>
          </a:xfrm>
          <a:prstGeom prst="rect">
            <a:avLst/>
          </a:prstGeom>
          <a:noFill/>
          <a:ln w="9525">
            <a:noFill/>
            <a:round/>
            <a:headEnd/>
            <a:tailEnd/>
          </a:ln>
        </p:spPr>
      </p:pic>
      <p:sp>
        <p:nvSpPr>
          <p:cNvPr id="48136" name="Rectangle 6"/>
          <p:cNvSpPr>
            <a:spLocks noChangeArrowheads="1"/>
          </p:cNvSpPr>
          <p:nvPr/>
        </p:nvSpPr>
        <p:spPr bwMode="auto">
          <a:xfrm>
            <a:off x="7073900" y="2497138"/>
            <a:ext cx="457200" cy="150812"/>
          </a:xfrm>
          <a:prstGeom prst="rect">
            <a:avLst/>
          </a:prstGeom>
          <a:solidFill>
            <a:srgbClr val="00FF00">
              <a:alpha val="50195"/>
            </a:srgbClr>
          </a:solidFill>
          <a:ln w="9360">
            <a:solidFill>
              <a:srgbClr val="000000"/>
            </a:solidFill>
            <a:round/>
            <a:headEnd/>
            <a:tailEnd/>
          </a:ln>
        </p:spPr>
        <p:txBody>
          <a:bodyPr wrap="none" anchor="ctr"/>
          <a:lstStyle/>
          <a:p>
            <a:endParaRPr lang="en-US"/>
          </a:p>
        </p:txBody>
      </p:sp>
      <p:sp>
        <p:nvSpPr>
          <p:cNvPr id="48137" name="Text Box 7"/>
          <p:cNvSpPr txBox="1">
            <a:spLocks noChangeArrowheads="1"/>
          </p:cNvSpPr>
          <p:nvPr/>
        </p:nvSpPr>
        <p:spPr bwMode="auto">
          <a:xfrm>
            <a:off x="0" y="6292850"/>
            <a:ext cx="5257800" cy="266700"/>
          </a:xfrm>
          <a:prstGeom prst="rect">
            <a:avLst/>
          </a:prstGeom>
          <a:noFill/>
          <a:ln w="9525">
            <a:noFill/>
            <a:round/>
            <a:headEnd/>
            <a:tailEnd/>
          </a:ln>
        </p:spPr>
        <p:txBody>
          <a:bodyPr lIns="90000" tIns="45000" rIns="90000" bIns="45000"/>
          <a:lstStyle/>
          <a:p>
            <a:pPr>
              <a:tabLst>
                <a:tab pos="723900" algn="l"/>
                <a:tab pos="1447800" algn="l"/>
                <a:tab pos="2171700" algn="l"/>
                <a:tab pos="2895600" algn="l"/>
                <a:tab pos="3619500" algn="l"/>
                <a:tab pos="4343400" algn="l"/>
                <a:tab pos="5067300" algn="l"/>
              </a:tabLst>
            </a:pPr>
            <a:r>
              <a:rPr lang="en-US" sz="1200">
                <a:solidFill>
                  <a:srgbClr val="000000"/>
                </a:solidFill>
                <a:ea typeface="DejaVu LGC Sans" charset="0"/>
                <a:cs typeface="DejaVu LGC Sans" charset="0"/>
              </a:rPr>
              <a:t>Jaworski, et al., 20</a:t>
            </a:r>
            <a:r>
              <a:rPr lang="en-US" sz="1200" baseline="33000">
                <a:solidFill>
                  <a:srgbClr val="000000"/>
                </a:solidFill>
                <a:ea typeface="DejaVu LGC Sans" charset="0"/>
                <a:cs typeface="DejaVu LGC Sans" charset="0"/>
              </a:rPr>
              <a:t>th</a:t>
            </a:r>
            <a:r>
              <a:rPr lang="en-US" sz="1200">
                <a:solidFill>
                  <a:srgbClr val="000000"/>
                </a:solidFill>
                <a:ea typeface="DejaVu LGC Sans" charset="0"/>
                <a:cs typeface="DejaVu LGC Sans" charset="0"/>
              </a:rPr>
              <a:t> PSI, Aachen, Germany, June 2012.</a:t>
            </a:r>
          </a:p>
        </p:txBody>
      </p:sp>
      <p:sp>
        <p:nvSpPr>
          <p:cNvPr id="48138" name="Text Box 8"/>
          <p:cNvSpPr txBox="1">
            <a:spLocks noChangeArrowheads="1"/>
          </p:cNvSpPr>
          <p:nvPr/>
        </p:nvSpPr>
        <p:spPr bwMode="auto">
          <a:xfrm>
            <a:off x="5365750" y="3200400"/>
            <a:ext cx="3463925" cy="315913"/>
          </a:xfrm>
          <a:prstGeom prst="rect">
            <a:avLst/>
          </a:prstGeom>
          <a:noFill/>
          <a:ln w="9525">
            <a:noFill/>
            <a:round/>
            <a:headEnd/>
            <a:tailEnd/>
          </a:ln>
        </p:spPr>
        <p:txBody>
          <a:bodyPr lIns="90000" tIns="45000" rIns="90000" bIns="45000"/>
          <a:lstStyle/>
          <a:p>
            <a:pPr>
              <a:tabLst>
                <a:tab pos="723900" algn="l"/>
                <a:tab pos="1447800" algn="l"/>
                <a:tab pos="2171700" algn="l"/>
                <a:tab pos="2895600" algn="l"/>
              </a:tabLst>
            </a:pPr>
            <a:r>
              <a:rPr lang="en-US" sz="1600">
                <a:solidFill>
                  <a:srgbClr val="000000"/>
                </a:solidFill>
                <a:ea typeface="DejaVu LGC Sans" charset="0"/>
                <a:cs typeface="DejaVu LGC Sans" charset="0"/>
              </a:rPr>
              <a:t>Balmer-Series Brightness Ratios</a:t>
            </a:r>
          </a:p>
        </p:txBody>
      </p:sp>
      <p:sp>
        <p:nvSpPr>
          <p:cNvPr id="48139" name="Text Box 9"/>
          <p:cNvSpPr txBox="1">
            <a:spLocks noChangeArrowheads="1"/>
          </p:cNvSpPr>
          <p:nvPr/>
        </p:nvSpPr>
        <p:spPr bwMode="auto">
          <a:xfrm>
            <a:off x="7615238" y="3549650"/>
            <a:ext cx="1184275" cy="315913"/>
          </a:xfrm>
          <a:prstGeom prst="rect">
            <a:avLst/>
          </a:prstGeom>
          <a:noFill/>
          <a:ln w="9525">
            <a:noFill/>
            <a:round/>
            <a:headEnd/>
            <a:tailEnd/>
          </a:ln>
        </p:spPr>
        <p:txBody>
          <a:bodyPr wrap="none" lIns="90000" tIns="45000" rIns="90000" bIns="45000"/>
          <a:lstStyle/>
          <a:p>
            <a:pPr>
              <a:tabLst>
                <a:tab pos="723900" algn="l"/>
              </a:tabLst>
            </a:pPr>
            <a:r>
              <a:rPr lang="en-US" sz="1600">
                <a:solidFill>
                  <a:srgbClr val="000000"/>
                </a:solidFill>
                <a:ea typeface="DejaVu LGC Sans" charset="0"/>
                <a:cs typeface="DejaVu LGC Sans" charset="0"/>
              </a:rPr>
              <a:t> B6-2 norm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4"/>
          <p:cNvSpPr>
            <a:spLocks noGrp="1"/>
          </p:cNvSpPr>
          <p:nvPr>
            <p:ph type="sldNum" sz="quarter" idx="10"/>
          </p:nvPr>
        </p:nvSpPr>
        <p:spPr>
          <a:noFill/>
        </p:spPr>
        <p:txBody>
          <a:bodyPr/>
          <a:lstStyle/>
          <a:p>
            <a:fld id="{7E4DC23E-D594-4518-8BDF-2FC3F91ADA3F}" type="slidenum">
              <a:rPr lang="en-US"/>
              <a:pPr/>
              <a:t>38</a:t>
            </a:fld>
            <a:endParaRPr lang="en-US"/>
          </a:p>
        </p:txBody>
      </p:sp>
      <p:sp>
        <p:nvSpPr>
          <p:cNvPr id="49155" name="Rectangle 1"/>
          <p:cNvSpPr>
            <a:spLocks noGrp="1" noChangeArrowheads="1"/>
          </p:cNvSpPr>
          <p:nvPr>
            <p:ph type="title"/>
          </p:nvPr>
        </p:nvSpPr>
        <p:spPr>
          <a:xfrm>
            <a:off x="0" y="0"/>
            <a:ext cx="9144000" cy="917575"/>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t>Distribution function analysis indicates some local changes in plasma conditions on plasma-heated LLD</a:t>
            </a:r>
          </a:p>
        </p:txBody>
      </p:sp>
      <p:sp>
        <p:nvSpPr>
          <p:cNvPr id="49156" name="Rectangle 2"/>
          <p:cNvSpPr>
            <a:spLocks noGrp="1" noChangeArrowheads="1"/>
          </p:cNvSpPr>
          <p:nvPr>
            <p:ph type="body" idx="1"/>
          </p:nvPr>
        </p:nvSpPr>
        <p:spPr>
          <a:xfrm>
            <a:off x="152400" y="914400"/>
            <a:ext cx="5105400" cy="2971800"/>
          </a:xfrm>
        </p:spPr>
        <p:txBody>
          <a:bodyPr/>
          <a:lstStyle/>
          <a:p>
            <a:pPr marL="77788" indent="-77788">
              <a:buSzPct val="65000"/>
              <a:buFont typeface="Wingdings" charset="2"/>
              <a:buChar char=""/>
              <a:tabLst>
                <a:tab pos="647700" algn="l"/>
                <a:tab pos="1562100" algn="l"/>
                <a:tab pos="2476500" algn="l"/>
                <a:tab pos="3390900" algn="l"/>
                <a:tab pos="4305300" algn="l"/>
                <a:tab pos="5219700" algn="l"/>
                <a:tab pos="6134100" algn="l"/>
                <a:tab pos="7048500" algn="l"/>
                <a:tab pos="7962900" algn="l"/>
                <a:tab pos="8877300" algn="l"/>
                <a:tab pos="9791700" algn="l"/>
              </a:tabLst>
            </a:pPr>
            <a:r>
              <a:rPr lang="en-US" sz="1800" smtClean="0"/>
              <a:t>Discharge sequence repeatedly heated and plasma-conditioned the LLD surface</a:t>
            </a:r>
          </a:p>
          <a:p>
            <a:pPr marL="77788" indent="-77788">
              <a:buSzPct val="65000"/>
              <a:buFont typeface="Wingdings" charset="2"/>
              <a:buChar char=""/>
              <a:tabLst>
                <a:tab pos="647700" algn="l"/>
                <a:tab pos="1562100" algn="l"/>
                <a:tab pos="2476500" algn="l"/>
                <a:tab pos="3390900" algn="l"/>
                <a:tab pos="4305300" algn="l"/>
                <a:tab pos="5219700" algn="l"/>
                <a:tab pos="6134100" algn="l"/>
                <a:tab pos="7048500" algn="l"/>
                <a:tab pos="7962900" algn="l"/>
                <a:tab pos="8877300" algn="l"/>
                <a:tab pos="9791700" algn="l"/>
              </a:tabLst>
            </a:pPr>
            <a:r>
              <a:rPr lang="en-US" sz="1800" smtClean="0"/>
              <a:t>Local plasma temperatures elevated with hotter LLD surface temperature (T</a:t>
            </a:r>
            <a:r>
              <a:rPr lang="en-US" sz="1800" baseline="-33000" smtClean="0"/>
              <a:t>LLD</a:t>
            </a:r>
            <a:r>
              <a:rPr lang="en-US" sz="1800" smtClean="0"/>
              <a:t> &gt; T</a:t>
            </a:r>
            <a:r>
              <a:rPr lang="en-US" sz="1800" baseline="-33000" smtClean="0"/>
              <a:t>melt,Li</a:t>
            </a:r>
            <a:r>
              <a:rPr lang="en-US" sz="1800" smtClean="0"/>
              <a:t>)</a:t>
            </a:r>
          </a:p>
          <a:p>
            <a:pPr marL="77788" indent="-77788">
              <a:buSzPct val="65000"/>
              <a:buFont typeface="Wingdings" charset="2"/>
              <a:buChar char=""/>
              <a:tabLst>
                <a:tab pos="647700" algn="l"/>
                <a:tab pos="1562100" algn="l"/>
                <a:tab pos="2476500" algn="l"/>
                <a:tab pos="3390900" algn="l"/>
                <a:tab pos="4305300" algn="l"/>
                <a:tab pos="5219700" algn="l"/>
                <a:tab pos="6134100" algn="l"/>
                <a:tab pos="7048500" algn="l"/>
                <a:tab pos="7962900" algn="l"/>
                <a:tab pos="8877300" algn="l"/>
                <a:tab pos="9791700" algn="l"/>
              </a:tabLst>
            </a:pPr>
            <a:r>
              <a:rPr lang="en-US" sz="1800" smtClean="0"/>
              <a:t>Increase in plasma temperatures correlated with increase in V</a:t>
            </a:r>
            <a:r>
              <a:rPr lang="en-US" sz="1800" baseline="-33000" smtClean="0"/>
              <a:t>p</a:t>
            </a:r>
            <a:r>
              <a:rPr lang="en-US" sz="1800" smtClean="0"/>
              <a:t>-V</a:t>
            </a:r>
            <a:r>
              <a:rPr lang="en-US" sz="1800" baseline="-33000" smtClean="0"/>
              <a:t>f </a:t>
            </a:r>
            <a:r>
              <a:rPr lang="en-US" sz="1800" smtClean="0"/>
              <a:t>potential difference</a:t>
            </a:r>
            <a:r>
              <a:rPr lang="en-US" sz="1800" baseline="33000" smtClean="0"/>
              <a:t>1</a:t>
            </a:r>
          </a:p>
          <a:p>
            <a:pPr marL="77788" indent="-77788">
              <a:buSzPct val="65000"/>
              <a:buFont typeface="Wingdings" charset="2"/>
              <a:buChar char=""/>
              <a:tabLst>
                <a:tab pos="647700" algn="l"/>
                <a:tab pos="1562100" algn="l"/>
                <a:tab pos="2476500" algn="l"/>
                <a:tab pos="3390900" algn="l"/>
                <a:tab pos="4305300" algn="l"/>
                <a:tab pos="5219700" algn="l"/>
                <a:tab pos="6134100" algn="l"/>
                <a:tab pos="7048500" algn="l"/>
                <a:tab pos="7962900" algn="l"/>
                <a:tab pos="8877300" algn="l"/>
                <a:tab pos="9791700" algn="l"/>
              </a:tabLst>
            </a:pPr>
            <a:r>
              <a:rPr lang="en-US" sz="1800" b="1" smtClean="0">
                <a:solidFill>
                  <a:srgbClr val="FF0000"/>
                </a:solidFill>
              </a:rPr>
              <a:t>Local changes raise the question whether large-scale global changes are also observed...</a:t>
            </a:r>
          </a:p>
        </p:txBody>
      </p:sp>
      <p:pic>
        <p:nvPicPr>
          <p:cNvPr id="49157" name="Picture 3"/>
          <p:cNvPicPr>
            <a:picLocks noChangeAspect="1" noChangeArrowheads="1"/>
          </p:cNvPicPr>
          <p:nvPr/>
        </p:nvPicPr>
        <p:blipFill>
          <a:blip r:embed="rId3" cstate="print"/>
          <a:srcRect/>
          <a:stretch>
            <a:fillRect/>
          </a:stretch>
        </p:blipFill>
        <p:spPr bwMode="auto">
          <a:xfrm>
            <a:off x="5245100" y="1285875"/>
            <a:ext cx="3886200" cy="2724150"/>
          </a:xfrm>
          <a:prstGeom prst="rect">
            <a:avLst/>
          </a:prstGeom>
          <a:noFill/>
          <a:ln w="9525">
            <a:noFill/>
            <a:round/>
            <a:headEnd/>
            <a:tailEnd/>
          </a:ln>
        </p:spPr>
      </p:pic>
      <p:pic>
        <p:nvPicPr>
          <p:cNvPr id="49158" name="Picture 4"/>
          <p:cNvPicPr>
            <a:picLocks noChangeAspect="1" noChangeArrowheads="1"/>
          </p:cNvPicPr>
          <p:nvPr/>
        </p:nvPicPr>
        <p:blipFill>
          <a:blip r:embed="rId4" cstate="print"/>
          <a:srcRect/>
          <a:stretch>
            <a:fillRect/>
          </a:stretch>
        </p:blipFill>
        <p:spPr bwMode="auto">
          <a:xfrm>
            <a:off x="5222875" y="3849688"/>
            <a:ext cx="3886200" cy="2724150"/>
          </a:xfrm>
          <a:prstGeom prst="rect">
            <a:avLst/>
          </a:prstGeom>
          <a:noFill/>
          <a:ln w="9525">
            <a:noFill/>
            <a:round/>
            <a:headEnd/>
            <a:tailEnd/>
          </a:ln>
        </p:spPr>
      </p:pic>
      <p:sp>
        <p:nvSpPr>
          <p:cNvPr id="49159" name="Text Box 5"/>
          <p:cNvSpPr txBox="1">
            <a:spLocks noChangeArrowheads="1"/>
          </p:cNvSpPr>
          <p:nvPr/>
        </p:nvSpPr>
        <p:spPr bwMode="auto">
          <a:xfrm>
            <a:off x="5967413" y="842963"/>
            <a:ext cx="2914650" cy="715962"/>
          </a:xfrm>
          <a:prstGeom prst="rect">
            <a:avLst/>
          </a:prstGeom>
          <a:noFill/>
          <a:ln w="9525">
            <a:noFill/>
            <a:round/>
            <a:headEnd/>
            <a:tailEnd/>
          </a:ln>
        </p:spPr>
        <p:txBody>
          <a:bodyPr wrap="none" lIns="90000" tIns="45000" rIns="90000" bIns="45000"/>
          <a:lstStyle/>
          <a:p>
            <a:pPr algn="ctr" hangingPunct="1">
              <a:lnSpc>
                <a:spcPct val="100000"/>
              </a:lnSpc>
              <a:tabLst>
                <a:tab pos="723900" algn="l"/>
                <a:tab pos="1447800" algn="l"/>
                <a:tab pos="2171700" algn="l"/>
                <a:tab pos="2895600" algn="l"/>
              </a:tabLst>
            </a:pPr>
            <a:r>
              <a:rPr lang="en-US" b="1" i="1">
                <a:solidFill>
                  <a:srgbClr val="000000"/>
                </a:solidFill>
                <a:ea typeface="DejaVu LGC Sans" charset="0"/>
                <a:cs typeface="DejaVu LGC Sans" charset="0"/>
              </a:rPr>
              <a:t>Comparisons made on</a:t>
            </a:r>
          </a:p>
          <a:p>
            <a:pPr algn="ctr" hangingPunct="1">
              <a:lnSpc>
                <a:spcPct val="100000"/>
              </a:lnSpc>
              <a:tabLst>
                <a:tab pos="723900" algn="l"/>
                <a:tab pos="1447800" algn="l"/>
                <a:tab pos="2171700" algn="l"/>
                <a:tab pos="2895600" algn="l"/>
              </a:tabLst>
            </a:pPr>
            <a:r>
              <a:rPr lang="en-US" b="1" i="1">
                <a:solidFill>
                  <a:srgbClr val="000000"/>
                </a:solidFill>
                <a:ea typeface="DejaVu LGC Sans" charset="0"/>
                <a:cs typeface="DejaVu LGC Sans" charset="0"/>
              </a:rPr>
              <a:t>identical </a:t>
            </a:r>
            <a:r>
              <a:rPr lang="en-US" b="1" i="1">
                <a:solidFill>
                  <a:srgbClr val="000000"/>
                </a:solidFill>
                <a:latin typeface="DejaVu Sans" charset="0"/>
              </a:rPr>
              <a:t>ψ</a:t>
            </a:r>
            <a:r>
              <a:rPr lang="en-US" b="1" i="1" baseline="-33000">
                <a:solidFill>
                  <a:srgbClr val="000000"/>
                </a:solidFill>
                <a:ea typeface="DejaVu LGC Sans" charset="0"/>
                <a:cs typeface="DejaVu LGC Sans" charset="0"/>
              </a:rPr>
              <a:t>N</a:t>
            </a:r>
            <a:r>
              <a:rPr lang="en-US" b="1" i="1">
                <a:solidFill>
                  <a:srgbClr val="000000"/>
                </a:solidFill>
                <a:ea typeface="DejaVu LGC Sans" charset="0"/>
                <a:cs typeface="DejaVu LGC Sans" charset="0"/>
              </a:rPr>
              <a:t> locations</a:t>
            </a:r>
          </a:p>
        </p:txBody>
      </p:sp>
      <p:sp>
        <p:nvSpPr>
          <p:cNvPr id="49160" name="Text Box 6"/>
          <p:cNvSpPr txBox="1">
            <a:spLocks noChangeArrowheads="1"/>
          </p:cNvSpPr>
          <p:nvPr/>
        </p:nvSpPr>
        <p:spPr bwMode="auto">
          <a:xfrm>
            <a:off x="7302500" y="2057400"/>
            <a:ext cx="1697038" cy="441325"/>
          </a:xfrm>
          <a:prstGeom prst="rect">
            <a:avLst/>
          </a:prstGeom>
          <a:noFill/>
          <a:ln w="9525">
            <a:noFill/>
            <a:round/>
            <a:headEnd/>
            <a:tailEnd/>
          </a:ln>
        </p:spPr>
        <p:txBody>
          <a:bodyPr lIns="90000" tIns="45000" rIns="90000" bIns="45000"/>
          <a:lstStyle/>
          <a:p>
            <a:pPr hangingPunct="1">
              <a:lnSpc>
                <a:spcPct val="100000"/>
              </a:lnSpc>
              <a:tabLst>
                <a:tab pos="723900" algn="l"/>
                <a:tab pos="1447800" algn="l"/>
              </a:tabLst>
            </a:pPr>
            <a:r>
              <a:rPr lang="en-US" b="1" i="1">
                <a:solidFill>
                  <a:srgbClr val="000000"/>
                </a:solidFill>
                <a:ea typeface="DejaVu LGC Sans" charset="0"/>
                <a:cs typeface="DejaVu LGC Sans" charset="0"/>
              </a:rPr>
              <a:t>T</a:t>
            </a:r>
            <a:r>
              <a:rPr lang="en-US" b="1" i="1" baseline="-33000">
                <a:solidFill>
                  <a:srgbClr val="000000"/>
                </a:solidFill>
                <a:ea typeface="DejaVu LGC Sans" charset="0"/>
                <a:cs typeface="DejaVu LGC Sans" charset="0"/>
              </a:rPr>
              <a:t>melt,Li</a:t>
            </a:r>
            <a:r>
              <a:rPr lang="en-US" b="1" i="1">
                <a:solidFill>
                  <a:srgbClr val="000000"/>
                </a:solidFill>
                <a:ea typeface="DejaVu LGC Sans" charset="0"/>
                <a:cs typeface="DejaVu LGC Sans" charset="0"/>
              </a:rPr>
              <a:t> = 181C</a:t>
            </a:r>
          </a:p>
        </p:txBody>
      </p:sp>
      <p:pic>
        <p:nvPicPr>
          <p:cNvPr id="49161" name="Picture 7"/>
          <p:cNvPicPr>
            <a:picLocks noChangeAspect="1" noChangeArrowheads="1"/>
          </p:cNvPicPr>
          <p:nvPr/>
        </p:nvPicPr>
        <p:blipFill>
          <a:blip r:embed="rId5" cstate="print"/>
          <a:srcRect/>
          <a:stretch>
            <a:fillRect/>
          </a:stretch>
        </p:blipFill>
        <p:spPr bwMode="auto">
          <a:xfrm>
            <a:off x="6858000" y="4545013"/>
            <a:ext cx="1911350" cy="639762"/>
          </a:xfrm>
          <a:prstGeom prst="rect">
            <a:avLst/>
          </a:prstGeom>
          <a:noFill/>
          <a:ln w="9525">
            <a:noFill/>
            <a:round/>
            <a:headEnd/>
            <a:tailEnd/>
          </a:ln>
        </p:spPr>
      </p:pic>
      <p:pic>
        <p:nvPicPr>
          <p:cNvPr id="49162" name="Picture 8"/>
          <p:cNvPicPr>
            <a:picLocks noChangeAspect="1" noChangeArrowheads="1"/>
          </p:cNvPicPr>
          <p:nvPr/>
        </p:nvPicPr>
        <p:blipFill>
          <a:blip r:embed="rId6" cstate="print"/>
          <a:srcRect/>
          <a:stretch>
            <a:fillRect/>
          </a:stretch>
        </p:blipFill>
        <p:spPr bwMode="auto">
          <a:xfrm>
            <a:off x="457200" y="3748088"/>
            <a:ext cx="3886200" cy="2724150"/>
          </a:xfrm>
          <a:prstGeom prst="rect">
            <a:avLst/>
          </a:prstGeom>
          <a:noFill/>
          <a:ln w="9525">
            <a:noFill/>
            <a:round/>
            <a:headEnd/>
            <a:tailEnd/>
          </a:ln>
        </p:spPr>
      </p:pic>
      <p:sp>
        <p:nvSpPr>
          <p:cNvPr id="49163" name="Text Box 9"/>
          <p:cNvSpPr txBox="1">
            <a:spLocks noChangeArrowheads="1"/>
          </p:cNvSpPr>
          <p:nvPr/>
        </p:nvSpPr>
        <p:spPr bwMode="auto">
          <a:xfrm>
            <a:off x="0" y="6356350"/>
            <a:ext cx="3886200" cy="273050"/>
          </a:xfrm>
          <a:prstGeom prst="rect">
            <a:avLst/>
          </a:prstGeom>
          <a:noFill/>
          <a:ln w="9525">
            <a:noFill/>
            <a:round/>
            <a:headEnd/>
            <a:tailEnd/>
          </a:ln>
        </p:spPr>
        <p:txBody>
          <a:bodyPr lIns="90000" tIns="45000" rIns="90000" bIns="45000"/>
          <a:lstStyle/>
          <a:p>
            <a:pPr hangingPunct="1">
              <a:lnSpc>
                <a:spcPct val="100000"/>
              </a:lnSpc>
              <a:tabLst>
                <a:tab pos="723900" algn="l"/>
                <a:tab pos="1447800" algn="l"/>
                <a:tab pos="2171700" algn="l"/>
                <a:tab pos="2895600" algn="l"/>
                <a:tab pos="3619500" algn="l"/>
              </a:tabLst>
            </a:pPr>
            <a:r>
              <a:rPr lang="en-US" sz="1200" b="1" i="1" baseline="33000">
                <a:solidFill>
                  <a:srgbClr val="000000"/>
                </a:solidFill>
                <a:ea typeface="DejaVu LGC Sans" charset="0"/>
                <a:cs typeface="DejaVu LGC Sans" charset="0"/>
              </a:rPr>
              <a:t>1</a:t>
            </a:r>
            <a:r>
              <a:rPr lang="en-US" sz="1200" b="1" i="1">
                <a:solidFill>
                  <a:srgbClr val="000000"/>
                </a:solidFill>
                <a:ea typeface="DejaVu LGC Sans" charset="0"/>
                <a:cs typeface="DejaVu LGC Sans" charset="0"/>
              </a:rPr>
              <a:t>Jaworski et al., Fusion Eng. Des. 87 (2012) 1711.</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4"/>
          <p:cNvSpPr>
            <a:spLocks noGrp="1"/>
          </p:cNvSpPr>
          <p:nvPr>
            <p:ph type="sldNum" sz="quarter" idx="10"/>
          </p:nvPr>
        </p:nvSpPr>
        <p:spPr>
          <a:noFill/>
        </p:spPr>
        <p:txBody>
          <a:bodyPr/>
          <a:lstStyle/>
          <a:p>
            <a:fld id="{B6E46B10-85FA-4369-A89E-05C6298AAF6B}" type="slidenum">
              <a:rPr lang="en-US"/>
              <a:pPr/>
              <a:t>39</a:t>
            </a:fld>
            <a:endParaRPr lang="en-US"/>
          </a:p>
        </p:txBody>
      </p:sp>
      <p:sp>
        <p:nvSpPr>
          <p:cNvPr id="50179" name="Rectangle 1"/>
          <p:cNvSpPr>
            <a:spLocks noGrp="1" noChangeArrowheads="1"/>
          </p:cNvSpPr>
          <p:nvPr>
            <p:ph type="title"/>
          </p:nvPr>
        </p:nvSpPr>
        <p:spPr>
          <a:xfrm>
            <a:off x="0" y="-46038"/>
            <a:ext cx="9144000" cy="1008063"/>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t>Significant power onto LLD measured</a:t>
            </a:r>
          </a:p>
        </p:txBody>
      </p:sp>
      <p:sp>
        <p:nvSpPr>
          <p:cNvPr id="50180" name="Rectangle 2"/>
          <p:cNvSpPr>
            <a:spLocks noGrp="1" noChangeArrowheads="1"/>
          </p:cNvSpPr>
          <p:nvPr>
            <p:ph type="body" idx="1"/>
          </p:nvPr>
        </p:nvSpPr>
        <p:spPr>
          <a:xfrm>
            <a:off x="152400" y="1074738"/>
            <a:ext cx="5105400" cy="5410200"/>
          </a:xfrm>
        </p:spPr>
        <p:txBody>
          <a:bodyPr/>
          <a:lstStyle/>
          <a:p>
            <a:pPr marL="0" indent="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200" smtClean="0"/>
              <a:t>Embedded thermocouples provide measure of temperature changes from before and after discharge</a:t>
            </a:r>
          </a:p>
          <a:p>
            <a:pPr marL="0" indent="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200" smtClean="0"/>
              <a:t>Each plate is 43kg of copper</a:t>
            </a:r>
          </a:p>
          <a:p>
            <a:pPr marL="431800" lvl="1" indent="-21590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200" smtClean="0"/>
              <a:t> ΔE = mc</a:t>
            </a:r>
            <a:r>
              <a:rPr lang="en-US" sz="2200" baseline="-33000" smtClean="0"/>
              <a:t>p</a:t>
            </a:r>
            <a:r>
              <a:rPr lang="en-US" sz="2200" smtClean="0"/>
              <a:t>ΔT per plate</a:t>
            </a:r>
          </a:p>
          <a:p>
            <a:pPr marL="431800" lvl="1" indent="-21590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200" smtClean="0"/>
              <a:t>P</a:t>
            </a:r>
            <a:r>
              <a:rPr lang="en-US" sz="2200" baseline="-33000" smtClean="0"/>
              <a:t>LLD</a:t>
            </a:r>
            <a:r>
              <a:rPr lang="en-US" sz="2200" smtClean="0"/>
              <a:t> ~ 4ΔE / τ</a:t>
            </a:r>
            <a:r>
              <a:rPr lang="en-US" sz="2200" baseline="-33000" smtClean="0"/>
              <a:t>pulse</a:t>
            </a:r>
          </a:p>
          <a:p>
            <a:pPr marL="431800" lvl="1" indent="-21590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200" smtClean="0"/>
              <a:t>P</a:t>
            </a:r>
            <a:r>
              <a:rPr lang="en-US" sz="2200" baseline="-33000" smtClean="0"/>
              <a:t>LCFS</a:t>
            </a:r>
            <a:r>
              <a:rPr lang="en-US" sz="2200" smtClean="0"/>
              <a:t> = P</a:t>
            </a:r>
            <a:r>
              <a:rPr lang="en-US" sz="2200" baseline="-33000" smtClean="0"/>
              <a:t>NBI</a:t>
            </a:r>
            <a:r>
              <a:rPr lang="en-US" sz="2200" smtClean="0"/>
              <a:t>+P</a:t>
            </a:r>
            <a:r>
              <a:rPr lang="en-US" sz="2200" baseline="-33000" smtClean="0"/>
              <a:t>OHM</a:t>
            </a:r>
            <a:r>
              <a:rPr lang="en-US" sz="2200" smtClean="0"/>
              <a:t>-P</a:t>
            </a:r>
            <a:r>
              <a:rPr lang="en-US" sz="2200" baseline="-33000" smtClean="0"/>
              <a:t>RAD</a:t>
            </a:r>
            <a:r>
              <a:rPr lang="en-US" sz="2200" smtClean="0"/>
              <a:t>-dW/dt</a:t>
            </a:r>
          </a:p>
          <a:p>
            <a:pPr marL="0" indent="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200" smtClean="0"/>
              <a:t>LLD absorbing about 25% of exhaust power (P</a:t>
            </a:r>
            <a:r>
              <a:rPr lang="en-US" sz="2200" baseline="-33000" smtClean="0"/>
              <a:t>LCFS</a:t>
            </a:r>
            <a:r>
              <a:rPr lang="en-US" sz="2200" smtClean="0"/>
              <a:t>)</a:t>
            </a:r>
          </a:p>
          <a:p>
            <a:pPr marL="431800" lvl="1" indent="-21590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200" smtClean="0"/>
              <a:t>~1MW in some cases</a:t>
            </a:r>
          </a:p>
          <a:p>
            <a:pPr marL="0" indent="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200" smtClean="0"/>
              <a:t>No molybdenum observed in the plasma after melted (Soukhanovskii, </a:t>
            </a:r>
            <a:r>
              <a:rPr lang="en-US" sz="2200" b="1" smtClean="0"/>
              <a:t>RSI</a:t>
            </a:r>
            <a:r>
              <a:rPr lang="en-US" sz="2200" smtClean="0"/>
              <a:t>, 2010)</a:t>
            </a:r>
          </a:p>
        </p:txBody>
      </p:sp>
      <p:pic>
        <p:nvPicPr>
          <p:cNvPr id="50181" name="Picture 3"/>
          <p:cNvPicPr>
            <a:picLocks noChangeAspect="1" noChangeArrowheads="1"/>
          </p:cNvPicPr>
          <p:nvPr/>
        </p:nvPicPr>
        <p:blipFill>
          <a:blip r:embed="rId3" cstate="print"/>
          <a:srcRect/>
          <a:stretch>
            <a:fillRect/>
          </a:stretch>
        </p:blipFill>
        <p:spPr bwMode="auto">
          <a:xfrm>
            <a:off x="5461000" y="3886200"/>
            <a:ext cx="3670300" cy="2298700"/>
          </a:xfrm>
          <a:prstGeom prst="rect">
            <a:avLst/>
          </a:prstGeom>
          <a:noFill/>
          <a:ln w="9525">
            <a:noFill/>
            <a:round/>
            <a:headEnd/>
            <a:tailEnd/>
          </a:ln>
        </p:spPr>
      </p:pic>
      <p:pic>
        <p:nvPicPr>
          <p:cNvPr id="50182" name="Picture 4"/>
          <p:cNvPicPr>
            <a:picLocks noChangeAspect="1" noChangeArrowheads="1"/>
          </p:cNvPicPr>
          <p:nvPr/>
        </p:nvPicPr>
        <p:blipFill>
          <a:blip r:embed="rId4" cstate="print"/>
          <a:srcRect/>
          <a:stretch>
            <a:fillRect/>
          </a:stretch>
        </p:blipFill>
        <p:spPr bwMode="auto">
          <a:xfrm>
            <a:off x="5426075" y="1358900"/>
            <a:ext cx="3670300" cy="1841500"/>
          </a:xfrm>
          <a:prstGeom prst="rect">
            <a:avLst/>
          </a:prstGeom>
          <a:noFill/>
          <a:ln w="9525">
            <a:noFill/>
            <a:round/>
            <a:headEnd/>
            <a:tailEnd/>
          </a:ln>
        </p:spPr>
      </p:pic>
      <p:sp>
        <p:nvSpPr>
          <p:cNvPr id="50183" name="Text Box 5"/>
          <p:cNvSpPr txBox="1">
            <a:spLocks noChangeArrowheads="1"/>
          </p:cNvSpPr>
          <p:nvPr/>
        </p:nvSpPr>
        <p:spPr bwMode="auto">
          <a:xfrm>
            <a:off x="6789738" y="6280150"/>
            <a:ext cx="2347912" cy="260350"/>
          </a:xfrm>
          <a:prstGeom prst="rect">
            <a:avLst/>
          </a:prstGeom>
          <a:noFill/>
          <a:ln w="9525">
            <a:noFill/>
            <a:round/>
            <a:headEnd/>
            <a:tailEnd/>
          </a:ln>
        </p:spPr>
        <p:txBody>
          <a:bodyPr wrap="none" lIns="90000" tIns="45000" rIns="90000" bIns="45000"/>
          <a:lstStyle/>
          <a:p>
            <a:pPr>
              <a:tabLst>
                <a:tab pos="723900" algn="l"/>
                <a:tab pos="1447800" algn="l"/>
                <a:tab pos="2171700" algn="l"/>
              </a:tabLst>
            </a:pPr>
            <a:r>
              <a:rPr lang="en-US" sz="1200">
                <a:solidFill>
                  <a:srgbClr val="000000"/>
                </a:solidFill>
                <a:ea typeface="DejaVu LGC Sans" charset="0"/>
                <a:cs typeface="DejaVu LGC Sans" charset="0"/>
              </a:rPr>
              <a:t>Jaworski, et al., IAEA FEC 2012</a:t>
            </a:r>
          </a:p>
        </p:txBody>
      </p:sp>
      <p:sp>
        <p:nvSpPr>
          <p:cNvPr id="50184" name="Rectangle 6"/>
          <p:cNvSpPr>
            <a:spLocks noChangeArrowheads="1"/>
          </p:cNvSpPr>
          <p:nvPr/>
        </p:nvSpPr>
        <p:spPr bwMode="auto">
          <a:xfrm>
            <a:off x="6604000" y="3824288"/>
            <a:ext cx="1143000" cy="228600"/>
          </a:xfrm>
          <a:prstGeom prst="rect">
            <a:avLst/>
          </a:prstGeom>
          <a:solidFill>
            <a:srgbClr val="B3B3B3"/>
          </a:solidFill>
          <a:ln w="9525">
            <a:solidFill>
              <a:srgbClr val="000000"/>
            </a:solidFill>
            <a:round/>
            <a:headEnd/>
            <a:tailEnd/>
          </a:ln>
        </p:spPr>
        <p:txBody>
          <a:bodyPr wrap="none" anchor="ctr"/>
          <a:lstStyle/>
          <a:p>
            <a:endParaRPr lang="en-US"/>
          </a:p>
        </p:txBody>
      </p:sp>
      <p:sp>
        <p:nvSpPr>
          <p:cNvPr id="50185" name="Rectangle 7"/>
          <p:cNvSpPr>
            <a:spLocks noChangeArrowheads="1"/>
          </p:cNvSpPr>
          <p:nvPr/>
        </p:nvSpPr>
        <p:spPr bwMode="auto">
          <a:xfrm>
            <a:off x="7756525" y="3825875"/>
            <a:ext cx="1143000" cy="228600"/>
          </a:xfrm>
          <a:prstGeom prst="rect">
            <a:avLst/>
          </a:prstGeom>
          <a:solidFill>
            <a:srgbClr val="0000FF"/>
          </a:solidFill>
          <a:ln w="9525">
            <a:solidFill>
              <a:srgbClr val="000000"/>
            </a:solidFill>
            <a:round/>
            <a:headEnd/>
            <a:tailEnd/>
          </a:ln>
        </p:spPr>
        <p:txBody>
          <a:bodyPr wrap="none" anchor="ctr"/>
          <a:lstStyle/>
          <a:p>
            <a:endParaRPr lang="en-US"/>
          </a:p>
        </p:txBody>
      </p:sp>
      <p:sp>
        <p:nvSpPr>
          <p:cNvPr id="50186" name="Text Box 8"/>
          <p:cNvSpPr txBox="1">
            <a:spLocks noChangeArrowheads="1"/>
          </p:cNvSpPr>
          <p:nvPr/>
        </p:nvSpPr>
        <p:spPr bwMode="auto">
          <a:xfrm>
            <a:off x="6640513" y="3536950"/>
            <a:ext cx="766762" cy="260350"/>
          </a:xfrm>
          <a:prstGeom prst="rect">
            <a:avLst/>
          </a:prstGeom>
          <a:noFill/>
          <a:ln w="9525">
            <a:noFill/>
            <a:round/>
            <a:headEnd/>
            <a:tailEnd/>
          </a:ln>
        </p:spPr>
        <p:txBody>
          <a:bodyPr wrap="none" lIns="90000" tIns="45000" rIns="90000" bIns="45000"/>
          <a:lstStyle/>
          <a:p>
            <a:pPr>
              <a:tabLst>
                <a:tab pos="723900" algn="l"/>
              </a:tabLst>
            </a:pPr>
            <a:r>
              <a:rPr lang="en-US" sz="1200">
                <a:solidFill>
                  <a:srgbClr val="000000"/>
                </a:solidFill>
                <a:ea typeface="DejaVu LGC Sans" charset="0"/>
                <a:cs typeface="DejaVu LGC Sans" charset="0"/>
              </a:rPr>
              <a:t>Graphite</a:t>
            </a:r>
          </a:p>
        </p:txBody>
      </p:sp>
      <p:sp>
        <p:nvSpPr>
          <p:cNvPr id="50187" name="Text Box 9"/>
          <p:cNvSpPr txBox="1">
            <a:spLocks noChangeArrowheads="1"/>
          </p:cNvSpPr>
          <p:nvPr/>
        </p:nvSpPr>
        <p:spPr bwMode="auto">
          <a:xfrm>
            <a:off x="8043863" y="3536950"/>
            <a:ext cx="460375" cy="260350"/>
          </a:xfrm>
          <a:prstGeom prst="rect">
            <a:avLst/>
          </a:prstGeom>
          <a:noFill/>
          <a:ln w="9525">
            <a:noFill/>
            <a:round/>
            <a:headEnd/>
            <a:tailEnd/>
          </a:ln>
        </p:spPr>
        <p:txBody>
          <a:bodyPr wrap="none" lIns="90000" tIns="45000" rIns="90000" bIns="45000"/>
          <a:lstStyle/>
          <a:p>
            <a:r>
              <a:rPr lang="en-US" sz="1200">
                <a:solidFill>
                  <a:srgbClr val="000000"/>
                </a:solidFill>
                <a:ea typeface="DejaVu LGC Sans" charset="0"/>
                <a:cs typeface="DejaVu LGC Sans" charset="0"/>
              </a:rPr>
              <a:t>LLD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noFill/>
        </p:spPr>
        <p:txBody>
          <a:bodyPr/>
          <a:lstStyle/>
          <a:p>
            <a:fld id="{73CCBF56-AB31-44D2-940D-A14B2522E0F5}" type="slidenum">
              <a:rPr lang="en-US"/>
              <a:pPr/>
              <a:t>4</a:t>
            </a:fld>
            <a:endParaRPr lang="en-US"/>
          </a:p>
        </p:txBody>
      </p:sp>
      <p:sp>
        <p:nvSpPr>
          <p:cNvPr id="11267" name="Rectangle 1"/>
          <p:cNvSpPr>
            <a:spLocks noGrp="1" noChangeArrowheads="1"/>
          </p:cNvSpPr>
          <p:nvPr>
            <p:ph type="title" idx="4294967295"/>
          </p:nvPr>
        </p:nvSpPr>
        <p:spPr>
          <a:xfrm>
            <a:off x="0" y="0"/>
            <a:ext cx="9144000" cy="914400"/>
          </a:xfrm>
        </p:spPr>
        <p:txBody>
          <a:bodyPr lIns="0" tIns="0" rIns="0" bIns="0"/>
          <a:lstStyle/>
          <a:p>
            <a:pPr algn="ct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i="0" smtClean="0"/>
              <a:t>M&amp;P research will develop understanding of material migration and heat-flux handling of high-Z and liquid Li PFCs</a:t>
            </a:r>
          </a:p>
        </p:txBody>
      </p:sp>
      <p:sp>
        <p:nvSpPr>
          <p:cNvPr id="8194" name="Rectangle 2"/>
          <p:cNvSpPr>
            <a:spLocks noGrp="1" noChangeArrowheads="1"/>
          </p:cNvSpPr>
          <p:nvPr>
            <p:ph type="body" idx="4294967295"/>
          </p:nvPr>
        </p:nvSpPr>
        <p:spPr>
          <a:xfrm>
            <a:off x="457200" y="1071563"/>
            <a:ext cx="8229600" cy="5481637"/>
          </a:xfrm>
        </p:spPr>
        <p:txBody>
          <a:bodyPr>
            <a:normAutofit lnSpcReduction="10000"/>
          </a:bodyPr>
          <a:lstStyle/>
          <a:p>
            <a:pPr marL="431800" indent="-323850" eaLnBrk="1">
              <a:buFont typeface="Times New Roman" pitchFamily="16"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200" dirty="0" smtClean="0"/>
              <a:t>Understand lithium surface-science for long-pulse PFCs</a:t>
            </a:r>
          </a:p>
          <a:p>
            <a:pPr marL="863600" lvl="1" indent="-323850" eaLnBrk="1">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000" dirty="0" smtClean="0"/>
              <a:t>Assess impact of more complete Li coverage</a:t>
            </a:r>
          </a:p>
          <a:p>
            <a:pPr marL="863600" lvl="1" indent="-323850" eaLnBrk="1">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000" dirty="0" smtClean="0"/>
              <a:t>Use the new Material Analysis and Particle Probe (MAPP) and laboratory studies to link </a:t>
            </a:r>
            <a:r>
              <a:rPr lang="en-US" sz="2000" dirty="0" err="1" smtClean="0"/>
              <a:t>tokamak</a:t>
            </a:r>
            <a:r>
              <a:rPr lang="en-US" sz="2000" dirty="0" smtClean="0"/>
              <a:t> performance to PFC surface composition</a:t>
            </a:r>
          </a:p>
          <a:p>
            <a:pPr marL="431800" indent="-323850" eaLnBrk="1">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200" dirty="0" smtClean="0"/>
              <a:t>Unravel the physics of </a:t>
            </a:r>
            <a:r>
              <a:rPr lang="en-US" sz="2200" dirty="0" err="1" smtClean="0"/>
              <a:t>tokamak</a:t>
            </a:r>
            <a:r>
              <a:rPr lang="en-US" sz="2200" dirty="0" smtClean="0"/>
              <a:t>-induced material migration and evolution</a:t>
            </a:r>
          </a:p>
          <a:p>
            <a:pPr marL="863600" lvl="1" indent="-323850" eaLnBrk="1">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000" dirty="0" smtClean="0"/>
              <a:t>Confirm erosion </a:t>
            </a:r>
            <a:r>
              <a:rPr lang="en-US" sz="2000" dirty="0" err="1" smtClean="0"/>
              <a:t>scalings</a:t>
            </a:r>
            <a:r>
              <a:rPr lang="en-US" sz="2000" dirty="0" smtClean="0"/>
              <a:t> and evaluate extrapolations</a:t>
            </a:r>
          </a:p>
          <a:p>
            <a:pPr marL="863600" lvl="1" indent="-323850" eaLnBrk="1">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000" dirty="0" smtClean="0"/>
              <a:t>Determine migration patterns to optimize technical solution</a:t>
            </a:r>
          </a:p>
          <a:p>
            <a:pPr marL="431800" indent="-323850" eaLnBrk="1">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200" dirty="0" smtClean="0"/>
              <a:t>Establish the science of continuous vapor-shielding</a:t>
            </a:r>
          </a:p>
          <a:p>
            <a:pPr marL="863600" lvl="1" indent="-323850" eaLnBrk="1">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000" dirty="0" smtClean="0"/>
              <a:t>Determine the existence and viability of stable, vapor-shielded </a:t>
            </a:r>
            <a:r>
              <a:rPr lang="en-US" sz="2000" dirty="0" err="1" smtClean="0"/>
              <a:t>divertor</a:t>
            </a:r>
            <a:r>
              <a:rPr lang="en-US" sz="2000" dirty="0" smtClean="0"/>
              <a:t> configurations</a:t>
            </a:r>
          </a:p>
          <a:p>
            <a:pPr marL="863600" lvl="1" indent="-323850" eaLnBrk="1">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000" dirty="0" smtClean="0"/>
              <a:t>Determine core compatibility and extrapolations for extended durations and next-step devices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4"/>
          <p:cNvSpPr>
            <a:spLocks noGrp="1"/>
          </p:cNvSpPr>
          <p:nvPr>
            <p:ph type="sldNum" sz="quarter" idx="10"/>
          </p:nvPr>
        </p:nvSpPr>
        <p:spPr>
          <a:noFill/>
        </p:spPr>
        <p:txBody>
          <a:bodyPr/>
          <a:lstStyle/>
          <a:p>
            <a:fld id="{F9FB59BA-CFF8-4816-86DC-F2259BDED721}" type="slidenum">
              <a:rPr lang="en-US"/>
              <a:pPr/>
              <a:t>40</a:t>
            </a:fld>
            <a:endParaRPr lang="en-US"/>
          </a:p>
        </p:txBody>
      </p:sp>
      <p:sp>
        <p:nvSpPr>
          <p:cNvPr id="1028" name="Rectangle 1"/>
          <p:cNvSpPr>
            <a:spLocks noGrp="1" noChangeArrowheads="1"/>
          </p:cNvSpPr>
          <p:nvPr>
            <p:ph type="title"/>
          </p:nvPr>
        </p:nvSpPr>
        <p:spPr>
          <a:xfrm>
            <a:off x="0" y="-46038"/>
            <a:ext cx="9144000" cy="1008063"/>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t>Surface contamination indicates this was not a “fair” test of a liquid lithium PFC</a:t>
            </a:r>
          </a:p>
        </p:txBody>
      </p:sp>
      <p:sp>
        <p:nvSpPr>
          <p:cNvPr id="1029" name="Rectangle 2"/>
          <p:cNvSpPr>
            <a:spLocks noGrp="1" noChangeArrowheads="1"/>
          </p:cNvSpPr>
          <p:nvPr>
            <p:ph type="body" idx="1"/>
          </p:nvPr>
        </p:nvSpPr>
        <p:spPr>
          <a:xfrm>
            <a:off x="319088" y="998538"/>
            <a:ext cx="4625975" cy="5402262"/>
          </a:xfrm>
        </p:spPr>
        <p:txBody>
          <a:bodyPr/>
          <a:lstStyle/>
          <a:p>
            <a:pPr marL="0" indent="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000" smtClean="0"/>
              <a:t>Divertor filterscopes provide indicator of impurities</a:t>
            </a:r>
          </a:p>
          <a:p>
            <a:pPr marL="431800" lvl="1" indent="-21590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000" smtClean="0"/>
              <a:t>Relative fraction of impurity should be reflected in sputter yield</a:t>
            </a:r>
          </a:p>
          <a:p>
            <a:pPr marL="431800" lvl="1" indent="-21590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000" smtClean="0"/>
              <a:t>Particle flux proportional to power</a:t>
            </a:r>
          </a:p>
          <a:p>
            <a:pPr marL="0" indent="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000" smtClean="0"/>
              <a:t>Normalization against flux indicates no difference diverted onto the LLD</a:t>
            </a:r>
          </a:p>
          <a:p>
            <a:pPr marL="0" indent="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000" smtClean="0"/>
              <a:t>Plasma cleaning in PISCES-B did show oxygen reduction*</a:t>
            </a:r>
          </a:p>
          <a:p>
            <a:pPr marL="431800" lvl="1" indent="-21590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000" smtClean="0"/>
              <a:t>400s, T&gt;600K</a:t>
            </a:r>
          </a:p>
          <a:p>
            <a:pPr marL="431800" lvl="1" indent="-21590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000" smtClean="0"/>
              <a:t>LLD transiently exceeded these temperatures, but not steady</a:t>
            </a:r>
          </a:p>
          <a:p>
            <a:pPr marL="0" indent="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000" smtClean="0">
                <a:solidFill>
                  <a:srgbClr val="FF0000"/>
                </a:solidFill>
              </a:rPr>
              <a:t>τ</a:t>
            </a:r>
            <a:r>
              <a:rPr lang="en-US" sz="2000" baseline="-33000" smtClean="0">
                <a:solidFill>
                  <a:srgbClr val="FF0000"/>
                </a:solidFill>
              </a:rPr>
              <a:t>intershot</a:t>
            </a:r>
            <a:r>
              <a:rPr lang="en-US" sz="2000" smtClean="0">
                <a:solidFill>
                  <a:srgbClr val="FF0000"/>
                </a:solidFill>
              </a:rPr>
              <a:t> ~ τ</a:t>
            </a:r>
            <a:r>
              <a:rPr lang="en-US" sz="2000" baseline="-33000" smtClean="0">
                <a:solidFill>
                  <a:srgbClr val="FF0000"/>
                </a:solidFill>
              </a:rPr>
              <a:t>oxidize</a:t>
            </a:r>
            <a:r>
              <a:rPr lang="en-US" sz="2000" smtClean="0">
                <a:solidFill>
                  <a:srgbClr val="FF0000"/>
                </a:solidFill>
              </a:rPr>
              <a:t> indicates oxidation likely (see GO6.008, A. Capece)</a:t>
            </a:r>
          </a:p>
        </p:txBody>
      </p:sp>
      <p:pic>
        <p:nvPicPr>
          <p:cNvPr id="1030" name="Picture 3"/>
          <p:cNvPicPr>
            <a:picLocks noChangeAspect="1" noChangeArrowheads="1"/>
          </p:cNvPicPr>
          <p:nvPr/>
        </p:nvPicPr>
        <p:blipFill>
          <a:blip r:embed="rId4" cstate="print"/>
          <a:srcRect/>
          <a:stretch>
            <a:fillRect/>
          </a:stretch>
        </p:blipFill>
        <p:spPr bwMode="auto">
          <a:xfrm>
            <a:off x="5461000" y="2430463"/>
            <a:ext cx="3670300" cy="4127500"/>
          </a:xfrm>
          <a:prstGeom prst="rect">
            <a:avLst/>
          </a:prstGeom>
          <a:noFill/>
          <a:ln w="9525">
            <a:noFill/>
            <a:round/>
            <a:headEnd/>
            <a:tailEnd/>
          </a:ln>
        </p:spPr>
      </p:pic>
      <p:graphicFrame>
        <p:nvGraphicFramePr>
          <p:cNvPr id="1026" name="Object 4"/>
          <p:cNvGraphicFramePr>
            <a:graphicFrameLocks noChangeAspect="1"/>
          </p:cNvGraphicFramePr>
          <p:nvPr/>
        </p:nvGraphicFramePr>
        <p:xfrm>
          <a:off x="5475288" y="998694"/>
          <a:ext cx="1458912" cy="1315881"/>
        </p:xfrm>
        <a:graphic>
          <a:graphicData uri="http://schemas.openxmlformats.org/presentationml/2006/ole">
            <p:oleObj spid="_x0000_s1026" name="Equation" r:id="rId5" imgW="1295280" imgH="1168200" progId="Equation.3">
              <p:embed/>
            </p:oleObj>
          </a:graphicData>
        </a:graphic>
      </p:graphicFrame>
      <p:sp>
        <p:nvSpPr>
          <p:cNvPr id="1031" name="Text Box 5"/>
          <p:cNvSpPr txBox="1">
            <a:spLocks noChangeArrowheads="1"/>
          </p:cNvSpPr>
          <p:nvPr/>
        </p:nvSpPr>
        <p:spPr bwMode="auto">
          <a:xfrm>
            <a:off x="7037388" y="1201738"/>
            <a:ext cx="2057400" cy="1168400"/>
          </a:xfrm>
          <a:prstGeom prst="rect">
            <a:avLst/>
          </a:prstGeom>
          <a:noFill/>
          <a:ln w="9525">
            <a:noFill/>
            <a:round/>
            <a:headEnd/>
            <a:tailEnd/>
          </a:ln>
        </p:spPr>
        <p:txBody>
          <a:bodyPr lIns="90000" tIns="45000" rIns="90000" bIns="45000"/>
          <a:lstStyle/>
          <a:p>
            <a:pPr>
              <a:tabLst>
                <a:tab pos="723900" algn="l"/>
                <a:tab pos="1447800" algn="l"/>
              </a:tabLst>
            </a:pPr>
            <a:r>
              <a:rPr lang="en-US">
                <a:solidFill>
                  <a:srgbClr val="000000"/>
                </a:solidFill>
                <a:ea typeface="DejaVu LGC Sans" charset="0"/>
                <a:cs typeface="DejaVu LGC Sans" charset="0"/>
              </a:rPr>
              <a:t>Emission </a:t>
            </a:r>
            <a:r>
              <a:rPr lang="en-US">
                <a:solidFill>
                  <a:srgbClr val="000000"/>
                </a:solidFill>
              </a:rPr>
              <a:t>ϵ</a:t>
            </a:r>
          </a:p>
          <a:p>
            <a:pPr>
              <a:tabLst>
                <a:tab pos="723900" algn="l"/>
                <a:tab pos="1447800" algn="l"/>
              </a:tabLst>
            </a:pPr>
            <a:r>
              <a:rPr lang="en-US">
                <a:solidFill>
                  <a:srgbClr val="000000"/>
                </a:solidFill>
                <a:ea typeface="DejaVu LGC Sans" charset="0"/>
                <a:cs typeface="DejaVu LGC Sans" charset="0"/>
              </a:rPr>
              <a:t>Coverage </a:t>
            </a:r>
            <a:r>
              <a:rPr lang="en-US">
                <a:solidFill>
                  <a:srgbClr val="000000"/>
                </a:solidFill>
              </a:rPr>
              <a:t>θ</a:t>
            </a:r>
          </a:p>
          <a:p>
            <a:pPr>
              <a:tabLst>
                <a:tab pos="723900" algn="l"/>
                <a:tab pos="1447800" algn="l"/>
              </a:tabLst>
            </a:pPr>
            <a:r>
              <a:rPr lang="en-US">
                <a:solidFill>
                  <a:srgbClr val="000000"/>
                </a:solidFill>
                <a:ea typeface="DejaVu LGC Sans" charset="0"/>
                <a:cs typeface="DejaVu LGC Sans" charset="0"/>
              </a:rPr>
              <a:t>Divertor Power P</a:t>
            </a:r>
          </a:p>
          <a:p>
            <a:pPr>
              <a:tabLst>
                <a:tab pos="723900" algn="l"/>
                <a:tab pos="1447800" algn="l"/>
              </a:tabLst>
            </a:pPr>
            <a:endParaRPr lang="en-US">
              <a:solidFill>
                <a:srgbClr val="000000"/>
              </a:solidFill>
              <a:ea typeface="DejaVu LGC Sans" charset="0"/>
              <a:cs typeface="DejaVu LGC Sans" charset="0"/>
            </a:endParaRPr>
          </a:p>
        </p:txBody>
      </p:sp>
      <p:sp>
        <p:nvSpPr>
          <p:cNvPr id="1032" name="Rectangle 6"/>
          <p:cNvSpPr>
            <a:spLocks noChangeArrowheads="1"/>
          </p:cNvSpPr>
          <p:nvPr/>
        </p:nvSpPr>
        <p:spPr bwMode="auto">
          <a:xfrm>
            <a:off x="6172200" y="2514600"/>
            <a:ext cx="1143000" cy="58738"/>
          </a:xfrm>
          <a:prstGeom prst="rect">
            <a:avLst/>
          </a:prstGeom>
          <a:solidFill>
            <a:srgbClr val="B3B3B3"/>
          </a:solidFill>
          <a:ln w="9525">
            <a:solidFill>
              <a:srgbClr val="000000"/>
            </a:solidFill>
            <a:round/>
            <a:headEnd/>
            <a:tailEnd/>
          </a:ln>
        </p:spPr>
        <p:txBody>
          <a:bodyPr wrap="none" anchor="ctr"/>
          <a:lstStyle/>
          <a:p>
            <a:endParaRPr lang="en-US"/>
          </a:p>
        </p:txBody>
      </p:sp>
      <p:sp>
        <p:nvSpPr>
          <p:cNvPr id="1033" name="Rectangle 7"/>
          <p:cNvSpPr>
            <a:spLocks noChangeArrowheads="1"/>
          </p:cNvSpPr>
          <p:nvPr/>
        </p:nvSpPr>
        <p:spPr bwMode="auto">
          <a:xfrm>
            <a:off x="7324725" y="2514600"/>
            <a:ext cx="1143000" cy="60325"/>
          </a:xfrm>
          <a:prstGeom prst="rect">
            <a:avLst/>
          </a:prstGeom>
          <a:solidFill>
            <a:srgbClr val="0000FF"/>
          </a:solidFill>
          <a:ln w="9525">
            <a:solidFill>
              <a:srgbClr val="000000"/>
            </a:solidFill>
            <a:round/>
            <a:headEnd/>
            <a:tailEnd/>
          </a:ln>
        </p:spPr>
        <p:txBody>
          <a:bodyPr wrap="none" anchor="ctr"/>
          <a:lstStyle/>
          <a:p>
            <a:endParaRPr lang="en-US"/>
          </a:p>
        </p:txBody>
      </p:sp>
      <p:sp>
        <p:nvSpPr>
          <p:cNvPr id="1034" name="Text Box 8"/>
          <p:cNvSpPr txBox="1">
            <a:spLocks noChangeArrowheads="1"/>
          </p:cNvSpPr>
          <p:nvPr/>
        </p:nvSpPr>
        <p:spPr bwMode="auto">
          <a:xfrm>
            <a:off x="0" y="6319838"/>
            <a:ext cx="3238500" cy="260350"/>
          </a:xfrm>
          <a:prstGeom prst="rect">
            <a:avLst/>
          </a:prstGeom>
          <a:noFill/>
          <a:ln w="9525">
            <a:noFill/>
            <a:round/>
            <a:headEnd/>
            <a:tailEnd/>
          </a:ln>
        </p:spPr>
        <p:txBody>
          <a:bodyPr wrap="none" lIns="90000" tIns="45000" rIns="90000" bIns="45000"/>
          <a:lstStyle/>
          <a:p>
            <a:pPr>
              <a:tabLst>
                <a:tab pos="723900" algn="l"/>
                <a:tab pos="1447800" algn="l"/>
                <a:tab pos="2171700" algn="l"/>
                <a:tab pos="2895600" algn="l"/>
              </a:tabLst>
            </a:pPr>
            <a:r>
              <a:rPr lang="en-US" sz="1200">
                <a:solidFill>
                  <a:srgbClr val="000000"/>
                </a:solidFill>
                <a:ea typeface="DejaVu LGC Sans" charset="0"/>
                <a:cs typeface="DejaVu LGC Sans" charset="0"/>
              </a:rPr>
              <a:t>Jaworski IAEA FEC 2012, *Baldwin </a:t>
            </a:r>
            <a:r>
              <a:rPr lang="en-US" sz="1200" b="1">
                <a:solidFill>
                  <a:srgbClr val="000000"/>
                </a:solidFill>
                <a:ea typeface="DejaVu LGC Sans" charset="0"/>
                <a:cs typeface="DejaVu LGC Sans" charset="0"/>
              </a:rPr>
              <a:t>NF</a:t>
            </a:r>
            <a:r>
              <a:rPr lang="en-US" sz="1200">
                <a:solidFill>
                  <a:srgbClr val="000000"/>
                </a:solidFill>
                <a:ea typeface="DejaVu LGC Sans" charset="0"/>
                <a:cs typeface="DejaVu LGC Sans" charset="0"/>
              </a:rPr>
              <a:t> 2002.</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4"/>
          <p:cNvSpPr>
            <a:spLocks noGrp="1"/>
          </p:cNvSpPr>
          <p:nvPr>
            <p:ph type="sldNum" sz="quarter" idx="10"/>
          </p:nvPr>
        </p:nvSpPr>
        <p:spPr>
          <a:noFill/>
        </p:spPr>
        <p:txBody>
          <a:bodyPr/>
          <a:lstStyle/>
          <a:p>
            <a:fld id="{F95D15AA-249B-43FB-BA4D-F296C438B382}" type="slidenum">
              <a:rPr lang="en-US"/>
              <a:pPr/>
              <a:t>41</a:t>
            </a:fld>
            <a:endParaRPr lang="en-US"/>
          </a:p>
        </p:txBody>
      </p:sp>
      <p:sp>
        <p:nvSpPr>
          <p:cNvPr id="51203" name="Rectangle 1"/>
          <p:cNvSpPr>
            <a:spLocks noGrp="1" noChangeArrowheads="1"/>
          </p:cNvSpPr>
          <p:nvPr>
            <p:ph type="title"/>
          </p:nvPr>
        </p:nvSpPr>
        <p:spPr>
          <a:xfrm>
            <a:off x="0" y="-1588"/>
            <a:ext cx="9144000" cy="917576"/>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t>Performance should be independent of lithium quantity </a:t>
            </a:r>
            <a:r>
              <a:rPr lang="en-US" i="1" smtClean="0"/>
              <a:t>if </a:t>
            </a:r>
            <a:r>
              <a:rPr lang="en-US" smtClean="0"/>
              <a:t>surface contamination is key variable</a:t>
            </a:r>
          </a:p>
        </p:txBody>
      </p:sp>
      <p:sp>
        <p:nvSpPr>
          <p:cNvPr id="51204" name="Rectangle 2"/>
          <p:cNvSpPr>
            <a:spLocks noGrp="1" noChangeArrowheads="1"/>
          </p:cNvSpPr>
          <p:nvPr>
            <p:ph type="body" idx="1"/>
          </p:nvPr>
        </p:nvSpPr>
        <p:spPr>
          <a:xfrm>
            <a:off x="152400" y="966788"/>
            <a:ext cx="4648200" cy="4062412"/>
          </a:xfrm>
        </p:spPr>
        <p:txBody>
          <a:bodyPr/>
          <a:lstStyle/>
          <a:p>
            <a:pPr marL="0" indent="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000" smtClean="0"/>
              <a:t>FY2010 LLD experimental set</a:t>
            </a:r>
          </a:p>
          <a:p>
            <a:pPr marL="431800" lvl="1" indent="-21590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mtClean="0"/>
              <a:t>Experiments span 60g to nearly 1kg of deposited lithium</a:t>
            </a:r>
          </a:p>
          <a:p>
            <a:pPr marL="431800" lvl="1" indent="-21590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mtClean="0"/>
              <a:t>Includes 75hr deposition at mid-year</a:t>
            </a:r>
          </a:p>
          <a:p>
            <a:pPr marL="431800" lvl="1" indent="-21590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mtClean="0"/>
              <a:t>Calculate ITER 97L H-factor </a:t>
            </a:r>
            <a:r>
              <a:rPr lang="en-US" i="1" smtClean="0"/>
              <a:t>average</a:t>
            </a:r>
            <a:r>
              <a:rPr lang="en-US" smtClean="0"/>
              <a:t> from 400-600ms for each discharge</a:t>
            </a:r>
          </a:p>
          <a:p>
            <a:pPr marL="0" indent="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000" smtClean="0"/>
              <a:t>Discharges look about the same between start and end of run</a:t>
            </a:r>
          </a:p>
          <a:p>
            <a:pPr marL="431800" lvl="1" indent="-21590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mtClean="0"/>
              <a:t>Consistent with surface contamination hypothesis </a:t>
            </a:r>
          </a:p>
        </p:txBody>
      </p:sp>
      <p:pic>
        <p:nvPicPr>
          <p:cNvPr id="51205" name="Picture 3"/>
          <p:cNvPicPr>
            <a:picLocks noChangeAspect="1" noChangeArrowheads="1"/>
          </p:cNvPicPr>
          <p:nvPr/>
        </p:nvPicPr>
        <p:blipFill>
          <a:blip r:embed="rId3" cstate="print"/>
          <a:srcRect/>
          <a:stretch>
            <a:fillRect/>
          </a:stretch>
        </p:blipFill>
        <p:spPr bwMode="auto">
          <a:xfrm>
            <a:off x="5365750" y="1227138"/>
            <a:ext cx="3670300" cy="4584700"/>
          </a:xfrm>
          <a:prstGeom prst="rect">
            <a:avLst/>
          </a:prstGeom>
          <a:noFill/>
          <a:ln w="9525">
            <a:noFill/>
            <a:round/>
            <a:headEnd/>
            <a:tailEnd/>
          </a:ln>
        </p:spPr>
      </p:pic>
      <p:sp>
        <p:nvSpPr>
          <p:cNvPr id="51206" name="Text Box 4"/>
          <p:cNvSpPr txBox="1">
            <a:spLocks noChangeArrowheads="1"/>
          </p:cNvSpPr>
          <p:nvPr/>
        </p:nvSpPr>
        <p:spPr bwMode="auto">
          <a:xfrm>
            <a:off x="6789738" y="6280150"/>
            <a:ext cx="2347912" cy="260350"/>
          </a:xfrm>
          <a:prstGeom prst="rect">
            <a:avLst/>
          </a:prstGeom>
          <a:noFill/>
          <a:ln w="9525">
            <a:noFill/>
            <a:round/>
            <a:headEnd/>
            <a:tailEnd/>
          </a:ln>
        </p:spPr>
        <p:txBody>
          <a:bodyPr wrap="none" lIns="90000" tIns="45000" rIns="90000" bIns="45000"/>
          <a:lstStyle/>
          <a:p>
            <a:pPr>
              <a:tabLst>
                <a:tab pos="723900" algn="l"/>
                <a:tab pos="1447800" algn="l"/>
                <a:tab pos="2171700" algn="l"/>
              </a:tabLst>
            </a:pPr>
            <a:r>
              <a:rPr lang="en-US" sz="1200">
                <a:solidFill>
                  <a:srgbClr val="000000"/>
                </a:solidFill>
                <a:ea typeface="DejaVu LGC Sans" charset="0"/>
                <a:cs typeface="DejaVu LGC Sans" charset="0"/>
              </a:rPr>
              <a:t>Jaworski, et al., IAEA FEC 2012</a:t>
            </a:r>
          </a:p>
        </p:txBody>
      </p:sp>
      <p:sp>
        <p:nvSpPr>
          <p:cNvPr id="51207" name="Text Box 5"/>
          <p:cNvSpPr txBox="1">
            <a:spLocks noChangeArrowheads="1"/>
          </p:cNvSpPr>
          <p:nvPr/>
        </p:nvSpPr>
        <p:spPr bwMode="auto">
          <a:xfrm>
            <a:off x="96838" y="5148263"/>
            <a:ext cx="5473700" cy="1433512"/>
          </a:xfrm>
          <a:prstGeom prst="rect">
            <a:avLst/>
          </a:prstGeom>
          <a:noFill/>
          <a:ln w="9525">
            <a:noFill/>
            <a:round/>
            <a:headEnd/>
            <a:tailEnd/>
          </a:ln>
        </p:spPr>
        <p:txBody>
          <a:bodyPr lIns="90000" tIns="45000" rIns="90000" bIns="45000"/>
          <a:lstStyle/>
          <a:p>
            <a:pPr>
              <a:tabLst>
                <a:tab pos="723900" algn="l"/>
                <a:tab pos="1447800" algn="l"/>
                <a:tab pos="2171700" algn="l"/>
                <a:tab pos="2895600" algn="l"/>
                <a:tab pos="3619500" algn="l"/>
                <a:tab pos="4343400" algn="l"/>
                <a:tab pos="5067300" algn="l"/>
              </a:tabLst>
            </a:pPr>
            <a:r>
              <a:rPr lang="en-US" sz="2200">
                <a:solidFill>
                  <a:srgbClr val="FF0000"/>
                </a:solidFill>
                <a:ea typeface="DejaVu LGC Sans" charset="0"/>
                <a:cs typeface="DejaVu LGC Sans" charset="0"/>
              </a:rPr>
              <a:t>Fully-flowing PFC can provide a means of sweeping away gettered material and creating “stationary” surface conditions.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4"/>
          <p:cNvSpPr>
            <a:spLocks noGrp="1"/>
          </p:cNvSpPr>
          <p:nvPr>
            <p:ph type="sldNum" sz="quarter" idx="10"/>
          </p:nvPr>
        </p:nvSpPr>
        <p:spPr>
          <a:noFill/>
        </p:spPr>
        <p:txBody>
          <a:bodyPr/>
          <a:lstStyle/>
          <a:p>
            <a:fld id="{6AFBCBBC-A36D-4810-A0B5-285382B5CBB0}" type="slidenum">
              <a:rPr lang="en-US"/>
              <a:pPr/>
              <a:t>43</a:t>
            </a:fld>
            <a:endParaRPr lang="en-US"/>
          </a:p>
        </p:txBody>
      </p:sp>
      <p:sp>
        <p:nvSpPr>
          <p:cNvPr id="52227" name="Rectangle 1"/>
          <p:cNvSpPr>
            <a:spLocks noGrp="1" noChangeArrowheads="1"/>
          </p:cNvSpPr>
          <p:nvPr>
            <p:ph type="title"/>
          </p:nvPr>
        </p:nvSpPr>
        <p:spPr>
          <a:xfrm>
            <a:off x="0" y="-46038"/>
            <a:ext cx="9144000" cy="1008063"/>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t>Vertical body forces can destabilize free surface</a:t>
            </a:r>
          </a:p>
        </p:txBody>
      </p:sp>
      <p:sp>
        <p:nvSpPr>
          <p:cNvPr id="52228" name="Rectangle 2"/>
          <p:cNvSpPr>
            <a:spLocks noGrp="1" noChangeArrowheads="1"/>
          </p:cNvSpPr>
          <p:nvPr>
            <p:ph type="body" idx="1"/>
          </p:nvPr>
        </p:nvSpPr>
        <p:spPr>
          <a:xfrm>
            <a:off x="152400" y="1111250"/>
            <a:ext cx="4419600" cy="5240338"/>
          </a:xfrm>
        </p:spPr>
        <p:txBody>
          <a:bodyPr/>
          <a:lstStyle/>
          <a:p>
            <a:pPr marL="0" indent="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200" smtClean="0"/>
              <a:t>Net result of radial currents is to produce vertical forces</a:t>
            </a:r>
          </a:p>
          <a:p>
            <a:pPr marL="431800" lvl="1" indent="-21590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200" smtClean="0"/>
              <a:t>Currents in SOL that close in the PFC</a:t>
            </a:r>
          </a:p>
          <a:p>
            <a:pPr marL="431800" lvl="1" indent="-21590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200" smtClean="0"/>
              <a:t>Disruption eddy currents</a:t>
            </a:r>
          </a:p>
          <a:p>
            <a:pPr marL="431800" lvl="1" indent="-215900">
              <a:buSzPct val="45000"/>
              <a:buFont typeface="Wingdings" charset="2"/>
              <a:buNone/>
              <a:tabLst>
                <a:tab pos="569913" algn="l"/>
                <a:tab pos="1484313" algn="l"/>
                <a:tab pos="2398713" algn="l"/>
                <a:tab pos="3313113" algn="l"/>
                <a:tab pos="4227513" algn="l"/>
                <a:tab pos="5141913" algn="l"/>
                <a:tab pos="6056313" algn="l"/>
                <a:tab pos="6970713" algn="l"/>
                <a:tab pos="7885113" algn="l"/>
                <a:tab pos="8799513" algn="l"/>
                <a:tab pos="9713913" algn="l"/>
              </a:tabLst>
            </a:pPr>
            <a:endParaRPr lang="en-US" sz="2200" smtClean="0"/>
          </a:p>
          <a:p>
            <a:pPr marL="0" indent="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200" smtClean="0"/>
              <a:t>Net body force upward has the potential to create Raleigh-Taylor instability</a:t>
            </a:r>
          </a:p>
          <a:p>
            <a:pPr marL="431800" lvl="1" indent="-21590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200" smtClean="0"/>
              <a:t>Must overcome gravity and surface tension</a:t>
            </a:r>
          </a:p>
          <a:p>
            <a:pPr marL="431800" lvl="1" indent="-21590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200" smtClean="0"/>
              <a:t>Must overcome magnetic tension (depending on orientation)</a:t>
            </a:r>
          </a:p>
        </p:txBody>
      </p:sp>
      <p:pic>
        <p:nvPicPr>
          <p:cNvPr id="52229" name="Picture 3"/>
          <p:cNvPicPr>
            <a:picLocks noChangeAspect="1" noChangeArrowheads="1"/>
          </p:cNvPicPr>
          <p:nvPr/>
        </p:nvPicPr>
        <p:blipFill>
          <a:blip r:embed="rId3" cstate="print"/>
          <a:srcRect/>
          <a:stretch>
            <a:fillRect/>
          </a:stretch>
        </p:blipFill>
        <p:spPr bwMode="auto">
          <a:xfrm>
            <a:off x="4535488" y="985838"/>
            <a:ext cx="4584700" cy="3213100"/>
          </a:xfrm>
          <a:prstGeom prst="rect">
            <a:avLst/>
          </a:prstGeom>
          <a:noFill/>
          <a:ln w="9525">
            <a:noFill/>
            <a:round/>
            <a:headEnd/>
            <a:tailEnd/>
          </a:ln>
        </p:spPr>
      </p:pic>
      <p:pic>
        <p:nvPicPr>
          <p:cNvPr id="52230" name="Picture 4"/>
          <p:cNvPicPr>
            <a:picLocks noChangeAspect="1" noChangeArrowheads="1"/>
          </p:cNvPicPr>
          <p:nvPr/>
        </p:nvPicPr>
        <p:blipFill>
          <a:blip r:embed="rId4" cstate="print"/>
          <a:srcRect/>
          <a:stretch>
            <a:fillRect/>
          </a:stretch>
        </p:blipFill>
        <p:spPr bwMode="auto">
          <a:xfrm>
            <a:off x="4776788" y="3968750"/>
            <a:ext cx="4114800" cy="1189038"/>
          </a:xfrm>
          <a:prstGeom prst="rect">
            <a:avLst/>
          </a:prstGeom>
          <a:noFill/>
          <a:ln w="9525">
            <a:noFill/>
            <a:round/>
            <a:headEnd/>
            <a:tailEnd/>
          </a:ln>
        </p:spPr>
      </p:pic>
      <p:pic>
        <p:nvPicPr>
          <p:cNvPr id="52231" name="Picture 5"/>
          <p:cNvPicPr>
            <a:picLocks noChangeAspect="1" noChangeArrowheads="1"/>
          </p:cNvPicPr>
          <p:nvPr/>
        </p:nvPicPr>
        <p:blipFill>
          <a:blip r:embed="rId5" cstate="print"/>
          <a:srcRect/>
          <a:stretch>
            <a:fillRect/>
          </a:stretch>
        </p:blipFill>
        <p:spPr bwMode="auto">
          <a:xfrm>
            <a:off x="5486400" y="1096963"/>
            <a:ext cx="2176463" cy="503237"/>
          </a:xfrm>
          <a:prstGeom prst="rect">
            <a:avLst/>
          </a:prstGeom>
          <a:noFill/>
          <a:ln w="9525">
            <a:noFill/>
            <a:round/>
            <a:headEnd/>
            <a:tailEnd/>
          </a:ln>
        </p:spPr>
      </p:pic>
      <p:pic>
        <p:nvPicPr>
          <p:cNvPr id="52232" name="Picture 6"/>
          <p:cNvPicPr>
            <a:picLocks noChangeAspect="1" noChangeArrowheads="1"/>
          </p:cNvPicPr>
          <p:nvPr/>
        </p:nvPicPr>
        <p:blipFill>
          <a:blip r:embed="rId6" cstate="print"/>
          <a:srcRect/>
          <a:stretch>
            <a:fillRect/>
          </a:stretch>
        </p:blipFill>
        <p:spPr bwMode="auto">
          <a:xfrm>
            <a:off x="4078288" y="5341938"/>
            <a:ext cx="5029200" cy="631825"/>
          </a:xfrm>
          <a:prstGeom prst="rect">
            <a:avLst/>
          </a:prstGeom>
          <a:noFill/>
          <a:ln w="9525">
            <a:noFill/>
            <a:round/>
            <a:headEnd/>
            <a:tailEnd/>
          </a:ln>
        </p:spPr>
      </p:pic>
      <p:sp>
        <p:nvSpPr>
          <p:cNvPr id="52233" name="Text Box 7"/>
          <p:cNvSpPr txBox="1">
            <a:spLocks noChangeArrowheads="1"/>
          </p:cNvSpPr>
          <p:nvPr/>
        </p:nvSpPr>
        <p:spPr bwMode="auto">
          <a:xfrm>
            <a:off x="7593013" y="6280150"/>
            <a:ext cx="1511300" cy="260350"/>
          </a:xfrm>
          <a:prstGeom prst="rect">
            <a:avLst/>
          </a:prstGeom>
          <a:noFill/>
          <a:ln w="9525">
            <a:noFill/>
            <a:round/>
            <a:headEnd/>
            <a:tailEnd/>
          </a:ln>
        </p:spPr>
        <p:txBody>
          <a:bodyPr wrap="none" lIns="90000" tIns="45000" rIns="90000" bIns="45000"/>
          <a:lstStyle/>
          <a:p>
            <a:pPr algn="r">
              <a:tabLst>
                <a:tab pos="723900" algn="l"/>
                <a:tab pos="1447800" algn="l"/>
              </a:tabLst>
            </a:pPr>
            <a:r>
              <a:rPr lang="en-US" sz="1200">
                <a:solidFill>
                  <a:srgbClr val="000000"/>
                </a:solidFill>
                <a:ea typeface="DejaVu LGC Sans" charset="0"/>
                <a:cs typeface="DejaVu LGC Sans" charset="0"/>
              </a:rPr>
              <a:t>Jaworski </a:t>
            </a:r>
            <a:r>
              <a:rPr lang="en-US" sz="1200" b="1">
                <a:solidFill>
                  <a:srgbClr val="000000"/>
                </a:solidFill>
                <a:ea typeface="DejaVu LGC Sans" charset="0"/>
                <a:cs typeface="DejaVu LGC Sans" charset="0"/>
              </a:rPr>
              <a:t>JNM</a:t>
            </a:r>
            <a:r>
              <a:rPr lang="en-US" sz="1200">
                <a:solidFill>
                  <a:srgbClr val="000000"/>
                </a:solidFill>
                <a:ea typeface="DejaVu LGC Sans" charset="0"/>
                <a:cs typeface="DejaVu LGC Sans" charset="0"/>
              </a:rPr>
              <a:t> 2011</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4"/>
          <p:cNvSpPr>
            <a:spLocks noGrp="1"/>
          </p:cNvSpPr>
          <p:nvPr>
            <p:ph type="sldNum" sz="quarter" idx="10"/>
          </p:nvPr>
        </p:nvSpPr>
        <p:spPr>
          <a:noFill/>
        </p:spPr>
        <p:txBody>
          <a:bodyPr/>
          <a:lstStyle/>
          <a:p>
            <a:fld id="{66198AC8-722A-44DD-A836-4899D65DF80F}" type="slidenum">
              <a:rPr lang="en-US"/>
              <a:pPr/>
              <a:t>44</a:t>
            </a:fld>
            <a:endParaRPr lang="en-US"/>
          </a:p>
        </p:txBody>
      </p:sp>
      <p:sp>
        <p:nvSpPr>
          <p:cNvPr id="53251" name="Rectangle 1"/>
          <p:cNvSpPr>
            <a:spLocks noGrp="1" noChangeArrowheads="1"/>
          </p:cNvSpPr>
          <p:nvPr>
            <p:ph type="title"/>
          </p:nvPr>
        </p:nvSpPr>
        <p:spPr>
          <a:xfrm>
            <a:off x="0" y="-1588"/>
            <a:ext cx="9144000" cy="917576"/>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t>Porous-MHD effects alter liquid-metal wicking</a:t>
            </a:r>
          </a:p>
        </p:txBody>
      </p:sp>
      <p:sp>
        <p:nvSpPr>
          <p:cNvPr id="53252" name="Rectangle 2"/>
          <p:cNvSpPr>
            <a:spLocks noGrp="1" noChangeArrowheads="1"/>
          </p:cNvSpPr>
          <p:nvPr>
            <p:ph type="body" idx="1"/>
          </p:nvPr>
        </p:nvSpPr>
        <p:spPr>
          <a:xfrm>
            <a:off x="152400" y="1219200"/>
            <a:ext cx="4276725" cy="5181600"/>
          </a:xfrm>
        </p:spPr>
        <p:txBody>
          <a:bodyPr/>
          <a:lstStyle/>
          <a:p>
            <a:pPr marL="0" indent="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mtClean="0"/>
              <a:t>Wicking into porous material described with Darcy Eqn.</a:t>
            </a:r>
          </a:p>
          <a:p>
            <a:pPr marL="431800" lvl="1" indent="-21590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mtClean="0"/>
              <a:t>Pressure head provided by capillary pressure</a:t>
            </a:r>
          </a:p>
          <a:p>
            <a:pPr marL="431800" lvl="1" indent="-215900">
              <a:buSzPct val="45000"/>
              <a:buFont typeface="Wingdings" charset="2"/>
              <a:buNone/>
              <a:tabLst>
                <a:tab pos="569913" algn="l"/>
                <a:tab pos="1484313" algn="l"/>
                <a:tab pos="2398713" algn="l"/>
                <a:tab pos="3313113" algn="l"/>
                <a:tab pos="4227513" algn="l"/>
                <a:tab pos="5141913" algn="l"/>
                <a:tab pos="6056313" algn="l"/>
                <a:tab pos="6970713" algn="l"/>
                <a:tab pos="7885113" algn="l"/>
                <a:tab pos="8799513" algn="l"/>
                <a:tab pos="9713913" algn="l"/>
              </a:tabLst>
            </a:pPr>
            <a:endParaRPr lang="en-US" smtClean="0"/>
          </a:p>
          <a:p>
            <a:pPr marL="0" indent="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mtClean="0"/>
              <a:t>Addition of MHD pressure losses and rearrangement creates porous-MHD version of the Lucas-Washburn eqn.</a:t>
            </a:r>
          </a:p>
          <a:p>
            <a:pPr marL="0" indent="0">
              <a:buSzPct val="45000"/>
              <a:buFont typeface="Wingdings" charset="2"/>
              <a:buNone/>
              <a:tabLst>
                <a:tab pos="569913" algn="l"/>
                <a:tab pos="1484313" algn="l"/>
                <a:tab pos="2398713" algn="l"/>
                <a:tab pos="3313113" algn="l"/>
                <a:tab pos="4227513" algn="l"/>
                <a:tab pos="5141913" algn="l"/>
                <a:tab pos="6056313" algn="l"/>
                <a:tab pos="6970713" algn="l"/>
                <a:tab pos="7885113" algn="l"/>
                <a:tab pos="8799513" algn="l"/>
                <a:tab pos="9713913" algn="l"/>
              </a:tabLst>
            </a:pPr>
            <a:endParaRPr lang="en-US" smtClean="0"/>
          </a:p>
          <a:p>
            <a:pPr marL="0" indent="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mtClean="0"/>
              <a:t>Solution yields “sorptivity”, S, of porous material including MHD effects</a:t>
            </a:r>
          </a:p>
        </p:txBody>
      </p:sp>
      <p:pic>
        <p:nvPicPr>
          <p:cNvPr id="53253" name="Picture 3"/>
          <p:cNvPicPr>
            <a:picLocks noChangeAspect="1" noChangeArrowheads="1"/>
          </p:cNvPicPr>
          <p:nvPr/>
        </p:nvPicPr>
        <p:blipFill>
          <a:blip r:embed="rId3" cstate="print"/>
          <a:srcRect/>
          <a:stretch>
            <a:fillRect/>
          </a:stretch>
        </p:blipFill>
        <p:spPr bwMode="auto">
          <a:xfrm>
            <a:off x="4800600" y="1235075"/>
            <a:ext cx="1390650" cy="822325"/>
          </a:xfrm>
          <a:prstGeom prst="rect">
            <a:avLst/>
          </a:prstGeom>
          <a:noFill/>
          <a:ln w="9525">
            <a:noFill/>
            <a:round/>
            <a:headEnd/>
            <a:tailEnd/>
          </a:ln>
        </p:spPr>
      </p:pic>
      <p:pic>
        <p:nvPicPr>
          <p:cNvPr id="53254" name="Picture 4"/>
          <p:cNvPicPr>
            <a:picLocks noChangeAspect="1" noChangeArrowheads="1"/>
          </p:cNvPicPr>
          <p:nvPr/>
        </p:nvPicPr>
        <p:blipFill>
          <a:blip r:embed="rId4" cstate="print"/>
          <a:srcRect/>
          <a:stretch>
            <a:fillRect/>
          </a:stretch>
        </p:blipFill>
        <p:spPr bwMode="auto">
          <a:xfrm>
            <a:off x="6640513" y="1241425"/>
            <a:ext cx="1874837" cy="822325"/>
          </a:xfrm>
          <a:prstGeom prst="rect">
            <a:avLst/>
          </a:prstGeom>
          <a:noFill/>
          <a:ln w="9525">
            <a:noFill/>
            <a:round/>
            <a:headEnd/>
            <a:tailEnd/>
          </a:ln>
        </p:spPr>
      </p:pic>
      <p:pic>
        <p:nvPicPr>
          <p:cNvPr id="53255" name="Picture 5"/>
          <p:cNvPicPr>
            <a:picLocks noChangeAspect="1" noChangeArrowheads="1"/>
          </p:cNvPicPr>
          <p:nvPr/>
        </p:nvPicPr>
        <p:blipFill>
          <a:blip r:embed="rId5" cstate="print"/>
          <a:srcRect/>
          <a:stretch>
            <a:fillRect/>
          </a:stretch>
        </p:blipFill>
        <p:spPr bwMode="auto">
          <a:xfrm>
            <a:off x="4800600" y="2832100"/>
            <a:ext cx="3657600" cy="814388"/>
          </a:xfrm>
          <a:prstGeom prst="rect">
            <a:avLst/>
          </a:prstGeom>
          <a:noFill/>
          <a:ln w="9525">
            <a:noFill/>
            <a:round/>
            <a:headEnd/>
            <a:tailEnd/>
          </a:ln>
        </p:spPr>
      </p:pic>
      <p:pic>
        <p:nvPicPr>
          <p:cNvPr id="53256" name="Picture 6"/>
          <p:cNvPicPr>
            <a:picLocks noChangeAspect="1" noChangeArrowheads="1"/>
          </p:cNvPicPr>
          <p:nvPr/>
        </p:nvPicPr>
        <p:blipFill>
          <a:blip r:embed="rId6" cstate="print"/>
          <a:srcRect/>
          <a:stretch>
            <a:fillRect/>
          </a:stretch>
        </p:blipFill>
        <p:spPr bwMode="auto">
          <a:xfrm>
            <a:off x="5942013" y="3754438"/>
            <a:ext cx="1938337" cy="822325"/>
          </a:xfrm>
          <a:prstGeom prst="rect">
            <a:avLst/>
          </a:prstGeom>
          <a:noFill/>
          <a:ln w="9525">
            <a:noFill/>
            <a:round/>
            <a:headEnd/>
            <a:tailEnd/>
          </a:ln>
        </p:spPr>
      </p:pic>
      <p:pic>
        <p:nvPicPr>
          <p:cNvPr id="53257" name="Picture 7"/>
          <p:cNvPicPr>
            <a:picLocks noChangeAspect="1" noChangeArrowheads="1"/>
          </p:cNvPicPr>
          <p:nvPr/>
        </p:nvPicPr>
        <p:blipFill>
          <a:blip r:embed="rId7" cstate="print"/>
          <a:srcRect/>
          <a:stretch>
            <a:fillRect/>
          </a:stretch>
        </p:blipFill>
        <p:spPr bwMode="auto">
          <a:xfrm>
            <a:off x="4957763" y="5133975"/>
            <a:ext cx="4124325" cy="1006475"/>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4"/>
          <p:cNvSpPr>
            <a:spLocks noGrp="1"/>
          </p:cNvSpPr>
          <p:nvPr>
            <p:ph type="sldNum" sz="quarter" idx="10"/>
          </p:nvPr>
        </p:nvSpPr>
        <p:spPr>
          <a:noFill/>
        </p:spPr>
        <p:txBody>
          <a:bodyPr/>
          <a:lstStyle/>
          <a:p>
            <a:fld id="{3E5F8FC3-8225-41CA-A05C-CC266B76DDEC}" type="slidenum">
              <a:rPr lang="en-US"/>
              <a:pPr/>
              <a:t>45</a:t>
            </a:fld>
            <a:endParaRPr lang="en-US"/>
          </a:p>
        </p:txBody>
      </p:sp>
      <p:sp>
        <p:nvSpPr>
          <p:cNvPr id="54275" name="Rectangle 1"/>
          <p:cNvSpPr>
            <a:spLocks noGrp="1" noChangeArrowheads="1"/>
          </p:cNvSpPr>
          <p:nvPr>
            <p:ph type="title"/>
          </p:nvPr>
        </p:nvSpPr>
        <p:spPr>
          <a:xfrm>
            <a:off x="0" y="-1588"/>
            <a:ext cx="9144000" cy="917576"/>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t>Wicking into material can be optimized with pore size</a:t>
            </a:r>
          </a:p>
        </p:txBody>
      </p:sp>
      <p:pic>
        <p:nvPicPr>
          <p:cNvPr id="54276" name="Picture 2"/>
          <p:cNvPicPr>
            <a:picLocks noChangeAspect="1" noChangeArrowheads="1"/>
          </p:cNvPicPr>
          <p:nvPr/>
        </p:nvPicPr>
        <p:blipFill>
          <a:blip r:embed="rId3" cstate="print"/>
          <a:srcRect/>
          <a:stretch>
            <a:fillRect/>
          </a:stretch>
        </p:blipFill>
        <p:spPr bwMode="auto">
          <a:xfrm>
            <a:off x="4800600" y="1143000"/>
            <a:ext cx="4141788" cy="822325"/>
          </a:xfrm>
          <a:prstGeom prst="rect">
            <a:avLst/>
          </a:prstGeom>
          <a:noFill/>
          <a:ln w="9525">
            <a:noFill/>
            <a:round/>
            <a:headEnd/>
            <a:tailEnd/>
          </a:ln>
        </p:spPr>
      </p:pic>
      <p:pic>
        <p:nvPicPr>
          <p:cNvPr id="54277" name="Picture 3"/>
          <p:cNvPicPr>
            <a:picLocks noChangeAspect="1" noChangeArrowheads="1"/>
          </p:cNvPicPr>
          <p:nvPr/>
        </p:nvPicPr>
        <p:blipFill>
          <a:blip r:embed="rId4" cstate="print"/>
          <a:srcRect/>
          <a:stretch>
            <a:fillRect/>
          </a:stretch>
        </p:blipFill>
        <p:spPr bwMode="auto">
          <a:xfrm>
            <a:off x="4552950" y="2165350"/>
            <a:ext cx="1317625" cy="822325"/>
          </a:xfrm>
          <a:prstGeom prst="rect">
            <a:avLst/>
          </a:prstGeom>
          <a:noFill/>
          <a:ln w="9525">
            <a:noFill/>
            <a:round/>
            <a:headEnd/>
            <a:tailEnd/>
          </a:ln>
        </p:spPr>
      </p:pic>
      <p:pic>
        <p:nvPicPr>
          <p:cNvPr id="54278" name="Picture 4"/>
          <p:cNvPicPr>
            <a:picLocks noChangeAspect="1" noChangeArrowheads="1"/>
          </p:cNvPicPr>
          <p:nvPr/>
        </p:nvPicPr>
        <p:blipFill>
          <a:blip r:embed="rId5" cstate="print"/>
          <a:srcRect/>
          <a:stretch>
            <a:fillRect/>
          </a:stretch>
        </p:blipFill>
        <p:spPr bwMode="auto">
          <a:xfrm>
            <a:off x="4524375" y="2982913"/>
            <a:ext cx="4584700" cy="3213100"/>
          </a:xfrm>
          <a:prstGeom prst="rect">
            <a:avLst/>
          </a:prstGeom>
          <a:noFill/>
          <a:ln w="9525">
            <a:noFill/>
            <a:round/>
            <a:headEnd/>
            <a:tailEnd/>
          </a:ln>
        </p:spPr>
      </p:pic>
      <p:pic>
        <p:nvPicPr>
          <p:cNvPr id="54279" name="Picture 5"/>
          <p:cNvPicPr>
            <a:picLocks noChangeAspect="1" noChangeArrowheads="1"/>
          </p:cNvPicPr>
          <p:nvPr/>
        </p:nvPicPr>
        <p:blipFill>
          <a:blip r:embed="rId6" cstate="print"/>
          <a:srcRect/>
          <a:stretch>
            <a:fillRect/>
          </a:stretch>
        </p:blipFill>
        <p:spPr bwMode="auto">
          <a:xfrm>
            <a:off x="6118225" y="2106613"/>
            <a:ext cx="2952750" cy="822325"/>
          </a:xfrm>
          <a:prstGeom prst="rect">
            <a:avLst/>
          </a:prstGeom>
          <a:noFill/>
          <a:ln w="9525">
            <a:noFill/>
            <a:round/>
            <a:headEnd/>
            <a:tailEnd/>
          </a:ln>
        </p:spPr>
      </p:pic>
      <p:sp>
        <p:nvSpPr>
          <p:cNvPr id="54280" name="Rectangle 6"/>
          <p:cNvSpPr>
            <a:spLocks noGrp="1" noChangeArrowheads="1"/>
          </p:cNvSpPr>
          <p:nvPr>
            <p:ph type="body" idx="1"/>
          </p:nvPr>
        </p:nvSpPr>
        <p:spPr>
          <a:xfrm>
            <a:off x="152400" y="895350"/>
            <a:ext cx="4419600" cy="5589588"/>
          </a:xfrm>
        </p:spPr>
        <p:txBody>
          <a:bodyPr/>
          <a:lstStyle/>
          <a:p>
            <a:pPr marL="0" indent="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mtClean="0"/>
              <a:t>Re-arrangement provides permeability-enhanced Hartmann parameter</a:t>
            </a:r>
          </a:p>
          <a:p>
            <a:pPr marL="431800" lvl="1" indent="-21590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mtClean="0"/>
              <a:t>Permeability of packed-bed used for illustration</a:t>
            </a:r>
            <a:r>
              <a:rPr lang="en-US" baseline="33000" smtClean="0"/>
              <a:t>1</a:t>
            </a:r>
          </a:p>
          <a:p>
            <a:pPr marL="431800" lvl="1" indent="-21590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mtClean="0"/>
              <a:t>Liquid lithium material properties in 1T field yield 130</a:t>
            </a:r>
            <a:r>
              <a:rPr lang="en-US" smtClean="0">
                <a:latin typeface="DejaVu Sans" charset="0"/>
              </a:rPr>
              <a:t>μ</a:t>
            </a:r>
            <a:r>
              <a:rPr lang="en-US" smtClean="0"/>
              <a:t>m pore</a:t>
            </a:r>
          </a:p>
          <a:p>
            <a:pPr marL="431800" lvl="1" indent="-215900">
              <a:buSzPct val="45000"/>
              <a:buFont typeface="Wingdings" charset="2"/>
              <a:buNone/>
              <a:tabLst>
                <a:tab pos="569913" algn="l"/>
                <a:tab pos="1484313" algn="l"/>
                <a:tab pos="2398713" algn="l"/>
                <a:tab pos="3313113" algn="l"/>
                <a:tab pos="4227513" algn="l"/>
                <a:tab pos="5141913" algn="l"/>
                <a:tab pos="6056313" algn="l"/>
                <a:tab pos="6970713" algn="l"/>
                <a:tab pos="7885113" algn="l"/>
                <a:tab pos="8799513" algn="l"/>
                <a:tab pos="9713913" algn="l"/>
              </a:tabLst>
            </a:pPr>
            <a:endParaRPr lang="en-US" smtClean="0"/>
          </a:p>
          <a:p>
            <a:pPr marL="0" indent="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mtClean="0"/>
              <a:t>Sorptivity no longer isotropic as in many hydrodynamic systems</a:t>
            </a:r>
          </a:p>
          <a:p>
            <a:pPr marL="431800" lvl="1" indent="-21590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mtClean="0"/>
              <a:t>S</a:t>
            </a:r>
            <a:r>
              <a:rPr lang="en-US" baseline="33000" smtClean="0"/>
              <a:t>2</a:t>
            </a:r>
            <a:r>
              <a:rPr lang="en-US" smtClean="0"/>
              <a:t>/2 = 8, 19 cm</a:t>
            </a:r>
            <a:r>
              <a:rPr lang="en-US" baseline="33000" smtClean="0"/>
              <a:t>2</a:t>
            </a:r>
            <a:r>
              <a:rPr lang="en-US" smtClean="0"/>
              <a:t>/s (perp, para) Li, r</a:t>
            </a:r>
            <a:r>
              <a:rPr lang="en-US" baseline="-33000" smtClean="0"/>
              <a:t>p,opt</a:t>
            </a:r>
            <a:r>
              <a:rPr lang="en-US" smtClean="0"/>
              <a:t>=130</a:t>
            </a:r>
            <a:r>
              <a:rPr lang="en-US" smtClean="0">
                <a:latin typeface="DejaVu Sans" charset="0"/>
              </a:rPr>
              <a:t>μ</a:t>
            </a:r>
            <a:r>
              <a:rPr lang="en-US" smtClean="0"/>
              <a:t>m</a:t>
            </a:r>
          </a:p>
          <a:p>
            <a:pPr marL="431800" lvl="1" indent="-21590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mtClean="0"/>
              <a:t>S</a:t>
            </a:r>
            <a:r>
              <a:rPr lang="en-US" baseline="33000" smtClean="0"/>
              <a:t>2</a:t>
            </a:r>
            <a:r>
              <a:rPr lang="en-US" smtClean="0"/>
              <a:t>/2 = 6, 20 cm</a:t>
            </a:r>
            <a:r>
              <a:rPr lang="en-US" baseline="33000" smtClean="0"/>
              <a:t>2</a:t>
            </a:r>
            <a:r>
              <a:rPr lang="en-US" smtClean="0"/>
              <a:t>/s (perp, para) Sn, r</a:t>
            </a:r>
            <a:r>
              <a:rPr lang="en-US" baseline="-33000" smtClean="0"/>
              <a:t>p,opt</a:t>
            </a:r>
            <a:r>
              <a:rPr lang="en-US" smtClean="0"/>
              <a:t>=290</a:t>
            </a:r>
            <a:r>
              <a:rPr lang="en-US" smtClean="0">
                <a:latin typeface="DejaVu Sans" charset="0"/>
              </a:rPr>
              <a:t>μ</a:t>
            </a:r>
            <a:r>
              <a:rPr lang="en-US" smtClean="0"/>
              <a:t>m</a:t>
            </a:r>
          </a:p>
        </p:txBody>
      </p:sp>
      <p:sp>
        <p:nvSpPr>
          <p:cNvPr id="54281" name="Text Box 7"/>
          <p:cNvSpPr txBox="1">
            <a:spLocks noChangeArrowheads="1"/>
          </p:cNvSpPr>
          <p:nvPr/>
        </p:nvSpPr>
        <p:spPr bwMode="auto">
          <a:xfrm>
            <a:off x="3681413" y="6140450"/>
            <a:ext cx="5486400" cy="434975"/>
          </a:xfrm>
          <a:prstGeom prst="rect">
            <a:avLst/>
          </a:prstGeom>
          <a:noFill/>
          <a:ln w="9525">
            <a:noFill/>
            <a:round/>
            <a:headEnd/>
            <a:tailEnd/>
          </a:ln>
        </p:spPr>
        <p:txBody>
          <a:bodyPr lIns="90000" tIns="55583" rIns="90000" bIns="45000"/>
          <a:lstStyle/>
          <a:p>
            <a:pPr algn="r">
              <a:lnSpc>
                <a:spcPct val="93000"/>
              </a:lnSpc>
              <a:tabLst>
                <a:tab pos="723900" algn="l"/>
                <a:tab pos="1447800" algn="l"/>
                <a:tab pos="2171700" algn="l"/>
                <a:tab pos="2895600" algn="l"/>
                <a:tab pos="3619500" algn="l"/>
                <a:tab pos="4343400" algn="l"/>
                <a:tab pos="5067300" algn="l"/>
              </a:tabLst>
            </a:pPr>
            <a:r>
              <a:rPr lang="en-US" sz="1200" i="1" baseline="33000">
                <a:solidFill>
                  <a:srgbClr val="000000"/>
                </a:solidFill>
                <a:latin typeface="Times New Roman" pitchFamily="16" charset="0"/>
                <a:ea typeface="DejaVu LGC Sans" charset="0"/>
                <a:cs typeface="DejaVu LGC Sans" charset="0"/>
              </a:rPr>
              <a:t>1</a:t>
            </a:r>
            <a:r>
              <a:rPr lang="en-US" sz="1200" i="1">
                <a:solidFill>
                  <a:srgbClr val="000000"/>
                </a:solidFill>
                <a:latin typeface="Times New Roman" pitchFamily="16" charset="0"/>
                <a:ea typeface="DejaVu LGC Sans" charset="0"/>
                <a:cs typeface="DejaVu LGC Sans" charset="0"/>
              </a:rPr>
              <a:t>Scheidegger, A.E. The physics of flow through porous media, University of Toronto Press, Toronto, Canada, 3rd ed. 1974.</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4"/>
          <p:cNvSpPr>
            <a:spLocks noGrp="1"/>
          </p:cNvSpPr>
          <p:nvPr>
            <p:ph type="sldNum" sz="quarter" idx="10"/>
          </p:nvPr>
        </p:nvSpPr>
        <p:spPr>
          <a:noFill/>
        </p:spPr>
        <p:txBody>
          <a:bodyPr/>
          <a:lstStyle/>
          <a:p>
            <a:fld id="{7E19D125-31CB-4E8A-ABB0-716E321CC9C3}" type="slidenum">
              <a:rPr lang="en-US"/>
              <a:pPr/>
              <a:t>46</a:t>
            </a:fld>
            <a:endParaRPr lang="en-US"/>
          </a:p>
        </p:txBody>
      </p:sp>
      <p:pic>
        <p:nvPicPr>
          <p:cNvPr id="55299" name="Picture 1"/>
          <p:cNvPicPr>
            <a:picLocks noChangeAspect="1" noChangeArrowheads="1"/>
          </p:cNvPicPr>
          <p:nvPr/>
        </p:nvPicPr>
        <p:blipFill>
          <a:blip r:embed="rId3" cstate="print"/>
          <a:srcRect/>
          <a:stretch>
            <a:fillRect/>
          </a:stretch>
        </p:blipFill>
        <p:spPr bwMode="auto">
          <a:xfrm>
            <a:off x="5907088" y="973138"/>
            <a:ext cx="2743200" cy="1646237"/>
          </a:xfrm>
          <a:prstGeom prst="rect">
            <a:avLst/>
          </a:prstGeom>
          <a:noFill/>
          <a:ln w="9525">
            <a:noFill/>
            <a:round/>
            <a:headEnd/>
            <a:tailEnd/>
          </a:ln>
        </p:spPr>
      </p:pic>
      <p:pic>
        <p:nvPicPr>
          <p:cNvPr id="55300" name="Picture 2"/>
          <p:cNvPicPr>
            <a:picLocks noChangeAspect="1" noChangeArrowheads="1"/>
          </p:cNvPicPr>
          <p:nvPr/>
        </p:nvPicPr>
        <p:blipFill>
          <a:blip r:embed="rId4" cstate="print"/>
          <a:srcRect b="62846"/>
          <a:stretch>
            <a:fillRect/>
          </a:stretch>
        </p:blipFill>
        <p:spPr bwMode="auto">
          <a:xfrm>
            <a:off x="5799138" y="2598738"/>
            <a:ext cx="3200400" cy="301625"/>
          </a:xfrm>
          <a:prstGeom prst="rect">
            <a:avLst/>
          </a:prstGeom>
          <a:noFill/>
          <a:ln w="9525">
            <a:noFill/>
            <a:round/>
            <a:headEnd/>
            <a:tailEnd/>
          </a:ln>
        </p:spPr>
      </p:pic>
      <p:sp>
        <p:nvSpPr>
          <p:cNvPr id="55301" name="Rectangle 3"/>
          <p:cNvSpPr>
            <a:spLocks noGrp="1" noChangeArrowheads="1"/>
          </p:cNvSpPr>
          <p:nvPr>
            <p:ph type="title"/>
          </p:nvPr>
        </p:nvSpPr>
        <p:spPr>
          <a:xfrm>
            <a:off x="0" y="-46038"/>
            <a:ext cx="9144000" cy="1008063"/>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t>Conduction dominated thermal transport makes conventional cooling relevant</a:t>
            </a:r>
          </a:p>
        </p:txBody>
      </p:sp>
      <p:sp>
        <p:nvSpPr>
          <p:cNvPr id="55302" name="Rectangle 4"/>
          <p:cNvSpPr>
            <a:spLocks noGrp="1" noChangeArrowheads="1"/>
          </p:cNvSpPr>
          <p:nvPr>
            <p:ph type="body" idx="1"/>
          </p:nvPr>
        </p:nvSpPr>
        <p:spPr>
          <a:xfrm>
            <a:off x="152400" y="1219200"/>
            <a:ext cx="4276725" cy="4525963"/>
          </a:xfrm>
        </p:spPr>
        <p:txBody>
          <a:bodyPr/>
          <a:lstStyle/>
          <a:p>
            <a:pPr marL="0" indent="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mtClean="0"/>
              <a:t>Control-volume analysis illustrates relevant thermal transport regime</a:t>
            </a:r>
            <a:r>
              <a:rPr lang="en-US" baseline="33000" smtClean="0"/>
              <a:t>1</a:t>
            </a:r>
          </a:p>
          <a:p>
            <a:pPr marL="0" indent="0">
              <a:buSzPct val="45000"/>
              <a:buFont typeface="Wingdings" charset="2"/>
              <a:buNone/>
              <a:tabLst>
                <a:tab pos="569913" algn="l"/>
                <a:tab pos="1484313" algn="l"/>
                <a:tab pos="2398713" algn="l"/>
                <a:tab pos="3313113" algn="l"/>
                <a:tab pos="4227513" algn="l"/>
                <a:tab pos="5141913" algn="l"/>
                <a:tab pos="6056313" algn="l"/>
                <a:tab pos="6970713" algn="l"/>
                <a:tab pos="7885113" algn="l"/>
                <a:tab pos="8799513" algn="l"/>
                <a:tab pos="9713913" algn="l"/>
              </a:tabLst>
            </a:pPr>
            <a:endParaRPr lang="en-US" baseline="33000" smtClean="0"/>
          </a:p>
          <a:p>
            <a:pPr marL="0" indent="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mtClean="0"/>
              <a:t>Thin, slowly-moving liquid metal can be considered a solid in thermal anaysis</a:t>
            </a:r>
          </a:p>
          <a:p>
            <a:pPr marL="0" indent="0">
              <a:buSzPct val="45000"/>
              <a:buFont typeface="Wingdings" charset="2"/>
              <a:buNone/>
              <a:tabLst>
                <a:tab pos="569913" algn="l"/>
                <a:tab pos="1484313" algn="l"/>
                <a:tab pos="2398713" algn="l"/>
                <a:tab pos="3313113" algn="l"/>
                <a:tab pos="4227513" algn="l"/>
                <a:tab pos="5141913" algn="l"/>
                <a:tab pos="6056313" algn="l"/>
                <a:tab pos="6970713" algn="l"/>
                <a:tab pos="7885113" algn="l"/>
                <a:tab pos="8799513" algn="l"/>
                <a:tab pos="9713913" algn="l"/>
              </a:tabLst>
            </a:pPr>
            <a:endParaRPr lang="en-US" smtClean="0"/>
          </a:p>
          <a:p>
            <a:pPr marL="0" indent="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mtClean="0"/>
              <a:t>Conventional gas cooling techniques applicable to these types of LM-PFCs</a:t>
            </a:r>
          </a:p>
        </p:txBody>
      </p:sp>
      <p:pic>
        <p:nvPicPr>
          <p:cNvPr id="55303" name="Picture 5"/>
          <p:cNvPicPr>
            <a:picLocks noChangeAspect="1" noChangeArrowheads="1"/>
          </p:cNvPicPr>
          <p:nvPr/>
        </p:nvPicPr>
        <p:blipFill>
          <a:blip r:embed="rId5" cstate="print"/>
          <a:srcRect/>
          <a:stretch>
            <a:fillRect/>
          </a:stretch>
        </p:blipFill>
        <p:spPr bwMode="auto">
          <a:xfrm>
            <a:off x="5594350" y="4305300"/>
            <a:ext cx="3200400" cy="2239963"/>
          </a:xfrm>
          <a:prstGeom prst="rect">
            <a:avLst/>
          </a:prstGeom>
          <a:noFill/>
          <a:ln w="9525">
            <a:noFill/>
            <a:round/>
            <a:headEnd/>
            <a:tailEnd/>
          </a:ln>
        </p:spPr>
      </p:pic>
      <p:pic>
        <p:nvPicPr>
          <p:cNvPr id="55304" name="Picture 6"/>
          <p:cNvPicPr>
            <a:picLocks noChangeAspect="1" noChangeArrowheads="1"/>
          </p:cNvPicPr>
          <p:nvPr/>
        </p:nvPicPr>
        <p:blipFill>
          <a:blip r:embed="rId6" cstate="print"/>
          <a:srcRect/>
          <a:stretch>
            <a:fillRect/>
          </a:stretch>
        </p:blipFill>
        <p:spPr bwMode="auto">
          <a:xfrm>
            <a:off x="6159500" y="2959100"/>
            <a:ext cx="2487613" cy="1371600"/>
          </a:xfrm>
          <a:prstGeom prst="rect">
            <a:avLst/>
          </a:prstGeom>
          <a:noFill/>
          <a:ln w="9525">
            <a:noFill/>
            <a:round/>
            <a:headEnd/>
            <a:tailEnd/>
          </a:ln>
        </p:spPr>
      </p:pic>
      <p:sp>
        <p:nvSpPr>
          <p:cNvPr id="55305" name="Text Box 7"/>
          <p:cNvSpPr txBox="1">
            <a:spLocks noChangeArrowheads="1"/>
          </p:cNvSpPr>
          <p:nvPr/>
        </p:nvSpPr>
        <p:spPr bwMode="auto">
          <a:xfrm>
            <a:off x="228600" y="6218238"/>
            <a:ext cx="4265613" cy="296862"/>
          </a:xfrm>
          <a:prstGeom prst="rect">
            <a:avLst/>
          </a:prstGeom>
          <a:noFill/>
          <a:ln w="9525">
            <a:noFill/>
            <a:round/>
            <a:headEnd/>
            <a:tailEnd/>
          </a:ln>
        </p:spPr>
        <p:txBody>
          <a:bodyPr wrap="none" lIns="90000" tIns="45000" rIns="90000" bIns="45000"/>
          <a:lstStyle/>
          <a:p>
            <a:pPr>
              <a:tabLst>
                <a:tab pos="723900" algn="l"/>
                <a:tab pos="1447800" algn="l"/>
                <a:tab pos="2171700" algn="l"/>
                <a:tab pos="2895600" algn="l"/>
                <a:tab pos="3619500" algn="l"/>
              </a:tabLst>
            </a:pPr>
            <a:r>
              <a:rPr lang="en-US" sz="1400" baseline="33000">
                <a:solidFill>
                  <a:srgbClr val="000000"/>
                </a:solidFill>
                <a:ea typeface="DejaVu LGC Sans" charset="0"/>
                <a:cs typeface="DejaVu LGC Sans" charset="0"/>
              </a:rPr>
              <a:t>1</a:t>
            </a:r>
            <a:r>
              <a:rPr lang="en-US" sz="1400">
                <a:solidFill>
                  <a:srgbClr val="000000"/>
                </a:solidFill>
                <a:ea typeface="DejaVu LGC Sans" charset="0"/>
                <a:cs typeface="DejaVu LGC Sans" charset="0"/>
              </a:rPr>
              <a:t>Jaworski, et al., </a:t>
            </a:r>
            <a:r>
              <a:rPr lang="en-US" sz="1400" b="1">
                <a:solidFill>
                  <a:srgbClr val="000000"/>
                </a:solidFill>
                <a:ea typeface="DejaVu LGC Sans" charset="0"/>
                <a:cs typeface="DejaVu LGC Sans" charset="0"/>
              </a:rPr>
              <a:t>JNM</a:t>
            </a:r>
            <a:r>
              <a:rPr lang="en-US" sz="1400">
                <a:solidFill>
                  <a:srgbClr val="000000"/>
                </a:solidFill>
                <a:ea typeface="DejaVu LGC Sans" charset="0"/>
                <a:cs typeface="DejaVu LGC Sans" charset="0"/>
              </a:rPr>
              <a:t> 2009, </a:t>
            </a:r>
            <a:r>
              <a:rPr lang="en-US" sz="1400" baseline="33000">
                <a:solidFill>
                  <a:srgbClr val="000000"/>
                </a:solidFill>
                <a:ea typeface="DejaVu LGC Sans" charset="0"/>
                <a:cs typeface="DejaVu LGC Sans" charset="0"/>
              </a:rPr>
              <a:t>2</a:t>
            </a:r>
            <a:r>
              <a:rPr lang="en-US" sz="1400">
                <a:solidFill>
                  <a:srgbClr val="000000"/>
                </a:solidFill>
                <a:ea typeface="DejaVu LGC Sans" charset="0"/>
                <a:cs typeface="DejaVu LGC Sans" charset="0"/>
              </a:rPr>
              <a:t>Ruzic, et al., NF 2011.</a:t>
            </a:r>
          </a:p>
        </p:txBody>
      </p:sp>
      <p:sp>
        <p:nvSpPr>
          <p:cNvPr id="54280" name="AutoShape 8"/>
          <p:cNvSpPr>
            <a:spLocks noChangeArrowheads="1"/>
          </p:cNvSpPr>
          <p:nvPr/>
        </p:nvSpPr>
        <p:spPr bwMode="auto">
          <a:xfrm>
            <a:off x="6592888" y="5859463"/>
            <a:ext cx="228600" cy="228600"/>
          </a:xfrm>
          <a:prstGeom prst="star5">
            <a:avLst/>
          </a:prstGeom>
          <a:solidFill>
            <a:srgbClr val="FFFF00"/>
          </a:solidFill>
          <a:ln w="9525">
            <a:solidFill>
              <a:srgbClr val="000000"/>
            </a:solidFill>
            <a:round/>
            <a:headEnd/>
            <a:tailEnd/>
          </a:ln>
          <a:effectLst/>
        </p:spPr>
        <p:txBody>
          <a:bodyPr wrap="none" anchor="ctr"/>
          <a:lstStyle/>
          <a:p>
            <a:pPr>
              <a:defRPr/>
            </a:pPr>
            <a:endParaRPr lang="en-US"/>
          </a:p>
        </p:txBody>
      </p:sp>
      <p:sp>
        <p:nvSpPr>
          <p:cNvPr id="54281" name="AutoShape 9"/>
          <p:cNvSpPr>
            <a:spLocks noChangeArrowheads="1"/>
          </p:cNvSpPr>
          <p:nvPr/>
        </p:nvSpPr>
        <p:spPr bwMode="auto">
          <a:xfrm>
            <a:off x="6018213" y="5967413"/>
            <a:ext cx="228600" cy="228600"/>
          </a:xfrm>
          <a:prstGeom prst="star5">
            <a:avLst/>
          </a:prstGeom>
          <a:solidFill>
            <a:srgbClr val="FF0000"/>
          </a:solidFill>
          <a:ln w="9525">
            <a:solidFill>
              <a:srgbClr val="000000"/>
            </a:solidFill>
            <a:round/>
            <a:headEnd/>
            <a:tailEnd/>
          </a:ln>
          <a:effectLst/>
        </p:spPr>
        <p:txBody>
          <a:bodyPr wrap="none" anchor="ctr"/>
          <a:lstStyle/>
          <a:p>
            <a:pPr>
              <a:defRPr/>
            </a:pPr>
            <a:endParaRPr lang="en-US"/>
          </a:p>
        </p:txBody>
      </p:sp>
      <p:sp>
        <p:nvSpPr>
          <p:cNvPr id="55308" name="Text Box 10"/>
          <p:cNvSpPr txBox="1">
            <a:spLocks noChangeArrowheads="1"/>
          </p:cNvSpPr>
          <p:nvPr/>
        </p:nvSpPr>
        <p:spPr bwMode="auto">
          <a:xfrm>
            <a:off x="5257800" y="3835400"/>
            <a:ext cx="839788" cy="355600"/>
          </a:xfrm>
          <a:prstGeom prst="rect">
            <a:avLst/>
          </a:prstGeom>
          <a:noFill/>
          <a:ln w="9525">
            <a:noFill/>
            <a:round/>
            <a:headEnd/>
            <a:tailEnd/>
          </a:ln>
        </p:spPr>
        <p:txBody>
          <a:bodyPr wrap="none" lIns="90000" tIns="45000" rIns="90000" bIns="45000"/>
          <a:lstStyle/>
          <a:p>
            <a:pPr>
              <a:tabLst>
                <a:tab pos="723900" algn="l"/>
              </a:tabLst>
            </a:pPr>
            <a:r>
              <a:rPr lang="en-US">
                <a:solidFill>
                  <a:srgbClr val="000000"/>
                </a:solidFill>
                <a:ea typeface="DejaVu LGC Sans" charset="0"/>
                <a:cs typeface="DejaVu LGC Sans" charset="0"/>
              </a:rPr>
              <a:t>LIMIT</a:t>
            </a:r>
            <a:r>
              <a:rPr lang="en-US" baseline="33000">
                <a:solidFill>
                  <a:srgbClr val="000000"/>
                </a:solidFill>
                <a:ea typeface="DejaVu LGC Sans" charset="0"/>
                <a:cs typeface="DejaVu LGC Sans" charset="0"/>
              </a:rPr>
              <a:t>2</a:t>
            </a:r>
          </a:p>
        </p:txBody>
      </p:sp>
      <p:sp>
        <p:nvSpPr>
          <p:cNvPr id="55309" name="Line 11"/>
          <p:cNvSpPr>
            <a:spLocks noChangeShapeType="1"/>
          </p:cNvSpPr>
          <p:nvPr/>
        </p:nvSpPr>
        <p:spPr bwMode="auto">
          <a:xfrm>
            <a:off x="5822950" y="4294188"/>
            <a:ext cx="769938" cy="1563687"/>
          </a:xfrm>
          <a:prstGeom prst="line">
            <a:avLst/>
          </a:prstGeom>
          <a:noFill/>
          <a:ln w="18360">
            <a:solidFill>
              <a:srgbClr val="000000"/>
            </a:solidFill>
            <a:round/>
            <a:headEnd/>
            <a:tailEnd type="triangle" w="med" len="med"/>
          </a:ln>
        </p:spPr>
        <p:txBody>
          <a:bodyPr/>
          <a:lstStyle/>
          <a:p>
            <a:endParaRPr lang="en-US"/>
          </a:p>
        </p:txBody>
      </p:sp>
      <p:sp>
        <p:nvSpPr>
          <p:cNvPr id="55310" name="Text Box 12"/>
          <p:cNvSpPr txBox="1">
            <a:spLocks noChangeArrowheads="1"/>
          </p:cNvSpPr>
          <p:nvPr/>
        </p:nvSpPr>
        <p:spPr bwMode="auto">
          <a:xfrm>
            <a:off x="4787900" y="4414838"/>
            <a:ext cx="966788" cy="346075"/>
          </a:xfrm>
          <a:prstGeom prst="rect">
            <a:avLst/>
          </a:prstGeom>
          <a:noFill/>
          <a:ln w="9525">
            <a:noFill/>
            <a:round/>
            <a:headEnd/>
            <a:tailEnd/>
          </a:ln>
        </p:spPr>
        <p:txBody>
          <a:bodyPr wrap="none" lIns="90000" tIns="45000" rIns="90000" bIns="45000"/>
          <a:lstStyle/>
          <a:p>
            <a:pPr>
              <a:tabLst>
                <a:tab pos="723900" algn="l"/>
              </a:tabLst>
            </a:pPr>
            <a:r>
              <a:rPr lang="en-US">
                <a:solidFill>
                  <a:srgbClr val="000000"/>
                </a:solidFill>
                <a:ea typeface="DejaVu LGC Sans" charset="0"/>
                <a:cs typeface="DejaVu LGC Sans" charset="0"/>
              </a:rPr>
              <a:t>ASCRS</a:t>
            </a:r>
          </a:p>
        </p:txBody>
      </p:sp>
      <p:sp>
        <p:nvSpPr>
          <p:cNvPr id="55311" name="Line 13"/>
          <p:cNvSpPr>
            <a:spLocks noChangeShapeType="1"/>
          </p:cNvSpPr>
          <p:nvPr/>
        </p:nvSpPr>
        <p:spPr bwMode="auto">
          <a:xfrm>
            <a:off x="5365750" y="4751388"/>
            <a:ext cx="652463" cy="1328737"/>
          </a:xfrm>
          <a:prstGeom prst="line">
            <a:avLst/>
          </a:prstGeom>
          <a:noFill/>
          <a:ln w="18360">
            <a:solidFill>
              <a:srgbClr val="000000"/>
            </a:solidFill>
            <a:round/>
            <a:headEnd/>
            <a:tailEnd type="triangle" w="med" len="med"/>
          </a:ln>
        </p:spPr>
        <p:txBody>
          <a:bodyP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4"/>
          <p:cNvSpPr>
            <a:spLocks noGrp="1"/>
          </p:cNvSpPr>
          <p:nvPr>
            <p:ph type="sldNum" sz="quarter" idx="10"/>
          </p:nvPr>
        </p:nvSpPr>
        <p:spPr>
          <a:noFill/>
        </p:spPr>
        <p:txBody>
          <a:bodyPr/>
          <a:lstStyle/>
          <a:p>
            <a:fld id="{A5FC8B58-C445-4CB5-9F96-C18075333451}" type="slidenum">
              <a:rPr lang="en-US"/>
              <a:pPr/>
              <a:t>48</a:t>
            </a:fld>
            <a:endParaRPr lang="en-US"/>
          </a:p>
        </p:txBody>
      </p:sp>
      <p:sp>
        <p:nvSpPr>
          <p:cNvPr id="2052" name="Rectangle 1"/>
          <p:cNvSpPr>
            <a:spLocks noGrp="1" noChangeArrowheads="1"/>
          </p:cNvSpPr>
          <p:nvPr>
            <p:ph type="title"/>
          </p:nvPr>
        </p:nvSpPr>
        <p:spPr>
          <a:xfrm>
            <a:off x="0" y="-1588"/>
            <a:ext cx="9144000" cy="917576"/>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t>Reduced sizes can benefit power extraction</a:t>
            </a:r>
          </a:p>
        </p:txBody>
      </p:sp>
      <p:pic>
        <p:nvPicPr>
          <p:cNvPr id="2053" name="Picture 2"/>
          <p:cNvPicPr>
            <a:picLocks noChangeAspect="1" noChangeArrowheads="1"/>
          </p:cNvPicPr>
          <p:nvPr/>
        </p:nvPicPr>
        <p:blipFill>
          <a:blip r:embed="rId4" cstate="print"/>
          <a:srcRect/>
          <a:stretch>
            <a:fillRect/>
          </a:stretch>
        </p:blipFill>
        <p:spPr bwMode="auto">
          <a:xfrm>
            <a:off x="5402263" y="927100"/>
            <a:ext cx="3657600" cy="2944813"/>
          </a:xfrm>
          <a:prstGeom prst="rect">
            <a:avLst/>
          </a:prstGeom>
          <a:noFill/>
          <a:ln w="9525">
            <a:noFill/>
            <a:round/>
            <a:headEnd/>
            <a:tailEnd/>
          </a:ln>
        </p:spPr>
      </p:pic>
      <p:sp>
        <p:nvSpPr>
          <p:cNvPr id="2054" name="Text Box 3"/>
          <p:cNvSpPr txBox="1">
            <a:spLocks noChangeArrowheads="1"/>
          </p:cNvSpPr>
          <p:nvPr/>
        </p:nvSpPr>
        <p:spPr bwMode="auto">
          <a:xfrm>
            <a:off x="4259263" y="1584325"/>
            <a:ext cx="1227137" cy="1370013"/>
          </a:xfrm>
          <a:prstGeom prst="rect">
            <a:avLst/>
          </a:prstGeom>
          <a:solidFill>
            <a:srgbClr val="FFFFFF"/>
          </a:solidFill>
          <a:ln w="9525">
            <a:noFill/>
            <a:round/>
            <a:headEnd/>
            <a:tailEnd/>
          </a:ln>
        </p:spPr>
        <p:txBody>
          <a:bodyPr wrap="none" lIns="90000" tIns="45000" rIns="90000" bIns="45000"/>
          <a:lstStyle/>
          <a:p>
            <a:pPr algn="r">
              <a:tabLst>
                <a:tab pos="723900" algn="l"/>
              </a:tabLst>
            </a:pPr>
            <a:r>
              <a:rPr lang="en-US">
                <a:solidFill>
                  <a:srgbClr val="FF0000"/>
                </a:solidFill>
                <a:ea typeface="DejaVu LGC Sans" charset="0"/>
                <a:cs typeface="DejaVu LGC Sans" charset="0"/>
              </a:rPr>
              <a:t>&gt;300 MPa</a:t>
            </a:r>
          </a:p>
          <a:p>
            <a:pPr algn="r">
              <a:tabLst>
                <a:tab pos="723900" algn="l"/>
              </a:tabLst>
            </a:pPr>
            <a:r>
              <a:rPr lang="en-US">
                <a:solidFill>
                  <a:srgbClr val="F58025"/>
                </a:solidFill>
                <a:ea typeface="DejaVu LGC Sans" charset="0"/>
                <a:cs typeface="DejaVu LGC Sans" charset="0"/>
              </a:rPr>
              <a:t>270 MPa</a:t>
            </a:r>
          </a:p>
          <a:p>
            <a:pPr algn="r">
              <a:tabLst>
                <a:tab pos="723900" algn="l"/>
              </a:tabLst>
            </a:pPr>
            <a:r>
              <a:rPr lang="en-US">
                <a:solidFill>
                  <a:srgbClr val="00AE00"/>
                </a:solidFill>
                <a:ea typeface="DejaVu LGC Sans" charset="0"/>
                <a:cs typeface="DejaVu LGC Sans" charset="0"/>
              </a:rPr>
              <a:t>200 MPa</a:t>
            </a:r>
          </a:p>
          <a:p>
            <a:pPr algn="r">
              <a:tabLst>
                <a:tab pos="723900" algn="l"/>
              </a:tabLst>
            </a:pPr>
            <a:r>
              <a:rPr lang="en-US">
                <a:solidFill>
                  <a:srgbClr val="00B8FF"/>
                </a:solidFill>
                <a:ea typeface="DejaVu LGC Sans" charset="0"/>
                <a:cs typeface="DejaVu LGC Sans" charset="0"/>
              </a:rPr>
              <a:t>100 MPa</a:t>
            </a:r>
          </a:p>
          <a:p>
            <a:pPr algn="r">
              <a:tabLst>
                <a:tab pos="723900" algn="l"/>
              </a:tabLst>
            </a:pPr>
            <a:r>
              <a:rPr lang="en-US">
                <a:solidFill>
                  <a:srgbClr val="0000FF"/>
                </a:solidFill>
                <a:ea typeface="DejaVu LGC Sans" charset="0"/>
                <a:cs typeface="DejaVu LGC Sans" charset="0"/>
              </a:rPr>
              <a:t>2 MPa</a:t>
            </a:r>
          </a:p>
        </p:txBody>
      </p:sp>
      <p:sp>
        <p:nvSpPr>
          <p:cNvPr id="2055" name="Rectangle 4"/>
          <p:cNvSpPr>
            <a:spLocks noChangeArrowheads="1"/>
          </p:cNvSpPr>
          <p:nvPr/>
        </p:nvSpPr>
        <p:spPr bwMode="auto">
          <a:xfrm>
            <a:off x="7543800" y="914400"/>
            <a:ext cx="1516063" cy="1371600"/>
          </a:xfrm>
          <a:prstGeom prst="rect">
            <a:avLst/>
          </a:prstGeom>
          <a:solidFill>
            <a:srgbClr val="FFFFFF"/>
          </a:solidFill>
          <a:ln w="18360">
            <a:solidFill>
              <a:srgbClr val="000000"/>
            </a:solidFill>
            <a:round/>
            <a:headEnd/>
            <a:tailEnd/>
          </a:ln>
        </p:spPr>
        <p:txBody>
          <a:bodyPr wrap="none" anchor="ctr"/>
          <a:lstStyle/>
          <a:p>
            <a:endParaRPr lang="en-US"/>
          </a:p>
        </p:txBody>
      </p:sp>
      <p:graphicFrame>
        <p:nvGraphicFramePr>
          <p:cNvPr id="2050" name="Object 5"/>
          <p:cNvGraphicFramePr>
            <a:graphicFrameLocks noChangeAspect="1"/>
          </p:cNvGraphicFramePr>
          <p:nvPr/>
        </p:nvGraphicFramePr>
        <p:xfrm>
          <a:off x="7559675" y="914400"/>
          <a:ext cx="1463675" cy="1352550"/>
        </p:xfrm>
        <a:graphic>
          <a:graphicData uri="http://schemas.openxmlformats.org/presentationml/2006/ole">
            <p:oleObj spid="_x0000_s2050" r:id="rId5" imgW="1463040" imgH="1352160" progId="Equation.3">
              <p:embed/>
            </p:oleObj>
          </a:graphicData>
        </a:graphic>
      </p:graphicFrame>
      <p:pic>
        <p:nvPicPr>
          <p:cNvPr id="2056" name="Picture 6"/>
          <p:cNvPicPr>
            <a:picLocks noChangeAspect="1" noChangeArrowheads="1"/>
          </p:cNvPicPr>
          <p:nvPr/>
        </p:nvPicPr>
        <p:blipFill>
          <a:blip r:embed="rId6" cstate="print"/>
          <a:srcRect/>
          <a:stretch>
            <a:fillRect/>
          </a:stretch>
        </p:blipFill>
        <p:spPr bwMode="auto">
          <a:xfrm>
            <a:off x="4741863" y="3673475"/>
            <a:ext cx="4370387" cy="2743200"/>
          </a:xfrm>
          <a:prstGeom prst="rect">
            <a:avLst/>
          </a:prstGeom>
          <a:noFill/>
          <a:ln w="9525">
            <a:noFill/>
            <a:round/>
            <a:headEnd/>
            <a:tailEnd/>
          </a:ln>
        </p:spPr>
      </p:pic>
      <p:sp>
        <p:nvSpPr>
          <p:cNvPr id="2057" name="Text Box 7"/>
          <p:cNvSpPr txBox="1">
            <a:spLocks noChangeArrowheads="1"/>
          </p:cNvSpPr>
          <p:nvPr/>
        </p:nvSpPr>
        <p:spPr bwMode="auto">
          <a:xfrm>
            <a:off x="4895850" y="6351588"/>
            <a:ext cx="4025900" cy="260350"/>
          </a:xfrm>
          <a:prstGeom prst="rect">
            <a:avLst/>
          </a:prstGeom>
          <a:noFill/>
          <a:ln w="9525">
            <a:noFill/>
            <a:round/>
            <a:headEnd/>
            <a:tailEnd/>
          </a:ln>
        </p:spPr>
        <p:txBody>
          <a:bodyPr wrap="none" lIns="90000" tIns="45000" rIns="90000" bIns="45000"/>
          <a:lstStyle/>
          <a:p>
            <a:pPr>
              <a:tabLst>
                <a:tab pos="723900" algn="l"/>
                <a:tab pos="1447800" algn="l"/>
                <a:tab pos="2171700" algn="l"/>
                <a:tab pos="2895600" algn="l"/>
                <a:tab pos="3619500" algn="l"/>
              </a:tabLst>
            </a:pPr>
            <a:r>
              <a:rPr lang="en-US" sz="1200">
                <a:solidFill>
                  <a:srgbClr val="000000"/>
                </a:solidFill>
                <a:ea typeface="DejaVu LGC Sans" charset="0"/>
                <a:cs typeface="DejaVu LGC Sans" charset="0"/>
              </a:rPr>
              <a:t>Zinkle, et al., Fusion Materials Report, June 1998, p.135.</a:t>
            </a:r>
          </a:p>
        </p:txBody>
      </p:sp>
      <p:sp>
        <p:nvSpPr>
          <p:cNvPr id="2058" name="Rectangle 8"/>
          <p:cNvSpPr>
            <a:spLocks noGrp="1" noChangeArrowheads="1"/>
          </p:cNvSpPr>
          <p:nvPr>
            <p:ph type="body" idx="1"/>
          </p:nvPr>
        </p:nvSpPr>
        <p:spPr>
          <a:xfrm>
            <a:off x="80963" y="823913"/>
            <a:ext cx="4948237" cy="5734050"/>
          </a:xfrm>
        </p:spPr>
        <p:txBody>
          <a:bodyPr/>
          <a:lstStyle/>
          <a:p>
            <a:pPr marL="0" indent="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mtClean="0"/>
              <a:t>At constant stress, radius reduction can reduce pipe-wall thickness</a:t>
            </a:r>
          </a:p>
          <a:p>
            <a:pPr marL="431800" lvl="1" indent="-21590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mtClean="0"/>
              <a:t>Rely on liquid metal protection of substrate</a:t>
            </a:r>
          </a:p>
          <a:p>
            <a:pPr marL="431800" lvl="1" indent="-21590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mtClean="0"/>
              <a:t>Manufacturing challenges...</a:t>
            </a:r>
          </a:p>
          <a:p>
            <a:pPr marL="0" indent="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mtClean="0"/>
              <a:t>Yield stress and creep deformation provide design points</a:t>
            </a:r>
          </a:p>
          <a:p>
            <a:pPr marL="0" indent="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mtClean="0"/>
              <a:t>ODS-RAFM should avoid rupture for &gt;2yrs</a:t>
            </a:r>
          </a:p>
          <a:p>
            <a:pPr marL="431800" lvl="1" indent="-21590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mtClean="0"/>
              <a:t>T</a:t>
            </a:r>
            <a:r>
              <a:rPr lang="en-US" baseline="-33000" smtClean="0"/>
              <a:t>max,steel</a:t>
            </a:r>
            <a:r>
              <a:rPr lang="en-US" smtClean="0"/>
              <a:t>~610C</a:t>
            </a:r>
          </a:p>
          <a:p>
            <a:pPr marL="431800" lvl="1" indent="-21590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mtClean="0"/>
              <a:t>Highest stress at lowest temperatures (500-550C)</a:t>
            </a:r>
          </a:p>
          <a:p>
            <a:pPr marL="431800" lvl="1" indent="-21590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mtClean="0"/>
              <a:t>Further optimization to be done in 3D to address margins of safety, etc.</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4"/>
          <p:cNvSpPr>
            <a:spLocks noGrp="1"/>
          </p:cNvSpPr>
          <p:nvPr>
            <p:ph type="sldNum" sz="quarter" idx="10"/>
          </p:nvPr>
        </p:nvSpPr>
        <p:spPr>
          <a:noFill/>
        </p:spPr>
        <p:txBody>
          <a:bodyPr/>
          <a:lstStyle/>
          <a:p>
            <a:fld id="{2C710F6F-20E3-4089-925F-338CAED90F17}" type="slidenum">
              <a:rPr lang="en-US"/>
              <a:pPr/>
              <a:t>49</a:t>
            </a:fld>
            <a:endParaRPr lang="en-US"/>
          </a:p>
        </p:txBody>
      </p:sp>
      <p:sp>
        <p:nvSpPr>
          <p:cNvPr id="56323" name="Rectangle 1"/>
          <p:cNvSpPr>
            <a:spLocks noGrp="1" noChangeArrowheads="1"/>
          </p:cNvSpPr>
          <p:nvPr>
            <p:ph type="title"/>
          </p:nvPr>
        </p:nvSpPr>
        <p:spPr>
          <a:xfrm>
            <a:off x="0" y="-46038"/>
            <a:ext cx="9144000" cy="1008063"/>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t>Liquid lithium demonstrated to protect fragile substrate</a:t>
            </a:r>
          </a:p>
        </p:txBody>
      </p:sp>
      <p:sp>
        <p:nvSpPr>
          <p:cNvPr id="56324" name="Rectangle 2"/>
          <p:cNvSpPr>
            <a:spLocks noGrp="1" noChangeArrowheads="1"/>
          </p:cNvSpPr>
          <p:nvPr>
            <p:ph type="body" idx="1"/>
          </p:nvPr>
        </p:nvSpPr>
        <p:spPr>
          <a:xfrm>
            <a:off x="152400" y="1219200"/>
            <a:ext cx="3962400" cy="5181600"/>
          </a:xfrm>
        </p:spPr>
        <p:txBody>
          <a:bodyPr/>
          <a:lstStyle/>
          <a:p>
            <a:pPr marL="0" indent="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200" smtClean="0"/>
              <a:t>Red Star Capillary-Porous-System (CPS) long-since shown to substrate damage under ELM-like disruptions (5MJ/m</a:t>
            </a:r>
            <a:r>
              <a:rPr lang="en-US" sz="2200" baseline="33000" smtClean="0"/>
              <a:t>2</a:t>
            </a:r>
            <a:r>
              <a:rPr lang="en-US" sz="2200" smtClean="0"/>
              <a:t>, 0.5ms in QSPA)</a:t>
            </a:r>
          </a:p>
          <a:p>
            <a:pPr marL="0" indent="0">
              <a:buSzPct val="45000"/>
              <a:buFont typeface="Wingdings" charset="2"/>
              <a:buNone/>
              <a:tabLst>
                <a:tab pos="569913" algn="l"/>
                <a:tab pos="1484313" algn="l"/>
                <a:tab pos="2398713" algn="l"/>
                <a:tab pos="3313113" algn="l"/>
                <a:tab pos="4227513" algn="l"/>
                <a:tab pos="5141913" algn="l"/>
                <a:tab pos="6056313" algn="l"/>
                <a:tab pos="6970713" algn="l"/>
                <a:tab pos="7885113" algn="l"/>
                <a:tab pos="8799513" algn="l"/>
                <a:tab pos="9713913" algn="l"/>
              </a:tabLst>
            </a:pPr>
            <a:endParaRPr lang="en-US" sz="2200" smtClean="0"/>
          </a:p>
          <a:p>
            <a:pPr marL="0" indent="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200" smtClean="0"/>
              <a:t>Able to withstand 25MW/m</a:t>
            </a:r>
            <a:r>
              <a:rPr lang="en-US" sz="2200" baseline="33000" smtClean="0"/>
              <a:t>2</a:t>
            </a:r>
            <a:r>
              <a:rPr lang="en-US" sz="2200" smtClean="0"/>
              <a:t> heat fluxes via strong evaporation and vapor shield</a:t>
            </a:r>
          </a:p>
          <a:p>
            <a:pPr marL="0" indent="0">
              <a:buSzPct val="45000"/>
              <a:buFont typeface="Wingdings" charset="2"/>
              <a:buNone/>
              <a:tabLst>
                <a:tab pos="569913" algn="l"/>
                <a:tab pos="1484313" algn="l"/>
                <a:tab pos="2398713" algn="l"/>
                <a:tab pos="3313113" algn="l"/>
                <a:tab pos="4227513" algn="l"/>
                <a:tab pos="5141913" algn="l"/>
                <a:tab pos="6056313" algn="l"/>
                <a:tab pos="6970713" algn="l"/>
                <a:tab pos="7885113" algn="l"/>
                <a:tab pos="8799513" algn="l"/>
                <a:tab pos="9713913" algn="l"/>
              </a:tabLst>
            </a:pPr>
            <a:endParaRPr lang="en-US" sz="2200" smtClean="0"/>
          </a:p>
          <a:p>
            <a:pPr marL="0" indent="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200" smtClean="0"/>
              <a:t>In principle, all PFCs in fully-flowing system will return to an equilibrium position (i.e. self-healing)</a:t>
            </a:r>
          </a:p>
        </p:txBody>
      </p:sp>
      <p:pic>
        <p:nvPicPr>
          <p:cNvPr id="56325" name="Picture 3"/>
          <p:cNvPicPr>
            <a:picLocks noChangeAspect="1" noChangeArrowheads="1"/>
          </p:cNvPicPr>
          <p:nvPr/>
        </p:nvPicPr>
        <p:blipFill>
          <a:blip r:embed="rId3" cstate="print"/>
          <a:srcRect/>
          <a:stretch>
            <a:fillRect/>
          </a:stretch>
        </p:blipFill>
        <p:spPr bwMode="auto">
          <a:xfrm>
            <a:off x="4148138" y="4041775"/>
            <a:ext cx="2386012" cy="2286000"/>
          </a:xfrm>
          <a:prstGeom prst="rect">
            <a:avLst/>
          </a:prstGeom>
          <a:noFill/>
          <a:ln w="9525">
            <a:noFill/>
            <a:round/>
            <a:headEnd/>
            <a:tailEnd/>
          </a:ln>
        </p:spPr>
      </p:pic>
      <p:pic>
        <p:nvPicPr>
          <p:cNvPr id="56326" name="Picture 4"/>
          <p:cNvPicPr>
            <a:picLocks noChangeAspect="1" noChangeArrowheads="1"/>
          </p:cNvPicPr>
          <p:nvPr/>
        </p:nvPicPr>
        <p:blipFill>
          <a:blip r:embed="rId4" cstate="print"/>
          <a:srcRect/>
          <a:stretch>
            <a:fillRect/>
          </a:stretch>
        </p:blipFill>
        <p:spPr bwMode="auto">
          <a:xfrm>
            <a:off x="6661150" y="4052888"/>
            <a:ext cx="2460625" cy="2286000"/>
          </a:xfrm>
          <a:prstGeom prst="rect">
            <a:avLst/>
          </a:prstGeom>
          <a:noFill/>
          <a:ln w="9525">
            <a:noFill/>
            <a:round/>
            <a:headEnd/>
            <a:tailEnd/>
          </a:ln>
        </p:spPr>
      </p:pic>
      <p:pic>
        <p:nvPicPr>
          <p:cNvPr id="56327" name="Picture 5"/>
          <p:cNvPicPr>
            <a:picLocks noChangeAspect="1" noChangeArrowheads="1"/>
          </p:cNvPicPr>
          <p:nvPr/>
        </p:nvPicPr>
        <p:blipFill>
          <a:blip r:embed="rId5" cstate="print"/>
          <a:srcRect/>
          <a:stretch>
            <a:fillRect/>
          </a:stretch>
        </p:blipFill>
        <p:spPr bwMode="auto">
          <a:xfrm>
            <a:off x="6723063" y="1574800"/>
            <a:ext cx="2312987" cy="2286000"/>
          </a:xfrm>
          <a:prstGeom prst="rect">
            <a:avLst/>
          </a:prstGeom>
          <a:noFill/>
          <a:ln w="9525">
            <a:noFill/>
            <a:round/>
            <a:headEnd/>
            <a:tailEnd/>
          </a:ln>
        </p:spPr>
      </p:pic>
      <p:sp>
        <p:nvSpPr>
          <p:cNvPr id="56328" name="Rectangle 6"/>
          <p:cNvSpPr>
            <a:spLocks noChangeArrowheads="1"/>
          </p:cNvSpPr>
          <p:nvPr/>
        </p:nvSpPr>
        <p:spPr bwMode="auto">
          <a:xfrm>
            <a:off x="4343400" y="1839913"/>
            <a:ext cx="2057400" cy="1828800"/>
          </a:xfrm>
          <a:prstGeom prst="rect">
            <a:avLst/>
          </a:prstGeom>
          <a:solidFill>
            <a:srgbClr val="C0C0C0"/>
          </a:solidFill>
          <a:ln w="18360">
            <a:solidFill>
              <a:srgbClr val="000000"/>
            </a:solidFill>
            <a:round/>
            <a:headEnd/>
            <a:tailEnd/>
          </a:ln>
        </p:spPr>
        <p:txBody>
          <a:bodyPr wrap="none" lIns="99000" tIns="54000" rIns="99000" bIns="54000" anchor="ctr"/>
          <a:lstStyle/>
          <a:p>
            <a:pPr algn="ctr">
              <a:tabLst>
                <a:tab pos="723900" algn="l"/>
                <a:tab pos="1447800" algn="l"/>
              </a:tabLst>
            </a:pPr>
            <a:r>
              <a:rPr lang="en-US" sz="2400">
                <a:solidFill>
                  <a:srgbClr val="000000"/>
                </a:solidFill>
                <a:ea typeface="DejaVu LGC Sans" charset="0"/>
                <a:cs typeface="DejaVu LGC Sans" charset="0"/>
              </a:rPr>
              <a:t>No Lithium</a:t>
            </a:r>
          </a:p>
        </p:txBody>
      </p:sp>
      <p:sp>
        <p:nvSpPr>
          <p:cNvPr id="56329" name="Text Box 7"/>
          <p:cNvSpPr txBox="1">
            <a:spLocks noChangeArrowheads="1"/>
          </p:cNvSpPr>
          <p:nvPr/>
        </p:nvSpPr>
        <p:spPr bwMode="auto">
          <a:xfrm>
            <a:off x="4343400" y="1166813"/>
            <a:ext cx="2057400" cy="346075"/>
          </a:xfrm>
          <a:prstGeom prst="rect">
            <a:avLst/>
          </a:prstGeom>
          <a:noFill/>
          <a:ln w="9525">
            <a:noFill/>
            <a:round/>
            <a:headEnd/>
            <a:tailEnd/>
          </a:ln>
        </p:spPr>
        <p:txBody>
          <a:bodyPr lIns="90000" tIns="45000" rIns="90000" bIns="45000"/>
          <a:lstStyle/>
          <a:p>
            <a:pPr>
              <a:tabLst>
                <a:tab pos="723900" algn="l"/>
                <a:tab pos="1447800" algn="l"/>
              </a:tabLst>
            </a:pPr>
            <a:r>
              <a:rPr lang="en-US">
                <a:solidFill>
                  <a:srgbClr val="000000"/>
                </a:solidFill>
                <a:ea typeface="DejaVu LGC Sans" charset="0"/>
                <a:cs typeface="DejaVu LGC Sans" charset="0"/>
              </a:rPr>
              <a:t>Pre-exposure</a:t>
            </a:r>
          </a:p>
        </p:txBody>
      </p:sp>
      <p:sp>
        <p:nvSpPr>
          <p:cNvPr id="56330" name="Text Box 8"/>
          <p:cNvSpPr txBox="1">
            <a:spLocks noChangeArrowheads="1"/>
          </p:cNvSpPr>
          <p:nvPr/>
        </p:nvSpPr>
        <p:spPr bwMode="auto">
          <a:xfrm>
            <a:off x="6899275" y="1203325"/>
            <a:ext cx="2057400" cy="346075"/>
          </a:xfrm>
          <a:prstGeom prst="rect">
            <a:avLst/>
          </a:prstGeom>
          <a:noFill/>
          <a:ln w="9525">
            <a:noFill/>
            <a:round/>
            <a:headEnd/>
            <a:tailEnd/>
          </a:ln>
        </p:spPr>
        <p:txBody>
          <a:bodyPr lIns="90000" tIns="45000" rIns="90000" bIns="45000"/>
          <a:lstStyle/>
          <a:p>
            <a:pPr>
              <a:tabLst>
                <a:tab pos="723900" algn="l"/>
                <a:tab pos="1447800" algn="l"/>
              </a:tabLst>
            </a:pPr>
            <a:r>
              <a:rPr lang="en-US">
                <a:solidFill>
                  <a:srgbClr val="000000"/>
                </a:solidFill>
                <a:ea typeface="DejaVu LGC Sans" charset="0"/>
                <a:cs typeface="DejaVu LGC Sans" charset="0"/>
              </a:rPr>
              <a:t>Post-exposure</a:t>
            </a:r>
          </a:p>
        </p:txBody>
      </p:sp>
      <p:sp>
        <p:nvSpPr>
          <p:cNvPr id="56331" name="AutoShape 9"/>
          <p:cNvSpPr>
            <a:spLocks noChangeArrowheads="1"/>
          </p:cNvSpPr>
          <p:nvPr/>
        </p:nvSpPr>
        <p:spPr bwMode="auto">
          <a:xfrm>
            <a:off x="6243638" y="2455863"/>
            <a:ext cx="1143000" cy="685800"/>
          </a:xfrm>
          <a:prstGeom prst="rightArrow">
            <a:avLst>
              <a:gd name="adj1" fmla="val 50000"/>
              <a:gd name="adj2" fmla="val 41667"/>
            </a:avLst>
          </a:prstGeom>
          <a:solidFill>
            <a:srgbClr val="FF0000"/>
          </a:solidFill>
          <a:ln w="9525">
            <a:solidFill>
              <a:srgbClr val="000000"/>
            </a:solidFill>
            <a:round/>
            <a:headEnd/>
            <a:tailEnd/>
          </a:ln>
        </p:spPr>
        <p:txBody>
          <a:bodyPr wrap="none" anchor="ctr"/>
          <a:lstStyle/>
          <a:p>
            <a:endParaRPr lang="en-US"/>
          </a:p>
        </p:txBody>
      </p:sp>
      <p:sp>
        <p:nvSpPr>
          <p:cNvPr id="56332" name="AutoShape 10"/>
          <p:cNvSpPr>
            <a:spLocks noChangeArrowheads="1"/>
          </p:cNvSpPr>
          <p:nvPr/>
        </p:nvSpPr>
        <p:spPr bwMode="auto">
          <a:xfrm>
            <a:off x="6245225" y="4903788"/>
            <a:ext cx="1143000" cy="685800"/>
          </a:xfrm>
          <a:prstGeom prst="rightArrow">
            <a:avLst>
              <a:gd name="adj1" fmla="val 50000"/>
              <a:gd name="adj2" fmla="val 41667"/>
            </a:avLst>
          </a:prstGeom>
          <a:solidFill>
            <a:srgbClr val="FF0000"/>
          </a:solidFill>
          <a:ln w="9525">
            <a:solidFill>
              <a:srgbClr val="000000"/>
            </a:solidFill>
            <a:round/>
            <a:headEnd/>
            <a:tailEnd/>
          </a:ln>
        </p:spPr>
        <p:txBody>
          <a:bodyPr wrap="none" anchor="ctr"/>
          <a:lstStyle/>
          <a:p>
            <a:endParaRPr lang="en-US"/>
          </a:p>
        </p:txBody>
      </p:sp>
      <p:sp>
        <p:nvSpPr>
          <p:cNvPr id="56333" name="Text Box 11"/>
          <p:cNvSpPr txBox="1">
            <a:spLocks noChangeArrowheads="1"/>
          </p:cNvSpPr>
          <p:nvPr/>
        </p:nvSpPr>
        <p:spPr bwMode="auto">
          <a:xfrm>
            <a:off x="4800600" y="6319838"/>
            <a:ext cx="3624263" cy="260350"/>
          </a:xfrm>
          <a:prstGeom prst="rect">
            <a:avLst/>
          </a:prstGeom>
          <a:noFill/>
          <a:ln w="9525">
            <a:noFill/>
            <a:round/>
            <a:headEnd/>
            <a:tailEnd/>
          </a:ln>
        </p:spPr>
        <p:txBody>
          <a:bodyPr wrap="none" lIns="90000" tIns="45000" rIns="90000" bIns="45000"/>
          <a:lstStyle/>
          <a:p>
            <a:pPr>
              <a:tabLst>
                <a:tab pos="723900" algn="l"/>
                <a:tab pos="1447800" algn="l"/>
                <a:tab pos="2171700" algn="l"/>
                <a:tab pos="2895600" algn="l"/>
                <a:tab pos="3619500" algn="l"/>
              </a:tabLst>
            </a:pPr>
            <a:r>
              <a:rPr lang="en-US" sz="1200">
                <a:solidFill>
                  <a:srgbClr val="000000"/>
                </a:solidFill>
                <a:ea typeface="DejaVu LGC Sans" charset="0"/>
                <a:cs typeface="DejaVu LGC Sans" charset="0"/>
              </a:rPr>
              <a:t>Evtikhin, et al., J. Nucl. Mater. </a:t>
            </a:r>
            <a:r>
              <a:rPr lang="en-US" sz="1200" b="1">
                <a:solidFill>
                  <a:srgbClr val="000000"/>
                </a:solidFill>
                <a:ea typeface="DejaVu LGC Sans" charset="0"/>
                <a:cs typeface="DejaVu LGC Sans" charset="0"/>
              </a:rPr>
              <a:t>271-272</a:t>
            </a:r>
            <a:r>
              <a:rPr lang="en-US" sz="1200">
                <a:solidFill>
                  <a:srgbClr val="000000"/>
                </a:solidFill>
                <a:ea typeface="DejaVu LGC Sans" charset="0"/>
                <a:cs typeface="DejaVu LGC Sans" charset="0"/>
              </a:rPr>
              <a:t> (1999) 396.</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p:cNvSpPr>
            <a:spLocks noGrp="1"/>
          </p:cNvSpPr>
          <p:nvPr>
            <p:ph type="sldNum" sz="quarter" idx="10"/>
          </p:nvPr>
        </p:nvSpPr>
        <p:spPr>
          <a:noFill/>
        </p:spPr>
        <p:txBody>
          <a:bodyPr/>
          <a:lstStyle/>
          <a:p>
            <a:fld id="{4EBD1334-D42E-40A4-B2FF-749C7F6EA9D4}" type="slidenum">
              <a:rPr lang="en-US"/>
              <a:pPr/>
              <a:t>5</a:t>
            </a:fld>
            <a:endParaRPr lang="en-US"/>
          </a:p>
        </p:txBody>
      </p:sp>
      <p:sp>
        <p:nvSpPr>
          <p:cNvPr id="12291" name="Rectangle 1"/>
          <p:cNvSpPr>
            <a:spLocks noGrp="1" noChangeArrowheads="1"/>
          </p:cNvSpPr>
          <p:nvPr>
            <p:ph type="title" idx="4294967295"/>
          </p:nvPr>
        </p:nvSpPr>
        <p:spPr>
          <a:xfrm>
            <a:off x="0" y="44450"/>
            <a:ext cx="9144000" cy="823913"/>
          </a:xfrm>
        </p:spPr>
        <p:txBody>
          <a:bodyPr lIns="0" tIns="0" rIns="0" bIns="0"/>
          <a:lstStyle/>
          <a:p>
            <a:pPr algn="ct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i="0" smtClean="0"/>
              <a:t>Li wall conditioning results in confinement improvements and reduction in divertor carbon source</a:t>
            </a:r>
          </a:p>
        </p:txBody>
      </p:sp>
      <p:sp>
        <p:nvSpPr>
          <p:cNvPr id="9218" name="Rectangle 2"/>
          <p:cNvSpPr>
            <a:spLocks noGrp="1" noChangeArrowheads="1"/>
          </p:cNvSpPr>
          <p:nvPr>
            <p:ph type="body" idx="4294967295"/>
          </p:nvPr>
        </p:nvSpPr>
        <p:spPr>
          <a:xfrm>
            <a:off x="204788" y="1035050"/>
            <a:ext cx="4572000" cy="2771775"/>
          </a:xfrm>
        </p:spPr>
        <p:txBody>
          <a:bodyPr>
            <a:normAutofit fontScale="92500"/>
          </a:bodyPr>
          <a:lstStyle/>
          <a:p>
            <a:pPr marL="431800" indent="-323850" eaLnBrk="1">
              <a:buSzPct val="45000"/>
              <a:buFont typeface="Wingdings" charset="2"/>
              <a:buChar char=""/>
              <a:tabLst>
                <a:tab pos="723900" algn="l"/>
                <a:tab pos="1447800" algn="l"/>
                <a:tab pos="2171700" algn="l"/>
                <a:tab pos="2895600" algn="l"/>
                <a:tab pos="3619500" algn="l"/>
                <a:tab pos="4343400" algn="l"/>
              </a:tabLst>
              <a:defRPr/>
            </a:pPr>
            <a:r>
              <a:rPr lang="en-US" sz="1800" dirty="0" smtClean="0"/>
              <a:t>Confinement increases continually with pre-discharge lithium application</a:t>
            </a:r>
          </a:p>
          <a:p>
            <a:pPr marL="863600" lvl="1" indent="-323850" eaLnBrk="1">
              <a:buSzPct val="45000"/>
              <a:buFont typeface="Wingdings" charset="2"/>
              <a:buChar char=""/>
              <a:tabLst>
                <a:tab pos="723900" algn="l"/>
                <a:tab pos="1447800" algn="l"/>
                <a:tab pos="2171700" algn="l"/>
                <a:tab pos="2895600" algn="l"/>
                <a:tab pos="3619500" algn="l"/>
                <a:tab pos="4343400" algn="l"/>
              </a:tabLst>
              <a:defRPr/>
            </a:pPr>
            <a:r>
              <a:rPr lang="en-US" sz="1800" dirty="0" smtClean="0"/>
              <a:t>Deuterium inventory stationary (see J. </a:t>
            </a:r>
            <a:r>
              <a:rPr lang="en-US" sz="1800" dirty="0" err="1" smtClean="0"/>
              <a:t>Canik</a:t>
            </a:r>
            <a:r>
              <a:rPr lang="en-US" sz="1800" dirty="0" smtClean="0"/>
              <a:t> talk)</a:t>
            </a:r>
          </a:p>
          <a:p>
            <a:pPr marL="863600" lvl="1" indent="-323850" eaLnBrk="1">
              <a:buSzPct val="45000"/>
              <a:buFont typeface="Wingdings" charset="2"/>
              <a:buChar char=""/>
              <a:tabLst>
                <a:tab pos="723900" algn="l"/>
                <a:tab pos="1447800" algn="l"/>
                <a:tab pos="2171700" algn="l"/>
                <a:tab pos="2895600" algn="l"/>
                <a:tab pos="3619500" algn="l"/>
                <a:tab pos="4343400" algn="l"/>
              </a:tabLst>
              <a:defRPr/>
            </a:pPr>
            <a:r>
              <a:rPr lang="en-US" sz="1800" dirty="0" smtClean="0"/>
              <a:t>ELM elimination results in core carbon accumulation (see J. </a:t>
            </a:r>
            <a:r>
              <a:rPr lang="en-US" sz="1800" dirty="0" err="1" smtClean="0"/>
              <a:t>Canik</a:t>
            </a:r>
            <a:r>
              <a:rPr lang="en-US" sz="1800" dirty="0" smtClean="0"/>
              <a:t> talk)</a:t>
            </a:r>
          </a:p>
          <a:p>
            <a:pPr marL="431800" indent="-323850" eaLnBrk="1">
              <a:buSzPct val="45000"/>
              <a:buFont typeface="Wingdings" charset="2"/>
              <a:buChar char=""/>
              <a:tabLst>
                <a:tab pos="723900" algn="l"/>
                <a:tab pos="1447800" algn="l"/>
                <a:tab pos="2171700" algn="l"/>
                <a:tab pos="2895600" algn="l"/>
                <a:tab pos="3619500" algn="l"/>
                <a:tab pos="4343400" algn="l"/>
              </a:tabLst>
              <a:defRPr/>
            </a:pPr>
            <a:r>
              <a:rPr lang="en-US" sz="1800" dirty="0" smtClean="0"/>
              <a:t>Carbon influx in </a:t>
            </a:r>
            <a:r>
              <a:rPr lang="en-US" sz="1800" dirty="0" err="1" smtClean="0"/>
              <a:t>divertor</a:t>
            </a:r>
            <a:r>
              <a:rPr lang="en-US" sz="1800" dirty="0" smtClean="0"/>
              <a:t> reduced after application of lithium conditioning</a:t>
            </a:r>
          </a:p>
        </p:txBody>
      </p:sp>
      <p:pic>
        <p:nvPicPr>
          <p:cNvPr id="12293" name="Picture 3"/>
          <p:cNvPicPr>
            <a:picLocks noChangeAspect="1" noChangeArrowheads="1"/>
          </p:cNvPicPr>
          <p:nvPr/>
        </p:nvPicPr>
        <p:blipFill>
          <a:blip r:embed="rId3" cstate="print"/>
          <a:srcRect/>
          <a:stretch>
            <a:fillRect/>
          </a:stretch>
        </p:blipFill>
        <p:spPr bwMode="auto">
          <a:xfrm>
            <a:off x="5257800" y="971550"/>
            <a:ext cx="3657600" cy="2505075"/>
          </a:xfrm>
          <a:prstGeom prst="rect">
            <a:avLst/>
          </a:prstGeom>
          <a:noFill/>
          <a:ln w="9525">
            <a:noFill/>
            <a:round/>
            <a:headEnd/>
            <a:tailEnd/>
          </a:ln>
        </p:spPr>
      </p:pic>
      <p:pic>
        <p:nvPicPr>
          <p:cNvPr id="12294" name="Picture 4"/>
          <p:cNvPicPr>
            <a:picLocks noChangeAspect="1" noChangeArrowheads="1"/>
          </p:cNvPicPr>
          <p:nvPr/>
        </p:nvPicPr>
        <p:blipFill>
          <a:blip r:embed="rId4" cstate="print"/>
          <a:srcRect/>
          <a:stretch>
            <a:fillRect/>
          </a:stretch>
        </p:blipFill>
        <p:spPr bwMode="auto">
          <a:xfrm>
            <a:off x="5378450" y="3573463"/>
            <a:ext cx="3538538" cy="2971800"/>
          </a:xfrm>
          <a:prstGeom prst="rect">
            <a:avLst/>
          </a:prstGeom>
          <a:noFill/>
          <a:ln w="9525">
            <a:noFill/>
            <a:round/>
            <a:headEnd/>
            <a:tailEnd/>
          </a:ln>
        </p:spPr>
      </p:pic>
      <p:sp>
        <p:nvSpPr>
          <p:cNvPr id="12295" name="Text Box 5"/>
          <p:cNvSpPr txBox="1">
            <a:spLocks noChangeArrowheads="1"/>
          </p:cNvSpPr>
          <p:nvPr/>
        </p:nvSpPr>
        <p:spPr bwMode="auto">
          <a:xfrm>
            <a:off x="5845175" y="1009650"/>
            <a:ext cx="2363788" cy="290513"/>
          </a:xfrm>
          <a:prstGeom prst="rect">
            <a:avLst/>
          </a:prstGeom>
          <a:noFill/>
          <a:ln w="9525">
            <a:noFill/>
            <a:round/>
            <a:headEnd/>
            <a:tailEnd/>
          </a:ln>
        </p:spPr>
        <p:txBody>
          <a:bodyPr wrap="none" lIns="90000" tIns="45000" rIns="90000" bIns="45000"/>
          <a:lstStyle/>
          <a:p>
            <a:pPr>
              <a:tabLst>
                <a:tab pos="723900" algn="l"/>
                <a:tab pos="1447800" algn="l"/>
                <a:tab pos="2171700" algn="l"/>
              </a:tabLst>
            </a:pPr>
            <a:r>
              <a:rPr lang="en-US" sz="1400">
                <a:solidFill>
                  <a:srgbClr val="000080"/>
                </a:solidFill>
              </a:rPr>
              <a:t>Maingi PRL 2011; NF 2012.</a:t>
            </a:r>
          </a:p>
        </p:txBody>
      </p:sp>
      <p:pic>
        <p:nvPicPr>
          <p:cNvPr id="12296" name="Picture 6"/>
          <p:cNvPicPr>
            <a:picLocks noChangeAspect="1" noChangeArrowheads="1"/>
          </p:cNvPicPr>
          <p:nvPr/>
        </p:nvPicPr>
        <p:blipFill>
          <a:blip r:embed="rId5" cstate="print"/>
          <a:srcRect/>
          <a:stretch>
            <a:fillRect/>
          </a:stretch>
        </p:blipFill>
        <p:spPr bwMode="auto">
          <a:xfrm>
            <a:off x="47625" y="3922713"/>
            <a:ext cx="3694113" cy="2570162"/>
          </a:xfrm>
          <a:prstGeom prst="rect">
            <a:avLst/>
          </a:prstGeom>
          <a:noFill/>
          <a:ln w="9525">
            <a:noFill/>
            <a:round/>
            <a:headEnd/>
            <a:tailEnd/>
          </a:ln>
        </p:spPr>
      </p:pic>
      <p:sp>
        <p:nvSpPr>
          <p:cNvPr id="12297" name="AutoShape 7"/>
          <p:cNvSpPr>
            <a:spLocks noChangeArrowheads="1"/>
          </p:cNvSpPr>
          <p:nvPr/>
        </p:nvSpPr>
        <p:spPr bwMode="auto">
          <a:xfrm>
            <a:off x="3886200" y="4273550"/>
            <a:ext cx="1828800" cy="685800"/>
          </a:xfrm>
          <a:custGeom>
            <a:avLst/>
            <a:gdLst>
              <a:gd name="T0" fmla="*/ 0 w 21600"/>
              <a:gd name="T1" fmla="*/ 342900 h 21600"/>
              <a:gd name="T2" fmla="*/ 1828800 w 21600"/>
              <a:gd name="T3" fmla="*/ 342900 h 21600"/>
              <a:gd name="T4" fmla="*/ 1117600 w 21600"/>
              <a:gd name="T5" fmla="*/ 0 h 21600"/>
              <a:gd name="T6" fmla="*/ 1117600 w 21600"/>
              <a:gd name="T7" fmla="*/ 685800 h 21600"/>
              <a:gd name="T8" fmla="*/ 0 60000 65536"/>
              <a:gd name="T9" fmla="*/ 0 60000 65536"/>
              <a:gd name="T10" fmla="*/ 0 60000 65536"/>
              <a:gd name="T11" fmla="*/ 0 60000 65536"/>
              <a:gd name="T12" fmla="*/ 4000 w 21600"/>
              <a:gd name="T13" fmla="*/ 6400 h 21600"/>
              <a:gd name="T14" fmla="*/ 18178 w 21600"/>
              <a:gd name="T15" fmla="*/ 15200 h 21600"/>
            </a:gdLst>
            <a:ahLst/>
            <a:cxnLst>
              <a:cxn ang="T8">
                <a:pos x="T0" y="T1"/>
              </a:cxn>
              <a:cxn ang="T9">
                <a:pos x="T2" y="T3"/>
              </a:cxn>
              <a:cxn ang="T10">
                <a:pos x="T4" y="T5"/>
              </a:cxn>
              <a:cxn ang="T11">
                <a:pos x="T6" y="T7"/>
              </a:cxn>
            </a:cxnLst>
            <a:rect l="T12" t="T13" r="T14" b="T15"/>
            <a:pathLst>
              <a:path w="21600" h="21600">
                <a:moveTo>
                  <a:pt x="13200" y="0"/>
                </a:moveTo>
                <a:lnTo>
                  <a:pt x="21600" y="10800"/>
                </a:lnTo>
                <a:lnTo>
                  <a:pt x="13200" y="21800"/>
                </a:lnTo>
                <a:lnTo>
                  <a:pt x="13200" y="15200"/>
                </a:lnTo>
                <a:lnTo>
                  <a:pt x="4000" y="15200"/>
                </a:lnTo>
                <a:lnTo>
                  <a:pt x="4000" y="6400"/>
                </a:lnTo>
                <a:lnTo>
                  <a:pt x="13200" y="6400"/>
                </a:lnTo>
                <a:lnTo>
                  <a:pt x="13200" y="0"/>
                </a:lnTo>
                <a:moveTo>
                  <a:pt x="0" y="6400"/>
                </a:moveTo>
                <a:lnTo>
                  <a:pt x="0" y="15200"/>
                </a:lnTo>
                <a:lnTo>
                  <a:pt x="1000" y="15200"/>
                </a:lnTo>
                <a:lnTo>
                  <a:pt x="1000" y="6400"/>
                </a:lnTo>
                <a:lnTo>
                  <a:pt x="0" y="6400"/>
                </a:lnTo>
                <a:moveTo>
                  <a:pt x="2000" y="6400"/>
                </a:moveTo>
                <a:lnTo>
                  <a:pt x="2000" y="15200"/>
                </a:lnTo>
                <a:lnTo>
                  <a:pt x="3000" y="15200"/>
                </a:lnTo>
                <a:lnTo>
                  <a:pt x="3000" y="6400"/>
                </a:lnTo>
                <a:lnTo>
                  <a:pt x="2000" y="6400"/>
                </a:lnTo>
                <a:close/>
              </a:path>
            </a:pathLst>
          </a:custGeom>
          <a:gradFill rotWithShape="0">
            <a:gsLst>
              <a:gs pos="0">
                <a:srgbClr val="EDEDED"/>
              </a:gs>
              <a:gs pos="100000">
                <a:srgbClr val="BCBCBC"/>
              </a:gs>
            </a:gsLst>
            <a:lin ang="10800000" scaled="1"/>
          </a:gradFill>
          <a:ln w="9525">
            <a:solidFill>
              <a:srgbClr val="000000"/>
            </a:solidFill>
            <a:round/>
            <a:headEnd/>
            <a:tailEnd/>
          </a:ln>
        </p:spPr>
        <p:txBody>
          <a:bodyPr wrap="none" anchor="ctr"/>
          <a:lstStyle/>
          <a:p>
            <a:endParaRPr lang="en-US"/>
          </a:p>
        </p:txBody>
      </p:sp>
      <p:sp>
        <p:nvSpPr>
          <p:cNvPr id="9224" name="Text Box 8"/>
          <p:cNvSpPr txBox="1">
            <a:spLocks noChangeArrowheads="1"/>
          </p:cNvSpPr>
          <p:nvPr/>
        </p:nvSpPr>
        <p:spPr bwMode="auto">
          <a:xfrm>
            <a:off x="3681413" y="4905375"/>
            <a:ext cx="2057400" cy="1625600"/>
          </a:xfrm>
          <a:prstGeom prst="rect">
            <a:avLst/>
          </a:prstGeom>
          <a:noFill/>
          <a:ln w="9525">
            <a:noFill/>
            <a:round/>
            <a:headEnd/>
            <a:tailEnd/>
          </a:ln>
          <a:effectLst/>
        </p:spPr>
        <p:txBody>
          <a:bodyPr lIns="90000" tIns="45000" rIns="90000" bIns="45000">
            <a:normAutofit fontScale="92500"/>
          </a:bodyPr>
          <a:lstStyle/>
          <a:p>
            <a:pPr algn="ctr">
              <a:tabLst>
                <a:tab pos="723900" algn="l"/>
                <a:tab pos="1447800" algn="l"/>
              </a:tabLst>
              <a:defRPr/>
            </a:pPr>
            <a:r>
              <a:rPr lang="en-US" b="1" dirty="0">
                <a:solidFill>
                  <a:srgbClr val="FF0000"/>
                </a:solidFill>
              </a:rPr>
              <a:t>Plasma spectroscopy and target Langmuir probes provide </a:t>
            </a:r>
            <a:r>
              <a:rPr lang="en-US" b="1" u="sng" dirty="0">
                <a:solidFill>
                  <a:srgbClr val="FF0000"/>
                </a:solidFill>
              </a:rPr>
              <a:t>gross</a:t>
            </a:r>
            <a:r>
              <a:rPr lang="en-US" b="1" dirty="0">
                <a:solidFill>
                  <a:srgbClr val="FF0000"/>
                </a:solidFill>
              </a:rPr>
              <a:t> yield</a:t>
            </a:r>
          </a:p>
        </p:txBody>
      </p:sp>
      <p:sp>
        <p:nvSpPr>
          <p:cNvPr id="12299" name="Text Box 9"/>
          <p:cNvSpPr txBox="1">
            <a:spLocks noChangeArrowheads="1"/>
          </p:cNvSpPr>
          <p:nvPr/>
        </p:nvSpPr>
        <p:spPr bwMode="auto">
          <a:xfrm>
            <a:off x="7939088" y="6251575"/>
            <a:ext cx="1168400" cy="315913"/>
          </a:xfrm>
          <a:prstGeom prst="rect">
            <a:avLst/>
          </a:prstGeom>
          <a:noFill/>
          <a:ln w="9525">
            <a:noFill/>
            <a:round/>
            <a:headEnd/>
            <a:tailEnd/>
          </a:ln>
        </p:spPr>
        <p:txBody>
          <a:bodyPr lIns="90000" tIns="45000" rIns="90000" bIns="45000"/>
          <a:lstStyle/>
          <a:p>
            <a:pPr algn="r">
              <a:tabLst>
                <a:tab pos="723900" algn="l"/>
              </a:tabLst>
            </a:pPr>
            <a:r>
              <a:rPr lang="en-US" sz="1600">
                <a:solidFill>
                  <a:srgbClr val="000080"/>
                </a:solidFill>
              </a:rPr>
              <a:t>F. Scotti</a:t>
            </a:r>
          </a:p>
        </p:txBody>
      </p:sp>
      <p:sp>
        <p:nvSpPr>
          <p:cNvPr id="12300" name="Text Box 10"/>
          <p:cNvSpPr txBox="1">
            <a:spLocks noChangeArrowheads="1"/>
          </p:cNvSpPr>
          <p:nvPr/>
        </p:nvSpPr>
        <p:spPr bwMode="auto">
          <a:xfrm>
            <a:off x="1744663" y="4510088"/>
            <a:ext cx="1949450" cy="290512"/>
          </a:xfrm>
          <a:prstGeom prst="rect">
            <a:avLst/>
          </a:prstGeom>
          <a:noFill/>
          <a:ln w="9525">
            <a:noFill/>
            <a:round/>
            <a:headEnd/>
            <a:tailEnd/>
          </a:ln>
        </p:spPr>
        <p:txBody>
          <a:bodyPr wrap="none" lIns="90000" tIns="45000" rIns="90000" bIns="45000"/>
          <a:lstStyle/>
          <a:p>
            <a:pPr>
              <a:tabLst>
                <a:tab pos="723900" algn="l"/>
                <a:tab pos="1447800" algn="l"/>
              </a:tabLst>
            </a:pPr>
            <a:r>
              <a:rPr lang="en-US" sz="1400" b="1" i="1">
                <a:solidFill>
                  <a:srgbClr val="0000FF"/>
                </a:solidFill>
              </a:rPr>
              <a:t>c.f.</a:t>
            </a:r>
            <a:r>
              <a:rPr lang="en-US" sz="1400" b="1">
                <a:solidFill>
                  <a:srgbClr val="0000FF"/>
                </a:solidFill>
              </a:rPr>
              <a:t> Sugai, JNM 1995.</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lide Number Placeholder 4"/>
          <p:cNvSpPr>
            <a:spLocks noGrp="1"/>
          </p:cNvSpPr>
          <p:nvPr>
            <p:ph type="sldNum" sz="quarter" idx="10"/>
          </p:nvPr>
        </p:nvSpPr>
        <p:spPr>
          <a:noFill/>
        </p:spPr>
        <p:txBody>
          <a:bodyPr/>
          <a:lstStyle/>
          <a:p>
            <a:fld id="{723B706D-8562-4074-B32F-8E395269F082}" type="slidenum">
              <a:rPr lang="en-US"/>
              <a:pPr/>
              <a:t>50</a:t>
            </a:fld>
            <a:endParaRPr lang="en-US"/>
          </a:p>
        </p:txBody>
      </p:sp>
      <p:sp>
        <p:nvSpPr>
          <p:cNvPr id="3076" name="Rectangle 1"/>
          <p:cNvSpPr>
            <a:spLocks noGrp="1" noChangeArrowheads="1"/>
          </p:cNvSpPr>
          <p:nvPr>
            <p:ph type="title"/>
          </p:nvPr>
        </p:nvSpPr>
        <p:spPr>
          <a:xfrm>
            <a:off x="0" y="-1588"/>
            <a:ext cx="9144000" cy="917576"/>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t>Supercritical CO2 is a more effective coolant than helium</a:t>
            </a:r>
          </a:p>
        </p:txBody>
      </p:sp>
      <p:sp>
        <p:nvSpPr>
          <p:cNvPr id="3077" name="Rectangle 2"/>
          <p:cNvSpPr>
            <a:spLocks noGrp="1" noChangeArrowheads="1"/>
          </p:cNvSpPr>
          <p:nvPr>
            <p:ph type="body" idx="1"/>
          </p:nvPr>
        </p:nvSpPr>
        <p:spPr>
          <a:xfrm>
            <a:off x="152400" y="931863"/>
            <a:ext cx="4276725" cy="5554662"/>
          </a:xfrm>
        </p:spPr>
        <p:txBody>
          <a:bodyPr/>
          <a:lstStyle/>
          <a:p>
            <a:pPr marL="0" indent="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mtClean="0"/>
              <a:t>Replacement of He with s-CO2 in base T-tube design reduces pumping power by 30%</a:t>
            </a:r>
          </a:p>
          <a:p>
            <a:pPr marL="431800" lvl="1" indent="-21590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mtClean="0"/>
              <a:t>Identical front-face temperatures</a:t>
            </a:r>
          </a:p>
          <a:p>
            <a:pPr marL="431800" lvl="1" indent="-21590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mtClean="0"/>
              <a:t>2x pressure drop, 1/3 required flow</a:t>
            </a:r>
          </a:p>
          <a:p>
            <a:pPr marL="0" indent="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mtClean="0"/>
              <a:t>Better thermal efficiency at lower temperatures than He Brayton cycle</a:t>
            </a:r>
            <a:r>
              <a:rPr lang="en-US" baseline="33000" smtClean="0"/>
              <a:t>1</a:t>
            </a:r>
          </a:p>
          <a:p>
            <a:pPr marL="431800" lvl="1" indent="-21590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mtClean="0"/>
              <a:t>S-CO2 w/ 550C turbine inlet has 45% thermal efficiency</a:t>
            </a:r>
          </a:p>
          <a:p>
            <a:pPr marL="431800" lvl="1" indent="-21590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mtClean="0"/>
              <a:t>He w/ 700C turb. inlet had 43% (ARIES-CS)</a:t>
            </a:r>
            <a:r>
              <a:rPr lang="en-US" baseline="33000" smtClean="0"/>
              <a:t>2</a:t>
            </a:r>
          </a:p>
        </p:txBody>
      </p:sp>
      <p:pic>
        <p:nvPicPr>
          <p:cNvPr id="3078" name="Picture 3"/>
          <p:cNvPicPr>
            <a:picLocks noChangeAspect="1" noChangeArrowheads="1"/>
          </p:cNvPicPr>
          <p:nvPr/>
        </p:nvPicPr>
        <p:blipFill>
          <a:blip r:embed="rId4" cstate="print"/>
          <a:srcRect/>
          <a:stretch>
            <a:fillRect/>
          </a:stretch>
        </p:blipFill>
        <p:spPr bwMode="auto">
          <a:xfrm>
            <a:off x="4306888" y="933450"/>
            <a:ext cx="4800600" cy="3181350"/>
          </a:xfrm>
          <a:prstGeom prst="rect">
            <a:avLst/>
          </a:prstGeom>
          <a:noFill/>
          <a:ln w="9525">
            <a:noFill/>
            <a:round/>
            <a:headEnd/>
            <a:tailEnd/>
          </a:ln>
        </p:spPr>
      </p:pic>
      <p:sp>
        <p:nvSpPr>
          <p:cNvPr id="3079" name="Text Box 4"/>
          <p:cNvSpPr txBox="1">
            <a:spLocks noChangeArrowheads="1"/>
          </p:cNvSpPr>
          <p:nvPr/>
        </p:nvSpPr>
        <p:spPr bwMode="auto">
          <a:xfrm>
            <a:off x="4608513" y="3924300"/>
            <a:ext cx="2057400" cy="1604963"/>
          </a:xfrm>
          <a:prstGeom prst="rect">
            <a:avLst/>
          </a:prstGeom>
          <a:noFill/>
          <a:ln w="9525">
            <a:noFill/>
            <a:round/>
            <a:headEnd/>
            <a:tailEnd/>
          </a:ln>
        </p:spPr>
        <p:txBody>
          <a:bodyPr lIns="90000" tIns="45000" rIns="90000" bIns="45000"/>
          <a:lstStyle/>
          <a:p>
            <a:pPr>
              <a:tabLst>
                <a:tab pos="723900" algn="l"/>
                <a:tab pos="1447800" algn="l"/>
              </a:tabLst>
            </a:pPr>
            <a:r>
              <a:rPr lang="en-US">
                <a:solidFill>
                  <a:srgbClr val="000000"/>
                </a:solidFill>
                <a:ea typeface="DejaVu LGC Sans" charset="0"/>
                <a:cs typeface="DejaVu LGC Sans" charset="0"/>
              </a:rPr>
              <a:t>s-CO2</a:t>
            </a:r>
          </a:p>
          <a:p>
            <a:pPr>
              <a:tabLst>
                <a:tab pos="723900" algn="l"/>
                <a:tab pos="1447800" algn="l"/>
              </a:tabLst>
            </a:pPr>
            <a:r>
              <a:rPr lang="en-US">
                <a:solidFill>
                  <a:srgbClr val="000000"/>
                </a:solidFill>
                <a:ea typeface="DejaVu LGC Sans" charset="0"/>
                <a:cs typeface="DejaVu LGC Sans" charset="0"/>
              </a:rPr>
              <a:t>T</a:t>
            </a:r>
            <a:r>
              <a:rPr lang="en-US" baseline="-33000">
                <a:solidFill>
                  <a:srgbClr val="000000"/>
                </a:solidFill>
                <a:ea typeface="DejaVu LGC Sans" charset="0"/>
                <a:cs typeface="DejaVu LGC Sans" charset="0"/>
              </a:rPr>
              <a:t>inlet</a:t>
            </a:r>
            <a:r>
              <a:rPr lang="en-US">
                <a:solidFill>
                  <a:srgbClr val="000000"/>
                </a:solidFill>
                <a:ea typeface="DejaVu LGC Sans" charset="0"/>
                <a:cs typeface="DejaVu LGC Sans" charset="0"/>
              </a:rPr>
              <a:t> = 600 C</a:t>
            </a:r>
          </a:p>
          <a:p>
            <a:pPr>
              <a:tabLst>
                <a:tab pos="723900" algn="l"/>
                <a:tab pos="1447800" algn="l"/>
              </a:tabLst>
            </a:pPr>
            <a:r>
              <a:rPr lang="en-US">
                <a:solidFill>
                  <a:srgbClr val="000000"/>
                </a:solidFill>
                <a:ea typeface="DejaVu LGC Sans" charset="0"/>
                <a:cs typeface="DejaVu LGC Sans" charset="0"/>
              </a:rPr>
              <a:t>T</a:t>
            </a:r>
            <a:r>
              <a:rPr lang="en-US" baseline="-33000">
                <a:solidFill>
                  <a:srgbClr val="000000"/>
                </a:solidFill>
                <a:ea typeface="DejaVu LGC Sans" charset="0"/>
                <a:cs typeface="DejaVu LGC Sans" charset="0"/>
              </a:rPr>
              <a:t>outlet</a:t>
            </a:r>
            <a:r>
              <a:rPr lang="en-US">
                <a:solidFill>
                  <a:srgbClr val="000000"/>
                </a:solidFill>
                <a:ea typeface="DejaVu LGC Sans" charset="0"/>
                <a:cs typeface="DejaVu LGC Sans" charset="0"/>
              </a:rPr>
              <a:t> = 647 K</a:t>
            </a:r>
          </a:p>
          <a:p>
            <a:pPr>
              <a:tabLst>
                <a:tab pos="723900" algn="l"/>
                <a:tab pos="1447800" algn="l"/>
              </a:tabLst>
            </a:pPr>
            <a:r>
              <a:rPr lang="en-US">
                <a:solidFill>
                  <a:srgbClr val="FF0000"/>
                </a:solidFill>
                <a:ea typeface="DejaVu LGC Sans" charset="0"/>
                <a:cs typeface="DejaVu LGC Sans" charset="0"/>
              </a:rPr>
              <a:t>V</a:t>
            </a:r>
            <a:r>
              <a:rPr lang="en-US" baseline="-33000">
                <a:solidFill>
                  <a:srgbClr val="FF0000"/>
                </a:solidFill>
                <a:ea typeface="DejaVu LGC Sans" charset="0"/>
                <a:cs typeface="DejaVu LGC Sans" charset="0"/>
              </a:rPr>
              <a:t>inlet</a:t>
            </a:r>
            <a:r>
              <a:rPr lang="en-US">
                <a:solidFill>
                  <a:srgbClr val="FF0000"/>
                </a:solidFill>
                <a:ea typeface="DejaVu LGC Sans" charset="0"/>
                <a:cs typeface="DejaVu LGC Sans" charset="0"/>
              </a:rPr>
              <a:t> = 8 m/s</a:t>
            </a:r>
          </a:p>
          <a:p>
            <a:pPr>
              <a:lnSpc>
                <a:spcPct val="97000"/>
              </a:lnSpc>
              <a:tabLst>
                <a:tab pos="723900" algn="l"/>
                <a:tab pos="1447800" algn="l"/>
              </a:tabLst>
            </a:pPr>
            <a:r>
              <a:rPr lang="en-US">
                <a:solidFill>
                  <a:srgbClr val="FF0000"/>
                </a:solidFill>
                <a:latin typeface="DejaVu Sans" charset="0"/>
              </a:rPr>
              <a:t>Δ</a:t>
            </a:r>
            <a:r>
              <a:rPr lang="en-US">
                <a:solidFill>
                  <a:srgbClr val="FF0000"/>
                </a:solidFill>
                <a:ea typeface="DejaVu LGC Sans" charset="0"/>
                <a:cs typeface="DejaVu LGC Sans" charset="0"/>
              </a:rPr>
              <a:t>P = 108 kPa</a:t>
            </a:r>
          </a:p>
        </p:txBody>
      </p:sp>
      <p:sp>
        <p:nvSpPr>
          <p:cNvPr id="3080" name="Text Box 5"/>
          <p:cNvSpPr txBox="1">
            <a:spLocks noChangeArrowheads="1"/>
          </p:cNvSpPr>
          <p:nvPr/>
        </p:nvSpPr>
        <p:spPr bwMode="auto">
          <a:xfrm>
            <a:off x="7002463" y="3932238"/>
            <a:ext cx="2057400" cy="1604962"/>
          </a:xfrm>
          <a:prstGeom prst="rect">
            <a:avLst/>
          </a:prstGeom>
          <a:noFill/>
          <a:ln w="9525">
            <a:noFill/>
            <a:round/>
            <a:headEnd/>
            <a:tailEnd/>
          </a:ln>
        </p:spPr>
        <p:txBody>
          <a:bodyPr lIns="90000" tIns="45000" rIns="90000" bIns="45000"/>
          <a:lstStyle/>
          <a:p>
            <a:pPr>
              <a:tabLst>
                <a:tab pos="723900" algn="l"/>
                <a:tab pos="1447800" algn="l"/>
              </a:tabLst>
            </a:pPr>
            <a:r>
              <a:rPr lang="en-US">
                <a:solidFill>
                  <a:srgbClr val="000000"/>
                </a:solidFill>
                <a:ea typeface="DejaVu LGC Sans" charset="0"/>
                <a:cs typeface="DejaVu LGC Sans" charset="0"/>
              </a:rPr>
              <a:t>Helium</a:t>
            </a:r>
          </a:p>
          <a:p>
            <a:pPr>
              <a:tabLst>
                <a:tab pos="723900" algn="l"/>
                <a:tab pos="1447800" algn="l"/>
              </a:tabLst>
            </a:pPr>
            <a:r>
              <a:rPr lang="en-US">
                <a:solidFill>
                  <a:srgbClr val="000000"/>
                </a:solidFill>
                <a:ea typeface="DejaVu LGC Sans" charset="0"/>
                <a:cs typeface="DejaVu LGC Sans" charset="0"/>
              </a:rPr>
              <a:t>T</a:t>
            </a:r>
            <a:r>
              <a:rPr lang="en-US" baseline="-33000">
                <a:solidFill>
                  <a:srgbClr val="000000"/>
                </a:solidFill>
                <a:ea typeface="DejaVu LGC Sans" charset="0"/>
                <a:cs typeface="DejaVu LGC Sans" charset="0"/>
              </a:rPr>
              <a:t>inlet</a:t>
            </a:r>
            <a:r>
              <a:rPr lang="en-US">
                <a:solidFill>
                  <a:srgbClr val="000000"/>
                </a:solidFill>
                <a:ea typeface="DejaVu LGC Sans" charset="0"/>
                <a:cs typeface="DejaVu LGC Sans" charset="0"/>
              </a:rPr>
              <a:t> = 600 C</a:t>
            </a:r>
          </a:p>
          <a:p>
            <a:pPr>
              <a:tabLst>
                <a:tab pos="723900" algn="l"/>
                <a:tab pos="1447800" algn="l"/>
              </a:tabLst>
            </a:pPr>
            <a:r>
              <a:rPr lang="en-US">
                <a:solidFill>
                  <a:srgbClr val="000000"/>
                </a:solidFill>
                <a:ea typeface="DejaVu LGC Sans" charset="0"/>
                <a:cs typeface="DejaVu LGC Sans" charset="0"/>
              </a:rPr>
              <a:t>T</a:t>
            </a:r>
            <a:r>
              <a:rPr lang="en-US" baseline="-33000">
                <a:solidFill>
                  <a:srgbClr val="000000"/>
                </a:solidFill>
                <a:ea typeface="DejaVu LGC Sans" charset="0"/>
                <a:cs typeface="DejaVu LGC Sans" charset="0"/>
              </a:rPr>
              <a:t>outlet</a:t>
            </a:r>
            <a:r>
              <a:rPr lang="en-US">
                <a:solidFill>
                  <a:srgbClr val="000000"/>
                </a:solidFill>
                <a:ea typeface="DejaVu LGC Sans" charset="0"/>
                <a:cs typeface="DejaVu LGC Sans" charset="0"/>
              </a:rPr>
              <a:t> = 677 K</a:t>
            </a:r>
          </a:p>
          <a:p>
            <a:pPr>
              <a:tabLst>
                <a:tab pos="723900" algn="l"/>
                <a:tab pos="1447800" algn="l"/>
              </a:tabLst>
            </a:pPr>
            <a:r>
              <a:rPr lang="en-US">
                <a:solidFill>
                  <a:srgbClr val="FF0000"/>
                </a:solidFill>
                <a:ea typeface="DejaVu LGC Sans" charset="0"/>
                <a:cs typeface="DejaVu LGC Sans" charset="0"/>
              </a:rPr>
              <a:t>V</a:t>
            </a:r>
            <a:r>
              <a:rPr lang="en-US" baseline="-33000">
                <a:solidFill>
                  <a:srgbClr val="FF0000"/>
                </a:solidFill>
                <a:ea typeface="DejaVu LGC Sans" charset="0"/>
                <a:cs typeface="DejaVu LGC Sans" charset="0"/>
              </a:rPr>
              <a:t>inlet</a:t>
            </a:r>
            <a:r>
              <a:rPr lang="en-US">
                <a:solidFill>
                  <a:srgbClr val="FF0000"/>
                </a:solidFill>
                <a:ea typeface="DejaVu LGC Sans" charset="0"/>
                <a:cs typeface="DejaVu LGC Sans" charset="0"/>
              </a:rPr>
              <a:t> = 24 m/s</a:t>
            </a:r>
          </a:p>
          <a:p>
            <a:pPr>
              <a:lnSpc>
                <a:spcPct val="97000"/>
              </a:lnSpc>
              <a:tabLst>
                <a:tab pos="723900" algn="l"/>
                <a:tab pos="1447800" algn="l"/>
              </a:tabLst>
            </a:pPr>
            <a:r>
              <a:rPr lang="en-US">
                <a:solidFill>
                  <a:srgbClr val="FF0000"/>
                </a:solidFill>
                <a:latin typeface="DejaVu Sans" charset="0"/>
              </a:rPr>
              <a:t>Δ</a:t>
            </a:r>
            <a:r>
              <a:rPr lang="en-US">
                <a:solidFill>
                  <a:srgbClr val="FF0000"/>
                </a:solidFill>
                <a:ea typeface="DejaVu LGC Sans" charset="0"/>
                <a:cs typeface="DejaVu LGC Sans" charset="0"/>
              </a:rPr>
              <a:t>P = 50 kPa</a:t>
            </a:r>
          </a:p>
        </p:txBody>
      </p:sp>
      <p:graphicFrame>
        <p:nvGraphicFramePr>
          <p:cNvPr id="3074" name="Object 6"/>
          <p:cNvGraphicFramePr>
            <a:graphicFrameLocks noChangeAspect="1"/>
          </p:cNvGraphicFramePr>
          <p:nvPr/>
        </p:nvGraphicFramePr>
        <p:xfrm>
          <a:off x="5391150" y="5605463"/>
          <a:ext cx="2220913" cy="431800"/>
        </p:xfrm>
        <a:graphic>
          <a:graphicData uri="http://schemas.openxmlformats.org/presentationml/2006/ole">
            <p:oleObj spid="_x0000_s3074" name="Equation" r:id="rId5" imgW="2222280" imgH="431640" progId="Equation.3">
              <p:embed/>
            </p:oleObj>
          </a:graphicData>
        </a:graphic>
      </p:graphicFrame>
      <p:sp>
        <p:nvSpPr>
          <p:cNvPr id="3081" name="Text Box 7"/>
          <p:cNvSpPr txBox="1">
            <a:spLocks noChangeArrowheads="1"/>
          </p:cNvSpPr>
          <p:nvPr/>
        </p:nvSpPr>
        <p:spPr bwMode="auto">
          <a:xfrm>
            <a:off x="4451350" y="6111875"/>
            <a:ext cx="4572000" cy="442913"/>
          </a:xfrm>
          <a:prstGeom prst="rect">
            <a:avLst/>
          </a:prstGeom>
          <a:noFill/>
          <a:ln w="9525">
            <a:noFill/>
            <a:round/>
            <a:headEnd/>
            <a:tailEnd/>
          </a:ln>
        </p:spPr>
        <p:txBody>
          <a:bodyPr lIns="90000" tIns="45000" rIns="90000" bIns="45000"/>
          <a:lstStyle/>
          <a:p>
            <a:pPr>
              <a:tabLst>
                <a:tab pos="723900" algn="l"/>
                <a:tab pos="1447800" algn="l"/>
                <a:tab pos="2171700" algn="l"/>
                <a:tab pos="2895600" algn="l"/>
                <a:tab pos="3619500" algn="l"/>
                <a:tab pos="4343400" algn="l"/>
              </a:tabLst>
            </a:pPr>
            <a:r>
              <a:rPr lang="en-US" sz="1200" baseline="33000">
                <a:solidFill>
                  <a:srgbClr val="000000"/>
                </a:solidFill>
                <a:ea typeface="DejaVu LGC Sans" charset="0"/>
                <a:cs typeface="DejaVu LGC Sans" charset="0"/>
              </a:rPr>
              <a:t>I</a:t>
            </a:r>
            <a:r>
              <a:rPr lang="en-US" sz="1200">
                <a:solidFill>
                  <a:srgbClr val="000000"/>
                </a:solidFill>
                <a:ea typeface="DejaVu LGC Sans" charset="0"/>
                <a:cs typeface="DejaVu LGC Sans" charset="0"/>
              </a:rPr>
              <a:t> Dostal, et al., Tech. Report </a:t>
            </a:r>
            <a:r>
              <a:rPr lang="en-US" sz="1200">
                <a:solidFill>
                  <a:srgbClr val="000000"/>
                </a:solidFill>
                <a:latin typeface="Liberation Serif;Times New Roma" pitchFamily="16" charset="0"/>
                <a:ea typeface="DejaVu LGC Sans" charset="0"/>
                <a:cs typeface="DejaVu LGC Sans" charset="0"/>
              </a:rPr>
              <a:t>MIT-ANP-TR-100, MIT, March, 2004.</a:t>
            </a:r>
          </a:p>
          <a:p>
            <a:pPr>
              <a:lnSpc>
                <a:spcPct val="93000"/>
              </a:lnSpc>
              <a:tabLst>
                <a:tab pos="723900" algn="l"/>
                <a:tab pos="1447800" algn="l"/>
                <a:tab pos="2171700" algn="l"/>
                <a:tab pos="2895600" algn="l"/>
                <a:tab pos="3619500" algn="l"/>
                <a:tab pos="4343400" algn="l"/>
              </a:tabLst>
            </a:pPr>
            <a:r>
              <a:rPr lang="en-US" sz="1200" baseline="33000">
                <a:solidFill>
                  <a:srgbClr val="000000"/>
                </a:solidFill>
                <a:latin typeface="Liberation Serif;Times New Roma" pitchFamily="16" charset="0"/>
                <a:ea typeface="DejaVu LGC Sans" charset="0"/>
                <a:cs typeface="DejaVu LGC Sans" charset="0"/>
              </a:rPr>
              <a:t>2</a:t>
            </a:r>
            <a:r>
              <a:rPr lang="en-US" sz="1200">
                <a:solidFill>
                  <a:srgbClr val="000000"/>
                </a:solidFill>
                <a:latin typeface="Liberation Serif;Times New Roma" pitchFamily="16" charset="0"/>
                <a:ea typeface="DejaVu LGC Sans" charset="0"/>
                <a:cs typeface="DejaVu LGC Sans" charset="0"/>
              </a:rPr>
              <a:t>Raffray, et al., </a:t>
            </a:r>
            <a:r>
              <a:rPr lang="en-US" sz="1200" b="1">
                <a:solidFill>
                  <a:srgbClr val="000000"/>
                </a:solidFill>
                <a:latin typeface="Liberation Serif;Times New Roma" pitchFamily="16" charset="0"/>
                <a:ea typeface="DejaVu LGC Sans" charset="0"/>
                <a:cs typeface="DejaVu LGC Sans" charset="0"/>
              </a:rPr>
              <a:t>FST</a:t>
            </a:r>
            <a:r>
              <a:rPr lang="en-US" sz="1200">
                <a:solidFill>
                  <a:srgbClr val="000000"/>
                </a:solidFill>
                <a:latin typeface="Liberation Serif;Times New Roma" pitchFamily="16" charset="0"/>
                <a:ea typeface="DejaVu LGC Sans" charset="0"/>
                <a:cs typeface="DejaVu LGC Sans" charset="0"/>
              </a:rPr>
              <a:t> 2008.</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3"/>
          <p:cNvSpPr>
            <a:spLocks noGrp="1"/>
          </p:cNvSpPr>
          <p:nvPr>
            <p:ph type="sldNum" sz="quarter" idx="10"/>
          </p:nvPr>
        </p:nvSpPr>
        <p:spPr>
          <a:noFill/>
        </p:spPr>
        <p:txBody>
          <a:bodyPr/>
          <a:lstStyle/>
          <a:p>
            <a:fld id="{1576CA34-B603-4F1A-AB62-6C685FF24D4C}" type="slidenum">
              <a:rPr lang="en-US"/>
              <a:pPr/>
              <a:t>51</a:t>
            </a:fld>
            <a:endParaRPr lang="en-US"/>
          </a:p>
        </p:txBody>
      </p:sp>
      <p:sp>
        <p:nvSpPr>
          <p:cNvPr id="57347" name="Rectangle 1"/>
          <p:cNvSpPr>
            <a:spLocks noGrp="1" noChangeArrowheads="1"/>
          </p:cNvSpPr>
          <p:nvPr>
            <p:ph type="title"/>
          </p:nvPr>
        </p:nvSpPr>
        <p:spPr>
          <a:xfrm>
            <a:off x="0" y="-46038"/>
            <a:ext cx="9144000" cy="1008063"/>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t>Material compatibility determines substrate</a:t>
            </a:r>
          </a:p>
        </p:txBody>
      </p:sp>
      <p:sp>
        <p:nvSpPr>
          <p:cNvPr id="57348" name="Rectangle 2"/>
          <p:cNvSpPr>
            <a:spLocks noGrp="1" noChangeArrowheads="1"/>
          </p:cNvSpPr>
          <p:nvPr>
            <p:ph type="body" idx="1"/>
          </p:nvPr>
        </p:nvSpPr>
        <p:spPr>
          <a:xfrm>
            <a:off x="152400" y="931863"/>
            <a:ext cx="8763000" cy="5181600"/>
          </a:xfrm>
        </p:spPr>
        <p:txBody>
          <a:bodyPr/>
          <a:lstStyle/>
          <a:p>
            <a:pPr marL="0" indent="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mtClean="0"/>
              <a:t>Liquid surface absorbs incident plasma, substrate material absorbs neutrons</a:t>
            </a:r>
          </a:p>
          <a:p>
            <a:pPr marL="0" indent="0">
              <a:buSzPct val="45000"/>
              <a:buFont typeface="Wingdings" charset="2"/>
              <a:buNone/>
              <a:tabLst>
                <a:tab pos="569913" algn="l"/>
                <a:tab pos="1484313" algn="l"/>
                <a:tab pos="2398713" algn="l"/>
                <a:tab pos="3313113" algn="l"/>
                <a:tab pos="4227513" algn="l"/>
                <a:tab pos="5141913" algn="l"/>
                <a:tab pos="6056313" algn="l"/>
                <a:tab pos="6970713" algn="l"/>
                <a:tab pos="7885113" algn="l"/>
                <a:tab pos="8799513" algn="l"/>
                <a:tab pos="9713913" algn="l"/>
              </a:tabLst>
            </a:pPr>
            <a:endParaRPr lang="en-US" smtClean="0"/>
          </a:p>
          <a:p>
            <a:pPr marL="0" indent="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mtClean="0"/>
              <a:t>Liquid lithium compatible with steel, vanadium alloys, refractory metals</a:t>
            </a:r>
            <a:r>
              <a:rPr lang="en-US" baseline="33000" smtClean="0"/>
              <a:t>1</a:t>
            </a:r>
          </a:p>
          <a:p>
            <a:pPr marL="0" indent="0">
              <a:buSzPct val="45000"/>
              <a:buFont typeface="Wingdings" charset="2"/>
              <a:buNone/>
              <a:tabLst>
                <a:tab pos="569913" algn="l"/>
                <a:tab pos="1484313" algn="l"/>
                <a:tab pos="2398713" algn="l"/>
                <a:tab pos="3313113" algn="l"/>
                <a:tab pos="4227513" algn="l"/>
                <a:tab pos="5141913" algn="l"/>
                <a:tab pos="6056313" algn="l"/>
                <a:tab pos="6970713" algn="l"/>
                <a:tab pos="7885113" algn="l"/>
                <a:tab pos="8799513" algn="l"/>
                <a:tab pos="9713913" algn="l"/>
              </a:tabLst>
            </a:pPr>
            <a:endParaRPr lang="en-US" smtClean="0"/>
          </a:p>
          <a:p>
            <a:pPr marL="0" indent="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mtClean="0"/>
              <a:t>Liquid tin compatible with refractories, not compatible with steel above 400C (unknown compatibility with vanadium alloys)</a:t>
            </a:r>
            <a:r>
              <a:rPr lang="en-US" baseline="33000" smtClean="0"/>
              <a:t>1</a:t>
            </a:r>
          </a:p>
          <a:p>
            <a:pPr marL="0" indent="0">
              <a:buSzPct val="45000"/>
              <a:buFont typeface="Wingdings" charset="2"/>
              <a:buNone/>
              <a:tabLst>
                <a:tab pos="569913" algn="l"/>
                <a:tab pos="1484313" algn="l"/>
                <a:tab pos="2398713" algn="l"/>
                <a:tab pos="3313113" algn="l"/>
                <a:tab pos="4227513" algn="l"/>
                <a:tab pos="5141913" algn="l"/>
                <a:tab pos="6056313" algn="l"/>
                <a:tab pos="6970713" algn="l"/>
                <a:tab pos="7885113" algn="l"/>
                <a:tab pos="8799513" algn="l"/>
                <a:tab pos="9713913" algn="l"/>
              </a:tabLst>
            </a:pPr>
            <a:endParaRPr lang="en-US" smtClean="0"/>
          </a:p>
          <a:p>
            <a:pPr marL="0" indent="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mtClean="0"/>
              <a:t>Porous structure can be produced by various methods (e.g. laser texturing</a:t>
            </a:r>
            <a:r>
              <a:rPr lang="en-US" baseline="33000" smtClean="0"/>
              <a:t>2</a:t>
            </a:r>
            <a:r>
              <a:rPr lang="en-US" smtClean="0"/>
              <a:t>, flame-spraying</a:t>
            </a:r>
            <a:r>
              <a:rPr lang="en-US" baseline="33000" smtClean="0"/>
              <a:t>3</a:t>
            </a:r>
            <a:r>
              <a:rPr lang="en-US" smtClean="0"/>
              <a:t>, foam CVD</a:t>
            </a:r>
            <a:r>
              <a:rPr lang="en-US" baseline="33000" smtClean="0"/>
              <a:t>4</a:t>
            </a:r>
            <a:r>
              <a:rPr lang="en-US" smtClean="0"/>
              <a:t>)</a:t>
            </a:r>
          </a:p>
        </p:txBody>
      </p:sp>
      <p:sp>
        <p:nvSpPr>
          <p:cNvPr id="57349" name="Text Box 3"/>
          <p:cNvSpPr txBox="1">
            <a:spLocks noChangeArrowheads="1"/>
          </p:cNvSpPr>
          <p:nvPr/>
        </p:nvSpPr>
        <p:spPr bwMode="auto">
          <a:xfrm>
            <a:off x="0" y="6230938"/>
            <a:ext cx="9144000" cy="266700"/>
          </a:xfrm>
          <a:prstGeom prst="rect">
            <a:avLst/>
          </a:prstGeom>
          <a:noFill/>
          <a:ln w="9525">
            <a:noFill/>
            <a:round/>
            <a:headEnd/>
            <a:tailEnd/>
          </a:ln>
        </p:spPr>
        <p:txBody>
          <a:bodyPr lIns="90000" tIns="45000" rIns="90000" bIns="4500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200" baseline="33000">
                <a:solidFill>
                  <a:srgbClr val="000000"/>
                </a:solidFill>
                <a:ea typeface="DejaVu LGC Sans" charset="0"/>
                <a:cs typeface="DejaVu LGC Sans" charset="0"/>
              </a:rPr>
              <a:t>1</a:t>
            </a:r>
            <a:r>
              <a:rPr lang="en-US" sz="1200">
                <a:solidFill>
                  <a:srgbClr val="000000"/>
                </a:solidFill>
                <a:ea typeface="DejaVu LGC Sans" charset="0"/>
                <a:cs typeface="DejaVu LGC Sans" charset="0"/>
              </a:rPr>
              <a:t> Zinkle and Ghoniem, </a:t>
            </a:r>
            <a:r>
              <a:rPr lang="en-US" sz="1200" b="1">
                <a:solidFill>
                  <a:srgbClr val="000000"/>
                </a:solidFill>
                <a:ea typeface="DejaVu LGC Sans" charset="0"/>
                <a:cs typeface="DejaVu LGC Sans" charset="0"/>
              </a:rPr>
              <a:t>FED</a:t>
            </a:r>
            <a:r>
              <a:rPr lang="en-US" sz="1200">
                <a:solidFill>
                  <a:srgbClr val="000000"/>
                </a:solidFill>
                <a:ea typeface="DejaVu LGC Sans" charset="0"/>
                <a:cs typeface="DejaVu LGC Sans" charset="0"/>
              </a:rPr>
              <a:t> 2000. </a:t>
            </a:r>
            <a:r>
              <a:rPr lang="en-US" sz="1200" baseline="33000">
                <a:solidFill>
                  <a:srgbClr val="000000"/>
                </a:solidFill>
                <a:ea typeface="DejaVu LGC Sans" charset="0"/>
                <a:cs typeface="DejaVu LGC Sans" charset="0"/>
              </a:rPr>
              <a:t>2</a:t>
            </a:r>
            <a:r>
              <a:rPr lang="en-US" sz="1200">
                <a:solidFill>
                  <a:srgbClr val="000000"/>
                </a:solidFill>
                <a:ea typeface="DejaVu LGC Sans" charset="0"/>
                <a:cs typeface="DejaVu LGC Sans" charset="0"/>
              </a:rPr>
              <a:t> Lin, et al., </a:t>
            </a:r>
            <a:r>
              <a:rPr lang="en-US" sz="1200" b="1">
                <a:solidFill>
                  <a:srgbClr val="000000"/>
                </a:solidFill>
                <a:ea typeface="DejaVu LGC Sans" charset="0"/>
                <a:cs typeface="DejaVu LGC Sans" charset="0"/>
              </a:rPr>
              <a:t>JNM </a:t>
            </a:r>
            <a:r>
              <a:rPr lang="en-US" sz="1200">
                <a:solidFill>
                  <a:srgbClr val="000000"/>
                </a:solidFill>
                <a:ea typeface="DejaVu LGC Sans" charset="0"/>
                <a:cs typeface="DejaVu LGC Sans" charset="0"/>
              </a:rPr>
              <a:t>2013.  3 Kugel, et al.,</a:t>
            </a:r>
            <a:r>
              <a:rPr lang="en-US" sz="1200" b="1">
                <a:solidFill>
                  <a:srgbClr val="000000"/>
                </a:solidFill>
                <a:ea typeface="DejaVu LGC Sans" charset="0"/>
                <a:cs typeface="DejaVu LGC Sans" charset="0"/>
              </a:rPr>
              <a:t> FED</a:t>
            </a:r>
            <a:r>
              <a:rPr lang="en-US" sz="1200">
                <a:solidFill>
                  <a:srgbClr val="000000"/>
                </a:solidFill>
                <a:ea typeface="DejaVu LGC Sans" charset="0"/>
                <a:cs typeface="DejaVu LGC Sans" charset="0"/>
              </a:rPr>
              <a:t> 2011, </a:t>
            </a:r>
            <a:r>
              <a:rPr lang="en-US" sz="1200" baseline="33000">
                <a:solidFill>
                  <a:srgbClr val="000000"/>
                </a:solidFill>
                <a:ea typeface="DejaVu LGC Sans" charset="0"/>
                <a:cs typeface="DejaVu LGC Sans" charset="0"/>
              </a:rPr>
              <a:t>4</a:t>
            </a:r>
            <a:r>
              <a:rPr lang="en-US" sz="1200">
                <a:solidFill>
                  <a:srgbClr val="000000"/>
                </a:solidFill>
                <a:ea typeface="DejaVu LGC Sans" charset="0"/>
                <a:cs typeface="DejaVu LGC Sans" charset="0"/>
              </a:rPr>
              <a:t> Jaworski, et al., </a:t>
            </a:r>
            <a:r>
              <a:rPr lang="en-US" sz="1200" b="1">
                <a:solidFill>
                  <a:srgbClr val="000000"/>
                </a:solidFill>
                <a:ea typeface="DejaVu LGC Sans" charset="0"/>
                <a:cs typeface="DejaVu LGC Sans" charset="0"/>
              </a:rPr>
              <a:t>JNM</a:t>
            </a:r>
            <a:r>
              <a:rPr lang="en-US" sz="1200">
                <a:solidFill>
                  <a:srgbClr val="000000"/>
                </a:solidFill>
                <a:ea typeface="DejaVu LGC Sans" charset="0"/>
                <a:cs typeface="DejaVu LGC Sans" charset="0"/>
              </a:rPr>
              <a:t> 2008.</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3"/>
          <p:cNvSpPr>
            <a:spLocks noGrp="1"/>
          </p:cNvSpPr>
          <p:nvPr>
            <p:ph type="sldNum" sz="quarter" idx="10"/>
          </p:nvPr>
        </p:nvSpPr>
        <p:spPr>
          <a:noFill/>
        </p:spPr>
        <p:txBody>
          <a:bodyPr/>
          <a:lstStyle/>
          <a:p>
            <a:fld id="{5695BF01-AD2A-4ABF-9B42-5A04B09B146F}" type="slidenum">
              <a:rPr lang="en-US"/>
              <a:pPr/>
              <a:t>52</a:t>
            </a:fld>
            <a:endParaRPr lang="en-US"/>
          </a:p>
        </p:txBody>
      </p:sp>
      <p:sp>
        <p:nvSpPr>
          <p:cNvPr id="58371" name="Rectangle 1"/>
          <p:cNvSpPr>
            <a:spLocks noGrp="1" noChangeArrowheads="1"/>
          </p:cNvSpPr>
          <p:nvPr>
            <p:ph type="title"/>
          </p:nvPr>
        </p:nvSpPr>
        <p:spPr>
          <a:xfrm>
            <a:off x="0" y="-46038"/>
            <a:ext cx="9144000" cy="1008063"/>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t>More advanced options could exist</a:t>
            </a:r>
          </a:p>
        </p:txBody>
      </p:sp>
      <p:sp>
        <p:nvSpPr>
          <p:cNvPr id="58372" name="Rectangle 2"/>
          <p:cNvSpPr>
            <a:spLocks noGrp="1" noChangeArrowheads="1"/>
          </p:cNvSpPr>
          <p:nvPr>
            <p:ph type="body" idx="1"/>
          </p:nvPr>
        </p:nvSpPr>
        <p:spPr>
          <a:xfrm>
            <a:off x="152400" y="1219200"/>
            <a:ext cx="8763000" cy="5181600"/>
          </a:xfrm>
        </p:spPr>
        <p:txBody>
          <a:bodyPr/>
          <a:lstStyle/>
          <a:p>
            <a:pPr marL="0" indent="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mtClean="0"/>
              <a:t>T-tube first example considered with well documented design for extension and modification</a:t>
            </a:r>
          </a:p>
          <a:p>
            <a:pPr marL="431800" lvl="1" indent="-21590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mtClean="0"/>
              <a:t>Still requires significant absolute pressure and wall thicknesses</a:t>
            </a:r>
          </a:p>
          <a:p>
            <a:pPr marL="431800" lvl="1" indent="-21590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mtClean="0"/>
              <a:t>Continued size reduction becomes difficult to manufacture</a:t>
            </a:r>
          </a:p>
          <a:p>
            <a:pPr marL="431800" lvl="1" indent="-21590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mtClean="0"/>
              <a:t>~10 MW/m</a:t>
            </a:r>
            <a:r>
              <a:rPr lang="en-US" baseline="33000" smtClean="0"/>
              <a:t>2</a:t>
            </a:r>
            <a:r>
              <a:rPr lang="en-US" smtClean="0"/>
              <a:t> may be the limit with steel structures</a:t>
            </a:r>
          </a:p>
          <a:p>
            <a:pPr marL="431800" lvl="1" indent="-21590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mtClean="0"/>
              <a:t>Integrated PFC-power cycle analysis is on-going work...</a:t>
            </a:r>
          </a:p>
          <a:p>
            <a:pPr marL="431800" lvl="1" indent="-215900">
              <a:buSzPct val="45000"/>
              <a:buFont typeface="Wingdings" charset="2"/>
              <a:buNone/>
              <a:tabLst>
                <a:tab pos="569913" algn="l"/>
                <a:tab pos="1484313" algn="l"/>
                <a:tab pos="2398713" algn="l"/>
                <a:tab pos="3313113" algn="l"/>
                <a:tab pos="4227513" algn="l"/>
                <a:tab pos="5141913" algn="l"/>
                <a:tab pos="6056313" algn="l"/>
                <a:tab pos="6970713" algn="l"/>
                <a:tab pos="7885113" algn="l"/>
                <a:tab pos="8799513" algn="l"/>
                <a:tab pos="9713913" algn="l"/>
              </a:tabLst>
            </a:pPr>
            <a:endParaRPr lang="en-US" smtClean="0"/>
          </a:p>
          <a:p>
            <a:pPr marL="0" indent="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mtClean="0"/>
              <a:t>Liquid metal heat-pipes another option being pursued</a:t>
            </a:r>
          </a:p>
          <a:p>
            <a:pPr marL="431800" lvl="1" indent="-21590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mtClean="0"/>
              <a:t>Reduces pressure at the target front-face allowing thinner structures and lower stress levels (may not need ODS)</a:t>
            </a:r>
          </a:p>
          <a:p>
            <a:pPr marL="431800" lvl="1" indent="-21590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mtClean="0"/>
              <a:t>Can effectively spread heat-flux over larger area reducing requirements on gaseous cooling</a:t>
            </a:r>
          </a:p>
          <a:p>
            <a:pPr marL="431800" lvl="1" indent="-21590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mtClean="0"/>
              <a:t>Porous-MHD issues already under study with free-surface work</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3"/>
          <p:cNvSpPr>
            <a:spLocks noGrp="1"/>
          </p:cNvSpPr>
          <p:nvPr>
            <p:ph type="sldNum" sz="quarter" idx="10"/>
          </p:nvPr>
        </p:nvSpPr>
        <p:spPr>
          <a:noFill/>
        </p:spPr>
        <p:txBody>
          <a:bodyPr/>
          <a:lstStyle/>
          <a:p>
            <a:fld id="{F9795970-02B8-46DE-9CEF-B7FD8B2BF534}" type="slidenum">
              <a:rPr lang="en-US"/>
              <a:pPr/>
              <a:t>53</a:t>
            </a:fld>
            <a:endParaRPr lang="en-US"/>
          </a:p>
        </p:txBody>
      </p:sp>
      <p:sp>
        <p:nvSpPr>
          <p:cNvPr id="59395" name="Rectangle 1"/>
          <p:cNvSpPr>
            <a:spLocks noGrp="1" noChangeArrowheads="1"/>
          </p:cNvSpPr>
          <p:nvPr>
            <p:ph type="title"/>
          </p:nvPr>
        </p:nvSpPr>
        <p:spPr>
          <a:xfrm>
            <a:off x="0" y="-46038"/>
            <a:ext cx="9144000" cy="1008063"/>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t>Other open issues</a:t>
            </a:r>
          </a:p>
        </p:txBody>
      </p:sp>
      <p:sp>
        <p:nvSpPr>
          <p:cNvPr id="59396" name="Rectangle 2"/>
          <p:cNvSpPr>
            <a:spLocks noGrp="1" noChangeArrowheads="1"/>
          </p:cNvSpPr>
          <p:nvPr>
            <p:ph type="body" idx="1"/>
          </p:nvPr>
        </p:nvSpPr>
        <p:spPr>
          <a:xfrm>
            <a:off x="152400" y="1039813"/>
            <a:ext cx="8763000" cy="5410200"/>
          </a:xfrm>
        </p:spPr>
        <p:txBody>
          <a:bodyPr/>
          <a:lstStyle/>
          <a:p>
            <a:pPr marL="0" indent="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mtClean="0"/>
              <a:t>Tritium processing and closing the liquid lithium loop</a:t>
            </a:r>
          </a:p>
          <a:p>
            <a:pPr marL="431800" lvl="1" indent="-21590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mtClean="0"/>
              <a:t>Requires confinement device experiments to demonstrate re-capture of migrating materials</a:t>
            </a:r>
          </a:p>
          <a:p>
            <a:pPr marL="431800" lvl="1" indent="-21590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mtClean="0"/>
              <a:t>Could prove to be lithium “Achilles heel” due to on-site inventory</a:t>
            </a:r>
            <a:r>
              <a:rPr lang="en-US" baseline="33000" smtClean="0"/>
              <a:t>1</a:t>
            </a:r>
          </a:p>
          <a:p>
            <a:pPr marL="0" indent="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mtClean="0"/>
              <a:t>Liquid metal protection of substrate material requires demonstration</a:t>
            </a:r>
          </a:p>
          <a:p>
            <a:pPr marL="431800" lvl="1" indent="-21590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mtClean="0"/>
              <a:t>Thin walls for better heat transfer rely on sacrificial liquid layer</a:t>
            </a:r>
          </a:p>
          <a:p>
            <a:pPr marL="431800" lvl="1" indent="-21590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mtClean="0"/>
              <a:t>Runaway electron beams?  Other disruption events?</a:t>
            </a:r>
          </a:p>
          <a:p>
            <a:pPr marL="0" indent="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mtClean="0"/>
              <a:t>Integrated core performance with high-temperature, liquid-metal PFCs</a:t>
            </a:r>
          </a:p>
          <a:p>
            <a:pPr marL="431800" lvl="1" indent="-21590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mtClean="0"/>
              <a:t>High-temperature, high evaporation/erosion lithium not demonstrated in divertor (encouraging results with limiter on FTU</a:t>
            </a:r>
            <a:r>
              <a:rPr lang="en-US" baseline="33000" smtClean="0"/>
              <a:t>2</a:t>
            </a:r>
            <a:r>
              <a:rPr lang="en-US" smtClean="0"/>
              <a:t>)</a:t>
            </a:r>
          </a:p>
          <a:p>
            <a:pPr marL="431800" lvl="1" indent="-21590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mtClean="0"/>
              <a:t>High-temperature liquid tin PFCs never tested to date</a:t>
            </a:r>
          </a:p>
          <a:p>
            <a:pPr marL="0" indent="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mtClean="0"/>
              <a:t>Plasma modeling...</a:t>
            </a:r>
          </a:p>
        </p:txBody>
      </p:sp>
      <p:sp>
        <p:nvSpPr>
          <p:cNvPr id="59397" name="Text Box 3"/>
          <p:cNvSpPr txBox="1">
            <a:spLocks noChangeArrowheads="1"/>
          </p:cNvSpPr>
          <p:nvPr/>
        </p:nvSpPr>
        <p:spPr bwMode="auto">
          <a:xfrm>
            <a:off x="3733800" y="5980113"/>
            <a:ext cx="5397500" cy="611187"/>
          </a:xfrm>
          <a:prstGeom prst="rect">
            <a:avLst/>
          </a:prstGeom>
          <a:noFill/>
          <a:ln w="9525">
            <a:noFill/>
            <a:round/>
            <a:headEnd/>
            <a:tailEnd/>
          </a:ln>
        </p:spPr>
        <p:txBody>
          <a:bodyPr lIns="90000" tIns="55583" rIns="90000" bIns="45000"/>
          <a:lstStyle/>
          <a:p>
            <a:pPr>
              <a:lnSpc>
                <a:spcPct val="93000"/>
              </a:lnSpc>
              <a:tabLst>
                <a:tab pos="723900" algn="l"/>
                <a:tab pos="1447800" algn="l"/>
                <a:tab pos="2171700" algn="l"/>
                <a:tab pos="2895600" algn="l"/>
                <a:tab pos="3619500" algn="l"/>
                <a:tab pos="4343400" algn="l"/>
              </a:tabLst>
            </a:pPr>
            <a:r>
              <a:rPr lang="en-US" sz="1200" baseline="33000" dirty="0">
                <a:solidFill>
                  <a:srgbClr val="000000"/>
                </a:solidFill>
                <a:latin typeface="Liberation Serif;Times New Roma" pitchFamily="16" charset="0"/>
                <a:ea typeface="DejaVu LGC Sans" charset="0"/>
                <a:cs typeface="DejaVu LGC Sans" charset="0"/>
              </a:rPr>
              <a:t>1</a:t>
            </a:r>
            <a:r>
              <a:rPr lang="en-US" sz="1200" dirty="0">
                <a:solidFill>
                  <a:srgbClr val="000000"/>
                </a:solidFill>
                <a:latin typeface="Liberation Serif;Times New Roma" pitchFamily="16" charset="0"/>
                <a:ea typeface="DejaVu LGC Sans" charset="0"/>
                <a:cs typeface="DejaVu LGC Sans" charset="0"/>
              </a:rPr>
              <a:t>M. Nishikawa, “Tritium in a fusion reactor (effect of Li system on tritium)” Presentation at PPPL ST </a:t>
            </a:r>
            <a:r>
              <a:rPr lang="en-US" sz="1200" dirty="0" err="1">
                <a:solidFill>
                  <a:srgbClr val="000000"/>
                </a:solidFill>
                <a:latin typeface="Liberation Serif;Times New Roma" pitchFamily="16" charset="0"/>
                <a:ea typeface="DejaVu LGC Sans" charset="0"/>
                <a:cs typeface="DejaVu LGC Sans" charset="0"/>
              </a:rPr>
              <a:t>tokamak</a:t>
            </a:r>
            <a:r>
              <a:rPr lang="en-US" sz="1200" dirty="0">
                <a:solidFill>
                  <a:srgbClr val="000000"/>
                </a:solidFill>
                <a:latin typeface="Liberation Serif;Times New Roma" pitchFamily="16" charset="0"/>
                <a:ea typeface="DejaVu LGC Sans" charset="0"/>
                <a:cs typeface="DejaVu LGC Sans" charset="0"/>
              </a:rPr>
              <a:t> discussion, March 27, 2012.</a:t>
            </a:r>
          </a:p>
          <a:p>
            <a:pPr>
              <a:lnSpc>
                <a:spcPct val="93000"/>
              </a:lnSpc>
              <a:tabLst>
                <a:tab pos="723900" algn="l"/>
                <a:tab pos="1447800" algn="l"/>
                <a:tab pos="2171700" algn="l"/>
                <a:tab pos="2895600" algn="l"/>
                <a:tab pos="3619500" algn="l"/>
                <a:tab pos="4343400" algn="l"/>
              </a:tabLst>
            </a:pPr>
            <a:r>
              <a:rPr lang="en-US" sz="1200" baseline="33000" dirty="0">
                <a:solidFill>
                  <a:srgbClr val="000000"/>
                </a:solidFill>
                <a:latin typeface="Liberation Serif;Times New Roma" pitchFamily="16" charset="0"/>
                <a:ea typeface="DejaVu LGC Sans" charset="0"/>
                <a:cs typeface="DejaVu LGC Sans" charset="0"/>
              </a:rPr>
              <a:t>2</a:t>
            </a:r>
            <a:r>
              <a:rPr lang="en-US" sz="1200" dirty="0">
                <a:solidFill>
                  <a:srgbClr val="000000"/>
                </a:solidFill>
                <a:latin typeface="Liberation Serif;Times New Roma" pitchFamily="16" charset="0"/>
                <a:ea typeface="DejaVu LGC Sans" charset="0"/>
                <a:cs typeface="DejaVu LGC Sans" charset="0"/>
              </a:rPr>
              <a:t>M.L. </a:t>
            </a:r>
            <a:r>
              <a:rPr lang="en-US" sz="1200" dirty="0" err="1">
                <a:solidFill>
                  <a:srgbClr val="000000"/>
                </a:solidFill>
                <a:latin typeface="Liberation Serif;Times New Roma" pitchFamily="16" charset="0"/>
                <a:ea typeface="DejaVu LGC Sans" charset="0"/>
                <a:cs typeface="DejaVu LGC Sans" charset="0"/>
              </a:rPr>
              <a:t>Apicella</a:t>
            </a:r>
            <a:r>
              <a:rPr lang="en-US" sz="1200" dirty="0">
                <a:solidFill>
                  <a:srgbClr val="000000"/>
                </a:solidFill>
                <a:latin typeface="Liberation Serif;Times New Roma" pitchFamily="16" charset="0"/>
                <a:ea typeface="DejaVu LGC Sans" charset="0"/>
                <a:cs typeface="DejaVu LGC Sans" charset="0"/>
              </a:rPr>
              <a:t>, et al., Plasma Phys. Control. Fusion  54 (2012) 035001.</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3"/>
          <p:cNvSpPr>
            <a:spLocks noGrp="1"/>
          </p:cNvSpPr>
          <p:nvPr>
            <p:ph type="sldNum" sz="quarter" idx="10"/>
          </p:nvPr>
        </p:nvSpPr>
        <p:spPr>
          <a:noFill/>
        </p:spPr>
        <p:txBody>
          <a:bodyPr/>
          <a:lstStyle/>
          <a:p>
            <a:fld id="{13DB5CCA-1890-4F5D-867F-60E768B0C839}" type="slidenum">
              <a:rPr lang="en-US"/>
              <a:pPr/>
              <a:t>54</a:t>
            </a:fld>
            <a:endParaRPr lang="en-US"/>
          </a:p>
        </p:txBody>
      </p:sp>
      <p:sp>
        <p:nvSpPr>
          <p:cNvPr id="60419" name="Rectangle 1"/>
          <p:cNvSpPr>
            <a:spLocks noGrp="1" noChangeArrowheads="1"/>
          </p:cNvSpPr>
          <p:nvPr>
            <p:ph type="title"/>
          </p:nvPr>
        </p:nvSpPr>
        <p:spPr>
          <a:xfrm>
            <a:off x="0" y="-1588"/>
            <a:ext cx="9144000" cy="917576"/>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t>DEMO challenges considerable but progress is being made to determine if a technically feasible LM-PFC option exists</a:t>
            </a:r>
          </a:p>
        </p:txBody>
      </p:sp>
      <p:sp>
        <p:nvSpPr>
          <p:cNvPr id="60420" name="Rectangle 2"/>
          <p:cNvSpPr>
            <a:spLocks noGrp="1" noChangeArrowheads="1"/>
          </p:cNvSpPr>
          <p:nvPr>
            <p:ph type="body" idx="1"/>
          </p:nvPr>
        </p:nvSpPr>
        <p:spPr>
          <a:xfrm>
            <a:off x="152400" y="1074738"/>
            <a:ext cx="8763000" cy="5326062"/>
          </a:xfrm>
        </p:spPr>
        <p:txBody>
          <a:bodyPr/>
          <a:lstStyle/>
          <a:p>
            <a:pPr marL="0" indent="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mtClean="0"/>
              <a:t>For 10MW/m</a:t>
            </a:r>
            <a:r>
              <a:rPr lang="en-US" baseline="33000" smtClean="0"/>
              <a:t>2</a:t>
            </a:r>
            <a:r>
              <a:rPr lang="en-US" smtClean="0"/>
              <a:t> peak divertor heat loads incident on target in “Pilot-plant” ST- and AT-DEMOs</a:t>
            </a:r>
          </a:p>
          <a:p>
            <a:pPr marL="431800" lvl="1" indent="-21590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mtClean="0"/>
              <a:t>Actively-supplied, capillary-restrained system prevents ejection</a:t>
            </a:r>
          </a:p>
          <a:p>
            <a:pPr marL="431800" lvl="1" indent="-21590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mtClean="0"/>
              <a:t>Liquid lithium on ODS-RAFM structure with s-CO2 cooling looks encouraging </a:t>
            </a:r>
            <a:r>
              <a:rPr lang="en-US" b="1" i="1" smtClean="0">
                <a:solidFill>
                  <a:srgbClr val="FF0000"/>
                </a:solidFill>
              </a:rPr>
              <a:t>(eliminates net-reshaping of PFC)</a:t>
            </a:r>
          </a:p>
          <a:p>
            <a:pPr marL="431800" lvl="1" indent="-21590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mtClean="0"/>
              <a:t>Some additional optimization to be done with full 3D design</a:t>
            </a:r>
          </a:p>
          <a:p>
            <a:pPr marL="431800" lvl="1" indent="-21590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mtClean="0"/>
              <a:t>Need data with high temperature lithium surface in divertor-like plasma</a:t>
            </a:r>
          </a:p>
          <a:p>
            <a:pPr marL="0" indent="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mtClean="0"/>
              <a:t>Experimental demonstration and additional analysis will address open issues over coming years</a:t>
            </a:r>
          </a:p>
          <a:p>
            <a:pPr marL="431800" lvl="1" indent="-21590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mtClean="0"/>
              <a:t>@PPPL – internal lab funding, NSTX-U base program, other sources pending</a:t>
            </a:r>
          </a:p>
          <a:p>
            <a:pPr marL="431800" lvl="1" indent="-21590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mtClean="0"/>
              <a:t>Collaboration underway with Magnum-PSI, NSTX-U, and EAST</a:t>
            </a:r>
          </a:p>
          <a:p>
            <a:pPr marL="0" indent="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mtClean="0"/>
              <a:t>Still several open issues forcing talk titles with the word “possible” but progress is being made; your input is welcome!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3"/>
          <p:cNvSpPr>
            <a:spLocks noGrp="1"/>
          </p:cNvSpPr>
          <p:nvPr>
            <p:ph type="sldNum" sz="quarter" idx="10"/>
          </p:nvPr>
        </p:nvSpPr>
        <p:spPr>
          <a:noFill/>
        </p:spPr>
        <p:txBody>
          <a:bodyPr/>
          <a:lstStyle/>
          <a:p>
            <a:fld id="{CBE022C8-798C-44E6-8984-999863BD5C8D}" type="slidenum">
              <a:rPr lang="en-US"/>
              <a:pPr/>
              <a:t>55</a:t>
            </a:fld>
            <a:endParaRPr lang="en-US"/>
          </a:p>
        </p:txBody>
      </p:sp>
      <p:sp>
        <p:nvSpPr>
          <p:cNvPr id="61443" name="Rectangle 1"/>
          <p:cNvSpPr>
            <a:spLocks noGrp="1" noChangeArrowheads="1"/>
          </p:cNvSpPr>
          <p:nvPr>
            <p:ph type="title"/>
          </p:nvPr>
        </p:nvSpPr>
        <p:spPr>
          <a:xfrm>
            <a:off x="0" y="-46038"/>
            <a:ext cx="9144000" cy="1008063"/>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t>Liquid metal-structural compatibility</a:t>
            </a:r>
          </a:p>
        </p:txBody>
      </p:sp>
      <p:pic>
        <p:nvPicPr>
          <p:cNvPr id="61444" name="Picture 2"/>
          <p:cNvPicPr>
            <a:picLocks noChangeAspect="1" noChangeArrowheads="1"/>
          </p:cNvPicPr>
          <p:nvPr/>
        </p:nvPicPr>
        <p:blipFill>
          <a:blip r:embed="rId3" cstate="print"/>
          <a:srcRect/>
          <a:stretch>
            <a:fillRect/>
          </a:stretch>
        </p:blipFill>
        <p:spPr bwMode="auto">
          <a:xfrm>
            <a:off x="258763" y="1144588"/>
            <a:ext cx="7285037" cy="4322762"/>
          </a:xfrm>
          <a:prstGeom prst="rect">
            <a:avLst/>
          </a:prstGeom>
          <a:noFill/>
          <a:ln w="9525">
            <a:noFill/>
            <a:round/>
            <a:headEnd/>
            <a:tailEnd/>
          </a:ln>
        </p:spPr>
      </p:pic>
      <p:sp>
        <p:nvSpPr>
          <p:cNvPr id="61445" name="Text Box 3"/>
          <p:cNvSpPr txBox="1">
            <a:spLocks noChangeArrowheads="1"/>
          </p:cNvSpPr>
          <p:nvPr/>
        </p:nvSpPr>
        <p:spPr bwMode="auto">
          <a:xfrm>
            <a:off x="7243763" y="1243013"/>
            <a:ext cx="1600200" cy="373062"/>
          </a:xfrm>
          <a:prstGeom prst="rect">
            <a:avLst/>
          </a:prstGeom>
          <a:noFill/>
          <a:ln w="9525">
            <a:noFill/>
            <a:round/>
            <a:headEnd/>
            <a:tailEnd/>
          </a:ln>
        </p:spPr>
        <p:txBody>
          <a:bodyPr lIns="90000" tIns="45000" rIns="90000" bIns="45000"/>
          <a:lstStyle/>
          <a:p>
            <a:pPr>
              <a:tabLst>
                <a:tab pos="723900" algn="l"/>
                <a:tab pos="1447800" algn="l"/>
              </a:tabLst>
            </a:pPr>
            <a:r>
              <a:rPr lang="en-US" sz="2000">
                <a:solidFill>
                  <a:srgbClr val="00FF00"/>
                </a:solidFill>
                <a:ea typeface="DejaVu LGC Sans" charset="0"/>
                <a:cs typeface="DejaVu LGC Sans" charset="0"/>
              </a:rPr>
              <a:t>Li, Sn, Ga</a:t>
            </a:r>
          </a:p>
        </p:txBody>
      </p:sp>
      <p:sp>
        <p:nvSpPr>
          <p:cNvPr id="61446" name="Text Box 4"/>
          <p:cNvSpPr txBox="1">
            <a:spLocks noChangeArrowheads="1"/>
          </p:cNvSpPr>
          <p:nvPr/>
        </p:nvSpPr>
        <p:spPr bwMode="auto">
          <a:xfrm>
            <a:off x="7243763" y="1638300"/>
            <a:ext cx="1600200" cy="373063"/>
          </a:xfrm>
          <a:prstGeom prst="rect">
            <a:avLst/>
          </a:prstGeom>
          <a:noFill/>
          <a:ln w="9525">
            <a:noFill/>
            <a:round/>
            <a:headEnd/>
            <a:tailEnd/>
          </a:ln>
        </p:spPr>
        <p:txBody>
          <a:bodyPr lIns="90000" tIns="45000" rIns="90000" bIns="45000"/>
          <a:lstStyle/>
          <a:p>
            <a:pPr>
              <a:tabLst>
                <a:tab pos="723900" algn="l"/>
                <a:tab pos="1447800" algn="l"/>
              </a:tabLst>
            </a:pPr>
            <a:r>
              <a:rPr lang="en-US" sz="2000">
                <a:solidFill>
                  <a:srgbClr val="00FF00"/>
                </a:solidFill>
                <a:ea typeface="DejaVu LGC Sans" charset="0"/>
                <a:cs typeface="DejaVu LGC Sans" charset="0"/>
              </a:rPr>
              <a:t>Li, Sn, Ga</a:t>
            </a:r>
          </a:p>
        </p:txBody>
      </p:sp>
      <p:sp>
        <p:nvSpPr>
          <p:cNvPr id="61447" name="Text Box 5"/>
          <p:cNvSpPr txBox="1">
            <a:spLocks noChangeArrowheads="1"/>
          </p:cNvSpPr>
          <p:nvPr/>
        </p:nvSpPr>
        <p:spPr bwMode="auto">
          <a:xfrm>
            <a:off x="7243763" y="2035175"/>
            <a:ext cx="1600200" cy="373063"/>
          </a:xfrm>
          <a:prstGeom prst="rect">
            <a:avLst/>
          </a:prstGeom>
          <a:noFill/>
          <a:ln w="9525">
            <a:noFill/>
            <a:round/>
            <a:headEnd/>
            <a:tailEnd/>
          </a:ln>
        </p:spPr>
        <p:txBody>
          <a:bodyPr lIns="90000" tIns="45000" rIns="90000" bIns="45000"/>
          <a:lstStyle/>
          <a:p>
            <a:pPr>
              <a:tabLst>
                <a:tab pos="723900" algn="l"/>
                <a:tab pos="1447800" algn="l"/>
              </a:tabLst>
            </a:pPr>
            <a:r>
              <a:rPr lang="en-US" sz="2000">
                <a:solidFill>
                  <a:srgbClr val="00FF00"/>
                </a:solidFill>
                <a:ea typeface="DejaVu LGC Sans" charset="0"/>
                <a:cs typeface="DejaVu LGC Sans" charset="0"/>
              </a:rPr>
              <a:t>Li, Sn, </a:t>
            </a:r>
            <a:r>
              <a:rPr lang="en-US" sz="2000">
                <a:solidFill>
                  <a:srgbClr val="F58025"/>
                </a:solidFill>
                <a:ea typeface="DejaVu LGC Sans" charset="0"/>
                <a:cs typeface="DejaVu LGC Sans" charset="0"/>
              </a:rPr>
              <a:t>Ga?</a:t>
            </a:r>
          </a:p>
        </p:txBody>
      </p:sp>
      <p:sp>
        <p:nvSpPr>
          <p:cNvPr id="61448" name="Text Box 6"/>
          <p:cNvSpPr txBox="1">
            <a:spLocks noChangeArrowheads="1"/>
          </p:cNvSpPr>
          <p:nvPr/>
        </p:nvSpPr>
        <p:spPr bwMode="auto">
          <a:xfrm>
            <a:off x="7243763" y="2430463"/>
            <a:ext cx="1600200" cy="373062"/>
          </a:xfrm>
          <a:prstGeom prst="rect">
            <a:avLst/>
          </a:prstGeom>
          <a:noFill/>
          <a:ln w="9525">
            <a:noFill/>
            <a:round/>
            <a:headEnd/>
            <a:tailEnd/>
          </a:ln>
        </p:spPr>
        <p:txBody>
          <a:bodyPr lIns="90000" tIns="45000" rIns="90000" bIns="45000"/>
          <a:lstStyle/>
          <a:p>
            <a:pPr>
              <a:tabLst>
                <a:tab pos="723900" algn="l"/>
                <a:tab pos="1447800" algn="l"/>
              </a:tabLst>
            </a:pPr>
            <a:r>
              <a:rPr lang="en-US" sz="2000">
                <a:solidFill>
                  <a:srgbClr val="00FF00"/>
                </a:solidFill>
                <a:ea typeface="DejaVu LGC Sans" charset="0"/>
                <a:cs typeface="DejaVu LGC Sans" charset="0"/>
              </a:rPr>
              <a:t>Li, Sn, </a:t>
            </a:r>
            <a:r>
              <a:rPr lang="en-US" sz="2000">
                <a:solidFill>
                  <a:srgbClr val="F58025"/>
                </a:solidFill>
                <a:ea typeface="DejaVu LGC Sans" charset="0"/>
                <a:cs typeface="DejaVu LGC Sans" charset="0"/>
              </a:rPr>
              <a:t>Ga?</a:t>
            </a:r>
          </a:p>
        </p:txBody>
      </p:sp>
      <p:sp>
        <p:nvSpPr>
          <p:cNvPr id="61449" name="Text Box 7"/>
          <p:cNvSpPr txBox="1">
            <a:spLocks noChangeArrowheads="1"/>
          </p:cNvSpPr>
          <p:nvPr/>
        </p:nvSpPr>
        <p:spPr bwMode="auto">
          <a:xfrm>
            <a:off x="7245350" y="2790825"/>
            <a:ext cx="1898650" cy="373063"/>
          </a:xfrm>
          <a:prstGeom prst="rect">
            <a:avLst/>
          </a:prstGeom>
          <a:noFill/>
          <a:ln w="9525">
            <a:noFill/>
            <a:round/>
            <a:headEnd/>
            <a:tailEnd/>
          </a:ln>
        </p:spPr>
        <p:txBody>
          <a:bodyPr lIns="90000" tIns="45000" rIns="90000" bIns="45000"/>
          <a:lstStyle/>
          <a:p>
            <a:pPr>
              <a:tabLst>
                <a:tab pos="723900" algn="l"/>
                <a:tab pos="1447800" algn="l"/>
              </a:tabLst>
            </a:pPr>
            <a:r>
              <a:rPr lang="en-US" sz="2000">
                <a:solidFill>
                  <a:srgbClr val="00FF00"/>
                </a:solidFill>
                <a:ea typeface="DejaVu LGC Sans" charset="0"/>
                <a:cs typeface="DejaVu LGC Sans" charset="0"/>
              </a:rPr>
              <a:t>Li, </a:t>
            </a:r>
            <a:r>
              <a:rPr lang="en-US" sz="2000">
                <a:solidFill>
                  <a:srgbClr val="F58025"/>
                </a:solidFill>
                <a:ea typeface="DejaVu LGC Sans" charset="0"/>
                <a:cs typeface="DejaVu LGC Sans" charset="0"/>
              </a:rPr>
              <a:t>Sn?, Ga?</a:t>
            </a:r>
          </a:p>
        </p:txBody>
      </p:sp>
      <p:sp>
        <p:nvSpPr>
          <p:cNvPr id="61450" name="Text Box 8"/>
          <p:cNvSpPr txBox="1">
            <a:spLocks noChangeArrowheads="1"/>
          </p:cNvSpPr>
          <p:nvPr/>
        </p:nvSpPr>
        <p:spPr bwMode="auto">
          <a:xfrm>
            <a:off x="7245350" y="3151188"/>
            <a:ext cx="1898650" cy="373062"/>
          </a:xfrm>
          <a:prstGeom prst="rect">
            <a:avLst/>
          </a:prstGeom>
          <a:noFill/>
          <a:ln w="9525">
            <a:noFill/>
            <a:round/>
            <a:headEnd/>
            <a:tailEnd/>
          </a:ln>
        </p:spPr>
        <p:txBody>
          <a:bodyPr lIns="90000" tIns="45000" rIns="90000" bIns="45000"/>
          <a:lstStyle/>
          <a:p>
            <a:pPr>
              <a:tabLst>
                <a:tab pos="723900" algn="l"/>
                <a:tab pos="1447800" algn="l"/>
              </a:tabLst>
            </a:pPr>
            <a:r>
              <a:rPr lang="en-US" sz="2000">
                <a:solidFill>
                  <a:srgbClr val="00FF00"/>
                </a:solidFill>
                <a:ea typeface="DejaVu LGC Sans" charset="0"/>
                <a:cs typeface="DejaVu LGC Sans" charset="0"/>
              </a:rPr>
              <a:t>Li, </a:t>
            </a:r>
            <a:r>
              <a:rPr lang="en-US" sz="2000">
                <a:solidFill>
                  <a:srgbClr val="FF0000"/>
                </a:solidFill>
                <a:ea typeface="DejaVu LGC Sans" charset="0"/>
                <a:cs typeface="DejaVu LGC Sans" charset="0"/>
              </a:rPr>
              <a:t>Sn, Ga</a:t>
            </a:r>
          </a:p>
        </p:txBody>
      </p:sp>
      <p:sp>
        <p:nvSpPr>
          <p:cNvPr id="61451" name="Text Box 9"/>
          <p:cNvSpPr txBox="1">
            <a:spLocks noChangeArrowheads="1"/>
          </p:cNvSpPr>
          <p:nvPr/>
        </p:nvSpPr>
        <p:spPr bwMode="auto">
          <a:xfrm>
            <a:off x="7245350" y="3475038"/>
            <a:ext cx="1898650" cy="373062"/>
          </a:xfrm>
          <a:prstGeom prst="rect">
            <a:avLst/>
          </a:prstGeom>
          <a:noFill/>
          <a:ln w="9525">
            <a:noFill/>
            <a:round/>
            <a:headEnd/>
            <a:tailEnd/>
          </a:ln>
        </p:spPr>
        <p:txBody>
          <a:bodyPr lIns="90000" tIns="45000" rIns="90000" bIns="45000"/>
          <a:lstStyle/>
          <a:p>
            <a:pPr>
              <a:tabLst>
                <a:tab pos="723900" algn="l"/>
                <a:tab pos="1447800" algn="l"/>
              </a:tabLst>
            </a:pPr>
            <a:r>
              <a:rPr lang="en-US" sz="2000">
                <a:solidFill>
                  <a:srgbClr val="00FF00"/>
                </a:solidFill>
                <a:ea typeface="DejaVu LGC Sans" charset="0"/>
                <a:cs typeface="DejaVu LGC Sans" charset="0"/>
              </a:rPr>
              <a:t>Li, </a:t>
            </a:r>
            <a:r>
              <a:rPr lang="en-US" sz="2000">
                <a:solidFill>
                  <a:srgbClr val="FF0000"/>
                </a:solidFill>
                <a:ea typeface="DejaVu LGC Sans" charset="0"/>
                <a:cs typeface="DejaVu LGC Sans" charset="0"/>
              </a:rPr>
              <a:t>Sn, Ga</a:t>
            </a:r>
          </a:p>
        </p:txBody>
      </p:sp>
      <p:sp>
        <p:nvSpPr>
          <p:cNvPr id="61452" name="Text Box 10"/>
          <p:cNvSpPr txBox="1">
            <a:spLocks noChangeArrowheads="1"/>
          </p:cNvSpPr>
          <p:nvPr/>
        </p:nvSpPr>
        <p:spPr bwMode="auto">
          <a:xfrm>
            <a:off x="7245350" y="3870325"/>
            <a:ext cx="1898650" cy="373063"/>
          </a:xfrm>
          <a:prstGeom prst="rect">
            <a:avLst/>
          </a:prstGeom>
          <a:noFill/>
          <a:ln w="9525">
            <a:noFill/>
            <a:round/>
            <a:headEnd/>
            <a:tailEnd/>
          </a:ln>
        </p:spPr>
        <p:txBody>
          <a:bodyPr lIns="90000" tIns="45000" rIns="90000" bIns="45000"/>
          <a:lstStyle/>
          <a:p>
            <a:pPr>
              <a:tabLst>
                <a:tab pos="723900" algn="l"/>
                <a:tab pos="1447800" algn="l"/>
              </a:tabLst>
            </a:pPr>
            <a:r>
              <a:rPr lang="en-US" sz="2000">
                <a:solidFill>
                  <a:srgbClr val="00FF00"/>
                </a:solidFill>
                <a:ea typeface="DejaVu LGC Sans" charset="0"/>
                <a:cs typeface="DejaVu LGC Sans" charset="0"/>
              </a:rPr>
              <a:t>Li, </a:t>
            </a:r>
            <a:r>
              <a:rPr lang="en-US" sz="2000">
                <a:solidFill>
                  <a:srgbClr val="FF0000"/>
                </a:solidFill>
                <a:ea typeface="DejaVu LGC Sans" charset="0"/>
                <a:cs typeface="DejaVu LGC Sans" charset="0"/>
              </a:rPr>
              <a:t>Sn, Ga</a:t>
            </a:r>
          </a:p>
        </p:txBody>
      </p:sp>
      <p:sp>
        <p:nvSpPr>
          <p:cNvPr id="61453" name="Text Box 11"/>
          <p:cNvSpPr txBox="1">
            <a:spLocks noChangeArrowheads="1"/>
          </p:cNvSpPr>
          <p:nvPr/>
        </p:nvSpPr>
        <p:spPr bwMode="auto">
          <a:xfrm>
            <a:off x="7245350" y="4230688"/>
            <a:ext cx="1898650" cy="373062"/>
          </a:xfrm>
          <a:prstGeom prst="rect">
            <a:avLst/>
          </a:prstGeom>
          <a:noFill/>
          <a:ln w="9525">
            <a:noFill/>
            <a:round/>
            <a:headEnd/>
            <a:tailEnd/>
          </a:ln>
        </p:spPr>
        <p:txBody>
          <a:bodyPr lIns="90000" tIns="45000" rIns="90000" bIns="45000"/>
          <a:lstStyle/>
          <a:p>
            <a:pPr>
              <a:tabLst>
                <a:tab pos="723900" algn="l"/>
                <a:tab pos="1447800" algn="l"/>
              </a:tabLst>
            </a:pPr>
            <a:r>
              <a:rPr lang="en-US" sz="2000">
                <a:solidFill>
                  <a:srgbClr val="FF0000"/>
                </a:solidFill>
                <a:ea typeface="DejaVu LGC Sans" charset="0"/>
                <a:cs typeface="DejaVu LGC Sans" charset="0"/>
              </a:rPr>
              <a:t>Li, Sn, Ga</a:t>
            </a:r>
          </a:p>
        </p:txBody>
      </p:sp>
      <p:sp>
        <p:nvSpPr>
          <p:cNvPr id="61454" name="Text Box 12"/>
          <p:cNvSpPr txBox="1">
            <a:spLocks noChangeArrowheads="1"/>
          </p:cNvSpPr>
          <p:nvPr/>
        </p:nvSpPr>
        <p:spPr bwMode="auto">
          <a:xfrm>
            <a:off x="7245350" y="4591050"/>
            <a:ext cx="1898650" cy="373063"/>
          </a:xfrm>
          <a:prstGeom prst="rect">
            <a:avLst/>
          </a:prstGeom>
          <a:noFill/>
          <a:ln w="9525">
            <a:noFill/>
            <a:round/>
            <a:headEnd/>
            <a:tailEnd/>
          </a:ln>
        </p:spPr>
        <p:txBody>
          <a:bodyPr lIns="90000" tIns="45000" rIns="90000" bIns="45000"/>
          <a:lstStyle/>
          <a:p>
            <a:pPr>
              <a:tabLst>
                <a:tab pos="723900" algn="l"/>
                <a:tab pos="1447800" algn="l"/>
              </a:tabLst>
            </a:pPr>
            <a:r>
              <a:rPr lang="en-US" sz="2000">
                <a:solidFill>
                  <a:srgbClr val="F58025"/>
                </a:solidFill>
                <a:ea typeface="DejaVu LGC Sans" charset="0"/>
                <a:cs typeface="DejaVu LGC Sans" charset="0"/>
              </a:rPr>
              <a:t>Li?</a:t>
            </a:r>
            <a:r>
              <a:rPr lang="en-US" sz="2000">
                <a:solidFill>
                  <a:srgbClr val="FF0000"/>
                </a:solidFill>
                <a:ea typeface="DejaVu LGC Sans" charset="0"/>
                <a:cs typeface="DejaVu LGC Sans" charset="0"/>
              </a:rPr>
              <a:t>, Sn, Ga</a:t>
            </a:r>
          </a:p>
        </p:txBody>
      </p:sp>
      <p:sp>
        <p:nvSpPr>
          <p:cNvPr id="61455" name="Text Box 13"/>
          <p:cNvSpPr txBox="1">
            <a:spLocks noChangeArrowheads="1"/>
          </p:cNvSpPr>
          <p:nvPr/>
        </p:nvSpPr>
        <p:spPr bwMode="auto">
          <a:xfrm>
            <a:off x="157163" y="5822950"/>
            <a:ext cx="5257800" cy="668338"/>
          </a:xfrm>
          <a:prstGeom prst="rect">
            <a:avLst/>
          </a:prstGeom>
          <a:noFill/>
          <a:ln w="9525">
            <a:noFill/>
            <a:round/>
            <a:headEnd/>
            <a:tailEnd/>
          </a:ln>
        </p:spPr>
        <p:txBody>
          <a:bodyPr lIns="90000" tIns="45000" rIns="90000" bIns="45000"/>
          <a:lstStyle/>
          <a:p>
            <a:pPr>
              <a:tabLst>
                <a:tab pos="723900" algn="l"/>
                <a:tab pos="1447800" algn="l"/>
                <a:tab pos="2171700" algn="l"/>
                <a:tab pos="2895600" algn="l"/>
                <a:tab pos="3619500" algn="l"/>
                <a:tab pos="4343400" algn="l"/>
                <a:tab pos="5067300" algn="l"/>
              </a:tabLst>
            </a:pPr>
            <a:r>
              <a:rPr lang="en-US" sz="1200">
                <a:solidFill>
                  <a:srgbClr val="000000"/>
                </a:solidFill>
                <a:ea typeface="DejaVu LGC Sans" charset="0"/>
                <a:cs typeface="DejaVu LGC Sans" charset="0"/>
              </a:rPr>
              <a:t>Zinkle and Ghoniem, </a:t>
            </a:r>
            <a:r>
              <a:rPr lang="en-US" sz="1200" b="1">
                <a:solidFill>
                  <a:srgbClr val="000000"/>
                </a:solidFill>
                <a:ea typeface="DejaVu LGC Sans" charset="0"/>
                <a:cs typeface="DejaVu LGC Sans" charset="0"/>
              </a:rPr>
              <a:t>FED</a:t>
            </a:r>
            <a:r>
              <a:rPr lang="en-US" sz="1200">
                <a:solidFill>
                  <a:srgbClr val="000000"/>
                </a:solidFill>
                <a:ea typeface="DejaVu LGC Sans" charset="0"/>
                <a:cs typeface="DejaVu LGC Sans" charset="0"/>
              </a:rPr>
              <a:t> 2000. (Sn and Sn-Li used interchangeably)</a:t>
            </a:r>
          </a:p>
          <a:p>
            <a:pPr>
              <a:tabLst>
                <a:tab pos="723900" algn="l"/>
                <a:tab pos="1447800" algn="l"/>
                <a:tab pos="2171700" algn="l"/>
                <a:tab pos="2895600" algn="l"/>
                <a:tab pos="3619500" algn="l"/>
                <a:tab pos="4343400" algn="l"/>
                <a:tab pos="5067300" algn="l"/>
              </a:tabLst>
            </a:pPr>
            <a:r>
              <a:rPr lang="en-US" sz="1200">
                <a:solidFill>
                  <a:srgbClr val="000000"/>
                </a:solidFill>
                <a:ea typeface="DejaVu LGC Sans" charset="0"/>
                <a:cs typeface="DejaVu LGC Sans" charset="0"/>
              </a:rPr>
              <a:t>“The Liquid Metal Handbook” Liquid-metals handbook”, United States Office of Naval Research. U.S. Govt. Print. Off. 1950. (Gallium estimates)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3"/>
          <p:cNvSpPr>
            <a:spLocks noGrp="1"/>
          </p:cNvSpPr>
          <p:nvPr>
            <p:ph type="sldNum" sz="quarter" idx="10"/>
          </p:nvPr>
        </p:nvSpPr>
        <p:spPr>
          <a:noFill/>
        </p:spPr>
        <p:txBody>
          <a:bodyPr/>
          <a:lstStyle/>
          <a:p>
            <a:fld id="{F848B318-BE14-4B8C-AD44-ABA6A3A6DD8E}" type="slidenum">
              <a:rPr lang="en-US"/>
              <a:pPr/>
              <a:t>56</a:t>
            </a:fld>
            <a:endParaRPr lang="en-US"/>
          </a:p>
        </p:txBody>
      </p:sp>
      <p:sp>
        <p:nvSpPr>
          <p:cNvPr id="62467" name="Rectangle 1"/>
          <p:cNvSpPr>
            <a:spLocks noGrp="1" noChangeArrowheads="1"/>
          </p:cNvSpPr>
          <p:nvPr>
            <p:ph type="title"/>
          </p:nvPr>
        </p:nvSpPr>
        <p:spPr>
          <a:xfrm>
            <a:off x="0" y="-1588"/>
            <a:ext cx="9144000" cy="917576"/>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t>Evaporative self-cooling by Lithium</a:t>
            </a:r>
          </a:p>
        </p:txBody>
      </p:sp>
      <p:pic>
        <p:nvPicPr>
          <p:cNvPr id="62468" name="Picture 2"/>
          <p:cNvPicPr>
            <a:picLocks noChangeAspect="1" noChangeArrowheads="1"/>
          </p:cNvPicPr>
          <p:nvPr/>
        </p:nvPicPr>
        <p:blipFill>
          <a:blip r:embed="rId3" cstate="print"/>
          <a:srcRect/>
          <a:stretch>
            <a:fillRect/>
          </a:stretch>
        </p:blipFill>
        <p:spPr bwMode="auto">
          <a:xfrm>
            <a:off x="1371600" y="1371600"/>
            <a:ext cx="6400800" cy="448945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4"/>
          <p:cNvSpPr>
            <a:spLocks noGrp="1"/>
          </p:cNvSpPr>
          <p:nvPr>
            <p:ph type="sldNum" sz="quarter" idx="10"/>
          </p:nvPr>
        </p:nvSpPr>
        <p:spPr>
          <a:noFill/>
        </p:spPr>
        <p:txBody>
          <a:bodyPr/>
          <a:lstStyle/>
          <a:p>
            <a:fld id="{E06B7F86-00F5-446A-BDA4-D4D6692C6846}" type="slidenum">
              <a:rPr lang="en-US"/>
              <a:pPr/>
              <a:t>57</a:t>
            </a:fld>
            <a:endParaRPr lang="en-US"/>
          </a:p>
        </p:txBody>
      </p:sp>
      <p:sp>
        <p:nvSpPr>
          <p:cNvPr id="63491" name="Rectangle 1"/>
          <p:cNvSpPr>
            <a:spLocks noGrp="1" noChangeArrowheads="1"/>
          </p:cNvSpPr>
          <p:nvPr>
            <p:ph type="title"/>
          </p:nvPr>
        </p:nvSpPr>
        <p:spPr>
          <a:xfrm>
            <a:off x="0" y="-1588"/>
            <a:ext cx="9144000" cy="917576"/>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t>Supercritical CO2 power cycle provides higher thermal efficiency at lower temperatures than He Brayton</a:t>
            </a:r>
          </a:p>
        </p:txBody>
      </p:sp>
      <p:sp>
        <p:nvSpPr>
          <p:cNvPr id="63492" name="Rectangle 2"/>
          <p:cNvSpPr>
            <a:spLocks noGrp="1" noChangeArrowheads="1"/>
          </p:cNvSpPr>
          <p:nvPr>
            <p:ph type="body" idx="1"/>
          </p:nvPr>
        </p:nvSpPr>
        <p:spPr>
          <a:xfrm>
            <a:off x="152400" y="1219200"/>
            <a:ext cx="4276725" cy="5181600"/>
          </a:xfrm>
        </p:spPr>
        <p:txBody>
          <a:bodyPr/>
          <a:lstStyle/>
          <a:p>
            <a:pPr marL="0" indent="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i="1" smtClean="0"/>
              <a:t>Real gas</a:t>
            </a:r>
            <a:r>
              <a:rPr lang="en-US" smtClean="0"/>
              <a:t> properties of CO2 reduce power required at compression</a:t>
            </a:r>
          </a:p>
          <a:p>
            <a:pPr marL="0" indent="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mtClean="0"/>
              <a:t>Dostal, et al. found that above 550C, s-CO2 recompression cycle better than He Brayton cycle (2 inter. no reheat)</a:t>
            </a:r>
            <a:r>
              <a:rPr lang="en-US" baseline="33000" smtClean="0"/>
              <a:t>1</a:t>
            </a:r>
          </a:p>
          <a:p>
            <a:pPr marL="431800" lvl="1" indent="-21590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mtClean="0"/>
              <a:t>45% thermal efficiency w/ 550C turbine inlet</a:t>
            </a:r>
          </a:p>
          <a:p>
            <a:pPr marL="431800" lvl="1" indent="-21590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mtClean="0"/>
              <a:t>49.5% thermal efficiency w/ 650C turbine inlet</a:t>
            </a:r>
          </a:p>
          <a:p>
            <a:pPr marL="431800" lvl="1" indent="-21590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mtClean="0"/>
              <a:t>c.f. 43% helium cycle w/ 700C turbine inlet in ARIES-CS</a:t>
            </a:r>
            <a:r>
              <a:rPr lang="en-US" baseline="33000" smtClean="0"/>
              <a:t>2</a:t>
            </a:r>
          </a:p>
        </p:txBody>
      </p:sp>
      <p:sp>
        <p:nvSpPr>
          <p:cNvPr id="63493" name="Text Box 3"/>
          <p:cNvSpPr txBox="1">
            <a:spLocks noChangeArrowheads="1"/>
          </p:cNvSpPr>
          <p:nvPr/>
        </p:nvSpPr>
        <p:spPr bwMode="auto">
          <a:xfrm>
            <a:off x="4451350" y="6110288"/>
            <a:ext cx="4572000" cy="442912"/>
          </a:xfrm>
          <a:prstGeom prst="rect">
            <a:avLst/>
          </a:prstGeom>
          <a:noFill/>
          <a:ln w="9525">
            <a:noFill/>
            <a:round/>
            <a:headEnd/>
            <a:tailEnd/>
          </a:ln>
        </p:spPr>
        <p:txBody>
          <a:bodyPr lIns="90000" tIns="45000" rIns="90000" bIns="45000"/>
          <a:lstStyle/>
          <a:p>
            <a:pPr>
              <a:tabLst>
                <a:tab pos="723900" algn="l"/>
                <a:tab pos="1447800" algn="l"/>
                <a:tab pos="2171700" algn="l"/>
                <a:tab pos="2895600" algn="l"/>
                <a:tab pos="3619500" algn="l"/>
                <a:tab pos="4343400" algn="l"/>
              </a:tabLst>
            </a:pPr>
            <a:r>
              <a:rPr lang="en-US" sz="1200" baseline="33000">
                <a:solidFill>
                  <a:srgbClr val="000000"/>
                </a:solidFill>
                <a:ea typeface="DejaVu LGC Sans" charset="0"/>
                <a:cs typeface="DejaVu LGC Sans" charset="0"/>
              </a:rPr>
              <a:t>I</a:t>
            </a:r>
            <a:r>
              <a:rPr lang="en-US" sz="1200">
                <a:solidFill>
                  <a:srgbClr val="000000"/>
                </a:solidFill>
                <a:ea typeface="DejaVu LGC Sans" charset="0"/>
                <a:cs typeface="DejaVu LGC Sans" charset="0"/>
              </a:rPr>
              <a:t> Dostal, et al., Tech. Report </a:t>
            </a:r>
            <a:r>
              <a:rPr lang="en-US" sz="1200">
                <a:solidFill>
                  <a:srgbClr val="000000"/>
                </a:solidFill>
                <a:latin typeface="Liberation Serif;Times New Roma" pitchFamily="16" charset="0"/>
                <a:ea typeface="DejaVu LGC Sans" charset="0"/>
                <a:cs typeface="DejaVu LGC Sans" charset="0"/>
              </a:rPr>
              <a:t>MIT-ANP-TR-100, MIT, March, 2004.</a:t>
            </a:r>
          </a:p>
          <a:p>
            <a:pPr>
              <a:lnSpc>
                <a:spcPct val="93000"/>
              </a:lnSpc>
              <a:tabLst>
                <a:tab pos="723900" algn="l"/>
                <a:tab pos="1447800" algn="l"/>
                <a:tab pos="2171700" algn="l"/>
                <a:tab pos="2895600" algn="l"/>
                <a:tab pos="3619500" algn="l"/>
                <a:tab pos="4343400" algn="l"/>
              </a:tabLst>
            </a:pPr>
            <a:r>
              <a:rPr lang="en-US" sz="1200" baseline="33000">
                <a:solidFill>
                  <a:srgbClr val="000000"/>
                </a:solidFill>
                <a:latin typeface="Liberation Serif;Times New Roma" pitchFamily="16" charset="0"/>
                <a:ea typeface="DejaVu LGC Sans" charset="0"/>
                <a:cs typeface="DejaVu LGC Sans" charset="0"/>
              </a:rPr>
              <a:t>2</a:t>
            </a:r>
            <a:r>
              <a:rPr lang="en-US" sz="1200">
                <a:solidFill>
                  <a:srgbClr val="000000"/>
                </a:solidFill>
                <a:latin typeface="Liberation Serif;Times New Roma" pitchFamily="16" charset="0"/>
                <a:ea typeface="DejaVu LGC Sans" charset="0"/>
                <a:cs typeface="DejaVu LGC Sans" charset="0"/>
              </a:rPr>
              <a:t>Raffray, et al., </a:t>
            </a:r>
            <a:r>
              <a:rPr lang="en-US" sz="1200" b="1">
                <a:solidFill>
                  <a:srgbClr val="000000"/>
                </a:solidFill>
                <a:latin typeface="Liberation Serif;Times New Roma" pitchFamily="16" charset="0"/>
                <a:ea typeface="DejaVu LGC Sans" charset="0"/>
                <a:cs typeface="DejaVu LGC Sans" charset="0"/>
              </a:rPr>
              <a:t>FST</a:t>
            </a:r>
            <a:r>
              <a:rPr lang="en-US" sz="1200">
                <a:solidFill>
                  <a:srgbClr val="000000"/>
                </a:solidFill>
                <a:latin typeface="Liberation Serif;Times New Roma" pitchFamily="16" charset="0"/>
                <a:ea typeface="DejaVu LGC Sans" charset="0"/>
                <a:cs typeface="DejaVu LGC Sans" charset="0"/>
              </a:rPr>
              <a:t> 2008.</a:t>
            </a:r>
          </a:p>
        </p:txBody>
      </p:sp>
      <p:pic>
        <p:nvPicPr>
          <p:cNvPr id="63494" name="Picture 4"/>
          <p:cNvPicPr>
            <a:picLocks noChangeAspect="1" noChangeArrowheads="1"/>
          </p:cNvPicPr>
          <p:nvPr/>
        </p:nvPicPr>
        <p:blipFill>
          <a:blip r:embed="rId3" cstate="print"/>
          <a:srcRect/>
          <a:stretch>
            <a:fillRect/>
          </a:stretch>
        </p:blipFill>
        <p:spPr bwMode="auto">
          <a:xfrm>
            <a:off x="4343400" y="2011363"/>
            <a:ext cx="4800600" cy="3017837"/>
          </a:xfrm>
          <a:prstGeom prst="rect">
            <a:avLst/>
          </a:prstGeom>
          <a:noFill/>
          <a:ln w="9525">
            <a:noFill/>
            <a:round/>
            <a:headEnd/>
            <a:tailEnd/>
          </a:ln>
        </p:spPr>
      </p:pic>
      <p:sp>
        <p:nvSpPr>
          <p:cNvPr id="63495" name="Text Box 5"/>
          <p:cNvSpPr txBox="1">
            <a:spLocks noChangeArrowheads="1"/>
          </p:cNvSpPr>
          <p:nvPr/>
        </p:nvSpPr>
        <p:spPr bwMode="auto">
          <a:xfrm>
            <a:off x="4540250" y="1550988"/>
            <a:ext cx="4094163" cy="384175"/>
          </a:xfrm>
          <a:prstGeom prst="rect">
            <a:avLst/>
          </a:prstGeom>
          <a:noFill/>
          <a:ln w="9525">
            <a:noFill/>
            <a:round/>
            <a:headEnd/>
            <a:tailEnd/>
          </a:ln>
        </p:spPr>
        <p:txBody>
          <a:bodyPr wrap="none" lIns="90000" tIns="45000" rIns="90000" bIns="45000"/>
          <a:lstStyle/>
          <a:p>
            <a:pPr>
              <a:tabLst>
                <a:tab pos="723900" algn="l"/>
                <a:tab pos="1447800" algn="l"/>
                <a:tab pos="2171700" algn="l"/>
                <a:tab pos="2895600" algn="l"/>
                <a:tab pos="3619500" algn="l"/>
              </a:tabLst>
            </a:pPr>
            <a:r>
              <a:rPr lang="en-US" sz="2000">
                <a:solidFill>
                  <a:srgbClr val="000000"/>
                </a:solidFill>
                <a:ea typeface="DejaVu LGC Sans" charset="0"/>
                <a:cs typeface="DejaVu LGC Sans" charset="0"/>
              </a:rPr>
              <a:t>Turbo-machinery size comparison</a:t>
            </a:r>
            <a:r>
              <a:rPr lang="en-US" sz="2000" baseline="33000">
                <a:solidFill>
                  <a:srgbClr val="000000"/>
                </a:solidFill>
                <a:ea typeface="DejaVu LGC Sans" charset="0"/>
                <a:cs typeface="DejaVu LGC Sans" charset="0"/>
              </a:rPr>
              <a:t>1</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4"/>
          <p:cNvSpPr>
            <a:spLocks noGrp="1"/>
          </p:cNvSpPr>
          <p:nvPr>
            <p:ph type="sldNum" sz="quarter" idx="10"/>
          </p:nvPr>
        </p:nvSpPr>
        <p:spPr>
          <a:noFill/>
        </p:spPr>
        <p:txBody>
          <a:bodyPr/>
          <a:lstStyle/>
          <a:p>
            <a:fld id="{525D26EF-CCBE-41CC-9752-0EAEE28305A9}" type="slidenum">
              <a:rPr lang="en-US"/>
              <a:pPr/>
              <a:t>58</a:t>
            </a:fld>
            <a:endParaRPr lang="en-US"/>
          </a:p>
        </p:txBody>
      </p:sp>
      <p:sp>
        <p:nvSpPr>
          <p:cNvPr id="64515" name="Rectangle 1"/>
          <p:cNvSpPr>
            <a:spLocks noGrp="1" noChangeArrowheads="1"/>
          </p:cNvSpPr>
          <p:nvPr>
            <p:ph type="title"/>
          </p:nvPr>
        </p:nvSpPr>
        <p:spPr>
          <a:xfrm>
            <a:off x="0" y="-46038"/>
            <a:ext cx="9144000" cy="1008063"/>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t>Why liquids? Because solids may not extrapolate</a:t>
            </a:r>
          </a:p>
        </p:txBody>
      </p:sp>
      <p:sp>
        <p:nvSpPr>
          <p:cNvPr id="64516" name="Rectangle 2"/>
          <p:cNvSpPr>
            <a:spLocks noGrp="1" noChangeArrowheads="1"/>
          </p:cNvSpPr>
          <p:nvPr>
            <p:ph type="body" idx="1"/>
          </p:nvPr>
        </p:nvSpPr>
        <p:spPr>
          <a:xfrm>
            <a:off x="152400" y="1219200"/>
            <a:ext cx="4276725" cy="4953000"/>
          </a:xfrm>
        </p:spPr>
        <p:txBody>
          <a:bodyPr/>
          <a:lstStyle/>
          <a:p>
            <a:pPr marL="0" indent="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mtClean="0"/>
              <a:t>Two major failure modes for solids that are known:</a:t>
            </a:r>
          </a:p>
          <a:p>
            <a:pPr marL="741363" lvl="1" indent="-284163">
              <a:buClr>
                <a:srgbClr val="3333CC"/>
              </a:buClr>
              <a:buFont typeface="Arial"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400" smtClean="0"/>
              <a:t>Melting (transient heat loads)</a:t>
            </a:r>
          </a:p>
          <a:p>
            <a:pPr marL="741363" lvl="1" indent="-284163">
              <a:buClr>
                <a:srgbClr val="3333CC"/>
              </a:buClr>
              <a:buFont typeface="Arial"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400" smtClean="0"/>
              <a:t>Net-reshaping (erosion, migration, redeposition)</a:t>
            </a:r>
          </a:p>
          <a:p>
            <a:pPr marL="0" indent="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mtClean="0"/>
              <a:t>Some speculative failure modes:</a:t>
            </a:r>
          </a:p>
          <a:p>
            <a:pPr marL="741363" lvl="1" indent="-284163">
              <a:buClr>
                <a:srgbClr val="3333CC"/>
              </a:buClr>
              <a:buFont typeface="Arial"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400" smtClean="0"/>
              <a:t>Neutron-PMI synergistic effects (aside from bulk material changes)</a:t>
            </a:r>
          </a:p>
          <a:p>
            <a:pPr marL="741363" lvl="1" indent="-284163">
              <a:buClr>
                <a:srgbClr val="3333CC"/>
              </a:buClr>
              <a:buFont typeface="Arial"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400" smtClean="0"/>
              <a:t>Steady-state, self-regulating walls?</a:t>
            </a:r>
          </a:p>
        </p:txBody>
      </p:sp>
      <p:pic>
        <p:nvPicPr>
          <p:cNvPr id="64517" name="Picture 3"/>
          <p:cNvPicPr>
            <a:picLocks noChangeAspect="1" noChangeArrowheads="1"/>
          </p:cNvPicPr>
          <p:nvPr/>
        </p:nvPicPr>
        <p:blipFill>
          <a:blip r:embed="rId3" cstate="print"/>
          <a:srcRect/>
          <a:stretch>
            <a:fillRect/>
          </a:stretch>
        </p:blipFill>
        <p:spPr bwMode="auto">
          <a:xfrm>
            <a:off x="5257800" y="944563"/>
            <a:ext cx="3200400" cy="2414587"/>
          </a:xfrm>
          <a:prstGeom prst="rect">
            <a:avLst/>
          </a:prstGeom>
          <a:noFill/>
          <a:ln w="9525">
            <a:noFill/>
            <a:round/>
            <a:headEnd/>
            <a:tailEnd/>
          </a:ln>
        </p:spPr>
      </p:pic>
      <p:pic>
        <p:nvPicPr>
          <p:cNvPr id="64518" name="Picture 4"/>
          <p:cNvPicPr>
            <a:picLocks noChangeAspect="1" noChangeArrowheads="1"/>
          </p:cNvPicPr>
          <p:nvPr/>
        </p:nvPicPr>
        <p:blipFill>
          <a:blip r:embed="rId4" cstate="print"/>
          <a:srcRect/>
          <a:stretch>
            <a:fillRect/>
          </a:stretch>
        </p:blipFill>
        <p:spPr bwMode="auto">
          <a:xfrm>
            <a:off x="4414838" y="4056063"/>
            <a:ext cx="4676775" cy="1819275"/>
          </a:xfrm>
          <a:prstGeom prst="rect">
            <a:avLst/>
          </a:prstGeom>
          <a:noFill/>
          <a:ln w="9525">
            <a:noFill/>
            <a:round/>
            <a:headEnd/>
            <a:tailEnd/>
          </a:ln>
        </p:spPr>
      </p:pic>
      <p:sp>
        <p:nvSpPr>
          <p:cNvPr id="64519" name="Text Box 5"/>
          <p:cNvSpPr txBox="1">
            <a:spLocks noChangeArrowheads="1"/>
          </p:cNvSpPr>
          <p:nvPr/>
        </p:nvSpPr>
        <p:spPr bwMode="auto">
          <a:xfrm>
            <a:off x="4908550" y="3370263"/>
            <a:ext cx="4114800" cy="601662"/>
          </a:xfrm>
          <a:prstGeom prst="rect">
            <a:avLst/>
          </a:prstGeom>
          <a:noFill/>
          <a:ln w="9525">
            <a:noFill/>
            <a:round/>
            <a:headEnd/>
            <a:tailEnd/>
          </a:ln>
        </p:spPr>
        <p:txBody>
          <a:bodyPr lIns="90000" tIns="45000" rIns="90000" bIns="45000"/>
          <a:lstStyle/>
          <a:p>
            <a:pPr>
              <a:tabLst>
                <a:tab pos="723900" algn="l"/>
                <a:tab pos="1447800" algn="l"/>
                <a:tab pos="2171700" algn="l"/>
                <a:tab pos="2895600" algn="l"/>
                <a:tab pos="3619500" algn="l"/>
              </a:tabLst>
            </a:pPr>
            <a:r>
              <a:rPr lang="en-US" sz="1200">
                <a:solidFill>
                  <a:srgbClr val="000000"/>
                </a:solidFill>
                <a:ea typeface="DejaVu LGC Sans" charset="0"/>
                <a:cs typeface="DejaVu LGC Sans" charset="0"/>
              </a:rPr>
              <a:t>B. Lipschultz, et al., “Tungsten melt effects on C-MOD operation &amp; material characteristics”, 20-PSI, Aachen, Germany, May, 2012.</a:t>
            </a:r>
          </a:p>
        </p:txBody>
      </p:sp>
      <p:sp>
        <p:nvSpPr>
          <p:cNvPr id="64520" name="Text Box 6"/>
          <p:cNvSpPr txBox="1">
            <a:spLocks noChangeArrowheads="1"/>
          </p:cNvSpPr>
          <p:nvPr/>
        </p:nvSpPr>
        <p:spPr bwMode="auto">
          <a:xfrm>
            <a:off x="4572000" y="5776913"/>
            <a:ext cx="4572000" cy="773112"/>
          </a:xfrm>
          <a:prstGeom prst="rect">
            <a:avLst/>
          </a:prstGeom>
          <a:noFill/>
          <a:ln w="9525">
            <a:noFill/>
            <a:round/>
            <a:headEnd/>
            <a:tailEnd/>
          </a:ln>
        </p:spPr>
        <p:txBody>
          <a:bodyPr lIns="90000" tIns="45000" rIns="90000" bIns="45000"/>
          <a:lstStyle/>
          <a:p>
            <a:pPr>
              <a:tabLst>
                <a:tab pos="723900" algn="l"/>
                <a:tab pos="1447800" algn="l"/>
                <a:tab pos="2171700" algn="l"/>
                <a:tab pos="2895600" algn="l"/>
                <a:tab pos="3619500" algn="l"/>
                <a:tab pos="4343400" algn="l"/>
              </a:tabLst>
            </a:pPr>
            <a:r>
              <a:rPr lang="en-US" sz="1200">
                <a:solidFill>
                  <a:srgbClr val="000000"/>
                </a:solidFill>
                <a:ea typeface="DejaVu LGC Sans" charset="0"/>
                <a:cs typeface="DejaVu LGC Sans" charset="0"/>
              </a:rPr>
              <a:t>Coenen, et al., “Evolution of surface melt damage, its influence on plasma performance and prospects of recoverhy”, 20-PSI, Aachen, Germany, May, 2012.</a:t>
            </a:r>
          </a:p>
          <a:p>
            <a:pPr>
              <a:tabLst>
                <a:tab pos="723900" algn="l"/>
                <a:tab pos="1447800" algn="l"/>
                <a:tab pos="2171700" algn="l"/>
                <a:tab pos="2895600" algn="l"/>
                <a:tab pos="3619500" algn="l"/>
                <a:tab pos="4343400" algn="l"/>
              </a:tabLst>
            </a:pPr>
            <a:r>
              <a:rPr lang="en-US" sz="1200">
                <a:solidFill>
                  <a:srgbClr val="000000"/>
                </a:solidFill>
                <a:ea typeface="DejaVu LGC Sans" charset="0"/>
                <a:cs typeface="DejaVu LGC Sans" charset="0"/>
              </a:rPr>
              <a:t>Klimov, et al., JNM </a:t>
            </a:r>
            <a:r>
              <a:rPr lang="en-US" sz="1200" b="1">
                <a:solidFill>
                  <a:srgbClr val="000000"/>
                </a:solidFill>
                <a:ea typeface="DejaVu LGC Sans" charset="0"/>
                <a:cs typeface="DejaVu LGC Sans" charset="0"/>
              </a:rPr>
              <a:t>390-391</a:t>
            </a:r>
            <a:r>
              <a:rPr lang="en-US" sz="1200">
                <a:solidFill>
                  <a:srgbClr val="000000"/>
                </a:solidFill>
                <a:ea typeface="DejaVu LGC Sans" charset="0"/>
                <a:cs typeface="DejaVu LGC Sans" charset="0"/>
              </a:rPr>
              <a:t> (2009) 721.</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4"/>
          <p:cNvSpPr>
            <a:spLocks noGrp="1"/>
          </p:cNvSpPr>
          <p:nvPr>
            <p:ph type="sldNum" sz="quarter" idx="10"/>
          </p:nvPr>
        </p:nvSpPr>
        <p:spPr>
          <a:noFill/>
        </p:spPr>
        <p:txBody>
          <a:bodyPr/>
          <a:lstStyle/>
          <a:p>
            <a:fld id="{0979BA7C-7A98-4BD4-8461-695808735D55}" type="slidenum">
              <a:rPr lang="en-US"/>
              <a:pPr/>
              <a:t>59</a:t>
            </a:fld>
            <a:endParaRPr lang="en-US"/>
          </a:p>
        </p:txBody>
      </p:sp>
      <p:sp>
        <p:nvSpPr>
          <p:cNvPr id="65539" name="Rectangle 1"/>
          <p:cNvSpPr>
            <a:spLocks noGrp="1" noChangeArrowheads="1"/>
          </p:cNvSpPr>
          <p:nvPr>
            <p:ph type="title"/>
          </p:nvPr>
        </p:nvSpPr>
        <p:spPr>
          <a:xfrm>
            <a:off x="0" y="-46038"/>
            <a:ext cx="9144000" cy="1008063"/>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t>Wall erosion/redeposition not mitigated by divertor configuration</a:t>
            </a:r>
          </a:p>
        </p:txBody>
      </p:sp>
      <p:sp>
        <p:nvSpPr>
          <p:cNvPr id="65540" name="Rectangle 2"/>
          <p:cNvSpPr>
            <a:spLocks noGrp="1" noChangeArrowheads="1"/>
          </p:cNvSpPr>
          <p:nvPr>
            <p:ph type="body" idx="1"/>
          </p:nvPr>
        </p:nvSpPr>
        <p:spPr>
          <a:xfrm>
            <a:off x="152400" y="3189288"/>
            <a:ext cx="8534400" cy="3295650"/>
          </a:xfrm>
        </p:spPr>
        <p:txBody>
          <a:bodyPr/>
          <a:lstStyle/>
          <a:p>
            <a:pPr marL="0" indent="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200" smtClean="0"/>
              <a:t>Charge-exchange processes create steady wall-flux</a:t>
            </a:r>
          </a:p>
          <a:p>
            <a:pPr marL="0" indent="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200" smtClean="0"/>
              <a:t>Low density plasma at first wall reduces local redeposition</a:t>
            </a:r>
          </a:p>
          <a:p>
            <a:pPr marL="0" indent="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200" b="1" smtClean="0">
                <a:solidFill>
                  <a:srgbClr val="FF0000"/>
                </a:solidFill>
              </a:rPr>
              <a:t>1000s of kgs</a:t>
            </a:r>
            <a:r>
              <a:rPr lang="en-US" sz="2200" smtClean="0"/>
              <a:t> of eroded material migrating around tokamak vessel</a:t>
            </a:r>
          </a:p>
          <a:p>
            <a:pPr marL="0" indent="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200" smtClean="0"/>
              <a:t>Likely to redeposit in locations where cooler plasmas exist or behind baffled areas of machine</a:t>
            </a:r>
          </a:p>
          <a:p>
            <a:pPr marL="0" indent="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200" smtClean="0"/>
              <a:t>Do PFCs remain functional with large amounts of redeposited material?</a:t>
            </a:r>
          </a:p>
          <a:p>
            <a:pPr marL="741363" lvl="1" indent="-284163">
              <a:buClr>
                <a:srgbClr val="3333CC"/>
              </a:buClr>
              <a:buFont typeface="Arial"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200" smtClean="0">
                <a:solidFill>
                  <a:srgbClr val="FF0000"/>
                </a:solidFill>
              </a:rPr>
              <a:t>Need very high duty-factor to even study the problem!</a:t>
            </a:r>
          </a:p>
        </p:txBody>
      </p:sp>
      <p:pic>
        <p:nvPicPr>
          <p:cNvPr id="65541" name="Picture 3"/>
          <p:cNvPicPr>
            <a:picLocks noChangeAspect="1" noChangeArrowheads="1"/>
          </p:cNvPicPr>
          <p:nvPr/>
        </p:nvPicPr>
        <p:blipFill>
          <a:blip r:embed="rId3" cstate="print"/>
          <a:srcRect/>
          <a:stretch>
            <a:fillRect/>
          </a:stretch>
        </p:blipFill>
        <p:spPr bwMode="auto">
          <a:xfrm>
            <a:off x="0" y="963613"/>
            <a:ext cx="9144000" cy="1811337"/>
          </a:xfrm>
          <a:prstGeom prst="rect">
            <a:avLst/>
          </a:prstGeom>
          <a:noFill/>
          <a:ln w="9525">
            <a:noFill/>
            <a:round/>
            <a:headEnd/>
            <a:tailEnd/>
          </a:ln>
        </p:spPr>
      </p:pic>
      <p:sp>
        <p:nvSpPr>
          <p:cNvPr id="65542" name="Text Box 4"/>
          <p:cNvSpPr txBox="1">
            <a:spLocks noChangeArrowheads="1"/>
          </p:cNvSpPr>
          <p:nvPr/>
        </p:nvSpPr>
        <p:spPr bwMode="auto">
          <a:xfrm>
            <a:off x="5715000" y="2814638"/>
            <a:ext cx="3429000" cy="273050"/>
          </a:xfrm>
          <a:prstGeom prst="rect">
            <a:avLst/>
          </a:prstGeom>
          <a:noFill/>
          <a:ln w="9525">
            <a:noFill/>
            <a:round/>
            <a:headEnd/>
            <a:tailEnd/>
          </a:ln>
        </p:spPr>
        <p:txBody>
          <a:bodyPr lIns="90000" tIns="45000" rIns="90000" bIns="45000"/>
          <a:lstStyle/>
          <a:p>
            <a:pPr hangingPunct="1">
              <a:lnSpc>
                <a:spcPct val="100000"/>
              </a:lnSpc>
              <a:buClrTx/>
              <a:buFontTx/>
              <a:buNone/>
              <a:tabLst>
                <a:tab pos="723900" algn="l"/>
                <a:tab pos="1447800" algn="l"/>
                <a:tab pos="2171700" algn="l"/>
                <a:tab pos="2895600" algn="l"/>
              </a:tabLst>
            </a:pPr>
            <a:r>
              <a:rPr lang="en-US" sz="1200" i="1">
                <a:solidFill>
                  <a:srgbClr val="000000"/>
                </a:solidFill>
                <a:ea typeface="DejaVu LGC Sans" charset="0"/>
                <a:cs typeface="DejaVu LGC Sans" charset="0"/>
              </a:rPr>
              <a:t>P.C. Stangeby, et al., JNM </a:t>
            </a:r>
            <a:r>
              <a:rPr lang="en-US" sz="1200" b="1" i="1">
                <a:solidFill>
                  <a:srgbClr val="000000"/>
                </a:solidFill>
                <a:ea typeface="DejaVu LGC Sans" charset="0"/>
                <a:cs typeface="DejaVu LGC Sans" charset="0"/>
              </a:rPr>
              <a:t>415</a:t>
            </a:r>
            <a:r>
              <a:rPr lang="en-US" sz="1200" i="1">
                <a:solidFill>
                  <a:srgbClr val="000000"/>
                </a:solidFill>
                <a:ea typeface="DejaVu LGC Sans" charset="0"/>
                <a:cs typeface="DejaVu LGC Sans" charset="0"/>
              </a:rPr>
              <a:t> (2011) S278.</a:t>
            </a:r>
          </a:p>
        </p:txBody>
      </p:sp>
      <p:sp>
        <p:nvSpPr>
          <p:cNvPr id="65543" name="Oval 5"/>
          <p:cNvSpPr>
            <a:spLocks noChangeArrowheads="1"/>
          </p:cNvSpPr>
          <p:nvPr/>
        </p:nvSpPr>
        <p:spPr bwMode="auto">
          <a:xfrm>
            <a:off x="7627938" y="998538"/>
            <a:ext cx="1371600" cy="1828800"/>
          </a:xfrm>
          <a:prstGeom prst="ellipse">
            <a:avLst/>
          </a:prstGeom>
          <a:noFill/>
          <a:ln w="36720">
            <a:solidFill>
              <a:srgbClr val="FF0000"/>
            </a:solidFill>
            <a:round/>
            <a:headEnd/>
            <a:tailEnd/>
          </a:ln>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4"/>
          <p:cNvSpPr>
            <a:spLocks noGrp="1"/>
          </p:cNvSpPr>
          <p:nvPr>
            <p:ph type="sldNum" sz="quarter" idx="10"/>
          </p:nvPr>
        </p:nvSpPr>
        <p:spPr>
          <a:noFill/>
        </p:spPr>
        <p:txBody>
          <a:bodyPr/>
          <a:lstStyle/>
          <a:p>
            <a:fld id="{EC5760DF-3088-46D9-B8EA-B862A049239C}" type="slidenum">
              <a:rPr lang="en-US"/>
              <a:pPr/>
              <a:t>6</a:t>
            </a:fld>
            <a:endParaRPr lang="en-US"/>
          </a:p>
        </p:txBody>
      </p:sp>
      <p:sp>
        <p:nvSpPr>
          <p:cNvPr id="13315" name="Rectangle 1"/>
          <p:cNvSpPr>
            <a:spLocks noGrp="1" noChangeArrowheads="1"/>
          </p:cNvSpPr>
          <p:nvPr>
            <p:ph type="title" idx="4294967295"/>
          </p:nvPr>
        </p:nvSpPr>
        <p:spPr>
          <a:xfrm>
            <a:off x="0" y="44450"/>
            <a:ext cx="9144000" cy="823913"/>
          </a:xfrm>
        </p:spPr>
        <p:txBody>
          <a:bodyPr lIns="0" tIns="0" rIns="0" bIns="0"/>
          <a:lstStyle/>
          <a:p>
            <a:pPr algn="ct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i="0" smtClean="0"/>
              <a:t>Oxygen recently identified as important to lithium chemistry and sputtering</a:t>
            </a:r>
          </a:p>
        </p:txBody>
      </p:sp>
      <p:sp>
        <p:nvSpPr>
          <p:cNvPr id="10242" name="Rectangle 2"/>
          <p:cNvSpPr>
            <a:spLocks noGrp="1" noChangeArrowheads="1"/>
          </p:cNvSpPr>
          <p:nvPr>
            <p:ph type="body" idx="4294967295"/>
          </p:nvPr>
        </p:nvSpPr>
        <p:spPr>
          <a:xfrm>
            <a:off x="12700" y="1017588"/>
            <a:ext cx="4330700" cy="5688012"/>
          </a:xfrm>
        </p:spPr>
        <p:txBody>
          <a:bodyPr>
            <a:normAutofit fontScale="92500" lnSpcReduction="10000"/>
          </a:bodyPr>
          <a:lstStyle/>
          <a:p>
            <a:pPr marL="431800" indent="-323850" eaLnBrk="1">
              <a:buSzPct val="45000"/>
              <a:buFont typeface="Wingdings" charset="2"/>
              <a:buChar char=""/>
              <a:tabLst>
                <a:tab pos="723900" algn="l"/>
                <a:tab pos="1447800" algn="l"/>
                <a:tab pos="2171700" algn="l"/>
                <a:tab pos="2895600" algn="l"/>
                <a:tab pos="3619500" algn="l"/>
              </a:tabLst>
              <a:defRPr/>
            </a:pPr>
            <a:r>
              <a:rPr lang="en-US" sz="1800" dirty="0" smtClean="0"/>
              <a:t>Oxygen uptake by lithium films quantified in laboratory experiments</a:t>
            </a:r>
          </a:p>
          <a:p>
            <a:pPr marL="863600" lvl="1" indent="-323850" eaLnBrk="1">
              <a:buSzPct val="45000"/>
              <a:buFont typeface="Wingdings" charset="2"/>
              <a:buChar char=""/>
              <a:tabLst>
                <a:tab pos="723900" algn="l"/>
                <a:tab pos="1447800" algn="l"/>
                <a:tab pos="2171700" algn="l"/>
                <a:tab pos="2895600" algn="l"/>
                <a:tab pos="3619500" algn="l"/>
              </a:tabLst>
              <a:defRPr/>
            </a:pPr>
            <a:r>
              <a:rPr lang="en-US" sz="1800" dirty="0" smtClean="0"/>
              <a:t>Oxide layer formation in ~200s in NSTX (~600s inter-shot time)</a:t>
            </a:r>
          </a:p>
          <a:p>
            <a:pPr marL="863600" lvl="1" indent="-323850" eaLnBrk="1">
              <a:buSzPct val="45000"/>
              <a:buFont typeface="Wingdings" charset="2"/>
              <a:buChar char=""/>
              <a:tabLst>
                <a:tab pos="723900" algn="l"/>
                <a:tab pos="1447800" algn="l"/>
                <a:tab pos="2171700" algn="l"/>
                <a:tab pos="2895600" algn="l"/>
                <a:tab pos="3619500" algn="l"/>
              </a:tabLst>
              <a:defRPr/>
            </a:pPr>
            <a:r>
              <a:rPr lang="en-US" sz="1800" dirty="0" smtClean="0"/>
              <a:t>Consistent with Liquid Lithium </a:t>
            </a:r>
            <a:r>
              <a:rPr lang="en-US" sz="1800" dirty="0" err="1" smtClean="0"/>
              <a:t>Divertor</a:t>
            </a:r>
            <a:r>
              <a:rPr lang="en-US" sz="1800" dirty="0" smtClean="0"/>
              <a:t> (LLD) results showing little change in impurity emission</a:t>
            </a:r>
          </a:p>
          <a:p>
            <a:pPr marL="431800" indent="-323850" eaLnBrk="1">
              <a:buSzPct val="45000"/>
              <a:buFont typeface="Wingdings" charset="2"/>
              <a:buChar char=""/>
              <a:tabLst>
                <a:tab pos="723900" algn="l"/>
                <a:tab pos="1447800" algn="l"/>
                <a:tab pos="2171700" algn="l"/>
                <a:tab pos="2895600" algn="l"/>
                <a:tab pos="3619500" algn="l"/>
              </a:tabLst>
              <a:defRPr/>
            </a:pPr>
            <a:r>
              <a:rPr lang="en-US" sz="1800" dirty="0" smtClean="0"/>
              <a:t>Influence of oxygen contaminants being investigated in laboratory</a:t>
            </a:r>
          </a:p>
          <a:p>
            <a:pPr marL="863600" lvl="1" indent="-323850" eaLnBrk="1">
              <a:buSzPct val="45000"/>
              <a:buFont typeface="Wingdings" charset="2"/>
              <a:buChar char=""/>
              <a:tabLst>
                <a:tab pos="723900" algn="l"/>
                <a:tab pos="1447800" algn="l"/>
                <a:tab pos="2171700" algn="l"/>
                <a:tab pos="2895600" algn="l"/>
                <a:tab pos="3619500" algn="l"/>
              </a:tabLst>
              <a:defRPr/>
            </a:pPr>
            <a:r>
              <a:rPr lang="en-US" sz="1800" dirty="0" smtClean="0"/>
              <a:t>Molecular dynamics simulations of Li-C-O show increased D uptake (</a:t>
            </a:r>
            <a:r>
              <a:rPr lang="en-US" sz="1800" dirty="0" err="1" smtClean="0"/>
              <a:t>Krstic</a:t>
            </a:r>
            <a:r>
              <a:rPr lang="en-US" sz="1800" dirty="0" smtClean="0"/>
              <a:t>, PRL 2013)</a:t>
            </a:r>
          </a:p>
          <a:p>
            <a:pPr marL="863600" lvl="1" indent="-323850" eaLnBrk="1">
              <a:buSzPct val="45000"/>
              <a:buFont typeface="Wingdings" charset="2"/>
              <a:buChar char=""/>
              <a:tabLst>
                <a:tab pos="723900" algn="l"/>
                <a:tab pos="1447800" algn="l"/>
                <a:tab pos="2171700" algn="l"/>
                <a:tab pos="2895600" algn="l"/>
                <a:tab pos="3619500" algn="l"/>
              </a:tabLst>
              <a:defRPr/>
            </a:pPr>
            <a:r>
              <a:rPr lang="en-US" sz="1800" dirty="0" smtClean="0"/>
              <a:t>Non-zero </a:t>
            </a:r>
            <a:r>
              <a:rPr lang="en-US" sz="1800" b="1" dirty="0" smtClean="0">
                <a:solidFill>
                  <a:srgbClr val="FF0000"/>
                </a:solidFill>
              </a:rPr>
              <a:t>oxygen</a:t>
            </a:r>
            <a:r>
              <a:rPr lang="en-US" sz="1800" dirty="0" smtClean="0"/>
              <a:t> sputter yield from contaminated surfaces</a:t>
            </a:r>
          </a:p>
          <a:p>
            <a:pPr marL="863600" lvl="1" indent="-323850" eaLnBrk="1">
              <a:buSzPct val="45000"/>
              <a:buFont typeface="Wingdings" charset="2"/>
              <a:buChar char=""/>
              <a:tabLst>
                <a:tab pos="723900" algn="l"/>
                <a:tab pos="1447800" algn="l"/>
                <a:tab pos="2171700" algn="l"/>
                <a:tab pos="2895600" algn="l"/>
                <a:tab pos="3619500" algn="l"/>
              </a:tabLst>
              <a:defRPr/>
            </a:pPr>
            <a:r>
              <a:rPr lang="en-US" sz="1800" dirty="0" smtClean="0"/>
              <a:t>No indications of O degrading plasma performance (so far)</a:t>
            </a:r>
          </a:p>
          <a:p>
            <a:pPr marL="863600" lvl="1" indent="-323850" eaLnBrk="1">
              <a:buSzPct val="45000"/>
              <a:buFont typeface="Wingdings" charset="2"/>
              <a:buChar char=""/>
              <a:tabLst>
                <a:tab pos="723900" algn="l"/>
                <a:tab pos="1447800" algn="l"/>
                <a:tab pos="2171700" algn="l"/>
                <a:tab pos="2895600" algn="l"/>
                <a:tab pos="3619500" algn="l"/>
              </a:tabLst>
              <a:defRPr/>
            </a:pPr>
            <a:r>
              <a:rPr lang="en-US" sz="1800" dirty="0" smtClean="0"/>
              <a:t>Motivates flowing system to control impurity accumulation</a:t>
            </a:r>
          </a:p>
        </p:txBody>
      </p:sp>
      <p:pic>
        <p:nvPicPr>
          <p:cNvPr id="13317" name="Picture 3"/>
          <p:cNvPicPr>
            <a:picLocks noChangeAspect="1" noChangeArrowheads="1"/>
          </p:cNvPicPr>
          <p:nvPr/>
        </p:nvPicPr>
        <p:blipFill>
          <a:blip r:embed="rId3" cstate="print"/>
          <a:srcRect/>
          <a:stretch>
            <a:fillRect/>
          </a:stretch>
        </p:blipFill>
        <p:spPr bwMode="auto">
          <a:xfrm>
            <a:off x="6146800" y="1274763"/>
            <a:ext cx="2862263" cy="2697162"/>
          </a:xfrm>
          <a:prstGeom prst="rect">
            <a:avLst/>
          </a:prstGeom>
          <a:noFill/>
          <a:ln w="9525">
            <a:noFill/>
            <a:round/>
            <a:headEnd/>
            <a:tailEnd/>
          </a:ln>
        </p:spPr>
      </p:pic>
      <p:pic>
        <p:nvPicPr>
          <p:cNvPr id="13318" name="Picture 4"/>
          <p:cNvPicPr>
            <a:picLocks noChangeAspect="1" noChangeArrowheads="1"/>
          </p:cNvPicPr>
          <p:nvPr/>
        </p:nvPicPr>
        <p:blipFill>
          <a:blip r:embed="rId4" cstate="print"/>
          <a:srcRect/>
          <a:stretch>
            <a:fillRect/>
          </a:stretch>
        </p:blipFill>
        <p:spPr bwMode="auto">
          <a:xfrm>
            <a:off x="4559300" y="4305300"/>
            <a:ext cx="4584700" cy="2070100"/>
          </a:xfrm>
          <a:prstGeom prst="rect">
            <a:avLst/>
          </a:prstGeom>
          <a:noFill/>
          <a:ln w="9525">
            <a:noFill/>
            <a:round/>
            <a:headEnd/>
            <a:tailEnd/>
          </a:ln>
        </p:spPr>
      </p:pic>
      <p:sp>
        <p:nvSpPr>
          <p:cNvPr id="13319" name="Text Box 5"/>
          <p:cNvSpPr txBox="1">
            <a:spLocks noChangeArrowheads="1"/>
          </p:cNvSpPr>
          <p:nvPr/>
        </p:nvSpPr>
        <p:spPr bwMode="auto">
          <a:xfrm>
            <a:off x="7351713" y="6303963"/>
            <a:ext cx="1822450" cy="290512"/>
          </a:xfrm>
          <a:prstGeom prst="rect">
            <a:avLst/>
          </a:prstGeom>
          <a:noFill/>
          <a:ln w="9525">
            <a:noFill/>
            <a:round/>
            <a:headEnd/>
            <a:tailEnd/>
          </a:ln>
        </p:spPr>
        <p:txBody>
          <a:bodyPr wrap="none" lIns="90000" tIns="45000" rIns="90000" bIns="45000"/>
          <a:lstStyle/>
          <a:p>
            <a:pPr>
              <a:tabLst>
                <a:tab pos="723900" algn="l"/>
                <a:tab pos="1447800" algn="l"/>
              </a:tabLst>
            </a:pPr>
            <a:r>
              <a:rPr lang="en-US" sz="1400">
                <a:solidFill>
                  <a:srgbClr val="000080"/>
                </a:solidFill>
              </a:rPr>
              <a:t>Jaworski, IAEA 2012</a:t>
            </a:r>
          </a:p>
        </p:txBody>
      </p:sp>
      <p:sp>
        <p:nvSpPr>
          <p:cNvPr id="13320" name="Text Box 6"/>
          <p:cNvSpPr txBox="1">
            <a:spLocks noChangeArrowheads="1"/>
          </p:cNvSpPr>
          <p:nvPr/>
        </p:nvSpPr>
        <p:spPr bwMode="auto">
          <a:xfrm>
            <a:off x="4970463" y="914400"/>
            <a:ext cx="4035425" cy="346075"/>
          </a:xfrm>
          <a:prstGeom prst="rect">
            <a:avLst/>
          </a:prstGeom>
          <a:noFill/>
          <a:ln w="9525">
            <a:noFill/>
            <a:round/>
            <a:headEnd/>
            <a:tailEnd/>
          </a:ln>
        </p:spPr>
        <p:txBody>
          <a:bodyPr wrap="none" lIns="90000" tIns="45000" rIns="90000" bIns="45000"/>
          <a:lstStyle/>
          <a:p>
            <a:pPr>
              <a:tabLst>
                <a:tab pos="723900" algn="l"/>
                <a:tab pos="1447800" algn="l"/>
                <a:tab pos="2171700" algn="l"/>
                <a:tab pos="2895600" algn="l"/>
                <a:tab pos="3619500" algn="l"/>
              </a:tabLst>
            </a:pPr>
            <a:r>
              <a:rPr lang="en-US" b="1">
                <a:solidFill>
                  <a:srgbClr val="0000FF"/>
                </a:solidFill>
              </a:rPr>
              <a:t>Oxygen uptake by Li coating on Mo</a:t>
            </a:r>
          </a:p>
        </p:txBody>
      </p:sp>
      <p:sp>
        <p:nvSpPr>
          <p:cNvPr id="13321" name="Text Box 7"/>
          <p:cNvSpPr txBox="1">
            <a:spLocks noChangeArrowheads="1"/>
          </p:cNvSpPr>
          <p:nvPr/>
        </p:nvSpPr>
        <p:spPr bwMode="auto">
          <a:xfrm>
            <a:off x="4656138" y="4141788"/>
            <a:ext cx="4451350" cy="346075"/>
          </a:xfrm>
          <a:prstGeom prst="rect">
            <a:avLst/>
          </a:prstGeom>
          <a:noFill/>
          <a:ln w="9525">
            <a:noFill/>
            <a:round/>
            <a:headEnd/>
            <a:tailEnd/>
          </a:ln>
        </p:spPr>
        <p:txBody>
          <a:bodyPr wrap="none" lIns="90000" tIns="45000" rIns="90000" bIns="45000"/>
          <a:lstStyle/>
          <a:p>
            <a:pPr>
              <a:tabLst>
                <a:tab pos="723900" algn="l"/>
                <a:tab pos="1447800" algn="l"/>
                <a:tab pos="2171700" algn="l"/>
                <a:tab pos="2895600" algn="l"/>
                <a:tab pos="3619500" algn="l"/>
                <a:tab pos="4343400" algn="l"/>
              </a:tabLst>
            </a:pPr>
            <a:r>
              <a:rPr lang="en-US" b="1">
                <a:solidFill>
                  <a:srgbClr val="0000FF"/>
                </a:solidFill>
              </a:rPr>
              <a:t>NSTX whole-divertor impurity emission</a:t>
            </a:r>
          </a:p>
        </p:txBody>
      </p:sp>
      <p:sp>
        <p:nvSpPr>
          <p:cNvPr id="13322" name="Text Box 8"/>
          <p:cNvSpPr txBox="1">
            <a:spLocks noChangeArrowheads="1"/>
          </p:cNvSpPr>
          <p:nvPr/>
        </p:nvSpPr>
        <p:spPr bwMode="auto">
          <a:xfrm>
            <a:off x="7321550" y="2671763"/>
            <a:ext cx="1806575" cy="577850"/>
          </a:xfrm>
          <a:prstGeom prst="rect">
            <a:avLst/>
          </a:prstGeom>
          <a:solidFill>
            <a:srgbClr val="F58025"/>
          </a:solidFill>
          <a:ln w="36720">
            <a:solidFill>
              <a:srgbClr val="000000"/>
            </a:solidFill>
            <a:round/>
            <a:headEnd/>
            <a:tailEnd/>
          </a:ln>
        </p:spPr>
        <p:txBody>
          <a:bodyPr wrap="none" lIns="108360" tIns="63360" rIns="108360" bIns="63360"/>
          <a:lstStyle/>
          <a:p>
            <a:pPr>
              <a:tabLst>
                <a:tab pos="723900" algn="l"/>
                <a:tab pos="1447800" algn="l"/>
              </a:tabLst>
            </a:pPr>
            <a:r>
              <a:rPr lang="en-US" sz="1600">
                <a:solidFill>
                  <a:srgbClr val="000000"/>
                </a:solidFill>
              </a:rPr>
              <a:t>Laboratory-based</a:t>
            </a:r>
          </a:p>
          <a:p>
            <a:pPr>
              <a:tabLst>
                <a:tab pos="723900" algn="l"/>
                <a:tab pos="1447800" algn="l"/>
              </a:tabLst>
            </a:pPr>
            <a:r>
              <a:rPr lang="en-US" sz="1600">
                <a:solidFill>
                  <a:srgbClr val="000000"/>
                </a:solidFill>
              </a:rPr>
              <a:t>PU collaboration</a:t>
            </a:r>
          </a:p>
        </p:txBody>
      </p:sp>
      <p:pic>
        <p:nvPicPr>
          <p:cNvPr id="13323" name="Picture 9"/>
          <p:cNvPicPr>
            <a:picLocks noChangeAspect="1" noChangeArrowheads="1"/>
          </p:cNvPicPr>
          <p:nvPr/>
        </p:nvPicPr>
        <p:blipFill>
          <a:blip r:embed="rId5" cstate="print"/>
          <a:srcRect/>
          <a:stretch>
            <a:fillRect/>
          </a:stretch>
        </p:blipFill>
        <p:spPr bwMode="auto">
          <a:xfrm>
            <a:off x="4319588" y="2730500"/>
            <a:ext cx="1957387" cy="1371600"/>
          </a:xfrm>
          <a:prstGeom prst="rect">
            <a:avLst/>
          </a:prstGeom>
          <a:noFill/>
          <a:ln w="9525">
            <a:noFill/>
            <a:round/>
            <a:headEnd/>
            <a:tailEnd/>
          </a:ln>
        </p:spPr>
      </p:pic>
      <p:sp>
        <p:nvSpPr>
          <p:cNvPr id="13324" name="Text Box 10"/>
          <p:cNvSpPr txBox="1">
            <a:spLocks noChangeArrowheads="1"/>
          </p:cNvSpPr>
          <p:nvPr/>
        </p:nvSpPr>
        <p:spPr bwMode="auto">
          <a:xfrm>
            <a:off x="4392613" y="2855913"/>
            <a:ext cx="771525" cy="430212"/>
          </a:xfrm>
          <a:prstGeom prst="rect">
            <a:avLst/>
          </a:prstGeom>
          <a:solidFill>
            <a:srgbClr val="000000"/>
          </a:solidFill>
          <a:ln w="9525">
            <a:noFill/>
            <a:round/>
            <a:headEnd/>
            <a:tailEnd/>
          </a:ln>
        </p:spPr>
        <p:txBody>
          <a:bodyPr wrap="none" lIns="90000" tIns="45000" rIns="90000" bIns="45000"/>
          <a:lstStyle/>
          <a:p>
            <a:pPr>
              <a:tabLst>
                <a:tab pos="723900" algn="l"/>
              </a:tabLst>
            </a:pPr>
            <a:r>
              <a:rPr lang="en-US" sz="2400" b="1">
                <a:solidFill>
                  <a:srgbClr val="FFFFFF"/>
                </a:solidFill>
              </a:rPr>
              <a:t>LLD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2"/>
          <p:cNvSpPr>
            <a:spLocks noGrp="1"/>
          </p:cNvSpPr>
          <p:nvPr>
            <p:ph type="sldNum" sz="quarter" idx="10"/>
          </p:nvPr>
        </p:nvSpPr>
        <p:spPr>
          <a:noFill/>
        </p:spPr>
        <p:txBody>
          <a:bodyPr/>
          <a:lstStyle/>
          <a:p>
            <a:fld id="{47079ECA-F030-4AFE-84ED-72CFAA217FF8}" type="slidenum">
              <a:rPr lang="en-US"/>
              <a:pPr/>
              <a:t>60</a:t>
            </a:fld>
            <a:endParaRPr lang="en-US"/>
          </a:p>
        </p:txBody>
      </p:sp>
      <p:sp>
        <p:nvSpPr>
          <p:cNvPr id="66563" name="Rectangle 1"/>
          <p:cNvSpPr>
            <a:spLocks noGrp="1" noChangeArrowheads="1"/>
          </p:cNvSpPr>
          <p:nvPr>
            <p:ph type="title"/>
          </p:nvPr>
        </p:nvSpPr>
        <p:spPr>
          <a:xfrm>
            <a:off x="0" y="-46038"/>
            <a:ext cx="9144000" cy="1008063"/>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t>Magnum-PSI plasmas similar to NSTX divertor conditions</a:t>
            </a:r>
          </a:p>
        </p:txBody>
      </p:sp>
      <p:graphicFrame>
        <p:nvGraphicFramePr>
          <p:cNvPr id="68610" name="Group 2"/>
          <p:cNvGraphicFramePr>
            <a:graphicFrameLocks noGrp="1"/>
          </p:cNvGraphicFramePr>
          <p:nvPr/>
        </p:nvGraphicFramePr>
        <p:xfrm>
          <a:off x="209550" y="969803"/>
          <a:ext cx="8782050" cy="5507197"/>
        </p:xfrm>
        <a:graphic>
          <a:graphicData uri="http://schemas.openxmlformats.org/drawingml/2006/table">
            <a:tbl>
              <a:tblPr/>
              <a:tblGrid>
                <a:gridCol w="3000099"/>
                <a:gridCol w="2179302"/>
                <a:gridCol w="3602649"/>
              </a:tblGrid>
              <a:tr h="570664">
                <a:tc>
                  <a:txBody>
                    <a:bodyPr/>
                    <a:lstStyle/>
                    <a:p>
                      <a:pPr marL="0" marR="0" lvl="0" indent="0" algn="l" defTabSz="457200" rtl="0" eaLnBrk="1" fontAlgn="base" latinLnBrk="0" hangingPunct="1">
                        <a:lnSpc>
                          <a:spcPct val="84000"/>
                        </a:lnSpc>
                        <a:spcBef>
                          <a:spcPct val="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Arial" charset="0"/>
                          <a:ea typeface="ＭＳ Ｐゴシック" pitchFamily="32" charset="0"/>
                          <a:cs typeface="ＭＳ Ｐゴシック" pitchFamily="32" charset="0"/>
                        </a:rPr>
                        <a:t>Parameter</a:t>
                      </a:r>
                    </a:p>
                  </a:txBody>
                  <a:tcPr marL="90000" marR="90000" marT="153215" marB="46800" horzOverflow="overflow">
                    <a:lnL>
                      <a:noFill/>
                    </a:lnL>
                    <a:lnR>
                      <a:noFill/>
                    </a:lnR>
                    <a:lnT>
                      <a:noFill/>
                    </a:lnT>
                    <a:lnB>
                      <a:noFill/>
                    </a:lnB>
                    <a:lnTlToBr>
                      <a:noFill/>
                    </a:lnTlToBr>
                    <a:lnBlToTr>
                      <a:noFill/>
                    </a:lnBlToTr>
                    <a:solidFill>
                      <a:srgbClr val="999999"/>
                    </a:solidFill>
                  </a:tcPr>
                </a:tc>
                <a:tc>
                  <a:txBody>
                    <a:bodyPr/>
                    <a:lstStyle/>
                    <a:p>
                      <a:pPr marL="0" marR="0" lvl="0" indent="0" algn="l" defTabSz="457200" rtl="0" eaLnBrk="1" fontAlgn="base" latinLnBrk="0" hangingPunct="1">
                        <a:lnSpc>
                          <a:spcPct val="84000"/>
                        </a:lnSpc>
                        <a:spcBef>
                          <a:spcPct val="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smtClean="0">
                          <a:ln>
                            <a:noFill/>
                          </a:ln>
                          <a:solidFill>
                            <a:srgbClr val="000000"/>
                          </a:solidFill>
                          <a:effectLst/>
                          <a:latin typeface="Arial" charset="0"/>
                          <a:ea typeface="ＭＳ Ｐゴシック" pitchFamily="32" charset="0"/>
                          <a:cs typeface="ＭＳ Ｐゴシック" pitchFamily="32" charset="0"/>
                        </a:rPr>
                        <a:t>Magnum-PSI</a:t>
                      </a:r>
                    </a:p>
                  </a:txBody>
                  <a:tcPr marL="90000" marR="90000" marT="153215" marB="46800" horzOverflow="overflow">
                    <a:lnL>
                      <a:noFill/>
                    </a:lnL>
                    <a:lnR>
                      <a:noFill/>
                    </a:lnR>
                    <a:lnT>
                      <a:noFill/>
                    </a:lnT>
                    <a:lnB>
                      <a:noFill/>
                    </a:lnB>
                    <a:lnTlToBr>
                      <a:noFill/>
                    </a:lnTlToBr>
                    <a:lnBlToTr>
                      <a:noFill/>
                    </a:lnBlToTr>
                    <a:solidFill>
                      <a:srgbClr val="999999"/>
                    </a:solidFill>
                  </a:tcPr>
                </a:tc>
                <a:tc>
                  <a:txBody>
                    <a:bodyPr/>
                    <a:lstStyle/>
                    <a:p>
                      <a:pPr marL="0" marR="0" lvl="0" indent="0" algn="l" defTabSz="457200" rtl="0" eaLnBrk="1" fontAlgn="base" latinLnBrk="0" hangingPunct="1">
                        <a:lnSpc>
                          <a:spcPct val="84000"/>
                        </a:lnSpc>
                        <a:spcBef>
                          <a:spcPct val="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smtClean="0">
                          <a:ln>
                            <a:noFill/>
                          </a:ln>
                          <a:solidFill>
                            <a:srgbClr val="000000"/>
                          </a:solidFill>
                          <a:effectLst/>
                          <a:latin typeface="Arial" charset="0"/>
                          <a:ea typeface="ＭＳ Ｐゴシック" pitchFamily="32" charset="0"/>
                          <a:cs typeface="ＭＳ Ｐゴシック" pitchFamily="32" charset="0"/>
                        </a:rPr>
                        <a:t>NSTX discharges with heavy lithium (Liquid Lithium Divertor)</a:t>
                      </a:r>
                    </a:p>
                  </a:txBody>
                  <a:tcPr marL="90000" marR="90000" marT="153215" marB="46800" horzOverflow="overflow">
                    <a:lnL>
                      <a:noFill/>
                    </a:lnL>
                    <a:lnR>
                      <a:noFill/>
                    </a:lnR>
                    <a:lnT>
                      <a:noFill/>
                    </a:lnT>
                    <a:lnB>
                      <a:noFill/>
                    </a:lnB>
                    <a:lnTlToBr>
                      <a:noFill/>
                    </a:lnTlToBr>
                    <a:lnBlToTr>
                      <a:noFill/>
                    </a:lnBlToTr>
                    <a:solidFill>
                      <a:srgbClr val="999999"/>
                    </a:solidFill>
                  </a:tcPr>
                </a:tc>
              </a:tr>
              <a:tr h="378934">
                <a:tc>
                  <a:txBody>
                    <a:bodyPr/>
                    <a:lstStyle/>
                    <a:p>
                      <a:pPr marL="0" marR="0" lvl="0" indent="0" algn="l" defTabSz="457200" rtl="0" eaLnBrk="1" fontAlgn="base" latinLnBrk="0" hangingPunct="1">
                        <a:lnSpc>
                          <a:spcPct val="84000"/>
                        </a:lnSpc>
                        <a:spcBef>
                          <a:spcPct val="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smtClean="0">
                          <a:ln>
                            <a:noFill/>
                          </a:ln>
                          <a:solidFill>
                            <a:srgbClr val="000000"/>
                          </a:solidFill>
                          <a:effectLst/>
                          <a:latin typeface="Arial" charset="0"/>
                          <a:ea typeface="ＭＳ Ｐゴシック" pitchFamily="32" charset="0"/>
                          <a:cs typeface="ＭＳ Ｐゴシック" pitchFamily="32" charset="0"/>
                        </a:rPr>
                        <a:t>Power [kW]</a:t>
                      </a:r>
                    </a:p>
                  </a:txBody>
                  <a:tcPr marL="90000" marR="90000" marT="153215" marB="46800" horzOverflow="overflow">
                    <a:lnL>
                      <a:noFill/>
                    </a:lnL>
                    <a:lnR>
                      <a:noFill/>
                    </a:lnR>
                    <a:lnT>
                      <a:noFill/>
                    </a:lnT>
                    <a:lnB>
                      <a:noFill/>
                    </a:lnB>
                    <a:lnTlToBr>
                      <a:noFill/>
                    </a:lnTlToBr>
                    <a:lnBlToTr>
                      <a:noFill/>
                    </a:lnBlToTr>
                    <a:solidFill>
                      <a:srgbClr val="CCCCCC"/>
                    </a:solidFill>
                  </a:tcPr>
                </a:tc>
                <a:tc>
                  <a:txBody>
                    <a:bodyPr/>
                    <a:lstStyle/>
                    <a:p>
                      <a:pPr marL="0" marR="0" lvl="0" indent="0" algn="l" defTabSz="457200" rtl="0" eaLnBrk="1" fontAlgn="base" latinLnBrk="0" hangingPunct="1">
                        <a:lnSpc>
                          <a:spcPct val="84000"/>
                        </a:lnSpc>
                        <a:spcBef>
                          <a:spcPct val="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smtClean="0">
                          <a:ln>
                            <a:noFill/>
                          </a:ln>
                          <a:solidFill>
                            <a:srgbClr val="000000"/>
                          </a:solidFill>
                          <a:effectLst/>
                          <a:latin typeface="Arial" charset="0"/>
                          <a:ea typeface="ＭＳ Ｐゴシック" pitchFamily="32" charset="0"/>
                          <a:cs typeface="ＭＳ Ｐゴシック" pitchFamily="32" charset="0"/>
                        </a:rPr>
                        <a:t>60</a:t>
                      </a:r>
                    </a:p>
                  </a:txBody>
                  <a:tcPr marL="90000" marR="90000" marT="153215" marB="46800" horzOverflow="overflow">
                    <a:lnL>
                      <a:noFill/>
                    </a:lnL>
                    <a:lnR>
                      <a:noFill/>
                    </a:lnR>
                    <a:lnT>
                      <a:noFill/>
                    </a:lnT>
                    <a:lnB>
                      <a:noFill/>
                    </a:lnB>
                    <a:lnTlToBr>
                      <a:noFill/>
                    </a:lnTlToBr>
                    <a:lnBlToTr>
                      <a:noFill/>
                    </a:lnBlToTr>
                    <a:solidFill>
                      <a:srgbClr val="CCCCCC"/>
                    </a:solidFill>
                  </a:tcPr>
                </a:tc>
                <a:tc>
                  <a:txBody>
                    <a:bodyPr/>
                    <a:lstStyle/>
                    <a:p>
                      <a:pPr marL="0" marR="0" lvl="0" indent="0" algn="l" defTabSz="457200" rtl="0" eaLnBrk="1" fontAlgn="base" latinLnBrk="0" hangingPunct="1">
                        <a:lnSpc>
                          <a:spcPct val="84000"/>
                        </a:lnSpc>
                        <a:spcBef>
                          <a:spcPct val="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smtClean="0">
                          <a:ln>
                            <a:noFill/>
                          </a:ln>
                          <a:solidFill>
                            <a:srgbClr val="000000"/>
                          </a:solidFill>
                          <a:effectLst/>
                          <a:latin typeface="Arial" charset="0"/>
                          <a:ea typeface="ＭＳ Ｐゴシック" pitchFamily="32" charset="0"/>
                          <a:cs typeface="ＭＳ Ｐゴシック" pitchFamily="32" charset="0"/>
                        </a:rPr>
                        <a:t>4 MW NBI </a:t>
                      </a:r>
                      <a:r>
                        <a:rPr kumimoji="0" lang="en-US" sz="1400" b="1" i="0" u="none" strike="noStrike" cap="none" normalizeH="0" baseline="0" smtClean="0">
                          <a:ln>
                            <a:noFill/>
                          </a:ln>
                          <a:solidFill>
                            <a:srgbClr val="FF0000"/>
                          </a:solidFill>
                          <a:effectLst/>
                          <a:latin typeface="Arial" charset="0"/>
                          <a:ea typeface="ＭＳ Ｐゴシック" pitchFamily="32" charset="0"/>
                          <a:cs typeface="ＭＳ Ｐゴシック" pitchFamily="32" charset="0"/>
                        </a:rPr>
                        <a:t>(15MW NSTX-U)</a:t>
                      </a:r>
                    </a:p>
                  </a:txBody>
                  <a:tcPr marL="90000" marR="90000" marT="153215" marB="46800" horzOverflow="overflow">
                    <a:lnL>
                      <a:noFill/>
                    </a:lnL>
                    <a:lnR>
                      <a:noFill/>
                    </a:lnR>
                    <a:lnT>
                      <a:noFill/>
                    </a:lnT>
                    <a:lnB>
                      <a:noFill/>
                    </a:lnB>
                    <a:lnTlToBr>
                      <a:noFill/>
                    </a:lnTlToBr>
                    <a:lnBlToTr>
                      <a:noFill/>
                    </a:lnBlToTr>
                    <a:solidFill>
                      <a:srgbClr val="CCCCCC"/>
                    </a:solidFill>
                  </a:tcPr>
                </a:tc>
              </a:tr>
              <a:tr h="378934">
                <a:tc>
                  <a:txBody>
                    <a:bodyPr/>
                    <a:lstStyle/>
                    <a:p>
                      <a:pPr marL="0" marR="0" lvl="0" indent="0" algn="l" defTabSz="457200" rtl="0" eaLnBrk="1" fontAlgn="base" latinLnBrk="0" hangingPunct="1">
                        <a:lnSpc>
                          <a:spcPct val="84000"/>
                        </a:lnSpc>
                        <a:spcBef>
                          <a:spcPct val="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smtClean="0">
                          <a:ln>
                            <a:noFill/>
                          </a:ln>
                          <a:solidFill>
                            <a:srgbClr val="000000"/>
                          </a:solidFill>
                          <a:effectLst/>
                          <a:latin typeface="Arial" charset="0"/>
                          <a:ea typeface="ＭＳ Ｐゴシック" pitchFamily="32" charset="0"/>
                          <a:cs typeface="ＭＳ Ｐゴシック" pitchFamily="32" charset="0"/>
                        </a:rPr>
                        <a:t>Pressure source [Pa]</a:t>
                      </a:r>
                    </a:p>
                  </a:txBody>
                  <a:tcPr marL="90000" marR="90000" marT="153215" marB="46800" horzOverflow="overflow">
                    <a:lnL>
                      <a:noFill/>
                    </a:lnL>
                    <a:lnR>
                      <a:noFill/>
                    </a:lnR>
                    <a:lnT>
                      <a:noFill/>
                    </a:lnT>
                    <a:lnB>
                      <a:noFill/>
                    </a:lnB>
                    <a:lnTlToBr>
                      <a:noFill/>
                    </a:lnTlToBr>
                    <a:lnBlToTr>
                      <a:noFill/>
                    </a:lnBlToTr>
                    <a:solidFill>
                      <a:srgbClr val="E6E6E6"/>
                    </a:solidFill>
                  </a:tcPr>
                </a:tc>
                <a:tc>
                  <a:txBody>
                    <a:bodyPr/>
                    <a:lstStyle/>
                    <a:p>
                      <a:pPr marL="0" marR="0" lvl="0" indent="0" algn="l" defTabSz="457200" rtl="0" eaLnBrk="1" fontAlgn="base" latinLnBrk="0" hangingPunct="1">
                        <a:lnSpc>
                          <a:spcPct val="84000"/>
                        </a:lnSpc>
                        <a:spcBef>
                          <a:spcPct val="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smtClean="0">
                          <a:ln>
                            <a:noFill/>
                          </a:ln>
                          <a:solidFill>
                            <a:srgbClr val="000000"/>
                          </a:solidFill>
                          <a:effectLst/>
                          <a:latin typeface="Arial" charset="0"/>
                          <a:ea typeface="ＭＳ Ｐゴシック" pitchFamily="32" charset="0"/>
                          <a:cs typeface="ＭＳ Ｐゴシック" pitchFamily="32" charset="0"/>
                        </a:rPr>
                        <a:t>10</a:t>
                      </a:r>
                      <a:r>
                        <a:rPr kumimoji="0" lang="en-US" sz="1400" b="0" i="0" u="none" strike="noStrike" cap="none" normalizeH="0" baseline="33000" smtClean="0">
                          <a:ln>
                            <a:noFill/>
                          </a:ln>
                          <a:solidFill>
                            <a:srgbClr val="000000"/>
                          </a:solidFill>
                          <a:effectLst/>
                          <a:latin typeface="Arial" charset="0"/>
                          <a:ea typeface="ＭＳ Ｐゴシック" pitchFamily="32" charset="0"/>
                          <a:cs typeface="ＭＳ Ｐゴシック" pitchFamily="32" charset="0"/>
                        </a:rPr>
                        <a:t>4</a:t>
                      </a:r>
                    </a:p>
                  </a:txBody>
                  <a:tcPr marL="90000" marR="90000" marT="153215" marB="46800" horzOverflow="overflow">
                    <a:lnL>
                      <a:noFill/>
                    </a:lnL>
                    <a:lnR>
                      <a:noFill/>
                    </a:lnR>
                    <a:lnT>
                      <a:noFill/>
                    </a:lnT>
                    <a:lnB>
                      <a:noFill/>
                    </a:lnB>
                    <a:lnTlToBr>
                      <a:noFill/>
                    </a:lnTlToBr>
                    <a:lnBlToTr>
                      <a:noFill/>
                    </a:lnBlToTr>
                    <a:solidFill>
                      <a:srgbClr val="E6E6E6"/>
                    </a:solidFill>
                  </a:tcPr>
                </a:tc>
                <a:tc>
                  <a:txBody>
                    <a:bodyPr/>
                    <a:lstStyle/>
                    <a:p>
                      <a:pPr marL="0" marR="0" lvl="0" indent="0" algn="l" defTabSz="457200" rtl="0" eaLnBrk="1" fontAlgn="base" latinLnBrk="0" hangingPunct="1">
                        <a:lnSpc>
                          <a:spcPct val="104000"/>
                        </a:lnSpc>
                        <a:spcBef>
                          <a:spcPct val="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600" b="0" i="0" u="none" strike="noStrike" cap="none" normalizeH="0" baseline="0" smtClean="0">
                          <a:ln>
                            <a:noFill/>
                          </a:ln>
                          <a:solidFill>
                            <a:srgbClr val="000000"/>
                          </a:solidFill>
                          <a:effectLst/>
                          <a:latin typeface="Arial" charset="0"/>
                          <a:ea typeface="DejaVu LGC Sans" charset="0"/>
                          <a:cs typeface="DejaVu LGC Sans" charset="0"/>
                        </a:rPr>
                        <a:t>N/A</a:t>
                      </a:r>
                    </a:p>
                  </a:txBody>
                  <a:tcPr marL="90000" marR="90000" marT="46800" marB="46800" anchor="ctr" horzOverflow="overflow">
                    <a:lnL>
                      <a:noFill/>
                    </a:lnL>
                    <a:lnR>
                      <a:noFill/>
                    </a:lnR>
                    <a:lnT>
                      <a:noFill/>
                    </a:lnT>
                    <a:lnB>
                      <a:noFill/>
                    </a:lnB>
                    <a:lnTlToBr>
                      <a:noFill/>
                    </a:lnTlToBr>
                    <a:lnBlToTr>
                      <a:noFill/>
                    </a:lnBlToTr>
                    <a:solidFill>
                      <a:srgbClr val="E6E6E6"/>
                    </a:solidFill>
                  </a:tcPr>
                </a:tc>
              </a:tr>
              <a:tr h="378934">
                <a:tc>
                  <a:txBody>
                    <a:bodyPr/>
                    <a:lstStyle/>
                    <a:p>
                      <a:pPr marL="0" marR="0" lvl="0" indent="0" algn="l" defTabSz="457200" rtl="0" eaLnBrk="1" fontAlgn="base" latinLnBrk="0" hangingPunct="1">
                        <a:lnSpc>
                          <a:spcPct val="84000"/>
                        </a:lnSpc>
                        <a:spcBef>
                          <a:spcPct val="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smtClean="0">
                          <a:ln>
                            <a:noFill/>
                          </a:ln>
                          <a:solidFill>
                            <a:srgbClr val="000000"/>
                          </a:solidFill>
                          <a:effectLst/>
                          <a:latin typeface="Arial" charset="0"/>
                          <a:ea typeface="ＭＳ Ｐゴシック" pitchFamily="32" charset="0"/>
                          <a:cs typeface="ＭＳ Ｐゴシック" pitchFamily="32" charset="0"/>
                        </a:rPr>
                        <a:t>Pressure target [Pa]</a:t>
                      </a:r>
                    </a:p>
                  </a:txBody>
                  <a:tcPr marL="90000" marR="90000" marT="153215" marB="46800" horzOverflow="overflow">
                    <a:lnL>
                      <a:noFill/>
                    </a:lnL>
                    <a:lnR>
                      <a:noFill/>
                    </a:lnR>
                    <a:lnT>
                      <a:noFill/>
                    </a:lnT>
                    <a:lnB>
                      <a:noFill/>
                    </a:lnB>
                    <a:lnTlToBr>
                      <a:noFill/>
                    </a:lnTlToBr>
                    <a:lnBlToTr>
                      <a:noFill/>
                    </a:lnBlToTr>
                    <a:solidFill>
                      <a:srgbClr val="CCCCCC"/>
                    </a:solidFill>
                  </a:tcPr>
                </a:tc>
                <a:tc>
                  <a:txBody>
                    <a:bodyPr/>
                    <a:lstStyle/>
                    <a:p>
                      <a:pPr marL="0" marR="0" lvl="0" indent="0" algn="l" defTabSz="457200" rtl="0" eaLnBrk="1" fontAlgn="base" latinLnBrk="0" hangingPunct="1">
                        <a:lnSpc>
                          <a:spcPct val="84000"/>
                        </a:lnSpc>
                        <a:spcBef>
                          <a:spcPct val="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smtClean="0">
                          <a:ln>
                            <a:noFill/>
                          </a:ln>
                          <a:solidFill>
                            <a:srgbClr val="000000"/>
                          </a:solidFill>
                          <a:effectLst/>
                          <a:latin typeface="Arial" charset="0"/>
                          <a:ea typeface="ＭＳ Ｐゴシック" pitchFamily="32" charset="0"/>
                          <a:cs typeface="ＭＳ Ｐゴシック" pitchFamily="32" charset="0"/>
                        </a:rPr>
                        <a:t>&lt;3</a:t>
                      </a:r>
                    </a:p>
                  </a:txBody>
                  <a:tcPr marL="90000" marR="90000" marT="153215" marB="46800" horzOverflow="overflow">
                    <a:lnL>
                      <a:noFill/>
                    </a:lnL>
                    <a:lnR>
                      <a:noFill/>
                    </a:lnR>
                    <a:lnT>
                      <a:noFill/>
                    </a:lnT>
                    <a:lnB>
                      <a:noFill/>
                    </a:lnB>
                    <a:lnTlToBr>
                      <a:noFill/>
                    </a:lnTlToBr>
                    <a:lnBlToTr>
                      <a:noFill/>
                    </a:lnBlToTr>
                    <a:solidFill>
                      <a:srgbClr val="CCCCCC"/>
                    </a:solidFill>
                  </a:tcPr>
                </a:tc>
                <a:tc>
                  <a:txBody>
                    <a:bodyPr/>
                    <a:lstStyle/>
                    <a:p>
                      <a:pPr marL="0" marR="0" lvl="0" indent="0" algn="l" defTabSz="457200" rtl="0" eaLnBrk="1" fontAlgn="base" latinLnBrk="0" hangingPunct="1">
                        <a:lnSpc>
                          <a:spcPct val="97000"/>
                        </a:lnSpc>
                        <a:spcBef>
                          <a:spcPct val="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smtClean="0">
                          <a:ln>
                            <a:noFill/>
                          </a:ln>
                          <a:solidFill>
                            <a:srgbClr val="000000"/>
                          </a:solidFill>
                          <a:effectLst/>
                          <a:latin typeface="Arial" charset="0"/>
                          <a:ea typeface="ＭＳ Ｐゴシック" pitchFamily="32" charset="0"/>
                          <a:cs typeface="ＭＳ Ｐゴシック" pitchFamily="32" charset="0"/>
                        </a:rPr>
                        <a:t>~0.1-1 (OEDGE modeling)</a:t>
                      </a:r>
                    </a:p>
                  </a:txBody>
                  <a:tcPr marL="90000" marR="90000" marT="63288" marB="46800" horzOverflow="overflow">
                    <a:lnL>
                      <a:noFill/>
                    </a:lnL>
                    <a:lnR>
                      <a:noFill/>
                    </a:lnR>
                    <a:lnT>
                      <a:noFill/>
                    </a:lnT>
                    <a:lnB>
                      <a:noFill/>
                    </a:lnB>
                    <a:lnTlToBr>
                      <a:noFill/>
                    </a:lnTlToBr>
                    <a:lnBlToTr>
                      <a:noFill/>
                    </a:lnBlToTr>
                    <a:solidFill>
                      <a:srgbClr val="CCCCCC"/>
                    </a:solidFill>
                  </a:tcPr>
                </a:tc>
              </a:tr>
              <a:tr h="378934">
                <a:tc>
                  <a:txBody>
                    <a:bodyPr/>
                    <a:lstStyle/>
                    <a:p>
                      <a:pPr marL="0" marR="0" lvl="0" indent="0" algn="l" defTabSz="457200" rtl="0" eaLnBrk="1" fontAlgn="base" latinLnBrk="0" hangingPunct="1">
                        <a:lnSpc>
                          <a:spcPct val="84000"/>
                        </a:lnSpc>
                        <a:spcBef>
                          <a:spcPct val="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smtClean="0">
                          <a:ln>
                            <a:noFill/>
                          </a:ln>
                          <a:solidFill>
                            <a:srgbClr val="000000"/>
                          </a:solidFill>
                          <a:effectLst/>
                          <a:latin typeface="Arial" charset="0"/>
                          <a:ea typeface="ＭＳ Ｐゴシック" pitchFamily="32" charset="0"/>
                          <a:cs typeface="ＭＳ Ｐゴシック" pitchFamily="32" charset="0"/>
                        </a:rPr>
                        <a:t>Ti target [eV]</a:t>
                      </a:r>
                    </a:p>
                  </a:txBody>
                  <a:tcPr marL="90000" marR="90000" marT="153215" marB="46800" horzOverflow="overflow">
                    <a:lnL>
                      <a:noFill/>
                    </a:lnL>
                    <a:lnR>
                      <a:noFill/>
                    </a:lnR>
                    <a:lnT>
                      <a:noFill/>
                    </a:lnT>
                    <a:lnB>
                      <a:noFill/>
                    </a:lnB>
                    <a:lnTlToBr>
                      <a:noFill/>
                    </a:lnTlToBr>
                    <a:lnBlToTr>
                      <a:noFill/>
                    </a:lnBlToTr>
                    <a:solidFill>
                      <a:srgbClr val="E6E6E6"/>
                    </a:solidFill>
                  </a:tcPr>
                </a:tc>
                <a:tc>
                  <a:txBody>
                    <a:bodyPr/>
                    <a:lstStyle/>
                    <a:p>
                      <a:pPr marL="0" marR="0" lvl="0" indent="0" algn="l" defTabSz="457200" rtl="0" eaLnBrk="1" fontAlgn="base" latinLnBrk="0" hangingPunct="1">
                        <a:lnSpc>
                          <a:spcPct val="84000"/>
                        </a:lnSpc>
                        <a:spcBef>
                          <a:spcPct val="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smtClean="0">
                          <a:ln>
                            <a:noFill/>
                          </a:ln>
                          <a:solidFill>
                            <a:srgbClr val="000000"/>
                          </a:solidFill>
                          <a:effectLst/>
                          <a:latin typeface="Arial" charset="0"/>
                          <a:ea typeface="ＭＳ Ｐゴシック" pitchFamily="32" charset="0"/>
                          <a:cs typeface="ＭＳ Ｐゴシック" pitchFamily="32" charset="0"/>
                        </a:rPr>
                        <a:t>0.1-10</a:t>
                      </a:r>
                    </a:p>
                  </a:txBody>
                  <a:tcPr marL="90000" marR="90000" marT="153215" marB="46800" horzOverflow="overflow">
                    <a:lnL>
                      <a:noFill/>
                    </a:lnL>
                    <a:lnR>
                      <a:noFill/>
                    </a:lnR>
                    <a:lnT>
                      <a:noFill/>
                    </a:lnT>
                    <a:lnB>
                      <a:noFill/>
                    </a:lnB>
                    <a:lnTlToBr>
                      <a:noFill/>
                    </a:lnTlToBr>
                    <a:lnBlToTr>
                      <a:noFill/>
                    </a:lnBlToTr>
                    <a:solidFill>
                      <a:srgbClr val="E6E6E6"/>
                    </a:solidFill>
                  </a:tcPr>
                </a:tc>
                <a:tc>
                  <a:txBody>
                    <a:bodyPr/>
                    <a:lstStyle/>
                    <a:p>
                      <a:pPr marL="0" marR="0" lvl="0" indent="0" algn="l" defTabSz="457200" rtl="0" eaLnBrk="1" fontAlgn="base" latinLnBrk="0" hangingPunct="1">
                        <a:lnSpc>
                          <a:spcPct val="84000"/>
                        </a:lnSpc>
                        <a:spcBef>
                          <a:spcPct val="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smtClean="0">
                          <a:ln>
                            <a:noFill/>
                          </a:ln>
                          <a:solidFill>
                            <a:srgbClr val="000000"/>
                          </a:solidFill>
                          <a:effectLst/>
                          <a:latin typeface="Arial" charset="0"/>
                          <a:ea typeface="ＭＳ Ｐゴシック" pitchFamily="32" charset="0"/>
                          <a:cs typeface="ＭＳ Ｐゴシック" pitchFamily="32" charset="0"/>
                        </a:rPr>
                        <a:t>1-50?</a:t>
                      </a:r>
                    </a:p>
                  </a:txBody>
                  <a:tcPr marL="90000" marR="90000" marT="153215" marB="46800" horzOverflow="overflow">
                    <a:lnL>
                      <a:noFill/>
                    </a:lnL>
                    <a:lnR>
                      <a:noFill/>
                    </a:lnR>
                    <a:lnT>
                      <a:noFill/>
                    </a:lnT>
                    <a:lnB>
                      <a:noFill/>
                    </a:lnB>
                    <a:lnTlToBr>
                      <a:noFill/>
                    </a:lnTlToBr>
                    <a:lnBlToTr>
                      <a:noFill/>
                    </a:lnBlToTr>
                    <a:solidFill>
                      <a:srgbClr val="E6E6E6"/>
                    </a:solidFill>
                  </a:tcPr>
                </a:tc>
              </a:tr>
              <a:tr h="378934">
                <a:tc>
                  <a:txBody>
                    <a:bodyPr/>
                    <a:lstStyle/>
                    <a:p>
                      <a:pPr marL="0" marR="0" lvl="0" indent="0" algn="l" defTabSz="457200" rtl="0" eaLnBrk="1" fontAlgn="base" latinLnBrk="0" hangingPunct="1">
                        <a:lnSpc>
                          <a:spcPct val="84000"/>
                        </a:lnSpc>
                        <a:spcBef>
                          <a:spcPct val="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smtClean="0">
                          <a:ln>
                            <a:noFill/>
                          </a:ln>
                          <a:solidFill>
                            <a:srgbClr val="000000"/>
                          </a:solidFill>
                          <a:effectLst/>
                          <a:latin typeface="Arial" charset="0"/>
                          <a:ea typeface="ＭＳ Ｐゴシック" pitchFamily="32" charset="0"/>
                          <a:cs typeface="ＭＳ Ｐゴシック" pitchFamily="32" charset="0"/>
                        </a:rPr>
                        <a:t>Te target [eV]</a:t>
                      </a:r>
                    </a:p>
                  </a:txBody>
                  <a:tcPr marL="90000" marR="90000" marT="153215" marB="46800" horzOverflow="overflow">
                    <a:lnL>
                      <a:noFill/>
                    </a:lnL>
                    <a:lnR>
                      <a:noFill/>
                    </a:lnR>
                    <a:lnT>
                      <a:noFill/>
                    </a:lnT>
                    <a:lnB>
                      <a:noFill/>
                    </a:lnB>
                    <a:lnTlToBr>
                      <a:noFill/>
                    </a:lnTlToBr>
                    <a:lnBlToTr>
                      <a:noFill/>
                    </a:lnBlToTr>
                    <a:solidFill>
                      <a:srgbClr val="CCCCCC"/>
                    </a:solidFill>
                  </a:tcPr>
                </a:tc>
                <a:tc>
                  <a:txBody>
                    <a:bodyPr/>
                    <a:lstStyle/>
                    <a:p>
                      <a:pPr marL="0" marR="0" lvl="0" indent="0" algn="l" defTabSz="457200" rtl="0" eaLnBrk="1" fontAlgn="base" latinLnBrk="0" hangingPunct="1">
                        <a:lnSpc>
                          <a:spcPct val="84000"/>
                        </a:lnSpc>
                        <a:spcBef>
                          <a:spcPct val="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smtClean="0">
                          <a:ln>
                            <a:noFill/>
                          </a:ln>
                          <a:solidFill>
                            <a:srgbClr val="000000"/>
                          </a:solidFill>
                          <a:effectLst/>
                          <a:latin typeface="Arial" charset="0"/>
                          <a:ea typeface="ＭＳ Ｐゴシック" pitchFamily="32" charset="0"/>
                          <a:cs typeface="ＭＳ Ｐゴシック" pitchFamily="32" charset="0"/>
                        </a:rPr>
                        <a:t>0.1-10</a:t>
                      </a:r>
                    </a:p>
                  </a:txBody>
                  <a:tcPr marL="90000" marR="90000" marT="153215" marB="46800" horzOverflow="overflow">
                    <a:lnL>
                      <a:noFill/>
                    </a:lnL>
                    <a:lnR>
                      <a:noFill/>
                    </a:lnR>
                    <a:lnT>
                      <a:noFill/>
                    </a:lnT>
                    <a:lnB>
                      <a:noFill/>
                    </a:lnB>
                    <a:lnTlToBr>
                      <a:noFill/>
                    </a:lnTlToBr>
                    <a:lnBlToTr>
                      <a:noFill/>
                    </a:lnBlToTr>
                    <a:solidFill>
                      <a:srgbClr val="CCCCCC"/>
                    </a:solidFill>
                  </a:tcPr>
                </a:tc>
                <a:tc>
                  <a:txBody>
                    <a:bodyPr/>
                    <a:lstStyle/>
                    <a:p>
                      <a:pPr marL="0" marR="0" lvl="0" indent="0" algn="l" defTabSz="457200" rtl="0" eaLnBrk="1" fontAlgn="base" latinLnBrk="0" hangingPunct="1">
                        <a:lnSpc>
                          <a:spcPct val="84000"/>
                        </a:lnSpc>
                        <a:spcBef>
                          <a:spcPct val="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smtClean="0">
                          <a:ln>
                            <a:noFill/>
                          </a:ln>
                          <a:solidFill>
                            <a:srgbClr val="000000"/>
                          </a:solidFill>
                          <a:effectLst/>
                          <a:latin typeface="Arial" charset="0"/>
                          <a:ea typeface="ＭＳ Ｐゴシック" pitchFamily="32" charset="0"/>
                          <a:cs typeface="ＭＳ Ｐゴシック" pitchFamily="32" charset="0"/>
                        </a:rPr>
                        <a:t>1-15 (non-Maxwellian)</a:t>
                      </a:r>
                    </a:p>
                  </a:txBody>
                  <a:tcPr marL="90000" marR="90000" marT="153215" marB="46800" horzOverflow="overflow">
                    <a:lnL>
                      <a:noFill/>
                    </a:lnL>
                    <a:lnR>
                      <a:noFill/>
                    </a:lnR>
                    <a:lnT>
                      <a:noFill/>
                    </a:lnT>
                    <a:lnB>
                      <a:noFill/>
                    </a:lnB>
                    <a:lnTlToBr>
                      <a:noFill/>
                    </a:lnTlToBr>
                    <a:lnBlToTr>
                      <a:noFill/>
                    </a:lnBlToTr>
                    <a:solidFill>
                      <a:srgbClr val="CCCCCC"/>
                    </a:solidFill>
                  </a:tcPr>
                </a:tc>
              </a:tr>
              <a:tr h="378934">
                <a:tc>
                  <a:txBody>
                    <a:bodyPr/>
                    <a:lstStyle/>
                    <a:p>
                      <a:pPr marL="0" marR="0" lvl="0" indent="0" algn="l" defTabSz="457200" rtl="0" eaLnBrk="1" fontAlgn="base" latinLnBrk="0" hangingPunct="1">
                        <a:lnSpc>
                          <a:spcPct val="84000"/>
                        </a:lnSpc>
                        <a:spcBef>
                          <a:spcPct val="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smtClean="0">
                          <a:ln>
                            <a:noFill/>
                          </a:ln>
                          <a:solidFill>
                            <a:srgbClr val="000000"/>
                          </a:solidFill>
                          <a:effectLst/>
                          <a:latin typeface="Arial" charset="0"/>
                          <a:ea typeface="ＭＳ Ｐゴシック" pitchFamily="32" charset="0"/>
                          <a:cs typeface="ＭＳ Ｐゴシック" pitchFamily="32" charset="0"/>
                        </a:rPr>
                        <a:t>Ni target [m</a:t>
                      </a:r>
                      <a:r>
                        <a:rPr kumimoji="0" lang="en-US" sz="1400" b="0" i="0" u="none" strike="noStrike" cap="none" normalizeH="0" baseline="33000" smtClean="0">
                          <a:ln>
                            <a:noFill/>
                          </a:ln>
                          <a:solidFill>
                            <a:srgbClr val="000000"/>
                          </a:solidFill>
                          <a:effectLst/>
                          <a:latin typeface="Arial" charset="0"/>
                          <a:ea typeface="ＭＳ Ｐゴシック" pitchFamily="32" charset="0"/>
                          <a:cs typeface="ＭＳ Ｐゴシック" pitchFamily="32" charset="0"/>
                        </a:rPr>
                        <a:t>-3</a:t>
                      </a:r>
                      <a:r>
                        <a:rPr kumimoji="0" lang="en-US" sz="1400" b="0" i="0" u="none" strike="noStrike" cap="none" normalizeH="0" baseline="0" smtClean="0">
                          <a:ln>
                            <a:noFill/>
                          </a:ln>
                          <a:solidFill>
                            <a:srgbClr val="000000"/>
                          </a:solidFill>
                          <a:effectLst/>
                          <a:latin typeface="Arial" charset="0"/>
                          <a:ea typeface="ＭＳ Ｐゴシック" pitchFamily="32" charset="0"/>
                          <a:cs typeface="ＭＳ Ｐゴシック" pitchFamily="32" charset="0"/>
                        </a:rPr>
                        <a:t>]</a:t>
                      </a:r>
                    </a:p>
                  </a:txBody>
                  <a:tcPr marL="90000" marR="90000" marT="153215" marB="46800" horzOverflow="overflow">
                    <a:lnL>
                      <a:noFill/>
                    </a:lnL>
                    <a:lnR>
                      <a:noFill/>
                    </a:lnR>
                    <a:lnT>
                      <a:noFill/>
                    </a:lnT>
                    <a:lnB>
                      <a:noFill/>
                    </a:lnB>
                    <a:lnTlToBr>
                      <a:noFill/>
                    </a:lnTlToBr>
                    <a:lnBlToTr>
                      <a:noFill/>
                    </a:lnBlToTr>
                    <a:solidFill>
                      <a:srgbClr val="E6E6E6"/>
                    </a:solidFill>
                  </a:tcPr>
                </a:tc>
                <a:tc>
                  <a:txBody>
                    <a:bodyPr/>
                    <a:lstStyle/>
                    <a:p>
                      <a:pPr marL="0" marR="0" lvl="0" indent="0" algn="l" defTabSz="457200" rtl="0" eaLnBrk="1" fontAlgn="base" latinLnBrk="0" hangingPunct="1">
                        <a:lnSpc>
                          <a:spcPct val="84000"/>
                        </a:lnSpc>
                        <a:spcBef>
                          <a:spcPct val="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smtClean="0">
                          <a:ln>
                            <a:noFill/>
                          </a:ln>
                          <a:solidFill>
                            <a:srgbClr val="000000"/>
                          </a:solidFill>
                          <a:effectLst/>
                          <a:latin typeface="Arial" charset="0"/>
                          <a:ea typeface="ＭＳ Ｐゴシック" pitchFamily="32" charset="0"/>
                          <a:cs typeface="ＭＳ Ｐゴシック" pitchFamily="32" charset="0"/>
                        </a:rPr>
                        <a:t>10</a:t>
                      </a:r>
                      <a:r>
                        <a:rPr kumimoji="0" lang="en-US" sz="1400" b="0" i="0" u="none" strike="noStrike" cap="none" normalizeH="0" baseline="33000" smtClean="0">
                          <a:ln>
                            <a:noFill/>
                          </a:ln>
                          <a:solidFill>
                            <a:srgbClr val="000000"/>
                          </a:solidFill>
                          <a:effectLst/>
                          <a:latin typeface="Arial" charset="0"/>
                          <a:ea typeface="ＭＳ Ｐゴシック" pitchFamily="32" charset="0"/>
                          <a:cs typeface="ＭＳ Ｐゴシック" pitchFamily="32" charset="0"/>
                        </a:rPr>
                        <a:t>20</a:t>
                      </a:r>
                      <a:r>
                        <a:rPr kumimoji="0" lang="en-US" sz="1400" b="0" i="0" u="none" strike="noStrike" cap="none" normalizeH="0" baseline="0" smtClean="0">
                          <a:ln>
                            <a:noFill/>
                          </a:ln>
                          <a:solidFill>
                            <a:srgbClr val="000000"/>
                          </a:solidFill>
                          <a:effectLst/>
                          <a:latin typeface="Arial" charset="0"/>
                          <a:ea typeface="ＭＳ Ｐゴシック" pitchFamily="32" charset="0"/>
                          <a:cs typeface="ＭＳ Ｐゴシック" pitchFamily="32" charset="0"/>
                        </a:rPr>
                        <a:t>-10</a:t>
                      </a:r>
                      <a:r>
                        <a:rPr kumimoji="0" lang="en-US" sz="1400" b="0" i="0" u="none" strike="noStrike" cap="none" normalizeH="0" baseline="33000" smtClean="0">
                          <a:ln>
                            <a:noFill/>
                          </a:ln>
                          <a:solidFill>
                            <a:srgbClr val="000000"/>
                          </a:solidFill>
                          <a:effectLst/>
                          <a:latin typeface="Arial" charset="0"/>
                          <a:ea typeface="ＭＳ Ｐゴシック" pitchFamily="32" charset="0"/>
                          <a:cs typeface="ＭＳ Ｐゴシック" pitchFamily="32" charset="0"/>
                        </a:rPr>
                        <a:t>21</a:t>
                      </a:r>
                    </a:p>
                  </a:txBody>
                  <a:tcPr marL="90000" marR="90000" marT="153215" marB="46800" horzOverflow="overflow">
                    <a:lnL>
                      <a:noFill/>
                    </a:lnL>
                    <a:lnR>
                      <a:noFill/>
                    </a:lnR>
                    <a:lnT>
                      <a:noFill/>
                    </a:lnT>
                    <a:lnB>
                      <a:noFill/>
                    </a:lnB>
                    <a:lnTlToBr>
                      <a:noFill/>
                    </a:lnTlToBr>
                    <a:lnBlToTr>
                      <a:noFill/>
                    </a:lnBlToTr>
                    <a:solidFill>
                      <a:srgbClr val="E6E6E6"/>
                    </a:solidFill>
                  </a:tcPr>
                </a:tc>
                <a:tc>
                  <a:txBody>
                    <a:bodyPr/>
                    <a:lstStyle/>
                    <a:p>
                      <a:pPr marL="0" marR="0" lvl="0" indent="0" algn="l" defTabSz="457200" rtl="0" eaLnBrk="1" fontAlgn="base" latinLnBrk="0" hangingPunct="1">
                        <a:lnSpc>
                          <a:spcPct val="84000"/>
                        </a:lnSpc>
                        <a:spcBef>
                          <a:spcPct val="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smtClean="0">
                          <a:ln>
                            <a:noFill/>
                          </a:ln>
                          <a:solidFill>
                            <a:srgbClr val="000000"/>
                          </a:solidFill>
                          <a:effectLst/>
                          <a:latin typeface="Arial" charset="0"/>
                          <a:ea typeface="ＭＳ Ｐゴシック" pitchFamily="32" charset="0"/>
                          <a:cs typeface="ＭＳ Ｐゴシック" pitchFamily="32" charset="0"/>
                        </a:rPr>
                        <a:t>5x10</a:t>
                      </a:r>
                      <a:r>
                        <a:rPr kumimoji="0" lang="en-US" sz="1400" b="0" i="0" u="none" strike="noStrike" cap="none" normalizeH="0" baseline="33000" smtClean="0">
                          <a:ln>
                            <a:noFill/>
                          </a:ln>
                          <a:solidFill>
                            <a:srgbClr val="000000"/>
                          </a:solidFill>
                          <a:effectLst/>
                          <a:latin typeface="Arial" charset="0"/>
                          <a:ea typeface="ＭＳ Ｐゴシック" pitchFamily="32" charset="0"/>
                          <a:cs typeface="ＭＳ Ｐゴシック" pitchFamily="32" charset="0"/>
                        </a:rPr>
                        <a:t>20</a:t>
                      </a:r>
                      <a:r>
                        <a:rPr kumimoji="0" lang="en-US" sz="1400" b="0" i="0" u="none" strike="noStrike" cap="none" normalizeH="0" baseline="0" smtClean="0">
                          <a:ln>
                            <a:noFill/>
                          </a:ln>
                          <a:solidFill>
                            <a:srgbClr val="000000"/>
                          </a:solidFill>
                          <a:effectLst/>
                          <a:latin typeface="Arial" charset="0"/>
                          <a:ea typeface="ＭＳ Ｐゴシック" pitchFamily="32" charset="0"/>
                          <a:cs typeface="ＭＳ Ｐゴシック" pitchFamily="32" charset="0"/>
                        </a:rPr>
                        <a:t> at SP</a:t>
                      </a:r>
                    </a:p>
                  </a:txBody>
                  <a:tcPr marL="90000" marR="90000" marT="153215" marB="46800" horzOverflow="overflow">
                    <a:lnL>
                      <a:noFill/>
                    </a:lnL>
                    <a:lnR>
                      <a:noFill/>
                    </a:lnR>
                    <a:lnT>
                      <a:noFill/>
                    </a:lnT>
                    <a:lnB>
                      <a:noFill/>
                    </a:lnB>
                    <a:lnTlToBr>
                      <a:noFill/>
                    </a:lnTlToBr>
                    <a:lnBlToTr>
                      <a:noFill/>
                    </a:lnBlToTr>
                    <a:solidFill>
                      <a:srgbClr val="E6E6E6"/>
                    </a:solidFill>
                  </a:tcPr>
                </a:tc>
              </a:tr>
              <a:tr h="378934">
                <a:tc>
                  <a:txBody>
                    <a:bodyPr/>
                    <a:lstStyle/>
                    <a:p>
                      <a:pPr marL="0" marR="0" lvl="0" indent="0" algn="l" defTabSz="457200" rtl="0" eaLnBrk="1" fontAlgn="base" latinLnBrk="0" hangingPunct="1">
                        <a:lnSpc>
                          <a:spcPct val="84000"/>
                        </a:lnSpc>
                        <a:spcBef>
                          <a:spcPct val="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smtClean="0">
                          <a:ln>
                            <a:noFill/>
                          </a:ln>
                          <a:solidFill>
                            <a:srgbClr val="000000"/>
                          </a:solidFill>
                          <a:effectLst/>
                          <a:latin typeface="Arial" charset="0"/>
                          <a:ea typeface="ＭＳ Ｐゴシック" pitchFamily="32" charset="0"/>
                          <a:cs typeface="ＭＳ Ｐゴシック" pitchFamily="32" charset="0"/>
                        </a:rPr>
                        <a:t>Ion flux target [m</a:t>
                      </a:r>
                      <a:r>
                        <a:rPr kumimoji="0" lang="en-US" sz="1400" b="0" i="0" u="none" strike="noStrike" cap="none" normalizeH="0" baseline="33000" smtClean="0">
                          <a:ln>
                            <a:noFill/>
                          </a:ln>
                          <a:solidFill>
                            <a:srgbClr val="000000"/>
                          </a:solidFill>
                          <a:effectLst/>
                          <a:latin typeface="Arial" charset="0"/>
                          <a:ea typeface="ＭＳ Ｐゴシック" pitchFamily="32" charset="0"/>
                          <a:cs typeface="ＭＳ Ｐゴシック" pitchFamily="32" charset="0"/>
                        </a:rPr>
                        <a:t>-2</a:t>
                      </a:r>
                      <a:r>
                        <a:rPr kumimoji="0" lang="en-US" sz="1400" b="0" i="0" u="none" strike="noStrike" cap="none" normalizeH="0" baseline="0" smtClean="0">
                          <a:ln>
                            <a:noFill/>
                          </a:ln>
                          <a:solidFill>
                            <a:srgbClr val="000000"/>
                          </a:solidFill>
                          <a:effectLst/>
                          <a:latin typeface="Arial" charset="0"/>
                          <a:ea typeface="ＭＳ Ｐゴシック" pitchFamily="32" charset="0"/>
                          <a:cs typeface="ＭＳ Ｐゴシック" pitchFamily="32" charset="0"/>
                        </a:rPr>
                        <a:t>s</a:t>
                      </a:r>
                      <a:r>
                        <a:rPr kumimoji="0" lang="en-US" sz="1400" b="0" i="0" u="none" strike="noStrike" cap="none" normalizeH="0" baseline="33000" smtClean="0">
                          <a:ln>
                            <a:noFill/>
                          </a:ln>
                          <a:solidFill>
                            <a:srgbClr val="000000"/>
                          </a:solidFill>
                          <a:effectLst/>
                          <a:latin typeface="Arial" charset="0"/>
                          <a:ea typeface="ＭＳ Ｐゴシック" pitchFamily="32" charset="0"/>
                          <a:cs typeface="ＭＳ Ｐゴシック" pitchFamily="32" charset="0"/>
                        </a:rPr>
                        <a:t>-1</a:t>
                      </a:r>
                      <a:r>
                        <a:rPr kumimoji="0" lang="en-US" sz="1400" b="0" i="0" u="none" strike="noStrike" cap="none" normalizeH="0" baseline="0" smtClean="0">
                          <a:ln>
                            <a:noFill/>
                          </a:ln>
                          <a:solidFill>
                            <a:srgbClr val="000000"/>
                          </a:solidFill>
                          <a:effectLst/>
                          <a:latin typeface="Arial" charset="0"/>
                          <a:ea typeface="ＭＳ Ｐゴシック" pitchFamily="32" charset="0"/>
                          <a:cs typeface="ＭＳ Ｐゴシック" pitchFamily="32" charset="0"/>
                        </a:rPr>
                        <a:t>]</a:t>
                      </a:r>
                    </a:p>
                  </a:txBody>
                  <a:tcPr marL="90000" marR="90000" marT="153215" marB="46800" horzOverflow="overflow">
                    <a:lnL>
                      <a:noFill/>
                    </a:lnL>
                    <a:lnR>
                      <a:noFill/>
                    </a:lnR>
                    <a:lnT>
                      <a:noFill/>
                    </a:lnT>
                    <a:lnB>
                      <a:noFill/>
                    </a:lnB>
                    <a:lnTlToBr>
                      <a:noFill/>
                    </a:lnTlToBr>
                    <a:lnBlToTr>
                      <a:noFill/>
                    </a:lnBlToTr>
                    <a:solidFill>
                      <a:srgbClr val="CCCCCC"/>
                    </a:solidFill>
                  </a:tcPr>
                </a:tc>
                <a:tc>
                  <a:txBody>
                    <a:bodyPr/>
                    <a:lstStyle/>
                    <a:p>
                      <a:pPr marL="0" marR="0" lvl="0" indent="0" algn="l" defTabSz="457200" rtl="0" eaLnBrk="1" fontAlgn="base" latinLnBrk="0" hangingPunct="1">
                        <a:lnSpc>
                          <a:spcPct val="84000"/>
                        </a:lnSpc>
                        <a:spcBef>
                          <a:spcPct val="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Arial" charset="0"/>
                          <a:ea typeface="ＭＳ Ｐゴシック" pitchFamily="32" charset="0"/>
                          <a:cs typeface="ＭＳ Ｐゴシック" pitchFamily="32" charset="0"/>
                        </a:rPr>
                        <a:t>10</a:t>
                      </a:r>
                      <a:r>
                        <a:rPr kumimoji="0" lang="en-US" sz="1400" b="0" i="0" u="none" strike="noStrike" cap="none" normalizeH="0" baseline="33000" dirty="0" smtClean="0">
                          <a:ln>
                            <a:noFill/>
                          </a:ln>
                          <a:solidFill>
                            <a:srgbClr val="000000"/>
                          </a:solidFill>
                          <a:effectLst/>
                          <a:latin typeface="Arial" charset="0"/>
                          <a:ea typeface="ＭＳ Ｐゴシック" pitchFamily="32" charset="0"/>
                          <a:cs typeface="ＭＳ Ｐゴシック" pitchFamily="32" charset="0"/>
                        </a:rPr>
                        <a:t>24</a:t>
                      </a:r>
                      <a:r>
                        <a:rPr kumimoji="0" lang="en-US" sz="1400" b="0" i="0" u="none" strike="noStrike" cap="none" normalizeH="0" baseline="0" dirty="0" smtClean="0">
                          <a:ln>
                            <a:noFill/>
                          </a:ln>
                          <a:solidFill>
                            <a:srgbClr val="000000"/>
                          </a:solidFill>
                          <a:effectLst/>
                          <a:latin typeface="Arial" charset="0"/>
                          <a:ea typeface="ＭＳ Ｐゴシック" pitchFamily="32" charset="0"/>
                          <a:cs typeface="ＭＳ Ｐゴシック" pitchFamily="32" charset="0"/>
                        </a:rPr>
                        <a:t>-10</a:t>
                      </a:r>
                      <a:r>
                        <a:rPr kumimoji="0" lang="en-US" sz="1400" b="0" i="0" u="none" strike="noStrike" cap="none" normalizeH="0" baseline="33000" dirty="0" smtClean="0">
                          <a:ln>
                            <a:noFill/>
                          </a:ln>
                          <a:solidFill>
                            <a:srgbClr val="000000"/>
                          </a:solidFill>
                          <a:effectLst/>
                          <a:latin typeface="Arial" charset="0"/>
                          <a:ea typeface="ＭＳ Ｐゴシック" pitchFamily="32" charset="0"/>
                          <a:cs typeface="ＭＳ Ｐゴシック" pitchFamily="32" charset="0"/>
                        </a:rPr>
                        <a:t>25</a:t>
                      </a:r>
                    </a:p>
                  </a:txBody>
                  <a:tcPr marL="90000" marR="90000" marT="153215" marB="46800" horzOverflow="overflow">
                    <a:lnL>
                      <a:noFill/>
                    </a:lnL>
                    <a:lnR>
                      <a:noFill/>
                    </a:lnR>
                    <a:lnT>
                      <a:noFill/>
                    </a:lnT>
                    <a:lnB>
                      <a:noFill/>
                    </a:lnB>
                    <a:lnTlToBr>
                      <a:noFill/>
                    </a:lnTlToBr>
                    <a:lnBlToTr>
                      <a:noFill/>
                    </a:lnBlToTr>
                    <a:solidFill>
                      <a:srgbClr val="CCCCCC"/>
                    </a:solidFill>
                  </a:tcPr>
                </a:tc>
                <a:tc>
                  <a:txBody>
                    <a:bodyPr/>
                    <a:lstStyle/>
                    <a:p>
                      <a:pPr marL="0" marR="0" lvl="0" indent="0" algn="l" defTabSz="457200" rtl="0" eaLnBrk="1" fontAlgn="base" latinLnBrk="0" hangingPunct="1">
                        <a:lnSpc>
                          <a:spcPct val="84000"/>
                        </a:lnSpc>
                        <a:spcBef>
                          <a:spcPct val="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smtClean="0">
                          <a:ln>
                            <a:noFill/>
                          </a:ln>
                          <a:solidFill>
                            <a:srgbClr val="000000"/>
                          </a:solidFill>
                          <a:effectLst/>
                          <a:latin typeface="Arial" charset="0"/>
                          <a:ea typeface="ＭＳ Ｐゴシック" pitchFamily="32" charset="0"/>
                          <a:cs typeface="ＭＳ Ｐゴシック" pitchFamily="32" charset="0"/>
                        </a:rPr>
                        <a:t>2x10</a:t>
                      </a:r>
                      <a:r>
                        <a:rPr kumimoji="0" lang="en-US" sz="1400" b="0" i="0" u="none" strike="noStrike" cap="none" normalizeH="0" baseline="33000" smtClean="0">
                          <a:ln>
                            <a:noFill/>
                          </a:ln>
                          <a:solidFill>
                            <a:srgbClr val="000000"/>
                          </a:solidFill>
                          <a:effectLst/>
                          <a:latin typeface="Arial" charset="0"/>
                          <a:ea typeface="ＭＳ Ｐゴシック" pitchFamily="32" charset="0"/>
                          <a:cs typeface="ＭＳ Ｐゴシック" pitchFamily="32" charset="0"/>
                        </a:rPr>
                        <a:t>23</a:t>
                      </a:r>
                      <a:r>
                        <a:rPr kumimoji="0" lang="en-US" sz="1400" b="0" i="0" u="none" strike="noStrike" cap="none" normalizeH="0" baseline="0" smtClean="0">
                          <a:ln>
                            <a:noFill/>
                          </a:ln>
                          <a:solidFill>
                            <a:srgbClr val="000000"/>
                          </a:solidFill>
                          <a:effectLst/>
                          <a:latin typeface="Arial" charset="0"/>
                          <a:ea typeface="ＭＳ Ｐゴシック" pitchFamily="32" charset="0"/>
                          <a:cs typeface="ＭＳ Ｐゴシック" pitchFamily="32" charset="0"/>
                        </a:rPr>
                        <a:t> at SP</a:t>
                      </a:r>
                    </a:p>
                  </a:txBody>
                  <a:tcPr marL="90000" marR="90000" marT="153215" marB="46800" horzOverflow="overflow">
                    <a:lnL>
                      <a:noFill/>
                    </a:lnL>
                    <a:lnR>
                      <a:noFill/>
                    </a:lnR>
                    <a:lnT>
                      <a:noFill/>
                    </a:lnT>
                    <a:lnB>
                      <a:noFill/>
                    </a:lnB>
                    <a:lnTlToBr>
                      <a:noFill/>
                    </a:lnTlToBr>
                    <a:lnBlToTr>
                      <a:noFill/>
                    </a:lnBlToTr>
                    <a:solidFill>
                      <a:srgbClr val="CCCCCC"/>
                    </a:solidFill>
                  </a:tcPr>
                </a:tc>
              </a:tr>
              <a:tr h="378934">
                <a:tc>
                  <a:txBody>
                    <a:bodyPr/>
                    <a:lstStyle/>
                    <a:p>
                      <a:pPr marL="0" marR="0" lvl="0" indent="0" algn="l" defTabSz="457200" rtl="0" eaLnBrk="1" fontAlgn="base" latinLnBrk="0" hangingPunct="1">
                        <a:lnSpc>
                          <a:spcPct val="84000"/>
                        </a:lnSpc>
                        <a:spcBef>
                          <a:spcPct val="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smtClean="0">
                          <a:ln>
                            <a:noFill/>
                          </a:ln>
                          <a:solidFill>
                            <a:srgbClr val="000000"/>
                          </a:solidFill>
                          <a:effectLst/>
                          <a:latin typeface="Arial" charset="0"/>
                          <a:ea typeface="ＭＳ Ｐゴシック" pitchFamily="32" charset="0"/>
                          <a:cs typeface="ＭＳ Ｐゴシック" pitchFamily="32" charset="0"/>
                        </a:rPr>
                        <a:t>Power flux [MW m</a:t>
                      </a:r>
                      <a:r>
                        <a:rPr kumimoji="0" lang="en-US" sz="1400" b="0" i="0" u="none" strike="noStrike" cap="none" normalizeH="0" baseline="33000" smtClean="0">
                          <a:ln>
                            <a:noFill/>
                          </a:ln>
                          <a:solidFill>
                            <a:srgbClr val="000000"/>
                          </a:solidFill>
                          <a:effectLst/>
                          <a:latin typeface="Arial" charset="0"/>
                          <a:ea typeface="ＭＳ Ｐゴシック" pitchFamily="32" charset="0"/>
                          <a:cs typeface="ＭＳ Ｐゴシック" pitchFamily="32" charset="0"/>
                        </a:rPr>
                        <a:t>-2</a:t>
                      </a:r>
                      <a:r>
                        <a:rPr kumimoji="0" lang="en-US" sz="1400" b="0" i="0" u="none" strike="noStrike" cap="none" normalizeH="0" baseline="0" smtClean="0">
                          <a:ln>
                            <a:noFill/>
                          </a:ln>
                          <a:solidFill>
                            <a:srgbClr val="000000"/>
                          </a:solidFill>
                          <a:effectLst/>
                          <a:latin typeface="Arial" charset="0"/>
                          <a:ea typeface="ＭＳ Ｐゴシック" pitchFamily="32" charset="0"/>
                          <a:cs typeface="ＭＳ Ｐゴシック" pitchFamily="32" charset="0"/>
                        </a:rPr>
                        <a:t>]</a:t>
                      </a:r>
                    </a:p>
                  </a:txBody>
                  <a:tcPr marL="90000" marR="90000" marT="153215" marB="46800" horzOverflow="overflow">
                    <a:lnL>
                      <a:noFill/>
                    </a:lnL>
                    <a:lnR>
                      <a:noFill/>
                    </a:lnR>
                    <a:lnT>
                      <a:noFill/>
                    </a:lnT>
                    <a:lnB>
                      <a:noFill/>
                    </a:lnB>
                    <a:lnTlToBr>
                      <a:noFill/>
                    </a:lnTlToBr>
                    <a:lnBlToTr>
                      <a:noFill/>
                    </a:lnBlToTr>
                    <a:solidFill>
                      <a:srgbClr val="E6E6E6"/>
                    </a:solidFill>
                  </a:tcPr>
                </a:tc>
                <a:tc>
                  <a:txBody>
                    <a:bodyPr/>
                    <a:lstStyle/>
                    <a:p>
                      <a:pPr marL="0" marR="0" lvl="0" indent="0" algn="l" defTabSz="457200" rtl="0" eaLnBrk="1" fontAlgn="base" latinLnBrk="0" hangingPunct="1">
                        <a:lnSpc>
                          <a:spcPct val="84000"/>
                        </a:lnSpc>
                        <a:spcBef>
                          <a:spcPct val="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smtClean="0">
                          <a:ln>
                            <a:noFill/>
                          </a:ln>
                          <a:solidFill>
                            <a:srgbClr val="000000"/>
                          </a:solidFill>
                          <a:effectLst/>
                          <a:latin typeface="Arial" charset="0"/>
                          <a:ea typeface="ＭＳ Ｐゴシック" pitchFamily="32" charset="0"/>
                          <a:cs typeface="ＭＳ Ｐゴシック" pitchFamily="32" charset="0"/>
                        </a:rPr>
                        <a:t>10</a:t>
                      </a:r>
                    </a:p>
                  </a:txBody>
                  <a:tcPr marL="90000" marR="90000" marT="153215" marB="46800" horzOverflow="overflow">
                    <a:lnL>
                      <a:noFill/>
                    </a:lnL>
                    <a:lnR>
                      <a:noFill/>
                    </a:lnR>
                    <a:lnT>
                      <a:noFill/>
                    </a:lnT>
                    <a:lnB>
                      <a:noFill/>
                    </a:lnB>
                    <a:lnTlToBr>
                      <a:noFill/>
                    </a:lnTlToBr>
                    <a:lnBlToTr>
                      <a:noFill/>
                    </a:lnBlToTr>
                    <a:solidFill>
                      <a:srgbClr val="E6E6E6"/>
                    </a:solidFill>
                  </a:tcPr>
                </a:tc>
                <a:tc>
                  <a:txBody>
                    <a:bodyPr/>
                    <a:lstStyle/>
                    <a:p>
                      <a:pPr marL="0" marR="0" lvl="0" indent="0" algn="l" defTabSz="457200" rtl="0" eaLnBrk="1" fontAlgn="base" latinLnBrk="0" hangingPunct="1">
                        <a:lnSpc>
                          <a:spcPct val="84000"/>
                        </a:lnSpc>
                        <a:spcBef>
                          <a:spcPct val="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smtClean="0">
                          <a:ln>
                            <a:noFill/>
                          </a:ln>
                          <a:solidFill>
                            <a:srgbClr val="000000"/>
                          </a:solidFill>
                          <a:effectLst/>
                          <a:latin typeface="Arial" charset="0"/>
                          <a:ea typeface="ＭＳ Ｐゴシック" pitchFamily="32" charset="0"/>
                          <a:cs typeface="ＭＳ Ｐゴシック" pitchFamily="32" charset="0"/>
                        </a:rPr>
                        <a:t>2-5 at ~5 deg. Incl. </a:t>
                      </a:r>
                      <a:r>
                        <a:rPr kumimoji="0" lang="en-US" sz="1400" b="1" i="0" u="none" strike="noStrike" cap="none" normalizeH="0" baseline="0" smtClean="0">
                          <a:ln>
                            <a:noFill/>
                          </a:ln>
                          <a:solidFill>
                            <a:srgbClr val="FF0000"/>
                          </a:solidFill>
                          <a:effectLst/>
                          <a:latin typeface="Arial" charset="0"/>
                          <a:ea typeface="ＭＳ Ｐゴシック" pitchFamily="32" charset="0"/>
                          <a:cs typeface="ＭＳ Ｐゴシック" pitchFamily="32" charset="0"/>
                        </a:rPr>
                        <a:t>(25 unmit.)</a:t>
                      </a:r>
                    </a:p>
                  </a:txBody>
                  <a:tcPr marL="90000" marR="90000" marT="153215" marB="46800" horzOverflow="overflow">
                    <a:lnL>
                      <a:noFill/>
                    </a:lnL>
                    <a:lnR>
                      <a:noFill/>
                    </a:lnR>
                    <a:lnT>
                      <a:noFill/>
                    </a:lnT>
                    <a:lnB>
                      <a:noFill/>
                    </a:lnB>
                    <a:lnTlToBr>
                      <a:noFill/>
                    </a:lnTlToBr>
                    <a:lnBlToTr>
                      <a:noFill/>
                    </a:lnBlToTr>
                    <a:solidFill>
                      <a:srgbClr val="E6E6E6"/>
                    </a:solidFill>
                  </a:tcPr>
                </a:tc>
              </a:tr>
              <a:tr h="378934">
                <a:tc>
                  <a:txBody>
                    <a:bodyPr/>
                    <a:lstStyle/>
                    <a:p>
                      <a:pPr marL="0" marR="0" lvl="0" indent="0" algn="l" defTabSz="457200" rtl="0" eaLnBrk="1" fontAlgn="base" latinLnBrk="0" hangingPunct="1">
                        <a:lnSpc>
                          <a:spcPct val="84000"/>
                        </a:lnSpc>
                        <a:spcBef>
                          <a:spcPct val="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smtClean="0">
                          <a:ln>
                            <a:noFill/>
                          </a:ln>
                          <a:solidFill>
                            <a:srgbClr val="000000"/>
                          </a:solidFill>
                          <a:effectLst/>
                          <a:latin typeface="Arial" charset="0"/>
                          <a:ea typeface="ＭＳ Ｐゴシック" pitchFamily="32" charset="0"/>
                          <a:cs typeface="ＭＳ Ｐゴシック" pitchFamily="32" charset="0"/>
                        </a:rPr>
                        <a:t>B [T]</a:t>
                      </a:r>
                    </a:p>
                  </a:txBody>
                  <a:tcPr marL="90000" marR="90000" marT="153215" marB="46800" horzOverflow="overflow">
                    <a:lnL>
                      <a:noFill/>
                    </a:lnL>
                    <a:lnR>
                      <a:noFill/>
                    </a:lnR>
                    <a:lnT>
                      <a:noFill/>
                    </a:lnT>
                    <a:lnB>
                      <a:noFill/>
                    </a:lnB>
                    <a:lnTlToBr>
                      <a:noFill/>
                    </a:lnTlToBr>
                    <a:lnBlToTr>
                      <a:noFill/>
                    </a:lnBlToTr>
                    <a:solidFill>
                      <a:srgbClr val="CCCCCC"/>
                    </a:solidFill>
                  </a:tcPr>
                </a:tc>
                <a:tc>
                  <a:txBody>
                    <a:bodyPr/>
                    <a:lstStyle/>
                    <a:p>
                      <a:pPr marL="0" marR="0" lvl="0" indent="0" algn="l" defTabSz="457200" rtl="0" eaLnBrk="1" fontAlgn="base" latinLnBrk="0" hangingPunct="1">
                        <a:lnSpc>
                          <a:spcPct val="84000"/>
                        </a:lnSpc>
                        <a:spcBef>
                          <a:spcPct val="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smtClean="0">
                          <a:ln>
                            <a:noFill/>
                          </a:ln>
                          <a:solidFill>
                            <a:srgbClr val="000000"/>
                          </a:solidFill>
                          <a:effectLst/>
                          <a:latin typeface="Arial" charset="0"/>
                          <a:ea typeface="ＭＳ Ｐゴシック" pitchFamily="32" charset="0"/>
                          <a:cs typeface="ＭＳ Ｐゴシック" pitchFamily="32" charset="0"/>
                        </a:rPr>
                        <a:t>1.9</a:t>
                      </a:r>
                    </a:p>
                  </a:txBody>
                  <a:tcPr marL="90000" marR="90000" marT="153215" marB="46800" horzOverflow="overflow">
                    <a:lnL>
                      <a:noFill/>
                    </a:lnL>
                    <a:lnR>
                      <a:noFill/>
                    </a:lnR>
                    <a:lnT>
                      <a:noFill/>
                    </a:lnT>
                    <a:lnB>
                      <a:noFill/>
                    </a:lnB>
                    <a:lnTlToBr>
                      <a:noFill/>
                    </a:lnTlToBr>
                    <a:lnBlToTr>
                      <a:noFill/>
                    </a:lnBlToTr>
                    <a:solidFill>
                      <a:srgbClr val="CCCCCC"/>
                    </a:solidFill>
                  </a:tcPr>
                </a:tc>
                <a:tc>
                  <a:txBody>
                    <a:bodyPr/>
                    <a:lstStyle/>
                    <a:p>
                      <a:pPr marL="0" marR="0" lvl="0" indent="0" algn="l" defTabSz="457200" rtl="0" eaLnBrk="1" fontAlgn="base" latinLnBrk="0" hangingPunct="1">
                        <a:lnSpc>
                          <a:spcPct val="84000"/>
                        </a:lnSpc>
                        <a:spcBef>
                          <a:spcPct val="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smtClean="0">
                          <a:ln>
                            <a:noFill/>
                          </a:ln>
                          <a:solidFill>
                            <a:srgbClr val="000000"/>
                          </a:solidFill>
                          <a:effectLst/>
                          <a:latin typeface="Arial" charset="0"/>
                          <a:ea typeface="ＭＳ Ｐゴシック" pitchFamily="32" charset="0"/>
                          <a:cs typeface="ＭＳ Ｐゴシック" pitchFamily="32" charset="0"/>
                        </a:rPr>
                        <a:t>0.6 </a:t>
                      </a:r>
                      <a:r>
                        <a:rPr kumimoji="0" lang="en-US" sz="1400" b="1" i="0" u="none" strike="noStrike" cap="none" normalizeH="0" baseline="0" smtClean="0">
                          <a:ln>
                            <a:noFill/>
                          </a:ln>
                          <a:solidFill>
                            <a:srgbClr val="FF0000"/>
                          </a:solidFill>
                          <a:effectLst/>
                          <a:latin typeface="Arial" charset="0"/>
                          <a:ea typeface="ＭＳ Ｐゴシック" pitchFamily="32" charset="0"/>
                          <a:cs typeface="ＭＳ Ｐゴシック" pitchFamily="32" charset="0"/>
                        </a:rPr>
                        <a:t>(1T NSTX-U)</a:t>
                      </a:r>
                    </a:p>
                  </a:txBody>
                  <a:tcPr marL="90000" marR="90000" marT="153215" marB="46800" horzOverflow="overflow">
                    <a:lnL>
                      <a:noFill/>
                    </a:lnL>
                    <a:lnR>
                      <a:noFill/>
                    </a:lnR>
                    <a:lnT>
                      <a:noFill/>
                    </a:lnT>
                    <a:lnB>
                      <a:noFill/>
                    </a:lnB>
                    <a:lnTlToBr>
                      <a:noFill/>
                    </a:lnTlToBr>
                    <a:lnBlToTr>
                      <a:noFill/>
                    </a:lnBlToTr>
                    <a:solidFill>
                      <a:srgbClr val="CCCCCC"/>
                    </a:solidFill>
                  </a:tcPr>
                </a:tc>
              </a:tr>
              <a:tr h="378934">
                <a:tc>
                  <a:txBody>
                    <a:bodyPr/>
                    <a:lstStyle/>
                    <a:p>
                      <a:pPr marL="0" marR="0" lvl="0" indent="0" algn="l" defTabSz="457200" rtl="0" eaLnBrk="1" fontAlgn="base" latinLnBrk="0" hangingPunct="1">
                        <a:lnSpc>
                          <a:spcPct val="84000"/>
                        </a:lnSpc>
                        <a:spcBef>
                          <a:spcPct val="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smtClean="0">
                          <a:ln>
                            <a:noFill/>
                          </a:ln>
                          <a:solidFill>
                            <a:srgbClr val="000000"/>
                          </a:solidFill>
                          <a:effectLst/>
                          <a:latin typeface="Arial" charset="0"/>
                          <a:ea typeface="ＭＳ Ｐゴシック" pitchFamily="32" charset="0"/>
                          <a:cs typeface="ＭＳ Ｐゴシック" pitchFamily="32" charset="0"/>
                        </a:rPr>
                        <a:t>Beam diameter [cm]</a:t>
                      </a:r>
                    </a:p>
                  </a:txBody>
                  <a:tcPr marL="90000" marR="90000" marT="153215" marB="46800" horzOverflow="overflow">
                    <a:lnL>
                      <a:noFill/>
                    </a:lnL>
                    <a:lnR>
                      <a:noFill/>
                    </a:lnR>
                    <a:lnT>
                      <a:noFill/>
                    </a:lnT>
                    <a:lnB>
                      <a:noFill/>
                    </a:lnB>
                    <a:lnTlToBr>
                      <a:noFill/>
                    </a:lnTlToBr>
                    <a:lnBlToTr>
                      <a:noFill/>
                    </a:lnBlToTr>
                    <a:solidFill>
                      <a:srgbClr val="E6E6E6"/>
                    </a:solidFill>
                  </a:tcPr>
                </a:tc>
                <a:tc>
                  <a:txBody>
                    <a:bodyPr/>
                    <a:lstStyle/>
                    <a:p>
                      <a:pPr marL="0" marR="0" lvl="0" indent="0" algn="l" defTabSz="457200" rtl="0" eaLnBrk="1" fontAlgn="base" latinLnBrk="0" hangingPunct="1">
                        <a:lnSpc>
                          <a:spcPct val="84000"/>
                        </a:lnSpc>
                        <a:spcBef>
                          <a:spcPct val="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smtClean="0">
                          <a:ln>
                            <a:noFill/>
                          </a:ln>
                          <a:solidFill>
                            <a:srgbClr val="000000"/>
                          </a:solidFill>
                          <a:effectLst/>
                          <a:latin typeface="Arial" charset="0"/>
                          <a:ea typeface="ＭＳ Ｐゴシック" pitchFamily="32" charset="0"/>
                          <a:cs typeface="ＭＳ Ｐゴシック" pitchFamily="32" charset="0"/>
                        </a:rPr>
                        <a:t>10-1.5</a:t>
                      </a:r>
                    </a:p>
                  </a:txBody>
                  <a:tcPr marL="90000" marR="90000" marT="153215" marB="46800" horzOverflow="overflow">
                    <a:lnL>
                      <a:noFill/>
                    </a:lnL>
                    <a:lnR>
                      <a:noFill/>
                    </a:lnR>
                    <a:lnT>
                      <a:noFill/>
                    </a:lnT>
                    <a:lnB>
                      <a:noFill/>
                    </a:lnB>
                    <a:lnTlToBr>
                      <a:noFill/>
                    </a:lnTlToBr>
                    <a:lnBlToTr>
                      <a:noFill/>
                    </a:lnBlToTr>
                    <a:solidFill>
                      <a:srgbClr val="E6E6E6"/>
                    </a:solidFill>
                  </a:tcPr>
                </a:tc>
                <a:tc>
                  <a:txBody>
                    <a:bodyPr/>
                    <a:lstStyle/>
                    <a:p>
                      <a:pPr marL="0" marR="0" lvl="0" indent="0" algn="l" defTabSz="457200" rtl="0" eaLnBrk="1" fontAlgn="base" latinLnBrk="0" hangingPunct="1">
                        <a:lnSpc>
                          <a:spcPct val="84000"/>
                        </a:lnSpc>
                        <a:spcBef>
                          <a:spcPct val="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smtClean="0">
                          <a:ln>
                            <a:noFill/>
                          </a:ln>
                          <a:solidFill>
                            <a:srgbClr val="000000"/>
                          </a:solidFill>
                          <a:effectLst/>
                          <a:latin typeface="Arial" charset="0"/>
                          <a:ea typeface="ＭＳ Ｐゴシック" pitchFamily="32" charset="0"/>
                          <a:cs typeface="ＭＳ Ｐゴシック" pitchFamily="32" charset="0"/>
                        </a:rPr>
                        <a:t>~4cm FWHM</a:t>
                      </a:r>
                    </a:p>
                  </a:txBody>
                  <a:tcPr marL="90000" marR="90000" marT="153215" marB="46800" horzOverflow="overflow">
                    <a:lnL>
                      <a:noFill/>
                    </a:lnL>
                    <a:lnR>
                      <a:noFill/>
                    </a:lnR>
                    <a:lnT>
                      <a:noFill/>
                    </a:lnT>
                    <a:lnB>
                      <a:noFill/>
                    </a:lnB>
                    <a:lnTlToBr>
                      <a:noFill/>
                    </a:lnTlToBr>
                    <a:lnBlToTr>
                      <a:noFill/>
                    </a:lnBlToTr>
                    <a:solidFill>
                      <a:srgbClr val="E6E6E6"/>
                    </a:solidFill>
                  </a:tcPr>
                </a:tc>
              </a:tr>
              <a:tr h="378934">
                <a:tc>
                  <a:txBody>
                    <a:bodyPr/>
                    <a:lstStyle/>
                    <a:p>
                      <a:pPr marL="0" marR="0" lvl="0" indent="0" algn="l" defTabSz="457200" rtl="0" eaLnBrk="1" fontAlgn="base" latinLnBrk="0" hangingPunct="1">
                        <a:lnSpc>
                          <a:spcPct val="84000"/>
                        </a:lnSpc>
                        <a:spcBef>
                          <a:spcPct val="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smtClean="0">
                          <a:ln>
                            <a:noFill/>
                          </a:ln>
                          <a:solidFill>
                            <a:srgbClr val="000000"/>
                          </a:solidFill>
                          <a:effectLst/>
                          <a:latin typeface="Arial" charset="0"/>
                          <a:ea typeface="ＭＳ Ｐゴシック" pitchFamily="32" charset="0"/>
                          <a:cs typeface="ＭＳ Ｐゴシック" pitchFamily="32" charset="0"/>
                        </a:rPr>
                        <a:t>Pulse length [s]</a:t>
                      </a:r>
                    </a:p>
                  </a:txBody>
                  <a:tcPr marL="90000" marR="90000" marT="153215" marB="46800" horzOverflow="overflow">
                    <a:lnL>
                      <a:noFill/>
                    </a:lnL>
                    <a:lnR>
                      <a:noFill/>
                    </a:lnR>
                    <a:lnT>
                      <a:noFill/>
                    </a:lnT>
                    <a:lnB>
                      <a:noFill/>
                    </a:lnB>
                    <a:lnTlToBr>
                      <a:noFill/>
                    </a:lnTlToBr>
                    <a:lnBlToTr>
                      <a:noFill/>
                    </a:lnBlToTr>
                    <a:solidFill>
                      <a:srgbClr val="CCCCCC"/>
                    </a:solidFill>
                  </a:tcPr>
                </a:tc>
                <a:tc>
                  <a:txBody>
                    <a:bodyPr/>
                    <a:lstStyle/>
                    <a:p>
                      <a:pPr marL="0" marR="0" lvl="0" indent="0" algn="l" defTabSz="457200" rtl="0" eaLnBrk="1" fontAlgn="base" latinLnBrk="0" hangingPunct="1">
                        <a:lnSpc>
                          <a:spcPct val="84000"/>
                        </a:lnSpc>
                        <a:spcBef>
                          <a:spcPct val="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smtClean="0">
                          <a:ln>
                            <a:noFill/>
                          </a:ln>
                          <a:solidFill>
                            <a:srgbClr val="000000"/>
                          </a:solidFill>
                          <a:effectLst/>
                          <a:latin typeface="Arial" charset="0"/>
                          <a:ea typeface="ＭＳ Ｐゴシック" pitchFamily="32" charset="0"/>
                          <a:cs typeface="ＭＳ Ｐゴシック" pitchFamily="32" charset="0"/>
                        </a:rPr>
                        <a:t>12-110</a:t>
                      </a:r>
                    </a:p>
                  </a:txBody>
                  <a:tcPr marL="90000" marR="90000" marT="153215" marB="46800" horzOverflow="overflow">
                    <a:lnL>
                      <a:noFill/>
                    </a:lnL>
                    <a:lnR>
                      <a:noFill/>
                    </a:lnR>
                    <a:lnT>
                      <a:noFill/>
                    </a:lnT>
                    <a:lnB>
                      <a:noFill/>
                    </a:lnB>
                    <a:lnTlToBr>
                      <a:noFill/>
                    </a:lnTlToBr>
                    <a:lnBlToTr>
                      <a:noFill/>
                    </a:lnBlToTr>
                    <a:solidFill>
                      <a:srgbClr val="CCCCCC"/>
                    </a:solidFill>
                  </a:tcPr>
                </a:tc>
                <a:tc>
                  <a:txBody>
                    <a:bodyPr/>
                    <a:lstStyle/>
                    <a:p>
                      <a:pPr marL="0" marR="0" lvl="0" indent="0" algn="l" defTabSz="457200" rtl="0" eaLnBrk="1" fontAlgn="base" latinLnBrk="0" hangingPunct="1">
                        <a:lnSpc>
                          <a:spcPct val="84000"/>
                        </a:lnSpc>
                        <a:spcBef>
                          <a:spcPct val="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smtClean="0">
                          <a:ln>
                            <a:noFill/>
                          </a:ln>
                          <a:solidFill>
                            <a:srgbClr val="000000"/>
                          </a:solidFill>
                          <a:effectLst/>
                          <a:latin typeface="Arial" charset="0"/>
                          <a:ea typeface="ＭＳ Ｐゴシック" pitchFamily="32" charset="0"/>
                          <a:cs typeface="ＭＳ Ｐゴシック" pitchFamily="32" charset="0"/>
                        </a:rPr>
                        <a:t>1s </a:t>
                      </a:r>
                      <a:r>
                        <a:rPr kumimoji="0" lang="en-US" sz="1400" b="1" i="0" u="none" strike="noStrike" cap="none" normalizeH="0" baseline="0" smtClean="0">
                          <a:ln>
                            <a:noFill/>
                          </a:ln>
                          <a:solidFill>
                            <a:srgbClr val="FF0000"/>
                          </a:solidFill>
                          <a:effectLst/>
                          <a:latin typeface="Arial" charset="0"/>
                          <a:ea typeface="ＭＳ Ｐゴシック" pitchFamily="32" charset="0"/>
                          <a:cs typeface="ＭＳ Ｐゴシック" pitchFamily="32" charset="0"/>
                        </a:rPr>
                        <a:t>(5s-10s)</a:t>
                      </a:r>
                    </a:p>
                  </a:txBody>
                  <a:tcPr marL="90000" marR="90000" marT="153215" marB="46800" horzOverflow="overflow">
                    <a:lnL>
                      <a:noFill/>
                    </a:lnL>
                    <a:lnR>
                      <a:noFill/>
                    </a:lnR>
                    <a:lnT>
                      <a:noFill/>
                    </a:lnT>
                    <a:lnB>
                      <a:noFill/>
                    </a:lnB>
                    <a:lnTlToBr>
                      <a:noFill/>
                    </a:lnTlToBr>
                    <a:lnBlToTr>
                      <a:noFill/>
                    </a:lnBlToTr>
                    <a:solidFill>
                      <a:srgbClr val="CCCCCC"/>
                    </a:solidFill>
                  </a:tcPr>
                </a:tc>
              </a:tr>
              <a:tr h="378934">
                <a:tc>
                  <a:txBody>
                    <a:bodyPr/>
                    <a:lstStyle/>
                    <a:p>
                      <a:pPr marL="0" marR="0" lvl="0" indent="0" algn="l" defTabSz="457200" rtl="0" eaLnBrk="1" fontAlgn="base" latinLnBrk="0" hangingPunct="1">
                        <a:lnSpc>
                          <a:spcPct val="84000"/>
                        </a:lnSpc>
                        <a:spcBef>
                          <a:spcPct val="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smtClean="0">
                          <a:ln>
                            <a:noFill/>
                          </a:ln>
                          <a:solidFill>
                            <a:srgbClr val="000000"/>
                          </a:solidFill>
                          <a:effectLst/>
                          <a:latin typeface="Arial" charset="0"/>
                          <a:ea typeface="ＭＳ Ｐゴシック" pitchFamily="32" charset="0"/>
                          <a:cs typeface="ＭＳ Ｐゴシック" pitchFamily="32" charset="0"/>
                        </a:rPr>
                        <a:t>Target size [cm]</a:t>
                      </a:r>
                    </a:p>
                  </a:txBody>
                  <a:tcPr marL="90000" marR="90000" marT="153215" marB="46800" horzOverflow="overflow">
                    <a:lnL>
                      <a:noFill/>
                    </a:lnL>
                    <a:lnR>
                      <a:noFill/>
                    </a:lnR>
                    <a:lnT>
                      <a:noFill/>
                    </a:lnT>
                    <a:lnB>
                      <a:noFill/>
                    </a:lnB>
                    <a:lnTlToBr>
                      <a:noFill/>
                    </a:lnTlToBr>
                    <a:lnBlToTr>
                      <a:noFill/>
                    </a:lnBlToTr>
                    <a:solidFill>
                      <a:srgbClr val="CCCCCC"/>
                    </a:solidFill>
                  </a:tcPr>
                </a:tc>
                <a:tc>
                  <a:txBody>
                    <a:bodyPr/>
                    <a:lstStyle/>
                    <a:p>
                      <a:pPr marL="0" marR="0" lvl="0" indent="0" algn="l" defTabSz="457200" rtl="0" eaLnBrk="1" fontAlgn="base" latinLnBrk="0" hangingPunct="1">
                        <a:lnSpc>
                          <a:spcPct val="84000"/>
                        </a:lnSpc>
                        <a:spcBef>
                          <a:spcPct val="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smtClean="0">
                          <a:ln>
                            <a:noFill/>
                          </a:ln>
                          <a:solidFill>
                            <a:srgbClr val="000000"/>
                          </a:solidFill>
                          <a:effectLst/>
                          <a:latin typeface="Arial" charset="0"/>
                          <a:ea typeface="ＭＳ Ｐゴシック" pitchFamily="32" charset="0"/>
                          <a:cs typeface="ＭＳ Ｐゴシック" pitchFamily="32" charset="0"/>
                        </a:rPr>
                        <a:t>3cm – 60x12</a:t>
                      </a:r>
                    </a:p>
                  </a:txBody>
                  <a:tcPr marL="90000" marR="90000" marT="153215" marB="46800" horzOverflow="overflow">
                    <a:lnL>
                      <a:noFill/>
                    </a:lnL>
                    <a:lnR>
                      <a:noFill/>
                    </a:lnR>
                    <a:lnT>
                      <a:noFill/>
                    </a:lnT>
                    <a:lnB>
                      <a:noFill/>
                    </a:lnB>
                    <a:lnTlToBr>
                      <a:noFill/>
                    </a:lnTlToBr>
                    <a:lnBlToTr>
                      <a:noFill/>
                    </a:lnBlToTr>
                    <a:solidFill>
                      <a:srgbClr val="CCCCCC"/>
                    </a:solidFill>
                  </a:tcPr>
                </a:tc>
                <a:tc>
                  <a:txBody>
                    <a:bodyPr/>
                    <a:lstStyle/>
                    <a:p>
                      <a:pPr marL="0" marR="0" lvl="0" indent="0" algn="l" defTabSz="457200" rtl="0" eaLnBrk="1" fontAlgn="base" latinLnBrk="0" hangingPunct="1">
                        <a:lnSpc>
                          <a:spcPct val="84000"/>
                        </a:lnSpc>
                        <a:spcBef>
                          <a:spcPct val="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smtClean="0">
                          <a:ln>
                            <a:noFill/>
                          </a:ln>
                          <a:solidFill>
                            <a:srgbClr val="000000"/>
                          </a:solidFill>
                          <a:effectLst/>
                          <a:latin typeface="Arial" charset="0"/>
                          <a:ea typeface="ＭＳ Ｐゴシック" pitchFamily="32" charset="0"/>
                          <a:cs typeface="ＭＳ Ｐゴシック" pitchFamily="32" charset="0"/>
                        </a:rPr>
                        <a:t>Order~10cm</a:t>
                      </a:r>
                    </a:p>
                  </a:txBody>
                  <a:tcPr marL="90000" marR="90000" marT="153215" marB="46800" horzOverflow="overflow">
                    <a:lnL>
                      <a:noFill/>
                    </a:lnL>
                    <a:lnR>
                      <a:noFill/>
                    </a:lnR>
                    <a:lnT>
                      <a:noFill/>
                    </a:lnT>
                    <a:lnB>
                      <a:noFill/>
                    </a:lnB>
                    <a:lnTlToBr>
                      <a:noFill/>
                    </a:lnTlToBr>
                    <a:lnBlToTr>
                      <a:noFill/>
                    </a:lnBlToTr>
                    <a:solidFill>
                      <a:srgbClr val="CCCCCC"/>
                    </a:solidFill>
                  </a:tcPr>
                </a:tc>
              </a:tr>
              <a:tr h="385989">
                <a:tc>
                  <a:txBody>
                    <a:bodyPr/>
                    <a:lstStyle/>
                    <a:p>
                      <a:pPr marL="0" marR="0" lvl="0" indent="0" algn="l" defTabSz="457200" rtl="0" eaLnBrk="1" fontAlgn="base" latinLnBrk="0" hangingPunct="1">
                        <a:lnSpc>
                          <a:spcPct val="84000"/>
                        </a:lnSpc>
                        <a:spcBef>
                          <a:spcPct val="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smtClean="0">
                          <a:ln>
                            <a:noFill/>
                          </a:ln>
                          <a:solidFill>
                            <a:srgbClr val="000000"/>
                          </a:solidFill>
                          <a:effectLst/>
                          <a:latin typeface="Arial" charset="0"/>
                          <a:ea typeface="ＭＳ Ｐゴシック" pitchFamily="32" charset="0"/>
                          <a:cs typeface="ＭＳ Ｐゴシック" pitchFamily="32" charset="0"/>
                        </a:rPr>
                        <a:t>Bias [V]</a:t>
                      </a:r>
                    </a:p>
                  </a:txBody>
                  <a:tcPr marL="90000" marR="90000" marT="153215" marB="46800" horzOverflow="overflow">
                    <a:lnL>
                      <a:noFill/>
                    </a:lnL>
                    <a:lnR>
                      <a:noFill/>
                    </a:lnR>
                    <a:lnT>
                      <a:noFill/>
                    </a:lnT>
                    <a:lnB>
                      <a:noFill/>
                    </a:lnB>
                    <a:lnTlToBr>
                      <a:noFill/>
                    </a:lnTlToBr>
                    <a:lnBlToTr>
                      <a:noFill/>
                    </a:lnBlToTr>
                    <a:solidFill>
                      <a:srgbClr val="E6E6E6"/>
                    </a:solidFill>
                  </a:tcPr>
                </a:tc>
                <a:tc>
                  <a:txBody>
                    <a:bodyPr/>
                    <a:lstStyle/>
                    <a:p>
                      <a:pPr marL="0" marR="0" lvl="0" indent="0" algn="l" defTabSz="457200" rtl="0" eaLnBrk="1" fontAlgn="base" latinLnBrk="0" hangingPunct="1">
                        <a:lnSpc>
                          <a:spcPct val="84000"/>
                        </a:lnSpc>
                        <a:spcBef>
                          <a:spcPct val="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smtClean="0">
                          <a:ln>
                            <a:noFill/>
                          </a:ln>
                          <a:solidFill>
                            <a:srgbClr val="000000"/>
                          </a:solidFill>
                          <a:effectLst/>
                          <a:latin typeface="Arial" charset="0"/>
                          <a:ea typeface="ＭＳ Ｐゴシック" pitchFamily="32" charset="0"/>
                          <a:cs typeface="ＭＳ Ｐゴシック" pitchFamily="32" charset="0"/>
                        </a:rPr>
                        <a:t>-100 &lt; V</a:t>
                      </a:r>
                      <a:r>
                        <a:rPr kumimoji="0" lang="en-US" sz="1400" b="0" i="0" u="none" strike="noStrike" cap="none" normalizeH="0" baseline="-33000" smtClean="0">
                          <a:ln>
                            <a:noFill/>
                          </a:ln>
                          <a:solidFill>
                            <a:srgbClr val="000000"/>
                          </a:solidFill>
                          <a:effectLst/>
                          <a:latin typeface="Arial" charset="0"/>
                          <a:ea typeface="ＭＳ Ｐゴシック" pitchFamily="32" charset="0"/>
                          <a:cs typeface="ＭＳ Ｐゴシック" pitchFamily="32" charset="0"/>
                        </a:rPr>
                        <a:t>target</a:t>
                      </a:r>
                      <a:r>
                        <a:rPr kumimoji="0" lang="en-US" sz="1400" b="0" i="0" u="none" strike="noStrike" cap="none" normalizeH="0" baseline="0" smtClean="0">
                          <a:ln>
                            <a:noFill/>
                          </a:ln>
                          <a:solidFill>
                            <a:srgbClr val="000000"/>
                          </a:solidFill>
                          <a:effectLst/>
                          <a:latin typeface="Arial" charset="0"/>
                          <a:ea typeface="ＭＳ Ｐゴシック" pitchFamily="32" charset="0"/>
                          <a:cs typeface="ＭＳ Ｐゴシック" pitchFamily="32" charset="0"/>
                        </a:rPr>
                        <a:t> &lt; 0</a:t>
                      </a:r>
                    </a:p>
                  </a:txBody>
                  <a:tcPr marL="90000" marR="90000" marT="153215" marB="46800" horzOverflow="overflow">
                    <a:lnL>
                      <a:noFill/>
                    </a:lnL>
                    <a:lnR>
                      <a:noFill/>
                    </a:lnR>
                    <a:lnT>
                      <a:noFill/>
                    </a:lnT>
                    <a:lnB>
                      <a:noFill/>
                    </a:lnB>
                    <a:lnTlToBr>
                      <a:noFill/>
                    </a:lnTlToBr>
                    <a:lnBlToTr>
                      <a:noFill/>
                    </a:lnBlToTr>
                    <a:solidFill>
                      <a:srgbClr val="E6E6E6"/>
                    </a:solidFill>
                  </a:tcPr>
                </a:tc>
                <a:tc>
                  <a:txBody>
                    <a:bodyPr/>
                    <a:lstStyle/>
                    <a:p>
                      <a:pPr marL="0" marR="0" lvl="0" indent="0" algn="l" defTabSz="457200" rtl="0" eaLnBrk="1" fontAlgn="base" latinLnBrk="0" hangingPunct="1">
                        <a:lnSpc>
                          <a:spcPct val="84000"/>
                        </a:lnSpc>
                        <a:spcBef>
                          <a:spcPct val="0"/>
                        </a:spcBef>
                        <a:spcAft>
                          <a:spcPct val="0"/>
                        </a:spcAft>
                        <a:buClrTx/>
                        <a:buSzPct val="100000"/>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1400" b="0" i="0" u="none" strike="noStrike" cap="none" normalizeH="0" baseline="0" dirty="0" smtClean="0">
                          <a:ln>
                            <a:noFill/>
                          </a:ln>
                          <a:solidFill>
                            <a:srgbClr val="000000"/>
                          </a:solidFill>
                          <a:effectLst/>
                          <a:latin typeface="Arial" charset="0"/>
                          <a:ea typeface="ＭＳ Ｐゴシック" pitchFamily="32" charset="0"/>
                          <a:cs typeface="ＭＳ Ｐゴシック" pitchFamily="32" charset="0"/>
                        </a:rPr>
                        <a:t>-20 &lt; </a:t>
                      </a:r>
                      <a:r>
                        <a:rPr kumimoji="0" lang="en-US" sz="1400" b="0" i="0" u="none" strike="noStrike" cap="none" normalizeH="0" baseline="0" dirty="0" err="1" smtClean="0">
                          <a:ln>
                            <a:noFill/>
                          </a:ln>
                          <a:solidFill>
                            <a:srgbClr val="000000"/>
                          </a:solidFill>
                          <a:effectLst/>
                          <a:latin typeface="Arial" charset="0"/>
                          <a:ea typeface="ＭＳ Ｐゴシック" pitchFamily="32" charset="0"/>
                          <a:cs typeface="ＭＳ Ｐゴシック" pitchFamily="32" charset="0"/>
                        </a:rPr>
                        <a:t>V</a:t>
                      </a:r>
                      <a:r>
                        <a:rPr kumimoji="0" lang="en-US" sz="1400" b="0" i="0" u="none" strike="noStrike" cap="none" normalizeH="0" baseline="-33000" dirty="0" err="1" smtClean="0">
                          <a:ln>
                            <a:noFill/>
                          </a:ln>
                          <a:solidFill>
                            <a:srgbClr val="000000"/>
                          </a:solidFill>
                          <a:effectLst/>
                          <a:latin typeface="Arial" charset="0"/>
                          <a:ea typeface="ＭＳ Ｐゴシック" pitchFamily="32" charset="0"/>
                          <a:cs typeface="ＭＳ Ｐゴシック" pitchFamily="32" charset="0"/>
                        </a:rPr>
                        <a:t>floating</a:t>
                      </a:r>
                      <a:r>
                        <a:rPr kumimoji="0" lang="en-US" sz="1400" b="0" i="0" u="none" strike="noStrike" cap="none" normalizeH="0" baseline="0" dirty="0" smtClean="0">
                          <a:ln>
                            <a:noFill/>
                          </a:ln>
                          <a:solidFill>
                            <a:srgbClr val="000000"/>
                          </a:solidFill>
                          <a:effectLst/>
                          <a:latin typeface="Arial" charset="0"/>
                          <a:ea typeface="ＭＳ Ｐゴシック" pitchFamily="32" charset="0"/>
                          <a:cs typeface="ＭＳ Ｐゴシック" pitchFamily="32" charset="0"/>
                        </a:rPr>
                        <a:t> &lt; 20</a:t>
                      </a:r>
                    </a:p>
                  </a:txBody>
                  <a:tcPr marL="90000" marR="90000" marT="153215" marB="46800" horzOverflow="overflow">
                    <a:lnL>
                      <a:noFill/>
                    </a:lnL>
                    <a:lnR>
                      <a:noFill/>
                    </a:lnR>
                    <a:lnT>
                      <a:noFill/>
                    </a:lnT>
                    <a:lnB>
                      <a:noFill/>
                    </a:lnB>
                    <a:lnTlToBr>
                      <a:noFill/>
                    </a:lnTlToBr>
                    <a:lnBlToTr>
                      <a:noFill/>
                    </a:lnBlToTr>
                    <a:solidFill>
                      <a:srgbClr val="E6E6E6"/>
                    </a:solidFill>
                  </a:tcPr>
                </a:tc>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lide Number Placeholder 4"/>
          <p:cNvSpPr>
            <a:spLocks noGrp="1"/>
          </p:cNvSpPr>
          <p:nvPr>
            <p:ph type="sldNum" sz="quarter" idx="10"/>
          </p:nvPr>
        </p:nvSpPr>
        <p:spPr>
          <a:noFill/>
        </p:spPr>
        <p:txBody>
          <a:bodyPr/>
          <a:lstStyle/>
          <a:p>
            <a:fld id="{1BB8BA84-D386-4912-8912-9D1F0045A6BD}" type="slidenum">
              <a:rPr lang="en-US"/>
              <a:pPr/>
              <a:t>61</a:t>
            </a:fld>
            <a:endParaRPr lang="en-US"/>
          </a:p>
        </p:txBody>
      </p:sp>
      <p:sp>
        <p:nvSpPr>
          <p:cNvPr id="4100" name="Rectangle 1"/>
          <p:cNvSpPr>
            <a:spLocks noGrp="1" noChangeArrowheads="1"/>
          </p:cNvSpPr>
          <p:nvPr>
            <p:ph type="title"/>
          </p:nvPr>
        </p:nvSpPr>
        <p:spPr>
          <a:xfrm>
            <a:off x="0" y="-46038"/>
            <a:ext cx="9144000" cy="1008063"/>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t>Simple transport models under development to understand local material transport</a:t>
            </a:r>
          </a:p>
        </p:txBody>
      </p:sp>
      <p:pic>
        <p:nvPicPr>
          <p:cNvPr id="4101" name="Picture 2"/>
          <p:cNvPicPr>
            <a:picLocks noChangeAspect="1" noChangeArrowheads="1"/>
          </p:cNvPicPr>
          <p:nvPr/>
        </p:nvPicPr>
        <p:blipFill>
          <a:blip r:embed="rId4" cstate="print"/>
          <a:srcRect/>
          <a:stretch>
            <a:fillRect/>
          </a:stretch>
        </p:blipFill>
        <p:spPr bwMode="auto">
          <a:xfrm>
            <a:off x="300038" y="3344863"/>
            <a:ext cx="4584700" cy="3213100"/>
          </a:xfrm>
          <a:prstGeom prst="rect">
            <a:avLst/>
          </a:prstGeom>
          <a:noFill/>
          <a:ln w="9525">
            <a:noFill/>
            <a:round/>
            <a:headEnd/>
            <a:tailEnd/>
          </a:ln>
        </p:spPr>
      </p:pic>
      <p:pic>
        <p:nvPicPr>
          <p:cNvPr id="4102" name="Picture 3"/>
          <p:cNvPicPr>
            <a:picLocks noChangeAspect="1" noChangeArrowheads="1"/>
          </p:cNvPicPr>
          <p:nvPr/>
        </p:nvPicPr>
        <p:blipFill>
          <a:blip r:embed="rId5" cstate="print"/>
          <a:srcRect/>
          <a:stretch>
            <a:fillRect/>
          </a:stretch>
        </p:blipFill>
        <p:spPr bwMode="auto">
          <a:xfrm>
            <a:off x="5365750" y="4151313"/>
            <a:ext cx="3429000" cy="2405062"/>
          </a:xfrm>
          <a:prstGeom prst="rect">
            <a:avLst/>
          </a:prstGeom>
          <a:noFill/>
          <a:ln w="9525">
            <a:noFill/>
            <a:round/>
            <a:headEnd/>
            <a:tailEnd/>
          </a:ln>
        </p:spPr>
      </p:pic>
      <p:sp>
        <p:nvSpPr>
          <p:cNvPr id="4103" name="Text Box 4"/>
          <p:cNvSpPr txBox="1">
            <a:spLocks noChangeArrowheads="1"/>
          </p:cNvSpPr>
          <p:nvPr/>
        </p:nvSpPr>
        <p:spPr bwMode="auto">
          <a:xfrm>
            <a:off x="5594350" y="3749675"/>
            <a:ext cx="2874963" cy="346075"/>
          </a:xfrm>
          <a:prstGeom prst="rect">
            <a:avLst/>
          </a:prstGeom>
          <a:noFill/>
          <a:ln w="9525">
            <a:noFill/>
            <a:round/>
            <a:headEnd/>
            <a:tailEnd/>
          </a:ln>
        </p:spPr>
        <p:txBody>
          <a:bodyPr wrap="none" lIns="90000" tIns="45000" rIns="90000" bIns="45000"/>
          <a:lstStyle/>
          <a:p>
            <a:pPr>
              <a:tabLst>
                <a:tab pos="723900" algn="l"/>
                <a:tab pos="1447800" algn="l"/>
                <a:tab pos="2171700" algn="l"/>
              </a:tabLst>
            </a:pPr>
            <a:r>
              <a:rPr lang="en-US">
                <a:solidFill>
                  <a:srgbClr val="000000"/>
                </a:solidFill>
                <a:ea typeface="DejaVu LGC Sans" charset="0"/>
                <a:cs typeface="DejaVu LGC Sans" charset="0"/>
              </a:rPr>
              <a:t>Simulated Diagnostic View</a:t>
            </a:r>
          </a:p>
        </p:txBody>
      </p:sp>
      <p:sp>
        <p:nvSpPr>
          <p:cNvPr id="4104" name="Line 5"/>
          <p:cNvSpPr>
            <a:spLocks noChangeShapeType="1"/>
          </p:cNvSpPr>
          <p:nvPr/>
        </p:nvSpPr>
        <p:spPr bwMode="auto">
          <a:xfrm flipV="1">
            <a:off x="1143000" y="5237163"/>
            <a:ext cx="2095500" cy="587375"/>
          </a:xfrm>
          <a:prstGeom prst="line">
            <a:avLst/>
          </a:prstGeom>
          <a:noFill/>
          <a:ln w="54720">
            <a:solidFill>
              <a:srgbClr val="F58025"/>
            </a:solidFill>
            <a:prstDash val="sysDot"/>
            <a:round/>
            <a:headEnd/>
            <a:tailEnd/>
          </a:ln>
        </p:spPr>
        <p:txBody>
          <a:bodyPr/>
          <a:lstStyle/>
          <a:p>
            <a:endParaRPr lang="en-US"/>
          </a:p>
        </p:txBody>
      </p:sp>
      <p:sp>
        <p:nvSpPr>
          <p:cNvPr id="4105" name="Text Box 6"/>
          <p:cNvSpPr txBox="1">
            <a:spLocks noChangeArrowheads="1"/>
          </p:cNvSpPr>
          <p:nvPr/>
        </p:nvSpPr>
        <p:spPr bwMode="auto">
          <a:xfrm rot="-900000">
            <a:off x="1851025" y="5181600"/>
            <a:ext cx="766763" cy="260350"/>
          </a:xfrm>
          <a:prstGeom prst="rect">
            <a:avLst/>
          </a:prstGeom>
          <a:noFill/>
          <a:ln w="9525">
            <a:noFill/>
            <a:round/>
            <a:headEnd/>
            <a:tailEnd/>
          </a:ln>
        </p:spPr>
        <p:txBody>
          <a:bodyPr wrap="none" lIns="90000" tIns="45000" rIns="90000" bIns="45000"/>
          <a:lstStyle/>
          <a:p>
            <a:pPr>
              <a:tabLst>
                <a:tab pos="723900" algn="l"/>
              </a:tabLst>
            </a:pPr>
            <a:r>
              <a:rPr lang="en-US" sz="1200">
                <a:solidFill>
                  <a:srgbClr val="F58025"/>
                </a:solidFill>
                <a:ea typeface="DejaVu LGC Sans" charset="0"/>
                <a:cs typeface="DejaVu LGC Sans" charset="0"/>
              </a:rPr>
              <a:t>Sightline</a:t>
            </a:r>
          </a:p>
        </p:txBody>
      </p:sp>
      <p:graphicFrame>
        <p:nvGraphicFramePr>
          <p:cNvPr id="4098" name="Object 7"/>
          <p:cNvGraphicFramePr>
            <a:graphicFrameLocks noChangeAspect="1"/>
          </p:cNvGraphicFramePr>
          <p:nvPr/>
        </p:nvGraphicFramePr>
        <p:xfrm>
          <a:off x="6065838" y="1165225"/>
          <a:ext cx="2349500" cy="2273300"/>
        </p:xfrm>
        <a:graphic>
          <a:graphicData uri="http://schemas.openxmlformats.org/presentationml/2006/ole">
            <p:oleObj spid="_x0000_s4098" name="Equation" r:id="rId6" imgW="2349360" imgH="2273040" progId="Equation.3">
              <p:embed/>
            </p:oleObj>
          </a:graphicData>
        </a:graphic>
      </p:graphicFrame>
      <p:sp>
        <p:nvSpPr>
          <p:cNvPr id="4106" name="Rectangle 8"/>
          <p:cNvSpPr>
            <a:spLocks noGrp="1" noChangeArrowheads="1"/>
          </p:cNvSpPr>
          <p:nvPr>
            <p:ph type="body" idx="1"/>
          </p:nvPr>
        </p:nvSpPr>
        <p:spPr>
          <a:xfrm>
            <a:off x="152400" y="950913"/>
            <a:ext cx="5105400" cy="2671762"/>
          </a:xfrm>
        </p:spPr>
        <p:txBody>
          <a:bodyPr/>
          <a:lstStyle/>
          <a:p>
            <a:pPr marL="0" indent="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000" smtClean="0"/>
              <a:t>Quasi-2D transport model developed</a:t>
            </a:r>
          </a:p>
          <a:p>
            <a:pPr marL="431800" lvl="1" indent="-21590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mtClean="0"/>
              <a:t>1D mass continuity in x</a:t>
            </a:r>
          </a:p>
          <a:p>
            <a:pPr marL="431800" lvl="1" indent="-21590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mtClean="0"/>
              <a:t>1D profile variation in r</a:t>
            </a:r>
          </a:p>
          <a:p>
            <a:pPr marL="0" indent="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000" smtClean="0"/>
              <a:t>Emission simulated using ADAS rate coefficients</a:t>
            </a:r>
          </a:p>
          <a:p>
            <a:pPr marL="0" indent="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2000" b="1" smtClean="0">
                <a:solidFill>
                  <a:srgbClr val="FF0000"/>
                </a:solidFill>
              </a:rPr>
              <a:t>Next-steps: include ion fluid and recombination emission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4"/>
          <p:cNvSpPr>
            <a:spLocks noGrp="1"/>
          </p:cNvSpPr>
          <p:nvPr>
            <p:ph type="sldNum" sz="quarter" idx="10"/>
          </p:nvPr>
        </p:nvSpPr>
        <p:spPr>
          <a:noFill/>
        </p:spPr>
        <p:txBody>
          <a:bodyPr/>
          <a:lstStyle/>
          <a:p>
            <a:fld id="{DD5B4F70-1650-4789-8A61-C386021FAC15}" type="slidenum">
              <a:rPr lang="en-US"/>
              <a:pPr/>
              <a:t>62</a:t>
            </a:fld>
            <a:endParaRPr lang="en-US"/>
          </a:p>
        </p:txBody>
      </p:sp>
      <p:pic>
        <p:nvPicPr>
          <p:cNvPr id="67587" name="Picture 1"/>
          <p:cNvPicPr>
            <a:picLocks noChangeAspect="1" noChangeArrowheads="1"/>
          </p:cNvPicPr>
          <p:nvPr/>
        </p:nvPicPr>
        <p:blipFill>
          <a:blip r:embed="rId3" cstate="print"/>
          <a:srcRect/>
          <a:stretch>
            <a:fillRect/>
          </a:stretch>
        </p:blipFill>
        <p:spPr bwMode="auto">
          <a:xfrm>
            <a:off x="4786313" y="1871663"/>
            <a:ext cx="4276725" cy="4373562"/>
          </a:xfrm>
          <a:prstGeom prst="rect">
            <a:avLst/>
          </a:prstGeom>
          <a:noFill/>
          <a:ln w="18360">
            <a:solidFill>
              <a:srgbClr val="000000"/>
            </a:solidFill>
            <a:round/>
            <a:headEnd/>
            <a:tailEnd/>
          </a:ln>
        </p:spPr>
      </p:pic>
      <p:sp>
        <p:nvSpPr>
          <p:cNvPr id="67588" name="Rectangle 2"/>
          <p:cNvSpPr>
            <a:spLocks noGrp="1" noChangeArrowheads="1"/>
          </p:cNvSpPr>
          <p:nvPr>
            <p:ph type="title"/>
          </p:nvPr>
        </p:nvSpPr>
        <p:spPr>
          <a:xfrm>
            <a:off x="0" y="-46038"/>
            <a:ext cx="9144000" cy="1008063"/>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t>Experiment construction underway to provide testbed for PFCs and demonstration of necessary technologies</a:t>
            </a:r>
          </a:p>
        </p:txBody>
      </p:sp>
      <p:sp>
        <p:nvSpPr>
          <p:cNvPr id="67589" name="Text Box 3"/>
          <p:cNvSpPr txBox="1">
            <a:spLocks noChangeArrowheads="1"/>
          </p:cNvSpPr>
          <p:nvPr/>
        </p:nvSpPr>
        <p:spPr bwMode="auto">
          <a:xfrm>
            <a:off x="5715000" y="1068388"/>
            <a:ext cx="2527300" cy="639762"/>
          </a:xfrm>
          <a:prstGeom prst="rect">
            <a:avLst/>
          </a:prstGeom>
          <a:solidFill>
            <a:srgbClr val="FFFFFF"/>
          </a:solidFill>
          <a:ln w="36720">
            <a:solidFill>
              <a:srgbClr val="000000"/>
            </a:solidFill>
            <a:round/>
            <a:headEnd/>
            <a:tailEnd/>
          </a:ln>
        </p:spPr>
        <p:txBody>
          <a:bodyPr lIns="108360" tIns="63360" rIns="108360" bIns="63360"/>
          <a:lstStyle/>
          <a:p>
            <a:pPr algn="ctr">
              <a:tabLst>
                <a:tab pos="723900" algn="l"/>
                <a:tab pos="1447800" algn="l"/>
                <a:tab pos="2171700" algn="l"/>
              </a:tabLst>
            </a:pPr>
            <a:r>
              <a:rPr lang="en-US" b="1">
                <a:solidFill>
                  <a:srgbClr val="000000"/>
                </a:solidFill>
                <a:ea typeface="DejaVu LGC Sans" charset="0"/>
                <a:cs typeface="DejaVu LGC Sans" charset="0"/>
              </a:rPr>
              <a:t>Liquid Lithium Test Stand Loop Diagram</a:t>
            </a:r>
          </a:p>
        </p:txBody>
      </p:sp>
      <p:sp>
        <p:nvSpPr>
          <p:cNvPr id="67590" name="Rectangle 4"/>
          <p:cNvSpPr>
            <a:spLocks noGrp="1" noChangeArrowheads="1"/>
          </p:cNvSpPr>
          <p:nvPr>
            <p:ph type="body" idx="1"/>
          </p:nvPr>
        </p:nvSpPr>
        <p:spPr>
          <a:xfrm>
            <a:off x="152400" y="1219200"/>
            <a:ext cx="4276725" cy="5181600"/>
          </a:xfrm>
        </p:spPr>
        <p:txBody>
          <a:bodyPr/>
          <a:lstStyle/>
          <a:p>
            <a:pPr marL="0" indent="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mtClean="0"/>
              <a:t>Liquid lithium loop for demonstration of:</a:t>
            </a:r>
          </a:p>
          <a:p>
            <a:pPr marL="431800" lvl="1" indent="-21590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mtClean="0"/>
              <a:t>Safe operation of loop</a:t>
            </a:r>
          </a:p>
          <a:p>
            <a:pPr marL="431800" lvl="1" indent="-21590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mtClean="0"/>
              <a:t>Robust operation and maintainability</a:t>
            </a:r>
          </a:p>
          <a:p>
            <a:pPr marL="431800" lvl="1" indent="-21590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mtClean="0"/>
              <a:t>Develop control systems, handling procedures</a:t>
            </a:r>
          </a:p>
          <a:p>
            <a:pPr marL="431800" lvl="1" indent="-21590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mtClean="0"/>
              <a:t>And expertise for integration with tokamak systems</a:t>
            </a:r>
          </a:p>
          <a:p>
            <a:pPr marL="0" indent="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mtClean="0"/>
              <a:t>PFC proof-of-principle tests</a:t>
            </a:r>
          </a:p>
          <a:p>
            <a:pPr marL="431800" lvl="1" indent="-21590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mtClean="0"/>
              <a:t>Couple to vacuum system</a:t>
            </a:r>
          </a:p>
          <a:p>
            <a:pPr marL="431800" lvl="1" indent="-215900">
              <a:buSzPct val="45000"/>
              <a:buFont typeface="Wingdings"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mtClean="0"/>
              <a:t>Demonstrate LM concepts in relevant vacuum environment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4"/>
          <p:cNvSpPr>
            <a:spLocks noGrp="1"/>
          </p:cNvSpPr>
          <p:nvPr>
            <p:ph type="sldNum" sz="quarter" idx="10"/>
          </p:nvPr>
        </p:nvSpPr>
        <p:spPr>
          <a:noFill/>
        </p:spPr>
        <p:txBody>
          <a:bodyPr/>
          <a:lstStyle/>
          <a:p>
            <a:fld id="{6D24C68F-6EB9-4665-BF26-2B3F10A7EF21}" type="slidenum">
              <a:rPr lang="en-US"/>
              <a:pPr/>
              <a:t>63</a:t>
            </a:fld>
            <a:endParaRPr lang="en-US"/>
          </a:p>
        </p:txBody>
      </p:sp>
      <p:sp>
        <p:nvSpPr>
          <p:cNvPr id="68611" name="Rectangle 1"/>
          <p:cNvSpPr>
            <a:spLocks noGrp="1" noChangeArrowheads="1"/>
          </p:cNvSpPr>
          <p:nvPr>
            <p:ph type="title"/>
          </p:nvPr>
        </p:nvSpPr>
        <p:spPr>
          <a:xfrm>
            <a:off x="0" y="0"/>
            <a:ext cx="9144000" cy="917575"/>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mtClean="0"/>
              <a:t>EM pump designed, hardware currently being fabricated</a:t>
            </a:r>
          </a:p>
        </p:txBody>
      </p:sp>
      <p:pic>
        <p:nvPicPr>
          <p:cNvPr id="68612" name="Picture 2"/>
          <p:cNvPicPr>
            <a:picLocks noChangeAspect="1" noChangeArrowheads="1"/>
          </p:cNvPicPr>
          <p:nvPr/>
        </p:nvPicPr>
        <p:blipFill>
          <a:blip r:embed="rId3" cstate="print"/>
          <a:srcRect/>
          <a:stretch>
            <a:fillRect/>
          </a:stretch>
        </p:blipFill>
        <p:spPr bwMode="auto">
          <a:xfrm>
            <a:off x="5414963" y="963613"/>
            <a:ext cx="3657600" cy="2743200"/>
          </a:xfrm>
          <a:prstGeom prst="rect">
            <a:avLst/>
          </a:prstGeom>
          <a:noFill/>
          <a:ln w="18360">
            <a:solidFill>
              <a:srgbClr val="000000"/>
            </a:solidFill>
            <a:round/>
            <a:headEnd/>
            <a:tailEnd/>
          </a:ln>
        </p:spPr>
      </p:pic>
      <p:pic>
        <p:nvPicPr>
          <p:cNvPr id="68613" name="Picture 3"/>
          <p:cNvPicPr>
            <a:picLocks noChangeAspect="1" noChangeArrowheads="1"/>
          </p:cNvPicPr>
          <p:nvPr/>
        </p:nvPicPr>
        <p:blipFill>
          <a:blip r:embed="rId4" cstate="print"/>
          <a:srcRect/>
          <a:stretch>
            <a:fillRect/>
          </a:stretch>
        </p:blipFill>
        <p:spPr bwMode="auto">
          <a:xfrm>
            <a:off x="914400" y="3890963"/>
            <a:ext cx="3200400" cy="2185987"/>
          </a:xfrm>
          <a:prstGeom prst="rect">
            <a:avLst/>
          </a:prstGeom>
          <a:noFill/>
          <a:ln w="18360">
            <a:solidFill>
              <a:srgbClr val="000000"/>
            </a:solidFill>
            <a:round/>
            <a:headEnd/>
            <a:tailEnd/>
          </a:ln>
        </p:spPr>
      </p:pic>
      <p:pic>
        <p:nvPicPr>
          <p:cNvPr id="68614" name="Picture 4"/>
          <p:cNvPicPr>
            <a:picLocks noChangeAspect="1" noChangeArrowheads="1"/>
          </p:cNvPicPr>
          <p:nvPr/>
        </p:nvPicPr>
        <p:blipFill>
          <a:blip r:embed="rId5" cstate="print"/>
          <a:srcRect/>
          <a:stretch>
            <a:fillRect/>
          </a:stretch>
        </p:blipFill>
        <p:spPr bwMode="auto">
          <a:xfrm>
            <a:off x="914400" y="1027113"/>
            <a:ext cx="3200400" cy="2679700"/>
          </a:xfrm>
          <a:prstGeom prst="rect">
            <a:avLst/>
          </a:prstGeom>
          <a:noFill/>
          <a:ln w="18360">
            <a:solidFill>
              <a:srgbClr val="000000"/>
            </a:solidFill>
            <a:round/>
            <a:headEnd/>
            <a:tailEnd/>
          </a:ln>
        </p:spPr>
      </p:pic>
      <p:sp>
        <p:nvSpPr>
          <p:cNvPr id="68615" name="Text Box 5"/>
          <p:cNvSpPr txBox="1">
            <a:spLocks noChangeArrowheads="1"/>
          </p:cNvSpPr>
          <p:nvPr/>
        </p:nvSpPr>
        <p:spPr bwMode="auto">
          <a:xfrm>
            <a:off x="938213" y="6172200"/>
            <a:ext cx="3128962" cy="382588"/>
          </a:xfrm>
          <a:prstGeom prst="rect">
            <a:avLst/>
          </a:prstGeom>
          <a:solidFill>
            <a:srgbClr val="FFFFFF"/>
          </a:solidFill>
          <a:ln w="36720">
            <a:solidFill>
              <a:srgbClr val="000000"/>
            </a:solidFill>
            <a:round/>
            <a:headEnd/>
            <a:tailEnd/>
          </a:ln>
        </p:spPr>
        <p:txBody>
          <a:bodyPr lIns="108360" tIns="63360" rIns="108360" bIns="63360"/>
          <a:lstStyle/>
          <a:p>
            <a:pPr algn="ctr">
              <a:tabLst>
                <a:tab pos="723900" algn="l"/>
                <a:tab pos="1447800" algn="l"/>
                <a:tab pos="2171700" algn="l"/>
                <a:tab pos="2895600" algn="l"/>
              </a:tabLst>
            </a:pPr>
            <a:r>
              <a:rPr lang="en-US" b="1">
                <a:solidFill>
                  <a:srgbClr val="000000"/>
                </a:solidFill>
                <a:ea typeface="DejaVu LGC Sans" charset="0"/>
                <a:cs typeface="DejaVu LGC Sans" charset="0"/>
              </a:rPr>
              <a:t>Magnetic field simulation</a:t>
            </a:r>
          </a:p>
        </p:txBody>
      </p:sp>
      <p:pic>
        <p:nvPicPr>
          <p:cNvPr id="68616" name="Picture 6"/>
          <p:cNvPicPr>
            <a:picLocks noChangeAspect="1" noChangeArrowheads="1"/>
          </p:cNvPicPr>
          <p:nvPr/>
        </p:nvPicPr>
        <p:blipFill>
          <a:blip r:embed="rId6" cstate="print"/>
          <a:srcRect/>
          <a:stretch>
            <a:fillRect/>
          </a:stretch>
        </p:blipFill>
        <p:spPr bwMode="auto">
          <a:xfrm>
            <a:off x="5643563" y="3827463"/>
            <a:ext cx="3200400" cy="2239962"/>
          </a:xfrm>
          <a:prstGeom prst="rect">
            <a:avLst/>
          </a:prstGeom>
          <a:noFill/>
          <a:ln w="18360">
            <a:solidFill>
              <a:srgbClr val="000000"/>
            </a:solidFill>
            <a:round/>
            <a:headEnd/>
            <a:tailEnd/>
          </a:ln>
        </p:spPr>
      </p:pic>
      <p:sp>
        <p:nvSpPr>
          <p:cNvPr id="68617" name="Text Box 7"/>
          <p:cNvSpPr txBox="1">
            <a:spLocks noChangeArrowheads="1"/>
          </p:cNvSpPr>
          <p:nvPr/>
        </p:nvSpPr>
        <p:spPr bwMode="auto">
          <a:xfrm>
            <a:off x="5595938" y="6148388"/>
            <a:ext cx="3429000" cy="382587"/>
          </a:xfrm>
          <a:prstGeom prst="rect">
            <a:avLst/>
          </a:prstGeom>
          <a:solidFill>
            <a:srgbClr val="FFFFFF"/>
          </a:solidFill>
          <a:ln w="36720">
            <a:solidFill>
              <a:srgbClr val="000000"/>
            </a:solidFill>
            <a:round/>
            <a:headEnd/>
            <a:tailEnd/>
          </a:ln>
        </p:spPr>
        <p:txBody>
          <a:bodyPr lIns="108360" tIns="63360" rIns="108360" bIns="63360"/>
          <a:lstStyle/>
          <a:p>
            <a:pPr algn="ctr">
              <a:tabLst>
                <a:tab pos="723900" algn="l"/>
                <a:tab pos="1447800" algn="l"/>
                <a:tab pos="2171700" algn="l"/>
                <a:tab pos="2895600" algn="l"/>
              </a:tabLst>
            </a:pPr>
            <a:r>
              <a:rPr lang="en-US" b="1">
                <a:solidFill>
                  <a:srgbClr val="000000"/>
                </a:solidFill>
                <a:ea typeface="DejaVu LGC Sans" charset="0"/>
                <a:cs typeface="DejaVu LGC Sans" charset="0"/>
              </a:rPr>
              <a:t>Predicted Pump Performance</a:t>
            </a:r>
          </a:p>
        </p:txBody>
      </p:sp>
      <p:sp>
        <p:nvSpPr>
          <p:cNvPr id="68618" name="Text Box 8"/>
          <p:cNvSpPr txBox="1">
            <a:spLocks noChangeArrowheads="1"/>
          </p:cNvSpPr>
          <p:nvPr/>
        </p:nvSpPr>
        <p:spPr bwMode="auto">
          <a:xfrm>
            <a:off x="6170613" y="3292475"/>
            <a:ext cx="2324100" cy="382588"/>
          </a:xfrm>
          <a:prstGeom prst="rect">
            <a:avLst/>
          </a:prstGeom>
          <a:solidFill>
            <a:srgbClr val="FFFFFF"/>
          </a:solidFill>
          <a:ln w="36720">
            <a:solidFill>
              <a:srgbClr val="000000"/>
            </a:solidFill>
            <a:round/>
            <a:headEnd/>
            <a:tailEnd/>
          </a:ln>
        </p:spPr>
        <p:txBody>
          <a:bodyPr lIns="108360" tIns="63360" rIns="108360" bIns="63360"/>
          <a:lstStyle/>
          <a:p>
            <a:pPr algn="ctr">
              <a:tabLst>
                <a:tab pos="723900" algn="l"/>
                <a:tab pos="1447800" algn="l"/>
                <a:tab pos="2171700" algn="l"/>
              </a:tabLst>
            </a:pPr>
            <a:r>
              <a:rPr lang="en-US" b="1">
                <a:solidFill>
                  <a:srgbClr val="000000"/>
                </a:solidFill>
                <a:ea typeface="DejaVu LGC Sans" charset="0"/>
                <a:cs typeface="DejaVu LGC Sans" charset="0"/>
              </a:rPr>
              <a:t>Lithium Reservoirs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1"/>
          <p:cNvSpPr>
            <a:spLocks noGrp="1"/>
          </p:cNvSpPr>
          <p:nvPr>
            <p:ph type="sldNum" sz="quarter" idx="10"/>
          </p:nvPr>
        </p:nvSpPr>
        <p:spPr>
          <a:noFill/>
        </p:spPr>
        <p:txBody>
          <a:bodyPr/>
          <a:lstStyle/>
          <a:p>
            <a:fld id="{8B039B0F-AC37-4352-A217-E468359701A7}" type="slidenum">
              <a:rPr lang="en-US"/>
              <a:pPr/>
              <a:t>64</a:t>
            </a:fld>
            <a:endParaRPr lang="en-US"/>
          </a:p>
        </p:txBody>
      </p:sp>
      <p:pic>
        <p:nvPicPr>
          <p:cNvPr id="69635" name="Picture 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1"/>
          <p:cNvSpPr>
            <a:spLocks noGrp="1"/>
          </p:cNvSpPr>
          <p:nvPr>
            <p:ph type="sldNum" sz="quarter" idx="10"/>
          </p:nvPr>
        </p:nvSpPr>
        <p:spPr>
          <a:noFill/>
        </p:spPr>
        <p:txBody>
          <a:bodyPr/>
          <a:lstStyle/>
          <a:p>
            <a:fld id="{F00779C0-5A25-4F13-9F98-5A61F0861DCD}" type="slidenum">
              <a:rPr lang="en-US"/>
              <a:pPr/>
              <a:t>65</a:t>
            </a:fld>
            <a:endParaRPr lang="en-US"/>
          </a:p>
        </p:txBody>
      </p:sp>
      <p:pic>
        <p:nvPicPr>
          <p:cNvPr id="70659" name="Picture 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1"/>
          <p:cNvSpPr>
            <a:spLocks noGrp="1"/>
          </p:cNvSpPr>
          <p:nvPr>
            <p:ph type="sldNum" sz="quarter" idx="10"/>
          </p:nvPr>
        </p:nvSpPr>
        <p:spPr>
          <a:noFill/>
        </p:spPr>
        <p:txBody>
          <a:bodyPr/>
          <a:lstStyle/>
          <a:p>
            <a:fld id="{D410562B-0221-41EF-8530-4370EADF8B7D}" type="slidenum">
              <a:rPr lang="en-US"/>
              <a:pPr/>
              <a:t>66</a:t>
            </a:fld>
            <a:endParaRPr lang="en-US"/>
          </a:p>
        </p:txBody>
      </p:sp>
      <p:pic>
        <p:nvPicPr>
          <p:cNvPr id="71683" name="Picture 1"/>
          <p:cNvPicPr>
            <a:picLocks noChangeAspect="1" noChangeArrowheads="1"/>
          </p:cNvPicPr>
          <p:nvPr/>
        </p:nvPicPr>
        <p:blipFill>
          <a:blip r:embed="rId3" cstate="print"/>
          <a:srcRect/>
          <a:stretch>
            <a:fillRect/>
          </a:stretch>
        </p:blipFill>
        <p:spPr bwMode="auto">
          <a:xfrm>
            <a:off x="0" y="-131763"/>
            <a:ext cx="9144000" cy="6989763"/>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4"/>
          <p:cNvSpPr>
            <a:spLocks noGrp="1"/>
          </p:cNvSpPr>
          <p:nvPr>
            <p:ph type="sldNum" sz="quarter" idx="10"/>
          </p:nvPr>
        </p:nvSpPr>
        <p:spPr>
          <a:noFill/>
        </p:spPr>
        <p:txBody>
          <a:bodyPr/>
          <a:lstStyle/>
          <a:p>
            <a:fld id="{6813D0D1-45B6-4AB7-81A8-9A97F09A10DF}" type="slidenum">
              <a:rPr lang="en-US"/>
              <a:pPr/>
              <a:t>7</a:t>
            </a:fld>
            <a:endParaRPr lang="en-US"/>
          </a:p>
        </p:txBody>
      </p:sp>
      <p:sp>
        <p:nvSpPr>
          <p:cNvPr id="14339" name="Rectangle 1"/>
          <p:cNvSpPr>
            <a:spLocks noGrp="1" noChangeArrowheads="1"/>
          </p:cNvSpPr>
          <p:nvPr>
            <p:ph type="title" idx="4294967295"/>
          </p:nvPr>
        </p:nvSpPr>
        <p:spPr>
          <a:xfrm>
            <a:off x="0" y="44450"/>
            <a:ext cx="9144000" cy="823913"/>
          </a:xfrm>
        </p:spPr>
        <p:txBody>
          <a:bodyPr lIns="0" tIns="0" rIns="0" bIns="0"/>
          <a:lstStyle/>
          <a:p>
            <a:pPr algn="ct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i="0" smtClean="0"/>
              <a:t>MAPP will be a key diagnostic for bridging the gap between discharge performance and lab-based surface science</a:t>
            </a:r>
          </a:p>
        </p:txBody>
      </p:sp>
      <p:sp>
        <p:nvSpPr>
          <p:cNvPr id="11266" name="Rectangle 2"/>
          <p:cNvSpPr>
            <a:spLocks noGrp="1" noChangeArrowheads="1"/>
          </p:cNvSpPr>
          <p:nvPr>
            <p:ph type="body" idx="4294967295"/>
          </p:nvPr>
        </p:nvSpPr>
        <p:spPr>
          <a:xfrm>
            <a:off x="61913" y="927100"/>
            <a:ext cx="4281487" cy="5702300"/>
          </a:xfrm>
        </p:spPr>
        <p:txBody>
          <a:bodyPr>
            <a:normAutofit lnSpcReduction="10000"/>
          </a:bodyPr>
          <a:lstStyle/>
          <a:p>
            <a:pPr marL="431800" indent="-323850" eaLnBrk="1">
              <a:buSzPct val="45000"/>
              <a:buFont typeface="Wingdings" charset="2"/>
              <a:buChar char=""/>
              <a:tabLst>
                <a:tab pos="723900" algn="l"/>
                <a:tab pos="1447800" algn="l"/>
                <a:tab pos="2171700" algn="l"/>
                <a:tab pos="2895600" algn="l"/>
                <a:tab pos="3619500" algn="l"/>
              </a:tabLst>
              <a:defRPr/>
            </a:pPr>
            <a:r>
              <a:rPr lang="en-US" sz="2000" dirty="0" smtClean="0"/>
              <a:t>Determine material composition and surface chemistry inside </a:t>
            </a:r>
            <a:r>
              <a:rPr lang="en-US" sz="2000" dirty="0" err="1" smtClean="0"/>
              <a:t>tokamak</a:t>
            </a:r>
            <a:r>
              <a:rPr lang="en-US" sz="2000" dirty="0" smtClean="0"/>
              <a:t> </a:t>
            </a:r>
          </a:p>
          <a:p>
            <a:pPr marL="863600" lvl="1" indent="-323850" eaLnBrk="1">
              <a:buSzPct val="45000"/>
              <a:buFont typeface="Wingdings" charset="2"/>
              <a:buChar char=""/>
              <a:tabLst>
                <a:tab pos="723900" algn="l"/>
                <a:tab pos="1447800" algn="l"/>
                <a:tab pos="2171700" algn="l"/>
                <a:tab pos="2895600" algn="l"/>
                <a:tab pos="3619500" algn="l"/>
              </a:tabLst>
              <a:defRPr/>
            </a:pPr>
            <a:r>
              <a:rPr lang="en-US" sz="1800" dirty="0" smtClean="0"/>
              <a:t>Exploit MAPP capabilities to link with surface science labs at PPPL, Purdue, U-Illinois</a:t>
            </a:r>
          </a:p>
          <a:p>
            <a:pPr marL="863600" lvl="1" indent="-323850" eaLnBrk="1">
              <a:buSzPct val="45000"/>
              <a:buFont typeface="Wingdings" charset="2"/>
              <a:buChar char=""/>
              <a:tabLst>
                <a:tab pos="723900" algn="l"/>
                <a:tab pos="1447800" algn="l"/>
                <a:tab pos="2171700" algn="l"/>
                <a:tab pos="2895600" algn="l"/>
                <a:tab pos="3619500" algn="l"/>
              </a:tabLst>
              <a:defRPr/>
            </a:pPr>
            <a:r>
              <a:rPr lang="en-US" sz="1800" dirty="0" smtClean="0"/>
              <a:t>Identify role of contaminants in Li PMI</a:t>
            </a:r>
          </a:p>
          <a:p>
            <a:pPr marL="863600" lvl="1" indent="-323850" eaLnBrk="1">
              <a:buSzPct val="45000"/>
              <a:buFont typeface="Wingdings" charset="2"/>
              <a:buChar char=""/>
              <a:tabLst>
                <a:tab pos="723900" algn="l"/>
                <a:tab pos="1447800" algn="l"/>
                <a:tab pos="2171700" algn="l"/>
                <a:tab pos="2895600" algn="l"/>
                <a:tab pos="3619500" algn="l"/>
              </a:tabLst>
              <a:defRPr/>
            </a:pPr>
            <a:r>
              <a:rPr lang="en-US" sz="1800" dirty="0" smtClean="0"/>
              <a:t>Being prepped for use in LTX this year</a:t>
            </a:r>
          </a:p>
          <a:p>
            <a:pPr marL="431800" indent="-323850" eaLnBrk="1">
              <a:buSzPct val="45000"/>
              <a:buFont typeface="Wingdings" charset="2"/>
              <a:buChar char=""/>
              <a:tabLst>
                <a:tab pos="723900" algn="l"/>
                <a:tab pos="1447800" algn="l"/>
                <a:tab pos="2171700" algn="l"/>
                <a:tab pos="2895600" algn="l"/>
                <a:tab pos="3619500" algn="l"/>
              </a:tabLst>
              <a:defRPr/>
            </a:pPr>
            <a:r>
              <a:rPr lang="en-US" sz="2000" dirty="0" smtClean="0"/>
              <a:t>Optimize areal coverage of wall conditioning techniques</a:t>
            </a:r>
          </a:p>
          <a:p>
            <a:pPr marL="863600" lvl="1" indent="-323850" eaLnBrk="1">
              <a:buSzPct val="45000"/>
              <a:buFont typeface="Wingdings" charset="2"/>
              <a:buChar char=""/>
              <a:tabLst>
                <a:tab pos="723900" algn="l"/>
                <a:tab pos="1447800" algn="l"/>
                <a:tab pos="2171700" algn="l"/>
                <a:tab pos="2895600" algn="l"/>
                <a:tab pos="3619500" algn="l"/>
              </a:tabLst>
              <a:defRPr/>
            </a:pPr>
            <a:r>
              <a:rPr lang="en-US" sz="1800" dirty="0" smtClean="0"/>
              <a:t>Diffusive evaporations and upward-facing evaporators</a:t>
            </a:r>
          </a:p>
          <a:p>
            <a:pPr marL="863600" lvl="1" indent="-323850" eaLnBrk="1">
              <a:buSzPct val="45000"/>
              <a:buFont typeface="Wingdings" charset="2"/>
              <a:buChar char=""/>
              <a:tabLst>
                <a:tab pos="723900" algn="l"/>
                <a:tab pos="1447800" algn="l"/>
                <a:tab pos="2171700" algn="l"/>
                <a:tab pos="2895600" algn="l"/>
                <a:tab pos="3619500" algn="l"/>
              </a:tabLst>
              <a:defRPr/>
            </a:pPr>
            <a:r>
              <a:rPr lang="en-US" sz="1800" dirty="0" smtClean="0"/>
              <a:t>Examine energy confinement, impurity production, particle control...</a:t>
            </a:r>
          </a:p>
        </p:txBody>
      </p:sp>
      <p:pic>
        <p:nvPicPr>
          <p:cNvPr id="14341" name="Picture 3"/>
          <p:cNvPicPr>
            <a:picLocks noChangeAspect="1" noChangeArrowheads="1"/>
          </p:cNvPicPr>
          <p:nvPr/>
        </p:nvPicPr>
        <p:blipFill>
          <a:blip r:embed="rId3" cstate="print"/>
          <a:srcRect/>
          <a:stretch>
            <a:fillRect/>
          </a:stretch>
        </p:blipFill>
        <p:spPr bwMode="auto">
          <a:xfrm>
            <a:off x="4573588" y="1000125"/>
            <a:ext cx="3048000" cy="2286000"/>
          </a:xfrm>
          <a:prstGeom prst="rect">
            <a:avLst/>
          </a:prstGeom>
          <a:noFill/>
          <a:ln w="9525">
            <a:noFill/>
            <a:round/>
            <a:headEnd/>
            <a:tailEnd/>
          </a:ln>
        </p:spPr>
      </p:pic>
      <p:pic>
        <p:nvPicPr>
          <p:cNvPr id="14342" name="Picture 4"/>
          <p:cNvPicPr>
            <a:picLocks noChangeAspect="1" noChangeArrowheads="1"/>
          </p:cNvPicPr>
          <p:nvPr/>
        </p:nvPicPr>
        <p:blipFill>
          <a:blip r:embed="rId4" cstate="print"/>
          <a:srcRect/>
          <a:stretch>
            <a:fillRect/>
          </a:stretch>
        </p:blipFill>
        <p:spPr bwMode="auto">
          <a:xfrm>
            <a:off x="6700838" y="2544763"/>
            <a:ext cx="2336800" cy="1752600"/>
          </a:xfrm>
          <a:prstGeom prst="rect">
            <a:avLst/>
          </a:prstGeom>
          <a:noFill/>
          <a:ln w="9525">
            <a:noFill/>
            <a:round/>
            <a:headEnd/>
            <a:tailEnd/>
          </a:ln>
        </p:spPr>
      </p:pic>
      <p:sp>
        <p:nvSpPr>
          <p:cNvPr id="11269" name="Text Box 5"/>
          <p:cNvSpPr txBox="1">
            <a:spLocks noChangeArrowheads="1"/>
          </p:cNvSpPr>
          <p:nvPr/>
        </p:nvSpPr>
        <p:spPr bwMode="auto">
          <a:xfrm>
            <a:off x="7651750" y="927100"/>
            <a:ext cx="1455738" cy="1625600"/>
          </a:xfrm>
          <a:prstGeom prst="rect">
            <a:avLst/>
          </a:prstGeom>
          <a:noFill/>
          <a:ln w="9525">
            <a:noFill/>
            <a:round/>
            <a:headEnd/>
            <a:tailEnd/>
          </a:ln>
          <a:effectLst/>
        </p:spPr>
        <p:txBody>
          <a:bodyPr lIns="90000" tIns="45000" rIns="90000" bIns="45000">
            <a:normAutofit fontScale="92500" lnSpcReduction="10000"/>
          </a:bodyPr>
          <a:lstStyle/>
          <a:p>
            <a:pPr>
              <a:tabLst>
                <a:tab pos="723900" algn="l"/>
                <a:tab pos="1447800" algn="l"/>
              </a:tabLst>
              <a:defRPr/>
            </a:pPr>
            <a:r>
              <a:rPr lang="en-US" b="1" dirty="0">
                <a:solidFill>
                  <a:srgbClr val="000000"/>
                </a:solidFill>
              </a:rPr>
              <a:t>MAPP capabilities</a:t>
            </a:r>
          </a:p>
          <a:p>
            <a:pPr>
              <a:tabLst>
                <a:tab pos="723900" algn="l"/>
                <a:tab pos="1447800" algn="l"/>
              </a:tabLst>
              <a:defRPr/>
            </a:pPr>
            <a:r>
              <a:rPr lang="en-US" dirty="0">
                <a:solidFill>
                  <a:srgbClr val="000000"/>
                </a:solidFill>
              </a:rPr>
              <a:t>TDS</a:t>
            </a:r>
          </a:p>
          <a:p>
            <a:pPr>
              <a:tabLst>
                <a:tab pos="723900" algn="l"/>
                <a:tab pos="1447800" algn="l"/>
              </a:tabLst>
              <a:defRPr/>
            </a:pPr>
            <a:r>
              <a:rPr lang="en-US" dirty="0">
                <a:solidFill>
                  <a:srgbClr val="000000"/>
                </a:solidFill>
              </a:rPr>
              <a:t>XPS</a:t>
            </a:r>
          </a:p>
          <a:p>
            <a:pPr>
              <a:tabLst>
                <a:tab pos="723900" algn="l"/>
                <a:tab pos="1447800" algn="l"/>
              </a:tabLst>
              <a:defRPr/>
            </a:pPr>
            <a:r>
              <a:rPr lang="en-US" dirty="0">
                <a:solidFill>
                  <a:srgbClr val="000000"/>
                </a:solidFill>
              </a:rPr>
              <a:t>LEISS</a:t>
            </a:r>
          </a:p>
          <a:p>
            <a:pPr>
              <a:tabLst>
                <a:tab pos="723900" algn="l"/>
                <a:tab pos="1447800" algn="l"/>
              </a:tabLst>
              <a:defRPr/>
            </a:pPr>
            <a:r>
              <a:rPr lang="en-US" dirty="0">
                <a:solidFill>
                  <a:srgbClr val="000000"/>
                </a:solidFill>
              </a:rPr>
              <a:t>DRS</a:t>
            </a:r>
          </a:p>
        </p:txBody>
      </p:sp>
      <p:sp>
        <p:nvSpPr>
          <p:cNvPr id="14344" name="Text Box 6"/>
          <p:cNvSpPr txBox="1">
            <a:spLocks noChangeArrowheads="1"/>
          </p:cNvSpPr>
          <p:nvPr/>
        </p:nvSpPr>
        <p:spPr bwMode="auto">
          <a:xfrm>
            <a:off x="4572000" y="3357563"/>
            <a:ext cx="2057400" cy="601662"/>
          </a:xfrm>
          <a:prstGeom prst="rect">
            <a:avLst/>
          </a:prstGeom>
          <a:noFill/>
          <a:ln w="9525">
            <a:noFill/>
            <a:round/>
            <a:headEnd/>
            <a:tailEnd/>
          </a:ln>
        </p:spPr>
        <p:txBody>
          <a:bodyPr lIns="90000" tIns="45000" rIns="90000" bIns="45000"/>
          <a:lstStyle/>
          <a:p>
            <a:pPr>
              <a:tabLst>
                <a:tab pos="723900" algn="l"/>
                <a:tab pos="1447800" algn="l"/>
              </a:tabLst>
            </a:pPr>
            <a:r>
              <a:rPr lang="en-US" b="1">
                <a:solidFill>
                  <a:srgbClr val="000000"/>
                </a:solidFill>
              </a:rPr>
              <a:t>Up to 4 samples exposed</a:t>
            </a:r>
          </a:p>
        </p:txBody>
      </p:sp>
      <p:sp>
        <p:nvSpPr>
          <p:cNvPr id="14345" name="Line 7"/>
          <p:cNvSpPr>
            <a:spLocks noChangeShapeType="1"/>
          </p:cNvSpPr>
          <p:nvPr/>
        </p:nvSpPr>
        <p:spPr bwMode="auto">
          <a:xfrm flipV="1">
            <a:off x="5943600" y="3656013"/>
            <a:ext cx="1371600" cy="231775"/>
          </a:xfrm>
          <a:prstGeom prst="line">
            <a:avLst/>
          </a:prstGeom>
          <a:noFill/>
          <a:ln w="36720">
            <a:solidFill>
              <a:srgbClr val="FF0000"/>
            </a:solidFill>
            <a:round/>
            <a:headEnd/>
            <a:tailEnd type="triangle" w="med" len="med"/>
          </a:ln>
        </p:spPr>
        <p:txBody>
          <a:bodyPr/>
          <a:lstStyle/>
          <a:p>
            <a:endParaRPr lang="en-US"/>
          </a:p>
        </p:txBody>
      </p:sp>
      <p:pic>
        <p:nvPicPr>
          <p:cNvPr id="14346" name="Picture 8"/>
          <p:cNvPicPr>
            <a:picLocks noChangeAspect="1" noChangeArrowheads="1"/>
          </p:cNvPicPr>
          <p:nvPr/>
        </p:nvPicPr>
        <p:blipFill>
          <a:blip r:embed="rId5" cstate="print"/>
          <a:srcRect/>
          <a:stretch>
            <a:fillRect/>
          </a:stretch>
        </p:blipFill>
        <p:spPr bwMode="auto">
          <a:xfrm>
            <a:off x="4549775" y="4043363"/>
            <a:ext cx="2633663" cy="2514600"/>
          </a:xfrm>
          <a:prstGeom prst="rect">
            <a:avLst/>
          </a:prstGeom>
          <a:noFill/>
          <a:ln w="9525">
            <a:noFill/>
            <a:round/>
            <a:headEnd/>
            <a:tailEnd/>
          </a:ln>
        </p:spPr>
      </p:pic>
      <p:sp>
        <p:nvSpPr>
          <p:cNvPr id="14347" name="Text Box 9"/>
          <p:cNvSpPr txBox="1">
            <a:spLocks noChangeArrowheads="1"/>
          </p:cNvSpPr>
          <p:nvPr/>
        </p:nvSpPr>
        <p:spPr bwMode="auto">
          <a:xfrm>
            <a:off x="7302500" y="4741863"/>
            <a:ext cx="1528763" cy="1408112"/>
          </a:xfrm>
          <a:prstGeom prst="rect">
            <a:avLst/>
          </a:prstGeom>
          <a:noFill/>
          <a:ln w="9525">
            <a:noFill/>
            <a:round/>
            <a:headEnd/>
            <a:tailEnd/>
          </a:ln>
        </p:spPr>
        <p:txBody>
          <a:bodyPr lIns="90000" tIns="45000" rIns="90000" bIns="45000"/>
          <a:lstStyle/>
          <a:p>
            <a:pPr>
              <a:tabLst>
                <a:tab pos="723900" algn="l"/>
                <a:tab pos="1447800" algn="l"/>
              </a:tabLst>
            </a:pPr>
            <a:r>
              <a:rPr lang="en-US">
                <a:solidFill>
                  <a:srgbClr val="000000"/>
                </a:solidFill>
              </a:rPr>
              <a:t>Upward evaporator under development for NSTX-U</a:t>
            </a:r>
          </a:p>
        </p:txBody>
      </p:sp>
      <p:sp>
        <p:nvSpPr>
          <p:cNvPr id="14348" name="Text Box 10"/>
          <p:cNvSpPr txBox="1">
            <a:spLocks noChangeArrowheads="1"/>
          </p:cNvSpPr>
          <p:nvPr/>
        </p:nvSpPr>
        <p:spPr bwMode="auto">
          <a:xfrm>
            <a:off x="4556125" y="998538"/>
            <a:ext cx="1057275" cy="373062"/>
          </a:xfrm>
          <a:prstGeom prst="rect">
            <a:avLst/>
          </a:prstGeom>
          <a:noFill/>
          <a:ln w="9525">
            <a:noFill/>
            <a:round/>
            <a:headEnd/>
            <a:tailEnd/>
          </a:ln>
        </p:spPr>
        <p:txBody>
          <a:bodyPr wrap="none" lIns="90000" tIns="45000" rIns="90000" bIns="45000"/>
          <a:lstStyle/>
          <a:p>
            <a:pPr>
              <a:tabLst>
                <a:tab pos="723900" algn="l"/>
              </a:tabLst>
            </a:pPr>
            <a:r>
              <a:rPr lang="en-US" sz="2000" b="1">
                <a:solidFill>
                  <a:srgbClr val="FFFF00"/>
                </a:solidFill>
              </a:rPr>
              <a:t>Purdue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p:spPr>
        <p:txBody>
          <a:bodyPr/>
          <a:lstStyle/>
          <a:p>
            <a:fld id="{ECECB9E6-B3E2-44C6-ABE8-FBDA91DDC23E}" type="slidenum">
              <a:rPr lang="en-US"/>
              <a:pPr/>
              <a:t>8</a:t>
            </a:fld>
            <a:endParaRPr lang="en-US"/>
          </a:p>
        </p:txBody>
      </p:sp>
      <p:sp>
        <p:nvSpPr>
          <p:cNvPr id="15363" name="Rectangle 1"/>
          <p:cNvSpPr>
            <a:spLocks noGrp="1" noChangeArrowheads="1"/>
          </p:cNvSpPr>
          <p:nvPr>
            <p:ph type="title" idx="4294967295"/>
          </p:nvPr>
        </p:nvSpPr>
        <p:spPr>
          <a:xfrm>
            <a:off x="0" y="0"/>
            <a:ext cx="9144000" cy="914400"/>
          </a:xfrm>
        </p:spPr>
        <p:txBody>
          <a:bodyPr lIns="0" tIns="0" rIns="0" bIns="0"/>
          <a:lstStyle/>
          <a:p>
            <a:pPr algn="ct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i="0" smtClean="0"/>
              <a:t>Thrust 1 research plan makes use of multiple tools to unravel lithium surface-science during transition to high-Z PFCs</a:t>
            </a:r>
          </a:p>
        </p:txBody>
      </p:sp>
      <p:sp>
        <p:nvSpPr>
          <p:cNvPr id="12290" name="Rectangle 2"/>
          <p:cNvSpPr>
            <a:spLocks noGrp="1" noChangeArrowheads="1"/>
          </p:cNvSpPr>
          <p:nvPr>
            <p:ph type="body" idx="4294967295"/>
          </p:nvPr>
        </p:nvSpPr>
        <p:spPr>
          <a:xfrm>
            <a:off x="457200" y="985838"/>
            <a:ext cx="8229600" cy="5424487"/>
          </a:xfrm>
        </p:spPr>
        <p:txBody>
          <a:bodyPr>
            <a:normAutofit lnSpcReduction="10000"/>
          </a:bodyPr>
          <a:lstStyle/>
          <a:p>
            <a:pPr marL="431800" indent="-323850" eaLnBrk="1">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1800" dirty="0" smtClean="0"/>
              <a:t>FY14 – Surface science laboratory and LTX experiments</a:t>
            </a:r>
          </a:p>
          <a:p>
            <a:pPr marL="863600" lvl="1" indent="-323850" eaLnBrk="1">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1800" dirty="0" smtClean="0"/>
              <a:t>Utilization of MAPP to examine high-Z substrates in LTX</a:t>
            </a:r>
          </a:p>
          <a:p>
            <a:pPr marL="863600" lvl="1" indent="-323850" eaLnBrk="1">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1800" dirty="0" smtClean="0"/>
              <a:t>Measurements of deuterium retention in lithium on high-Z substrates in laboratory experiments (PU collaboration)</a:t>
            </a:r>
          </a:p>
          <a:p>
            <a:pPr marL="431800" indent="-323850" eaLnBrk="1">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1800" dirty="0" smtClean="0"/>
              <a:t>FY15 – Comparison of </a:t>
            </a:r>
            <a:r>
              <a:rPr lang="en-US" sz="1800" dirty="0" err="1" smtClean="0"/>
              <a:t>boronization</a:t>
            </a:r>
            <a:r>
              <a:rPr lang="en-US" sz="1800" dirty="0" smtClean="0"/>
              <a:t> with more complete PFC coverage by Li, establish baseline performance data sets</a:t>
            </a:r>
          </a:p>
          <a:p>
            <a:pPr marL="863600" lvl="1" indent="-323850" eaLnBrk="1">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1800" dirty="0" smtClean="0"/>
              <a:t>Diffusive evaporation and MAPP to identify surface chemistry changes during transition to lithium wall conditioning</a:t>
            </a:r>
          </a:p>
          <a:p>
            <a:pPr marL="863600" lvl="1" indent="-323850" eaLnBrk="1">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1800" dirty="0" smtClean="0"/>
              <a:t>Prepare high- and low-</a:t>
            </a:r>
            <a:r>
              <a:rPr lang="en-US" sz="1800" dirty="0" err="1" smtClean="0"/>
              <a:t>triangularity</a:t>
            </a:r>
            <a:r>
              <a:rPr lang="en-US" sz="1800" dirty="0" smtClean="0"/>
              <a:t> discharges to prep for high-Z tiles</a:t>
            </a:r>
          </a:p>
          <a:p>
            <a:pPr marL="431800" indent="-323850" eaLnBrk="1">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1800" dirty="0" smtClean="0"/>
              <a:t>FY16 – High-Z tile installation, upward evaporation</a:t>
            </a:r>
          </a:p>
          <a:p>
            <a:pPr marL="863600" lvl="1" indent="-323850" eaLnBrk="1">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1800" dirty="0" smtClean="0"/>
              <a:t>Examine role of evaporation </a:t>
            </a:r>
            <a:r>
              <a:rPr lang="en-US" sz="1800" i="1" dirty="0" smtClean="0"/>
              <a:t>rate</a:t>
            </a:r>
            <a:r>
              <a:rPr lang="en-US" sz="1800" dirty="0" smtClean="0"/>
              <a:t> on Li efficacy</a:t>
            </a:r>
          </a:p>
          <a:p>
            <a:pPr marL="863600" lvl="1" indent="-323850" eaLnBrk="1">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1800" dirty="0" smtClean="0"/>
              <a:t>Determine how high-Z substrate affects coating performance</a:t>
            </a:r>
          </a:p>
          <a:p>
            <a:pPr marL="431800" indent="-323850" eaLnBrk="1">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1800" dirty="0" smtClean="0"/>
              <a:t>FY17-18 – High-Z tiles and vapor shielding</a:t>
            </a:r>
          </a:p>
          <a:p>
            <a:pPr marL="863600" lvl="1" indent="-323850" eaLnBrk="1">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1800" dirty="0" smtClean="0"/>
              <a:t>Determine high-temperature (T&gt;500C via plasma heating), coated PFC  performance and role of impurities in lithium PMI throughout machine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a:noFill/>
        </p:spPr>
        <p:txBody>
          <a:bodyPr/>
          <a:lstStyle/>
          <a:p>
            <a:fld id="{3A7A342C-6F12-4B7E-BB5D-D8CDE26ED10D}" type="slidenum">
              <a:rPr lang="en-US"/>
              <a:pPr/>
              <a:t>9</a:t>
            </a:fld>
            <a:endParaRPr lang="en-US"/>
          </a:p>
        </p:txBody>
      </p:sp>
      <p:sp>
        <p:nvSpPr>
          <p:cNvPr id="16387" name="Rectangle 1"/>
          <p:cNvSpPr>
            <a:spLocks noGrp="1" noChangeArrowheads="1"/>
          </p:cNvSpPr>
          <p:nvPr>
            <p:ph type="title" idx="4294967295"/>
          </p:nvPr>
        </p:nvSpPr>
        <p:spPr>
          <a:xfrm>
            <a:off x="0" y="0"/>
            <a:ext cx="9144000" cy="914400"/>
          </a:xfrm>
        </p:spPr>
        <p:txBody>
          <a:bodyPr lIns="0" tIns="0" rIns="0" bIns="0"/>
          <a:lstStyle/>
          <a:p>
            <a:pPr algn="ct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i="0" smtClean="0"/>
              <a:t>M&amp;P research will develop understanding of material migration and heat-flux handling of high-Z and liquid Li PFCs</a:t>
            </a:r>
          </a:p>
        </p:txBody>
      </p:sp>
      <p:sp>
        <p:nvSpPr>
          <p:cNvPr id="13314" name="Rectangle 2"/>
          <p:cNvSpPr>
            <a:spLocks noGrp="1" noChangeArrowheads="1"/>
          </p:cNvSpPr>
          <p:nvPr>
            <p:ph type="body" idx="4294967295"/>
          </p:nvPr>
        </p:nvSpPr>
        <p:spPr>
          <a:xfrm>
            <a:off x="457200" y="1071563"/>
            <a:ext cx="8229600" cy="5581650"/>
          </a:xfrm>
        </p:spPr>
        <p:txBody>
          <a:bodyPr>
            <a:normAutofit lnSpcReduction="10000"/>
          </a:bodyPr>
          <a:lstStyle/>
          <a:p>
            <a:pPr marL="431800" indent="-323850" eaLnBrk="1">
              <a:buFont typeface="Times New Roman" pitchFamily="16"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200" dirty="0" smtClean="0"/>
              <a:t>Understand lithium surface-science for long-pulse PFCs</a:t>
            </a:r>
          </a:p>
          <a:p>
            <a:pPr marL="863600" lvl="1" indent="-323850" eaLnBrk="1">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000" dirty="0" smtClean="0"/>
              <a:t>Assess impact of more complete Li coverage</a:t>
            </a:r>
          </a:p>
          <a:p>
            <a:pPr marL="863600" lvl="1" indent="-323850" eaLnBrk="1">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000" dirty="0" smtClean="0"/>
              <a:t>Use the new Material Analysis and Particle Probe (MAPP) and laboratory studies to link </a:t>
            </a:r>
            <a:r>
              <a:rPr lang="en-US" sz="2000" dirty="0" err="1" smtClean="0"/>
              <a:t>tokamak</a:t>
            </a:r>
            <a:r>
              <a:rPr lang="en-US" sz="2000" dirty="0" smtClean="0"/>
              <a:t> performance to PFC surface composition</a:t>
            </a:r>
          </a:p>
          <a:p>
            <a:pPr marL="431800" indent="-323850" eaLnBrk="1">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200" dirty="0" smtClean="0"/>
              <a:t>Unravel the physics of </a:t>
            </a:r>
            <a:r>
              <a:rPr lang="en-US" sz="2200" dirty="0" err="1" smtClean="0"/>
              <a:t>tokamak</a:t>
            </a:r>
            <a:r>
              <a:rPr lang="en-US" sz="2200" dirty="0" smtClean="0"/>
              <a:t>-induced material migration and evolution</a:t>
            </a:r>
          </a:p>
          <a:p>
            <a:pPr marL="863600" lvl="1" indent="-323850" eaLnBrk="1">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000" dirty="0" smtClean="0"/>
              <a:t>Confirm erosion </a:t>
            </a:r>
            <a:r>
              <a:rPr lang="en-US" sz="2000" dirty="0" err="1" smtClean="0"/>
              <a:t>scalings</a:t>
            </a:r>
            <a:r>
              <a:rPr lang="en-US" sz="2000" dirty="0" smtClean="0"/>
              <a:t> and evaluate extrapolations</a:t>
            </a:r>
          </a:p>
          <a:p>
            <a:pPr marL="863600" lvl="1" indent="-323850" eaLnBrk="1">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000" dirty="0" smtClean="0"/>
              <a:t>Determine migration patterns to optimize technical solution</a:t>
            </a:r>
          </a:p>
          <a:p>
            <a:pPr marL="431800" indent="-323850" eaLnBrk="1">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200" dirty="0" smtClean="0"/>
              <a:t>Establish the science of continuous vapor-shielding</a:t>
            </a:r>
          </a:p>
          <a:p>
            <a:pPr marL="863600" lvl="1" indent="-323850" eaLnBrk="1">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000" dirty="0" smtClean="0"/>
              <a:t>Determine the existence and viability of stable, vapor-shielded </a:t>
            </a:r>
            <a:r>
              <a:rPr lang="en-US" sz="2000" dirty="0" err="1" smtClean="0"/>
              <a:t>divertor</a:t>
            </a:r>
            <a:r>
              <a:rPr lang="en-US" sz="2000" dirty="0" smtClean="0"/>
              <a:t> configurations</a:t>
            </a:r>
          </a:p>
          <a:p>
            <a:pPr marL="863600" lvl="1" indent="-323850" eaLnBrk="1">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2000" dirty="0" smtClean="0"/>
              <a:t>Determine core compatibility and extrapolations for extended durations and next-step devices</a:t>
            </a:r>
          </a:p>
        </p:txBody>
      </p:sp>
      <p:sp>
        <p:nvSpPr>
          <p:cNvPr id="16389" name="Rectangle 3"/>
          <p:cNvSpPr>
            <a:spLocks noChangeArrowheads="1"/>
          </p:cNvSpPr>
          <p:nvPr/>
        </p:nvSpPr>
        <p:spPr bwMode="auto">
          <a:xfrm>
            <a:off x="457200" y="2971800"/>
            <a:ext cx="8229600" cy="1600200"/>
          </a:xfrm>
          <a:prstGeom prst="rect">
            <a:avLst/>
          </a:prstGeom>
          <a:noFill/>
          <a:ln w="73080">
            <a:solidFill>
              <a:srgbClr val="FF0000"/>
            </a:solidFill>
            <a:round/>
            <a:headEnd/>
            <a:tailEnd/>
          </a:ln>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DejaVu LGC Sans"/>
        <a:cs typeface="DejaVu LGC Sans"/>
      </a:majorFont>
      <a:minorFont>
        <a:latin typeface="Arial"/>
        <a:ea typeface="DejaVu LGC Sans"/>
        <a:cs typeface="DejaVu LGC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104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104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104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104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2316</TotalTime>
  <Words>5614</Words>
  <Application>Microsoft Office PowerPoint</Application>
  <PresentationFormat>On-screen Show (4:3)</PresentationFormat>
  <Paragraphs>784</Paragraphs>
  <Slides>66</Slides>
  <Notes>64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66</vt:i4>
      </vt:variant>
    </vt:vector>
  </HeadingPairs>
  <TitlesOfParts>
    <vt:vector size="69" baseType="lpstr">
      <vt:lpstr>1_Office Theme</vt:lpstr>
      <vt:lpstr>2_Office Theme</vt:lpstr>
      <vt:lpstr>Microsoft Equation 3.0</vt:lpstr>
      <vt:lpstr>Slide 1</vt:lpstr>
      <vt:lpstr>High-level goals for NSTX-U 5 year plan  (see Program Overview Talk)</vt:lpstr>
      <vt:lpstr>NSTX-U long-term objective is to perform comparative assessment of high-Z and liquid metal PFCs (see Maingi talk)</vt:lpstr>
      <vt:lpstr>M&amp;P research will develop understanding of material migration and heat-flux handling of high-Z and liquid Li PFCs</vt:lpstr>
      <vt:lpstr>Li wall conditioning results in confinement improvements and reduction in divertor carbon source</vt:lpstr>
      <vt:lpstr>Oxygen recently identified as important to lithium chemistry and sputtering</vt:lpstr>
      <vt:lpstr>MAPP will be a key diagnostic for bridging the gap between discharge performance and lab-based surface science</vt:lpstr>
      <vt:lpstr>Thrust 1 research plan makes use of multiple tools to unravel lithium surface-science during transition to high-Z PFCs</vt:lpstr>
      <vt:lpstr>M&amp;P research will develop understanding of material migration and heat-flux handling of high-Z and liquid Li PFCs</vt:lpstr>
      <vt:lpstr>NSTX discharges already indicate significant first-wall erosion and NSTX-U will extend this erosion by factor of 10</vt:lpstr>
      <vt:lpstr>Complementary erosion diagnostics will enable identification of erosion/redeposition patterns</vt:lpstr>
      <vt:lpstr>Thrust 2 research will quantify material erosion/migration on first-wall and in divertor for both high-Z and low-Z surfaces</vt:lpstr>
      <vt:lpstr>M&amp;P research will develop understanding of material migration and heat-flux handling of high-Z and liquid Li PFCs</vt:lpstr>
      <vt:lpstr>High temperature lithium surface may be able to provide a self-healing surface and intrinsic low-Z impurity radiation source</vt:lpstr>
      <vt:lpstr>Thrust 3 will establish the existence of vapor-shielded regime and assess compatibility with high-performance discharges</vt:lpstr>
      <vt:lpstr>Parallel plasma-facing component research and development to support high-Z tile upgrade and vapor-shielding studies</vt:lpstr>
      <vt:lpstr>NSTX-U Five-year plan will begin assessment of a high-Z PFC and liquid lithium integrated PMI solutions for next steps</vt:lpstr>
      <vt:lpstr>Backup</vt:lpstr>
      <vt:lpstr>PAC-31 response slide 1</vt:lpstr>
      <vt:lpstr>PAC-31 Response slide 2</vt:lpstr>
      <vt:lpstr>PAC 31 response slide 3</vt:lpstr>
      <vt:lpstr>PAC 31 response slide 4</vt:lpstr>
      <vt:lpstr>PAC 31 response slide 5</vt:lpstr>
      <vt:lpstr>PAC 31 response slide 6</vt:lpstr>
      <vt:lpstr>NSTX-U 5YP PMI goal: implement cryo-pumping and begin transition to metallic PFCs to support PMI/FNSF next-steps</vt:lpstr>
      <vt:lpstr>Taming the plasma-material interface is a grand-challenge for magnetic fusion energy</vt:lpstr>
      <vt:lpstr>NSTX performed liquid-metal PFC experiments with the Liquid Lithium Divertor (LLD)...</vt:lpstr>
      <vt:lpstr>...and demonstrated stable liquid metal PFC operation in a diverted tokamak</vt:lpstr>
      <vt:lpstr>Local erosion and redeposition already being studied in linear device and will be extended to NSTX-U divertor</vt:lpstr>
      <vt:lpstr>Thin coatings can provide protection of high-Z substrates</vt:lpstr>
      <vt:lpstr>Vapor shielding regime should be identifiable through target plasma parameters, surface temperature and bolometry</vt:lpstr>
      <vt:lpstr>High temperature lithium surface may be able to provide a self-healing surface and intrinsic low-Z impurity radiation source</vt:lpstr>
      <vt:lpstr>Overview of experiments</vt:lpstr>
      <vt:lpstr>High-density Langmuir probe array installed for divertor plasma characterization</vt:lpstr>
      <vt:lpstr>Consistency between diagnostics demonstrated with empirical plasma reconstruction framework</vt:lpstr>
      <vt:lpstr>Density measurement from spectroscopy confirm kinetic probe interpretation</vt:lpstr>
      <vt:lpstr>Broadening measurement and modeling of hydrogen spectrum consistent with kinetic probe interpretation</vt:lpstr>
      <vt:lpstr>Distribution function analysis indicates some local changes in plasma conditions on plasma-heated LLD</vt:lpstr>
      <vt:lpstr>Significant power onto LLD measured</vt:lpstr>
      <vt:lpstr>Surface contamination indicates this was not a “fair” test of a liquid lithium PFC</vt:lpstr>
      <vt:lpstr>Performance should be independent of lithium quantity if surface contamination is key variable</vt:lpstr>
      <vt:lpstr>Slide 42</vt:lpstr>
      <vt:lpstr>Vertical body forces can destabilize free surface</vt:lpstr>
      <vt:lpstr>Porous-MHD effects alter liquid-metal wicking</vt:lpstr>
      <vt:lpstr>Wicking into material can be optimized with pore size</vt:lpstr>
      <vt:lpstr>Conduction dominated thermal transport makes conventional cooling relevant</vt:lpstr>
      <vt:lpstr>Slide 47</vt:lpstr>
      <vt:lpstr>Reduced sizes can benefit power extraction</vt:lpstr>
      <vt:lpstr>Liquid lithium demonstrated to protect fragile substrate</vt:lpstr>
      <vt:lpstr>Supercritical CO2 is a more effective coolant than helium</vt:lpstr>
      <vt:lpstr>Material compatibility determines substrate</vt:lpstr>
      <vt:lpstr>More advanced options could exist</vt:lpstr>
      <vt:lpstr>Other open issues</vt:lpstr>
      <vt:lpstr>DEMO challenges considerable but progress is being made to determine if a technically feasible LM-PFC option exists</vt:lpstr>
      <vt:lpstr>Liquid metal-structural compatibility</vt:lpstr>
      <vt:lpstr>Evaporative self-cooling by Lithium</vt:lpstr>
      <vt:lpstr>Supercritical CO2 power cycle provides higher thermal efficiency at lower temperatures than He Brayton</vt:lpstr>
      <vt:lpstr>Why liquids? Because solids may not extrapolate</vt:lpstr>
      <vt:lpstr>Wall erosion/redeposition not mitigated by divertor configuration</vt:lpstr>
      <vt:lpstr>Magnum-PSI plasmas similar to NSTX divertor conditions</vt:lpstr>
      <vt:lpstr>Simple transport models under development to understand local material transport</vt:lpstr>
      <vt:lpstr>Experiment construction underway to provide testbed for PFCs and demonstration of necessary technologies</vt:lpstr>
      <vt:lpstr>EM pump designed, hardware currently being fabricated</vt:lpstr>
      <vt:lpstr>Slide 64</vt:lpstr>
      <vt:lpstr>Slide 65</vt:lpstr>
      <vt:lpstr>Slide 66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Jonathan E. Menard</dc:creator>
  <cp:lastModifiedBy>Jon Menard</cp:lastModifiedBy>
  <cp:revision>96</cp:revision>
  <cp:lastPrinted>1601-01-01T00:00:00Z</cp:lastPrinted>
  <dcterms:created xsi:type="dcterms:W3CDTF">1601-01-01T00:00:00Z</dcterms:created>
  <dcterms:modified xsi:type="dcterms:W3CDTF">2013-02-17T04:26:13Z</dcterms:modified>
</cp:coreProperties>
</file>