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6"/>
  </p:notesMasterIdLst>
  <p:handoutMasterIdLst>
    <p:handoutMasterId r:id="rId47"/>
  </p:handoutMasterIdLst>
  <p:sldIdLst>
    <p:sldId id="1217" r:id="rId2"/>
    <p:sldId id="1249" r:id="rId3"/>
    <p:sldId id="1269" r:id="rId4"/>
    <p:sldId id="1250" r:id="rId5"/>
    <p:sldId id="1251" r:id="rId6"/>
    <p:sldId id="1271" r:id="rId7"/>
    <p:sldId id="1252" r:id="rId8"/>
    <p:sldId id="1253" r:id="rId9"/>
    <p:sldId id="1263" r:id="rId10"/>
    <p:sldId id="1255" r:id="rId11"/>
    <p:sldId id="1264" r:id="rId12"/>
    <p:sldId id="1267" r:id="rId13"/>
    <p:sldId id="1259" r:id="rId14"/>
    <p:sldId id="1260" r:id="rId15"/>
    <p:sldId id="1262" r:id="rId16"/>
    <p:sldId id="1276" r:id="rId17"/>
    <p:sldId id="1270" r:id="rId18"/>
    <p:sldId id="1285" r:id="rId19"/>
    <p:sldId id="1286" r:id="rId20"/>
    <p:sldId id="1287" r:id="rId21"/>
    <p:sldId id="1288" r:id="rId22"/>
    <p:sldId id="1289" r:id="rId23"/>
    <p:sldId id="1290" r:id="rId24"/>
    <p:sldId id="1291" r:id="rId25"/>
    <p:sldId id="1292" r:id="rId26"/>
    <p:sldId id="1293" r:id="rId27"/>
    <p:sldId id="1294" r:id="rId28"/>
    <p:sldId id="1295" r:id="rId29"/>
    <p:sldId id="1296" r:id="rId30"/>
    <p:sldId id="1297" r:id="rId31"/>
    <p:sldId id="1298" r:id="rId32"/>
    <p:sldId id="1299" r:id="rId33"/>
    <p:sldId id="1300" r:id="rId34"/>
    <p:sldId id="1303" r:id="rId35"/>
    <p:sldId id="1305" r:id="rId36"/>
    <p:sldId id="1306" r:id="rId37"/>
    <p:sldId id="1307" r:id="rId38"/>
    <p:sldId id="1308" r:id="rId39"/>
    <p:sldId id="1277" r:id="rId40"/>
    <p:sldId id="1278" r:id="rId41"/>
    <p:sldId id="1279" r:id="rId42"/>
    <p:sldId id="1280" r:id="rId43"/>
    <p:sldId id="1281" r:id="rId44"/>
    <p:sldId id="1282" r:id="rId4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80"/>
    <a:srgbClr val="009999"/>
    <a:srgbClr val="FFCCCC"/>
    <a:srgbClr val="9999FF"/>
    <a:srgbClr val="FF0000"/>
    <a:srgbClr val="00CC66"/>
    <a:srgbClr val="FF9933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 snapToGrid="0">
      <p:cViewPr varScale="1">
        <p:scale>
          <a:sx n="69" d="100"/>
          <a:sy n="69" d="100"/>
        </p:scale>
        <p:origin x="-1308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46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EA49EE-A5DB-4764-A3A8-A8591A9D584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59BA7D-49A7-4B3F-923E-AA1BBDAD032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D0E2-4A0C-4E09-9B5D-7E946F510C1B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3C98-14BF-4CCF-B56C-0AD447BC6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JC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65"/>
            <a:ext cx="9144000" cy="74073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1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PAC-33 – Particle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Control</a:t>
            </a:r>
            <a:endParaRPr lang="en-US" sz="800" i="0" dirty="0" smtClean="0">
              <a:latin typeface="Helvetica" pitchFamily="34" charset="0"/>
              <a:cs typeface="+mn-cs"/>
            </a:endParaRPr>
          </a:p>
          <a:p>
            <a:pPr algn="ctr">
              <a:defRPr/>
            </a:pP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/>
              <a:t>NSTX-U 5 Year Plan for Particle Control and Analysis for </a:t>
            </a:r>
            <a:r>
              <a:rPr lang="en-US" sz="3200" i="0" dirty="0" smtClean="0"/>
              <a:t>ST-FNSF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00"/>
                </a:solidFill>
                <a:latin typeface="Arial" charset="0"/>
              </a:rPr>
              <a:t>J.M. Canik</a:t>
            </a:r>
          </a:p>
          <a:p>
            <a:pPr algn="ctr" eaLnBrk="1" hangingPunct="1"/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S.P. Gerhardt, M.A. </a:t>
            </a:r>
            <a:r>
              <a:rPr lang="en-US" sz="2000" b="0" dirty="0" err="1">
                <a:solidFill>
                  <a:schemeClr val="tx1"/>
                </a:solidFill>
                <a:latin typeface="Arial" charset="0"/>
              </a:rPr>
              <a:t>Jaworski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, R. Maingi, E. Meier,       J.E. Menard, M. Ono, V.A Soukhanovskii, D. Stotler</a:t>
            </a:r>
          </a:p>
          <a:p>
            <a:pPr algn="ctr" eaLnBrk="1" hangingPunct="1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For the 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NSTX Research Team</a:t>
            </a:r>
          </a:p>
          <a:p>
            <a:pPr algn="ctr"/>
            <a:endParaRPr lang="en-US" sz="2000" i="0" dirty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497940"/>
            <a:ext cx="5715000" cy="619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PAC-33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February 19-21,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Semi-analytic pumping model used to optimize plenum geometry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7660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charset="0"/>
              </a:rPr>
              <a:t>Model </a:t>
            </a:r>
            <a:r>
              <a:rPr lang="en-US" dirty="0">
                <a:latin typeface="Arial" charset="0"/>
              </a:rPr>
              <a:t>developed for DIII-D pumping studies (Maingi, NF ‘99)</a:t>
            </a:r>
          </a:p>
          <a:p>
            <a:pPr lvl="1"/>
            <a:r>
              <a:rPr lang="en-US" dirty="0">
                <a:latin typeface="Arial" charset="0"/>
              </a:rPr>
              <a:t>Predicts plenum pressure, validated with DIII-D data</a:t>
            </a:r>
          </a:p>
          <a:p>
            <a:pPr lvl="1"/>
            <a:r>
              <a:rPr lang="en-US" dirty="0" smtClean="0">
                <a:latin typeface="Arial" charset="0"/>
              </a:rPr>
              <a:t>Projected NSTX-U heat flux (</a:t>
            </a:r>
            <a:r>
              <a:rPr lang="en-US" dirty="0" err="1" smtClean="0">
                <a:latin typeface="Arial" charset="0"/>
              </a:rPr>
              <a:t>I</a:t>
            </a:r>
            <a:r>
              <a:rPr lang="en-US" baseline="-25000" dirty="0" err="1" smtClean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 scaling) and divertor </a:t>
            </a:r>
            <a:r>
              <a:rPr lang="en-US" dirty="0" err="1" smtClean="0">
                <a:latin typeface="Arial" charset="0"/>
              </a:rPr>
              <a:t>T</a:t>
            </a:r>
            <a:r>
              <a:rPr lang="en-US" baseline="-25000" dirty="0" err="1" smtClean="0">
                <a:latin typeface="Arial" charset="0"/>
              </a:rPr>
              <a:t>e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(~15 eV) used as input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Uses first-flight neutral model (insufficient for detached divertor)</a:t>
            </a:r>
          </a:p>
          <a:p>
            <a:r>
              <a:rPr lang="en-US" dirty="0" smtClean="0"/>
              <a:t>Pressure is maximum for duct height </a:t>
            </a:r>
            <a:r>
              <a:rPr lang="en-US" dirty="0"/>
              <a:t>g~2.5 cm, length h~2 </a:t>
            </a:r>
            <a:r>
              <a:rPr lang="en-US" dirty="0" smtClean="0"/>
              <a:t>cm</a:t>
            </a:r>
          </a:p>
          <a:p>
            <a:pPr lvl="1"/>
            <a:r>
              <a:rPr lang="en-US" dirty="0" smtClean="0"/>
              <a:t>But is only weakly reduced if these are increased together</a:t>
            </a:r>
          </a:p>
          <a:p>
            <a:r>
              <a:rPr lang="en-US" dirty="0" smtClean="0"/>
              <a:t>With pump entrance at R=0.72m, pressures &gt;1 </a:t>
            </a:r>
            <a:r>
              <a:rPr lang="en-US" dirty="0" err="1" smtClean="0"/>
              <a:t>mTorr</a:t>
            </a:r>
            <a:r>
              <a:rPr lang="en-US" dirty="0" smtClean="0"/>
              <a:t> can be reached over wide range of plasma shapes and SOL widths</a:t>
            </a:r>
          </a:p>
          <a:p>
            <a:pPr lvl="1"/>
            <a:r>
              <a:rPr lang="en-US" dirty="0" smtClean="0"/>
              <a:t>Comparable to pressures in DIII-D plenum</a:t>
            </a:r>
          </a:p>
          <a:p>
            <a:pPr lvl="1"/>
            <a:r>
              <a:rPr lang="en-US" dirty="0" smtClean="0"/>
              <a:t>Well above that needed to pump NBI particle input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3661093"/>
            <a:ext cx="3840163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222693" y="593598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379220" y="5806440"/>
            <a:ext cx="320040" cy="29718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"/>
          <a:stretch>
            <a:fillRect/>
          </a:stretch>
        </p:blipFill>
        <p:spPr bwMode="auto">
          <a:xfrm>
            <a:off x="5079707" y="3621218"/>
            <a:ext cx="3683293" cy="295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3"/>
          <p:cNvCxnSpPr>
            <a:cxnSpLocks noChangeShapeType="1"/>
          </p:cNvCxnSpPr>
          <p:nvPr/>
        </p:nvCxnSpPr>
        <p:spPr bwMode="auto">
          <a:xfrm flipH="1">
            <a:off x="6515419" y="3970020"/>
            <a:ext cx="37781" cy="2286318"/>
          </a:xfrm>
          <a:prstGeom prst="straightConnector1">
            <a:avLst/>
          </a:prstGeom>
          <a:noFill/>
          <a:ln w="508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2182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5" r="50141"/>
          <a:stretch/>
        </p:blipFill>
        <p:spPr bwMode="auto">
          <a:xfrm>
            <a:off x="6677703" y="1250843"/>
            <a:ext cx="243323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r="50042"/>
          <a:stretch/>
        </p:blipFill>
        <p:spPr bwMode="auto">
          <a:xfrm>
            <a:off x="6687906" y="3682785"/>
            <a:ext cx="243323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plenum geometry can pump to low density for conventional and snowflake divertors over a range of R</a:t>
            </a:r>
            <a:r>
              <a:rPr lang="en-US" baseline="-25000" dirty="0" smtClean="0"/>
              <a:t>OSP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3543300" y="982662"/>
            <a:ext cx="3215640" cy="558577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Core density estimated assuming pumped flux=NBI input</a:t>
            </a:r>
          </a:p>
          <a:p>
            <a:pPr lvl="1"/>
            <a:r>
              <a:rPr lang="en-US" sz="1600" dirty="0" smtClean="0"/>
              <a:t>2-pt model used to estimate upstream density</a:t>
            </a:r>
          </a:p>
          <a:p>
            <a:pPr lvl="1"/>
            <a:r>
              <a:rPr lang="en-US" sz="1600" dirty="0" smtClean="0"/>
              <a:t>Assume 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/n</a:t>
            </a:r>
            <a:r>
              <a:rPr lang="en-US" sz="1600" baseline="-25000" dirty="0" smtClean="0"/>
              <a:t>e</a:t>
            </a:r>
            <a:r>
              <a:rPr lang="en-US" sz="1600" baseline="30000" dirty="0" smtClean="0"/>
              <a:t>sep</a:t>
            </a:r>
            <a:r>
              <a:rPr lang="en-US" sz="1600" dirty="0" smtClean="0"/>
              <a:t>~3</a:t>
            </a:r>
          </a:p>
          <a:p>
            <a:r>
              <a:rPr lang="en-US" sz="2000" dirty="0" smtClean="0"/>
              <a:t>Can pump to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&lt;0.5</a:t>
            </a:r>
          </a:p>
          <a:p>
            <a:pPr lvl="1"/>
            <a:r>
              <a:rPr lang="en-US" sz="1800" dirty="0" smtClean="0"/>
              <a:t>f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~0.7 desirable for all scenarios, lower provides more flexibility</a:t>
            </a:r>
          </a:p>
          <a:p>
            <a:pPr lvl="1"/>
            <a:r>
              <a:rPr lang="en-US" sz="1800" dirty="0" smtClean="0"/>
              <a:t>Moving R</a:t>
            </a:r>
            <a:r>
              <a:rPr lang="en-US" sz="1800" baseline="-25000" dirty="0" smtClean="0"/>
              <a:t>OSP</a:t>
            </a:r>
            <a:r>
              <a:rPr lang="en-US" sz="1800" dirty="0" smtClean="0"/>
              <a:t> closer to pump allows lower 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, but limited by power handling</a:t>
            </a:r>
            <a:endParaRPr lang="en-US" sz="1800" baseline="-25000" dirty="0" smtClean="0"/>
          </a:p>
          <a:p>
            <a:r>
              <a:rPr lang="en-US" sz="2000" dirty="0" smtClean="0"/>
              <a:t>High flux expansion in SFD gives </a:t>
            </a:r>
            <a:r>
              <a:rPr lang="en-US" sz="2000" i="1" u="sng" dirty="0" smtClean="0">
                <a:solidFill>
                  <a:srgbClr val="FF0000"/>
                </a:solidFill>
              </a:rPr>
              <a:t>better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pumping with SOL-side configuration</a:t>
            </a:r>
          </a:p>
          <a:p>
            <a:pPr lvl="1"/>
            <a:r>
              <a:rPr lang="en-US" sz="1800" dirty="0" smtClean="0"/>
              <a:t>More plasma in far SOL near pump</a:t>
            </a:r>
          </a:p>
          <a:p>
            <a:pPr lvl="1"/>
            <a:r>
              <a:rPr lang="en-US" sz="1800" dirty="0" smtClean="0"/>
              <a:t>More room to increase R</a:t>
            </a:r>
            <a:r>
              <a:rPr lang="en-US" sz="1800" baseline="-25000" dirty="0" smtClean="0"/>
              <a:t>OSP</a:t>
            </a:r>
            <a:r>
              <a:rPr lang="en-US" sz="1800" dirty="0" smtClean="0"/>
              <a:t> at high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endParaRPr lang="en-US" sz="1800" baseline="-25000" dirty="0" smtClean="0"/>
          </a:p>
        </p:txBody>
      </p:sp>
      <p:sp>
        <p:nvSpPr>
          <p:cNvPr id="14342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7E9D8F52-F9D1-48FB-89F1-094237B0DC83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11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023" r="15429" b="23984"/>
          <a:stretch/>
        </p:blipFill>
        <p:spPr bwMode="auto">
          <a:xfrm>
            <a:off x="534988" y="2255838"/>
            <a:ext cx="3038792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655638" y="6111875"/>
            <a:ext cx="345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0.4          0.6           0.8           1.0          1.2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2035175" y="6286500"/>
            <a:ext cx="585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R (m)</a:t>
            </a:r>
          </a:p>
        </p:txBody>
      </p:sp>
      <p:cxnSp>
        <p:nvCxnSpPr>
          <p:cNvPr id="14346" name="Straight Connector 3"/>
          <p:cNvCxnSpPr>
            <a:cxnSpLocks noChangeShapeType="1"/>
          </p:cNvCxnSpPr>
          <p:nvPr/>
        </p:nvCxnSpPr>
        <p:spPr bwMode="auto">
          <a:xfrm>
            <a:off x="495300" y="6118225"/>
            <a:ext cx="3124200" cy="825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Connector 12"/>
          <p:cNvCxnSpPr>
            <a:cxnSpLocks noChangeShapeType="1"/>
          </p:cNvCxnSpPr>
          <p:nvPr/>
        </p:nvCxnSpPr>
        <p:spPr bwMode="auto">
          <a:xfrm flipV="1">
            <a:off x="495300" y="2278063"/>
            <a:ext cx="7938" cy="384016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8" name="TextBox 17"/>
          <p:cNvSpPr txBox="1">
            <a:spLocks noChangeArrowheads="1"/>
          </p:cNvSpPr>
          <p:nvPr/>
        </p:nvSpPr>
        <p:spPr bwMode="auto">
          <a:xfrm rot="-5400000">
            <a:off x="-1615281" y="4056856"/>
            <a:ext cx="386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-1.8         -1.6         -1.4          -1.2         -1.0         -0.8</a:t>
            </a:r>
          </a:p>
        </p:txBody>
      </p:sp>
      <p:sp>
        <p:nvSpPr>
          <p:cNvPr id="14349" name="TextBox 18"/>
          <p:cNvSpPr txBox="1">
            <a:spLocks noChangeArrowheads="1"/>
          </p:cNvSpPr>
          <p:nvPr/>
        </p:nvSpPr>
        <p:spPr bwMode="auto">
          <a:xfrm rot="-5400000">
            <a:off x="-152400" y="4122738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Z (m)</a:t>
            </a:r>
          </a:p>
        </p:txBody>
      </p:sp>
      <p:sp>
        <p:nvSpPr>
          <p:cNvPr id="14350" name="Right Triangle 9"/>
          <p:cNvSpPr>
            <a:spLocks noChangeArrowheads="1"/>
          </p:cNvSpPr>
          <p:nvPr/>
        </p:nvSpPr>
        <p:spPr bwMode="auto">
          <a:xfrm rot="10800000">
            <a:off x="7483475" y="1539875"/>
            <a:ext cx="1089025" cy="1104900"/>
          </a:xfrm>
          <a:prstGeom prst="rtTriangle">
            <a:avLst/>
          </a:prstGeom>
          <a:solidFill>
            <a:srgbClr val="FF33CC">
              <a:alpha val="49019"/>
            </a:srgbClr>
          </a:solidFill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4351" name="TextBox 10"/>
          <p:cNvSpPr txBox="1">
            <a:spLocks noChangeArrowheads="1"/>
          </p:cNvSpPr>
          <p:nvPr/>
        </p:nvSpPr>
        <p:spPr bwMode="auto">
          <a:xfrm>
            <a:off x="7886700" y="1608138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bg1"/>
                </a:solidFill>
              </a:rPr>
              <a:t>q</a:t>
            </a:r>
            <a:r>
              <a:rPr lang="en-US" i="0" baseline="-25000">
                <a:solidFill>
                  <a:schemeClr val="bg1"/>
                </a:solidFill>
              </a:rPr>
              <a:t>pk</a:t>
            </a:r>
            <a:r>
              <a:rPr lang="en-US" i="0" baseline="-25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0">
                <a:solidFill>
                  <a:schemeClr val="bg1"/>
                </a:solidFill>
              </a:rPr>
              <a:t>&gt; 10 MW/m</a:t>
            </a:r>
            <a:r>
              <a:rPr lang="en-US" i="0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52" name="Right Triangle 21"/>
          <p:cNvSpPr>
            <a:spLocks noChangeArrowheads="1"/>
          </p:cNvSpPr>
          <p:nvPr/>
        </p:nvSpPr>
        <p:spPr bwMode="auto">
          <a:xfrm rot="10800000">
            <a:off x="8054975" y="3978275"/>
            <a:ext cx="517525" cy="738188"/>
          </a:xfrm>
          <a:prstGeom prst="rtTriangle">
            <a:avLst/>
          </a:prstGeom>
          <a:solidFill>
            <a:srgbClr val="FF33CC">
              <a:alpha val="49019"/>
            </a:srgbClr>
          </a:solidFill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043940"/>
            <a:ext cx="2404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OSP</a:t>
            </a:r>
            <a:r>
              <a:rPr lang="en-US" dirty="0"/>
              <a:t>:</a:t>
            </a:r>
            <a:r>
              <a:rPr lang="en-US" dirty="0" smtClean="0"/>
              <a:t> outer strike point radius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pump</a:t>
            </a:r>
            <a:r>
              <a:rPr lang="en-US" dirty="0" smtClean="0"/>
              <a:t>: plenum entrance radius</a:t>
            </a:r>
          </a:p>
          <a:p>
            <a:r>
              <a:rPr lang="en-US" dirty="0" smtClean="0"/>
              <a:t>SD: standard divertor</a:t>
            </a:r>
          </a:p>
          <a:p>
            <a:r>
              <a:rPr lang="en-US" dirty="0" smtClean="0"/>
              <a:t>SFD: snowflake divertor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: n</a:t>
            </a:r>
            <a:r>
              <a:rPr lang="en-US" baseline="-25000" dirty="0" smtClean="0"/>
              <a:t>e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3663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SOLPS </a:t>
            </a:r>
            <a:r>
              <a:rPr lang="en-US" dirty="0" smtClean="0"/>
              <a:t>calculations confirm </a:t>
            </a:r>
            <a:r>
              <a:rPr lang="en-US" dirty="0"/>
              <a:t>optimization approach based on analytic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263" y="1006475"/>
            <a:ext cx="4595177" cy="469328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i="0" dirty="0" smtClean="0"/>
              <a:t>SOLPS: 2D fluid plasma/neutral transport</a:t>
            </a:r>
          </a:p>
          <a:p>
            <a:pPr lvl="1">
              <a:defRPr/>
            </a:pPr>
            <a:r>
              <a:rPr lang="en-US" b="0" i="0" dirty="0" smtClean="0"/>
              <a:t>Plasma transport classical parallel to B (+kinetic corrections), ad-hoc cross-field transport coefficients</a:t>
            </a:r>
          </a:p>
          <a:p>
            <a:pPr lvl="1">
              <a:defRPr/>
            </a:pPr>
            <a:r>
              <a:rPr lang="en-US" b="0" i="0" dirty="0" smtClean="0"/>
              <a:t>Kinetic neutral transport using MC code EIRENE</a:t>
            </a:r>
          </a:p>
          <a:p>
            <a:pPr lvl="2">
              <a:defRPr/>
            </a:pPr>
            <a:r>
              <a:rPr lang="en-US" sz="1800" b="0" i="0" dirty="0" smtClean="0"/>
              <a:t>More comprehensive treatment of neutral transport (beyond first-flight)</a:t>
            </a:r>
          </a:p>
          <a:p>
            <a:pPr lvl="2">
              <a:defRPr/>
            </a:pPr>
            <a:r>
              <a:rPr lang="en-US" sz="1800" b="0" i="0" dirty="0" smtClean="0"/>
              <a:t>Can treat </a:t>
            </a:r>
            <a:r>
              <a:rPr lang="en-US" sz="1800" b="0" i="0" dirty="0" err="1" smtClean="0"/>
              <a:t>radiative</a:t>
            </a:r>
            <a:r>
              <a:rPr lang="en-US" sz="1800" b="0" i="0" dirty="0" smtClean="0"/>
              <a:t>/detached divertor</a:t>
            </a:r>
          </a:p>
          <a:p>
            <a:pPr>
              <a:defRPr/>
            </a:pPr>
            <a:r>
              <a:rPr lang="en-US" b="0" i="0" dirty="0" smtClean="0"/>
              <a:t>Range of divertor conditions have been produced using standard and snowflake equilibria</a:t>
            </a:r>
          </a:p>
          <a:p>
            <a:pPr>
              <a:defRPr/>
            </a:pPr>
            <a:r>
              <a:rPr lang="en-US" b="0" i="0" dirty="0" smtClean="0">
                <a:latin typeface="+mj-lt"/>
                <a:sym typeface="Symbol"/>
              </a:rPr>
              <a:t>SOLPS-calculated plenum pressure agrees with analytic model for </a:t>
            </a:r>
            <a:r>
              <a:rPr lang="en-US" b="0" i="0" dirty="0" err="1" smtClean="0">
                <a:latin typeface="+mj-lt"/>
                <a:sym typeface="Symbol"/>
              </a:rPr>
              <a:t>T</a:t>
            </a:r>
            <a:r>
              <a:rPr lang="en-US" b="0" i="0" baseline="-25000" dirty="0" err="1" smtClean="0">
                <a:latin typeface="+mj-lt"/>
                <a:sym typeface="Symbol"/>
              </a:rPr>
              <a:t>e</a:t>
            </a:r>
            <a:r>
              <a:rPr lang="en-US" b="0" i="0" baseline="30000" dirty="0" err="1" smtClean="0">
                <a:latin typeface="+mj-lt"/>
                <a:sym typeface="Symbol"/>
              </a:rPr>
              <a:t>div</a:t>
            </a:r>
            <a:r>
              <a:rPr lang="en-US" b="0" i="0" dirty="0" smtClean="0">
                <a:latin typeface="+mj-lt"/>
                <a:sym typeface="Symbol"/>
              </a:rPr>
              <a:t>&gt;2 eV, factor of ~3 higher in detached regimes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27800" b="22115"/>
          <a:stretch>
            <a:fillRect/>
          </a:stretch>
        </p:blipFill>
        <p:spPr bwMode="auto">
          <a:xfrm>
            <a:off x="5127625" y="1692275"/>
            <a:ext cx="394811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349875" y="5334000"/>
            <a:ext cx="345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0.4            0.6            0.8            1.0           1.2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629400" y="5508625"/>
            <a:ext cx="585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R (m)</a:t>
            </a:r>
          </a:p>
        </p:txBody>
      </p:sp>
      <p:cxnSp>
        <p:nvCxnSpPr>
          <p:cNvPr id="8" name="Straight Connector 3"/>
          <p:cNvCxnSpPr>
            <a:cxnSpLocks noChangeShapeType="1"/>
          </p:cNvCxnSpPr>
          <p:nvPr/>
        </p:nvCxnSpPr>
        <p:spPr bwMode="auto">
          <a:xfrm>
            <a:off x="5089525" y="5340350"/>
            <a:ext cx="34448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2"/>
          <p:cNvCxnSpPr>
            <a:cxnSpLocks noChangeShapeType="1"/>
          </p:cNvCxnSpPr>
          <p:nvPr/>
        </p:nvCxnSpPr>
        <p:spPr bwMode="auto">
          <a:xfrm flipV="1">
            <a:off x="5089525" y="1500188"/>
            <a:ext cx="7938" cy="384016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 rot="-5400000">
            <a:off x="2921000" y="3244850"/>
            <a:ext cx="3978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-1.8           -1.6          -1.4           -1.2         -1.0   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 rot="-5400000">
            <a:off x="4441825" y="3344863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Z (m)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078980" y="4053840"/>
            <a:ext cx="91440" cy="16002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2263" y="5654675"/>
            <a:ext cx="85582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Symbol" pitchFamily="18" charset="2"/>
              <a:buChar char="Þ"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Optimization of design presented here is conservative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Pumping likely to be stronger for realistic conditions</a:t>
            </a:r>
          </a:p>
        </p:txBody>
      </p:sp>
    </p:spTree>
    <p:extLst>
      <p:ext uri="{BB962C8B-B14F-4D97-AF65-F5344CB8AC3E}">
        <p14:creationId xmlns:p14="http://schemas.microsoft.com/office/powerpoint/2010/main" val="416221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cryo experiments will support FNSF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990600"/>
            <a:ext cx="7620000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876800"/>
            <a:ext cx="4419600" cy="121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>
              <a:lnSpc>
                <a:spcPct val="90000"/>
              </a:lnSpc>
            </a:pPr>
            <a:r>
              <a:rPr lang="en-US" sz="1800" b="1" i="0" dirty="0" smtClean="0"/>
              <a:t>Flux expansion = 15-25, </a:t>
            </a:r>
            <a:r>
              <a:rPr lang="en-US" sz="1800" b="1" i="0" dirty="0" smtClean="0">
                <a:latin typeface="Symbol" pitchFamily="18" charset="2"/>
              </a:rPr>
              <a:t>d</a:t>
            </a:r>
            <a:r>
              <a:rPr lang="en-US" sz="1800" b="1" i="0" baseline="-25000" dirty="0" smtClean="0"/>
              <a:t>x</a:t>
            </a:r>
            <a:r>
              <a:rPr lang="en-US" sz="1800" b="1" i="0" dirty="0" smtClean="0"/>
              <a:t> ~ 0.55</a:t>
            </a:r>
          </a:p>
          <a:p>
            <a:pPr marL="174625" indent="-174625">
              <a:lnSpc>
                <a:spcPct val="90000"/>
              </a:lnSpc>
            </a:pPr>
            <a:r>
              <a:rPr lang="en-US" sz="1800" b="1" i="0" dirty="0" smtClean="0"/>
              <a:t>1/sin(</a:t>
            </a:r>
            <a:r>
              <a:rPr lang="en-US" sz="1800" b="1" i="0" dirty="0" err="1" smtClean="0">
                <a:latin typeface="Symbol" pitchFamily="18" charset="2"/>
              </a:rPr>
              <a:t>q</a:t>
            </a:r>
            <a:r>
              <a:rPr lang="en-US" sz="1800" b="1" i="0" baseline="-25000" dirty="0" err="1" smtClean="0"/>
              <a:t>plate</a:t>
            </a:r>
            <a:r>
              <a:rPr lang="en-US" sz="1800" b="1" i="0" dirty="0" smtClean="0"/>
              <a:t>) = 2-3</a:t>
            </a:r>
          </a:p>
          <a:p>
            <a:pPr>
              <a:lnSpc>
                <a:spcPct val="90000"/>
              </a:lnSpc>
            </a:pPr>
            <a:endParaRPr lang="en-US" sz="1800" b="1" i="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139" y="1022509"/>
            <a:ext cx="3004661" cy="393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4876800"/>
            <a:ext cx="419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Flux expansion = 40-60,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d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0.62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1/sin(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q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1-1.5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434340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u="sng" dirty="0" smtClean="0">
                <a:solidFill>
                  <a:schemeClr val="accent2"/>
                </a:solidFill>
              </a:rPr>
              <a:t>Snowflake</a:t>
            </a:r>
            <a:endParaRPr lang="en-US" sz="2000" i="0" u="sng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083" y="1836004"/>
            <a:ext cx="181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chemeClr val="accent2"/>
                </a:solidFill>
                <a:latin typeface="Arial Narrow" pitchFamily="34" charset="0"/>
              </a:rPr>
              <a:t>Field-line angle </a:t>
            </a:r>
          </a:p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chemeClr val="accent2"/>
                </a:solidFill>
                <a:latin typeface="Arial Narrow" pitchFamily="34" charset="0"/>
              </a:rPr>
              <a:t>of incidence at </a:t>
            </a:r>
          </a:p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chemeClr val="accent2"/>
                </a:solidFill>
                <a:latin typeface="Arial Narrow" pitchFamily="34" charset="0"/>
              </a:rPr>
              <a:t>strike-point = 1˚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23950"/>
            <a:ext cx="292214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4400490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u="sng" dirty="0" smtClean="0">
                <a:solidFill>
                  <a:schemeClr val="accent2"/>
                </a:solidFill>
              </a:rPr>
              <a:t>Conventional</a:t>
            </a:r>
            <a:endParaRPr lang="en-US" sz="2000" i="0" u="sng" dirty="0">
              <a:solidFill>
                <a:schemeClr val="accent2"/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0" y="5494655"/>
            <a:ext cx="9144000" cy="2003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i="0" dirty="0" smtClean="0">
                <a:solidFill>
                  <a:srgbClr val="FF0000"/>
                </a:solidFill>
              </a:rPr>
              <a:t>SOL-side pumping could enable FNSF</a:t>
            </a:r>
          </a:p>
          <a:p>
            <a:pPr lvl="1">
              <a:defRPr/>
            </a:pPr>
            <a:r>
              <a:rPr lang="en-US" b="0" i="0" dirty="0" smtClean="0">
                <a:solidFill>
                  <a:srgbClr val="FF0000"/>
                </a:solidFill>
                <a:latin typeface="+mj-lt"/>
                <a:sym typeface="Symbol"/>
              </a:rPr>
              <a:t>Compact FNSF designs leave little room for vertical </a:t>
            </a:r>
            <a:r>
              <a:rPr lang="en-US" b="0" i="0" dirty="0" err="1" smtClean="0">
                <a:solidFill>
                  <a:srgbClr val="FF0000"/>
                </a:solidFill>
                <a:latin typeface="+mj-lt"/>
                <a:sym typeface="Symbol"/>
              </a:rPr>
              <a:t>target+dome</a:t>
            </a:r>
            <a:r>
              <a:rPr lang="en-US" b="0" i="0" dirty="0" smtClean="0">
                <a:solidFill>
                  <a:srgbClr val="FF0000"/>
                </a:solidFill>
                <a:latin typeface="+mj-lt"/>
                <a:sym typeface="Symbol"/>
              </a:rPr>
              <a:t> for ITER-like PFR pumping</a:t>
            </a:r>
          </a:p>
        </p:txBody>
      </p:sp>
    </p:spTree>
    <p:extLst>
      <p:ext uri="{BB962C8B-B14F-4D97-AF65-F5344CB8AC3E}">
        <p14:creationId xmlns:p14="http://schemas.microsoft.com/office/powerpoint/2010/main" val="34427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FNSF pumping trends are similar to those in NSTX-U design, projections will be improved by NSTX-U measurements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22019"/>
            <a:ext cx="9144000" cy="32625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Analytic model used to optimize geometry, with assumed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(=5 eV) and </a:t>
            </a:r>
            <a:r>
              <a:rPr lang="en-US" dirty="0" smtClean="0">
                <a:sym typeface="Symbol"/>
              </a:rPr>
              <a:t></a:t>
            </a:r>
            <a:r>
              <a:rPr lang="en-US" baseline="-25000" dirty="0" smtClean="0">
                <a:sym typeface="Symbol"/>
              </a:rPr>
              <a:t>q</a:t>
            </a:r>
            <a:endParaRPr lang="en-US" baseline="-25000" dirty="0" smtClean="0"/>
          </a:p>
          <a:p>
            <a:r>
              <a:rPr lang="en-US" dirty="0" smtClean="0"/>
              <a:t>High pressures (&gt;2.5 </a:t>
            </a:r>
            <a:r>
              <a:rPr lang="en-US" dirty="0" err="1" smtClean="0"/>
              <a:t>mTorr</a:t>
            </a:r>
            <a:r>
              <a:rPr lang="en-US" dirty="0" smtClean="0"/>
              <a:t>) are achievable with SOL-side pumping</a:t>
            </a:r>
          </a:p>
          <a:p>
            <a:pPr lvl="1"/>
            <a:r>
              <a:rPr lang="en-US" dirty="0" smtClean="0"/>
              <a:t>With NSTX-U-like pumping speed, need to reach 0.5 </a:t>
            </a:r>
            <a:r>
              <a:rPr lang="en-US" dirty="0"/>
              <a:t>(</a:t>
            </a:r>
            <a:r>
              <a:rPr lang="en-US" dirty="0" smtClean="0"/>
              <a:t>NNBI) to 2 (PNBI) </a:t>
            </a:r>
            <a:r>
              <a:rPr lang="en-US" dirty="0" err="1" smtClean="0"/>
              <a:t>mTorr</a:t>
            </a:r>
            <a:endParaRPr lang="en-US" dirty="0" smtClean="0"/>
          </a:p>
          <a:p>
            <a:pPr lvl="1"/>
            <a:r>
              <a:rPr lang="en-US" dirty="0" smtClean="0"/>
              <a:t>SD and SFD results are similar, since PFC geometry is altered to keep the plasma-wetted area the same</a:t>
            </a:r>
          </a:p>
          <a:p>
            <a:r>
              <a:rPr lang="en-US" dirty="0" smtClean="0"/>
              <a:t>Achievable densities are promising</a:t>
            </a:r>
          </a:p>
          <a:p>
            <a:pPr lvl="1"/>
            <a:r>
              <a:rPr lang="en-US" dirty="0" smtClean="0"/>
              <a:t>NNBI leads to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&lt;0.2 (compatible with Peng, FS&amp;T ‘11 FNSF designs)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PNBI, f</a:t>
            </a:r>
            <a:r>
              <a:rPr lang="en-US" baseline="-25000" dirty="0"/>
              <a:t>G</a:t>
            </a:r>
            <a:r>
              <a:rPr lang="en-US" dirty="0"/>
              <a:t>~0.8 </a:t>
            </a:r>
            <a:r>
              <a:rPr lang="en-US" dirty="0" smtClean="0"/>
              <a:t>(sufficient for Menard, NF ‘11 ST-FNSF designs)</a:t>
            </a:r>
          </a:p>
          <a:p>
            <a:r>
              <a:rPr lang="en-US" dirty="0"/>
              <a:t>NSTX-U will provide first results on </a:t>
            </a:r>
            <a:r>
              <a:rPr lang="en-US" dirty="0" smtClean="0"/>
              <a:t>density that </a:t>
            </a:r>
            <a:r>
              <a:rPr lang="en-US" dirty="0"/>
              <a:t>can be achieved </a:t>
            </a:r>
            <a:r>
              <a:rPr lang="en-US" dirty="0" smtClean="0"/>
              <a:t>with an </a:t>
            </a:r>
            <a:r>
              <a:rPr lang="en-US" dirty="0"/>
              <a:t>FNSF-like pumping system</a:t>
            </a:r>
          </a:p>
          <a:p>
            <a:pPr lvl="1"/>
            <a:r>
              <a:rPr lang="en-US" dirty="0" smtClean="0"/>
              <a:t>Needed to benchmark </a:t>
            </a:r>
            <a:r>
              <a:rPr lang="en-US" dirty="0"/>
              <a:t>and improve models for projecting the </a:t>
            </a:r>
            <a:r>
              <a:rPr lang="en-US" dirty="0" smtClean="0"/>
              <a:t>density and SOL width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4847" r="50448" b="5466"/>
          <a:stretch/>
        </p:blipFill>
        <p:spPr bwMode="auto">
          <a:xfrm>
            <a:off x="0" y="3951778"/>
            <a:ext cx="3101802" cy="29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4950" r="49898" b="6056"/>
          <a:stretch/>
        </p:blipFill>
        <p:spPr bwMode="auto">
          <a:xfrm>
            <a:off x="3068663" y="3974234"/>
            <a:ext cx="3089974" cy="288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4722" r="50000" b="6073"/>
          <a:stretch/>
        </p:blipFill>
        <p:spPr bwMode="auto">
          <a:xfrm>
            <a:off x="6062696" y="3967397"/>
            <a:ext cx="3081304" cy="289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47326" y="3900141"/>
            <a:ext cx="13491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NBI: 0.5 </a:t>
            </a:r>
            <a:r>
              <a:rPr lang="en-US" dirty="0" err="1" smtClean="0">
                <a:solidFill>
                  <a:srgbClr val="FF0000"/>
                </a:solidFill>
              </a:rPr>
              <a:t>mTorr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9606" y="3915381"/>
            <a:ext cx="13411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NBI: 2.0 </a:t>
            </a:r>
            <a:r>
              <a:rPr lang="en-US" dirty="0" err="1" smtClean="0">
                <a:solidFill>
                  <a:srgbClr val="FF0000"/>
                </a:solidFill>
              </a:rPr>
              <a:t>mTorr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particle control plans </a:t>
            </a:r>
            <a:r>
              <a:rPr lang="en-US" smtClean="0"/>
              <a:t>will develop and compare </a:t>
            </a:r>
            <a:r>
              <a:rPr lang="en-US" dirty="0" smtClean="0"/>
              <a:t>complementary approaches to </a:t>
            </a:r>
            <a:r>
              <a:rPr lang="en-US" smtClean="0"/>
              <a:t>particle exhaust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8220"/>
            <a:ext cx="9144000" cy="5532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FY14: remainder of NSTX-U outage</a:t>
            </a:r>
          </a:p>
          <a:p>
            <a:pPr lvl="1"/>
            <a:r>
              <a:rPr lang="en-US" dirty="0" smtClean="0"/>
              <a:t>Begin engineering design of cryo, update physics as needed</a:t>
            </a:r>
          </a:p>
          <a:p>
            <a:pPr lvl="1"/>
            <a:r>
              <a:rPr lang="en-US" dirty="0" smtClean="0"/>
              <a:t>Use EAST collaboration on lithium pumping, comparison with cryo</a:t>
            </a:r>
          </a:p>
          <a:p>
            <a:pPr lvl="1"/>
            <a:r>
              <a:rPr lang="en-US" dirty="0" smtClean="0"/>
              <a:t>EAST collaboration on ELM-triggering with lithium granules</a:t>
            </a:r>
          </a:p>
          <a:p>
            <a:r>
              <a:rPr lang="en-US" dirty="0" smtClean="0"/>
              <a:t>FY15: initial NSTX-U operation with lithium</a:t>
            </a:r>
          </a:p>
          <a:p>
            <a:pPr lvl="1"/>
            <a:r>
              <a:rPr lang="en-US" dirty="0" smtClean="0"/>
              <a:t>Re-establish lithium scenarios with triggered ELMs, extend to longer pulse</a:t>
            </a:r>
          </a:p>
          <a:p>
            <a:pPr lvl="1"/>
            <a:r>
              <a:rPr lang="en-US" dirty="0" smtClean="0"/>
              <a:t>Get first divertor data in NSTX-U, confirm/finalize cryo design</a:t>
            </a:r>
          </a:p>
          <a:p>
            <a:r>
              <a:rPr lang="en-US" dirty="0" smtClean="0"/>
              <a:t>FY16: optimize </a:t>
            </a:r>
            <a:r>
              <a:rPr lang="en-US" dirty="0" err="1" smtClean="0"/>
              <a:t>lithium+ELM</a:t>
            </a:r>
            <a:r>
              <a:rPr lang="en-US" dirty="0" smtClean="0"/>
              <a:t> operation</a:t>
            </a:r>
          </a:p>
          <a:p>
            <a:pPr lvl="1"/>
            <a:r>
              <a:rPr lang="en-US" dirty="0" smtClean="0"/>
              <a:t>Test pacing with lithium granule injector</a:t>
            </a:r>
          </a:p>
          <a:p>
            <a:pPr lvl="1"/>
            <a:r>
              <a:rPr lang="en-US" dirty="0" smtClean="0"/>
              <a:t>Evaluate combinations of impurity reduction techniques</a:t>
            </a:r>
          </a:p>
          <a:p>
            <a:r>
              <a:rPr lang="en-US" dirty="0" smtClean="0"/>
              <a:t>FY17: test newly-installed cryo-pump</a:t>
            </a:r>
          </a:p>
          <a:p>
            <a:pPr lvl="1"/>
            <a:r>
              <a:rPr lang="en-US" dirty="0" smtClean="0"/>
              <a:t>Characterize pressure, pumping, impact on density, compare to models</a:t>
            </a:r>
          </a:p>
          <a:p>
            <a:pPr lvl="1"/>
            <a:r>
              <a:rPr lang="en-US" dirty="0" smtClean="0"/>
              <a:t>Develop strongly pumped scenarios</a:t>
            </a:r>
          </a:p>
          <a:p>
            <a:r>
              <a:rPr lang="en-US" dirty="0" smtClean="0"/>
              <a:t>FY18: routine use of cryo-pump in physics studies</a:t>
            </a:r>
          </a:p>
          <a:p>
            <a:pPr lvl="1"/>
            <a:r>
              <a:rPr lang="en-US" dirty="0" smtClean="0"/>
              <a:t>Incorporate cryo into closed-loop density feedback control</a:t>
            </a:r>
          </a:p>
          <a:p>
            <a:pPr lvl="1"/>
            <a:r>
              <a:rPr lang="en-US" dirty="0" smtClean="0"/>
              <a:t>Use pumping to control density in physics </a:t>
            </a:r>
            <a:r>
              <a:rPr lang="en-US" dirty="0" err="1" smtClean="0"/>
              <a:t>expts</a:t>
            </a:r>
            <a:r>
              <a:rPr lang="en-US" dirty="0" smtClean="0"/>
              <a:t>, e.g. for low </a:t>
            </a:r>
            <a:r>
              <a:rPr lang="en-US" dirty="0" smtClean="0">
                <a:sym typeface="Symbol"/>
              </a:rPr>
              <a:t>* studies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NSTX-U will test complementary methods for achieving particle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Lithium+ELM</a:t>
            </a:r>
            <a:r>
              <a:rPr lang="en-US" dirty="0" smtClean="0"/>
              <a:t> scenarios</a:t>
            </a:r>
          </a:p>
          <a:p>
            <a:pPr lvl="1"/>
            <a:r>
              <a:rPr lang="en-US" dirty="0" smtClean="0"/>
              <a:t>Primary control technique in early NSTX-U operation</a:t>
            </a:r>
          </a:p>
          <a:p>
            <a:pPr lvl="1"/>
            <a:r>
              <a:rPr lang="en-US" dirty="0" smtClean="0"/>
              <a:t>May benefit from LGI for improved ELM pacing</a:t>
            </a:r>
          </a:p>
          <a:p>
            <a:pPr lvl="1"/>
            <a:endParaRPr lang="en-US" dirty="0"/>
          </a:p>
          <a:p>
            <a:r>
              <a:rPr lang="en-US" dirty="0" smtClean="0"/>
              <a:t>Cryo-pumped </a:t>
            </a:r>
            <a:r>
              <a:rPr lang="en-US" dirty="0" err="1" smtClean="0"/>
              <a:t>ELMy</a:t>
            </a:r>
            <a:r>
              <a:rPr lang="en-US" dirty="0" smtClean="0"/>
              <a:t> H-mode</a:t>
            </a:r>
          </a:p>
          <a:p>
            <a:pPr lvl="1"/>
            <a:r>
              <a:rPr lang="en-US" dirty="0" err="1" smtClean="0"/>
              <a:t>ELMy</a:t>
            </a:r>
            <a:r>
              <a:rPr lang="en-US" dirty="0" smtClean="0"/>
              <a:t> discharges with </a:t>
            </a:r>
            <a:r>
              <a:rPr lang="en-US" dirty="0" err="1" smtClean="0"/>
              <a:t>boronized</a:t>
            </a:r>
            <a:r>
              <a:rPr lang="en-US" dirty="0" smtClean="0"/>
              <a:t> PFCs to be developed in FY15/16</a:t>
            </a:r>
          </a:p>
          <a:p>
            <a:pPr lvl="1"/>
            <a:r>
              <a:rPr lang="en-US" dirty="0" smtClean="0"/>
              <a:t>Cryo to be installed in outage prior to FY17 operations</a:t>
            </a:r>
          </a:p>
          <a:p>
            <a:pPr lvl="1"/>
            <a:endParaRPr lang="en-US" dirty="0"/>
          </a:p>
          <a:p>
            <a:r>
              <a:rPr lang="en-US" dirty="0" smtClean="0"/>
              <a:t>Goal for end of 5-year plan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 ~ 0.5</a:t>
            </a:r>
          </a:p>
          <a:p>
            <a:pPr lvl="1"/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~ 2-2.5</a:t>
            </a:r>
          </a:p>
          <a:p>
            <a:pPr lvl="1"/>
            <a:r>
              <a:rPr lang="en-US" dirty="0" smtClean="0"/>
              <a:t>Stationary density</a:t>
            </a:r>
            <a:endParaRPr lang="en-US" dirty="0"/>
          </a:p>
          <a:p>
            <a:pPr lvl="1">
              <a:buFont typeface="Symbol" pitchFamily="18" charset="2"/>
              <a:buChar char=""/>
            </a:pPr>
            <a:r>
              <a:rPr lang="en-US" dirty="0" smtClean="0"/>
              <a:t>Up to an order </a:t>
            </a:r>
            <a:r>
              <a:rPr lang="en-US" dirty="0" smtClean="0"/>
              <a:t>of magnitude reduction in </a:t>
            </a:r>
            <a:r>
              <a:rPr lang="en-US" dirty="0" smtClean="0">
                <a:sym typeface="Symbol"/>
              </a:rPr>
              <a:t>* compared to NSTX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TO BE ADDED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PAC slides/APS talk on cryo details</a:t>
            </a:r>
          </a:p>
          <a:p>
            <a:r>
              <a:rPr lang="en-US" dirty="0" smtClean="0"/>
              <a:t>EAST lithium slides</a:t>
            </a:r>
          </a:p>
          <a:p>
            <a:r>
              <a:rPr lang="en-US" dirty="0" smtClean="0"/>
              <a:t>EAST dropper slides</a:t>
            </a:r>
          </a:p>
          <a:p>
            <a:r>
              <a:rPr lang="en-US" dirty="0" smtClean="0"/>
              <a:t>FNSF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938213"/>
            <a:ext cx="34385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layout similar to DIII-D lower outer cryo-pump system is taken as starting point for design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9530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Plenum location studied: under new baffling structure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    near secondary passive plates, possibly replacing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    some outer </a:t>
            </a:r>
            <a:r>
              <a:rPr lang="en-US" sz="2000" dirty="0" smtClean="0"/>
              <a:t>divertor plates and </a:t>
            </a:r>
            <a:r>
              <a:rPr lang="en-US" sz="2000" dirty="0"/>
              <a:t>tiles</a:t>
            </a:r>
          </a:p>
          <a:p>
            <a:pPr>
              <a:defRPr/>
            </a:pPr>
            <a:r>
              <a:rPr lang="en-US" sz="2000" dirty="0" smtClean="0"/>
              <a:t>Pumping capacity of a toroidal liquid He cooled loop 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	(</a:t>
            </a:r>
            <a:r>
              <a:rPr lang="en-US" sz="2000" dirty="0" err="1" smtClean="0"/>
              <a:t>Menon</a:t>
            </a:r>
            <a:r>
              <a:rPr lang="en-US" sz="2000" dirty="0" smtClean="0"/>
              <a:t>, NSTX Ideas Forum 2002)</a:t>
            </a:r>
          </a:p>
          <a:p>
            <a:pPr lvl="1">
              <a:defRPr/>
            </a:pPr>
            <a:r>
              <a:rPr lang="en-US" dirty="0"/>
              <a:t>S=24,000 l/s @ R=1.2m</a:t>
            </a:r>
          </a:p>
          <a:p>
            <a:pPr lvl="1">
              <a:defRPr/>
            </a:pPr>
            <a:r>
              <a:rPr lang="en-US" dirty="0"/>
              <a:t>Need plenum pressure of 0.83 </a:t>
            </a:r>
            <a:r>
              <a:rPr lang="en-US" dirty="0" err="1" smtClean="0"/>
              <a:t>mtorr</a:t>
            </a:r>
            <a:endParaRPr lang="en-US" dirty="0"/>
          </a:p>
          <a:p>
            <a:pPr marL="457200" lvl="1" indent="0">
              <a:buFontTx/>
              <a:buNone/>
              <a:defRPr/>
            </a:pPr>
            <a:r>
              <a:rPr lang="en-US" dirty="0"/>
              <a:t>     to pump beam input (10MW~20 </a:t>
            </a:r>
            <a:r>
              <a:rPr lang="en-US" dirty="0" err="1"/>
              <a:t>torr</a:t>
            </a:r>
            <a:r>
              <a:rPr lang="en-US" dirty="0"/>
              <a:t>-l/s)</a:t>
            </a:r>
          </a:p>
          <a:p>
            <a:pPr>
              <a:defRPr/>
            </a:pPr>
            <a:r>
              <a:rPr lang="en-US" sz="2000" dirty="0" smtClean="0"/>
              <a:t>Pumping rate: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dirty="0" err="1"/>
              <a:t>P</a:t>
            </a:r>
            <a:r>
              <a:rPr lang="en-US" baseline="-25000" dirty="0" err="1"/>
              <a:t>pl</a:t>
            </a:r>
            <a:r>
              <a:rPr lang="en-US" dirty="0"/>
              <a:t> = plenum pressure 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baseline="-25000" dirty="0"/>
              <a:t>0</a:t>
            </a:r>
            <a:r>
              <a:rPr lang="en-US" dirty="0"/>
              <a:t> = neutral flux into plenum</a:t>
            </a:r>
          </a:p>
          <a:p>
            <a:pPr lvl="1">
              <a:defRPr/>
            </a:pPr>
            <a:r>
              <a:rPr lang="en-US" dirty="0"/>
              <a:t>C = throat conductance</a:t>
            </a:r>
          </a:p>
          <a:p>
            <a:pPr>
              <a:defRPr/>
            </a:pPr>
            <a:r>
              <a:rPr lang="en-US" dirty="0" smtClean="0"/>
              <a:t>To </a:t>
            </a:r>
            <a:r>
              <a:rPr lang="en-US" dirty="0"/>
              <a:t>optimize, need C(</a:t>
            </a:r>
            <a:r>
              <a:rPr lang="en-US" dirty="0" err="1">
                <a:solidFill>
                  <a:srgbClr val="FF0000"/>
                </a:solidFill>
              </a:rPr>
              <a:t>g,h</a:t>
            </a:r>
            <a:r>
              <a:rPr lang="en-US" dirty="0"/>
              <a:t>), I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g,h</a:t>
            </a:r>
            <a:r>
              <a:rPr lang="en-US" dirty="0"/>
              <a:t>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6683375" y="1092200"/>
            <a:ext cx="179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400" i="0">
                <a:solidFill>
                  <a:srgbClr val="FF0000"/>
                </a:solidFill>
              </a:rPr>
              <a:t>g = throat height</a:t>
            </a:r>
          </a:p>
          <a:p>
            <a:pPr eaLnBrk="1" hangingPunct="1"/>
            <a:r>
              <a:rPr lang="en-US" sz="1400" i="0">
                <a:solidFill>
                  <a:srgbClr val="FF0000"/>
                </a:solidFill>
              </a:rPr>
              <a:t>h = throat length</a:t>
            </a:r>
          </a:p>
        </p:txBody>
      </p:sp>
      <p:graphicFrame>
        <p:nvGraphicFramePr>
          <p:cNvPr id="4102" name="Object 9"/>
          <p:cNvGraphicFramePr>
            <a:graphicFrameLocks noChangeAspect="1"/>
          </p:cNvGraphicFramePr>
          <p:nvPr/>
        </p:nvGraphicFramePr>
        <p:xfrm>
          <a:off x="1143000" y="4267200"/>
          <a:ext cx="27320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384300" imgH="393700" progId="Equation.3">
                  <p:embed/>
                </p:oleObj>
              </mc:Choice>
              <mc:Fallback>
                <p:oleObj name="Equation" r:id="rId4" imgW="138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273208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520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04" name="Straight Arrow Connector 6"/>
          <p:cNvCxnSpPr>
            <a:cxnSpLocks noChangeShapeType="1"/>
          </p:cNvCxnSpPr>
          <p:nvPr/>
        </p:nvCxnSpPr>
        <p:spPr bwMode="auto">
          <a:xfrm flipH="1">
            <a:off x="7932738" y="2422525"/>
            <a:ext cx="190500" cy="13335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5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2D0FD96A-EA5A-425C-98F8-C52DD32FCD81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18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6751638" y="2408238"/>
            <a:ext cx="1254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6934200" y="2339975"/>
            <a:ext cx="1254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4108" name="Straight Arrow Connector 4"/>
          <p:cNvCxnSpPr>
            <a:cxnSpLocks noChangeShapeType="1"/>
          </p:cNvCxnSpPr>
          <p:nvPr/>
        </p:nvCxnSpPr>
        <p:spPr bwMode="auto">
          <a:xfrm>
            <a:off x="6858000" y="2384425"/>
            <a:ext cx="76200" cy="23653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Straight Arrow Connector 13"/>
          <p:cNvCxnSpPr>
            <a:cxnSpLocks noChangeShapeType="1"/>
          </p:cNvCxnSpPr>
          <p:nvPr/>
        </p:nvCxnSpPr>
        <p:spPr bwMode="auto">
          <a:xfrm flipH="1">
            <a:off x="6934200" y="2544763"/>
            <a:ext cx="160338" cy="68262"/>
          </a:xfrm>
          <a:prstGeom prst="straightConnector1">
            <a:avLst/>
          </a:prstGeom>
          <a:noFill/>
          <a:ln w="15875" algn="ctr">
            <a:solidFill>
              <a:schemeClr val="accent2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0" name="Straight Arrow Connector 8"/>
          <p:cNvCxnSpPr>
            <a:cxnSpLocks noChangeShapeType="1"/>
          </p:cNvCxnSpPr>
          <p:nvPr/>
        </p:nvCxnSpPr>
        <p:spPr bwMode="auto">
          <a:xfrm flipH="1">
            <a:off x="6942138" y="1608138"/>
            <a:ext cx="128587" cy="661987"/>
          </a:xfrm>
          <a:prstGeom prst="straightConnector1">
            <a:avLst/>
          </a:prstGeom>
          <a:noFill/>
          <a:ln w="15875" algn="ctr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Oval 9"/>
          <p:cNvSpPr>
            <a:spLocks noChangeArrowheads="1"/>
          </p:cNvSpPr>
          <p:nvPr/>
        </p:nvSpPr>
        <p:spPr bwMode="auto">
          <a:xfrm>
            <a:off x="7958138" y="1901825"/>
            <a:ext cx="457200" cy="4762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8305800" y="22098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Cryo</a:t>
            </a:r>
          </a:p>
        </p:txBody>
      </p:sp>
      <p:sp>
        <p:nvSpPr>
          <p:cNvPr id="4113" name="TextBox 18"/>
          <p:cNvSpPr txBox="1">
            <a:spLocks noChangeArrowheads="1"/>
          </p:cNvSpPr>
          <p:nvPr/>
        </p:nvSpPr>
        <p:spPr bwMode="auto">
          <a:xfrm rot="-1082347">
            <a:off x="7170738" y="1820863"/>
            <a:ext cx="608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9933"/>
                </a:solidFill>
              </a:rPr>
              <a:t>Baffle</a:t>
            </a:r>
          </a:p>
        </p:txBody>
      </p:sp>
    </p:spTree>
    <p:extLst>
      <p:ext uri="{BB962C8B-B14F-4D97-AF65-F5344CB8AC3E}">
        <p14:creationId xmlns:p14="http://schemas.microsoft.com/office/powerpoint/2010/main" val="322756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8778"/>
          <a:stretch>
            <a:fillRect/>
          </a:stretch>
        </p:blipFill>
        <p:spPr bwMode="auto">
          <a:xfrm>
            <a:off x="938213" y="4521200"/>
            <a:ext cx="2432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Semi-analytic pumping model* used to optimize pumping chamber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r>
              <a:rPr lang="en-US" sz="2200" smtClean="0"/>
              <a:t>Uses first-flight model for neutral flux into pump plenum</a:t>
            </a:r>
          </a:p>
          <a:p>
            <a:r>
              <a:rPr lang="en-US" sz="2200" smtClean="0"/>
              <a:t>Requires knowledge of divertor plasma profiles</a:t>
            </a:r>
          </a:p>
          <a:p>
            <a:r>
              <a:rPr lang="en-US" sz="2200" smtClean="0"/>
              <a:t>Validated against DIII-D experiments</a:t>
            </a:r>
          </a:p>
          <a:p>
            <a:endParaRPr lang="en-US" sz="2200" smtClean="0"/>
          </a:p>
        </p:txBody>
      </p:sp>
      <p:graphicFrame>
        <p:nvGraphicFramePr>
          <p:cNvPr id="5125" name="Object 4"/>
          <p:cNvGraphicFramePr>
            <a:graphicFrameLocks noChangeAspect="1"/>
          </p:cNvGraphicFramePr>
          <p:nvPr/>
        </p:nvGraphicFramePr>
        <p:xfrm>
          <a:off x="457200" y="2097088"/>
          <a:ext cx="4319588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2959100" imgH="1803400" progId="Equation.3">
                  <p:embed/>
                </p:oleObj>
              </mc:Choice>
              <mc:Fallback>
                <p:oleObj name="Equation" r:id="rId4" imgW="2959100" imgH="180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97088"/>
                        <a:ext cx="4319588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5410200" y="6237288"/>
            <a:ext cx="373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*R. Maingi, Nucl. Fus. 39 (1999) 1187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4953000" y="2895600"/>
            <a:ext cx="282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303FB"/>
                </a:solidFill>
              </a:rPr>
              <a:t>Neutral current into plenum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4953000" y="3516313"/>
            <a:ext cx="310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303FB"/>
                </a:solidFill>
              </a:rPr>
              <a:t>Solid angle of plenum entrance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4953000" y="4202113"/>
            <a:ext cx="398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303FB"/>
                </a:solidFill>
              </a:rPr>
              <a:t>Transmission of neutrals through plasma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05200" y="3024188"/>
            <a:ext cx="1447800" cy="0"/>
          </a:xfrm>
          <a:prstGeom prst="straightConnector1">
            <a:avLst/>
          </a:prstGeom>
          <a:ln w="25400">
            <a:solidFill>
              <a:srgbClr val="030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83138" y="3646488"/>
            <a:ext cx="212725" cy="1587"/>
          </a:xfrm>
          <a:prstGeom prst="straightConnector1">
            <a:avLst/>
          </a:prstGeom>
          <a:ln w="25400">
            <a:solidFill>
              <a:srgbClr val="030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78250" y="4341813"/>
            <a:ext cx="1174750" cy="12700"/>
          </a:xfrm>
          <a:prstGeom prst="straightConnector1">
            <a:avLst/>
          </a:prstGeom>
          <a:ln w="25400">
            <a:solidFill>
              <a:srgbClr val="030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Box 13"/>
          <p:cNvSpPr txBox="1">
            <a:spLocks noChangeArrowheads="1"/>
          </p:cNvSpPr>
          <p:nvPr/>
        </p:nvSpPr>
        <p:spPr bwMode="auto">
          <a:xfrm>
            <a:off x="3646488" y="5041900"/>
            <a:ext cx="5095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Origin of neutrals making it into plenum tends to be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localized to near-entrance region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    Dominantly due to solid angle factor</a:t>
            </a:r>
          </a:p>
        </p:txBody>
      </p:sp>
      <p:sp>
        <p:nvSpPr>
          <p:cNvPr id="5134" name="TextBox 13"/>
          <p:cNvSpPr txBox="1">
            <a:spLocks noChangeArrowheads="1"/>
          </p:cNvSpPr>
          <p:nvPr/>
        </p:nvSpPr>
        <p:spPr bwMode="auto">
          <a:xfrm>
            <a:off x="4954588" y="2181225"/>
            <a:ext cx="417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303FB"/>
                </a:solidFill>
              </a:rPr>
              <a:t>Plenum pressure corrected for penetration of neutrals </a:t>
            </a:r>
          </a:p>
          <a:p>
            <a:pPr eaLnBrk="1" hangingPunct="1"/>
            <a:r>
              <a:rPr lang="en-US">
                <a:solidFill>
                  <a:srgbClr val="0303FB"/>
                </a:solidFill>
              </a:rPr>
              <a:t>through long duct (verified using EIRENE)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06788" y="2384425"/>
            <a:ext cx="1447800" cy="0"/>
          </a:xfrm>
          <a:prstGeom prst="straightConnector1">
            <a:avLst/>
          </a:prstGeom>
          <a:ln w="25400">
            <a:solidFill>
              <a:srgbClr val="0303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E1B4E7AD-9EE2-46AE-BDBB-D1E38EB9C7CF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19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99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overview of talk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r>
              <a:rPr lang="en-US" dirty="0" smtClean="0"/>
              <a:t>Particle control needs for NSTX-U: </a:t>
            </a:r>
          </a:p>
          <a:p>
            <a:pPr lvl="1"/>
            <a:r>
              <a:rPr lang="en-US" dirty="0" smtClean="0"/>
              <a:t>Need to avoid density limit, </a:t>
            </a:r>
            <a:r>
              <a:rPr lang="en-US" dirty="0" err="1" smtClean="0"/>
              <a:t>radiative</a:t>
            </a:r>
            <a:r>
              <a:rPr lang="en-US" dirty="0" smtClean="0"/>
              <a:t> collapse during long-pulse shots</a:t>
            </a:r>
          </a:p>
          <a:p>
            <a:pPr lvl="2"/>
            <a:r>
              <a:rPr lang="en-US" dirty="0" smtClean="0"/>
              <a:t>Greenwald fraction f</a:t>
            </a:r>
            <a:r>
              <a:rPr lang="en-US" baseline="-25000" dirty="0" smtClean="0"/>
              <a:t>G</a:t>
            </a:r>
            <a:r>
              <a:rPr lang="en-US" dirty="0" smtClean="0"/>
              <a:t>~0.7-1.0 sufficient for non-inductive studies</a:t>
            </a:r>
          </a:p>
          <a:p>
            <a:pPr lvl="1"/>
            <a:r>
              <a:rPr lang="en-US" dirty="0" smtClean="0"/>
              <a:t>Lower density to access reduced collisionality physics</a:t>
            </a:r>
          </a:p>
          <a:p>
            <a:pPr lvl="2"/>
            <a:r>
              <a:rPr lang="en-US" dirty="0" smtClean="0"/>
              <a:t>f</a:t>
            </a:r>
            <a:r>
              <a:rPr lang="en-US" baseline="-25000" dirty="0" smtClean="0"/>
              <a:t>G</a:t>
            </a:r>
            <a:r>
              <a:rPr lang="en-US" dirty="0" smtClean="0"/>
              <a:t>~0.3-0.5 desired</a:t>
            </a:r>
          </a:p>
          <a:p>
            <a:pPr lvl="1"/>
            <a:r>
              <a:rPr lang="en-US" dirty="0" smtClean="0"/>
              <a:t>Develop FNSF-relevant pumping scenarios</a:t>
            </a:r>
          </a:p>
          <a:p>
            <a:r>
              <a:rPr lang="en-US" dirty="0" smtClean="0"/>
              <a:t>Plans for Years 1-2 of NSTX-U operation: lithium and ELMs</a:t>
            </a:r>
          </a:p>
          <a:p>
            <a:pPr lvl="1"/>
            <a:r>
              <a:rPr lang="en-US" dirty="0" smtClean="0"/>
              <a:t>Lithium provides deuterium control, without saturation in ~1 s in NSTX</a:t>
            </a:r>
          </a:p>
          <a:p>
            <a:pPr lvl="1"/>
            <a:r>
              <a:rPr lang="en-US" dirty="0" smtClean="0"/>
              <a:t>Impurities can be flushed using ELM triggering to control radiation</a:t>
            </a:r>
          </a:p>
          <a:p>
            <a:pPr lvl="1"/>
            <a:r>
              <a:rPr lang="en-US" dirty="0" smtClean="0"/>
              <a:t>Lithium granule injector is main upgrade to NSTX-U</a:t>
            </a:r>
          </a:p>
          <a:p>
            <a:r>
              <a:rPr lang="en-US" dirty="0" smtClean="0"/>
              <a:t>Plans for Years 3-4 of NSTX-U operation: cryo-pumping</a:t>
            </a:r>
          </a:p>
          <a:p>
            <a:pPr lvl="1"/>
            <a:r>
              <a:rPr lang="en-US" dirty="0" smtClean="0"/>
              <a:t>Physics design of pumping system</a:t>
            </a:r>
          </a:p>
          <a:p>
            <a:pPr lvl="1"/>
            <a:r>
              <a:rPr lang="en-US" dirty="0" smtClean="0"/>
              <a:t>Preliminary analysis of FNSF pumping geometry</a:t>
            </a:r>
          </a:p>
          <a:p>
            <a:r>
              <a:rPr lang="en-US" dirty="0" smtClean="0"/>
              <a:t>Goal for end of 5-year plan: stationary n</a:t>
            </a:r>
            <a:r>
              <a:rPr lang="en-US" baseline="-25000" dirty="0" smtClean="0"/>
              <a:t>e</a:t>
            </a:r>
            <a:r>
              <a:rPr lang="en-US" dirty="0" smtClean="0"/>
              <a:t>, f</a:t>
            </a:r>
            <a:r>
              <a:rPr lang="en-US" baseline="-25000" dirty="0" smtClean="0"/>
              <a:t>G</a:t>
            </a:r>
            <a:r>
              <a:rPr lang="en-US" dirty="0" smtClean="0"/>
              <a:t>~0.5, low Z</a:t>
            </a:r>
            <a:r>
              <a:rPr lang="en-US" baseline="-25000" dirty="0" smtClean="0"/>
              <a:t>eff</a:t>
            </a:r>
            <a:r>
              <a:rPr lang="en-US" dirty="0" smtClean="0"/>
              <a:t>~2-2.5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1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Model upgraded to include conductance correction in a long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6475"/>
            <a:ext cx="87630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I</a:t>
            </a:r>
            <a:r>
              <a:rPr lang="en-US" sz="2000" baseline="-25000" dirty="0" smtClean="0"/>
              <a:t>D0</a:t>
            </a:r>
            <a:r>
              <a:rPr lang="en-US" sz="2000" dirty="0" smtClean="0"/>
              <a:t> = I</a:t>
            </a:r>
            <a:r>
              <a:rPr lang="en-US" sz="2000" baseline="-25000" dirty="0" smtClean="0"/>
              <a:t>D0</a:t>
            </a:r>
            <a:r>
              <a:rPr lang="en-US" sz="2000" dirty="0" smtClean="0"/>
              <a:t>(x) = current of “fast” atomic 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      deuterium entering from plasma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If fast atoms are turned into thermal 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molecules on collision will the wall, then: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 smtClean="0"/>
              <a:t>   I</a:t>
            </a:r>
            <a:r>
              <a:rPr lang="en-US" sz="1600" baseline="-25000" dirty="0" smtClean="0"/>
              <a:t>D0</a:t>
            </a:r>
            <a:r>
              <a:rPr lang="en-US" sz="1600" dirty="0" smtClean="0"/>
              <a:t>(x) = I</a:t>
            </a:r>
            <a:r>
              <a:rPr lang="en-US" sz="1600" baseline="-25000" dirty="0" smtClean="0"/>
              <a:t>D0</a:t>
            </a:r>
            <a:r>
              <a:rPr lang="en-US" sz="1600" dirty="0" smtClean="0"/>
              <a:t>(0)*F(x)/F(0), where F is the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 smtClean="0"/>
              <a:t>   solid angle factor evaluated along x</a:t>
            </a:r>
          </a:p>
          <a:p>
            <a:pPr>
              <a:defRPr/>
            </a:pPr>
            <a:r>
              <a:rPr lang="en-US" sz="2000" dirty="0" smtClean="0"/>
              <a:t>I</a:t>
            </a:r>
            <a:r>
              <a:rPr lang="en-US" sz="2000" baseline="-25000" dirty="0" smtClean="0"/>
              <a:t>D2</a:t>
            </a:r>
            <a:r>
              <a:rPr lang="en-US" sz="2000" dirty="0" smtClean="0"/>
              <a:t> = current of thermal molecules leaving </a:t>
            </a:r>
          </a:p>
          <a:p>
            <a:pPr>
              <a:defRPr/>
            </a:pPr>
            <a:r>
              <a:rPr lang="en-US" sz="2000" dirty="0" smtClean="0"/>
              <a:t>I</a:t>
            </a:r>
            <a:r>
              <a:rPr lang="en-US" sz="2000" baseline="-25000" dirty="0" smtClean="0"/>
              <a:t>D2</a:t>
            </a:r>
            <a:r>
              <a:rPr lang="en-US" sz="2000" dirty="0" smtClean="0"/>
              <a:t> = volume integral of sources (I</a:t>
            </a:r>
            <a:r>
              <a:rPr lang="en-US" sz="2000" baseline="-25000" dirty="0" smtClean="0"/>
              <a:t>D0</a:t>
            </a:r>
            <a:r>
              <a:rPr lang="en-US" sz="2000" dirty="0" smtClean="0"/>
              <a:t>), sinks 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pl</a:t>
            </a:r>
            <a:r>
              <a:rPr lang="en-US" sz="2000" dirty="0" err="1" smtClean="0"/>
              <a:t>S</a:t>
            </a:r>
            <a:r>
              <a:rPr lang="en-US" sz="2000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      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D2</a:t>
            </a:r>
            <a:r>
              <a:rPr lang="en-US" sz="2000" dirty="0" smtClean="0"/>
              <a:t>(x) = I</a:t>
            </a:r>
            <a:r>
              <a:rPr lang="en-US" sz="2000" baseline="-25000" dirty="0" smtClean="0"/>
              <a:t>D0</a:t>
            </a:r>
            <a:r>
              <a:rPr lang="en-US" sz="2000" dirty="0" smtClean="0"/>
              <a:t>(x) –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pl</a:t>
            </a:r>
            <a:r>
              <a:rPr lang="en-US" sz="2000" dirty="0" err="1" smtClean="0"/>
              <a:t>S</a:t>
            </a:r>
            <a:endParaRPr lang="en-US" sz="2000" dirty="0" smtClean="0"/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Pressure is</a:t>
            </a:r>
          </a:p>
          <a:p>
            <a:pPr>
              <a:defRPr/>
            </a:pPr>
            <a:r>
              <a:rPr lang="en-US" sz="2000" dirty="0" smtClean="0"/>
              <a:t>So plenum pressure is</a:t>
            </a:r>
          </a:p>
          <a:p>
            <a:pPr>
              <a:defRPr/>
            </a:pPr>
            <a:endParaRPr lang="en-US" sz="1600" baseline="-25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43600" y="2438400"/>
            <a:ext cx="30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1600" y="10668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391400" y="10668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91400" y="1066800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943600" y="19812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5"/>
          <p:cNvSpPr txBox="1">
            <a:spLocks noChangeArrowheads="1"/>
          </p:cNvSpPr>
          <p:nvPr/>
        </p:nvSpPr>
        <p:spPr bwMode="auto">
          <a:xfrm>
            <a:off x="7467600" y="116681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pl</a:t>
            </a:r>
          </a:p>
        </p:txBody>
      </p:sp>
      <p:sp>
        <p:nvSpPr>
          <p:cNvPr id="6154" name="TextBox 26"/>
          <p:cNvSpPr txBox="1">
            <a:spLocks noChangeArrowheads="1"/>
          </p:cNvSpPr>
          <p:nvPr/>
        </p:nvSpPr>
        <p:spPr bwMode="auto">
          <a:xfrm>
            <a:off x="8535988" y="114300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  <a:endParaRPr lang="en-US" baseline="-25000"/>
          </a:p>
        </p:txBody>
      </p:sp>
      <p:sp>
        <p:nvSpPr>
          <p:cNvPr id="6155" name="TextBox 29"/>
          <p:cNvSpPr txBox="1">
            <a:spLocks noChangeArrowheads="1"/>
          </p:cNvSpPr>
          <p:nvPr/>
        </p:nvSpPr>
        <p:spPr bwMode="auto">
          <a:xfrm>
            <a:off x="6019800" y="25146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D0</a:t>
            </a:r>
          </a:p>
        </p:txBody>
      </p:sp>
      <p:sp>
        <p:nvSpPr>
          <p:cNvPr id="6156" name="TextBox 30"/>
          <p:cNvSpPr txBox="1">
            <a:spLocks noChangeArrowheads="1"/>
          </p:cNvSpPr>
          <p:nvPr/>
        </p:nvSpPr>
        <p:spPr bwMode="auto">
          <a:xfrm>
            <a:off x="7050088" y="25257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D2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19800" y="2525713"/>
            <a:ext cx="4159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10400" y="2525713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9" name="Object 37"/>
          <p:cNvGraphicFramePr>
            <a:graphicFrameLocks noChangeAspect="1"/>
          </p:cNvGraphicFramePr>
          <p:nvPr/>
        </p:nvGraphicFramePr>
        <p:xfrm>
          <a:off x="2133600" y="4097338"/>
          <a:ext cx="393858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2705100" imgH="482600" progId="Equation.3">
                  <p:embed/>
                </p:oleObj>
              </mc:Choice>
              <mc:Fallback>
                <p:oleObj name="Equation" r:id="rId3" imgW="2705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97338"/>
                        <a:ext cx="3938588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38"/>
          <p:cNvGraphicFramePr>
            <a:graphicFrameLocks noChangeAspect="1"/>
          </p:cNvGraphicFramePr>
          <p:nvPr/>
        </p:nvGraphicFramePr>
        <p:xfrm>
          <a:off x="795338" y="5029200"/>
          <a:ext cx="519588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5" imgW="3568700" imgH="965200" progId="Equation.3">
                  <p:embed/>
                </p:oleObj>
              </mc:Choice>
              <mc:Fallback>
                <p:oleObj name="Equation" r:id="rId5" imgW="35687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5029200"/>
                        <a:ext cx="5195887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39"/>
          <p:cNvGraphicFramePr>
            <a:graphicFrameLocks noChangeAspect="1"/>
          </p:cNvGraphicFramePr>
          <p:nvPr/>
        </p:nvGraphicFramePr>
        <p:xfrm>
          <a:off x="6553200" y="5445125"/>
          <a:ext cx="18303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7" imgW="1256755" imgH="482391" progId="Equation.3">
                  <p:embed/>
                </p:oleObj>
              </mc:Choice>
              <mc:Fallback>
                <p:oleObj name="Equation" r:id="rId7" imgW="125675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445125"/>
                        <a:ext cx="183038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4953000" y="5673725"/>
            <a:ext cx="1066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84875" y="1905000"/>
            <a:ext cx="1406525" cy="0"/>
          </a:xfrm>
          <a:prstGeom prst="straightConnector1">
            <a:avLst/>
          </a:prstGeom>
          <a:ln w="12700">
            <a:solidFill>
              <a:srgbClr val="022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TextBox 22"/>
          <p:cNvSpPr txBox="1">
            <a:spLocks noChangeArrowheads="1"/>
          </p:cNvSpPr>
          <p:nvPr/>
        </p:nvSpPr>
        <p:spPr bwMode="auto">
          <a:xfrm>
            <a:off x="5867400" y="1447800"/>
            <a:ext cx="1298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221BE"/>
                </a:solidFill>
              </a:rPr>
              <a:t>x=length along </a:t>
            </a:r>
          </a:p>
          <a:p>
            <a:pPr eaLnBrk="1" hangingPunct="1"/>
            <a:r>
              <a:rPr lang="en-US" sz="1400">
                <a:solidFill>
                  <a:srgbClr val="0221BE"/>
                </a:solidFill>
              </a:rPr>
              <a:t>duct</a:t>
            </a:r>
            <a:endParaRPr lang="en-US" sz="1400" baseline="-25000">
              <a:solidFill>
                <a:srgbClr val="0221BE"/>
              </a:solidFill>
            </a:endParaRPr>
          </a:p>
        </p:txBody>
      </p:sp>
      <p:sp>
        <p:nvSpPr>
          <p:cNvPr id="6165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2C0D6972-B13F-4667-AC91-F0E5A575FAC6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20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9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Expressions for conductance, pressure have been checked with Monte Carlo neutral code EIRENE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smtClean="0"/>
              <a:t>Set of ducts constructed in EIRENE, varying length and height</a:t>
            </a:r>
          </a:p>
          <a:p>
            <a:r>
              <a:rPr lang="en-US" smtClean="0"/>
              <a:t>Three calculations made for each:</a:t>
            </a:r>
          </a:p>
          <a:p>
            <a:pPr lvl="1"/>
            <a:r>
              <a:rPr lang="en-US" smtClean="0"/>
              <a:t>No pumping, gas source inside plenum </a:t>
            </a:r>
          </a:p>
          <a:p>
            <a:pPr lvl="2"/>
            <a:r>
              <a:rPr lang="en-US" smtClean="0"/>
              <a:t>Gives the actual conductance of duct/aperture</a:t>
            </a:r>
          </a:p>
          <a:p>
            <a:pPr lvl="2"/>
            <a:r>
              <a:rPr lang="en-US" smtClean="0"/>
              <a:t>C = I</a:t>
            </a:r>
            <a:r>
              <a:rPr lang="en-US" baseline="-25000" smtClean="0"/>
              <a:t>pl</a:t>
            </a:r>
            <a:r>
              <a:rPr lang="en-US" smtClean="0"/>
              <a:t>/P</a:t>
            </a:r>
            <a:r>
              <a:rPr lang="en-US" baseline="-25000" smtClean="0"/>
              <a:t>pl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(I</a:t>
            </a:r>
            <a:r>
              <a:rPr lang="en-US" baseline="-25000" smtClean="0"/>
              <a:t>pl</a:t>
            </a:r>
            <a:r>
              <a:rPr lang="en-US" smtClean="0"/>
              <a:t>=source in plenum, P</a:t>
            </a:r>
            <a:r>
              <a:rPr lang="en-US" baseline="-25000" smtClean="0"/>
              <a:t>pl</a:t>
            </a:r>
            <a:r>
              <a:rPr lang="en-US" smtClean="0"/>
              <a:t>=plenum pressure)</a:t>
            </a:r>
          </a:p>
          <a:p>
            <a:pPr lvl="1"/>
            <a:r>
              <a:rPr lang="en-US" smtClean="0"/>
              <a:t>No pumping, gas source outside plenum (mimic neutrals coming from plasma) </a:t>
            </a:r>
          </a:p>
          <a:p>
            <a:pPr lvl="2"/>
            <a:r>
              <a:rPr lang="en-US" smtClean="0"/>
              <a:t>Gives effective conductance, accounts for how far neutrals make it down duct before hitting the walls</a:t>
            </a:r>
          </a:p>
          <a:p>
            <a:pPr lvl="2"/>
            <a:r>
              <a:rPr lang="en-US" smtClean="0"/>
              <a:t>C</a:t>
            </a:r>
            <a:r>
              <a:rPr lang="en-US" baseline="-25000" smtClean="0"/>
              <a:t>eff</a:t>
            </a:r>
            <a:r>
              <a:rPr lang="en-US" smtClean="0"/>
              <a:t> = I</a:t>
            </a:r>
            <a:r>
              <a:rPr lang="en-US" baseline="-25000" smtClean="0"/>
              <a:t>ent</a:t>
            </a:r>
            <a:r>
              <a:rPr lang="en-US" smtClean="0"/>
              <a:t>/P</a:t>
            </a:r>
            <a:r>
              <a:rPr lang="en-US" baseline="-25000" smtClean="0"/>
              <a:t>pl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(I</a:t>
            </a:r>
            <a:r>
              <a:rPr lang="en-US" baseline="-25000" smtClean="0"/>
              <a:t>ent</a:t>
            </a:r>
            <a:r>
              <a:rPr lang="en-US" smtClean="0"/>
              <a:t>=current of neutrals crossing duct entrance)</a:t>
            </a:r>
          </a:p>
          <a:p>
            <a:pPr lvl="1"/>
            <a:r>
              <a:rPr lang="en-US" smtClean="0"/>
              <a:t>Pumping on (S=24 ,m</a:t>
            </a:r>
            <a:r>
              <a:rPr lang="en-US" baseline="30000" smtClean="0"/>
              <a:t>3</a:t>
            </a:r>
            <a:r>
              <a:rPr lang="en-US" smtClean="0"/>
              <a:t>/s), gas source outside plenum</a:t>
            </a:r>
          </a:p>
          <a:p>
            <a:pPr lvl="2"/>
            <a:r>
              <a:rPr lang="en-US" smtClean="0"/>
              <a:t>Check pressure against analytic expression: </a:t>
            </a:r>
          </a:p>
          <a:p>
            <a:pPr lvl="2"/>
            <a:r>
              <a:rPr lang="en-US" smtClean="0"/>
              <a:t>P = (C/C</a:t>
            </a:r>
            <a:r>
              <a:rPr lang="en-US" baseline="-25000" smtClean="0"/>
              <a:t>eff</a:t>
            </a:r>
            <a:r>
              <a:rPr lang="en-US" smtClean="0"/>
              <a:t>)*I</a:t>
            </a:r>
            <a:r>
              <a:rPr lang="en-US" baseline="-25000" smtClean="0"/>
              <a:t>ent</a:t>
            </a:r>
            <a:r>
              <a:rPr lang="en-US" smtClean="0"/>
              <a:t>/(S+C)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4506" r="21411" b="9198"/>
          <a:stretch>
            <a:fillRect/>
          </a:stretch>
        </p:blipFill>
        <p:spPr bwMode="auto">
          <a:xfrm>
            <a:off x="6324600" y="1501775"/>
            <a:ext cx="255905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71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EIRENE confirms pressure variations with plenum entrance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38" y="968375"/>
            <a:ext cx="8885237" cy="2743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X-axis: analytic expressions, Y-axis: values calculated with EIRENE</a:t>
            </a:r>
          </a:p>
          <a:p>
            <a:pPr>
              <a:defRPr/>
            </a:pPr>
            <a:r>
              <a:rPr lang="en-US" dirty="0" err="1" smtClean="0"/>
              <a:t>Conductances</a:t>
            </a:r>
            <a:r>
              <a:rPr lang="en-US" dirty="0" smtClean="0"/>
              <a:t> are ok, but duct expression is somewhat off (based on length scan on left)</a:t>
            </a:r>
          </a:p>
          <a:p>
            <a:pPr>
              <a:defRPr/>
            </a:pPr>
            <a:r>
              <a:rPr lang="en-US" dirty="0" smtClean="0"/>
              <a:t>Pressure variations from EIRENE largely agree with analytic expressions</a:t>
            </a:r>
          </a:p>
          <a:p>
            <a:pPr lvl="1">
              <a:defRPr/>
            </a:pPr>
            <a:r>
              <a:rPr lang="en-US" dirty="0" smtClean="0"/>
              <a:t>Difference is largely due to the </a:t>
            </a:r>
            <a:r>
              <a:rPr lang="en-US" dirty="0" err="1" smtClean="0"/>
              <a:t>conductances</a:t>
            </a:r>
            <a:r>
              <a:rPr lang="en-US" dirty="0" smtClean="0"/>
              <a:t>: if the EIRENE-calculated </a:t>
            </a:r>
            <a:r>
              <a:rPr lang="en-US" dirty="0" err="1" smtClean="0"/>
              <a:t>conductances</a:t>
            </a:r>
            <a:r>
              <a:rPr lang="en-US" dirty="0" smtClean="0"/>
              <a:t> are used, pressures lie on the line </a:t>
            </a:r>
          </a:p>
          <a:p>
            <a:pPr lvl="1">
              <a:defRPr/>
            </a:pPr>
            <a:r>
              <a:rPr lang="en-US" dirty="0" smtClean="0"/>
              <a:t>Just using P=I/(S+C) gives numbers higher by ~x2-3, trends off</a:t>
            </a:r>
            <a:endParaRPr lang="en-US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r="8243"/>
          <a:stretch>
            <a:fillRect/>
          </a:stretch>
        </p:blipFill>
        <p:spPr bwMode="auto">
          <a:xfrm>
            <a:off x="50800" y="3897313"/>
            <a:ext cx="9104313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2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Projected divertor parameters combined with semi-analytic pumping model are used to calculate pumping rates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846138"/>
            <a:ext cx="5951538" cy="3559175"/>
          </a:xfrm>
        </p:spPr>
        <p:txBody>
          <a:bodyPr/>
          <a:lstStyle/>
          <a:p>
            <a:r>
              <a:rPr lang="en-US" smtClean="0"/>
              <a:t>Analytic model requires divertor n, T, </a:t>
            </a:r>
            <a:r>
              <a:rPr lang="en-US" smtClean="0">
                <a:sym typeface="Symbol" pitchFamily="18" charset="2"/>
              </a:rPr>
              <a:t> </a:t>
            </a:r>
            <a:r>
              <a:rPr lang="en-US" smtClean="0"/>
              <a:t>profiles</a:t>
            </a:r>
          </a:p>
          <a:p>
            <a:r>
              <a:rPr lang="en-US" smtClean="0"/>
              <a:t>Heat flux, angle of B wrt PFC surface (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>
                <a:ea typeface="Calibri" pitchFamily="34" charset="0"/>
                <a:cs typeface="Calibri" pitchFamily="34" charset="0"/>
              </a:rPr>
              <a:t>)</a:t>
            </a:r>
            <a:r>
              <a:rPr lang="en-US" smtClean="0"/>
              <a:t>, and plasma temperature are sufficient to calculate n, </a:t>
            </a:r>
            <a:r>
              <a:rPr lang="en-US" smtClean="0">
                <a:sym typeface="Symbol" pitchFamily="18" charset="2"/>
              </a:rPr>
              <a:t>:</a:t>
            </a:r>
          </a:p>
          <a:p>
            <a:pPr lvl="1"/>
            <a:endParaRPr lang="en-US" sz="2400" smtClean="0">
              <a:sym typeface="Symbol" pitchFamily="18" charset="2"/>
            </a:endParaRPr>
          </a:p>
          <a:p>
            <a:pPr lvl="1"/>
            <a:endParaRPr lang="en-US" sz="2400" smtClean="0">
              <a:sym typeface="Symbol" pitchFamily="18" charset="2"/>
            </a:endParaRPr>
          </a:p>
          <a:p>
            <a:pPr lvl="1"/>
            <a:r>
              <a:rPr lang="en-US" smtClean="0">
                <a:sym typeface="Symbol" pitchFamily="18" charset="2"/>
              </a:rPr>
              <a:t>Recent experiments yield scaling of SOL heat flux width</a:t>
            </a:r>
          </a:p>
          <a:p>
            <a:pPr lvl="2"/>
            <a:r>
              <a:rPr lang="en-US" smtClean="0">
                <a:sym typeface="Symbol" pitchFamily="18" charset="2"/>
              </a:rPr>
              <a:t>No-lithium scaling used here, but all trend towards </a:t>
            </a:r>
            <a:r>
              <a:rPr lang="en-US" baseline="-25000" smtClean="0">
                <a:sym typeface="Symbol" pitchFamily="18" charset="2"/>
              </a:rPr>
              <a:t>q</a:t>
            </a:r>
            <a:r>
              <a:rPr lang="en-US" smtClean="0">
                <a:sym typeface="Symbol" pitchFamily="18" charset="2"/>
              </a:rPr>
              <a:t>~3mm at I</a:t>
            </a:r>
            <a:r>
              <a:rPr lang="en-US" baseline="-25000" smtClean="0">
                <a:sym typeface="Symbol" pitchFamily="18" charset="2"/>
              </a:rPr>
              <a:t>p</a:t>
            </a:r>
            <a:r>
              <a:rPr lang="en-US" smtClean="0">
                <a:sym typeface="Symbol" pitchFamily="18" charset="2"/>
              </a:rPr>
              <a:t>=2MA</a:t>
            </a:r>
          </a:p>
          <a:p>
            <a:pPr lvl="2"/>
            <a:r>
              <a:rPr lang="en-US" smtClean="0">
                <a:sym typeface="Symbol" pitchFamily="18" charset="2"/>
              </a:rPr>
              <a:t>P</a:t>
            </a:r>
            <a:r>
              <a:rPr lang="en-US" baseline="-25000" smtClean="0">
                <a:sym typeface="Symbol" pitchFamily="18" charset="2"/>
              </a:rPr>
              <a:t>div</a:t>
            </a:r>
            <a:r>
              <a:rPr lang="en-US" smtClean="0">
                <a:sym typeface="Symbol" pitchFamily="18" charset="2"/>
              </a:rPr>
              <a:t> = 5 MW assumed (1/2 of 10 MW input)</a:t>
            </a:r>
          </a:p>
          <a:p>
            <a:pPr lvl="1"/>
            <a:r>
              <a:rPr lang="en-US" smtClean="0">
                <a:sym typeface="Symbol" pitchFamily="18" charset="2"/>
              </a:rPr>
              <a:t>Langmuir probes show T</a:t>
            </a:r>
            <a:r>
              <a:rPr lang="en-US" baseline="-25000" smtClean="0">
                <a:sym typeface="Symbol" pitchFamily="18" charset="2"/>
              </a:rPr>
              <a:t>e</a:t>
            </a:r>
            <a:r>
              <a:rPr lang="en-US" smtClean="0">
                <a:sym typeface="Symbol" pitchFamily="18" charset="2"/>
              </a:rPr>
              <a:t>~15-20 eV in far SOL, with lithium radial, I</a:t>
            </a:r>
            <a:r>
              <a:rPr lang="en-US" baseline="-25000" smtClean="0">
                <a:sym typeface="Symbol" pitchFamily="18" charset="2"/>
              </a:rPr>
              <a:t>p</a:t>
            </a:r>
            <a:r>
              <a:rPr lang="en-US" smtClean="0">
                <a:sym typeface="Symbol" pitchFamily="18" charset="2"/>
              </a:rPr>
              <a:t> dependence</a:t>
            </a:r>
          </a:p>
          <a:p>
            <a:pPr lvl="2"/>
            <a:r>
              <a:rPr lang="en-US" smtClean="0">
                <a:ea typeface="Calibri" pitchFamily="34" charset="0"/>
                <a:cs typeface="Calibri" pitchFamily="34" charset="0"/>
                <a:sym typeface="Symbol" pitchFamily="18" charset="2"/>
              </a:rPr>
              <a:t>T</a:t>
            </a:r>
            <a:r>
              <a:rPr lang="en-US" baseline="-25000" smtClean="0">
                <a:ea typeface="Calibri" pitchFamily="34" charset="0"/>
                <a:cs typeface="Calibri" pitchFamily="34" charset="0"/>
                <a:sym typeface="Symbol" pitchFamily="18" charset="2"/>
              </a:rPr>
              <a:t>e</a:t>
            </a:r>
            <a:r>
              <a:rPr lang="en-US" smtClean="0">
                <a:ea typeface="Calibri" pitchFamily="34" charset="0"/>
                <a:cs typeface="Calibri" pitchFamily="34" charset="0"/>
                <a:sym typeface="Symbol" pitchFamily="18" charset="2"/>
              </a:rPr>
              <a:t>~15 eV assumed (NSTX-U-like discharges)</a:t>
            </a:r>
            <a:endParaRPr lang="en-US" smtClean="0">
              <a:ea typeface="Calibri" pitchFamily="34" charset="0"/>
              <a:cs typeface="Calibri" pitchFamily="34" charset="0"/>
            </a:endParaRPr>
          </a:p>
          <a:p>
            <a:endParaRPr lang="en-US" smtClean="0">
              <a:ea typeface="Calibri" pitchFamily="34" charset="0"/>
              <a:cs typeface="Calibri" pitchFamily="34" charset="0"/>
            </a:endParaRPr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1085850" y="2787650"/>
          <a:ext cx="23225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346200" imgH="482600" progId="Equation.3">
                  <p:embed/>
                </p:oleObj>
              </mc:Choice>
              <mc:Fallback>
                <p:oleObj name="Equation" r:id="rId3" imgW="1346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787650"/>
                        <a:ext cx="232251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1012825"/>
            <a:ext cx="3208337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03638"/>
            <a:ext cx="3182938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6408738" y="3894138"/>
            <a:ext cx="2655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NSTX shots with A=1.7 of NSTX-U</a:t>
            </a: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9" t="56560" b="4568"/>
          <a:stretch>
            <a:fillRect/>
          </a:stretch>
        </p:blipFill>
        <p:spPr bwMode="auto">
          <a:xfrm>
            <a:off x="6099175" y="5165725"/>
            <a:ext cx="30607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6373813" y="5927725"/>
            <a:ext cx="273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NSTX divertor scaling experiments</a:t>
            </a:r>
          </a:p>
        </p:txBody>
      </p:sp>
    </p:spTree>
    <p:extLst>
      <p:ext uri="{BB962C8B-B14F-4D97-AF65-F5344CB8AC3E}">
        <p14:creationId xmlns:p14="http://schemas.microsoft.com/office/powerpoint/2010/main" val="1262636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8" t="4800" r="8920"/>
          <a:stretch>
            <a:fillRect/>
          </a:stretch>
        </p:blipFill>
        <p:spPr bwMode="auto">
          <a:xfrm>
            <a:off x="4800600" y="3756025"/>
            <a:ext cx="29416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Pressure projections are used to optimize plenum geometry parameters</a:t>
            </a:r>
            <a:endParaRPr lang="en-US" baseline="-25000" dirty="0"/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0" y="942975"/>
            <a:ext cx="9144000" cy="2684463"/>
          </a:xfrm>
        </p:spPr>
        <p:txBody>
          <a:bodyPr>
            <a:normAutofit fontScale="92500"/>
          </a:bodyPr>
          <a:lstStyle/>
          <a:p>
            <a:pPr marL="342900" lvl="1" indent="-342900">
              <a:buFontTx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Exponentially decaying heat </a:t>
            </a:r>
            <a:r>
              <a:rPr lang="en-US" sz="2200" dirty="0">
                <a:solidFill>
                  <a:schemeClr val="tx1"/>
                </a:solidFill>
              </a:rPr>
              <a:t>flux footprint imposed, with </a:t>
            </a:r>
            <a:r>
              <a:rPr lang="en-US" sz="2200" dirty="0" err="1">
                <a:solidFill>
                  <a:schemeClr val="tx1"/>
                </a:solidFill>
              </a:rPr>
              <a:t>T</a:t>
            </a:r>
            <a:r>
              <a:rPr lang="en-US" sz="2200" baseline="-25000" dirty="0" err="1">
                <a:solidFill>
                  <a:schemeClr val="tx1"/>
                </a:solidFill>
              </a:rPr>
              <a:t>e</a:t>
            </a:r>
            <a:r>
              <a:rPr lang="en-US" sz="2200" dirty="0">
                <a:solidFill>
                  <a:schemeClr val="tx1"/>
                </a:solidFill>
              </a:rPr>
              <a:t>=15 eV</a:t>
            </a:r>
          </a:p>
          <a:p>
            <a:pPr>
              <a:defRPr/>
            </a:pPr>
            <a:r>
              <a:rPr lang="en-US" sz="2200" dirty="0" smtClean="0"/>
              <a:t>Plenum entrance height, length are varied to maximize pressure</a:t>
            </a:r>
          </a:p>
          <a:p>
            <a:pPr>
              <a:defRPr/>
            </a:pPr>
            <a:r>
              <a:rPr lang="en-US" sz="2200" dirty="0" smtClean="0"/>
              <a:t>Pressure in optimized plenum depends primarily on heat flux at pump entrance</a:t>
            </a:r>
          </a:p>
          <a:p>
            <a:pPr lvl="1">
              <a:defRPr/>
            </a:pPr>
            <a:r>
              <a:rPr lang="en-US" dirty="0" smtClean="0"/>
              <a:t>Varied through R</a:t>
            </a:r>
            <a:r>
              <a:rPr lang="en-US" baseline="-25000" dirty="0" smtClean="0"/>
              <a:t>OSP</a:t>
            </a:r>
            <a:r>
              <a:rPr lang="en-US" dirty="0" smtClean="0"/>
              <a:t>, flux expansion 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tot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 profile effects not important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Reaching P~0.8 </a:t>
            </a:r>
            <a:r>
              <a:rPr lang="en-US" dirty="0" err="1" smtClean="0"/>
              <a:t>mTorr</a:t>
            </a:r>
            <a:r>
              <a:rPr lang="en-US" dirty="0" smtClean="0"/>
              <a:t> (to pump 10 MW NBI) requires q</a:t>
            </a:r>
            <a:r>
              <a:rPr lang="en-US" baseline="-25000" dirty="0" smtClean="0">
                <a:sym typeface="Symbol" pitchFamily="18" charset="2"/>
              </a:rPr>
              <a:t></a:t>
            </a:r>
            <a:r>
              <a:rPr lang="en-US" baseline="30000" dirty="0" smtClean="0">
                <a:sym typeface="Symbol" pitchFamily="18" charset="2"/>
              </a:rPr>
              <a:t>ent</a:t>
            </a:r>
            <a:r>
              <a:rPr lang="en-US" dirty="0" smtClean="0"/>
              <a:t>~2 MW/m</a:t>
            </a:r>
            <a:r>
              <a:rPr lang="en-US" baseline="30000" dirty="0" smtClean="0"/>
              <a:t>2</a:t>
            </a:r>
          </a:p>
          <a:p>
            <a:pPr>
              <a:defRPr/>
            </a:pPr>
            <a:r>
              <a:rPr lang="en-US" sz="2200" dirty="0" smtClean="0"/>
              <a:t>Optimal plenum entrance for P=0.8mTorr: </a:t>
            </a:r>
            <a:r>
              <a:rPr lang="en-US" sz="2200" u="sng" dirty="0" smtClean="0">
                <a:solidFill>
                  <a:srgbClr val="FF0000"/>
                </a:solidFill>
              </a:rPr>
              <a:t>height g~2.5 cm, length h~2 cm</a:t>
            </a:r>
            <a:endParaRPr lang="en-US" sz="2200" u="sng" baseline="30000" dirty="0" smtClean="0">
              <a:solidFill>
                <a:srgbClr val="FF0000"/>
              </a:solidFill>
            </a:endParaRPr>
          </a:p>
        </p:txBody>
      </p:sp>
      <p:sp>
        <p:nvSpPr>
          <p:cNvPr id="10245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DD7B83F4-454C-4E71-A4D6-180A8673365C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24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668713"/>
            <a:ext cx="3840163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1649413" y="59436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12162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 r="6221"/>
          <a:stretch>
            <a:fillRect/>
          </a:stretch>
        </p:blipFill>
        <p:spPr bwMode="auto">
          <a:xfrm>
            <a:off x="6045200" y="3817938"/>
            <a:ext cx="310197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55099" r="25359" b="5943"/>
          <a:stretch>
            <a:fillRect/>
          </a:stretch>
        </p:blipFill>
        <p:spPr bwMode="auto">
          <a:xfrm>
            <a:off x="6111875" y="1203325"/>
            <a:ext cx="30337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263"/>
            <a:ext cx="8991600" cy="73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Equilibria with variety of R</a:t>
            </a:r>
            <a:r>
              <a:rPr lang="en-US" baseline="-25000" dirty="0" smtClean="0"/>
              <a:t>OSP</a:t>
            </a:r>
            <a:r>
              <a:rPr lang="en-US" dirty="0" smtClean="0"/>
              <a:t>, flux expansion are used to map heat flux profiles, assess candidate pump entrance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2663"/>
            <a:ext cx="3036888" cy="551656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Standard and snowflake divertors considered</a:t>
            </a:r>
          </a:p>
          <a:p>
            <a:pPr lvl="1">
              <a:defRPr/>
            </a:pPr>
            <a:r>
              <a:rPr lang="en-US" dirty="0" smtClean="0"/>
              <a:t>Four R</a:t>
            </a:r>
            <a:r>
              <a:rPr lang="en-US" baseline="-25000" dirty="0" smtClean="0"/>
              <a:t>OSP</a:t>
            </a:r>
            <a:r>
              <a:rPr lang="en-US" dirty="0" smtClean="0"/>
              <a:t> each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=1.0,1.03 shown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Movement of 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=1.03 strike line is much less than that of R</a:t>
            </a:r>
            <a:r>
              <a:rPr lang="en-US" baseline="-25000" dirty="0" smtClean="0">
                <a:sym typeface="Symbol"/>
              </a:rPr>
              <a:t>OSP</a:t>
            </a:r>
            <a:endParaRPr lang="en-US" baseline="-25000" dirty="0" smtClean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Flux expansion, flux surface geometry used to convert midplane heat flux profile (from scaling) to divertor heat flux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As R</a:t>
            </a:r>
            <a:r>
              <a:rPr lang="en-US" baseline="-25000" dirty="0" smtClean="0">
                <a:sym typeface="Symbol"/>
              </a:rPr>
              <a:t>OSP</a:t>
            </a:r>
            <a:r>
              <a:rPr lang="en-US" dirty="0" smtClean="0">
                <a:sym typeface="Symbol"/>
              </a:rPr>
              <a:t> is increased, flux expansion is decreased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7075488" y="3482975"/>
            <a:ext cx="149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Snowflake</a:t>
            </a:r>
          </a:p>
        </p:txBody>
      </p:sp>
      <p:sp>
        <p:nvSpPr>
          <p:cNvPr id="11271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73A23E6B-DAB4-4F6D-8899-C6489B05E0D2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25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55400" r="25235" b="5898"/>
          <a:stretch>
            <a:fillRect/>
          </a:stretch>
        </p:blipFill>
        <p:spPr bwMode="auto">
          <a:xfrm>
            <a:off x="3036888" y="1219200"/>
            <a:ext cx="30480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TextBox 3"/>
          <p:cNvSpPr txBox="1">
            <a:spLocks noChangeArrowheads="1"/>
          </p:cNvSpPr>
          <p:nvPr/>
        </p:nvSpPr>
        <p:spPr bwMode="auto">
          <a:xfrm>
            <a:off x="4078288" y="3490913"/>
            <a:ext cx="149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Standard</a:t>
            </a:r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 r="7600"/>
          <a:stretch>
            <a:fillRect/>
          </a:stretch>
        </p:blipFill>
        <p:spPr bwMode="auto">
          <a:xfrm>
            <a:off x="3033713" y="3817938"/>
            <a:ext cx="3055937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Rectangle 3"/>
          <p:cNvSpPr>
            <a:spLocks noChangeArrowheads="1"/>
          </p:cNvSpPr>
          <p:nvPr/>
        </p:nvSpPr>
        <p:spPr bwMode="auto">
          <a:xfrm>
            <a:off x="6218238" y="5745163"/>
            <a:ext cx="19050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5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Realistic equilibria, heat flux scaling, and empirical T</a:t>
            </a:r>
            <a:r>
              <a:rPr lang="en-US" baseline="-25000" smtClean="0"/>
              <a:t>e</a:t>
            </a:r>
            <a:r>
              <a:rPr lang="en-US" baseline="30000" smtClean="0"/>
              <a:t>SOL</a:t>
            </a:r>
            <a:r>
              <a:rPr lang="en-US" smtClean="0"/>
              <a:t> are used to project plenum pressure for candidate location R</a:t>
            </a:r>
            <a:r>
              <a:rPr lang="en-US" baseline="-25000" smtClean="0"/>
              <a:t>pump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"/>
          <a:stretch>
            <a:fillRect/>
          </a:stretch>
        </p:blipFill>
        <p:spPr bwMode="auto">
          <a:xfrm>
            <a:off x="3444875" y="1493838"/>
            <a:ext cx="56991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944563"/>
            <a:ext cx="3543300" cy="55546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200" dirty="0" smtClean="0"/>
              <a:t>Analytic model for plenum pressure with optimized entrance parameters</a:t>
            </a:r>
          </a:p>
          <a:p>
            <a:pPr>
              <a:defRPr/>
            </a:pPr>
            <a:r>
              <a:rPr lang="en-US" sz="2200" dirty="0" smtClean="0"/>
              <a:t>Pressure is non-monotonic with 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pump</a:t>
            </a:r>
            <a:r>
              <a:rPr lang="en-US" sz="2200" dirty="0" smtClean="0"/>
              <a:t> due to field geometry</a:t>
            </a:r>
          </a:p>
          <a:p>
            <a:pPr lvl="1">
              <a:defRPr/>
            </a:pPr>
            <a:r>
              <a:rPr lang="en-US" dirty="0" smtClean="0"/>
              <a:t>At low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pump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 is lower, so n/</a:t>
            </a:r>
            <a:r>
              <a:rPr lang="en-US" baseline="-25000" dirty="0" smtClean="0">
                <a:sym typeface="Symbol"/>
              </a:rPr>
              <a:t></a:t>
            </a:r>
            <a:r>
              <a:rPr lang="en-US" dirty="0" smtClean="0">
                <a:sym typeface="Symbol"/>
              </a:rPr>
              <a:t> is increased</a:t>
            </a:r>
          </a:p>
          <a:p>
            <a:pPr lvl="1">
              <a:buFont typeface="Arial" pitchFamily="34" charset="0"/>
              <a:buChar char="‍"/>
              <a:defRPr/>
            </a:pPr>
            <a:r>
              <a:rPr lang="en-US" dirty="0" smtClean="0">
                <a:sym typeface="Symbol"/>
              </a:rPr>
              <a:t>more neutrals ionized before reaching pump</a:t>
            </a:r>
            <a:endParaRPr lang="en-US" baseline="-25000" dirty="0" smtClean="0"/>
          </a:p>
          <a:p>
            <a:pPr>
              <a:defRPr/>
            </a:pPr>
            <a:r>
              <a:rPr lang="en-US" sz="2200" dirty="0" smtClean="0"/>
              <a:t>Optimizing position for narrowest SOL gives R</a:t>
            </a:r>
            <a:r>
              <a:rPr lang="en-US" sz="2200" baseline="-25000" dirty="0" smtClean="0"/>
              <a:t>pump</a:t>
            </a:r>
            <a:r>
              <a:rPr lang="en-US" sz="2200" dirty="0" smtClean="0"/>
              <a:t>~0.7</a:t>
            </a:r>
          </a:p>
          <a:p>
            <a:pPr lvl="1">
              <a:defRPr/>
            </a:pPr>
            <a:r>
              <a:rPr lang="en-US" sz="2200" dirty="0" smtClean="0"/>
              <a:t> </a:t>
            </a:r>
            <a:r>
              <a:rPr lang="en-US" dirty="0" smtClean="0"/>
              <a:t>Narrow SOL gives least flexibility in moving R</a:t>
            </a:r>
            <a:r>
              <a:rPr lang="en-US" baseline="-25000" dirty="0" smtClean="0"/>
              <a:t>OSP</a:t>
            </a:r>
            <a:r>
              <a:rPr lang="en-US" dirty="0" smtClean="0"/>
              <a:t> to improve pumping</a:t>
            </a:r>
          </a:p>
          <a:p>
            <a:pPr lvl="1">
              <a:defRPr/>
            </a:pPr>
            <a:r>
              <a:rPr lang="en-US" dirty="0" err="1" smtClean="0"/>
              <a:t>R</a:t>
            </a:r>
            <a:r>
              <a:rPr lang="en-US" baseline="-25000" dirty="0" err="1" smtClean="0"/>
              <a:t>pump</a:t>
            </a:r>
            <a:r>
              <a:rPr lang="en-US" dirty="0" smtClean="0"/>
              <a:t>=0.72 gives high P for wide range of SOL width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12293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F665EA74-0F5A-47EE-9C4D-7EEA1AE03429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26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294" name="Straight Arrow Connector 3"/>
          <p:cNvCxnSpPr>
            <a:cxnSpLocks noChangeShapeType="1"/>
          </p:cNvCxnSpPr>
          <p:nvPr/>
        </p:nvCxnSpPr>
        <p:spPr bwMode="auto">
          <a:xfrm flipH="1">
            <a:off x="5761038" y="2041525"/>
            <a:ext cx="14287" cy="3529013"/>
          </a:xfrm>
          <a:prstGeom prst="straightConnector1">
            <a:avLst/>
          </a:prstGeom>
          <a:noFill/>
          <a:ln w="508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Arrow Connector 2"/>
          <p:cNvCxnSpPr>
            <a:cxnSpLocks noChangeShapeType="1"/>
          </p:cNvCxnSpPr>
          <p:nvPr/>
        </p:nvCxnSpPr>
        <p:spPr bwMode="auto">
          <a:xfrm flipV="1">
            <a:off x="3602038" y="5154613"/>
            <a:ext cx="2159000" cy="5667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48225" y="1028700"/>
            <a:ext cx="3543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200" b="0" i="0" dirty="0" smtClean="0">
                <a:solidFill>
                  <a:srgbClr val="FF0000"/>
                </a:solidFill>
                <a:ea typeface="+mn-ea"/>
              </a:rPr>
              <a:t>STANDARD DIVERTOR P</a:t>
            </a:r>
            <a:r>
              <a:rPr lang="en-US" sz="2200" b="0" i="0" baseline="-25000" dirty="0" smtClean="0">
                <a:solidFill>
                  <a:srgbClr val="FF0000"/>
                </a:solidFill>
                <a:ea typeface="+mn-ea"/>
              </a:rPr>
              <a:t>0</a:t>
            </a:r>
            <a:endParaRPr lang="en-US" b="0" i="0" baseline="-250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b="0" i="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sz="2000" b="0" i="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519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r="5624"/>
          <a:stretch>
            <a:fillRect/>
          </a:stretch>
        </p:blipFill>
        <p:spPr bwMode="auto">
          <a:xfrm>
            <a:off x="3619500" y="1501775"/>
            <a:ext cx="55403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</a:t>
            </a:r>
            <a:r>
              <a:rPr lang="en-US" baseline="-25000" smtClean="0"/>
              <a:t>pump</a:t>
            </a:r>
            <a:r>
              <a:rPr lang="en-US" smtClean="0"/>
              <a:t>=0.72 gives n</a:t>
            </a:r>
            <a:r>
              <a:rPr lang="en-US" baseline="-25000" smtClean="0"/>
              <a:t>e</a:t>
            </a:r>
            <a:r>
              <a:rPr lang="en-US" smtClean="0"/>
              <a:t> control for range of I</a:t>
            </a:r>
            <a:r>
              <a:rPr lang="en-US" baseline="-25000" smtClean="0"/>
              <a:t>p</a:t>
            </a:r>
            <a:r>
              <a:rPr lang="en-US" smtClean="0"/>
              <a:t>, equilibria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0" y="1020763"/>
            <a:ext cx="3619500" cy="55324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Modified 2-pt model used to estimate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</a:t>
            </a:r>
            <a:r>
              <a:rPr lang="en-US" baseline="30000" dirty="0" err="1" smtClean="0"/>
              <a:t>sep</a:t>
            </a:r>
            <a:endParaRPr lang="en-US" baseline="30000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q</a:t>
            </a:r>
            <a:r>
              <a:rPr lang="en-US" baseline="-25000" dirty="0" smtClean="0"/>
              <a:t>||</a:t>
            </a:r>
            <a:r>
              <a:rPr lang="en-US" baseline="30000" dirty="0" err="1" smtClean="0"/>
              <a:t>sep</a:t>
            </a:r>
            <a:r>
              <a:rPr lang="en-US" dirty="0" smtClean="0"/>
              <a:t> from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scaling,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baseline="30000" dirty="0" err="1" smtClean="0"/>
              <a:t>div</a:t>
            </a:r>
            <a:r>
              <a:rPr lang="en-US" dirty="0" smtClean="0"/>
              <a:t> varied</a:t>
            </a:r>
          </a:p>
          <a:p>
            <a:pPr lvl="1">
              <a:defRPr/>
            </a:pPr>
            <a:r>
              <a:rPr lang="en-US" dirty="0" smtClean="0"/>
              <a:t>Final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</a:t>
            </a:r>
            <a:r>
              <a:rPr lang="en-US" baseline="30000" dirty="0" err="1" smtClean="0"/>
              <a:t>sep</a:t>
            </a:r>
            <a:r>
              <a:rPr lang="en-US" dirty="0" smtClean="0"/>
              <a:t>: pumping=NBI input</a:t>
            </a:r>
            <a:endParaRPr lang="en-US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</a:t>
            </a:r>
            <a:r>
              <a:rPr lang="en-US" baseline="30000" dirty="0" err="1" smtClean="0"/>
              <a:t>sep</a:t>
            </a:r>
            <a:r>
              <a:rPr lang="en-US" dirty="0" smtClean="0"/>
              <a:t> ~ 3 used to estimate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=n/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  <a:p>
            <a:pPr lvl="1">
              <a:defRPr/>
            </a:pPr>
            <a:r>
              <a:rPr lang="en-US" dirty="0" smtClean="0"/>
              <a:t>Consistent with NSTX data</a:t>
            </a:r>
          </a:p>
        </p:txBody>
      </p:sp>
      <p:sp>
        <p:nvSpPr>
          <p:cNvPr id="13317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E8DABEEA-B796-4330-A513-FADA7348D7EB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27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13318" name="Object 1"/>
          <p:cNvGraphicFramePr>
            <a:graphicFrameLocks noChangeAspect="1"/>
          </p:cNvGraphicFramePr>
          <p:nvPr/>
        </p:nvGraphicFramePr>
        <p:xfrm>
          <a:off x="301625" y="1773238"/>
          <a:ext cx="3025775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1765300" imgH="965200" progId="Equation.3">
                  <p:embed/>
                </p:oleObj>
              </mc:Choice>
              <mc:Fallback>
                <p:oleObj name="Equation" r:id="rId5" imgW="17653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773238"/>
                        <a:ext cx="3025775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19" name="Straight Arrow Connector 3"/>
          <p:cNvCxnSpPr>
            <a:cxnSpLocks noChangeShapeType="1"/>
          </p:cNvCxnSpPr>
          <p:nvPr/>
        </p:nvCxnSpPr>
        <p:spPr bwMode="auto">
          <a:xfrm flipH="1">
            <a:off x="6103938" y="2041525"/>
            <a:ext cx="14287" cy="3529013"/>
          </a:xfrm>
          <a:prstGeom prst="straightConnector1">
            <a:avLst/>
          </a:prstGeom>
          <a:noFill/>
          <a:ln w="508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2"/>
          <p:cNvCxnSpPr>
            <a:cxnSpLocks noChangeShapeType="1"/>
          </p:cNvCxnSpPr>
          <p:nvPr/>
        </p:nvCxnSpPr>
        <p:spPr bwMode="auto">
          <a:xfrm>
            <a:off x="411163" y="5151438"/>
            <a:ext cx="242887" cy="793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48225" y="1028700"/>
            <a:ext cx="3543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200" b="0" i="0" dirty="0" smtClean="0">
                <a:solidFill>
                  <a:srgbClr val="FF0000"/>
                </a:solidFill>
                <a:ea typeface="+mn-ea"/>
              </a:rPr>
              <a:t>SNOWFLAKE DIVERTOR n/</a:t>
            </a:r>
            <a:r>
              <a:rPr lang="en-US" sz="2200" b="0" i="0" dirty="0" err="1" smtClean="0">
                <a:solidFill>
                  <a:srgbClr val="FF0000"/>
                </a:solidFill>
                <a:ea typeface="+mn-ea"/>
              </a:rPr>
              <a:t>n</a:t>
            </a:r>
            <a:r>
              <a:rPr lang="en-US" sz="2200" b="0" i="0" baseline="-25000" dirty="0" err="1" smtClean="0">
                <a:solidFill>
                  <a:srgbClr val="FF0000"/>
                </a:solidFill>
                <a:ea typeface="+mn-ea"/>
              </a:rPr>
              <a:t>G</a:t>
            </a:r>
            <a:endParaRPr lang="en-US" b="0" i="0" baseline="-250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b="0" i="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sz="2000" b="0" i="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7321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5" r="49992"/>
          <a:stretch>
            <a:fillRect/>
          </a:stretch>
        </p:blipFill>
        <p:spPr bwMode="auto">
          <a:xfrm>
            <a:off x="6694488" y="3671888"/>
            <a:ext cx="24495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49820"/>
          <a:stretch>
            <a:fillRect/>
          </a:stretch>
        </p:blipFill>
        <p:spPr bwMode="auto">
          <a:xfrm>
            <a:off x="6664325" y="1233488"/>
            <a:ext cx="24796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Optimized plenum geometry capable of pumping to low density for a range of R</a:t>
            </a:r>
            <a:r>
              <a:rPr lang="en-US" baseline="-25000" smtClean="0"/>
              <a:t>OSP</a:t>
            </a:r>
            <a:r>
              <a:rPr lang="en-US" smtClean="0"/>
              <a:t>, I</a:t>
            </a:r>
            <a:r>
              <a:rPr lang="en-US" baseline="-25000" smtClean="0"/>
              <a:t>p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3946525" y="982663"/>
            <a:ext cx="2759075" cy="5486400"/>
          </a:xfrm>
        </p:spPr>
        <p:txBody>
          <a:bodyPr/>
          <a:lstStyle/>
          <a:p>
            <a:r>
              <a:rPr lang="en-US" sz="2000" smtClean="0"/>
              <a:t>Equilibrium f</a:t>
            </a:r>
            <a:r>
              <a:rPr lang="en-US" sz="2000" baseline="-25000" smtClean="0"/>
              <a:t>G</a:t>
            </a:r>
            <a:r>
              <a:rPr lang="en-US" sz="2000" smtClean="0"/>
              <a:t> down to &lt; 0.5</a:t>
            </a:r>
          </a:p>
          <a:p>
            <a:pPr lvl="1"/>
            <a:r>
              <a:rPr lang="en-US" sz="1800" smtClean="0"/>
              <a:t>Moving R</a:t>
            </a:r>
            <a:r>
              <a:rPr lang="en-US" sz="1800" baseline="-25000" smtClean="0"/>
              <a:t>OSP</a:t>
            </a:r>
            <a:r>
              <a:rPr lang="en-US" sz="1800" smtClean="0"/>
              <a:t> closer to pump allows lower n</a:t>
            </a:r>
            <a:r>
              <a:rPr lang="en-US" sz="1800" baseline="-25000" smtClean="0"/>
              <a:t>e</a:t>
            </a:r>
            <a:r>
              <a:rPr lang="en-US" sz="1800" smtClean="0"/>
              <a:t>, but limited by power handling</a:t>
            </a:r>
            <a:endParaRPr lang="en-US" sz="1800" baseline="-25000" smtClean="0"/>
          </a:p>
          <a:p>
            <a:endParaRPr lang="en-US" sz="2000" smtClean="0"/>
          </a:p>
          <a:p>
            <a:r>
              <a:rPr lang="en-US" sz="2000" smtClean="0"/>
              <a:t>High flux expansion in SFD gives </a:t>
            </a:r>
            <a:r>
              <a:rPr lang="en-US" sz="2000" i="1" u="sng" smtClean="0">
                <a:solidFill>
                  <a:srgbClr val="FF0000"/>
                </a:solidFill>
              </a:rPr>
              <a:t>better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pumping with SOL-side configuration</a:t>
            </a:r>
          </a:p>
          <a:p>
            <a:pPr lvl="1"/>
            <a:r>
              <a:rPr lang="en-US" sz="1800" smtClean="0"/>
              <a:t>More plasma in far SOL near pump</a:t>
            </a:r>
          </a:p>
          <a:p>
            <a:pPr lvl="1"/>
            <a:r>
              <a:rPr lang="en-US" sz="1800" smtClean="0"/>
              <a:t>More room to increase R</a:t>
            </a:r>
            <a:r>
              <a:rPr lang="en-US" sz="1800" baseline="-25000" smtClean="0"/>
              <a:t>OSP</a:t>
            </a:r>
            <a:r>
              <a:rPr lang="en-US" sz="1800" smtClean="0"/>
              <a:t> at high I</a:t>
            </a:r>
            <a:r>
              <a:rPr lang="en-US" sz="1800" baseline="-25000" smtClean="0"/>
              <a:t>p</a:t>
            </a:r>
          </a:p>
        </p:txBody>
      </p:sp>
      <p:sp>
        <p:nvSpPr>
          <p:cNvPr id="14342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2DDF98A4-701D-4105-BCED-E206A22E685B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28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023" r="5766" b="23984"/>
          <a:stretch>
            <a:fillRect/>
          </a:stretch>
        </p:blipFill>
        <p:spPr bwMode="auto">
          <a:xfrm>
            <a:off x="534988" y="1798638"/>
            <a:ext cx="342900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655638" y="5654675"/>
            <a:ext cx="345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0.4          0.6           0.8           1.0          1.2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2035175" y="5829300"/>
            <a:ext cx="585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R (m)</a:t>
            </a:r>
          </a:p>
        </p:txBody>
      </p:sp>
      <p:cxnSp>
        <p:nvCxnSpPr>
          <p:cNvPr id="14346" name="Straight Connector 3"/>
          <p:cNvCxnSpPr>
            <a:cxnSpLocks noChangeShapeType="1"/>
          </p:cNvCxnSpPr>
          <p:nvPr/>
        </p:nvCxnSpPr>
        <p:spPr bwMode="auto">
          <a:xfrm>
            <a:off x="495300" y="5661025"/>
            <a:ext cx="34448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Connector 12"/>
          <p:cNvCxnSpPr>
            <a:cxnSpLocks noChangeShapeType="1"/>
          </p:cNvCxnSpPr>
          <p:nvPr/>
        </p:nvCxnSpPr>
        <p:spPr bwMode="auto">
          <a:xfrm flipV="1">
            <a:off x="495300" y="1820863"/>
            <a:ext cx="7938" cy="384016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8" name="TextBox 17"/>
          <p:cNvSpPr txBox="1">
            <a:spLocks noChangeArrowheads="1"/>
          </p:cNvSpPr>
          <p:nvPr/>
        </p:nvSpPr>
        <p:spPr bwMode="auto">
          <a:xfrm rot="-5400000">
            <a:off x="-1615281" y="3599656"/>
            <a:ext cx="386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-1.8         -1.6         -1.4          -1.2         -1.0         -0.8</a:t>
            </a:r>
          </a:p>
        </p:txBody>
      </p:sp>
      <p:sp>
        <p:nvSpPr>
          <p:cNvPr id="14349" name="TextBox 18"/>
          <p:cNvSpPr txBox="1">
            <a:spLocks noChangeArrowheads="1"/>
          </p:cNvSpPr>
          <p:nvPr/>
        </p:nvSpPr>
        <p:spPr bwMode="auto">
          <a:xfrm rot="-5400000">
            <a:off x="-152400" y="3665538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Z (m)</a:t>
            </a:r>
          </a:p>
        </p:txBody>
      </p:sp>
      <p:sp>
        <p:nvSpPr>
          <p:cNvPr id="14350" name="Right Triangle 9"/>
          <p:cNvSpPr>
            <a:spLocks noChangeArrowheads="1"/>
          </p:cNvSpPr>
          <p:nvPr/>
        </p:nvSpPr>
        <p:spPr bwMode="auto">
          <a:xfrm rot="10800000">
            <a:off x="7483475" y="1539875"/>
            <a:ext cx="1089025" cy="1104900"/>
          </a:xfrm>
          <a:prstGeom prst="rtTriangle">
            <a:avLst/>
          </a:prstGeom>
          <a:solidFill>
            <a:srgbClr val="FF33CC">
              <a:alpha val="49019"/>
            </a:srgbClr>
          </a:solidFill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4351" name="TextBox 10"/>
          <p:cNvSpPr txBox="1">
            <a:spLocks noChangeArrowheads="1"/>
          </p:cNvSpPr>
          <p:nvPr/>
        </p:nvSpPr>
        <p:spPr bwMode="auto">
          <a:xfrm>
            <a:off x="7886700" y="1608138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bg1"/>
                </a:solidFill>
              </a:rPr>
              <a:t>q</a:t>
            </a:r>
            <a:r>
              <a:rPr lang="en-US" i="0" baseline="-25000">
                <a:solidFill>
                  <a:schemeClr val="bg1"/>
                </a:solidFill>
              </a:rPr>
              <a:t>pk</a:t>
            </a:r>
            <a:r>
              <a:rPr lang="en-US" i="0" baseline="-25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0">
                <a:solidFill>
                  <a:schemeClr val="bg1"/>
                </a:solidFill>
              </a:rPr>
              <a:t>&gt; 10 MW/m</a:t>
            </a:r>
            <a:r>
              <a:rPr lang="en-US" i="0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52" name="Right Triangle 21"/>
          <p:cNvSpPr>
            <a:spLocks noChangeArrowheads="1"/>
          </p:cNvSpPr>
          <p:nvPr/>
        </p:nvSpPr>
        <p:spPr bwMode="auto">
          <a:xfrm rot="10800000">
            <a:off x="8054975" y="3978275"/>
            <a:ext cx="517525" cy="738188"/>
          </a:xfrm>
          <a:prstGeom prst="rtTriangle">
            <a:avLst/>
          </a:prstGeom>
          <a:solidFill>
            <a:srgbClr val="FF33CC">
              <a:alpha val="49019"/>
            </a:srgbClr>
          </a:solidFill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SOLPS is used to analyze pumping including near-detached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263" y="1006475"/>
            <a:ext cx="4503737" cy="557688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SOLPS: 2D fluid plasma/neutral transport</a:t>
            </a:r>
          </a:p>
          <a:p>
            <a:pPr lvl="1">
              <a:defRPr/>
            </a:pPr>
            <a:r>
              <a:rPr lang="en-US" dirty="0" smtClean="0"/>
              <a:t>Plasma transport classical parallel to B (+kinetic corrections), ad-hoc cross-field transport coefficients</a:t>
            </a:r>
          </a:p>
          <a:p>
            <a:pPr lvl="1">
              <a:defRPr/>
            </a:pPr>
            <a:r>
              <a:rPr lang="en-US" dirty="0" smtClean="0"/>
              <a:t>Kinetic neutral transport using MC code EIRENE</a:t>
            </a:r>
          </a:p>
          <a:p>
            <a:pPr lvl="2">
              <a:defRPr/>
            </a:pPr>
            <a:r>
              <a:rPr lang="en-US" dirty="0"/>
              <a:t>More comprehensive treatment of </a:t>
            </a:r>
            <a:r>
              <a:rPr lang="en-US" dirty="0" smtClean="0"/>
              <a:t>neutral transport </a:t>
            </a:r>
            <a:r>
              <a:rPr lang="en-US" dirty="0"/>
              <a:t>(beyond first-flight)</a:t>
            </a:r>
          </a:p>
          <a:p>
            <a:pPr lvl="2">
              <a:defRPr/>
            </a:pPr>
            <a:r>
              <a:rPr lang="en-US" dirty="0"/>
              <a:t>Can treat </a:t>
            </a:r>
            <a:r>
              <a:rPr lang="en-US" dirty="0" err="1"/>
              <a:t>radiative</a:t>
            </a:r>
            <a:r>
              <a:rPr lang="en-US" dirty="0"/>
              <a:t>/detached divertor</a:t>
            </a:r>
          </a:p>
          <a:p>
            <a:pPr>
              <a:defRPr/>
            </a:pPr>
            <a:r>
              <a:rPr lang="en-US" dirty="0" smtClean="0"/>
              <a:t>Both standard and snowflake divertor with R</a:t>
            </a:r>
            <a:r>
              <a:rPr lang="en-US" baseline="-25000" dirty="0" smtClean="0"/>
              <a:t>OSP</a:t>
            </a:r>
            <a:r>
              <a:rPr lang="en-US" dirty="0" smtClean="0"/>
              <a:t>~0.5m studied</a:t>
            </a:r>
          </a:p>
          <a:p>
            <a:pPr lvl="1">
              <a:defRPr/>
            </a:pPr>
            <a:r>
              <a:rPr lang="en-US" dirty="0" smtClean="0"/>
              <a:t>Note that grid can’t extend past pump, so only small SOL region modeled</a:t>
            </a:r>
          </a:p>
          <a:p>
            <a:pPr>
              <a:defRPr/>
            </a:pPr>
            <a:r>
              <a:rPr lang="en-US" dirty="0" smtClean="0"/>
              <a:t>Constant D=0.5, </a:t>
            </a:r>
            <a:r>
              <a:rPr lang="en-US" dirty="0" smtClean="0">
                <a:sym typeface="Symbol"/>
              </a:rPr>
              <a:t></a:t>
            </a:r>
            <a:r>
              <a:rPr lang="en-US" baseline="-25000" dirty="0" err="1" smtClean="0">
                <a:sym typeface="Symbol"/>
              </a:rPr>
              <a:t>e,i</a:t>
            </a:r>
            <a:r>
              <a:rPr lang="en-US" dirty="0" smtClean="0">
                <a:sym typeface="Symbol"/>
              </a:rPr>
              <a:t>=2.0 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/s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Gives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</a:t>
            </a:r>
            <a:r>
              <a:rPr lang="en-US" baseline="-25000" dirty="0" err="1" smtClean="0">
                <a:latin typeface="+mj-lt"/>
                <a:cs typeface="Times New Roman"/>
                <a:sym typeface="Symbol"/>
              </a:rPr>
              <a:t>q</a:t>
            </a:r>
            <a:r>
              <a:rPr lang="en-US" baseline="30000" dirty="0" err="1" smtClean="0">
                <a:latin typeface="+mj-lt"/>
                <a:cs typeface="Times New Roman"/>
                <a:sym typeface="Symbol"/>
              </a:rPr>
              <a:t>mid</a:t>
            </a:r>
            <a:r>
              <a:rPr lang="en-US" dirty="0" smtClean="0">
                <a:latin typeface="+mj-lt"/>
                <a:cs typeface="Times New Roman"/>
                <a:sym typeface="Symbol"/>
              </a:rPr>
              <a:t> ~ 3mm</a:t>
            </a:r>
          </a:p>
          <a:p>
            <a:pPr lvl="1">
              <a:defRPr/>
            </a:pPr>
            <a:r>
              <a:rPr lang="en-US" dirty="0" smtClean="0">
                <a:latin typeface="+mj-lt"/>
                <a:cs typeface="Times New Roman"/>
                <a:sym typeface="Symbol"/>
              </a:rPr>
              <a:t>No attempt to match </a:t>
            </a:r>
            <a:r>
              <a:rPr lang="en-US" dirty="0" err="1" smtClean="0">
                <a:latin typeface="+mj-lt"/>
                <a:cs typeface="Times New Roman"/>
                <a:sym typeface="Symbol"/>
              </a:rPr>
              <a:t>expt</a:t>
            </a:r>
            <a:endParaRPr lang="en-US" dirty="0" smtClean="0">
              <a:latin typeface="+mj-lt"/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Simulations both without and with carbon included have been performed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27800" b="22115"/>
          <a:stretch>
            <a:fillRect/>
          </a:stretch>
        </p:blipFill>
        <p:spPr bwMode="auto">
          <a:xfrm>
            <a:off x="5127625" y="1692275"/>
            <a:ext cx="394811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5349875" y="5334000"/>
            <a:ext cx="345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0.4            0.6            0.8            1.0           1.2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629400" y="5508625"/>
            <a:ext cx="585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R (m)</a:t>
            </a:r>
          </a:p>
        </p:txBody>
      </p:sp>
      <p:cxnSp>
        <p:nvCxnSpPr>
          <p:cNvPr id="15367" name="Straight Connector 3"/>
          <p:cNvCxnSpPr>
            <a:cxnSpLocks noChangeShapeType="1"/>
          </p:cNvCxnSpPr>
          <p:nvPr/>
        </p:nvCxnSpPr>
        <p:spPr bwMode="auto">
          <a:xfrm>
            <a:off x="5089525" y="5340350"/>
            <a:ext cx="34448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Connector 12"/>
          <p:cNvCxnSpPr>
            <a:cxnSpLocks noChangeShapeType="1"/>
          </p:cNvCxnSpPr>
          <p:nvPr/>
        </p:nvCxnSpPr>
        <p:spPr bwMode="auto">
          <a:xfrm flipV="1">
            <a:off x="5089525" y="1500188"/>
            <a:ext cx="7938" cy="384016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9" name="TextBox 17"/>
          <p:cNvSpPr txBox="1">
            <a:spLocks noChangeArrowheads="1"/>
          </p:cNvSpPr>
          <p:nvPr/>
        </p:nvSpPr>
        <p:spPr bwMode="auto">
          <a:xfrm rot="-5400000">
            <a:off x="2921000" y="3244850"/>
            <a:ext cx="3978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-1.8           -1.6          -1.4           -1.2         -1.0   </a:t>
            </a:r>
          </a:p>
        </p:txBody>
      </p:sp>
      <p:sp>
        <p:nvSpPr>
          <p:cNvPr id="15370" name="TextBox 18"/>
          <p:cNvSpPr txBox="1">
            <a:spLocks noChangeArrowheads="1"/>
          </p:cNvSpPr>
          <p:nvPr/>
        </p:nvSpPr>
        <p:spPr bwMode="auto">
          <a:xfrm rot="-5400000">
            <a:off x="4441825" y="3344863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Z (m)</a:t>
            </a:r>
          </a:p>
        </p:txBody>
      </p:sp>
    </p:spTree>
    <p:extLst>
      <p:ext uri="{BB962C8B-B14F-4D97-AF65-F5344CB8AC3E}">
        <p14:creationId xmlns:p14="http://schemas.microsoft.com/office/powerpoint/2010/main" val="305971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control in NSTX-U will be accomplished with variety of fueling and exhaust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78780"/>
          </a:xfrm>
        </p:spPr>
        <p:txBody>
          <a:bodyPr/>
          <a:lstStyle/>
          <a:p>
            <a:r>
              <a:rPr lang="en-US" dirty="0" smtClean="0"/>
              <a:t>NSTX-U will compare novel </a:t>
            </a:r>
            <a:r>
              <a:rPr lang="en-US" dirty="0"/>
              <a:t>and conventional exhaust techniques </a:t>
            </a:r>
            <a:endParaRPr lang="en-US" dirty="0" smtClean="0"/>
          </a:p>
          <a:p>
            <a:pPr lvl="1"/>
            <a:r>
              <a:rPr lang="en-US" dirty="0" smtClean="0"/>
              <a:t>Lithium </a:t>
            </a:r>
            <a:r>
              <a:rPr lang="en-US" dirty="0"/>
              <a:t>for deuterium </a:t>
            </a:r>
            <a:r>
              <a:rPr lang="en-US" dirty="0" err="1"/>
              <a:t>pumping+ELM-triggering</a:t>
            </a:r>
            <a:r>
              <a:rPr lang="en-US" dirty="0"/>
              <a:t> for impurity expulsion</a:t>
            </a:r>
          </a:p>
          <a:p>
            <a:pPr lvl="1"/>
            <a:r>
              <a:rPr lang="en-US" dirty="0"/>
              <a:t>Cryo-pumping of </a:t>
            </a:r>
            <a:r>
              <a:rPr lang="en-US" dirty="0" err="1"/>
              <a:t>ELMy</a:t>
            </a:r>
            <a:r>
              <a:rPr lang="en-US" dirty="0"/>
              <a:t> H-modes</a:t>
            </a:r>
          </a:p>
          <a:p>
            <a:endParaRPr lang="en-US" dirty="0" smtClean="0"/>
          </a:p>
          <a:p>
            <a:r>
              <a:rPr lang="en-US" dirty="0" smtClean="0"/>
              <a:t>Conventional and advanced fueling techniques will be used</a:t>
            </a:r>
          </a:p>
          <a:p>
            <a:pPr lvl="1"/>
            <a:r>
              <a:rPr lang="en-US" dirty="0"/>
              <a:t>Supersonic gas </a:t>
            </a:r>
            <a:r>
              <a:rPr lang="en-US" dirty="0" smtClean="0"/>
              <a:t>injector (fast time response, ~1ms)</a:t>
            </a:r>
            <a:endParaRPr lang="en-US" dirty="0"/>
          </a:p>
          <a:p>
            <a:pPr lvl="1"/>
            <a:r>
              <a:rPr lang="en-US" dirty="0" smtClean="0"/>
              <a:t>Conventional gas injectors (located at HFS, LFS, shoulder)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Ultimately these will combined for active control over density</a:t>
            </a:r>
          </a:p>
          <a:p>
            <a:pPr lvl="1"/>
            <a:r>
              <a:rPr lang="en-US" dirty="0" smtClean="0"/>
              <a:t>Will require efforts of ASC and BP TSGs</a:t>
            </a:r>
          </a:p>
          <a:p>
            <a:pPr lvl="1"/>
            <a:r>
              <a:rPr lang="en-US" dirty="0" smtClean="0"/>
              <a:t>This talk will focus on exhaust (most challenging aspect in NSTX)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4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wide range of divertor plasma parameters have been modeled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012825"/>
            <a:ext cx="3260725" cy="4953000"/>
          </a:xfrm>
        </p:spPr>
        <p:txBody>
          <a:bodyPr/>
          <a:lstStyle/>
          <a:p>
            <a:r>
              <a:rPr lang="en-US" smtClean="0"/>
              <a:t>Input power P=10MW in all cases</a:t>
            </a:r>
          </a:p>
          <a:p>
            <a:r>
              <a:rPr lang="en-US" smtClean="0"/>
              <a:t>n</a:t>
            </a:r>
            <a:r>
              <a:rPr lang="en-US" baseline="-25000" smtClean="0"/>
              <a:t>e</a:t>
            </a:r>
            <a:r>
              <a:rPr lang="en-US" smtClean="0"/>
              <a:t> at core grid edge set as boundary condition</a:t>
            </a:r>
          </a:p>
          <a:p>
            <a:pPr lvl="1"/>
            <a:r>
              <a:rPr lang="en-US" smtClean="0"/>
              <a:t>Scanned to vary divertor conditions</a:t>
            </a:r>
          </a:p>
          <a:p>
            <a:r>
              <a:rPr lang="en-US" smtClean="0"/>
              <a:t>Resulting divertor parameters vary from strongly attached to nearly detached (T</a:t>
            </a:r>
            <a:r>
              <a:rPr lang="en-US" baseline="-25000" smtClean="0"/>
              <a:t>e</a:t>
            </a:r>
            <a:r>
              <a:rPr lang="en-US" smtClean="0"/>
              <a:t>~1eV)</a:t>
            </a: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2843" r="57312" b="37254"/>
          <a:stretch>
            <a:fillRect/>
          </a:stretch>
        </p:blipFill>
        <p:spPr bwMode="auto">
          <a:xfrm>
            <a:off x="3178175" y="1855788"/>
            <a:ext cx="3086100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2821" r="57756" b="37186"/>
          <a:stretch>
            <a:fillRect/>
          </a:stretch>
        </p:blipFill>
        <p:spPr bwMode="auto">
          <a:xfrm>
            <a:off x="6111875" y="1851025"/>
            <a:ext cx="3027363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4305300" y="1616075"/>
            <a:ext cx="1074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Midplane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7292975" y="1638300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Divertor</a:t>
            </a:r>
          </a:p>
        </p:txBody>
      </p:sp>
    </p:spTree>
    <p:extLst>
      <p:ext uri="{BB962C8B-B14F-4D97-AF65-F5344CB8AC3E}">
        <p14:creationId xmlns:p14="http://schemas.microsoft.com/office/powerpoint/2010/main" val="291130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Snowflake shows higher plenum pressures that standard divertor for similar conditions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r="6429"/>
          <a:stretch>
            <a:fillRect/>
          </a:stretch>
        </p:blipFill>
        <p:spPr bwMode="auto">
          <a:xfrm>
            <a:off x="0" y="2890838"/>
            <a:ext cx="4503738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17216" r="19524" b="19366"/>
          <a:stretch>
            <a:fillRect/>
          </a:stretch>
        </p:blipFill>
        <p:spPr bwMode="auto">
          <a:xfrm>
            <a:off x="4503738" y="3398838"/>
            <a:ext cx="236220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2287" r="6898" b="19891"/>
          <a:stretch>
            <a:fillRect/>
          </a:stretch>
        </p:blipFill>
        <p:spPr bwMode="auto">
          <a:xfrm>
            <a:off x="6956425" y="3398838"/>
            <a:ext cx="2187575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5143500" y="2933700"/>
            <a:ext cx="107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Standard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7483475" y="2941638"/>
            <a:ext cx="1198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Snowflake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0" y="898525"/>
            <a:ext cx="9144000" cy="21034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At same separatrix density, pressure is ~2x higher with Snowflake divertor configuration</a:t>
            </a:r>
          </a:p>
          <a:p>
            <a:pPr>
              <a:defRPr/>
            </a:pPr>
            <a:r>
              <a:rPr lang="en-US" dirty="0" smtClean="0"/>
              <a:t>Partially due to geometry of field lines at pump entrance (plasma flux reaches nearer entrance; not accounted for in earlier projections)</a:t>
            </a:r>
          </a:p>
          <a:p>
            <a:pPr>
              <a:defRPr/>
            </a:pPr>
            <a:r>
              <a:rPr lang="en-US" dirty="0" smtClean="0"/>
              <a:t>Pressures above 1 </a:t>
            </a:r>
            <a:r>
              <a:rPr lang="en-US" dirty="0" err="1" smtClean="0"/>
              <a:t>mTorr</a:t>
            </a:r>
            <a:r>
              <a:rPr lang="en-US" dirty="0" smtClean="0"/>
              <a:t> can be reached at high n</a:t>
            </a:r>
            <a:r>
              <a:rPr lang="en-US" baseline="-25000" dirty="0" smtClean="0"/>
              <a:t>e</a:t>
            </a:r>
            <a:r>
              <a:rPr lang="en-US" dirty="0" smtClean="0"/>
              <a:t> in both cases</a:t>
            </a:r>
          </a:p>
        </p:txBody>
      </p:sp>
      <p:sp>
        <p:nvSpPr>
          <p:cNvPr id="17417" name="Rectangle 1"/>
          <p:cNvSpPr>
            <a:spLocks noChangeArrowheads="1"/>
          </p:cNvSpPr>
          <p:nvPr/>
        </p:nvSpPr>
        <p:spPr bwMode="auto">
          <a:xfrm>
            <a:off x="1897063" y="2887663"/>
            <a:ext cx="1128712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49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Plenum pressure from SOLPS shows good agreement with semi-analytic expressions when divertor is attached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868363"/>
            <a:ext cx="9144000" cy="2049462"/>
          </a:xfrm>
        </p:spPr>
        <p:txBody>
          <a:bodyPr/>
          <a:lstStyle/>
          <a:p>
            <a:r>
              <a:rPr lang="en-US" smtClean="0"/>
              <a:t>Divertor n</a:t>
            </a:r>
            <a:r>
              <a:rPr lang="en-US" baseline="-25000" smtClean="0"/>
              <a:t>e</a:t>
            </a:r>
            <a:r>
              <a:rPr lang="en-US" smtClean="0"/>
              <a:t>, T</a:t>
            </a:r>
            <a:r>
              <a:rPr lang="en-US" baseline="-25000" smtClean="0"/>
              <a:t>e</a:t>
            </a:r>
            <a:r>
              <a:rPr lang="en-US" smtClean="0"/>
              <a:t>, </a:t>
            </a:r>
            <a:r>
              <a:rPr lang="en-US" smtClean="0">
                <a:sym typeface="Symbol" pitchFamily="18" charset="2"/>
              </a:rPr>
              <a:t></a:t>
            </a:r>
            <a:r>
              <a:rPr lang="en-US" baseline="-25000" smtClean="0">
                <a:sym typeface="Symbol" pitchFamily="18" charset="2"/>
              </a:rPr>
              <a:t></a:t>
            </a:r>
            <a:r>
              <a:rPr lang="en-US" smtClean="0">
                <a:sym typeface="Symbol" pitchFamily="18" charset="2"/>
              </a:rPr>
              <a:t> from SOLPS used in semi-analytic model</a:t>
            </a:r>
          </a:p>
          <a:p>
            <a:r>
              <a:rPr lang="en-US" smtClean="0">
                <a:sym typeface="Symbol" pitchFamily="18" charset="2"/>
              </a:rPr>
              <a:t>Model reproduces pressure within factor of ~2 (except high n</a:t>
            </a:r>
            <a:r>
              <a:rPr lang="en-US" baseline="-25000" smtClean="0">
                <a:sym typeface="Symbol" pitchFamily="18" charset="2"/>
              </a:rPr>
              <a:t>e</a:t>
            </a:r>
            <a:r>
              <a:rPr lang="en-US" smtClean="0">
                <a:sym typeface="Symbol" pitchFamily="18" charset="2"/>
              </a:rPr>
              <a:t>)</a:t>
            </a:r>
          </a:p>
          <a:p>
            <a:r>
              <a:rPr lang="en-US" smtClean="0">
                <a:sym typeface="Symbol" pitchFamily="18" charset="2"/>
              </a:rPr>
              <a:t>Agreement is improved using more accurate ionization rate</a:t>
            </a:r>
          </a:p>
          <a:p>
            <a:pPr lvl="1"/>
            <a:r>
              <a:rPr lang="en-US" smtClean="0">
                <a:sym typeface="Symbol" pitchFamily="18" charset="2"/>
              </a:rPr>
              <a:t>Simple rate coefficients used in original model: </a:t>
            </a:r>
          </a:p>
          <a:p>
            <a:pPr lvl="1"/>
            <a:r>
              <a:rPr lang="en-US" smtClean="0"/>
              <a:t>Interpolating tables of </a:t>
            </a:r>
            <a:r>
              <a:rPr lang="en-US" smtClean="0">
                <a:sym typeface="Symbol" pitchFamily="18" charset="2"/>
              </a:rPr>
              <a:t>v(n</a:t>
            </a:r>
            <a:r>
              <a:rPr lang="en-US" baseline="-25000" smtClean="0">
                <a:sym typeface="Symbol" pitchFamily="18" charset="2"/>
              </a:rPr>
              <a:t>e</a:t>
            </a:r>
            <a:r>
              <a:rPr lang="en-US" smtClean="0">
                <a:sym typeface="Symbol" pitchFamily="18" charset="2"/>
              </a:rPr>
              <a:t>,T</a:t>
            </a:r>
            <a:r>
              <a:rPr lang="en-US" baseline="-25000" smtClean="0">
                <a:sym typeface="Symbol" pitchFamily="18" charset="2"/>
              </a:rPr>
              <a:t>e</a:t>
            </a:r>
            <a:r>
              <a:rPr lang="en-US" smtClean="0">
                <a:sym typeface="Symbol" pitchFamily="18" charset="2"/>
              </a:rPr>
              <a:t>) as in EIRENE improves comparison</a:t>
            </a:r>
            <a:endParaRPr lang="en-US" baseline="-250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/>
          <a:stretch>
            <a:fillRect/>
          </a:stretch>
        </p:blipFill>
        <p:spPr bwMode="auto">
          <a:xfrm>
            <a:off x="0" y="2922588"/>
            <a:ext cx="453390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897063" y="2933700"/>
            <a:ext cx="1128712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03"/>
          <a:stretch>
            <a:fillRect/>
          </a:stretch>
        </p:blipFill>
        <p:spPr bwMode="auto">
          <a:xfrm>
            <a:off x="6115050" y="2084388"/>
            <a:ext cx="251142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3035" r="5966" b="1099"/>
          <a:stretch>
            <a:fillRect/>
          </a:stretch>
        </p:blipFill>
        <p:spPr bwMode="auto">
          <a:xfrm>
            <a:off x="4602163" y="3070225"/>
            <a:ext cx="447357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6126163" y="5630863"/>
            <a:ext cx="1522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rgbClr val="FF0000"/>
                </a:solidFill>
              </a:rPr>
              <a:t>n</a:t>
            </a:r>
            <a:r>
              <a:rPr lang="en-US" i="0" baseline="-25000">
                <a:solidFill>
                  <a:srgbClr val="FF0000"/>
                </a:solidFill>
              </a:rPr>
              <a:t>e</a:t>
            </a:r>
            <a:r>
              <a:rPr lang="en-US" i="0">
                <a:solidFill>
                  <a:srgbClr val="FF0000"/>
                </a:solidFill>
              </a:rPr>
              <a:t>=1,3,10x10</a:t>
            </a:r>
            <a:r>
              <a:rPr lang="en-US" i="0" baseline="30000">
                <a:solidFill>
                  <a:srgbClr val="FF0000"/>
                </a:solidFill>
              </a:rPr>
              <a:t>19</a:t>
            </a:r>
            <a:r>
              <a:rPr lang="en-US" i="0">
                <a:solidFill>
                  <a:srgbClr val="FF0000"/>
                </a:solidFill>
              </a:rPr>
              <a:t> m</a:t>
            </a:r>
            <a:r>
              <a:rPr lang="en-US" i="0" baseline="30000">
                <a:solidFill>
                  <a:srgbClr val="FF0000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1442703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Semi-analytic model underestimates pressure under detached conditions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898525"/>
            <a:ext cx="4200525" cy="49672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Model pressure close to SOLPS calculation for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&gt;2 eV</a:t>
            </a:r>
          </a:p>
          <a:p>
            <a:pPr lvl="1">
              <a:defRPr/>
            </a:pPr>
            <a:r>
              <a:rPr lang="en-US" dirty="0" smtClean="0"/>
              <a:t>Often underestimates by ~50%</a:t>
            </a:r>
          </a:p>
          <a:p>
            <a:pPr lvl="1">
              <a:defRPr/>
            </a:pPr>
            <a:r>
              <a:rPr lang="en-US" dirty="0" smtClean="0"/>
              <a:t>Model does not give large overestimate in any cases</a:t>
            </a:r>
          </a:p>
          <a:p>
            <a:pPr>
              <a:defRPr/>
            </a:pPr>
            <a:r>
              <a:rPr lang="en-US" dirty="0" smtClean="0"/>
              <a:t>For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&lt;2 eV SOLPS-calculated pressure is up to ~3x higher than model</a:t>
            </a:r>
          </a:p>
          <a:p>
            <a:pPr lvl="1">
              <a:defRPr/>
            </a:pPr>
            <a:r>
              <a:rPr lang="en-US" dirty="0" smtClean="0"/>
              <a:t>First-flight neutral model expected to break down</a:t>
            </a:r>
          </a:p>
          <a:p>
            <a:pPr lvl="1">
              <a:defRPr/>
            </a:pPr>
            <a:r>
              <a:rPr lang="en-US" dirty="0" smtClean="0"/>
              <a:t>Consistent with DIII-D pumping observations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" r="7286"/>
          <a:stretch>
            <a:fillRect/>
          </a:stretch>
        </p:blipFill>
        <p:spPr bwMode="auto">
          <a:xfrm>
            <a:off x="4198938" y="1204913"/>
            <a:ext cx="4945062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322263" y="5654675"/>
            <a:ext cx="85582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Symbol" pitchFamily="18" charset="2"/>
              <a:buChar char="Þ"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Optimization of design presented here is conservative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Pumping likely to be stronger for realistic conditions</a:t>
            </a:r>
          </a:p>
        </p:txBody>
      </p:sp>
    </p:spTree>
    <p:extLst>
      <p:ext uri="{BB962C8B-B14F-4D97-AF65-F5344CB8AC3E}">
        <p14:creationId xmlns:p14="http://schemas.microsoft.com/office/powerpoint/2010/main" val="3110844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Duct optimization for </a:t>
            </a:r>
            <a:r>
              <a:rPr lang="en-US" dirty="0" err="1" smtClean="0">
                <a:solidFill>
                  <a:schemeClr val="accent2"/>
                </a:solidFill>
              </a:rPr>
              <a:t>R</a:t>
            </a:r>
            <a:r>
              <a:rPr lang="en-US" baseline="-25000" dirty="0" err="1" smtClean="0">
                <a:solidFill>
                  <a:schemeClr val="accent2"/>
                </a:solidFill>
              </a:rPr>
              <a:t>pump</a:t>
            </a:r>
            <a:r>
              <a:rPr lang="en-US" dirty="0" smtClean="0">
                <a:solidFill>
                  <a:schemeClr val="accent2"/>
                </a:solidFill>
              </a:rPr>
              <a:t>=1.3 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Exponentially decaying heat flux assumed, based loosely on parameters from the Menard/Brown DEMO talk</a:t>
            </a:r>
          </a:p>
          <a:p>
            <a:pPr lvl="1"/>
            <a:r>
              <a:rPr lang="en-US" dirty="0" smtClean="0"/>
              <a:t>Assuming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=5 eV, due to erosion requirements</a:t>
            </a:r>
          </a:p>
          <a:p>
            <a:r>
              <a:rPr lang="en-US" dirty="0" smtClean="0"/>
              <a:t>It’s actually pretty easy to get to P=0.5 </a:t>
            </a:r>
            <a:r>
              <a:rPr lang="en-US" dirty="0" err="1" smtClean="0"/>
              <a:t>mTorr</a:t>
            </a:r>
            <a:endParaRPr lang="en-US" dirty="0" smtClean="0"/>
          </a:p>
          <a:p>
            <a:r>
              <a:rPr lang="en-US" dirty="0" smtClean="0"/>
              <a:t>Aiming for 1 </a:t>
            </a:r>
            <a:r>
              <a:rPr lang="en-US" dirty="0" err="1" smtClean="0"/>
              <a:t>mTorr</a:t>
            </a:r>
            <a:r>
              <a:rPr lang="en-US" dirty="0" smtClean="0"/>
              <a:t> gives a duct with g~4.5, h~7 cm</a:t>
            </a:r>
          </a:p>
          <a:p>
            <a:pPr lvl="1"/>
            <a:r>
              <a:rPr lang="en-US" dirty="0" smtClean="0"/>
              <a:t>Need ~1MW/m</a:t>
            </a:r>
            <a:r>
              <a:rPr lang="en-US" baseline="30000" dirty="0" smtClean="0"/>
              <a:t>2</a:t>
            </a:r>
            <a:r>
              <a:rPr lang="en-US" dirty="0" smtClean="0"/>
              <a:t> at pump entrance</a:t>
            </a:r>
          </a:p>
          <a:p>
            <a:r>
              <a:rPr lang="en-US" dirty="0" smtClean="0"/>
              <a:t>Can already see that if PNBI is used this will be harder</a:t>
            </a:r>
          </a:p>
          <a:p>
            <a:pPr lvl="1"/>
            <a:r>
              <a:rPr lang="en-US" dirty="0" smtClean="0"/>
              <a:t>Need ~5 MW/m</a:t>
            </a:r>
            <a:r>
              <a:rPr lang="en-US" baseline="30000" dirty="0" smtClean="0"/>
              <a:t>2</a:t>
            </a:r>
            <a:r>
              <a:rPr lang="en-US" dirty="0" smtClean="0"/>
              <a:t> at pump entrance to get to 2 </a:t>
            </a:r>
            <a:r>
              <a:rPr lang="en-US" dirty="0" err="1" smtClean="0"/>
              <a:t>mTorr</a:t>
            </a:r>
            <a:endParaRPr lang="en-US" dirty="0" smtClean="0"/>
          </a:p>
          <a:p>
            <a:pPr lvl="1"/>
            <a:r>
              <a:rPr lang="en-US" dirty="0" smtClean="0"/>
              <a:t>Would probably need to increase pumping speed in that case (or maybe play more with divertor geometry—still want to try vertical target)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4887" r="8517"/>
          <a:stretch/>
        </p:blipFill>
        <p:spPr bwMode="auto">
          <a:xfrm>
            <a:off x="152400" y="4145658"/>
            <a:ext cx="893514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13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407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Standard and Snowflake equilibria used to map fluxes onto divertor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Flux surface shapes can be found in Menard/Brown DEMO talk</a:t>
            </a:r>
          </a:p>
          <a:p>
            <a:r>
              <a:rPr lang="en-US" dirty="0" smtClean="0"/>
              <a:t>Both divertors have ~the same geometric heat flux reduction</a:t>
            </a:r>
          </a:p>
          <a:p>
            <a:pPr lvl="1"/>
            <a:r>
              <a:rPr lang="en-US" dirty="0" smtClean="0"/>
              <a:t>Snowflake gets it through flux expansion, standard through poloidal inclination of target</a:t>
            </a:r>
          </a:p>
          <a:p>
            <a:pPr lvl="1"/>
            <a:r>
              <a:rPr lang="en-US" dirty="0" smtClean="0"/>
              <a:t>Note that target geometry is different in the two cases</a:t>
            </a:r>
          </a:p>
          <a:p>
            <a:pPr lvl="1"/>
            <a:r>
              <a:rPr lang="en-US" dirty="0" smtClean="0"/>
              <a:t>Total field angle of incidence is similar at OSP (~1 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4660" r="8222"/>
          <a:stretch/>
        </p:blipFill>
        <p:spPr bwMode="auto">
          <a:xfrm>
            <a:off x="76200" y="4038600"/>
            <a:ext cx="896810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27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Looks like reasonable pumping can be achieved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7480"/>
            <a:ext cx="88392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Assuming </a:t>
            </a:r>
            <a:r>
              <a:rPr lang="en-US" dirty="0" err="1" smtClean="0"/>
              <a:t>Te</a:t>
            </a:r>
            <a:r>
              <a:rPr lang="en-US" dirty="0" smtClean="0"/>
              <a:t>=5 eV</a:t>
            </a:r>
          </a:p>
          <a:p>
            <a:r>
              <a:rPr lang="en-US" dirty="0" smtClean="0"/>
              <a:t>Projected pressure shows usual maximum in pump position that varies with SOL width</a:t>
            </a:r>
          </a:p>
          <a:p>
            <a:pPr lvl="1"/>
            <a:r>
              <a:rPr lang="en-US" dirty="0" smtClean="0"/>
              <a:t>Even though heat flux is higher near OSP, the angle is lower too, so that plasma density is high and ionizes more neutrals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ym typeface="Symbol"/>
              </a:rPr>
              <a:t></a:t>
            </a:r>
            <a:r>
              <a:rPr lang="en-US" baseline="-25000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~2.7mm, a pump at R~1.3 looks like its close to optimal for both divertor configurations</a:t>
            </a:r>
          </a:p>
          <a:p>
            <a:r>
              <a:rPr lang="en-US" dirty="0" smtClean="0">
                <a:sym typeface="Symbol"/>
              </a:rPr>
              <a:t>Reaching 0.5 </a:t>
            </a:r>
            <a:r>
              <a:rPr lang="en-US" dirty="0" err="1" smtClean="0">
                <a:sym typeface="Symbol"/>
              </a:rPr>
              <a:t>mTorr</a:t>
            </a:r>
            <a:r>
              <a:rPr lang="en-US" dirty="0" smtClean="0">
                <a:sym typeface="Symbol"/>
              </a:rPr>
              <a:t> is easy, and it looks like even 2 </a:t>
            </a:r>
            <a:r>
              <a:rPr lang="en-US" dirty="0" err="1" smtClean="0">
                <a:sym typeface="Symbol"/>
              </a:rPr>
              <a:t>mTorr</a:t>
            </a:r>
            <a:r>
              <a:rPr lang="en-US" dirty="0" smtClean="0">
                <a:sym typeface="Symbol"/>
              </a:rPr>
              <a:t> is within reach (one of the white contours, not sure why there are two…)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3985" b="4040"/>
          <a:stretch/>
        </p:blipFill>
        <p:spPr bwMode="auto">
          <a:xfrm>
            <a:off x="685800" y="3581400"/>
            <a:ext cx="7081437" cy="325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059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407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Achievable Greenwald fraction assuming we only have to pump 500 </a:t>
            </a:r>
            <a:r>
              <a:rPr lang="en-US" dirty="0" err="1" smtClean="0">
                <a:solidFill>
                  <a:schemeClr val="accent2"/>
                </a:solidFill>
              </a:rPr>
              <a:t>keV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beam input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2362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Eich</a:t>
            </a:r>
            <a:r>
              <a:rPr lang="en-US" dirty="0" smtClean="0"/>
              <a:t> scaling for SOL width used during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/>
              <a:t> </a:t>
            </a:r>
            <a:r>
              <a:rPr lang="en-US" dirty="0" smtClean="0"/>
              <a:t>scan</a:t>
            </a:r>
          </a:p>
          <a:p>
            <a:r>
              <a:rPr lang="en-US" dirty="0" smtClean="0"/>
              <a:t>Note that 2-pt model used here doesn’t account for radiation</a:t>
            </a:r>
          </a:p>
          <a:p>
            <a:pPr lvl="1"/>
            <a:r>
              <a:rPr lang="en-US" dirty="0" smtClean="0"/>
              <a:t>E.g., assumes that the full 80% radiated power is in the core</a:t>
            </a:r>
          </a:p>
          <a:p>
            <a:r>
              <a:rPr lang="en-US" dirty="0" smtClean="0"/>
              <a:t>Can easily reach very low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, consistent with pressure plots</a:t>
            </a:r>
          </a:p>
          <a:p>
            <a:r>
              <a:rPr lang="en-US" dirty="0" smtClean="0"/>
              <a:t>Might be better to move pump inwards a bit, maybe to ~1.25 or even 1.2 to be able to pump high current shots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 b="6056"/>
          <a:stretch/>
        </p:blipFill>
        <p:spPr bwMode="auto">
          <a:xfrm>
            <a:off x="533400" y="3653822"/>
            <a:ext cx="7467600" cy="320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902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407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Achievable Greenwald fraction assuming we only have to pump 150 </a:t>
            </a:r>
            <a:r>
              <a:rPr lang="en-US" dirty="0" err="1" smtClean="0">
                <a:solidFill>
                  <a:schemeClr val="accent2"/>
                </a:solidFill>
              </a:rPr>
              <a:t>keV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beam input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2362200"/>
          </a:xfrm>
        </p:spPr>
        <p:txBody>
          <a:bodyPr/>
          <a:lstStyle/>
          <a:p>
            <a:r>
              <a:rPr lang="en-US" dirty="0" smtClean="0"/>
              <a:t>Assuming that you need ~4 times the pressure with low energy PNBI</a:t>
            </a:r>
          </a:p>
          <a:p>
            <a:r>
              <a:rPr lang="en-US" dirty="0" smtClean="0"/>
              <a:t>Can still pump down to reasonable densities (~0.8 GW)</a:t>
            </a:r>
          </a:p>
          <a:p>
            <a:r>
              <a:rPr lang="en-US" dirty="0" smtClean="0"/>
              <a:t>Contours are pushed out to the right a little bit compared to previous slide, so the R=1.3 pump looks good in this case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6073"/>
          <a:stretch/>
        </p:blipFill>
        <p:spPr bwMode="auto">
          <a:xfrm>
            <a:off x="533400" y="3646264"/>
            <a:ext cx="7467600" cy="321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01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"/>
          <p:cNvGrpSpPr>
            <a:grpSpLocks/>
          </p:cNvGrpSpPr>
          <p:nvPr/>
        </p:nvGrpSpPr>
        <p:grpSpPr bwMode="auto">
          <a:xfrm>
            <a:off x="-33338" y="9525"/>
            <a:ext cx="9144001" cy="1133475"/>
            <a:chOff x="-33051" y="9525"/>
            <a:chExt cx="9144000" cy="1133475"/>
          </a:xfrm>
        </p:grpSpPr>
        <p:grpSp>
          <p:nvGrpSpPr>
            <p:cNvPr id="8226" name="组合 7"/>
            <p:cNvGrpSpPr>
              <a:grpSpLocks/>
            </p:cNvGrpSpPr>
            <p:nvPr/>
          </p:nvGrpSpPr>
          <p:grpSpPr bwMode="auto">
            <a:xfrm>
              <a:off x="-33051" y="9525"/>
              <a:ext cx="9144000" cy="1133475"/>
              <a:chOff x="323850" y="188913"/>
              <a:chExt cx="8529638" cy="944562"/>
            </a:xfrm>
          </p:grpSpPr>
          <p:pic>
            <p:nvPicPr>
              <p:cNvPr id="8229" name="Picture 5" descr="NM 2-2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50" y="188913"/>
                <a:ext cx="1066800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30" name="Rectangle 2"/>
              <p:cNvSpPr>
                <a:spLocks noChangeArrowheads="1"/>
              </p:cNvSpPr>
              <p:nvPr/>
            </p:nvSpPr>
            <p:spPr bwMode="auto">
              <a:xfrm>
                <a:off x="7308850" y="476250"/>
                <a:ext cx="1371600" cy="45720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rgbClr val="FFFFFF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1434" tIns="45717" rIns="91434" bIns="45717" anchor="ctr"/>
              <a:lstStyle/>
              <a:p>
                <a:pPr algn="ctr"/>
                <a:r>
                  <a:rPr kumimoji="1" lang="en-US" altLang="zh-CN" sz="2400" b="1">
                    <a:solidFill>
                      <a:srgbClr val="1E3980"/>
                    </a:solidFill>
                    <a:latin typeface="Times New Roman" pitchFamily="18" charset="0"/>
                  </a:rPr>
                  <a:t>EAST</a:t>
                </a:r>
              </a:p>
            </p:txBody>
          </p:sp>
          <p:sp>
            <p:nvSpPr>
              <p:cNvPr id="8231" name="Rectangle 3"/>
              <p:cNvSpPr>
                <a:spLocks noChangeArrowheads="1"/>
              </p:cNvSpPr>
              <p:nvPr/>
            </p:nvSpPr>
            <p:spPr bwMode="auto">
              <a:xfrm>
                <a:off x="395288" y="981075"/>
                <a:ext cx="8458200" cy="152400"/>
              </a:xfrm>
              <a:prstGeom prst="rect">
                <a:avLst/>
              </a:prstGeom>
              <a:gradFill rotWithShape="0">
                <a:gsLst>
                  <a:gs pos="0">
                    <a:srgbClr val="78A3CE"/>
                  </a:gs>
                  <a:gs pos="50000">
                    <a:srgbClr val="FFFFFF"/>
                  </a:gs>
                  <a:gs pos="100000">
                    <a:srgbClr val="78A3CE"/>
                  </a:gs>
                </a:gsLst>
                <a:lin ang="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205949" y="228600"/>
              <a:ext cx="1905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28" name="TextBox 10"/>
            <p:cNvSpPr txBox="1">
              <a:spLocks noChangeArrowheads="1"/>
            </p:cNvSpPr>
            <p:nvPr/>
          </p:nvSpPr>
          <p:spPr bwMode="auto">
            <a:xfrm>
              <a:off x="838200" y="609600"/>
              <a:ext cx="856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EAST</a:t>
              </a:r>
            </a:p>
          </p:txBody>
        </p:sp>
      </p:grp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1719263" y="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/>
              <a:t>Configuration of EAST shot 42477</a:t>
            </a:r>
          </a:p>
          <a:p>
            <a:pPr algn="ctr"/>
            <a:r>
              <a:rPr lang="en-US" altLang="zh-CN" sz="2400"/>
              <a:t>LSN during Li granule injection</a:t>
            </a:r>
            <a:endParaRPr lang="zh-CN" altLang="en-US" sz="240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600200"/>
            <a:ext cx="3130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54"/>
          <p:cNvGrpSpPr>
            <a:grpSpLocks noChangeAspect="1"/>
          </p:cNvGrpSpPr>
          <p:nvPr/>
        </p:nvGrpSpPr>
        <p:grpSpPr bwMode="auto">
          <a:xfrm>
            <a:off x="6691313" y="3581400"/>
            <a:ext cx="812800" cy="1385888"/>
            <a:chOff x="228624" y="3812237"/>
            <a:chExt cx="1477962" cy="2518713"/>
          </a:xfrm>
        </p:grpSpPr>
        <p:grpSp>
          <p:nvGrpSpPr>
            <p:cNvPr id="5" name="Group 11"/>
            <p:cNvGrpSpPr/>
            <p:nvPr/>
          </p:nvGrpSpPr>
          <p:grpSpPr bwMode="auto">
            <a:xfrm>
              <a:off x="228624" y="3812237"/>
              <a:ext cx="1477962" cy="401521"/>
              <a:chOff x="228600" y="3721924"/>
              <a:chExt cx="1477962" cy="401521"/>
            </a:xfrm>
            <a:solidFill>
              <a:srgbClr val="FFC000"/>
            </a:solidFill>
          </p:grpSpPr>
          <p:grpSp>
            <p:nvGrpSpPr>
              <p:cNvPr id="6" name="Group 129"/>
              <p:cNvGrpSpPr/>
              <p:nvPr/>
            </p:nvGrpSpPr>
            <p:grpSpPr>
              <a:xfrm>
                <a:off x="228600" y="3733800"/>
                <a:ext cx="1477962" cy="389645"/>
                <a:chOff x="457200" y="3752851"/>
                <a:chExt cx="1477962" cy="389645"/>
              </a:xfrm>
              <a:grpFill/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457200" y="3754437"/>
                  <a:ext cx="1477962" cy="38404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806450" y="3752851"/>
                  <a:ext cx="792480" cy="911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807720" y="4051300"/>
                  <a:ext cx="792480" cy="911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7" name="Straight Connector 20"/>
              <p:cNvCxnSpPr>
                <a:stCxn id="55" idx="1"/>
                <a:endCxn id="55" idx="1"/>
              </p:cNvCxnSpPr>
              <p:nvPr/>
            </p:nvCxnSpPr>
            <p:spPr>
              <a:xfrm rot="10800000">
                <a:off x="577850" y="3779398"/>
                <a:ext cx="0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508598" y="3781360"/>
                <a:ext cx="118872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15"/>
              <p:cNvCxnSpPr/>
              <p:nvPr/>
            </p:nvCxnSpPr>
            <p:spPr>
              <a:xfrm rot="5400000">
                <a:off x="509592" y="4061301"/>
                <a:ext cx="118872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312164" y="4060307"/>
                <a:ext cx="118872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4"/>
              <p:cNvCxnSpPr/>
              <p:nvPr/>
            </p:nvCxnSpPr>
            <p:spPr>
              <a:xfrm rot="5400000">
                <a:off x="1318102" y="3787298"/>
                <a:ext cx="118872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5"/>
              <p:cNvCxnSpPr/>
              <p:nvPr/>
            </p:nvCxnSpPr>
            <p:spPr>
              <a:xfrm>
                <a:off x="563090" y="3839690"/>
                <a:ext cx="81381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73972" y="4009904"/>
                <a:ext cx="795528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5"/>
            <p:cNvSpPr/>
            <p:nvPr/>
          </p:nvSpPr>
          <p:spPr bwMode="auto">
            <a:xfrm>
              <a:off x="710693" y="4129600"/>
              <a:ext cx="499390" cy="116270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52139" y="4980713"/>
              <a:ext cx="199178" cy="28274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16200000">
              <a:off x="919996" y="3931844"/>
              <a:ext cx="80783" cy="4762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26"/>
            <p:cNvGrpSpPr/>
            <p:nvPr/>
          </p:nvGrpSpPr>
          <p:grpSpPr bwMode="auto">
            <a:xfrm>
              <a:off x="742791" y="3989413"/>
              <a:ext cx="428625" cy="1046654"/>
              <a:chOff x="3613149" y="3742999"/>
              <a:chExt cx="428625" cy="1046654"/>
            </a:xfrm>
            <a:solidFill>
              <a:schemeClr val="accent1"/>
            </a:solidFill>
          </p:grpSpPr>
          <p:sp>
            <p:nvSpPr>
              <p:cNvPr id="42" name="Rectangle 41"/>
              <p:cNvSpPr/>
              <p:nvPr/>
            </p:nvSpPr>
            <p:spPr bwMode="auto">
              <a:xfrm rot="16200000">
                <a:off x="3786314" y="3809800"/>
                <a:ext cx="82296" cy="42862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 rot="16200000">
                <a:off x="3706811" y="3820787"/>
                <a:ext cx="238125" cy="825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 rot="16200000">
                <a:off x="3585595" y="4190476"/>
                <a:ext cx="484632" cy="23774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 rot="16200000">
                <a:off x="3705390" y="4629316"/>
                <a:ext cx="238125" cy="825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20" name="Group 107"/>
            <p:cNvGrpSpPr>
              <a:grpSpLocks/>
            </p:cNvGrpSpPr>
            <p:nvPr/>
          </p:nvGrpSpPr>
          <p:grpSpPr bwMode="auto">
            <a:xfrm>
              <a:off x="710630" y="5192713"/>
              <a:ext cx="485775" cy="1138237"/>
              <a:chOff x="3581419" y="5873338"/>
              <a:chExt cx="484632" cy="1137062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3716835" y="6088114"/>
                <a:ext cx="227508" cy="922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785951" y="5866188"/>
                <a:ext cx="80636" cy="1931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3581481" y="6088114"/>
                <a:ext cx="4838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21" name="Oval 88"/>
            <p:cNvSpPr>
              <a:spLocks noChangeAspect="1"/>
            </p:cNvSpPr>
            <p:nvPr/>
          </p:nvSpPr>
          <p:spPr bwMode="auto">
            <a:xfrm>
              <a:off x="990030" y="5029200"/>
              <a:ext cx="55563" cy="55563"/>
            </a:xfrm>
            <a:prstGeom prst="ellipse">
              <a:avLst/>
            </a:prstGeom>
            <a:solidFill>
              <a:schemeClr val="tx1"/>
            </a:solidFill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8222" name="Oval 89"/>
            <p:cNvSpPr>
              <a:spLocks noChangeAspect="1"/>
            </p:cNvSpPr>
            <p:nvPr/>
          </p:nvSpPr>
          <p:spPr bwMode="auto">
            <a:xfrm>
              <a:off x="994793" y="5154613"/>
              <a:ext cx="53975" cy="53975"/>
            </a:xfrm>
            <a:prstGeom prst="ellipse">
              <a:avLst/>
            </a:prstGeom>
            <a:solidFill>
              <a:schemeClr val="tx1"/>
            </a:solidFill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4729163" y="3429000"/>
            <a:ext cx="0" cy="2667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7092950" y="3429000"/>
            <a:ext cx="0" cy="2667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6120607" y="2180431"/>
            <a:ext cx="0" cy="30178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4772025" y="2573338"/>
            <a:ext cx="0" cy="2667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4783138" y="5943600"/>
            <a:ext cx="226695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35"/>
          <p:cNvSpPr txBox="1">
            <a:spLocks noChangeArrowheads="1"/>
          </p:cNvSpPr>
          <p:nvPr/>
        </p:nvSpPr>
        <p:spPr bwMode="auto">
          <a:xfrm>
            <a:off x="5580063" y="5737225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2.0 m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948363" y="3332163"/>
            <a:ext cx="0" cy="3651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5948363" y="3924300"/>
            <a:ext cx="0" cy="36512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41"/>
          <p:cNvSpPr txBox="1">
            <a:spLocks noChangeArrowheads="1"/>
          </p:cNvSpPr>
          <p:nvPr/>
        </p:nvSpPr>
        <p:spPr bwMode="auto">
          <a:xfrm>
            <a:off x="5491163" y="289560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88 mm</a:t>
            </a:r>
          </a:p>
        </p:txBody>
      </p:sp>
      <p:sp>
        <p:nvSpPr>
          <p:cNvPr id="8207" name="TextBox 42"/>
          <p:cNvSpPr txBox="1">
            <a:spLocks noChangeArrowheads="1"/>
          </p:cNvSpPr>
          <p:nvPr/>
        </p:nvSpPr>
        <p:spPr bwMode="auto">
          <a:xfrm>
            <a:off x="7605713" y="3505200"/>
            <a:ext cx="1004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Impeller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6059488" y="3690938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6734175" y="3032125"/>
            <a:ext cx="90488" cy="92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6505575" y="3643313"/>
            <a:ext cx="90488" cy="904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 bwMode="auto">
          <a:xfrm rot="16200000" flipH="1">
            <a:off x="6588125" y="3368675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TextBox 50"/>
          <p:cNvSpPr txBox="1">
            <a:spLocks noChangeArrowheads="1"/>
          </p:cNvSpPr>
          <p:nvPr/>
        </p:nvSpPr>
        <p:spPr bwMode="auto">
          <a:xfrm>
            <a:off x="457200" y="2971800"/>
            <a:ext cx="228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Ti(0) ~ Te(0) ~ 1 keV</a:t>
            </a:r>
          </a:p>
        </p:txBody>
      </p:sp>
      <p:pic>
        <p:nvPicPr>
          <p:cNvPr id="8213" name="Picture 56" descr="PPP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5563"/>
            <a:ext cx="15478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TextBox 57"/>
          <p:cNvSpPr txBox="1">
            <a:spLocks noChangeArrowheads="1"/>
          </p:cNvSpPr>
          <p:nvPr/>
        </p:nvSpPr>
        <p:spPr bwMode="auto">
          <a:xfrm>
            <a:off x="8810625" y="65500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63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is sufficient for controlling deuterium, with no evidence of saturation of lithium pumping in ~1 s discharges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5943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Plasma following strong lithium conditioning show stationary, low deuterium content</a:t>
            </a:r>
          </a:p>
          <a:p>
            <a:r>
              <a:rPr lang="en-US" dirty="0" smtClean="0"/>
              <a:t>Recycling remains reduced throughout ~1 s discharges (Boyle, PSI ‘12)</a:t>
            </a:r>
          </a:p>
          <a:p>
            <a:pPr lvl="1"/>
            <a:r>
              <a:rPr lang="en-US" dirty="0" smtClean="0"/>
              <a:t>No increase near end as expected if lithium pumping is saturated</a:t>
            </a:r>
          </a:p>
          <a:p>
            <a:endParaRPr lang="en-US" dirty="0" smtClean="0"/>
          </a:p>
          <a:p>
            <a:r>
              <a:rPr lang="en-US" dirty="0" smtClean="0"/>
              <a:t>EAST collaboration supports use of pumping by lithium coatings for NSTX-U pulse lengths (</a:t>
            </a:r>
            <a:r>
              <a:rPr lang="en-US" dirty="0" err="1" smtClean="0"/>
              <a:t>Guo</a:t>
            </a:r>
            <a:r>
              <a:rPr lang="en-US" dirty="0" smtClean="0"/>
              <a:t>, IAEA ‘12)</a:t>
            </a:r>
          </a:p>
          <a:p>
            <a:pPr lvl="1"/>
            <a:r>
              <a:rPr lang="en-US" dirty="0" smtClean="0"/>
              <a:t>L-mode,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=0.4 MA, P</a:t>
            </a:r>
            <a:r>
              <a:rPr lang="en-US" baseline="-25000" dirty="0" smtClean="0"/>
              <a:t>RF</a:t>
            </a:r>
            <a:r>
              <a:rPr lang="en-US" dirty="0" smtClean="0"/>
              <a:t>=1MW, LSN shots </a:t>
            </a:r>
          </a:p>
          <a:p>
            <a:pPr lvl="1"/>
            <a:r>
              <a:rPr lang="en-US" dirty="0" smtClean="0"/>
              <a:t>Fueling required to maintain constant n</a:t>
            </a:r>
            <a:r>
              <a:rPr lang="en-US" baseline="-25000" dirty="0" smtClean="0"/>
              <a:t>e</a:t>
            </a:r>
            <a:r>
              <a:rPr lang="en-US" dirty="0" smtClean="0"/>
              <a:t> compared for shots following Li deposition</a:t>
            </a:r>
            <a:endParaRPr lang="en-US" dirty="0"/>
          </a:p>
          <a:p>
            <a:pPr lvl="1"/>
            <a:r>
              <a:rPr lang="en-US" dirty="0" smtClean="0"/>
              <a:t>Effective e-folding time for lithium pumping is ~18 shots or 180 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Pumping persistence in higher-power H-mode plasmas to be assessed in future experiments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 descr="Screen shot 2012-12-07 at 4.34.43 AM.png"/>
          <p:cNvPicPr/>
          <p:nvPr/>
        </p:nvPicPr>
        <p:blipFill rotWithShape="1">
          <a:blip r:embed="rId2"/>
          <a:srcRect t="29500" b="42750"/>
          <a:stretch/>
        </p:blipFill>
        <p:spPr>
          <a:xfrm>
            <a:off x="6019800" y="990600"/>
            <a:ext cx="3124200" cy="845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2270760"/>
            <a:ext cx="3238499" cy="165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shot 2012-12-07 at 4.34.43 AM.png"/>
          <p:cNvPicPr/>
          <p:nvPr/>
        </p:nvPicPr>
        <p:blipFill rotWithShape="1">
          <a:blip r:embed="rId2"/>
          <a:srcRect t="86000"/>
          <a:stretch/>
        </p:blipFill>
        <p:spPr>
          <a:xfrm>
            <a:off x="6019800" y="1851660"/>
            <a:ext cx="3124200" cy="4267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5" b="3010"/>
          <a:stretch/>
        </p:blipFill>
        <p:spPr bwMode="auto">
          <a:xfrm>
            <a:off x="5958841" y="3992879"/>
            <a:ext cx="3185160" cy="255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92240" y="4411980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EAST</a:t>
            </a:r>
            <a:endParaRPr lang="en-US" sz="1600" i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951220" y="1333500"/>
            <a:ext cx="190500" cy="9144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00686" y="3374571"/>
            <a:ext cx="1030514" cy="13788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953829" y="3222172"/>
            <a:ext cx="333828" cy="26851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66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1"/>
          <p:cNvGrpSpPr>
            <a:grpSpLocks/>
          </p:cNvGrpSpPr>
          <p:nvPr/>
        </p:nvGrpSpPr>
        <p:grpSpPr bwMode="auto">
          <a:xfrm>
            <a:off x="-33338" y="9525"/>
            <a:ext cx="9144001" cy="1133475"/>
            <a:chOff x="-33051" y="9525"/>
            <a:chExt cx="9144000" cy="1133475"/>
          </a:xfrm>
        </p:grpSpPr>
        <p:grpSp>
          <p:nvGrpSpPr>
            <p:cNvPr id="9250" name="组合 7"/>
            <p:cNvGrpSpPr>
              <a:grpSpLocks/>
            </p:cNvGrpSpPr>
            <p:nvPr/>
          </p:nvGrpSpPr>
          <p:grpSpPr bwMode="auto">
            <a:xfrm>
              <a:off x="-33051" y="9525"/>
              <a:ext cx="9144000" cy="1133475"/>
              <a:chOff x="323850" y="188913"/>
              <a:chExt cx="8529638" cy="944562"/>
            </a:xfrm>
          </p:grpSpPr>
          <p:pic>
            <p:nvPicPr>
              <p:cNvPr id="9253" name="Picture 5" descr="NM 2-2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50" y="188913"/>
                <a:ext cx="1066800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4" name="Rectangle 2"/>
              <p:cNvSpPr>
                <a:spLocks noChangeArrowheads="1"/>
              </p:cNvSpPr>
              <p:nvPr/>
            </p:nvSpPr>
            <p:spPr bwMode="auto">
              <a:xfrm>
                <a:off x="7308850" y="476250"/>
                <a:ext cx="1371600" cy="45720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rgbClr val="FFFFFF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1434" tIns="45717" rIns="91434" bIns="45717" anchor="ctr"/>
              <a:lstStyle/>
              <a:p>
                <a:pPr algn="ctr"/>
                <a:r>
                  <a:rPr kumimoji="1" lang="en-US" altLang="zh-CN" sz="2400" b="1">
                    <a:solidFill>
                      <a:srgbClr val="1E3980"/>
                    </a:solidFill>
                    <a:latin typeface="Times New Roman" pitchFamily="18" charset="0"/>
                  </a:rPr>
                  <a:t>EAST</a:t>
                </a:r>
              </a:p>
            </p:txBody>
          </p:sp>
          <p:sp>
            <p:nvSpPr>
              <p:cNvPr id="9255" name="Rectangle 3"/>
              <p:cNvSpPr>
                <a:spLocks noChangeArrowheads="1"/>
              </p:cNvSpPr>
              <p:nvPr/>
            </p:nvSpPr>
            <p:spPr bwMode="auto">
              <a:xfrm>
                <a:off x="395288" y="981075"/>
                <a:ext cx="8458200" cy="152400"/>
              </a:xfrm>
              <a:prstGeom prst="rect">
                <a:avLst/>
              </a:prstGeom>
              <a:gradFill rotWithShape="0">
                <a:gsLst>
                  <a:gs pos="0">
                    <a:srgbClr val="78A3CE"/>
                  </a:gs>
                  <a:gs pos="50000">
                    <a:srgbClr val="FFFFFF"/>
                  </a:gs>
                  <a:gs pos="100000">
                    <a:srgbClr val="78A3CE"/>
                  </a:gs>
                </a:gsLst>
                <a:lin ang="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205949" y="228600"/>
              <a:ext cx="1905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52" name="TextBox 10"/>
            <p:cNvSpPr txBox="1">
              <a:spLocks noChangeArrowheads="1"/>
            </p:cNvSpPr>
            <p:nvPr/>
          </p:nvSpPr>
          <p:spPr bwMode="auto">
            <a:xfrm>
              <a:off x="838200" y="609600"/>
              <a:ext cx="856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EAST</a:t>
              </a:r>
            </a:p>
          </p:txBody>
        </p:sp>
      </p:grpSp>
      <p:sp>
        <p:nvSpPr>
          <p:cNvPr id="9219" name="TextBox 32"/>
          <p:cNvSpPr txBox="1">
            <a:spLocks noChangeArrowheads="1"/>
          </p:cNvSpPr>
          <p:nvPr/>
        </p:nvSpPr>
        <p:spPr bwMode="auto">
          <a:xfrm>
            <a:off x="1660525" y="0"/>
            <a:ext cx="5508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Calibri" pitchFamily="34" charset="0"/>
              </a:rPr>
              <a:t> </a:t>
            </a:r>
            <a:r>
              <a:rPr lang="en-US" sz="2400"/>
              <a:t>One sec injection @ 25 Hz of 0.7 mm </a:t>
            </a:r>
          </a:p>
          <a:p>
            <a:pPr algn="ctr" eaLnBrk="1" hangingPunct="1"/>
            <a:r>
              <a:rPr lang="en-US" sz="2400"/>
              <a:t>Li granules at 52 m/s  -  shot 42477</a:t>
            </a:r>
          </a:p>
        </p:txBody>
      </p:sp>
      <p:grpSp>
        <p:nvGrpSpPr>
          <p:cNvPr id="9220" name="Group 39"/>
          <p:cNvGrpSpPr>
            <a:grpSpLocks noChangeAspect="1"/>
          </p:cNvGrpSpPr>
          <p:nvPr/>
        </p:nvGrpSpPr>
        <p:grpSpPr bwMode="auto">
          <a:xfrm>
            <a:off x="261938" y="1219200"/>
            <a:ext cx="8229600" cy="6067425"/>
            <a:chOff x="-3175" y="1187247"/>
            <a:chExt cx="9144000" cy="6742112"/>
          </a:xfrm>
        </p:grpSpPr>
        <p:pic>
          <p:nvPicPr>
            <p:cNvPr id="9223" name="内容占位符 3" descr="Graph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5" y="1187247"/>
              <a:ext cx="9144000" cy="674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3485797" y="4560067"/>
              <a:ext cx="345722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92853" y="5884852"/>
              <a:ext cx="345545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110338" y="1695287"/>
              <a:ext cx="0" cy="48969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30144" y="1695287"/>
              <a:ext cx="0" cy="48969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TextBox 6"/>
            <p:cNvSpPr txBox="1">
              <a:spLocks noChangeArrowheads="1"/>
            </p:cNvSpPr>
            <p:nvPr/>
          </p:nvSpPr>
          <p:spPr bwMode="auto">
            <a:xfrm>
              <a:off x="714375" y="1549197"/>
              <a:ext cx="632652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400</a:t>
              </a:r>
            </a:p>
          </p:txBody>
        </p:sp>
        <p:sp>
          <p:nvSpPr>
            <p:cNvPr id="9229" name="TextBox 9"/>
            <p:cNvSpPr txBox="1">
              <a:spLocks noChangeArrowheads="1"/>
            </p:cNvSpPr>
            <p:nvPr/>
          </p:nvSpPr>
          <p:spPr bwMode="auto">
            <a:xfrm>
              <a:off x="971551" y="2435023"/>
              <a:ext cx="34767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9230" name="TextBox 12"/>
            <p:cNvSpPr txBox="1">
              <a:spLocks noChangeArrowheads="1"/>
            </p:cNvSpPr>
            <p:nvPr/>
          </p:nvSpPr>
          <p:spPr bwMode="auto">
            <a:xfrm>
              <a:off x="971551" y="3965372"/>
              <a:ext cx="34767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9231" name="TextBox 13"/>
            <p:cNvSpPr txBox="1">
              <a:spLocks noChangeArrowheads="1"/>
            </p:cNvSpPr>
            <p:nvPr/>
          </p:nvSpPr>
          <p:spPr bwMode="auto">
            <a:xfrm>
              <a:off x="971551" y="5232197"/>
              <a:ext cx="34767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9232" name="TextBox 14"/>
            <p:cNvSpPr txBox="1">
              <a:spLocks noChangeArrowheads="1"/>
            </p:cNvSpPr>
            <p:nvPr/>
          </p:nvSpPr>
          <p:spPr bwMode="auto">
            <a:xfrm>
              <a:off x="971551" y="6449809"/>
              <a:ext cx="34767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9233" name="TextBox 15"/>
            <p:cNvSpPr txBox="1">
              <a:spLocks noChangeArrowheads="1"/>
            </p:cNvSpPr>
            <p:nvPr/>
          </p:nvSpPr>
          <p:spPr bwMode="auto">
            <a:xfrm>
              <a:off x="971551" y="2849359"/>
              <a:ext cx="34767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9234" name="TextBox 16"/>
            <p:cNvSpPr txBox="1">
              <a:spLocks noChangeArrowheads="1"/>
            </p:cNvSpPr>
            <p:nvPr/>
          </p:nvSpPr>
          <p:spPr bwMode="auto">
            <a:xfrm>
              <a:off x="714375" y="4168572"/>
              <a:ext cx="632652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100</a:t>
              </a:r>
            </a:p>
          </p:txBody>
        </p:sp>
        <p:sp>
          <p:nvSpPr>
            <p:cNvPr id="9235" name="TextBox 17"/>
            <p:cNvSpPr txBox="1">
              <a:spLocks noChangeArrowheads="1"/>
            </p:cNvSpPr>
            <p:nvPr/>
          </p:nvSpPr>
          <p:spPr bwMode="auto">
            <a:xfrm>
              <a:off x="971551" y="5441747"/>
              <a:ext cx="34767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6</a:t>
              </a:r>
            </a:p>
          </p:txBody>
        </p:sp>
        <p:sp>
          <p:nvSpPr>
            <p:cNvPr id="9236" name="TextBox 18"/>
            <p:cNvSpPr txBox="1">
              <a:spLocks noChangeArrowheads="1"/>
            </p:cNvSpPr>
            <p:nvPr/>
          </p:nvSpPr>
          <p:spPr bwMode="auto">
            <a:xfrm>
              <a:off x="8291513" y="1553959"/>
              <a:ext cx="34767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9237" name="TextBox 19"/>
            <p:cNvSpPr txBox="1">
              <a:spLocks noChangeArrowheads="1"/>
            </p:cNvSpPr>
            <p:nvPr/>
          </p:nvSpPr>
          <p:spPr bwMode="auto">
            <a:xfrm>
              <a:off x="8291513" y="2428673"/>
              <a:ext cx="34767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9238" name="TextBox 20"/>
            <p:cNvSpPr txBox="1">
              <a:spLocks noChangeArrowheads="1"/>
            </p:cNvSpPr>
            <p:nvPr/>
          </p:nvSpPr>
          <p:spPr bwMode="auto">
            <a:xfrm>
              <a:off x="1619251" y="1698423"/>
              <a:ext cx="418918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Ip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16061" y="2131002"/>
              <a:ext cx="903111" cy="4092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LHCD</a:t>
              </a:r>
            </a:p>
          </p:txBody>
        </p:sp>
        <p:sp>
          <p:nvSpPr>
            <p:cNvPr id="9240" name="TextBox 22"/>
            <p:cNvSpPr txBox="1">
              <a:spLocks noChangeArrowheads="1"/>
            </p:cNvSpPr>
            <p:nvPr/>
          </p:nvSpPr>
          <p:spPr bwMode="auto">
            <a:xfrm>
              <a:off x="3979863" y="2241347"/>
              <a:ext cx="803639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66CC"/>
                  </a:solidFill>
                </a:rPr>
                <a:t>ICRF</a:t>
              </a:r>
            </a:p>
          </p:txBody>
        </p:sp>
        <p:sp>
          <p:nvSpPr>
            <p:cNvPr id="9241" name="TextBox 23"/>
            <p:cNvSpPr txBox="1">
              <a:spLocks noChangeArrowheads="1"/>
            </p:cNvSpPr>
            <p:nvPr/>
          </p:nvSpPr>
          <p:spPr bwMode="auto">
            <a:xfrm rot="5400000">
              <a:off x="8458619" y="1933769"/>
              <a:ext cx="66115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MW</a:t>
              </a:r>
            </a:p>
          </p:txBody>
        </p:sp>
        <p:sp>
          <p:nvSpPr>
            <p:cNvPr id="9242" name="TextBox 24"/>
            <p:cNvSpPr txBox="1">
              <a:spLocks noChangeArrowheads="1"/>
            </p:cNvSpPr>
            <p:nvPr/>
          </p:nvSpPr>
          <p:spPr bwMode="auto">
            <a:xfrm>
              <a:off x="1608138" y="3138284"/>
              <a:ext cx="532909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Da</a:t>
              </a:r>
            </a:p>
          </p:txBody>
        </p:sp>
        <p:sp>
          <p:nvSpPr>
            <p:cNvPr id="9243" name="TextBox 25"/>
            <p:cNvSpPr txBox="1">
              <a:spLocks noChangeArrowheads="1"/>
            </p:cNvSpPr>
            <p:nvPr/>
          </p:nvSpPr>
          <p:spPr bwMode="auto">
            <a:xfrm rot="-5400000">
              <a:off x="543927" y="2007587"/>
              <a:ext cx="504411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kA</a:t>
              </a:r>
            </a:p>
          </p:txBody>
        </p:sp>
        <p:sp>
          <p:nvSpPr>
            <p:cNvPr id="9244" name="TextBox 26"/>
            <p:cNvSpPr txBox="1">
              <a:spLocks noChangeArrowheads="1"/>
            </p:cNvSpPr>
            <p:nvPr/>
          </p:nvSpPr>
          <p:spPr bwMode="auto">
            <a:xfrm rot="-5400000">
              <a:off x="444184" y="3321242"/>
              <a:ext cx="703897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A.U.</a:t>
              </a:r>
            </a:p>
          </p:txBody>
        </p:sp>
        <p:sp>
          <p:nvSpPr>
            <p:cNvPr id="9245" name="TextBox 27"/>
            <p:cNvSpPr txBox="1">
              <a:spLocks noChangeArrowheads="1"/>
            </p:cNvSpPr>
            <p:nvPr/>
          </p:nvSpPr>
          <p:spPr bwMode="auto">
            <a:xfrm>
              <a:off x="1619251" y="5730672"/>
              <a:ext cx="632652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neL</a:t>
              </a:r>
            </a:p>
          </p:txBody>
        </p:sp>
        <p:sp>
          <p:nvSpPr>
            <p:cNvPr id="9246" name="TextBox 28"/>
            <p:cNvSpPr txBox="1">
              <a:spLocks noChangeArrowheads="1"/>
            </p:cNvSpPr>
            <p:nvPr/>
          </p:nvSpPr>
          <p:spPr bwMode="auto">
            <a:xfrm rot="-5400000">
              <a:off x="565301" y="4652362"/>
              <a:ext cx="461664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kJ</a:t>
              </a:r>
            </a:p>
          </p:txBody>
        </p:sp>
        <p:sp>
          <p:nvSpPr>
            <p:cNvPr id="9247" name="TextBox 29"/>
            <p:cNvSpPr txBox="1">
              <a:spLocks noChangeArrowheads="1"/>
            </p:cNvSpPr>
            <p:nvPr/>
          </p:nvSpPr>
          <p:spPr bwMode="auto">
            <a:xfrm>
              <a:off x="1614488" y="4422572"/>
              <a:ext cx="1216858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Stored U</a:t>
              </a:r>
            </a:p>
          </p:txBody>
        </p:sp>
        <p:sp>
          <p:nvSpPr>
            <p:cNvPr id="9248" name="TextBox 30"/>
            <p:cNvSpPr txBox="1">
              <a:spLocks noChangeArrowheads="1"/>
            </p:cNvSpPr>
            <p:nvPr/>
          </p:nvSpPr>
          <p:spPr bwMode="auto">
            <a:xfrm>
              <a:off x="4284663" y="7047417"/>
              <a:ext cx="1136066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Time (s)</a:t>
              </a:r>
            </a:p>
          </p:txBody>
        </p:sp>
        <p:sp>
          <p:nvSpPr>
            <p:cNvPr id="9249" name="TextBox 31"/>
            <p:cNvSpPr txBox="1">
              <a:spLocks noChangeArrowheads="1"/>
            </p:cNvSpPr>
            <p:nvPr/>
          </p:nvSpPr>
          <p:spPr bwMode="auto">
            <a:xfrm rot="-5400000">
              <a:off x="274087" y="5922362"/>
              <a:ext cx="104409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10</a:t>
              </a:r>
              <a:r>
                <a:rPr lang="en-US" b="1" baseline="30000"/>
                <a:t>13</a:t>
              </a:r>
              <a:r>
                <a:rPr lang="en-US"/>
                <a:t>m</a:t>
              </a:r>
              <a:r>
                <a:rPr lang="en-US" baseline="30000"/>
                <a:t>-2</a:t>
              </a:r>
            </a:p>
          </p:txBody>
        </p:sp>
      </p:grpSp>
      <p:pic>
        <p:nvPicPr>
          <p:cNvPr id="9221" name="Picture 38" descr="PPP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5563"/>
            <a:ext cx="15478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9"/>
          <p:cNvSpPr txBox="1">
            <a:spLocks noChangeArrowheads="1"/>
          </p:cNvSpPr>
          <p:nvPr/>
        </p:nvSpPr>
        <p:spPr bwMode="auto">
          <a:xfrm>
            <a:off x="8810625" y="6550025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33351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g20120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7900"/>
            <a:ext cx="833596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800" y="9906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44" name="Group 14"/>
          <p:cNvGrpSpPr>
            <a:grpSpLocks/>
          </p:cNvGrpSpPr>
          <p:nvPr/>
        </p:nvGrpSpPr>
        <p:grpSpPr bwMode="auto">
          <a:xfrm>
            <a:off x="-33338" y="9525"/>
            <a:ext cx="9144001" cy="1133475"/>
            <a:chOff x="-33338" y="9525"/>
            <a:chExt cx="9144001" cy="1133475"/>
          </a:xfrm>
        </p:grpSpPr>
        <p:grpSp>
          <p:nvGrpSpPr>
            <p:cNvPr id="10247" name="Group 11"/>
            <p:cNvGrpSpPr>
              <a:grpSpLocks/>
            </p:cNvGrpSpPr>
            <p:nvPr/>
          </p:nvGrpSpPr>
          <p:grpSpPr bwMode="auto">
            <a:xfrm>
              <a:off x="-33338" y="9525"/>
              <a:ext cx="9144001" cy="1133475"/>
              <a:chOff x="-33051" y="9525"/>
              <a:chExt cx="9144000" cy="1133475"/>
            </a:xfrm>
          </p:grpSpPr>
          <p:grpSp>
            <p:nvGrpSpPr>
              <p:cNvPr id="10249" name="组合 7"/>
              <p:cNvGrpSpPr>
                <a:grpSpLocks/>
              </p:cNvGrpSpPr>
              <p:nvPr/>
            </p:nvGrpSpPr>
            <p:grpSpPr bwMode="auto">
              <a:xfrm>
                <a:off x="-33051" y="9525"/>
                <a:ext cx="9144000" cy="1133475"/>
                <a:chOff x="323850" y="188913"/>
                <a:chExt cx="8529638" cy="944562"/>
              </a:xfrm>
            </p:grpSpPr>
            <p:pic>
              <p:nvPicPr>
                <p:cNvPr id="10252" name="Picture 5" descr="NM 2-2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188913"/>
                  <a:ext cx="1066800" cy="88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53" name="Rectangle 2"/>
                <p:cNvSpPr>
                  <a:spLocks noChangeArrowheads="1"/>
                </p:cNvSpPr>
                <p:nvPr/>
              </p:nvSpPr>
              <p:spPr bwMode="auto">
                <a:xfrm>
                  <a:off x="7308850" y="476250"/>
                  <a:ext cx="1371600" cy="457200"/>
                </a:xfrm>
                <a:prstGeom prst="rect">
                  <a:avLst/>
                </a:prstGeom>
                <a:solidFill>
                  <a:srgbClr val="FFFFFF"/>
                </a:solidFill>
                <a:ln w="9525" cap="rnd">
                  <a:solidFill>
                    <a:srgbClr val="FFFFFF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lIns="91434" tIns="45717" rIns="91434" bIns="45717" anchor="ctr"/>
                <a:lstStyle/>
                <a:p>
                  <a:pPr algn="ctr"/>
                  <a:r>
                    <a:rPr kumimoji="1" lang="en-US" altLang="zh-CN" sz="2400" b="1">
                      <a:solidFill>
                        <a:srgbClr val="1E3980"/>
                      </a:solidFill>
                      <a:latin typeface="Times New Roman" pitchFamily="18" charset="0"/>
                    </a:rPr>
                    <a:t>EAST</a:t>
                  </a:r>
                </a:p>
              </p:txBody>
            </p:sp>
            <p:sp>
              <p:nvSpPr>
                <p:cNvPr id="10254" name="Rectangle 3"/>
                <p:cNvSpPr>
                  <a:spLocks noChangeArrowheads="1"/>
                </p:cNvSpPr>
                <p:nvPr/>
              </p:nvSpPr>
              <p:spPr bwMode="auto">
                <a:xfrm>
                  <a:off x="395288" y="981075"/>
                  <a:ext cx="8458200" cy="152400"/>
                </a:xfrm>
                <a:prstGeom prst="rect">
                  <a:avLst/>
                </a:prstGeom>
                <a:gradFill rotWithShape="0">
                  <a:gsLst>
                    <a:gs pos="0">
                      <a:srgbClr val="78A3CE"/>
                    </a:gs>
                    <a:gs pos="50000">
                      <a:srgbClr val="FFFFFF"/>
                    </a:gs>
                    <a:gs pos="100000">
                      <a:srgbClr val="78A3CE"/>
                    </a:gs>
                  </a:gsLst>
                  <a:lin ang="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7205949" y="228600"/>
                <a:ext cx="19050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51" name="TextBox 10"/>
              <p:cNvSpPr txBox="1">
                <a:spLocks noChangeArrowheads="1"/>
              </p:cNvSpPr>
              <p:nvPr/>
            </p:nvSpPr>
            <p:spPr bwMode="auto">
              <a:xfrm>
                <a:off x="838200" y="609600"/>
                <a:ext cx="8563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EAST</a:t>
                </a:r>
              </a:p>
            </p:txBody>
          </p:sp>
        </p:grpSp>
        <p:sp>
          <p:nvSpPr>
            <p:cNvPr id="10248" name="TextBox 4"/>
            <p:cNvSpPr txBox="1">
              <a:spLocks noChangeArrowheads="1"/>
            </p:cNvSpPr>
            <p:nvPr/>
          </p:nvSpPr>
          <p:spPr bwMode="auto">
            <a:xfrm>
              <a:off x="2087016" y="76200"/>
              <a:ext cx="43899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/>
                <a:t>Examples of Triggered ELMs</a:t>
              </a:r>
            </a:p>
            <a:p>
              <a:pPr algn="ctr" eaLnBrk="1" hangingPunct="1"/>
              <a:r>
                <a:rPr lang="en-US" sz="2400" b="1"/>
                <a:t>Shot 42477</a:t>
              </a:r>
            </a:p>
          </p:txBody>
        </p:sp>
      </p:grpSp>
      <p:pic>
        <p:nvPicPr>
          <p:cNvPr id="10245" name="Picture 14" descr="PPP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5563"/>
            <a:ext cx="15478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5"/>
          <p:cNvSpPr txBox="1">
            <a:spLocks noChangeArrowheads="1"/>
          </p:cNvSpPr>
          <p:nvPr/>
        </p:nvSpPr>
        <p:spPr bwMode="auto">
          <a:xfrm>
            <a:off x="8810625" y="6550025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9 </a:t>
            </a:r>
          </a:p>
        </p:txBody>
      </p:sp>
    </p:spTree>
    <p:extLst>
      <p:ext uri="{BB962C8B-B14F-4D97-AF65-F5344CB8AC3E}">
        <p14:creationId xmlns:p14="http://schemas.microsoft.com/office/powerpoint/2010/main" val="34924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1"/>
          <p:cNvGrpSpPr>
            <a:grpSpLocks/>
          </p:cNvGrpSpPr>
          <p:nvPr/>
        </p:nvGrpSpPr>
        <p:grpSpPr bwMode="auto">
          <a:xfrm>
            <a:off x="-33338" y="9525"/>
            <a:ext cx="9144001" cy="1133475"/>
            <a:chOff x="-33051" y="9525"/>
            <a:chExt cx="9144000" cy="1133475"/>
          </a:xfrm>
        </p:grpSpPr>
        <p:grpSp>
          <p:nvGrpSpPr>
            <p:cNvPr id="12430" name="组合 7"/>
            <p:cNvGrpSpPr>
              <a:grpSpLocks/>
            </p:cNvGrpSpPr>
            <p:nvPr/>
          </p:nvGrpSpPr>
          <p:grpSpPr bwMode="auto">
            <a:xfrm>
              <a:off x="-33051" y="9525"/>
              <a:ext cx="9144000" cy="1133475"/>
              <a:chOff x="323850" y="188913"/>
              <a:chExt cx="8529638" cy="944562"/>
            </a:xfrm>
          </p:grpSpPr>
          <p:pic>
            <p:nvPicPr>
              <p:cNvPr id="12433" name="Picture 5" descr="NM 2-2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50" y="188913"/>
                <a:ext cx="1066800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34" name="Rectangle 2"/>
              <p:cNvSpPr>
                <a:spLocks noChangeArrowheads="1"/>
              </p:cNvSpPr>
              <p:nvPr/>
            </p:nvSpPr>
            <p:spPr bwMode="auto">
              <a:xfrm>
                <a:off x="7308850" y="476250"/>
                <a:ext cx="1371600" cy="45720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rgbClr val="FFFFFF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1434" tIns="45717" rIns="91434" bIns="45717" anchor="ctr"/>
              <a:lstStyle/>
              <a:p>
                <a:pPr algn="ctr"/>
                <a:r>
                  <a:rPr kumimoji="1" lang="en-US" altLang="zh-CN" sz="2400" b="1">
                    <a:solidFill>
                      <a:srgbClr val="1E3980"/>
                    </a:solidFill>
                    <a:latin typeface="Times New Roman" pitchFamily="18" charset="0"/>
                  </a:rPr>
                  <a:t>EAST</a:t>
                </a:r>
              </a:p>
            </p:txBody>
          </p:sp>
          <p:sp>
            <p:nvSpPr>
              <p:cNvPr id="12435" name="Rectangle 3"/>
              <p:cNvSpPr>
                <a:spLocks noChangeArrowheads="1"/>
              </p:cNvSpPr>
              <p:nvPr/>
            </p:nvSpPr>
            <p:spPr bwMode="auto">
              <a:xfrm>
                <a:off x="395288" y="981075"/>
                <a:ext cx="8458200" cy="152400"/>
              </a:xfrm>
              <a:prstGeom prst="rect">
                <a:avLst/>
              </a:prstGeom>
              <a:gradFill rotWithShape="0">
                <a:gsLst>
                  <a:gs pos="0">
                    <a:srgbClr val="78A3CE"/>
                  </a:gs>
                  <a:gs pos="50000">
                    <a:srgbClr val="FFFFFF"/>
                  </a:gs>
                  <a:gs pos="100000">
                    <a:srgbClr val="78A3CE"/>
                  </a:gs>
                </a:gsLst>
                <a:lin ang="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205949" y="228600"/>
              <a:ext cx="1905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32" name="TextBox 10"/>
            <p:cNvSpPr txBox="1">
              <a:spLocks noChangeArrowheads="1"/>
            </p:cNvSpPr>
            <p:nvPr/>
          </p:nvSpPr>
          <p:spPr bwMode="auto">
            <a:xfrm>
              <a:off x="838200" y="609600"/>
              <a:ext cx="856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EAST</a:t>
              </a:r>
            </a:p>
          </p:txBody>
        </p:sp>
      </p:grpSp>
      <p:grpSp>
        <p:nvGrpSpPr>
          <p:cNvPr id="12291" name="Group 277"/>
          <p:cNvGrpSpPr>
            <a:grpSpLocks/>
          </p:cNvGrpSpPr>
          <p:nvPr/>
        </p:nvGrpSpPr>
        <p:grpSpPr bwMode="auto">
          <a:xfrm>
            <a:off x="76200" y="1138238"/>
            <a:ext cx="8921750" cy="2481262"/>
            <a:chOff x="76200" y="609600"/>
            <a:chExt cx="8921448" cy="2481394"/>
          </a:xfrm>
        </p:grpSpPr>
        <p:pic>
          <p:nvPicPr>
            <p:cNvPr id="123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829" y="990576"/>
              <a:ext cx="2765455" cy="172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908" y="990576"/>
              <a:ext cx="2763868" cy="172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9" y="990576"/>
              <a:ext cx="2763867" cy="172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2" name="Straight Connector 281"/>
            <p:cNvCxnSpPr/>
            <p:nvPr/>
          </p:nvCxnSpPr>
          <p:spPr bwMode="auto">
            <a:xfrm>
              <a:off x="782614" y="1219232"/>
              <a:ext cx="0" cy="207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 bwMode="auto">
            <a:xfrm>
              <a:off x="908022" y="1219232"/>
              <a:ext cx="0" cy="207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 bwMode="auto">
            <a:xfrm>
              <a:off x="806425" y="990620"/>
              <a:ext cx="0" cy="228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 bwMode="auto">
            <a:xfrm>
              <a:off x="882623" y="993795"/>
              <a:ext cx="0" cy="228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 bwMode="auto">
            <a:xfrm>
              <a:off x="782614" y="1219232"/>
              <a:ext cx="128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 bwMode="auto">
            <a:xfrm>
              <a:off x="692129" y="1611365"/>
              <a:ext cx="30479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 bwMode="auto">
            <a:xfrm>
              <a:off x="692129" y="1433556"/>
              <a:ext cx="30479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 bwMode="auto">
            <a:xfrm>
              <a:off x="692129" y="1433556"/>
              <a:ext cx="0" cy="182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>
              <a:off x="1001682" y="1427205"/>
              <a:ext cx="0" cy="184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 bwMode="auto">
            <a:xfrm flipH="1">
              <a:off x="712766" y="2187659"/>
              <a:ext cx="0" cy="1809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 bwMode="auto">
            <a:xfrm>
              <a:off x="1523951" y="2186071"/>
              <a:ext cx="0" cy="5334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 bwMode="auto">
            <a:xfrm>
              <a:off x="709592" y="2189246"/>
              <a:ext cx="81435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 bwMode="auto">
            <a:xfrm>
              <a:off x="761977" y="2133681"/>
              <a:ext cx="70482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 bwMode="auto">
            <a:xfrm>
              <a:off x="761977" y="2133681"/>
              <a:ext cx="0" cy="55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 bwMode="auto">
            <a:xfrm>
              <a:off x="1462041" y="2133681"/>
              <a:ext cx="0" cy="55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Oval 296"/>
            <p:cNvSpPr>
              <a:spLocks noChangeAspect="1"/>
            </p:cNvSpPr>
            <p:nvPr/>
          </p:nvSpPr>
          <p:spPr bwMode="auto">
            <a:xfrm>
              <a:off x="717528" y="1658993"/>
              <a:ext cx="182557" cy="18257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8" name="Straight Connector 297"/>
            <p:cNvCxnSpPr/>
            <p:nvPr/>
          </p:nvCxnSpPr>
          <p:spPr bwMode="auto">
            <a:xfrm>
              <a:off x="3819398" y="1219232"/>
              <a:ext cx="0" cy="207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 bwMode="auto">
            <a:xfrm>
              <a:off x="3944807" y="1219232"/>
              <a:ext cx="0" cy="207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 bwMode="auto">
            <a:xfrm>
              <a:off x="3843210" y="990620"/>
              <a:ext cx="0" cy="228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 bwMode="auto">
            <a:xfrm>
              <a:off x="3919408" y="993795"/>
              <a:ext cx="0" cy="228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 bwMode="auto">
            <a:xfrm>
              <a:off x="3819398" y="1219232"/>
              <a:ext cx="1285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 bwMode="auto">
            <a:xfrm>
              <a:off x="3728914" y="1611365"/>
              <a:ext cx="30479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 bwMode="auto">
            <a:xfrm>
              <a:off x="3728914" y="1433556"/>
              <a:ext cx="30479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 bwMode="auto">
            <a:xfrm>
              <a:off x="3728914" y="1433556"/>
              <a:ext cx="0" cy="182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 bwMode="auto">
            <a:xfrm>
              <a:off x="4027354" y="1427205"/>
              <a:ext cx="0" cy="184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 bwMode="auto">
            <a:xfrm>
              <a:off x="3749551" y="2181309"/>
              <a:ext cx="0" cy="5334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 bwMode="auto">
            <a:xfrm>
              <a:off x="4560736" y="2186071"/>
              <a:ext cx="0" cy="5334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 bwMode="auto">
            <a:xfrm>
              <a:off x="3746376" y="2189246"/>
              <a:ext cx="8143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 bwMode="auto">
            <a:xfrm>
              <a:off x="3798762" y="2133681"/>
              <a:ext cx="7032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 bwMode="auto">
            <a:xfrm>
              <a:off x="3798762" y="2133681"/>
              <a:ext cx="0" cy="55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 bwMode="auto">
            <a:xfrm>
              <a:off x="4498825" y="2133681"/>
              <a:ext cx="0" cy="55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>
              <a:spLocks noChangeAspect="1"/>
            </p:cNvSpPr>
            <p:nvPr/>
          </p:nvSpPr>
          <p:spPr bwMode="auto">
            <a:xfrm>
              <a:off x="3765425" y="1658993"/>
              <a:ext cx="182557" cy="18257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4" name="Oval 313"/>
            <p:cNvSpPr>
              <a:spLocks noChangeAspect="1"/>
            </p:cNvSpPr>
            <p:nvPr/>
          </p:nvSpPr>
          <p:spPr bwMode="auto">
            <a:xfrm>
              <a:off x="6857770" y="1763773"/>
              <a:ext cx="184144" cy="18257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5" name="Straight Connector 314"/>
            <p:cNvCxnSpPr/>
            <p:nvPr/>
          </p:nvCxnSpPr>
          <p:spPr bwMode="auto">
            <a:xfrm>
              <a:off x="6856183" y="1219232"/>
              <a:ext cx="0" cy="207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 bwMode="auto">
            <a:xfrm>
              <a:off x="6981591" y="1219232"/>
              <a:ext cx="0" cy="207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 bwMode="auto">
            <a:xfrm>
              <a:off x="6881583" y="990620"/>
              <a:ext cx="0" cy="228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 bwMode="auto">
            <a:xfrm>
              <a:off x="6957780" y="993795"/>
              <a:ext cx="0" cy="228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 bwMode="auto">
            <a:xfrm>
              <a:off x="6856183" y="1219232"/>
              <a:ext cx="128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 bwMode="auto">
            <a:xfrm>
              <a:off x="6767286" y="1611365"/>
              <a:ext cx="30479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 bwMode="auto">
            <a:xfrm>
              <a:off x="6767286" y="1433556"/>
              <a:ext cx="30479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 bwMode="auto">
            <a:xfrm>
              <a:off x="6767286" y="1433556"/>
              <a:ext cx="0" cy="182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>
              <a:off x="7067313" y="1427205"/>
              <a:ext cx="0" cy="184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 bwMode="auto">
            <a:xfrm>
              <a:off x="6810147" y="2373406"/>
              <a:ext cx="0" cy="3460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 bwMode="auto">
            <a:xfrm>
              <a:off x="7619745" y="2186071"/>
              <a:ext cx="0" cy="5334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 bwMode="auto">
            <a:xfrm>
              <a:off x="7024453" y="2189246"/>
              <a:ext cx="59370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 bwMode="auto">
            <a:xfrm>
              <a:off x="7100650" y="2133681"/>
              <a:ext cx="4571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 bwMode="auto">
            <a:xfrm>
              <a:off x="7557835" y="2133681"/>
              <a:ext cx="0" cy="55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 bwMode="auto">
            <a:xfrm>
              <a:off x="815950" y="1828865"/>
              <a:ext cx="0" cy="53342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 bwMode="auto">
            <a:xfrm>
              <a:off x="3863847" y="1828865"/>
              <a:ext cx="0" cy="53342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 bwMode="auto">
            <a:xfrm rot="16200000">
              <a:off x="7319718" y="1584400"/>
              <a:ext cx="0" cy="53338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14" name="TextBox 136"/>
            <p:cNvSpPr txBox="1">
              <a:spLocks noChangeArrowheads="1"/>
            </p:cNvSpPr>
            <p:nvPr/>
          </p:nvSpPr>
          <p:spPr bwMode="auto">
            <a:xfrm>
              <a:off x="1295413" y="990576"/>
              <a:ext cx="1390139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Guide tube</a:t>
              </a:r>
            </a:p>
          </p:txBody>
        </p:sp>
        <p:cxnSp>
          <p:nvCxnSpPr>
            <p:cNvPr id="333" name="Straight Arrow Connector 332"/>
            <p:cNvCxnSpPr/>
            <p:nvPr/>
          </p:nvCxnSpPr>
          <p:spPr bwMode="auto">
            <a:xfrm>
              <a:off x="990569" y="1176367"/>
              <a:ext cx="30479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16" name="TextBox 143"/>
            <p:cNvSpPr txBox="1">
              <a:spLocks noChangeArrowheads="1"/>
            </p:cNvSpPr>
            <p:nvPr/>
          </p:nvSpPr>
          <p:spPr bwMode="auto">
            <a:xfrm>
              <a:off x="479429" y="2341455"/>
              <a:ext cx="774579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3 m/s</a:t>
              </a:r>
            </a:p>
          </p:txBody>
        </p:sp>
        <p:sp>
          <p:nvSpPr>
            <p:cNvPr id="12417" name="TextBox 144"/>
            <p:cNvSpPr txBox="1">
              <a:spLocks noChangeArrowheads="1"/>
            </p:cNvSpPr>
            <p:nvPr/>
          </p:nvSpPr>
          <p:spPr bwMode="auto">
            <a:xfrm>
              <a:off x="1676417" y="2330343"/>
              <a:ext cx="1287546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Li granule</a:t>
              </a:r>
            </a:p>
          </p:txBody>
        </p:sp>
        <p:cxnSp>
          <p:nvCxnSpPr>
            <p:cNvPr id="336" name="Straight Connector 335"/>
            <p:cNvCxnSpPr/>
            <p:nvPr/>
          </p:nvCxnSpPr>
          <p:spPr bwMode="auto">
            <a:xfrm>
              <a:off x="947708" y="1786000"/>
              <a:ext cx="881032" cy="576294"/>
            </a:xfrm>
            <a:prstGeom prst="line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19" name="TextBox 154"/>
            <p:cNvSpPr txBox="1">
              <a:spLocks noChangeArrowheads="1"/>
            </p:cNvSpPr>
            <p:nvPr/>
          </p:nvSpPr>
          <p:spPr bwMode="auto">
            <a:xfrm>
              <a:off x="7585156" y="1665222"/>
              <a:ext cx="902821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52 m/s</a:t>
              </a:r>
            </a:p>
          </p:txBody>
        </p:sp>
        <p:sp>
          <p:nvSpPr>
            <p:cNvPr id="12420" name="TextBox 155"/>
            <p:cNvSpPr txBox="1">
              <a:spLocks noChangeArrowheads="1"/>
            </p:cNvSpPr>
            <p:nvPr/>
          </p:nvSpPr>
          <p:spPr bwMode="auto">
            <a:xfrm>
              <a:off x="6107082" y="620712"/>
              <a:ext cx="2890566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Granule impeller contact</a:t>
              </a:r>
            </a:p>
          </p:txBody>
        </p:sp>
        <p:sp>
          <p:nvSpPr>
            <p:cNvPr id="12421" name="TextBox 156"/>
            <p:cNvSpPr txBox="1">
              <a:spLocks noChangeArrowheads="1"/>
            </p:cNvSpPr>
            <p:nvPr/>
          </p:nvSpPr>
          <p:spPr bwMode="auto">
            <a:xfrm>
              <a:off x="3372319" y="609600"/>
              <a:ext cx="2364775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Same image filtered</a:t>
              </a:r>
            </a:p>
          </p:txBody>
        </p:sp>
        <p:sp>
          <p:nvSpPr>
            <p:cNvPr id="12422" name="TextBox 165"/>
            <p:cNvSpPr txBox="1">
              <a:spLocks noChangeArrowheads="1"/>
            </p:cNvSpPr>
            <p:nvPr/>
          </p:nvSpPr>
          <p:spPr bwMode="auto">
            <a:xfrm>
              <a:off x="4267245" y="988989"/>
              <a:ext cx="1287546" cy="64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Lighting</a:t>
              </a:r>
            </a:p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 reflection</a:t>
              </a:r>
            </a:p>
          </p:txBody>
        </p:sp>
        <p:sp>
          <p:nvSpPr>
            <p:cNvPr id="12423" name="TextBox 169"/>
            <p:cNvSpPr txBox="1">
              <a:spLocks noChangeArrowheads="1"/>
            </p:cNvSpPr>
            <p:nvPr/>
          </p:nvSpPr>
          <p:spPr bwMode="auto">
            <a:xfrm>
              <a:off x="4876852" y="2350979"/>
              <a:ext cx="1069536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Impeller</a:t>
              </a:r>
            </a:p>
          </p:txBody>
        </p:sp>
        <p:cxnSp>
          <p:nvCxnSpPr>
            <p:cNvPr id="342" name="Straight Arrow Connector 341"/>
            <p:cNvCxnSpPr/>
            <p:nvPr/>
          </p:nvCxnSpPr>
          <p:spPr bwMode="auto">
            <a:xfrm flipH="1" flipV="1">
              <a:off x="5181427" y="2079703"/>
              <a:ext cx="177794" cy="29370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 flipH="1">
              <a:off x="3940044" y="1252571"/>
              <a:ext cx="380987" cy="28735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26" name="TextBox 179"/>
            <p:cNvSpPr txBox="1">
              <a:spLocks noChangeArrowheads="1"/>
            </p:cNvSpPr>
            <p:nvPr/>
          </p:nvSpPr>
          <p:spPr bwMode="auto">
            <a:xfrm>
              <a:off x="374473" y="609600"/>
              <a:ext cx="2411905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Video camera image</a:t>
              </a:r>
            </a:p>
          </p:txBody>
        </p:sp>
        <p:sp>
          <p:nvSpPr>
            <p:cNvPr id="12427" name="TextBox 128"/>
            <p:cNvSpPr txBox="1">
              <a:spLocks noChangeArrowheads="1"/>
            </p:cNvSpPr>
            <p:nvPr/>
          </p:nvSpPr>
          <p:spPr bwMode="auto">
            <a:xfrm>
              <a:off x="76200" y="2710018"/>
              <a:ext cx="2595610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a)  Granule exits tube </a:t>
              </a:r>
            </a:p>
          </p:txBody>
        </p:sp>
        <p:sp>
          <p:nvSpPr>
            <p:cNvPr id="12428" name="TextBox 129"/>
            <p:cNvSpPr txBox="1">
              <a:spLocks noChangeArrowheads="1"/>
            </p:cNvSpPr>
            <p:nvPr/>
          </p:nvSpPr>
          <p:spPr bwMode="auto">
            <a:xfrm>
              <a:off x="3091181" y="2710669"/>
              <a:ext cx="2480193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b) Granule exits tube</a:t>
              </a:r>
            </a:p>
          </p:txBody>
        </p:sp>
        <p:sp>
          <p:nvSpPr>
            <p:cNvPr id="12429" name="TextBox 131"/>
            <p:cNvSpPr txBox="1">
              <a:spLocks noChangeArrowheads="1"/>
            </p:cNvSpPr>
            <p:nvPr/>
          </p:nvSpPr>
          <p:spPr bwMode="auto">
            <a:xfrm>
              <a:off x="6248466" y="2721685"/>
              <a:ext cx="2711028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c) Impeller hits granule</a:t>
              </a:r>
            </a:p>
          </p:txBody>
        </p:sp>
      </p:grpSp>
      <p:grpSp>
        <p:nvGrpSpPr>
          <p:cNvPr id="12292" name="Group 347"/>
          <p:cNvGrpSpPr>
            <a:grpSpLocks/>
          </p:cNvGrpSpPr>
          <p:nvPr/>
        </p:nvGrpSpPr>
        <p:grpSpPr bwMode="auto">
          <a:xfrm>
            <a:off x="76200" y="3638550"/>
            <a:ext cx="8926513" cy="2752725"/>
            <a:chOff x="76200" y="3406601"/>
            <a:chExt cx="8926513" cy="2753585"/>
          </a:xfrm>
        </p:grpSpPr>
        <p:pic>
          <p:nvPicPr>
            <p:cNvPr id="1230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829" y="4062198"/>
              <a:ext cx="2765455" cy="172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4062198"/>
              <a:ext cx="2765455" cy="172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908" y="4062198"/>
              <a:ext cx="2763868" cy="172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2" name="Straight Connector 351"/>
            <p:cNvCxnSpPr/>
            <p:nvPr/>
          </p:nvCxnSpPr>
          <p:spPr bwMode="auto">
            <a:xfrm>
              <a:off x="776288" y="4292703"/>
              <a:ext cx="0" cy="2080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 bwMode="auto">
            <a:xfrm>
              <a:off x="900113" y="4292703"/>
              <a:ext cx="0" cy="2080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 bwMode="auto">
            <a:xfrm>
              <a:off x="800100" y="4064031"/>
              <a:ext cx="0" cy="2286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>
              <a:off x="876300" y="4067207"/>
              <a:ext cx="0" cy="2286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 bwMode="auto">
            <a:xfrm>
              <a:off x="776288" y="4292703"/>
              <a:ext cx="127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>
              <a:off x="685800" y="4683350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>
              <a:off x="685800" y="4507083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 bwMode="auto">
            <a:xfrm>
              <a:off x="685800" y="4507083"/>
              <a:ext cx="0" cy="182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 bwMode="auto">
            <a:xfrm>
              <a:off x="984250" y="4500731"/>
              <a:ext cx="0" cy="182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 bwMode="auto">
            <a:xfrm>
              <a:off x="706438" y="5255028"/>
              <a:ext cx="0" cy="533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 bwMode="auto">
            <a:xfrm>
              <a:off x="1517650" y="5423356"/>
              <a:ext cx="0" cy="366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 bwMode="auto">
            <a:xfrm>
              <a:off x="703263" y="5259793"/>
              <a:ext cx="7127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 bwMode="auto">
            <a:xfrm>
              <a:off x="755650" y="5207388"/>
              <a:ext cx="457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 bwMode="auto">
            <a:xfrm>
              <a:off x="755650" y="5207388"/>
              <a:ext cx="0" cy="539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Oval 365"/>
            <p:cNvSpPr>
              <a:spLocks noChangeAspect="1"/>
            </p:cNvSpPr>
            <p:nvPr/>
          </p:nvSpPr>
          <p:spPr bwMode="auto">
            <a:xfrm>
              <a:off x="847725" y="4557899"/>
              <a:ext cx="182563" cy="18261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7" name="Straight Connector 366"/>
            <p:cNvCxnSpPr/>
            <p:nvPr/>
          </p:nvCxnSpPr>
          <p:spPr bwMode="auto">
            <a:xfrm>
              <a:off x="3830638" y="4281587"/>
              <a:ext cx="0" cy="2080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 bwMode="auto">
            <a:xfrm>
              <a:off x="3956050" y="4281587"/>
              <a:ext cx="0" cy="2080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 bwMode="auto">
            <a:xfrm>
              <a:off x="3854450" y="4052916"/>
              <a:ext cx="0" cy="2286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 bwMode="auto">
            <a:xfrm>
              <a:off x="3930650" y="4056092"/>
              <a:ext cx="0" cy="2286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>
              <a:off x="3830638" y="4281587"/>
              <a:ext cx="12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 bwMode="auto">
            <a:xfrm>
              <a:off x="3740150" y="4672234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 bwMode="auto">
            <a:xfrm>
              <a:off x="3740150" y="4495966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 bwMode="auto">
            <a:xfrm>
              <a:off x="3740150" y="4495966"/>
              <a:ext cx="0" cy="1826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 bwMode="auto">
            <a:xfrm>
              <a:off x="4038600" y="4489614"/>
              <a:ext cx="0" cy="1826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>
              <a:off x="3762375" y="5243913"/>
              <a:ext cx="0" cy="533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 bwMode="auto">
            <a:xfrm>
              <a:off x="4572000" y="5247089"/>
              <a:ext cx="0" cy="533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 bwMode="auto">
            <a:xfrm>
              <a:off x="3757613" y="5251852"/>
              <a:ext cx="8143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 bwMode="auto">
            <a:xfrm>
              <a:off x="3810000" y="5196273"/>
              <a:ext cx="7048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 bwMode="auto">
            <a:xfrm>
              <a:off x="3810000" y="5196273"/>
              <a:ext cx="0" cy="539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>
              <a:off x="4510088" y="5196273"/>
              <a:ext cx="0" cy="539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Oval 381"/>
            <p:cNvSpPr>
              <a:spLocks noChangeAspect="1"/>
            </p:cNvSpPr>
            <p:nvPr/>
          </p:nvSpPr>
          <p:spPr bwMode="auto">
            <a:xfrm>
              <a:off x="3886200" y="4561075"/>
              <a:ext cx="182563" cy="18420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3" name="Straight Connector 382"/>
            <p:cNvCxnSpPr/>
            <p:nvPr/>
          </p:nvCxnSpPr>
          <p:spPr bwMode="auto">
            <a:xfrm>
              <a:off x="6851650" y="4284763"/>
              <a:ext cx="0" cy="2080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 bwMode="auto">
            <a:xfrm>
              <a:off x="6975475" y="4284763"/>
              <a:ext cx="0" cy="2080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>
              <a:off x="6875463" y="4056092"/>
              <a:ext cx="0" cy="2286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 bwMode="auto">
            <a:xfrm>
              <a:off x="6951663" y="4059268"/>
              <a:ext cx="0" cy="2286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 bwMode="auto">
            <a:xfrm>
              <a:off x="6851650" y="4284763"/>
              <a:ext cx="127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 bwMode="auto">
            <a:xfrm>
              <a:off x="6761163" y="4675410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 bwMode="auto">
            <a:xfrm>
              <a:off x="6761163" y="4499142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 bwMode="auto">
            <a:xfrm>
              <a:off x="6761163" y="4499142"/>
              <a:ext cx="0" cy="1826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 bwMode="auto">
            <a:xfrm>
              <a:off x="7062788" y="4492790"/>
              <a:ext cx="0" cy="1826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 bwMode="auto">
            <a:xfrm>
              <a:off x="6802438" y="5255028"/>
              <a:ext cx="0" cy="533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 bwMode="auto">
            <a:xfrm>
              <a:off x="7613650" y="5258204"/>
              <a:ext cx="0" cy="533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>
              <a:off x="6799263" y="5261380"/>
              <a:ext cx="8143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 bwMode="auto">
            <a:xfrm>
              <a:off x="6851650" y="5205801"/>
              <a:ext cx="70326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 bwMode="auto">
            <a:xfrm>
              <a:off x="6851650" y="5205801"/>
              <a:ext cx="0" cy="555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 bwMode="auto">
            <a:xfrm>
              <a:off x="7550150" y="5205801"/>
              <a:ext cx="0" cy="555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Oval 397"/>
            <p:cNvSpPr>
              <a:spLocks noChangeAspect="1"/>
            </p:cNvSpPr>
            <p:nvPr/>
          </p:nvSpPr>
          <p:spPr bwMode="auto">
            <a:xfrm>
              <a:off x="6931025" y="4549958"/>
              <a:ext cx="182563" cy="18262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51" name="TextBox 158"/>
            <p:cNvSpPr txBox="1">
              <a:spLocks noChangeArrowheads="1"/>
            </p:cNvSpPr>
            <p:nvPr/>
          </p:nvSpPr>
          <p:spPr bwMode="auto">
            <a:xfrm>
              <a:off x="3418497" y="3679634"/>
              <a:ext cx="2198062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Maximum ablation</a:t>
              </a:r>
            </a:p>
          </p:txBody>
        </p:sp>
        <p:sp>
          <p:nvSpPr>
            <p:cNvPr id="12352" name="TextBox 159"/>
            <p:cNvSpPr txBox="1">
              <a:spLocks noChangeArrowheads="1"/>
            </p:cNvSpPr>
            <p:nvPr/>
          </p:nvSpPr>
          <p:spPr bwMode="auto">
            <a:xfrm>
              <a:off x="6176268" y="3679634"/>
              <a:ext cx="2826445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Last frame with ablation</a:t>
              </a:r>
            </a:p>
          </p:txBody>
        </p:sp>
        <p:cxnSp>
          <p:nvCxnSpPr>
            <p:cNvPr id="401" name="Straight Arrow Connector 400"/>
            <p:cNvCxnSpPr/>
            <p:nvPr/>
          </p:nvCxnSpPr>
          <p:spPr bwMode="auto">
            <a:xfrm flipV="1">
              <a:off x="936625" y="3613040"/>
              <a:ext cx="639763" cy="30648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/>
            <p:nvPr/>
          </p:nvCxnSpPr>
          <p:spPr bwMode="auto">
            <a:xfrm flipV="1">
              <a:off x="4064000" y="4059268"/>
              <a:ext cx="496888" cy="54468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 bwMode="auto">
            <a:xfrm flipV="1">
              <a:off x="7127875" y="4059268"/>
              <a:ext cx="496888" cy="54468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56" name="TextBox 168"/>
            <p:cNvSpPr txBox="1">
              <a:spLocks noChangeArrowheads="1"/>
            </p:cNvSpPr>
            <p:nvPr/>
          </p:nvSpPr>
          <p:spPr bwMode="auto">
            <a:xfrm>
              <a:off x="106288" y="3406601"/>
              <a:ext cx="2852094" cy="64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/>
                <a:t>38.06 ms after image c</a:t>
              </a:r>
            </a:p>
            <a:p>
              <a:pPr algn="ctr" eaLnBrk="1" hangingPunct="1"/>
              <a:r>
                <a:rPr lang="en-US" b="1"/>
                <a:t>First frame with ablation</a:t>
              </a:r>
            </a:p>
          </p:txBody>
        </p:sp>
        <p:cxnSp>
          <p:nvCxnSpPr>
            <p:cNvPr id="405" name="Straight Arrow Connector 404"/>
            <p:cNvCxnSpPr/>
            <p:nvPr/>
          </p:nvCxnSpPr>
          <p:spPr bwMode="auto">
            <a:xfrm flipV="1">
              <a:off x="1001713" y="4049740"/>
              <a:ext cx="496887" cy="54468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58" name="TextBox 134"/>
            <p:cNvSpPr txBox="1">
              <a:spLocks noChangeArrowheads="1"/>
            </p:cNvSpPr>
            <p:nvPr/>
          </p:nvSpPr>
          <p:spPr bwMode="auto">
            <a:xfrm>
              <a:off x="76200" y="5790877"/>
              <a:ext cx="2627670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d) Rectangular “flash”</a:t>
              </a:r>
            </a:p>
          </p:txBody>
        </p:sp>
        <p:sp>
          <p:nvSpPr>
            <p:cNvPr id="12359" name="TextBox 135"/>
            <p:cNvSpPr txBox="1">
              <a:spLocks noChangeArrowheads="1"/>
            </p:cNvSpPr>
            <p:nvPr/>
          </p:nvSpPr>
          <p:spPr bwMode="auto">
            <a:xfrm>
              <a:off x="3102199" y="5790877"/>
              <a:ext cx="2749501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e) Max “flash” intensity</a:t>
              </a:r>
            </a:p>
          </p:txBody>
        </p:sp>
        <p:sp>
          <p:nvSpPr>
            <p:cNvPr id="12360" name="TextBox 136"/>
            <p:cNvSpPr txBox="1">
              <a:spLocks noChangeArrowheads="1"/>
            </p:cNvSpPr>
            <p:nvPr/>
          </p:nvSpPr>
          <p:spPr bwMode="auto">
            <a:xfrm>
              <a:off x="6129116" y="5789958"/>
              <a:ext cx="2683199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f) Ablation “flash”ends</a:t>
              </a:r>
            </a:p>
          </p:txBody>
        </p:sp>
      </p:grpSp>
      <p:cxnSp>
        <p:nvCxnSpPr>
          <p:cNvPr id="409" name="Straight Connector 408"/>
          <p:cNvCxnSpPr/>
          <p:nvPr/>
        </p:nvCxnSpPr>
        <p:spPr bwMode="auto">
          <a:xfrm>
            <a:off x="935038" y="6510338"/>
            <a:ext cx="0" cy="31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 bwMode="auto">
          <a:xfrm>
            <a:off x="7010400" y="6510338"/>
            <a:ext cx="0" cy="31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/>
          <p:nvPr/>
        </p:nvCxnSpPr>
        <p:spPr bwMode="auto">
          <a:xfrm>
            <a:off x="935038" y="6662738"/>
            <a:ext cx="608171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143"/>
          <p:cNvSpPr txBox="1">
            <a:spLocks noChangeArrowheads="1"/>
          </p:cNvSpPr>
          <p:nvPr/>
        </p:nvSpPr>
        <p:spPr bwMode="auto">
          <a:xfrm>
            <a:off x="1468438" y="6478588"/>
            <a:ext cx="50085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 Images (d – f) ablation duration </a:t>
            </a:r>
            <a:r>
              <a:rPr lang="el-GR"/>
              <a:t>Δ</a:t>
            </a:r>
            <a:r>
              <a:rPr lang="en-US" b="1"/>
              <a:t>t </a:t>
            </a:r>
            <a:r>
              <a:rPr lang="en-US"/>
              <a:t>=</a:t>
            </a:r>
            <a:r>
              <a:rPr lang="en-US" b="1"/>
              <a:t> 469 </a:t>
            </a:r>
            <a:r>
              <a:rPr lang="el-GR"/>
              <a:t>µ</a:t>
            </a:r>
            <a:r>
              <a:rPr lang="en-US" b="1"/>
              <a:t>s </a:t>
            </a:r>
          </a:p>
        </p:txBody>
      </p:sp>
      <p:cxnSp>
        <p:nvCxnSpPr>
          <p:cNvPr id="413" name="Straight Connector 412"/>
          <p:cNvCxnSpPr/>
          <p:nvPr/>
        </p:nvCxnSpPr>
        <p:spPr>
          <a:xfrm>
            <a:off x="0" y="365918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413"/>
          <p:cNvSpPr txBox="1">
            <a:spLocks noChangeArrowheads="1"/>
          </p:cNvSpPr>
          <p:nvPr/>
        </p:nvSpPr>
        <p:spPr bwMode="auto">
          <a:xfrm>
            <a:off x="1627188" y="0"/>
            <a:ext cx="553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/>
              <a:t>Video Images of Li granule Injection </a:t>
            </a:r>
          </a:p>
          <a:p>
            <a:pPr algn="ctr" eaLnBrk="1" hangingPunct="1"/>
            <a:r>
              <a:rPr lang="en-US" sz="2400" b="1"/>
              <a:t>and ablation processes – shot 42477</a:t>
            </a:r>
          </a:p>
        </p:txBody>
      </p:sp>
      <p:pic>
        <p:nvPicPr>
          <p:cNvPr id="12299" name="Picture 146" descr="PPPL 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5563"/>
            <a:ext cx="15478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147"/>
          <p:cNvSpPr txBox="1">
            <a:spLocks noChangeArrowheads="1"/>
          </p:cNvSpPr>
          <p:nvPr/>
        </p:nvSpPr>
        <p:spPr bwMode="auto">
          <a:xfrm>
            <a:off x="8810625" y="6550025"/>
            <a:ext cx="41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11 </a:t>
            </a:r>
          </a:p>
        </p:txBody>
      </p:sp>
    </p:spTree>
    <p:extLst>
      <p:ext uri="{BB962C8B-B14F-4D97-AF65-F5344CB8AC3E}">
        <p14:creationId xmlns:p14="http://schemas.microsoft.com/office/powerpoint/2010/main" val="22876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1"/>
          <p:cNvGrpSpPr>
            <a:grpSpLocks/>
          </p:cNvGrpSpPr>
          <p:nvPr/>
        </p:nvGrpSpPr>
        <p:grpSpPr bwMode="auto">
          <a:xfrm>
            <a:off x="-33338" y="9525"/>
            <a:ext cx="9144001" cy="1133475"/>
            <a:chOff x="-33051" y="9525"/>
            <a:chExt cx="9144000" cy="1133475"/>
          </a:xfrm>
        </p:grpSpPr>
        <p:grpSp>
          <p:nvGrpSpPr>
            <p:cNvPr id="13401" name="组合 7"/>
            <p:cNvGrpSpPr>
              <a:grpSpLocks/>
            </p:cNvGrpSpPr>
            <p:nvPr/>
          </p:nvGrpSpPr>
          <p:grpSpPr bwMode="auto">
            <a:xfrm>
              <a:off x="-33051" y="9525"/>
              <a:ext cx="9144000" cy="1133475"/>
              <a:chOff x="323850" y="188913"/>
              <a:chExt cx="8529638" cy="944562"/>
            </a:xfrm>
          </p:grpSpPr>
          <p:pic>
            <p:nvPicPr>
              <p:cNvPr id="13404" name="Picture 5" descr="NM 2-2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50" y="188913"/>
                <a:ext cx="1066800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05" name="Rectangle 2"/>
              <p:cNvSpPr>
                <a:spLocks noChangeArrowheads="1"/>
              </p:cNvSpPr>
              <p:nvPr/>
            </p:nvSpPr>
            <p:spPr bwMode="auto">
              <a:xfrm>
                <a:off x="7308850" y="476250"/>
                <a:ext cx="1371600" cy="45720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rgbClr val="FFFFFF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1434" tIns="45717" rIns="91434" bIns="45717" anchor="ctr"/>
              <a:lstStyle/>
              <a:p>
                <a:pPr algn="ctr"/>
                <a:r>
                  <a:rPr kumimoji="1" lang="en-US" altLang="zh-CN" sz="2400" b="1">
                    <a:solidFill>
                      <a:srgbClr val="1E3980"/>
                    </a:solidFill>
                    <a:latin typeface="Times New Roman" pitchFamily="18" charset="0"/>
                  </a:rPr>
                  <a:t>EAST</a:t>
                </a:r>
              </a:p>
            </p:txBody>
          </p:sp>
          <p:sp>
            <p:nvSpPr>
              <p:cNvPr id="13406" name="Rectangle 3"/>
              <p:cNvSpPr>
                <a:spLocks noChangeArrowheads="1"/>
              </p:cNvSpPr>
              <p:nvPr/>
            </p:nvSpPr>
            <p:spPr bwMode="auto">
              <a:xfrm>
                <a:off x="395288" y="981075"/>
                <a:ext cx="8458200" cy="152400"/>
              </a:xfrm>
              <a:prstGeom prst="rect">
                <a:avLst/>
              </a:prstGeom>
              <a:gradFill rotWithShape="0">
                <a:gsLst>
                  <a:gs pos="0">
                    <a:srgbClr val="78A3CE"/>
                  </a:gs>
                  <a:gs pos="50000">
                    <a:srgbClr val="FFFFFF"/>
                  </a:gs>
                  <a:gs pos="100000">
                    <a:srgbClr val="78A3CE"/>
                  </a:gs>
                </a:gsLst>
                <a:lin ang="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205949" y="228600"/>
              <a:ext cx="1905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03" name="TextBox 10"/>
            <p:cNvSpPr txBox="1">
              <a:spLocks noChangeArrowheads="1"/>
            </p:cNvSpPr>
            <p:nvPr/>
          </p:nvSpPr>
          <p:spPr bwMode="auto">
            <a:xfrm>
              <a:off x="838200" y="609600"/>
              <a:ext cx="856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EAST</a:t>
              </a:r>
            </a:p>
          </p:txBody>
        </p:sp>
      </p:grp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1752600" y="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/>
              <a:t>Video timing of Li granule injections</a:t>
            </a:r>
          </a:p>
          <a:p>
            <a:pPr algn="ctr"/>
            <a:r>
              <a:rPr lang="en-US" sz="2400" b="1"/>
              <a:t>with respect to 1</a:t>
            </a:r>
            <a:r>
              <a:rPr lang="en-US" sz="2400" b="1" baseline="30000"/>
              <a:t>st</a:t>
            </a:r>
            <a:r>
              <a:rPr lang="en-US" sz="2400" b="1"/>
              <a:t> Granule </a:t>
            </a:r>
          </a:p>
        </p:txBody>
      </p:sp>
      <p:grpSp>
        <p:nvGrpSpPr>
          <p:cNvPr id="13316" name="Group 96"/>
          <p:cNvGrpSpPr>
            <a:grpSpLocks/>
          </p:cNvGrpSpPr>
          <p:nvPr/>
        </p:nvGrpSpPr>
        <p:grpSpPr bwMode="auto">
          <a:xfrm>
            <a:off x="282575" y="1368425"/>
            <a:ext cx="8472488" cy="5278438"/>
            <a:chOff x="282989" y="1368485"/>
            <a:chExt cx="8472074" cy="5277882"/>
          </a:xfrm>
        </p:grpSpPr>
        <p:sp>
          <p:nvSpPr>
            <p:cNvPr id="13319" name="TextBox 44"/>
            <p:cNvSpPr txBox="1">
              <a:spLocks noChangeArrowheads="1"/>
            </p:cNvSpPr>
            <p:nvPr/>
          </p:nvSpPr>
          <p:spPr bwMode="auto">
            <a:xfrm>
              <a:off x="922338" y="1752660"/>
              <a:ext cx="466805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1071</a:t>
              </a:r>
            </a:p>
          </p:txBody>
        </p:sp>
        <p:sp>
          <p:nvSpPr>
            <p:cNvPr id="13320" name="TextBox 45"/>
            <p:cNvSpPr txBox="1">
              <a:spLocks noChangeArrowheads="1"/>
            </p:cNvSpPr>
            <p:nvPr/>
          </p:nvSpPr>
          <p:spPr bwMode="auto">
            <a:xfrm>
              <a:off x="922338" y="1984515"/>
              <a:ext cx="466805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1045</a:t>
              </a:r>
            </a:p>
          </p:txBody>
        </p:sp>
        <p:sp>
          <p:nvSpPr>
            <p:cNvPr id="13321" name="TextBox 46"/>
            <p:cNvSpPr txBox="1">
              <a:spLocks noChangeArrowheads="1"/>
            </p:cNvSpPr>
            <p:nvPr/>
          </p:nvSpPr>
          <p:spPr bwMode="auto">
            <a:xfrm>
              <a:off x="986459" y="2216370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879</a:t>
              </a:r>
            </a:p>
          </p:txBody>
        </p:sp>
        <p:sp>
          <p:nvSpPr>
            <p:cNvPr id="13322" name="TextBox 47"/>
            <p:cNvSpPr txBox="1">
              <a:spLocks noChangeArrowheads="1"/>
            </p:cNvSpPr>
            <p:nvPr/>
          </p:nvSpPr>
          <p:spPr bwMode="auto">
            <a:xfrm>
              <a:off x="986459" y="2448225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732</a:t>
              </a:r>
            </a:p>
          </p:txBody>
        </p:sp>
        <p:sp>
          <p:nvSpPr>
            <p:cNvPr id="13323" name="TextBox 48"/>
            <p:cNvSpPr txBox="1">
              <a:spLocks noChangeArrowheads="1"/>
            </p:cNvSpPr>
            <p:nvPr/>
          </p:nvSpPr>
          <p:spPr bwMode="auto">
            <a:xfrm>
              <a:off x="986459" y="2680080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546</a:t>
              </a:r>
            </a:p>
          </p:txBody>
        </p:sp>
        <p:sp>
          <p:nvSpPr>
            <p:cNvPr id="13324" name="TextBox 49"/>
            <p:cNvSpPr txBox="1">
              <a:spLocks noChangeArrowheads="1"/>
            </p:cNvSpPr>
            <p:nvPr/>
          </p:nvSpPr>
          <p:spPr bwMode="auto">
            <a:xfrm>
              <a:off x="986459" y="2911936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487</a:t>
              </a:r>
            </a:p>
          </p:txBody>
        </p:sp>
        <p:sp>
          <p:nvSpPr>
            <p:cNvPr id="13325" name="TextBox 50"/>
            <p:cNvSpPr txBox="1">
              <a:spLocks noChangeArrowheads="1"/>
            </p:cNvSpPr>
            <p:nvPr/>
          </p:nvSpPr>
          <p:spPr bwMode="auto">
            <a:xfrm>
              <a:off x="986459" y="3143791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442</a:t>
              </a:r>
            </a:p>
          </p:txBody>
        </p:sp>
        <p:sp>
          <p:nvSpPr>
            <p:cNvPr id="13326" name="TextBox 51"/>
            <p:cNvSpPr txBox="1">
              <a:spLocks noChangeArrowheads="1"/>
            </p:cNvSpPr>
            <p:nvPr/>
          </p:nvSpPr>
          <p:spPr bwMode="auto">
            <a:xfrm>
              <a:off x="986459" y="3375646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397</a:t>
              </a:r>
            </a:p>
          </p:txBody>
        </p:sp>
        <p:sp>
          <p:nvSpPr>
            <p:cNvPr id="13327" name="TextBox 52"/>
            <p:cNvSpPr txBox="1">
              <a:spLocks noChangeArrowheads="1"/>
            </p:cNvSpPr>
            <p:nvPr/>
          </p:nvSpPr>
          <p:spPr bwMode="auto">
            <a:xfrm>
              <a:off x="986459" y="3607501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342</a:t>
              </a:r>
            </a:p>
          </p:txBody>
        </p:sp>
        <p:sp>
          <p:nvSpPr>
            <p:cNvPr id="13328" name="TextBox 53"/>
            <p:cNvSpPr txBox="1">
              <a:spLocks noChangeArrowheads="1"/>
            </p:cNvSpPr>
            <p:nvPr/>
          </p:nvSpPr>
          <p:spPr bwMode="auto">
            <a:xfrm>
              <a:off x="986459" y="3839356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313</a:t>
              </a:r>
            </a:p>
          </p:txBody>
        </p:sp>
        <p:sp>
          <p:nvSpPr>
            <p:cNvPr id="13329" name="TextBox 54"/>
            <p:cNvSpPr txBox="1">
              <a:spLocks noChangeArrowheads="1"/>
            </p:cNvSpPr>
            <p:nvPr/>
          </p:nvSpPr>
          <p:spPr bwMode="auto">
            <a:xfrm>
              <a:off x="986459" y="4071211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293</a:t>
              </a:r>
            </a:p>
          </p:txBody>
        </p:sp>
        <p:sp>
          <p:nvSpPr>
            <p:cNvPr id="13330" name="TextBox 55"/>
            <p:cNvSpPr txBox="1">
              <a:spLocks noChangeArrowheads="1"/>
            </p:cNvSpPr>
            <p:nvPr/>
          </p:nvSpPr>
          <p:spPr bwMode="auto">
            <a:xfrm>
              <a:off x="986459" y="4303066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258</a:t>
              </a:r>
            </a:p>
          </p:txBody>
        </p:sp>
        <p:sp>
          <p:nvSpPr>
            <p:cNvPr id="13331" name="TextBox 56"/>
            <p:cNvSpPr txBox="1">
              <a:spLocks noChangeArrowheads="1"/>
            </p:cNvSpPr>
            <p:nvPr/>
          </p:nvSpPr>
          <p:spPr bwMode="auto">
            <a:xfrm>
              <a:off x="986459" y="4534921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222</a:t>
              </a:r>
            </a:p>
          </p:txBody>
        </p:sp>
        <p:sp>
          <p:nvSpPr>
            <p:cNvPr id="13332" name="TextBox 57"/>
            <p:cNvSpPr txBox="1">
              <a:spLocks noChangeArrowheads="1"/>
            </p:cNvSpPr>
            <p:nvPr/>
          </p:nvSpPr>
          <p:spPr bwMode="auto">
            <a:xfrm>
              <a:off x="986459" y="4766777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189</a:t>
              </a:r>
            </a:p>
          </p:txBody>
        </p:sp>
        <p:sp>
          <p:nvSpPr>
            <p:cNvPr id="13333" name="TextBox 58"/>
            <p:cNvSpPr txBox="1">
              <a:spLocks noChangeArrowheads="1"/>
            </p:cNvSpPr>
            <p:nvPr/>
          </p:nvSpPr>
          <p:spPr bwMode="auto">
            <a:xfrm>
              <a:off x="986459" y="4998632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163</a:t>
              </a:r>
            </a:p>
          </p:txBody>
        </p:sp>
        <p:sp>
          <p:nvSpPr>
            <p:cNvPr id="13334" name="TextBox 59"/>
            <p:cNvSpPr txBox="1">
              <a:spLocks noChangeArrowheads="1"/>
            </p:cNvSpPr>
            <p:nvPr/>
          </p:nvSpPr>
          <p:spPr bwMode="auto">
            <a:xfrm>
              <a:off x="986459" y="5230487"/>
              <a:ext cx="396271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141</a:t>
              </a:r>
            </a:p>
          </p:txBody>
        </p:sp>
        <p:sp>
          <p:nvSpPr>
            <p:cNvPr id="13335" name="TextBox 60"/>
            <p:cNvSpPr txBox="1">
              <a:spLocks noChangeArrowheads="1"/>
            </p:cNvSpPr>
            <p:nvPr/>
          </p:nvSpPr>
          <p:spPr bwMode="auto">
            <a:xfrm>
              <a:off x="954399" y="5462342"/>
              <a:ext cx="431538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68.7</a:t>
              </a:r>
            </a:p>
          </p:txBody>
        </p:sp>
        <p:sp>
          <p:nvSpPr>
            <p:cNvPr id="13336" name="TextBox 61"/>
            <p:cNvSpPr txBox="1">
              <a:spLocks noChangeArrowheads="1"/>
            </p:cNvSpPr>
            <p:nvPr/>
          </p:nvSpPr>
          <p:spPr bwMode="auto">
            <a:xfrm>
              <a:off x="954399" y="5694197"/>
              <a:ext cx="431538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32.7</a:t>
              </a:r>
            </a:p>
          </p:txBody>
        </p:sp>
        <p:sp>
          <p:nvSpPr>
            <p:cNvPr id="13337" name="TextBox 62"/>
            <p:cNvSpPr txBox="1">
              <a:spLocks noChangeArrowheads="1"/>
            </p:cNvSpPr>
            <p:nvPr/>
          </p:nvSpPr>
          <p:spPr bwMode="auto">
            <a:xfrm>
              <a:off x="1018520" y="5926061"/>
              <a:ext cx="361004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6.5</a:t>
              </a:r>
            </a:p>
          </p:txBody>
        </p:sp>
        <p:grpSp>
          <p:nvGrpSpPr>
            <p:cNvPr id="13338" name="Group 3"/>
            <p:cNvGrpSpPr>
              <a:grpSpLocks/>
            </p:cNvGrpSpPr>
            <p:nvPr/>
          </p:nvGrpSpPr>
          <p:grpSpPr bwMode="auto">
            <a:xfrm>
              <a:off x="2079790" y="1877203"/>
              <a:ext cx="6675273" cy="4159383"/>
              <a:chOff x="1447799" y="838200"/>
              <a:chExt cx="6675120" cy="3429000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>
                <a:off x="1447960" y="3695544"/>
                <a:ext cx="87623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447960" y="3505797"/>
                <a:ext cx="102386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447960" y="4076347"/>
                <a:ext cx="20001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1447960" y="3886599"/>
                <a:ext cx="42700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447960" y="3123686"/>
                <a:ext cx="13810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447960" y="2933939"/>
                <a:ext cx="160802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1447960" y="2742884"/>
                <a:ext cx="183343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1447960" y="2553137"/>
                <a:ext cx="195407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1447960" y="2362082"/>
                <a:ext cx="213821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1447960" y="4267402"/>
                <a:ext cx="3968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1447960" y="3314742"/>
                <a:ext cx="118101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1447960" y="2171026"/>
                <a:ext cx="248426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1447960" y="1981279"/>
                <a:ext cx="276364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1447960" y="1790224"/>
                <a:ext cx="304302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1447960" y="1599168"/>
                <a:ext cx="340018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1447960" y="1409422"/>
                <a:ext cx="457008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1447960" y="1218366"/>
                <a:ext cx="548600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1"/>
              <p:cNvCxnSpPr/>
              <p:nvPr/>
            </p:nvCxnSpPr>
            <p:spPr bwMode="auto">
              <a:xfrm>
                <a:off x="1447960" y="1028619"/>
                <a:ext cx="652257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2"/>
              <p:cNvCxnSpPr/>
              <p:nvPr/>
            </p:nvCxnSpPr>
            <p:spPr bwMode="auto">
              <a:xfrm>
                <a:off x="1447960" y="837564"/>
                <a:ext cx="66749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39" name="Group 85"/>
            <p:cNvGrpSpPr>
              <a:grpSpLocks/>
            </p:cNvGrpSpPr>
            <p:nvPr/>
          </p:nvGrpSpPr>
          <p:grpSpPr bwMode="auto">
            <a:xfrm>
              <a:off x="1531138" y="1868025"/>
              <a:ext cx="365768" cy="4168591"/>
              <a:chOff x="990600" y="1393634"/>
              <a:chExt cx="365760" cy="4168966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990165" y="1394104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90165" y="1625875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0165" y="1857647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90165" y="2089418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90165" y="2321190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90165" y="2551373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990165" y="2783145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990165" y="3014916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90165" y="3246688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990165" y="3478459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990165" y="3710230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990165" y="3942002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990165" y="4173773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90165" y="4405545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90165" y="4635729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90165" y="4867501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990165" y="5099272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990165" y="5331044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990165" y="5562815"/>
                <a:ext cx="366687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0" name="TextBox 89"/>
            <p:cNvSpPr txBox="1">
              <a:spLocks noChangeArrowheads="1"/>
            </p:cNvSpPr>
            <p:nvPr/>
          </p:nvSpPr>
          <p:spPr bwMode="auto">
            <a:xfrm>
              <a:off x="777875" y="6277035"/>
              <a:ext cx="9589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b="1"/>
                <a:t>Δ</a:t>
              </a:r>
              <a:r>
                <a:rPr lang="en-US" b="1"/>
                <a:t>t</a:t>
              </a:r>
              <a:r>
                <a:rPr lang="en-US" b="1">
                  <a:latin typeface="Calibri" pitchFamily="34" charset="0"/>
                </a:rPr>
                <a:t> (</a:t>
              </a:r>
              <a:r>
                <a:rPr lang="en-US" b="1"/>
                <a:t>ms</a:t>
              </a:r>
              <a:r>
                <a:rPr lang="en-US" b="1">
                  <a:latin typeface="Calibri" pitchFamily="34" charset="0"/>
                </a:rPr>
                <a:t>)</a:t>
              </a:r>
            </a:p>
          </p:txBody>
        </p:sp>
        <p:sp>
          <p:nvSpPr>
            <p:cNvPr id="13341" name="TextBox 93"/>
            <p:cNvSpPr txBox="1">
              <a:spLocks noChangeArrowheads="1"/>
            </p:cNvSpPr>
            <p:nvPr/>
          </p:nvSpPr>
          <p:spPr bwMode="auto">
            <a:xfrm>
              <a:off x="461963" y="2213035"/>
              <a:ext cx="3254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18</a:t>
              </a:r>
            </a:p>
          </p:txBody>
        </p:sp>
        <p:sp>
          <p:nvSpPr>
            <p:cNvPr id="13342" name="TextBox 94"/>
            <p:cNvSpPr txBox="1">
              <a:spLocks noChangeArrowheads="1"/>
            </p:cNvSpPr>
            <p:nvPr/>
          </p:nvSpPr>
          <p:spPr bwMode="auto">
            <a:xfrm>
              <a:off x="461963" y="2444810"/>
              <a:ext cx="3254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17</a:t>
              </a:r>
            </a:p>
          </p:txBody>
        </p:sp>
        <p:sp>
          <p:nvSpPr>
            <p:cNvPr id="13343" name="TextBox 95"/>
            <p:cNvSpPr txBox="1">
              <a:spLocks noChangeArrowheads="1"/>
            </p:cNvSpPr>
            <p:nvPr/>
          </p:nvSpPr>
          <p:spPr bwMode="auto">
            <a:xfrm>
              <a:off x="461963" y="2674997"/>
              <a:ext cx="3254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16</a:t>
              </a:r>
            </a:p>
          </p:txBody>
        </p:sp>
        <p:sp>
          <p:nvSpPr>
            <p:cNvPr id="13344" name="TextBox 96"/>
            <p:cNvSpPr txBox="1">
              <a:spLocks noChangeArrowheads="1"/>
            </p:cNvSpPr>
            <p:nvPr/>
          </p:nvSpPr>
          <p:spPr bwMode="auto">
            <a:xfrm>
              <a:off x="461963" y="2906772"/>
              <a:ext cx="3254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15</a:t>
              </a:r>
            </a:p>
          </p:txBody>
        </p:sp>
        <p:sp>
          <p:nvSpPr>
            <p:cNvPr id="13345" name="TextBox 97"/>
            <p:cNvSpPr txBox="1">
              <a:spLocks noChangeArrowheads="1"/>
            </p:cNvSpPr>
            <p:nvPr/>
          </p:nvSpPr>
          <p:spPr bwMode="auto">
            <a:xfrm>
              <a:off x="461963" y="3136960"/>
              <a:ext cx="3254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14</a:t>
              </a:r>
            </a:p>
          </p:txBody>
        </p:sp>
        <p:sp>
          <p:nvSpPr>
            <p:cNvPr id="13346" name="TextBox 98"/>
            <p:cNvSpPr txBox="1">
              <a:spLocks noChangeArrowheads="1"/>
            </p:cNvSpPr>
            <p:nvPr/>
          </p:nvSpPr>
          <p:spPr bwMode="auto">
            <a:xfrm>
              <a:off x="461963" y="3368735"/>
              <a:ext cx="3254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13</a:t>
              </a:r>
            </a:p>
          </p:txBody>
        </p:sp>
        <p:sp>
          <p:nvSpPr>
            <p:cNvPr id="13347" name="TextBox 99"/>
            <p:cNvSpPr txBox="1">
              <a:spLocks noChangeArrowheads="1"/>
            </p:cNvSpPr>
            <p:nvPr/>
          </p:nvSpPr>
          <p:spPr bwMode="auto">
            <a:xfrm>
              <a:off x="461963" y="3598922"/>
              <a:ext cx="3254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12</a:t>
              </a:r>
            </a:p>
          </p:txBody>
        </p:sp>
        <p:sp>
          <p:nvSpPr>
            <p:cNvPr id="13348" name="TextBox 100"/>
            <p:cNvSpPr txBox="1">
              <a:spLocks noChangeArrowheads="1"/>
            </p:cNvSpPr>
            <p:nvPr/>
          </p:nvSpPr>
          <p:spPr bwMode="auto">
            <a:xfrm>
              <a:off x="461963" y="3830697"/>
              <a:ext cx="3254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11</a:t>
              </a:r>
            </a:p>
          </p:txBody>
        </p:sp>
        <p:sp>
          <p:nvSpPr>
            <p:cNvPr id="13349" name="TextBox 101"/>
            <p:cNvSpPr txBox="1">
              <a:spLocks noChangeArrowheads="1"/>
            </p:cNvSpPr>
            <p:nvPr/>
          </p:nvSpPr>
          <p:spPr bwMode="auto">
            <a:xfrm>
              <a:off x="461963" y="4060885"/>
              <a:ext cx="3254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10</a:t>
              </a:r>
            </a:p>
          </p:txBody>
        </p:sp>
        <p:sp>
          <p:nvSpPr>
            <p:cNvPr id="13350" name="TextBox 102"/>
            <p:cNvSpPr txBox="1">
              <a:spLocks noChangeArrowheads="1"/>
            </p:cNvSpPr>
            <p:nvPr/>
          </p:nvSpPr>
          <p:spPr bwMode="auto">
            <a:xfrm>
              <a:off x="531813" y="4292660"/>
              <a:ext cx="2555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9</a:t>
              </a:r>
            </a:p>
          </p:txBody>
        </p:sp>
        <p:sp>
          <p:nvSpPr>
            <p:cNvPr id="13351" name="TextBox 103"/>
            <p:cNvSpPr txBox="1">
              <a:spLocks noChangeArrowheads="1"/>
            </p:cNvSpPr>
            <p:nvPr/>
          </p:nvSpPr>
          <p:spPr bwMode="auto">
            <a:xfrm>
              <a:off x="531813" y="4522847"/>
              <a:ext cx="2555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8</a:t>
              </a:r>
            </a:p>
          </p:txBody>
        </p:sp>
        <p:sp>
          <p:nvSpPr>
            <p:cNvPr id="13352" name="TextBox 104"/>
            <p:cNvSpPr txBox="1">
              <a:spLocks noChangeArrowheads="1"/>
            </p:cNvSpPr>
            <p:nvPr/>
          </p:nvSpPr>
          <p:spPr bwMode="auto">
            <a:xfrm>
              <a:off x="531813" y="4754622"/>
              <a:ext cx="2555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7</a:t>
              </a:r>
            </a:p>
          </p:txBody>
        </p:sp>
        <p:sp>
          <p:nvSpPr>
            <p:cNvPr id="13353" name="TextBox 105"/>
            <p:cNvSpPr txBox="1">
              <a:spLocks noChangeArrowheads="1"/>
            </p:cNvSpPr>
            <p:nvPr/>
          </p:nvSpPr>
          <p:spPr bwMode="auto">
            <a:xfrm>
              <a:off x="531813" y="4984810"/>
              <a:ext cx="2555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6</a:t>
              </a:r>
            </a:p>
          </p:txBody>
        </p:sp>
        <p:sp>
          <p:nvSpPr>
            <p:cNvPr id="13354" name="TextBox 106"/>
            <p:cNvSpPr txBox="1">
              <a:spLocks noChangeArrowheads="1"/>
            </p:cNvSpPr>
            <p:nvPr/>
          </p:nvSpPr>
          <p:spPr bwMode="auto">
            <a:xfrm>
              <a:off x="531813" y="5216585"/>
              <a:ext cx="2555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5</a:t>
              </a:r>
            </a:p>
          </p:txBody>
        </p:sp>
        <p:sp>
          <p:nvSpPr>
            <p:cNvPr id="13355" name="TextBox 107"/>
            <p:cNvSpPr txBox="1">
              <a:spLocks noChangeArrowheads="1"/>
            </p:cNvSpPr>
            <p:nvPr/>
          </p:nvSpPr>
          <p:spPr bwMode="auto">
            <a:xfrm>
              <a:off x="531813" y="5446772"/>
              <a:ext cx="2555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4</a:t>
              </a:r>
            </a:p>
          </p:txBody>
        </p:sp>
        <p:sp>
          <p:nvSpPr>
            <p:cNvPr id="13356" name="TextBox 108"/>
            <p:cNvSpPr txBox="1">
              <a:spLocks noChangeArrowheads="1"/>
            </p:cNvSpPr>
            <p:nvPr/>
          </p:nvSpPr>
          <p:spPr bwMode="auto">
            <a:xfrm>
              <a:off x="531813" y="5678547"/>
              <a:ext cx="2555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3</a:t>
              </a:r>
            </a:p>
          </p:txBody>
        </p:sp>
        <p:sp>
          <p:nvSpPr>
            <p:cNvPr id="13357" name="TextBox 109"/>
            <p:cNvSpPr txBox="1">
              <a:spLocks noChangeArrowheads="1"/>
            </p:cNvSpPr>
            <p:nvPr/>
          </p:nvSpPr>
          <p:spPr bwMode="auto">
            <a:xfrm>
              <a:off x="531813" y="5908735"/>
              <a:ext cx="2555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2</a:t>
              </a:r>
            </a:p>
          </p:txBody>
        </p:sp>
        <p:sp>
          <p:nvSpPr>
            <p:cNvPr id="13358" name="TextBox 111"/>
            <p:cNvSpPr txBox="1">
              <a:spLocks noChangeArrowheads="1"/>
            </p:cNvSpPr>
            <p:nvPr/>
          </p:nvSpPr>
          <p:spPr bwMode="auto">
            <a:xfrm>
              <a:off x="461963" y="1982847"/>
              <a:ext cx="3254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19</a:t>
              </a:r>
            </a:p>
          </p:txBody>
        </p:sp>
        <p:sp>
          <p:nvSpPr>
            <p:cNvPr id="13359" name="TextBox 112"/>
            <p:cNvSpPr txBox="1">
              <a:spLocks noChangeArrowheads="1"/>
            </p:cNvSpPr>
            <p:nvPr/>
          </p:nvSpPr>
          <p:spPr bwMode="auto">
            <a:xfrm>
              <a:off x="461963" y="1751072"/>
              <a:ext cx="3254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/>
                <a:t>20</a:t>
              </a:r>
            </a:p>
          </p:txBody>
        </p:sp>
        <p:sp>
          <p:nvSpPr>
            <p:cNvPr id="13360" name="TextBox 113"/>
            <p:cNvSpPr txBox="1">
              <a:spLocks noChangeArrowheads="1"/>
            </p:cNvSpPr>
            <p:nvPr/>
          </p:nvSpPr>
          <p:spPr bwMode="auto">
            <a:xfrm>
              <a:off x="282989" y="1368485"/>
              <a:ext cx="702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000" b="1"/>
                <a:t>Granule </a:t>
              </a:r>
            </a:p>
            <a:p>
              <a:pPr algn="ctr" eaLnBrk="1" hangingPunct="1"/>
              <a:r>
                <a:rPr lang="en-US" sz="1000" b="1"/>
                <a:t>#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668809" y="6492395"/>
              <a:ext cx="59433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3340" idx="0"/>
              <a:endCxn id="13337" idx="2"/>
            </p:cNvCxnSpPr>
            <p:nvPr/>
          </p:nvCxnSpPr>
          <p:spPr>
            <a:xfrm flipH="1" flipV="1">
              <a:off x="1198932" y="6171754"/>
              <a:ext cx="0" cy="104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7" name="Picture 93" descr="PPPL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5563"/>
            <a:ext cx="15478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96"/>
          <p:cNvSpPr txBox="1">
            <a:spLocks noChangeArrowheads="1"/>
          </p:cNvSpPr>
          <p:nvPr/>
        </p:nvSpPr>
        <p:spPr bwMode="auto">
          <a:xfrm>
            <a:off x="8810625" y="6550025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12 </a:t>
            </a:r>
          </a:p>
        </p:txBody>
      </p:sp>
    </p:spTree>
    <p:extLst>
      <p:ext uri="{BB962C8B-B14F-4D97-AF65-F5344CB8AC3E}">
        <p14:creationId xmlns:p14="http://schemas.microsoft.com/office/powerpoint/2010/main" val="16879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-33338" y="9525"/>
            <a:ext cx="9144001" cy="1133475"/>
            <a:chOff x="-33051" y="9525"/>
            <a:chExt cx="9144000" cy="1133475"/>
          </a:xfrm>
        </p:grpSpPr>
        <p:grpSp>
          <p:nvGrpSpPr>
            <p:cNvPr id="14433" name="组合 7"/>
            <p:cNvGrpSpPr>
              <a:grpSpLocks/>
            </p:cNvGrpSpPr>
            <p:nvPr/>
          </p:nvGrpSpPr>
          <p:grpSpPr bwMode="auto">
            <a:xfrm>
              <a:off x="-33051" y="9525"/>
              <a:ext cx="9144000" cy="1133475"/>
              <a:chOff x="323850" y="188913"/>
              <a:chExt cx="8529638" cy="944562"/>
            </a:xfrm>
          </p:grpSpPr>
          <p:pic>
            <p:nvPicPr>
              <p:cNvPr id="14436" name="Picture 5" descr="NM 2-2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50" y="188913"/>
                <a:ext cx="1066800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37" name="Rectangle 2"/>
              <p:cNvSpPr>
                <a:spLocks noChangeArrowheads="1"/>
              </p:cNvSpPr>
              <p:nvPr/>
            </p:nvSpPr>
            <p:spPr bwMode="auto">
              <a:xfrm>
                <a:off x="7308850" y="476250"/>
                <a:ext cx="1371600" cy="45720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rgbClr val="FFFFFF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1434" tIns="45717" rIns="91434" bIns="45717" anchor="ctr"/>
              <a:lstStyle/>
              <a:p>
                <a:pPr algn="ctr"/>
                <a:r>
                  <a:rPr kumimoji="1" lang="en-US" altLang="zh-CN" sz="2400" b="1">
                    <a:solidFill>
                      <a:srgbClr val="1E3980"/>
                    </a:solidFill>
                    <a:latin typeface="Times New Roman" pitchFamily="18" charset="0"/>
                  </a:rPr>
                  <a:t>EAST</a:t>
                </a:r>
              </a:p>
            </p:txBody>
          </p:sp>
          <p:sp>
            <p:nvSpPr>
              <p:cNvPr id="14438" name="Rectangle 3"/>
              <p:cNvSpPr>
                <a:spLocks noChangeArrowheads="1"/>
              </p:cNvSpPr>
              <p:nvPr/>
            </p:nvSpPr>
            <p:spPr bwMode="auto">
              <a:xfrm>
                <a:off x="395288" y="981075"/>
                <a:ext cx="8458200" cy="152400"/>
              </a:xfrm>
              <a:prstGeom prst="rect">
                <a:avLst/>
              </a:prstGeom>
              <a:gradFill rotWithShape="0">
                <a:gsLst>
                  <a:gs pos="0">
                    <a:srgbClr val="78A3CE"/>
                  </a:gs>
                  <a:gs pos="50000">
                    <a:srgbClr val="FFFFFF"/>
                  </a:gs>
                  <a:gs pos="100000">
                    <a:srgbClr val="78A3CE"/>
                  </a:gs>
                </a:gsLst>
                <a:lin ang="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205949" y="228600"/>
              <a:ext cx="1905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35" name="TextBox 10"/>
            <p:cNvSpPr txBox="1">
              <a:spLocks noChangeArrowheads="1"/>
            </p:cNvSpPr>
            <p:nvPr/>
          </p:nvSpPr>
          <p:spPr bwMode="auto">
            <a:xfrm>
              <a:off x="838200" y="609600"/>
              <a:ext cx="856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EAST</a:t>
              </a:r>
            </a:p>
          </p:txBody>
        </p:sp>
      </p:grpSp>
      <p:sp>
        <p:nvSpPr>
          <p:cNvPr id="14339" name="TextBox 256"/>
          <p:cNvSpPr txBox="1">
            <a:spLocks noChangeArrowheads="1"/>
          </p:cNvSpPr>
          <p:nvPr/>
        </p:nvSpPr>
        <p:spPr bwMode="auto">
          <a:xfrm>
            <a:off x="1714500" y="0"/>
            <a:ext cx="5440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/>
              <a:t>Li granule injection timing on video </a:t>
            </a:r>
          </a:p>
          <a:p>
            <a:pPr algn="ctr" eaLnBrk="1" hangingPunct="1"/>
            <a:r>
              <a:rPr lang="en-US" sz="2400" b="1"/>
              <a:t>versus edge XUV signal</a:t>
            </a:r>
          </a:p>
        </p:txBody>
      </p:sp>
      <p:pic>
        <p:nvPicPr>
          <p:cNvPr id="1434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t="64444" r="29984" b="4225"/>
          <a:stretch>
            <a:fillRect/>
          </a:stretch>
        </p:blipFill>
        <p:spPr bwMode="auto">
          <a:xfrm>
            <a:off x="1638300" y="1406525"/>
            <a:ext cx="6313488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3"/>
          <p:cNvSpPr txBox="1">
            <a:spLocks noChangeArrowheads="1"/>
          </p:cNvSpPr>
          <p:nvPr/>
        </p:nvSpPr>
        <p:spPr bwMode="auto">
          <a:xfrm>
            <a:off x="4232275" y="6065838"/>
            <a:ext cx="1087438" cy="315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Time (ms)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6705600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21588" y="1466850"/>
            <a:ext cx="0" cy="45259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508875" y="1466850"/>
            <a:ext cx="0" cy="45259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976938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041900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754563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530725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302125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033838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887788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784600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611563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430588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67075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163888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25775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663825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490788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336800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370138" y="1466850"/>
            <a:ext cx="0" cy="4525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2" name="TextBox 244"/>
          <p:cNvSpPr txBox="1">
            <a:spLocks noChangeArrowheads="1"/>
          </p:cNvSpPr>
          <p:nvPr/>
        </p:nvSpPr>
        <p:spPr bwMode="auto">
          <a:xfrm>
            <a:off x="2224088" y="6075363"/>
            <a:ext cx="2492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0</a:t>
            </a:r>
          </a:p>
        </p:txBody>
      </p:sp>
      <p:sp>
        <p:nvSpPr>
          <p:cNvPr id="14363" name="TextBox 245"/>
          <p:cNvSpPr txBox="1">
            <a:spLocks noChangeArrowheads="1"/>
          </p:cNvSpPr>
          <p:nvPr/>
        </p:nvSpPr>
        <p:spPr bwMode="auto">
          <a:xfrm>
            <a:off x="7086600" y="6075363"/>
            <a:ext cx="5572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1000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12813" y="6018213"/>
            <a:ext cx="7242175" cy="12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837363" y="5837238"/>
            <a:ext cx="120650" cy="12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854575" y="5840413"/>
            <a:ext cx="120650" cy="12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868613" y="5878513"/>
            <a:ext cx="120650" cy="8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7353300" y="5986463"/>
            <a:ext cx="0" cy="1222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344738" y="5992813"/>
            <a:ext cx="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912813" y="1252538"/>
            <a:ext cx="7242175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371" name="Group 3"/>
          <p:cNvGrpSpPr>
            <a:grpSpLocks/>
          </p:cNvGrpSpPr>
          <p:nvPr/>
        </p:nvGrpSpPr>
        <p:grpSpPr bwMode="auto">
          <a:xfrm>
            <a:off x="2343150" y="1601788"/>
            <a:ext cx="5286375" cy="3294062"/>
            <a:chOff x="1447799" y="838200"/>
            <a:chExt cx="6675120" cy="3429000"/>
          </a:xfrm>
        </p:grpSpPr>
        <p:cxnSp>
          <p:nvCxnSpPr>
            <p:cNvPr id="158" name="Straight Connector 157"/>
            <p:cNvCxnSpPr/>
            <p:nvPr/>
          </p:nvCxnSpPr>
          <p:spPr bwMode="auto">
            <a:xfrm>
              <a:off x="1447799" y="3695424"/>
              <a:ext cx="87598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 bwMode="auto">
            <a:xfrm>
              <a:off x="1447799" y="3505384"/>
              <a:ext cx="102432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 bwMode="auto">
            <a:xfrm>
              <a:off x="1447799" y="4075506"/>
              <a:ext cx="20045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 bwMode="auto">
            <a:xfrm>
              <a:off x="1447799" y="3887118"/>
              <a:ext cx="42696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 bwMode="auto">
            <a:xfrm>
              <a:off x="1447799" y="3123649"/>
              <a:ext cx="13811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>
              <a:off x="1447799" y="2933609"/>
              <a:ext cx="16076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>
              <a:off x="1447799" y="2743567"/>
              <a:ext cx="183415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>
              <a:off x="1447799" y="2553527"/>
              <a:ext cx="195442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>
              <a:off x="1447799" y="2361833"/>
              <a:ext cx="213884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auto">
            <a:xfrm>
              <a:off x="1447799" y="4267200"/>
              <a:ext cx="4009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>
              <a:off x="1447799" y="3315343"/>
              <a:ext cx="118067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>
              <a:off x="1447799" y="2171791"/>
              <a:ext cx="248362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auto">
            <a:xfrm>
              <a:off x="1447799" y="1981751"/>
              <a:ext cx="276426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>
              <a:off x="1447799" y="1790057"/>
              <a:ext cx="304289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auto">
            <a:xfrm>
              <a:off x="1447799" y="1598364"/>
              <a:ext cx="33997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auto">
            <a:xfrm>
              <a:off x="1447799" y="1409976"/>
              <a:ext cx="457035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auto">
            <a:xfrm>
              <a:off x="1447799" y="1218282"/>
              <a:ext cx="548642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21"/>
            <p:cNvCxnSpPr/>
            <p:nvPr/>
          </p:nvCxnSpPr>
          <p:spPr bwMode="auto">
            <a:xfrm>
              <a:off x="1447799" y="1028240"/>
              <a:ext cx="652277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22"/>
            <p:cNvCxnSpPr/>
            <p:nvPr/>
          </p:nvCxnSpPr>
          <p:spPr bwMode="auto">
            <a:xfrm>
              <a:off x="1447799" y="838200"/>
              <a:ext cx="66751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72" name="TextBox 254"/>
          <p:cNvSpPr txBox="1">
            <a:spLocks noChangeArrowheads="1"/>
          </p:cNvSpPr>
          <p:nvPr/>
        </p:nvSpPr>
        <p:spPr bwMode="auto">
          <a:xfrm rot="-5400000">
            <a:off x="450056" y="3383757"/>
            <a:ext cx="10937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XUV (a.u.)</a:t>
            </a:r>
          </a:p>
        </p:txBody>
      </p:sp>
      <p:sp>
        <p:nvSpPr>
          <p:cNvPr id="14373" name="TextBox 156"/>
          <p:cNvSpPr txBox="1">
            <a:spLocks noChangeArrowheads="1"/>
          </p:cNvSpPr>
          <p:nvPr/>
        </p:nvSpPr>
        <p:spPr bwMode="auto">
          <a:xfrm>
            <a:off x="1389063" y="1501775"/>
            <a:ext cx="369887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1071</a:t>
            </a:r>
          </a:p>
        </p:txBody>
      </p:sp>
      <p:sp>
        <p:nvSpPr>
          <p:cNvPr id="14374" name="TextBox 157"/>
          <p:cNvSpPr txBox="1">
            <a:spLocks noChangeArrowheads="1"/>
          </p:cNvSpPr>
          <p:nvPr/>
        </p:nvSpPr>
        <p:spPr bwMode="auto">
          <a:xfrm>
            <a:off x="1389063" y="1685925"/>
            <a:ext cx="369887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1045</a:t>
            </a:r>
          </a:p>
        </p:txBody>
      </p:sp>
      <p:sp>
        <p:nvSpPr>
          <p:cNvPr id="14375" name="TextBox 158"/>
          <p:cNvSpPr txBox="1">
            <a:spLocks noChangeArrowheads="1"/>
          </p:cNvSpPr>
          <p:nvPr/>
        </p:nvSpPr>
        <p:spPr bwMode="auto">
          <a:xfrm>
            <a:off x="1439863" y="1870075"/>
            <a:ext cx="314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879</a:t>
            </a:r>
          </a:p>
        </p:txBody>
      </p:sp>
      <p:sp>
        <p:nvSpPr>
          <p:cNvPr id="14376" name="TextBox 159"/>
          <p:cNvSpPr txBox="1">
            <a:spLocks noChangeArrowheads="1"/>
          </p:cNvSpPr>
          <p:nvPr/>
        </p:nvSpPr>
        <p:spPr bwMode="auto">
          <a:xfrm>
            <a:off x="1439863" y="2052638"/>
            <a:ext cx="3143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732</a:t>
            </a:r>
          </a:p>
        </p:txBody>
      </p:sp>
      <p:sp>
        <p:nvSpPr>
          <p:cNvPr id="14377" name="TextBox 179"/>
          <p:cNvSpPr txBox="1">
            <a:spLocks noChangeArrowheads="1"/>
          </p:cNvSpPr>
          <p:nvPr/>
        </p:nvSpPr>
        <p:spPr bwMode="auto">
          <a:xfrm>
            <a:off x="1439863" y="2236788"/>
            <a:ext cx="3143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546</a:t>
            </a:r>
          </a:p>
        </p:txBody>
      </p:sp>
      <p:sp>
        <p:nvSpPr>
          <p:cNvPr id="14378" name="TextBox 180"/>
          <p:cNvSpPr txBox="1">
            <a:spLocks noChangeArrowheads="1"/>
          </p:cNvSpPr>
          <p:nvPr/>
        </p:nvSpPr>
        <p:spPr bwMode="auto">
          <a:xfrm>
            <a:off x="1439863" y="2420938"/>
            <a:ext cx="3143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487</a:t>
            </a:r>
          </a:p>
        </p:txBody>
      </p:sp>
      <p:sp>
        <p:nvSpPr>
          <p:cNvPr id="14379" name="TextBox 181"/>
          <p:cNvSpPr txBox="1">
            <a:spLocks noChangeArrowheads="1"/>
          </p:cNvSpPr>
          <p:nvPr/>
        </p:nvSpPr>
        <p:spPr bwMode="auto">
          <a:xfrm>
            <a:off x="1439863" y="2605088"/>
            <a:ext cx="3143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442</a:t>
            </a:r>
          </a:p>
        </p:txBody>
      </p:sp>
      <p:sp>
        <p:nvSpPr>
          <p:cNvPr id="14380" name="TextBox 220"/>
          <p:cNvSpPr txBox="1">
            <a:spLocks noChangeArrowheads="1"/>
          </p:cNvSpPr>
          <p:nvPr/>
        </p:nvSpPr>
        <p:spPr bwMode="auto">
          <a:xfrm>
            <a:off x="1439863" y="2787650"/>
            <a:ext cx="314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397</a:t>
            </a:r>
          </a:p>
        </p:txBody>
      </p:sp>
      <p:sp>
        <p:nvSpPr>
          <p:cNvPr id="14381" name="TextBox 224"/>
          <p:cNvSpPr txBox="1">
            <a:spLocks noChangeArrowheads="1"/>
          </p:cNvSpPr>
          <p:nvPr/>
        </p:nvSpPr>
        <p:spPr bwMode="auto">
          <a:xfrm>
            <a:off x="1439863" y="2971800"/>
            <a:ext cx="314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342</a:t>
            </a:r>
          </a:p>
        </p:txBody>
      </p:sp>
      <p:sp>
        <p:nvSpPr>
          <p:cNvPr id="14382" name="TextBox 242"/>
          <p:cNvSpPr txBox="1">
            <a:spLocks noChangeArrowheads="1"/>
          </p:cNvSpPr>
          <p:nvPr/>
        </p:nvSpPr>
        <p:spPr bwMode="auto">
          <a:xfrm>
            <a:off x="1439863" y="3155950"/>
            <a:ext cx="3143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313</a:t>
            </a:r>
          </a:p>
        </p:txBody>
      </p:sp>
      <p:sp>
        <p:nvSpPr>
          <p:cNvPr id="14383" name="TextBox 243"/>
          <p:cNvSpPr txBox="1">
            <a:spLocks noChangeArrowheads="1"/>
          </p:cNvSpPr>
          <p:nvPr/>
        </p:nvSpPr>
        <p:spPr bwMode="auto">
          <a:xfrm>
            <a:off x="1439863" y="3338513"/>
            <a:ext cx="3143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293</a:t>
            </a:r>
          </a:p>
        </p:txBody>
      </p:sp>
      <p:sp>
        <p:nvSpPr>
          <p:cNvPr id="14384" name="TextBox 250"/>
          <p:cNvSpPr txBox="1">
            <a:spLocks noChangeArrowheads="1"/>
          </p:cNvSpPr>
          <p:nvPr/>
        </p:nvSpPr>
        <p:spPr bwMode="auto">
          <a:xfrm>
            <a:off x="1439863" y="3522663"/>
            <a:ext cx="3143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258</a:t>
            </a:r>
          </a:p>
        </p:txBody>
      </p:sp>
      <p:sp>
        <p:nvSpPr>
          <p:cNvPr id="14385" name="TextBox 257"/>
          <p:cNvSpPr txBox="1">
            <a:spLocks noChangeArrowheads="1"/>
          </p:cNvSpPr>
          <p:nvPr/>
        </p:nvSpPr>
        <p:spPr bwMode="auto">
          <a:xfrm>
            <a:off x="1439863" y="3706813"/>
            <a:ext cx="3143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222</a:t>
            </a:r>
          </a:p>
        </p:txBody>
      </p:sp>
      <p:sp>
        <p:nvSpPr>
          <p:cNvPr id="14386" name="TextBox 258"/>
          <p:cNvSpPr txBox="1">
            <a:spLocks noChangeArrowheads="1"/>
          </p:cNvSpPr>
          <p:nvPr/>
        </p:nvSpPr>
        <p:spPr bwMode="auto">
          <a:xfrm>
            <a:off x="1439863" y="3889375"/>
            <a:ext cx="314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189</a:t>
            </a:r>
          </a:p>
        </p:txBody>
      </p:sp>
      <p:sp>
        <p:nvSpPr>
          <p:cNvPr id="14387" name="TextBox 259"/>
          <p:cNvSpPr txBox="1">
            <a:spLocks noChangeArrowheads="1"/>
          </p:cNvSpPr>
          <p:nvPr/>
        </p:nvSpPr>
        <p:spPr bwMode="auto">
          <a:xfrm>
            <a:off x="1439863" y="4073525"/>
            <a:ext cx="314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163</a:t>
            </a:r>
          </a:p>
        </p:txBody>
      </p:sp>
      <p:sp>
        <p:nvSpPr>
          <p:cNvPr id="14388" name="TextBox 260"/>
          <p:cNvSpPr txBox="1">
            <a:spLocks noChangeArrowheads="1"/>
          </p:cNvSpPr>
          <p:nvPr/>
        </p:nvSpPr>
        <p:spPr bwMode="auto">
          <a:xfrm>
            <a:off x="1439863" y="4257675"/>
            <a:ext cx="314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141</a:t>
            </a:r>
          </a:p>
        </p:txBody>
      </p:sp>
      <p:sp>
        <p:nvSpPr>
          <p:cNvPr id="14389" name="TextBox 261"/>
          <p:cNvSpPr txBox="1">
            <a:spLocks noChangeArrowheads="1"/>
          </p:cNvSpPr>
          <p:nvPr/>
        </p:nvSpPr>
        <p:spPr bwMode="auto">
          <a:xfrm>
            <a:off x="1414463" y="4440238"/>
            <a:ext cx="3413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68.7</a:t>
            </a:r>
          </a:p>
        </p:txBody>
      </p:sp>
      <p:sp>
        <p:nvSpPr>
          <p:cNvPr id="14390" name="TextBox 262"/>
          <p:cNvSpPr txBox="1">
            <a:spLocks noChangeArrowheads="1"/>
          </p:cNvSpPr>
          <p:nvPr/>
        </p:nvSpPr>
        <p:spPr bwMode="auto">
          <a:xfrm>
            <a:off x="1414463" y="4624388"/>
            <a:ext cx="3413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32.7</a:t>
            </a:r>
          </a:p>
        </p:txBody>
      </p:sp>
      <p:sp>
        <p:nvSpPr>
          <p:cNvPr id="14391" name="TextBox 263"/>
          <p:cNvSpPr txBox="1">
            <a:spLocks noChangeArrowheads="1"/>
          </p:cNvSpPr>
          <p:nvPr/>
        </p:nvSpPr>
        <p:spPr bwMode="auto">
          <a:xfrm>
            <a:off x="1465263" y="4808538"/>
            <a:ext cx="2857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/>
              <a:t>6.5</a:t>
            </a:r>
          </a:p>
        </p:txBody>
      </p:sp>
      <p:grpSp>
        <p:nvGrpSpPr>
          <p:cNvPr id="14392" name="Group 85"/>
          <p:cNvGrpSpPr>
            <a:grpSpLocks/>
          </p:cNvGrpSpPr>
          <p:nvPr/>
        </p:nvGrpSpPr>
        <p:grpSpPr bwMode="auto">
          <a:xfrm>
            <a:off x="1868488" y="1593850"/>
            <a:ext cx="290512" cy="3302000"/>
            <a:chOff x="990600" y="1393634"/>
            <a:chExt cx="365760" cy="4168966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990600" y="1393634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990600" y="1626134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990600" y="1858634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990600" y="2089130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90600" y="2321630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90600" y="2552126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990600" y="2782622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990600" y="3015122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990600" y="3247622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90600" y="3478117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990600" y="3710617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990600" y="3941113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990600" y="4173613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90600" y="4406113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990600" y="4636609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990600" y="4867105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990600" y="5099605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990600" y="5330100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990600" y="5562600"/>
              <a:ext cx="36576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93" name="Picture 105" descr="PPP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5563"/>
            <a:ext cx="15478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4" name="TextBox 106"/>
          <p:cNvSpPr txBox="1">
            <a:spLocks noChangeArrowheads="1"/>
          </p:cNvSpPr>
          <p:nvPr/>
        </p:nvSpPr>
        <p:spPr bwMode="auto">
          <a:xfrm>
            <a:off x="8810625" y="6550025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13 </a:t>
            </a:r>
          </a:p>
        </p:txBody>
      </p:sp>
    </p:spTree>
    <p:extLst>
      <p:ext uri="{BB962C8B-B14F-4D97-AF65-F5344CB8AC3E}">
        <p14:creationId xmlns:p14="http://schemas.microsoft.com/office/powerpoint/2010/main" val="23620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 txBox="1">
            <a:spLocks/>
          </p:cNvSpPr>
          <p:nvPr/>
        </p:nvSpPr>
        <p:spPr>
          <a:xfrm>
            <a:off x="0" y="960120"/>
            <a:ext cx="5852160" cy="56007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dirty="0" smtClean="0"/>
              <a:t>Without impurity flushing from ELMs, </a:t>
            </a:r>
            <a:r>
              <a:rPr lang="en-US" b="0" i="0" dirty="0" err="1" smtClean="0"/>
              <a:t>P</a:t>
            </a:r>
            <a:r>
              <a:rPr lang="en-US" b="0" i="0" baseline="-25000" dirty="0" err="1" smtClean="0"/>
              <a:t>rad</a:t>
            </a:r>
            <a:r>
              <a:rPr lang="en-US" b="0" i="0" dirty="0" smtClean="0"/>
              <a:t> ramps, </a:t>
            </a:r>
            <a:r>
              <a:rPr lang="en-US" b="0" i="0" dirty="0" err="1" smtClean="0"/>
              <a:t>Z</a:t>
            </a:r>
            <a:r>
              <a:rPr lang="en-US" b="0" i="0" baseline="-25000" dirty="0" err="1" smtClean="0"/>
              <a:t>eff</a:t>
            </a:r>
            <a:r>
              <a:rPr lang="en-US" b="0" i="0" dirty="0" smtClean="0"/>
              <a:t> is high (~4)</a:t>
            </a:r>
          </a:p>
          <a:p>
            <a:pPr lvl="1"/>
            <a:r>
              <a:rPr lang="en-US" b="0" i="0" dirty="0" smtClean="0"/>
              <a:t>Radiation from high-Z, </a:t>
            </a:r>
            <a:r>
              <a:rPr lang="en-US" b="0" i="0" dirty="0" err="1" smtClean="0"/>
              <a:t>Z</a:t>
            </a:r>
            <a:r>
              <a:rPr lang="en-US" b="0" i="0" baseline="-25000" dirty="0" err="1" smtClean="0"/>
              <a:t>eff</a:t>
            </a:r>
            <a:r>
              <a:rPr lang="en-US" b="0" i="0" dirty="0" smtClean="0"/>
              <a:t> from Carbon</a:t>
            </a:r>
          </a:p>
          <a:p>
            <a:pPr lvl="1"/>
            <a:r>
              <a:rPr lang="en-US" b="0" i="0" dirty="0" smtClean="0"/>
              <a:t>Fairly typical for ELM-free H-mode</a:t>
            </a:r>
          </a:p>
          <a:p>
            <a:r>
              <a:rPr lang="en-US" b="0" i="0" dirty="0" smtClean="0"/>
              <a:t>ELM-triggering with 3D fields helps to expel impurities</a:t>
            </a:r>
          </a:p>
          <a:p>
            <a:pPr lvl="1"/>
            <a:r>
              <a:rPr lang="en-US" b="0" i="0" dirty="0" err="1" smtClean="0"/>
              <a:t>P</a:t>
            </a:r>
            <a:r>
              <a:rPr lang="en-US" b="0" i="0" baseline="-25000" dirty="0" err="1" smtClean="0"/>
              <a:t>rad</a:t>
            </a:r>
            <a:r>
              <a:rPr lang="en-US" b="0" i="0" dirty="0" smtClean="0"/>
              <a:t> can be kept below ~1 MW fairly easily</a:t>
            </a:r>
          </a:p>
          <a:p>
            <a:pPr lvl="1"/>
            <a:r>
              <a:rPr lang="en-US" b="0" i="0" dirty="0" smtClean="0"/>
              <a:t>Modest reduction in n</a:t>
            </a:r>
            <a:r>
              <a:rPr lang="en-US" b="0" i="0" baseline="-25000" dirty="0" smtClean="0"/>
              <a:t>e</a:t>
            </a:r>
            <a:r>
              <a:rPr lang="en-US" b="0" i="0" dirty="0" smtClean="0"/>
              <a:t> ramp, </a:t>
            </a:r>
            <a:r>
              <a:rPr lang="en-US" b="0" i="0" dirty="0" err="1" smtClean="0"/>
              <a:t>Z</a:t>
            </a:r>
            <a:r>
              <a:rPr lang="en-US" b="0" i="0" baseline="-25000" dirty="0" err="1" smtClean="0"/>
              <a:t>eff</a:t>
            </a:r>
            <a:endParaRPr lang="en-US" b="0" i="0" dirty="0" smtClean="0"/>
          </a:p>
          <a:p>
            <a:pPr lvl="1"/>
            <a:r>
              <a:rPr lang="en-US" b="0" i="0" dirty="0" smtClean="0"/>
              <a:t>Large ELMs reduce rotation, trigger core MHD modes at high frequency</a:t>
            </a:r>
          </a:p>
          <a:p>
            <a:endParaRPr lang="en-US" b="0" i="0" dirty="0" smtClean="0"/>
          </a:p>
          <a:p>
            <a:r>
              <a:rPr lang="en-US" b="0" i="0" dirty="0" smtClean="0"/>
              <a:t>Initial NSTX-U operation will use </a:t>
            </a:r>
            <a:r>
              <a:rPr lang="en-US" b="0" i="0" dirty="0" err="1" smtClean="0"/>
              <a:t>lithium+ELMs</a:t>
            </a:r>
            <a:r>
              <a:rPr lang="en-US" b="0" i="0" dirty="0" smtClean="0"/>
              <a:t> for particle control</a:t>
            </a:r>
          </a:p>
          <a:p>
            <a:pPr lvl="1"/>
            <a:r>
              <a:rPr lang="en-US" b="0" i="0" dirty="0" smtClean="0"/>
              <a:t>Can also combine with other methods for reducing impurities (e.g., divertor gas puff, snowflake)</a:t>
            </a:r>
          </a:p>
          <a:p>
            <a:pPr lvl="1"/>
            <a:r>
              <a:rPr lang="en-US" b="0" i="0" dirty="0" smtClean="0"/>
              <a:t>Likely limited to high </a:t>
            </a:r>
            <a:r>
              <a:rPr lang="en-US" b="0" i="0" dirty="0" err="1" smtClean="0"/>
              <a:t>f</a:t>
            </a:r>
            <a:r>
              <a:rPr lang="en-US" b="0" i="0" baseline="-25000" dirty="0" err="1" smtClean="0"/>
              <a:t>G</a:t>
            </a:r>
            <a:endParaRPr lang="en-US" b="0" i="0" baseline="-25000" dirty="0" smtClean="0"/>
          </a:p>
          <a:p>
            <a:pPr lvl="1"/>
            <a:r>
              <a:rPr lang="en-US" b="0" i="0" dirty="0" smtClean="0"/>
              <a:t>Should allow pulse lengths past ~1.5 s, how far past is TBD</a:t>
            </a:r>
          </a:p>
          <a:p>
            <a:pPr lvl="1"/>
            <a:endParaRPr lang="en-US" b="0" i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ELM-free lithium operation exhibits impurity accumulation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83867" r="67427" b="10376"/>
          <a:stretch/>
        </p:blipFill>
        <p:spPr bwMode="auto">
          <a:xfrm>
            <a:off x="5874891" y="4339524"/>
            <a:ext cx="3270142" cy="49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24410" r="67426" b="35935"/>
          <a:stretch/>
        </p:blipFill>
        <p:spPr bwMode="auto">
          <a:xfrm>
            <a:off x="5904855" y="954695"/>
            <a:ext cx="3239145" cy="341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0960" y="2125980"/>
            <a:ext cx="5730240" cy="43205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5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ELMy</a:t>
            </a:r>
            <a:r>
              <a:rPr lang="en-US" dirty="0" smtClean="0"/>
              <a:t> H-modes with </a:t>
            </a:r>
            <a:r>
              <a:rPr lang="en-US" dirty="0" err="1" smtClean="0"/>
              <a:t>boronized</a:t>
            </a:r>
            <a:r>
              <a:rPr lang="en-US" dirty="0" smtClean="0"/>
              <a:t> carbon PFCs</a:t>
            </a:r>
            <a:r>
              <a:rPr lang="en-US" dirty="0"/>
              <a:t> </a:t>
            </a:r>
            <a:r>
              <a:rPr lang="en-US" dirty="0" smtClean="0"/>
              <a:t>will be developed in years </a:t>
            </a:r>
            <a:r>
              <a:rPr lang="en-US" dirty="0"/>
              <a:t>1-2 of NSTX-U operation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24230" r="67495" b="10736"/>
          <a:stretch/>
        </p:blipFill>
        <p:spPr bwMode="auto">
          <a:xfrm>
            <a:off x="5866238" y="937261"/>
            <a:ext cx="3270142" cy="55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960120"/>
            <a:ext cx="5852160" cy="56007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dirty="0" err="1" smtClean="0"/>
              <a:t>ELMy</a:t>
            </a:r>
            <a:r>
              <a:rPr lang="en-US" b="0" i="0" dirty="0" smtClean="0"/>
              <a:t> discharges without lithium showed low impurity content</a:t>
            </a:r>
          </a:p>
          <a:p>
            <a:r>
              <a:rPr lang="en-US" b="0" i="0" dirty="0" smtClean="0"/>
              <a:t>Density still ramps throughout shot (until core MHD)</a:t>
            </a:r>
          </a:p>
          <a:p>
            <a:r>
              <a:rPr lang="en-US" b="0" i="0" dirty="0" smtClean="0"/>
              <a:t>Low-</a:t>
            </a:r>
            <a:r>
              <a:rPr lang="en-US" b="0" i="0" dirty="0" err="1" smtClean="0"/>
              <a:t>Z</a:t>
            </a:r>
            <a:r>
              <a:rPr lang="en-US" b="0" i="0" baseline="-25000" dirty="0" err="1" smtClean="0"/>
              <a:t>eff</a:t>
            </a:r>
            <a:r>
              <a:rPr lang="en-US" b="0" i="0" dirty="0" smtClean="0"/>
              <a:t> plasmas with </a:t>
            </a:r>
            <a:r>
              <a:rPr lang="en-US" b="0" i="0" dirty="0" err="1" smtClean="0"/>
              <a:t>boronized</a:t>
            </a:r>
            <a:r>
              <a:rPr lang="en-US" b="0" i="0" dirty="0" smtClean="0"/>
              <a:t> PFCs discharges will be further developed</a:t>
            </a:r>
          </a:p>
          <a:p>
            <a:pPr lvl="1"/>
            <a:r>
              <a:rPr lang="en-US" b="0" i="0" dirty="0"/>
              <a:t>Optimize fuelling and discharge formation to minimize gas </a:t>
            </a:r>
            <a:r>
              <a:rPr lang="en-US" b="0" i="0" dirty="0" smtClean="0"/>
              <a:t>input</a:t>
            </a:r>
            <a:endParaRPr lang="en-US" b="0" i="0" dirty="0"/>
          </a:p>
          <a:p>
            <a:pPr lvl="1"/>
            <a:r>
              <a:rPr lang="en-US" b="0" i="0" dirty="0"/>
              <a:t>Utilize between-shot He glow to provide a conditioned </a:t>
            </a:r>
            <a:r>
              <a:rPr lang="en-US" b="0" i="0" dirty="0" smtClean="0"/>
              <a:t>wall</a:t>
            </a:r>
            <a:endParaRPr lang="en-US" b="0" i="0" dirty="0"/>
          </a:p>
          <a:p>
            <a:pPr lvl="1"/>
            <a:r>
              <a:rPr lang="en-US" b="0" i="0" dirty="0"/>
              <a:t>Deuterium inventory likely to rise throughout the </a:t>
            </a:r>
            <a:r>
              <a:rPr lang="en-US" b="0" i="0" dirty="0" smtClean="0"/>
              <a:t>discharge</a:t>
            </a:r>
          </a:p>
          <a:p>
            <a:pPr lvl="1"/>
            <a:r>
              <a:rPr lang="en-US" b="0" i="0" dirty="0" smtClean="0"/>
              <a:t>Will serve as basis for cryo-pumped scenarios when cryo is installed</a:t>
            </a:r>
          </a:p>
          <a:p>
            <a:endParaRPr lang="en-US" b="0" i="0" dirty="0"/>
          </a:p>
          <a:p>
            <a:pPr lvl="1"/>
            <a:endParaRPr lang="en-US" b="0" i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876925" y="4533900"/>
            <a:ext cx="223838" cy="54292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76925" y="5362575"/>
            <a:ext cx="223838" cy="54292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6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Years 1-2 of NSTX-U operation will test lithium for deuterium control, with ELMs to mitigate impurity accumulation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24534" r="67635" b="10466"/>
          <a:stretch/>
        </p:blipFill>
        <p:spPr bwMode="auto">
          <a:xfrm>
            <a:off x="5887676" y="963089"/>
            <a:ext cx="3231397" cy="55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0" y="960120"/>
            <a:ext cx="5791200" cy="5600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dirty="0" smtClean="0"/>
              <a:t>ELM-triggering with 3D fields helps to expel impurities (Canik NF ‘12)</a:t>
            </a:r>
          </a:p>
          <a:p>
            <a:pPr lvl="1"/>
            <a:r>
              <a:rPr lang="en-US" b="0" i="0" dirty="0" err="1" smtClean="0"/>
              <a:t>P</a:t>
            </a:r>
            <a:r>
              <a:rPr lang="en-US" b="0" i="0" baseline="-25000" dirty="0" err="1" smtClean="0"/>
              <a:t>rad</a:t>
            </a:r>
            <a:r>
              <a:rPr lang="en-US" b="0" i="0" dirty="0" smtClean="0"/>
              <a:t> can be kept below ~1 MW fairly easily</a:t>
            </a:r>
          </a:p>
          <a:p>
            <a:pPr lvl="1"/>
            <a:r>
              <a:rPr lang="en-US" b="0" i="0" dirty="0" smtClean="0"/>
              <a:t>Modest reduction in n</a:t>
            </a:r>
            <a:r>
              <a:rPr lang="en-US" b="0" i="0" baseline="-25000" dirty="0" smtClean="0"/>
              <a:t>e</a:t>
            </a:r>
            <a:r>
              <a:rPr lang="en-US" b="0" i="0" dirty="0" smtClean="0"/>
              <a:t> ramp, </a:t>
            </a:r>
            <a:r>
              <a:rPr lang="en-US" b="0" i="0" dirty="0" err="1" smtClean="0"/>
              <a:t>Z</a:t>
            </a:r>
            <a:r>
              <a:rPr lang="en-US" b="0" i="0" baseline="-25000" dirty="0" err="1" smtClean="0"/>
              <a:t>eff</a:t>
            </a:r>
            <a:endParaRPr lang="en-US" b="0" i="0" dirty="0" smtClean="0"/>
          </a:p>
          <a:p>
            <a:r>
              <a:rPr lang="en-US" b="0" i="0" dirty="0" smtClean="0"/>
              <a:t>Initial NSTX-U operation will test the use of </a:t>
            </a:r>
            <a:r>
              <a:rPr lang="en-US" b="0" i="0" dirty="0" err="1" smtClean="0"/>
              <a:t>lithium+ELMs</a:t>
            </a:r>
            <a:r>
              <a:rPr lang="en-US" b="0" i="0" dirty="0" smtClean="0"/>
              <a:t> for particle control</a:t>
            </a:r>
          </a:p>
          <a:p>
            <a:pPr lvl="1"/>
            <a:r>
              <a:rPr lang="en-US" b="0" i="0" dirty="0" smtClean="0"/>
              <a:t>Likely limited to high </a:t>
            </a:r>
            <a:r>
              <a:rPr lang="en-US" b="0" i="0" dirty="0" err="1" smtClean="0"/>
              <a:t>f</a:t>
            </a:r>
            <a:r>
              <a:rPr lang="en-US" b="0" i="0" baseline="-25000" dirty="0" err="1" smtClean="0"/>
              <a:t>G</a:t>
            </a:r>
            <a:r>
              <a:rPr lang="en-US" b="0" i="0" dirty="0" smtClean="0"/>
              <a:t>(~0.8-1.0) and high </a:t>
            </a:r>
            <a:r>
              <a:rPr lang="en-US" b="0" i="0" dirty="0" err="1" smtClean="0"/>
              <a:t>Z</a:t>
            </a:r>
            <a:r>
              <a:rPr lang="en-US" b="0" i="0" baseline="-25000" dirty="0" err="1" smtClean="0"/>
              <a:t>eff</a:t>
            </a:r>
            <a:r>
              <a:rPr lang="en-US" b="0" i="0" baseline="30000" dirty="0" smtClean="0"/>
              <a:t> </a:t>
            </a:r>
            <a:r>
              <a:rPr lang="en-US" b="0" i="0" dirty="0" smtClean="0"/>
              <a:t>(3-3.5)</a:t>
            </a:r>
            <a:endParaRPr lang="en-US" b="0" i="0" baseline="-25000" dirty="0" smtClean="0"/>
          </a:p>
          <a:p>
            <a:pPr lvl="1"/>
            <a:r>
              <a:rPr lang="en-US" b="0" i="0" dirty="0" smtClean="0"/>
              <a:t>Should allow pulse lengths past ~1.5 s, how far past is TBD</a:t>
            </a:r>
          </a:p>
          <a:p>
            <a:r>
              <a:rPr lang="en-US" b="0" i="0" dirty="0" smtClean="0"/>
              <a:t>FY15 goals will be to re-establish, and extend ELM-paced scenarios</a:t>
            </a:r>
          </a:p>
          <a:p>
            <a:pPr lvl="1"/>
            <a:r>
              <a:rPr lang="en-US" b="0" i="0" dirty="0" smtClean="0"/>
              <a:t>Combine </a:t>
            </a:r>
            <a:r>
              <a:rPr lang="en-US" b="0" i="0" dirty="0"/>
              <a:t>with other methods for reducing impurities (e.g., divertor gas puff, snowflake)</a:t>
            </a:r>
          </a:p>
          <a:p>
            <a:pPr lvl="1"/>
            <a:r>
              <a:rPr lang="en-US" b="0" i="0" dirty="0" smtClean="0"/>
              <a:t>Improve ELM triggering (vertical jogs, Li optimization to avoid ELM suppression)</a:t>
            </a:r>
          </a:p>
        </p:txBody>
      </p:sp>
    </p:spTree>
    <p:extLst>
      <p:ext uri="{BB962C8B-B14F-4D97-AF65-F5344CB8AC3E}">
        <p14:creationId xmlns:p14="http://schemas.microsoft.com/office/powerpoint/2010/main" val="255642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FY15/early FY16 </a:t>
            </a:r>
            <a:r>
              <a:rPr lang="en-US" dirty="0" err="1" smtClean="0"/>
              <a:t>lithium+ELMs</a:t>
            </a:r>
            <a:r>
              <a:rPr lang="en-US" dirty="0" smtClean="0"/>
              <a:t> scenarios will be enhanced by Lithium Granule Injector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" y="1013460"/>
            <a:ext cx="4709160" cy="55473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LGI will be tested for high-frequency ELM pacing for impurity control</a:t>
            </a:r>
          </a:p>
          <a:p>
            <a:pPr lvl="1"/>
            <a:r>
              <a:rPr lang="en-US" dirty="0" smtClean="0"/>
              <a:t>Pellet ELM pacing established method for reducing ELM size, controlling impurity content (Baylor APS/IAEA ‘12)</a:t>
            </a:r>
          </a:p>
          <a:p>
            <a:pPr lvl="1"/>
            <a:r>
              <a:rPr lang="en-US" dirty="0" smtClean="0"/>
              <a:t>Potential for more benign, high frequency ELM triggering</a:t>
            </a:r>
          </a:p>
          <a:p>
            <a:pPr lvl="1"/>
            <a:r>
              <a:rPr lang="en-US" dirty="0" smtClean="0"/>
              <a:t>Injection of lithium pellets could potentially replenish coatings on PFCs</a:t>
            </a:r>
          </a:p>
          <a:p>
            <a:pPr lvl="1"/>
            <a:r>
              <a:rPr lang="en-US" dirty="0" smtClean="0"/>
              <a:t>Scheduled to be installed at end of FY15</a:t>
            </a:r>
          </a:p>
          <a:p>
            <a:pPr lvl="1"/>
            <a:r>
              <a:rPr lang="en-US" dirty="0" smtClean="0"/>
              <a:t>Goal: reduce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to ~2-2.5</a:t>
            </a:r>
          </a:p>
          <a:p>
            <a:endParaRPr lang="en-US" dirty="0" smtClean="0"/>
          </a:p>
          <a:p>
            <a:r>
              <a:rPr lang="en-US" dirty="0" smtClean="0"/>
              <a:t>EAST collaboration has shown LGI ELM-pacing potential </a:t>
            </a:r>
          </a:p>
          <a:p>
            <a:pPr lvl="1"/>
            <a:r>
              <a:rPr lang="en-US" dirty="0" smtClean="0"/>
              <a:t>Demonstrated ELM-pacing at 25 Hz with nearly 100% triggering reliability</a:t>
            </a:r>
          </a:p>
          <a:p>
            <a:pPr lvl="1"/>
            <a:r>
              <a:rPr lang="en-US" dirty="0" smtClean="0"/>
              <a:t>Capable of up to 1 kHz injection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4" t="13504" r="720" b="11268"/>
          <a:stretch/>
        </p:blipFill>
        <p:spPr bwMode="auto">
          <a:xfrm>
            <a:off x="4960620" y="1013460"/>
            <a:ext cx="3223260" cy="28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" name="Picture 2" descr="hg201209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/>
          <a:stretch/>
        </p:blipFill>
        <p:spPr bwMode="auto">
          <a:xfrm>
            <a:off x="6454139" y="3710940"/>
            <a:ext cx="2468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14910" y="1004501"/>
            <a:ext cx="1829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Mansfield, IAEA ‘12</a:t>
            </a:r>
          </a:p>
        </p:txBody>
      </p:sp>
      <p:pic>
        <p:nvPicPr>
          <p:cNvPr id="9" name="Picture 2" descr="hg201209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86"/>
          <a:stretch/>
        </p:blipFill>
        <p:spPr bwMode="auto">
          <a:xfrm>
            <a:off x="5824249" y="3710940"/>
            <a:ext cx="65275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225540" y="6248400"/>
            <a:ext cx="304800" cy="1295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0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" y="3173530"/>
            <a:ext cx="3000375" cy="334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35" y="3292793"/>
            <a:ext cx="34385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NSTX-U Years </a:t>
            </a:r>
            <a:r>
              <a:rPr lang="en-US" dirty="0" smtClean="0"/>
              <a:t>3-4 </a:t>
            </a:r>
            <a:r>
              <a:rPr lang="en-US" dirty="0"/>
              <a:t>will utilize cryo-pumping for particle control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6780"/>
            <a:ext cx="9144000" cy="231648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Cryo-pump is proven technology for plasma density control</a:t>
            </a:r>
          </a:p>
          <a:p>
            <a:pPr lvl="1">
              <a:defRPr/>
            </a:pPr>
            <a:r>
              <a:rPr lang="en-US" sz="1800" dirty="0" smtClean="0"/>
              <a:t>More conventional pumped </a:t>
            </a:r>
            <a:r>
              <a:rPr lang="en-US" sz="1800" dirty="0" err="1" smtClean="0"/>
              <a:t>ELMy</a:t>
            </a:r>
            <a:r>
              <a:rPr lang="en-US" sz="1800" dirty="0" smtClean="0"/>
              <a:t> H-mode scenario</a:t>
            </a:r>
          </a:p>
          <a:p>
            <a:pPr>
              <a:defRPr/>
            </a:pPr>
            <a:r>
              <a:rPr lang="en-US" sz="2000" dirty="0" smtClean="0"/>
              <a:t>NSTX-U design is similar to DIII-D outer lower pump</a:t>
            </a:r>
          </a:p>
          <a:p>
            <a:pPr lvl="1">
              <a:defRPr/>
            </a:pPr>
            <a:r>
              <a:rPr lang="en-US" sz="1800" dirty="0" smtClean="0"/>
              <a:t>Plenum located under </a:t>
            </a:r>
            <a:r>
              <a:rPr lang="en-US" sz="1800" dirty="0"/>
              <a:t>new baffling structure </a:t>
            </a:r>
            <a:r>
              <a:rPr lang="en-US" sz="1800" dirty="0" smtClean="0"/>
              <a:t>near secondary passive plates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Pumping capacity of a toroidal liquid He cooled loop </a:t>
            </a:r>
          </a:p>
          <a:p>
            <a:pPr lvl="2">
              <a:defRPr/>
            </a:pPr>
            <a:r>
              <a:rPr lang="en-US" sz="1600" dirty="0" smtClean="0"/>
              <a:t>S=24,000 </a:t>
            </a:r>
            <a:r>
              <a:rPr lang="en-US" sz="1600" dirty="0"/>
              <a:t>l/s @ </a:t>
            </a:r>
            <a:r>
              <a:rPr lang="en-US" sz="1600" dirty="0" smtClean="0"/>
              <a:t>R=1.2m </a:t>
            </a:r>
            <a:r>
              <a:rPr lang="en-US" sz="1600" dirty="0"/>
              <a:t>(</a:t>
            </a:r>
            <a:r>
              <a:rPr lang="en-US" sz="1600" dirty="0" err="1"/>
              <a:t>Menon</a:t>
            </a:r>
            <a:r>
              <a:rPr lang="en-US" sz="1600" dirty="0"/>
              <a:t>, NSTX Ideas Forum 2002)</a:t>
            </a:r>
          </a:p>
          <a:p>
            <a:pPr lvl="1">
              <a:defRPr/>
            </a:pPr>
            <a:r>
              <a:rPr lang="en-US" sz="1800" dirty="0" smtClean="0"/>
              <a:t>Need </a:t>
            </a:r>
            <a:r>
              <a:rPr lang="en-US" sz="1800" dirty="0"/>
              <a:t>plenum pressure of </a:t>
            </a:r>
            <a:r>
              <a:rPr lang="en-US" sz="1800" dirty="0" smtClean="0"/>
              <a:t>0.6 </a:t>
            </a:r>
            <a:r>
              <a:rPr lang="en-US" sz="1800" dirty="0" err="1" smtClean="0"/>
              <a:t>mTorr</a:t>
            </a:r>
            <a:r>
              <a:rPr lang="en-US" sz="1800" dirty="0" smtClean="0"/>
              <a:t> to </a:t>
            </a:r>
            <a:r>
              <a:rPr lang="en-US" sz="1800" dirty="0"/>
              <a:t>pump beam input </a:t>
            </a:r>
            <a:r>
              <a:rPr lang="en-US" sz="1800" dirty="0" smtClean="0"/>
              <a:t>(TRANSP)</a:t>
            </a:r>
            <a:endParaRPr lang="en-US" sz="1800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4001135" y="3446780"/>
            <a:ext cx="179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chemeClr val="accent2"/>
                </a:solidFill>
              </a:rPr>
              <a:t>g = throat height</a:t>
            </a:r>
          </a:p>
          <a:p>
            <a:pPr eaLnBrk="1" hangingPunct="1"/>
            <a:r>
              <a:rPr lang="en-US" sz="1400" i="0" dirty="0">
                <a:solidFill>
                  <a:schemeClr val="accent2"/>
                </a:solidFill>
              </a:rPr>
              <a:t>h = throat length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520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28" name="Straight Arrow Connector 6"/>
          <p:cNvCxnSpPr>
            <a:cxnSpLocks noChangeShapeType="1"/>
          </p:cNvCxnSpPr>
          <p:nvPr/>
        </p:nvCxnSpPr>
        <p:spPr bwMode="auto">
          <a:xfrm>
            <a:off x="5791200" y="4495800"/>
            <a:ext cx="830580" cy="6096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9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06CDE0D2-8A84-4F80-A2E1-155D7782FD6E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9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4069398" y="4762818"/>
            <a:ext cx="1254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4251960" y="4694555"/>
            <a:ext cx="1254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5132" name="Straight Arrow Connector 4"/>
          <p:cNvCxnSpPr>
            <a:cxnSpLocks noChangeShapeType="1"/>
          </p:cNvCxnSpPr>
          <p:nvPr/>
        </p:nvCxnSpPr>
        <p:spPr bwMode="auto">
          <a:xfrm>
            <a:off x="4175760" y="4739005"/>
            <a:ext cx="76200" cy="23653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Straight Arrow Connector 13"/>
          <p:cNvCxnSpPr>
            <a:cxnSpLocks noChangeShapeType="1"/>
          </p:cNvCxnSpPr>
          <p:nvPr/>
        </p:nvCxnSpPr>
        <p:spPr bwMode="auto">
          <a:xfrm flipH="1">
            <a:off x="4251960" y="4899343"/>
            <a:ext cx="160338" cy="68262"/>
          </a:xfrm>
          <a:prstGeom prst="straightConnector1">
            <a:avLst/>
          </a:prstGeom>
          <a:noFill/>
          <a:ln w="15875" algn="ctr">
            <a:solidFill>
              <a:schemeClr val="accent2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Straight Arrow Connector 8"/>
          <p:cNvCxnSpPr>
            <a:cxnSpLocks noChangeShapeType="1"/>
          </p:cNvCxnSpPr>
          <p:nvPr/>
        </p:nvCxnSpPr>
        <p:spPr bwMode="auto">
          <a:xfrm flipH="1">
            <a:off x="4259898" y="3962718"/>
            <a:ext cx="128588" cy="661987"/>
          </a:xfrm>
          <a:prstGeom prst="straightConnector1">
            <a:avLst/>
          </a:prstGeom>
          <a:noFill/>
          <a:ln w="15875" algn="ctr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5" name="Oval 9"/>
          <p:cNvSpPr>
            <a:spLocks noChangeArrowheads="1"/>
          </p:cNvSpPr>
          <p:nvPr/>
        </p:nvSpPr>
        <p:spPr bwMode="auto">
          <a:xfrm>
            <a:off x="5275898" y="4256405"/>
            <a:ext cx="457200" cy="4762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5136" name="TextBox 15"/>
          <p:cNvSpPr txBox="1">
            <a:spLocks noChangeArrowheads="1"/>
          </p:cNvSpPr>
          <p:nvPr/>
        </p:nvSpPr>
        <p:spPr bwMode="auto">
          <a:xfrm>
            <a:off x="5623560" y="456438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Cryo</a:t>
            </a:r>
          </a:p>
        </p:txBody>
      </p:sp>
      <p:sp>
        <p:nvSpPr>
          <p:cNvPr id="5137" name="TextBox 18"/>
          <p:cNvSpPr txBox="1">
            <a:spLocks noChangeArrowheads="1"/>
          </p:cNvSpPr>
          <p:nvPr/>
        </p:nvSpPr>
        <p:spPr bwMode="auto">
          <a:xfrm rot="-1082347">
            <a:off x="4488498" y="4175443"/>
            <a:ext cx="608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9933"/>
                </a:solidFill>
              </a:rPr>
              <a:t>Baffle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922020" y="5151120"/>
            <a:ext cx="1165860" cy="7848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28" name="Straight Arrow Connector 6"/>
          <p:cNvCxnSpPr>
            <a:cxnSpLocks noChangeShapeType="1"/>
          </p:cNvCxnSpPr>
          <p:nvPr/>
        </p:nvCxnSpPr>
        <p:spPr bwMode="auto">
          <a:xfrm flipV="1">
            <a:off x="2057400" y="4945380"/>
            <a:ext cx="1607820" cy="48006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510540" y="3154680"/>
            <a:ext cx="1432560" cy="5486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888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71197</TotalTime>
  <Words>3931</Words>
  <Application>Microsoft Office PowerPoint</Application>
  <PresentationFormat>On-screen Show (4:3)</PresentationFormat>
  <Paragraphs>657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Blank Presentation</vt:lpstr>
      <vt:lpstr>Equation</vt:lpstr>
      <vt:lpstr>PowerPoint Presentation</vt:lpstr>
      <vt:lpstr>Motivation and overview of talk</vt:lpstr>
      <vt:lpstr>Particle control in NSTX-U will be accomplished with variety of fueling and exhaust techniques</vt:lpstr>
      <vt:lpstr>Lithium is sufficient for controlling deuterium, with no evidence of saturation of lithium pumping in ~1 s discharges</vt:lpstr>
      <vt:lpstr>ELM-free lithium operation exhibits impurity accumulation</vt:lpstr>
      <vt:lpstr>ELMy H-modes with boronized carbon PFCs will be developed in years 1-2 of NSTX-U operation </vt:lpstr>
      <vt:lpstr>Years 1-2 of NSTX-U operation will test lithium for deuterium control, with ELMs to mitigate impurity accumulation</vt:lpstr>
      <vt:lpstr>Late FY15/early FY16 lithium+ELMs scenarios will be enhanced by Lithium Granule Injector</vt:lpstr>
      <vt:lpstr>NSTX-U Years 3-4 will utilize cryo-pumping for particle control</vt:lpstr>
      <vt:lpstr>Semi-analytic pumping model used to optimize plenum geometry</vt:lpstr>
      <vt:lpstr>Optimized plenum geometry can pump to low density for conventional and snowflake divertors over a range of ROSP, Ip</vt:lpstr>
      <vt:lpstr>SOLPS calculations confirm optimization approach based on analytic model</vt:lpstr>
      <vt:lpstr>NSTX-U cryo experiments will support FNSF</vt:lpstr>
      <vt:lpstr>FNSF pumping trends are similar to those in NSTX-U design, projections will be improved by NSTX-U measurements</vt:lpstr>
      <vt:lpstr>NSTX-U particle control plans will develop and compare complementary approaches to particle exhaust</vt:lpstr>
      <vt:lpstr>Summary: NSTX-U will test complementary methods for achieving particle control</vt:lpstr>
      <vt:lpstr>BACKUP SLIDES TO BE ADDED</vt:lpstr>
      <vt:lpstr>General layout similar to DIII-D lower outer cryo-pump system is taken as starting point for design analysis</vt:lpstr>
      <vt:lpstr>Semi-analytic pumping model* used to optimize pumping chamber</vt:lpstr>
      <vt:lpstr>Model upgraded to include conductance correction in a long channel</vt:lpstr>
      <vt:lpstr>Expressions for conductance, pressure have been checked with Monte Carlo neutral code EIRENE</vt:lpstr>
      <vt:lpstr>EIRENE confirms pressure variations with plenum entrance geometry</vt:lpstr>
      <vt:lpstr>Projected divertor parameters combined with semi-analytic pumping model are used to calculate pumping rates</vt:lpstr>
      <vt:lpstr>Pressure projections are used to optimize plenum geometry parameters</vt:lpstr>
      <vt:lpstr>Equilibria with variety of ROSP, flux expansion are used to map heat flux profiles, assess candidate pump entrance locations</vt:lpstr>
      <vt:lpstr>Realistic equilibria, heat flux scaling, and empirical TeSOL are used to project plenum pressure for candidate location Rpump</vt:lpstr>
      <vt:lpstr>Rpump=0.72 gives ne control for range of Ip, equilibria</vt:lpstr>
      <vt:lpstr>Optimized plenum geometry capable of pumping to low density for a range of ROSP, Ip</vt:lpstr>
      <vt:lpstr>SOLPS is used to analyze pumping including near-detached conditions</vt:lpstr>
      <vt:lpstr>A wide range of divertor plasma parameters have been modeled</vt:lpstr>
      <vt:lpstr>Snowflake shows higher plenum pressures that standard divertor for similar conditions</vt:lpstr>
      <vt:lpstr>Plenum pressure from SOLPS shows good agreement with semi-analytic expressions when divertor is attached</vt:lpstr>
      <vt:lpstr>Semi-analytic model underestimates pressure under detached conditions</vt:lpstr>
      <vt:lpstr>Duct optimization for Rpump=1.3 m</vt:lpstr>
      <vt:lpstr>Standard and Snowflake equilibria used to map fluxes onto divertor</vt:lpstr>
      <vt:lpstr>Looks like reasonable pumping can be achieved</vt:lpstr>
      <vt:lpstr>Achievable Greenwald fraction assuming we only have to pump 500 keV beam input</vt:lpstr>
      <vt:lpstr>Achievable Greenwald fraction assuming we only have to pump 150 keV beam input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Canik, John</cp:lastModifiedBy>
  <cp:revision>12609</cp:revision>
  <dcterms:created xsi:type="dcterms:W3CDTF">2003-10-01T16:23:57Z</dcterms:created>
  <dcterms:modified xsi:type="dcterms:W3CDTF">2013-02-17T00:18:18Z</dcterms:modified>
</cp:coreProperties>
</file>