
<file path=[Content_Types].xml><?xml version="1.0" encoding="utf-8"?>
<Types xmlns="http://schemas.openxmlformats.org/package/2006/content-types">
  <Default Extension="rels" ContentType="application/vnd.openxmlformats-package.relationships+xml"/>
  <Default Extension="xml" ContentType="application/xml"/>
  <Default Extension="wmf" ContentType="image/x-wmf"/>
  <Default Extension="jpeg" ContentType="image/jpeg"/>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37"/>
  </p:notesMasterIdLst>
  <p:handoutMasterIdLst>
    <p:handoutMasterId r:id="rId38"/>
  </p:handoutMasterIdLst>
  <p:sldIdLst>
    <p:sldId id="1217" r:id="rId2"/>
    <p:sldId id="1259" r:id="rId3"/>
    <p:sldId id="1291" r:id="rId4"/>
    <p:sldId id="1293" r:id="rId5"/>
    <p:sldId id="1246" r:id="rId6"/>
    <p:sldId id="1294" r:id="rId7"/>
    <p:sldId id="1285" r:id="rId8"/>
    <p:sldId id="1303" r:id="rId9"/>
    <p:sldId id="1295" r:id="rId10"/>
    <p:sldId id="1271" r:id="rId11"/>
    <p:sldId id="1260" r:id="rId12"/>
    <p:sldId id="1251" r:id="rId13"/>
    <p:sldId id="1274" r:id="rId14"/>
    <p:sldId id="1253" r:id="rId15"/>
    <p:sldId id="1275" r:id="rId16"/>
    <p:sldId id="1296" r:id="rId17"/>
    <p:sldId id="1276" r:id="rId18"/>
    <p:sldId id="1280" r:id="rId19"/>
    <p:sldId id="1297" r:id="rId20"/>
    <p:sldId id="1257" r:id="rId21"/>
    <p:sldId id="1249" r:id="rId22"/>
    <p:sldId id="1267" r:id="rId23"/>
    <p:sldId id="1279" r:id="rId24"/>
    <p:sldId id="1277" r:id="rId25"/>
    <p:sldId id="1305" r:id="rId26"/>
    <p:sldId id="1278" r:id="rId27"/>
    <p:sldId id="1269" r:id="rId28"/>
    <p:sldId id="1270" r:id="rId29"/>
    <p:sldId id="1261" r:id="rId30"/>
    <p:sldId id="1304" r:id="rId31"/>
    <p:sldId id="1262" r:id="rId32"/>
    <p:sldId id="1306" r:id="rId33"/>
    <p:sldId id="1300" r:id="rId34"/>
    <p:sldId id="1302" r:id="rId35"/>
    <p:sldId id="1301" r:id="rId36"/>
  </p:sldIdLst>
  <p:sldSz cx="10058400" cy="7772400"/>
  <p:notesSz cx="6934200" cy="9220200"/>
  <p:defaultTextStyle>
    <a:defPPr>
      <a:defRPr lang="en-US"/>
    </a:defPPr>
    <a:lvl1pPr algn="l" rtl="0" fontAlgn="base">
      <a:spcBef>
        <a:spcPct val="0"/>
      </a:spcBef>
      <a:spcAft>
        <a:spcPct val="0"/>
      </a:spcAft>
      <a:defRPr sz="1300" b="1" i="1" kern="1200">
        <a:solidFill>
          <a:srgbClr val="1822CD"/>
        </a:solidFill>
        <a:latin typeface="Helvetica" charset="0"/>
        <a:ea typeface="+mn-ea"/>
        <a:cs typeface="Arial" charset="0"/>
      </a:defRPr>
    </a:lvl1pPr>
    <a:lvl2pPr marL="509292" algn="l" rtl="0" fontAlgn="base">
      <a:spcBef>
        <a:spcPct val="0"/>
      </a:spcBef>
      <a:spcAft>
        <a:spcPct val="0"/>
      </a:spcAft>
      <a:defRPr sz="1300" b="1" i="1" kern="1200">
        <a:solidFill>
          <a:srgbClr val="1822CD"/>
        </a:solidFill>
        <a:latin typeface="Helvetica" charset="0"/>
        <a:ea typeface="+mn-ea"/>
        <a:cs typeface="Arial" charset="0"/>
      </a:defRPr>
    </a:lvl2pPr>
    <a:lvl3pPr marL="1018586" algn="l" rtl="0" fontAlgn="base">
      <a:spcBef>
        <a:spcPct val="0"/>
      </a:spcBef>
      <a:spcAft>
        <a:spcPct val="0"/>
      </a:spcAft>
      <a:defRPr sz="1300" b="1" i="1" kern="1200">
        <a:solidFill>
          <a:srgbClr val="1822CD"/>
        </a:solidFill>
        <a:latin typeface="Helvetica" charset="0"/>
        <a:ea typeface="+mn-ea"/>
        <a:cs typeface="Arial" charset="0"/>
      </a:defRPr>
    </a:lvl3pPr>
    <a:lvl4pPr marL="1527879" algn="l" rtl="0" fontAlgn="base">
      <a:spcBef>
        <a:spcPct val="0"/>
      </a:spcBef>
      <a:spcAft>
        <a:spcPct val="0"/>
      </a:spcAft>
      <a:defRPr sz="1300" b="1" i="1" kern="1200">
        <a:solidFill>
          <a:srgbClr val="1822CD"/>
        </a:solidFill>
        <a:latin typeface="Helvetica" charset="0"/>
        <a:ea typeface="+mn-ea"/>
        <a:cs typeface="Arial" charset="0"/>
      </a:defRPr>
    </a:lvl4pPr>
    <a:lvl5pPr marL="2037173" algn="l" rtl="0" fontAlgn="base">
      <a:spcBef>
        <a:spcPct val="0"/>
      </a:spcBef>
      <a:spcAft>
        <a:spcPct val="0"/>
      </a:spcAft>
      <a:defRPr sz="1300" b="1" i="1" kern="1200">
        <a:solidFill>
          <a:srgbClr val="1822CD"/>
        </a:solidFill>
        <a:latin typeface="Helvetica" charset="0"/>
        <a:ea typeface="+mn-ea"/>
        <a:cs typeface="Arial" charset="0"/>
      </a:defRPr>
    </a:lvl5pPr>
    <a:lvl6pPr marL="2546466" algn="l" defTabSz="1018586" rtl="0" eaLnBrk="1" latinLnBrk="0" hangingPunct="1">
      <a:defRPr sz="1300" b="1" i="1" kern="1200">
        <a:solidFill>
          <a:srgbClr val="1822CD"/>
        </a:solidFill>
        <a:latin typeface="Helvetica" charset="0"/>
        <a:ea typeface="+mn-ea"/>
        <a:cs typeface="Arial" charset="0"/>
      </a:defRPr>
    </a:lvl6pPr>
    <a:lvl7pPr marL="3055758" algn="l" defTabSz="1018586" rtl="0" eaLnBrk="1" latinLnBrk="0" hangingPunct="1">
      <a:defRPr sz="1300" b="1" i="1" kern="1200">
        <a:solidFill>
          <a:srgbClr val="1822CD"/>
        </a:solidFill>
        <a:latin typeface="Helvetica" charset="0"/>
        <a:ea typeface="+mn-ea"/>
        <a:cs typeface="Arial" charset="0"/>
      </a:defRPr>
    </a:lvl7pPr>
    <a:lvl8pPr marL="3565052" algn="l" defTabSz="1018586" rtl="0" eaLnBrk="1" latinLnBrk="0" hangingPunct="1">
      <a:defRPr sz="1300" b="1" i="1" kern="1200">
        <a:solidFill>
          <a:srgbClr val="1822CD"/>
        </a:solidFill>
        <a:latin typeface="Helvetica" charset="0"/>
        <a:ea typeface="+mn-ea"/>
        <a:cs typeface="Arial" charset="0"/>
      </a:defRPr>
    </a:lvl8pPr>
    <a:lvl9pPr marL="4074344" algn="l" defTabSz="1018586" rtl="0" eaLnBrk="1" latinLnBrk="0" hangingPunct="1">
      <a:defRPr sz="1300" b="1" i="1" kern="1200">
        <a:solidFill>
          <a:srgbClr val="1822CD"/>
        </a:solidFill>
        <a:latin typeface="Helvetica"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4FFFF"/>
    <a:srgbClr val="29FFFC"/>
    <a:srgbClr val="D32A13"/>
    <a:srgbClr val="008080"/>
    <a:srgbClr val="009999"/>
    <a:srgbClr val="FFCCCC"/>
    <a:srgbClr val="FF3300"/>
    <a:srgbClr val="9999FF"/>
    <a:srgbClr val="FF0000"/>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01" autoAdjust="0"/>
    <p:restoredTop sz="97653" autoAdjust="0"/>
  </p:normalViewPr>
  <p:slideViewPr>
    <p:cSldViewPr>
      <p:cViewPr varScale="1">
        <p:scale>
          <a:sx n="89" d="100"/>
          <a:sy n="89" d="100"/>
        </p:scale>
        <p:origin x="-880" y="-112"/>
      </p:cViewPr>
      <p:guideLst>
        <p:guide orient="horz" pos="4787"/>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8" d="100"/>
          <a:sy n="98" d="100"/>
        </p:scale>
        <p:origin x="-3528" y="-90"/>
      </p:cViewPr>
      <p:guideLst>
        <p:guide orient="horz" pos="2904"/>
        <p:guide pos="2184"/>
      </p:guideLst>
    </p:cSldViewPr>
  </p:notesViewPr>
  <p:gridSpacing cx="76200" cy="76200"/>
</p:viewPr>
</file>

<file path=ppt/_rels/presentation.xml.rels><?xml version="1.0" encoding="UTF-8" standalone="yes"?>
<Relationships xmlns="http://schemas.openxmlformats.org/package/2006/relationships"><Relationship Id="rId35" Type="http://schemas.openxmlformats.org/officeDocument/2006/relationships/slide" Target="slides/slide34.xml"/><Relationship Id="rId31" Type="http://schemas.openxmlformats.org/officeDocument/2006/relationships/slide" Target="slides/slide30.xml"/><Relationship Id="rId34" Type="http://schemas.openxmlformats.org/officeDocument/2006/relationships/slide" Target="slides/slide33.xml"/><Relationship Id="rId39" Type="http://schemas.openxmlformats.org/officeDocument/2006/relationships/printerSettings" Target="printerSettings/printerSettings1.bin"/><Relationship Id="rId40" Type="http://schemas.openxmlformats.org/officeDocument/2006/relationships/presProps" Target="presProps.xml"/><Relationship Id="rId7" Type="http://schemas.openxmlformats.org/officeDocument/2006/relationships/slide" Target="slides/slide6.xml"/><Relationship Id="rId36" Type="http://schemas.openxmlformats.org/officeDocument/2006/relationships/slide" Target="slides/slide35.xml"/><Relationship Id="rId43" Type="http://schemas.openxmlformats.org/officeDocument/2006/relationships/tableStyles" Target="tableStyles.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slide" Target="slides/slide31.xml"/><Relationship Id="rId37"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slide" Target="slides/slide26.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slide" Target="slides/slide27.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42" Type="http://schemas.openxmlformats.org/officeDocument/2006/relationships/theme" Target="theme/theme1.xml"/><Relationship Id="rId29" Type="http://schemas.openxmlformats.org/officeDocument/2006/relationships/slide" Target="slides/slide28.xml"/><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38" Type="http://schemas.openxmlformats.org/officeDocument/2006/relationships/handoutMaster" Target="handoutMasters/handoutMaster1.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05138"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defTabSz="923925">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5" name="Rectangle 3"/>
          <p:cNvSpPr>
            <a:spLocks noGrp="1" noChangeArrowheads="1"/>
          </p:cNvSpPr>
          <p:nvPr>
            <p:ph type="dt" sz="quarter" idx="1"/>
          </p:nvPr>
        </p:nvSpPr>
        <p:spPr bwMode="auto">
          <a:xfrm>
            <a:off x="3929063" y="0"/>
            <a:ext cx="3005137" cy="461963"/>
          </a:xfrm>
          <a:prstGeom prst="rect">
            <a:avLst/>
          </a:prstGeom>
          <a:noFill/>
          <a:ln w="9525">
            <a:noFill/>
            <a:miter lim="800000"/>
            <a:headEnd/>
            <a:tailEnd/>
          </a:ln>
          <a:effectLst/>
        </p:spPr>
        <p:txBody>
          <a:bodyPr vert="horz" wrap="square" lIns="92361" tIns="46181" rIns="92361" bIns="46181" numCol="1" anchor="t" anchorCtr="0" compatLnSpc="1">
            <a:prstTxWarp prst="textNoShape">
              <a:avLst/>
            </a:prstTxWarp>
          </a:bodyPr>
          <a:lstStyle>
            <a:lvl1pPr algn="r" defTabSz="923925">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6" name="Rectangle 4"/>
          <p:cNvSpPr>
            <a:spLocks noGrp="1" noChangeArrowheads="1"/>
          </p:cNvSpPr>
          <p:nvPr>
            <p:ph type="ftr" sz="quarter" idx="2"/>
          </p:nvPr>
        </p:nvSpPr>
        <p:spPr bwMode="auto">
          <a:xfrm>
            <a:off x="0" y="8758238"/>
            <a:ext cx="3005138"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defTabSz="923925">
              <a:spcBef>
                <a:spcPct val="0"/>
              </a:spcBef>
              <a:buFontTx/>
              <a:buNone/>
              <a:defRPr b="0" i="0">
                <a:solidFill>
                  <a:schemeClr val="tx1"/>
                </a:solidFill>
                <a:latin typeface="Times New Roman" pitchFamily="18" charset="0"/>
                <a:cs typeface="+mn-cs"/>
              </a:defRPr>
            </a:lvl1pPr>
          </a:lstStyle>
          <a:p>
            <a:pPr>
              <a:defRPr/>
            </a:pPr>
            <a:endParaRPr lang="en-US"/>
          </a:p>
        </p:txBody>
      </p:sp>
      <p:sp>
        <p:nvSpPr>
          <p:cNvPr id="23557" name="Rectangle 5"/>
          <p:cNvSpPr>
            <a:spLocks noGrp="1" noChangeArrowheads="1"/>
          </p:cNvSpPr>
          <p:nvPr>
            <p:ph type="sldNum" sz="quarter" idx="3"/>
          </p:nvPr>
        </p:nvSpPr>
        <p:spPr bwMode="auto">
          <a:xfrm>
            <a:off x="3929063" y="8758238"/>
            <a:ext cx="3005137" cy="461962"/>
          </a:xfrm>
          <a:prstGeom prst="rect">
            <a:avLst/>
          </a:prstGeom>
          <a:noFill/>
          <a:ln w="9525">
            <a:noFill/>
            <a:miter lim="800000"/>
            <a:headEnd/>
            <a:tailEnd/>
          </a:ln>
          <a:effectLst/>
        </p:spPr>
        <p:txBody>
          <a:bodyPr vert="horz" wrap="square" lIns="92361" tIns="46181" rIns="92361" bIns="46181" numCol="1" anchor="b" anchorCtr="0" compatLnSpc="1">
            <a:prstTxWarp prst="textNoShape">
              <a:avLst/>
            </a:prstTxWarp>
          </a:bodyPr>
          <a:lstStyle>
            <a:lvl1pPr algn="r" defTabSz="923925">
              <a:spcBef>
                <a:spcPct val="0"/>
              </a:spcBef>
              <a:buFontTx/>
              <a:buNone/>
              <a:defRPr b="0" i="0">
                <a:solidFill>
                  <a:schemeClr val="tx1"/>
                </a:solidFill>
                <a:latin typeface="Times New Roman" pitchFamily="18" charset="0"/>
                <a:cs typeface="+mn-cs"/>
              </a:defRPr>
            </a:lvl1pPr>
          </a:lstStyle>
          <a:p>
            <a:pPr>
              <a:defRPr/>
            </a:pPr>
            <a:fld id="{84A8B76E-066F-4F1C-9F3C-7B0A59AF6B2E}" type="slidenum">
              <a:rPr lang="en-US"/>
              <a:pPr>
                <a:defRPr/>
              </a:pPr>
              <a:t>‹#›</a:t>
            </a:fld>
            <a:endParaRPr lang="en-US"/>
          </a:p>
        </p:txBody>
      </p:sp>
    </p:spTree>
    <p:extLst>
      <p:ext uri="{BB962C8B-B14F-4D97-AF65-F5344CB8AC3E}">
        <p14:creationId xmlns:p14="http://schemas.microsoft.com/office/powerpoint/2010/main" val="1108050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a:p>
        </p:txBody>
      </p:sp>
      <p:sp>
        <p:nvSpPr>
          <p:cNvPr id="30723" name="Rectangle 3"/>
          <p:cNvSpPr>
            <a:spLocks noGrp="1" noChangeArrowheads="1"/>
          </p:cNvSpPr>
          <p:nvPr>
            <p:ph type="dt" idx="1"/>
          </p:nvPr>
        </p:nvSpPr>
        <p:spPr bwMode="auto">
          <a:xfrm>
            <a:off x="3962400" y="0"/>
            <a:ext cx="2971800" cy="457200"/>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201738" y="684213"/>
            <a:ext cx="4530725" cy="350043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15988" y="4413250"/>
            <a:ext cx="5102225" cy="4110038"/>
          </a:xfrm>
          <a:prstGeom prst="rect">
            <a:avLst/>
          </a:prstGeom>
          <a:noFill/>
          <a:ln w="9525">
            <a:noFill/>
            <a:miter lim="800000"/>
            <a:headEnd/>
            <a:tailEnd/>
          </a:ln>
          <a:effectLst/>
        </p:spPr>
        <p:txBody>
          <a:bodyPr vert="horz" wrap="square" lIns="91419" tIns="45710" rIns="91419"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spcBef>
                <a:spcPct val="0"/>
              </a:spcBef>
              <a:buFontTx/>
              <a:buNone/>
              <a:defRPr b="0" i="0">
                <a:solidFill>
                  <a:schemeClr val="tx1"/>
                </a:solidFill>
                <a:latin typeface="Times New Roman" pitchFamily="18" charset="0"/>
                <a:cs typeface="+mn-cs"/>
              </a:defRPr>
            </a:lvl1pPr>
          </a:lstStyle>
          <a:p>
            <a:pPr>
              <a:defRPr/>
            </a:pPr>
            <a:endParaRPr lang="en-US"/>
          </a:p>
        </p:txBody>
      </p:sp>
      <p:sp>
        <p:nvSpPr>
          <p:cNvPr id="30727" name="Rectangle 7"/>
          <p:cNvSpPr>
            <a:spLocks noGrp="1" noChangeArrowheads="1"/>
          </p:cNvSpPr>
          <p:nvPr>
            <p:ph type="sldNum" sz="quarter" idx="5"/>
          </p:nvPr>
        </p:nvSpPr>
        <p:spPr bwMode="auto">
          <a:xfrm>
            <a:off x="3962400" y="8750300"/>
            <a:ext cx="2971800" cy="457200"/>
          </a:xfrm>
          <a:prstGeom prst="rect">
            <a:avLst/>
          </a:prstGeom>
          <a:noFill/>
          <a:ln w="9525">
            <a:noFill/>
            <a:miter lim="800000"/>
            <a:headEnd/>
            <a:tailEnd/>
          </a:ln>
          <a:effectLst/>
        </p:spPr>
        <p:txBody>
          <a:bodyPr vert="horz" wrap="square" lIns="91419" tIns="45710" rIns="91419" bIns="45710" numCol="1" anchor="b" anchorCtr="0" compatLnSpc="1">
            <a:prstTxWarp prst="textNoShape">
              <a:avLst/>
            </a:prstTxWarp>
          </a:bodyPr>
          <a:lstStyle>
            <a:lvl1pPr algn="r">
              <a:spcBef>
                <a:spcPct val="0"/>
              </a:spcBef>
              <a:buFontTx/>
              <a:buNone/>
              <a:defRPr b="0" i="0">
                <a:solidFill>
                  <a:schemeClr val="tx1"/>
                </a:solidFill>
                <a:latin typeface="Times New Roman" pitchFamily="18" charset="0"/>
                <a:cs typeface="+mn-cs"/>
              </a:defRPr>
            </a:lvl1pPr>
          </a:lstStyle>
          <a:p>
            <a:pPr>
              <a:defRPr/>
            </a:pPr>
            <a:fld id="{092420B3-3334-4F22-B057-47A198518467}" type="slidenum">
              <a:rPr lang="en-US"/>
              <a:pPr>
                <a:defRPr/>
              </a:pPr>
              <a:t>‹#›</a:t>
            </a:fld>
            <a:endParaRPr lang="en-US"/>
          </a:p>
        </p:txBody>
      </p:sp>
    </p:spTree>
    <p:extLst>
      <p:ext uri="{BB962C8B-B14F-4D97-AF65-F5344CB8AC3E}">
        <p14:creationId xmlns:p14="http://schemas.microsoft.com/office/powerpoint/2010/main" val="722813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300" kern="1200">
        <a:solidFill>
          <a:schemeClr val="tx1"/>
        </a:solidFill>
        <a:latin typeface="Times New Roman" pitchFamily="18" charset="0"/>
        <a:ea typeface="+mn-ea"/>
        <a:cs typeface="+mn-cs"/>
      </a:defRPr>
    </a:lvl1pPr>
    <a:lvl2pPr marL="509292" algn="l" rtl="0" eaLnBrk="0" fontAlgn="base" hangingPunct="0">
      <a:spcBef>
        <a:spcPct val="30000"/>
      </a:spcBef>
      <a:spcAft>
        <a:spcPct val="0"/>
      </a:spcAft>
      <a:defRPr sz="1300" kern="1200">
        <a:solidFill>
          <a:schemeClr val="tx1"/>
        </a:solidFill>
        <a:latin typeface="Times New Roman" pitchFamily="18" charset="0"/>
        <a:ea typeface="+mn-ea"/>
        <a:cs typeface="+mn-cs"/>
      </a:defRPr>
    </a:lvl2pPr>
    <a:lvl3pPr marL="1018586" algn="l" rtl="0" eaLnBrk="0" fontAlgn="base" hangingPunct="0">
      <a:spcBef>
        <a:spcPct val="30000"/>
      </a:spcBef>
      <a:spcAft>
        <a:spcPct val="0"/>
      </a:spcAft>
      <a:defRPr sz="1300" kern="1200">
        <a:solidFill>
          <a:schemeClr val="tx1"/>
        </a:solidFill>
        <a:latin typeface="Times New Roman" pitchFamily="18" charset="0"/>
        <a:ea typeface="+mn-ea"/>
        <a:cs typeface="+mn-cs"/>
      </a:defRPr>
    </a:lvl3pPr>
    <a:lvl4pPr marL="1527879" algn="l" rtl="0" eaLnBrk="0" fontAlgn="base" hangingPunct="0">
      <a:spcBef>
        <a:spcPct val="30000"/>
      </a:spcBef>
      <a:spcAft>
        <a:spcPct val="0"/>
      </a:spcAft>
      <a:defRPr sz="1300" kern="1200">
        <a:solidFill>
          <a:schemeClr val="tx1"/>
        </a:solidFill>
        <a:latin typeface="Times New Roman" pitchFamily="18" charset="0"/>
        <a:ea typeface="+mn-ea"/>
        <a:cs typeface="+mn-cs"/>
      </a:defRPr>
    </a:lvl4pPr>
    <a:lvl5pPr marL="2037173" algn="l" rtl="0" eaLnBrk="0" fontAlgn="base" hangingPunct="0">
      <a:spcBef>
        <a:spcPct val="30000"/>
      </a:spcBef>
      <a:spcAft>
        <a:spcPct val="0"/>
      </a:spcAft>
      <a:defRPr sz="1300" kern="1200">
        <a:solidFill>
          <a:schemeClr val="tx1"/>
        </a:solidFill>
        <a:latin typeface="Times New Roman" pitchFamily="18" charset="0"/>
        <a:ea typeface="+mn-ea"/>
        <a:cs typeface="+mn-cs"/>
      </a:defRPr>
    </a:lvl5pPr>
    <a:lvl6pPr marL="2546466" algn="l" defTabSz="1018586" rtl="0" eaLnBrk="1" latinLnBrk="0" hangingPunct="1">
      <a:defRPr sz="1300" kern="1200">
        <a:solidFill>
          <a:schemeClr val="tx1"/>
        </a:solidFill>
        <a:latin typeface="+mn-lt"/>
        <a:ea typeface="+mn-ea"/>
        <a:cs typeface="+mn-cs"/>
      </a:defRPr>
    </a:lvl6pPr>
    <a:lvl7pPr marL="3055758" algn="l" defTabSz="1018586" rtl="0" eaLnBrk="1" latinLnBrk="0" hangingPunct="1">
      <a:defRPr sz="1300" kern="1200">
        <a:solidFill>
          <a:schemeClr val="tx1"/>
        </a:solidFill>
        <a:latin typeface="+mn-lt"/>
        <a:ea typeface="+mn-ea"/>
        <a:cs typeface="+mn-cs"/>
      </a:defRPr>
    </a:lvl7pPr>
    <a:lvl8pPr marL="3565052" algn="l" defTabSz="1018586" rtl="0" eaLnBrk="1" latinLnBrk="0" hangingPunct="1">
      <a:defRPr sz="1300" kern="1200">
        <a:solidFill>
          <a:schemeClr val="tx1"/>
        </a:solidFill>
        <a:latin typeface="+mn-lt"/>
        <a:ea typeface="+mn-ea"/>
        <a:cs typeface="+mn-cs"/>
      </a:defRPr>
    </a:lvl8pPr>
    <a:lvl9pPr marL="4074344" algn="l" defTabSz="101858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C10008D5-44D2-47AC-B613-7D6CD12137F8}" type="slidenum">
              <a:rPr lang="en-US" smtClean="0"/>
              <a:pPr>
                <a:defRPr/>
              </a:pPr>
              <a:t>1</a:t>
            </a:fld>
            <a:endParaRPr lang="en-US" smtClean="0"/>
          </a:p>
        </p:txBody>
      </p:sp>
      <p:sp>
        <p:nvSpPr>
          <p:cNvPr id="6147" name="Rectangle 2"/>
          <p:cNvSpPr>
            <a:spLocks noGrp="1" noRot="1" noChangeAspect="1" noChangeArrowheads="1" noTextEdit="1"/>
          </p:cNvSpPr>
          <p:nvPr>
            <p:ph type="sldImg"/>
          </p:nvPr>
        </p:nvSpPr>
        <p:spPr>
          <a:xfrm>
            <a:off x="1201738" y="684213"/>
            <a:ext cx="4530725" cy="3500437"/>
          </a:xfrm>
          <a:ln/>
        </p:spPr>
      </p:sp>
      <p:sp>
        <p:nvSpPr>
          <p:cNvPr id="6148" name="Rectangle 3"/>
          <p:cNvSpPr>
            <a:spLocks noGrp="1" noChangeArrowheads="1"/>
          </p:cNvSpPr>
          <p:nvPr>
            <p:ph type="body" idx="1"/>
          </p:nvPr>
        </p:nvSpPr>
        <p:spPr>
          <a:noFill/>
          <a:ln/>
        </p:spPr>
        <p:txBody>
          <a:bodyPr/>
          <a:lstStyle/>
          <a:p>
            <a:pPr eaLnBrk="1" hangingPunct="1"/>
            <a:endParaRPr lang="en-US" smtClean="0">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F8918-F3A3-42A8-8FE1-0242E64A3094}" type="slidenum">
              <a:rPr lang="en-US">
                <a:latin typeface="Arial" charset="0"/>
                <a:ea typeface="ＭＳ Ｐゴシック" pitchFamily="34" charset="-128"/>
              </a:rPr>
              <a:pPr fontAlgn="base">
                <a:spcBef>
                  <a:spcPct val="0"/>
                </a:spcBef>
                <a:spcAft>
                  <a:spcPct val="0"/>
                </a:spcAft>
                <a:defRPr/>
              </a:pPr>
              <a:t>35</a:t>
            </a:fld>
            <a:endParaRPr lang="en-US">
              <a:latin typeface="Arial" charset="0"/>
              <a:ea typeface="ＭＳ Ｐゴシック" pitchFamily="34" charset="-128"/>
            </a:endParaRPr>
          </a:p>
        </p:txBody>
      </p:sp>
      <p:sp>
        <p:nvSpPr>
          <p:cNvPr id="23555" name="Rectangle 2"/>
          <p:cNvSpPr>
            <a:spLocks noGrp="1" noRot="1" noChangeAspect="1" noChangeArrowheads="1" noTextEdit="1"/>
          </p:cNvSpPr>
          <p:nvPr>
            <p:ph type="sldImg"/>
          </p:nvPr>
        </p:nvSpPr>
        <p:spPr bwMode="auto">
          <a:xfrm>
            <a:off x="1204913" y="684213"/>
            <a:ext cx="4530725" cy="3500437"/>
          </a:xfrm>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F8918-F3A3-42A8-8FE1-0242E64A3094}" type="slidenum">
              <a:rPr lang="en-US">
                <a:latin typeface="Arial" charset="0"/>
                <a:ea typeface="ＭＳ Ｐゴシック" pitchFamily="34" charset="-128"/>
              </a:rPr>
              <a:pPr fontAlgn="base">
                <a:spcBef>
                  <a:spcPct val="0"/>
                </a:spcBef>
                <a:spcAft>
                  <a:spcPct val="0"/>
                </a:spcAft>
                <a:defRPr/>
              </a:pPr>
              <a:t>22</a:t>
            </a:fld>
            <a:endParaRPr lang="en-US">
              <a:latin typeface="Arial" charset="0"/>
              <a:ea typeface="ＭＳ Ｐゴシック" pitchFamily="34" charset="-128"/>
            </a:endParaRPr>
          </a:p>
        </p:txBody>
      </p:sp>
      <p:sp>
        <p:nvSpPr>
          <p:cNvPr id="23555" name="Rectangle 2"/>
          <p:cNvSpPr>
            <a:spLocks noGrp="1" noRot="1" noChangeAspect="1" noChangeArrowheads="1" noTextEdit="1"/>
          </p:cNvSpPr>
          <p:nvPr>
            <p:ph type="sldImg"/>
          </p:nvPr>
        </p:nvSpPr>
        <p:spPr bwMode="auto">
          <a:xfrm>
            <a:off x="1204913" y="684213"/>
            <a:ext cx="4530725" cy="3500437"/>
          </a:xfrm>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F8918-F3A3-42A8-8FE1-0242E64A3094}" type="slidenum">
              <a:rPr lang="en-US">
                <a:latin typeface="Arial" charset="0"/>
                <a:ea typeface="ＭＳ Ｐゴシック" pitchFamily="34" charset="-128"/>
              </a:rPr>
              <a:pPr fontAlgn="base">
                <a:spcBef>
                  <a:spcPct val="0"/>
                </a:spcBef>
                <a:spcAft>
                  <a:spcPct val="0"/>
                </a:spcAft>
                <a:defRPr/>
              </a:pPr>
              <a:t>27</a:t>
            </a:fld>
            <a:endParaRPr lang="en-US">
              <a:latin typeface="Arial" charset="0"/>
              <a:ea typeface="ＭＳ Ｐゴシック" pitchFamily="34" charset="-128"/>
            </a:endParaRPr>
          </a:p>
        </p:txBody>
      </p:sp>
      <p:sp>
        <p:nvSpPr>
          <p:cNvPr id="23555" name="Rectangle 2"/>
          <p:cNvSpPr>
            <a:spLocks noGrp="1" noRot="1" noChangeAspect="1" noChangeArrowheads="1" noTextEdit="1"/>
          </p:cNvSpPr>
          <p:nvPr>
            <p:ph type="sldImg"/>
          </p:nvPr>
        </p:nvSpPr>
        <p:spPr bwMode="auto">
          <a:xfrm>
            <a:off x="1204913" y="684213"/>
            <a:ext cx="4530725" cy="3500437"/>
          </a:xfrm>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F8918-F3A3-42A8-8FE1-0242E64A3094}" type="slidenum">
              <a:rPr lang="en-US">
                <a:latin typeface="Arial" charset="0"/>
                <a:ea typeface="ＭＳ Ｐゴシック" pitchFamily="34" charset="-128"/>
              </a:rPr>
              <a:pPr fontAlgn="base">
                <a:spcBef>
                  <a:spcPct val="0"/>
                </a:spcBef>
                <a:spcAft>
                  <a:spcPct val="0"/>
                </a:spcAft>
                <a:defRPr/>
              </a:pPr>
              <a:t>28</a:t>
            </a:fld>
            <a:endParaRPr lang="en-US">
              <a:latin typeface="Arial" charset="0"/>
              <a:ea typeface="ＭＳ Ｐゴシック" pitchFamily="34" charset="-128"/>
            </a:endParaRPr>
          </a:p>
        </p:txBody>
      </p:sp>
      <p:sp>
        <p:nvSpPr>
          <p:cNvPr id="23555" name="Rectangle 2"/>
          <p:cNvSpPr>
            <a:spLocks noGrp="1" noRot="1" noChangeAspect="1" noChangeArrowheads="1" noTextEdit="1"/>
          </p:cNvSpPr>
          <p:nvPr>
            <p:ph type="sldImg"/>
          </p:nvPr>
        </p:nvSpPr>
        <p:spPr bwMode="auto">
          <a:xfrm>
            <a:off x="1204913" y="684213"/>
            <a:ext cx="4530725" cy="3500437"/>
          </a:xfrm>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F8918-F3A3-42A8-8FE1-0242E64A3094}" type="slidenum">
              <a:rPr lang="en-US">
                <a:latin typeface="Arial" charset="0"/>
                <a:ea typeface="ＭＳ Ｐゴシック" pitchFamily="34" charset="-128"/>
              </a:rPr>
              <a:pPr fontAlgn="base">
                <a:spcBef>
                  <a:spcPct val="0"/>
                </a:spcBef>
                <a:spcAft>
                  <a:spcPct val="0"/>
                </a:spcAft>
                <a:defRPr/>
              </a:pPr>
              <a:t>29</a:t>
            </a:fld>
            <a:endParaRPr lang="en-US">
              <a:latin typeface="Arial" charset="0"/>
              <a:ea typeface="ＭＳ Ｐゴシック" pitchFamily="34" charset="-128"/>
            </a:endParaRPr>
          </a:p>
        </p:txBody>
      </p:sp>
      <p:sp>
        <p:nvSpPr>
          <p:cNvPr id="23555" name="Rectangle 2"/>
          <p:cNvSpPr>
            <a:spLocks noGrp="1" noRot="1" noChangeAspect="1" noChangeArrowheads="1" noTextEdit="1"/>
          </p:cNvSpPr>
          <p:nvPr>
            <p:ph type="sldImg"/>
          </p:nvPr>
        </p:nvSpPr>
        <p:spPr bwMode="auto">
          <a:xfrm>
            <a:off x="1204913" y="684213"/>
            <a:ext cx="4530725" cy="3500437"/>
          </a:xfrm>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cs typeface="Geneva" charset="0"/>
              </a:rPr>
              <a:t>The idea. Growth. Mode grows. Damping exists. Particle diffuse due to particle mode interacion. Gradient diminishes. Finally drive stops. </a:t>
            </a:r>
          </a:p>
          <a:p>
            <a:r>
              <a:rPr lang="en-US">
                <a:latin typeface="Times New Roman" charset="0"/>
                <a:cs typeface="Geneva" charset="0"/>
              </a:rPr>
              <a:t>Great! Unless it reaches edge. And particles are lost. </a:t>
            </a:r>
          </a:p>
          <a:p>
            <a:endParaRPr lang="en-US">
              <a:latin typeface="Times New Roman" charset="0"/>
              <a:cs typeface="Geneva" charset="0"/>
            </a:endParaRPr>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fld id="{1ABD3E23-0887-834E-BC8A-C4B524222611}" type="slidenum">
              <a:rPr lang="en-US" b="0" i="0">
                <a:solidFill>
                  <a:schemeClr val="tx1"/>
                </a:solidFill>
                <a:latin typeface="Times New Roman" charset="0"/>
                <a:cs typeface="Geneva" charset="0"/>
              </a:rPr>
              <a:pPr eaLnBrk="1" hangingPunct="1"/>
              <a:t>30</a:t>
            </a:fld>
            <a:endParaRPr lang="en-US" b="0" i="0">
              <a:solidFill>
                <a:schemeClr val="tx1"/>
              </a:solidFill>
              <a:latin typeface="Times New Roman" charset="0"/>
              <a:cs typeface="Genev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F8918-F3A3-42A8-8FE1-0242E64A3094}" type="slidenum">
              <a:rPr lang="en-US">
                <a:latin typeface="Arial" charset="0"/>
                <a:ea typeface="ＭＳ Ｐゴシック" pitchFamily="34" charset="-128"/>
              </a:rPr>
              <a:pPr fontAlgn="base">
                <a:spcBef>
                  <a:spcPct val="0"/>
                </a:spcBef>
                <a:spcAft>
                  <a:spcPct val="0"/>
                </a:spcAft>
                <a:defRPr/>
              </a:pPr>
              <a:t>31</a:t>
            </a:fld>
            <a:endParaRPr lang="en-US">
              <a:latin typeface="Arial" charset="0"/>
              <a:ea typeface="ＭＳ Ｐゴシック" pitchFamily="34" charset="-128"/>
            </a:endParaRPr>
          </a:p>
        </p:txBody>
      </p:sp>
      <p:sp>
        <p:nvSpPr>
          <p:cNvPr id="23555" name="Rectangle 2"/>
          <p:cNvSpPr>
            <a:spLocks noGrp="1" noRot="1" noChangeAspect="1" noChangeArrowheads="1" noTextEdit="1"/>
          </p:cNvSpPr>
          <p:nvPr>
            <p:ph type="sldImg"/>
          </p:nvPr>
        </p:nvSpPr>
        <p:spPr bwMode="auto">
          <a:xfrm>
            <a:off x="1204913" y="684213"/>
            <a:ext cx="4530725" cy="3500437"/>
          </a:xfrm>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F8918-F3A3-42A8-8FE1-0242E64A3094}" type="slidenum">
              <a:rPr lang="en-US">
                <a:latin typeface="Arial" charset="0"/>
                <a:ea typeface="ＭＳ Ｐゴシック" pitchFamily="34" charset="-128"/>
              </a:rPr>
              <a:pPr fontAlgn="base">
                <a:spcBef>
                  <a:spcPct val="0"/>
                </a:spcBef>
                <a:spcAft>
                  <a:spcPct val="0"/>
                </a:spcAft>
                <a:defRPr/>
              </a:pPr>
              <a:t>33</a:t>
            </a:fld>
            <a:endParaRPr lang="en-US">
              <a:latin typeface="Arial" charset="0"/>
              <a:ea typeface="ＭＳ Ｐゴシック" pitchFamily="34" charset="-128"/>
            </a:endParaRPr>
          </a:p>
        </p:txBody>
      </p:sp>
      <p:sp>
        <p:nvSpPr>
          <p:cNvPr id="23555" name="Rectangle 2"/>
          <p:cNvSpPr>
            <a:spLocks noGrp="1" noRot="1" noChangeAspect="1" noChangeArrowheads="1" noTextEdit="1"/>
          </p:cNvSpPr>
          <p:nvPr>
            <p:ph type="sldImg"/>
          </p:nvPr>
        </p:nvSpPr>
        <p:spPr bwMode="auto">
          <a:xfrm>
            <a:off x="1204913" y="684213"/>
            <a:ext cx="4530725" cy="3500437"/>
          </a:xfrm>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7F8918-F3A3-42A8-8FE1-0242E64A3094}" type="slidenum">
              <a:rPr lang="en-US">
                <a:latin typeface="Arial" charset="0"/>
                <a:ea typeface="ＭＳ Ｐゴシック" pitchFamily="34" charset="-128"/>
              </a:rPr>
              <a:pPr fontAlgn="base">
                <a:spcBef>
                  <a:spcPct val="0"/>
                </a:spcBef>
                <a:spcAft>
                  <a:spcPct val="0"/>
                </a:spcAft>
                <a:defRPr/>
              </a:pPr>
              <a:t>34</a:t>
            </a:fld>
            <a:endParaRPr lang="en-US">
              <a:latin typeface="Arial" charset="0"/>
              <a:ea typeface="ＭＳ Ｐゴシック" pitchFamily="34" charset="-128"/>
            </a:endParaRPr>
          </a:p>
        </p:txBody>
      </p:sp>
      <p:sp>
        <p:nvSpPr>
          <p:cNvPr id="23555" name="Rectangle 2"/>
          <p:cNvSpPr>
            <a:spLocks noGrp="1" noRot="1" noChangeAspect="1" noChangeArrowheads="1" noTextEdit="1"/>
          </p:cNvSpPr>
          <p:nvPr>
            <p:ph type="sldImg"/>
          </p:nvPr>
        </p:nvSpPr>
        <p:spPr bwMode="auto">
          <a:xfrm>
            <a:off x="1204913" y="684213"/>
            <a:ext cx="4530725" cy="3500437"/>
          </a:xfrm>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058400" cy="103632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07"/>
          <p:cNvSpPr>
            <a:spLocks noGrp="1" noChangeArrowheads="1"/>
          </p:cNvSpPr>
          <p:nvPr>
            <p:ph type="sldNum" sz="quarter" idx="10"/>
          </p:nvPr>
        </p:nvSpPr>
        <p:spPr>
          <a:ln/>
        </p:spPr>
        <p:txBody>
          <a:bodyPr/>
          <a:lstStyle>
            <a:lvl1pPr>
              <a:defRPr/>
            </a:lvl1pPr>
          </a:lstStyle>
          <a:p>
            <a:pPr>
              <a:defRPr/>
            </a:pPr>
            <a:fld id="{660192EA-3211-41DA-874E-4E33D039059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67640" y="1381760"/>
            <a:ext cx="9639300" cy="5613400"/>
          </a:xfrm>
          <a:prstGeom prst="rect">
            <a:avLst/>
          </a:prstGeom>
          <a:noFill/>
          <a:ln w="9525">
            <a:noFill/>
            <a:miter lim="800000"/>
            <a:headEnd/>
            <a:tailEnd/>
          </a:ln>
        </p:spPr>
        <p:txBody>
          <a:bodyPr vert="horz" wrap="square" lIns="101858" tIns="50929" rIns="101858" bIns="509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36"/>
          <p:cNvPicPr>
            <a:picLocks noChangeAspect="1" noChangeArrowheads="1"/>
          </p:cNvPicPr>
          <p:nvPr/>
        </p:nvPicPr>
        <p:blipFill>
          <a:blip r:embed="rId3" cstate="print"/>
          <a:srcRect/>
          <a:stretch>
            <a:fillRect/>
          </a:stretch>
        </p:blipFill>
        <p:spPr bwMode="auto">
          <a:xfrm>
            <a:off x="0" y="0"/>
            <a:ext cx="10058400" cy="1050713"/>
          </a:xfrm>
          <a:prstGeom prst="rect">
            <a:avLst/>
          </a:prstGeom>
          <a:noFill/>
          <a:ln w="15875" algn="ctr">
            <a:noFill/>
            <a:miter lim="800000"/>
            <a:headEnd/>
            <a:tailEnd/>
          </a:ln>
        </p:spPr>
      </p:pic>
      <p:sp>
        <p:nvSpPr>
          <p:cNvPr id="1028" name="Rectangle 137"/>
          <p:cNvSpPr>
            <a:spLocks noGrp="1" noChangeArrowheads="1"/>
          </p:cNvSpPr>
          <p:nvPr>
            <p:ph type="title"/>
          </p:nvPr>
        </p:nvSpPr>
        <p:spPr bwMode="auto">
          <a:xfrm>
            <a:off x="0" y="0"/>
            <a:ext cx="10058400" cy="1036320"/>
          </a:xfrm>
          <a:prstGeom prst="rect">
            <a:avLst/>
          </a:prstGeom>
          <a:noFill/>
          <a:ln w="9525">
            <a:noFill/>
            <a:miter lim="800000"/>
            <a:headEnd/>
            <a:tailEnd/>
          </a:ln>
        </p:spPr>
        <p:txBody>
          <a:bodyPr vert="horz" wrap="square" lIns="101858" tIns="50929" rIns="101858" bIns="50929" numCol="1" anchor="ctr" anchorCtr="0" compatLnSpc="1">
            <a:prstTxWarp prst="textNoShape">
              <a:avLst/>
            </a:prstTxWarp>
          </a:bodyPr>
          <a:lstStyle/>
          <a:p>
            <a:pPr lvl="0"/>
            <a:r>
              <a:rPr lang="en-US" smtClean="0"/>
              <a:t>Click to edit Master title style</a:t>
            </a:r>
          </a:p>
        </p:txBody>
      </p:sp>
      <p:pic>
        <p:nvPicPr>
          <p:cNvPr id="1029" name="Picture 194"/>
          <p:cNvPicPr>
            <a:picLocks noChangeAspect="1" noChangeArrowheads="1"/>
          </p:cNvPicPr>
          <p:nvPr/>
        </p:nvPicPr>
        <p:blipFill>
          <a:blip r:embed="rId4" cstate="print"/>
          <a:srcRect/>
          <a:stretch>
            <a:fillRect/>
          </a:stretch>
        </p:blipFill>
        <p:spPr bwMode="auto">
          <a:xfrm>
            <a:off x="0" y="7455748"/>
            <a:ext cx="10058400" cy="316653"/>
          </a:xfrm>
          <a:prstGeom prst="rect">
            <a:avLst/>
          </a:prstGeom>
          <a:noFill/>
          <a:ln w="15875" algn="ctr">
            <a:noFill/>
            <a:miter lim="800000"/>
            <a:headEnd/>
            <a:tailEnd/>
          </a:ln>
        </p:spPr>
      </p:pic>
      <p:sp>
        <p:nvSpPr>
          <p:cNvPr id="905415" name="Text Box 199"/>
          <p:cNvSpPr txBox="1">
            <a:spLocks noChangeArrowheads="1"/>
          </p:cNvSpPr>
          <p:nvPr/>
        </p:nvSpPr>
        <p:spPr bwMode="auto">
          <a:xfrm>
            <a:off x="300355" y="7520519"/>
            <a:ext cx="873125" cy="200055"/>
          </a:xfrm>
          <a:prstGeom prst="rect">
            <a:avLst/>
          </a:prstGeom>
          <a:noFill/>
          <a:ln w="15875" algn="ctr">
            <a:noFill/>
            <a:miter lim="800000"/>
            <a:headEnd/>
            <a:tailEnd/>
          </a:ln>
          <a:effectLst/>
        </p:spPr>
        <p:txBody>
          <a:bodyPr lIns="0" tIns="0" rIns="0" bIns="0">
            <a:spAutoFit/>
          </a:bodyPr>
          <a:lstStyle/>
          <a:p>
            <a:pPr>
              <a:spcBef>
                <a:spcPct val="20000"/>
              </a:spcBef>
              <a:defRPr/>
            </a:pPr>
            <a:r>
              <a:rPr lang="en-US" b="0" dirty="0">
                <a:solidFill>
                  <a:srgbClr val="171FC7"/>
                </a:solidFill>
                <a:effectLst>
                  <a:outerShdw blurRad="38100" dist="38100" dir="2700000" algn="tl">
                    <a:srgbClr val="C0C0C0"/>
                  </a:outerShdw>
                </a:effectLst>
                <a:latin typeface="Helvetica" pitchFamily="-128" charset="0"/>
                <a:cs typeface="+mn-cs"/>
              </a:rPr>
              <a:t>NSTX-U</a:t>
            </a:r>
          </a:p>
        </p:txBody>
      </p:sp>
      <p:sp>
        <p:nvSpPr>
          <p:cNvPr id="12" name="Rectangle 207"/>
          <p:cNvSpPr>
            <a:spLocks noGrp="1" noChangeArrowheads="1"/>
          </p:cNvSpPr>
          <p:nvPr>
            <p:ph type="sldNum" sz="quarter" idx="4"/>
          </p:nvPr>
        </p:nvSpPr>
        <p:spPr bwMode="auto">
          <a:xfrm>
            <a:off x="9220200" y="7513320"/>
            <a:ext cx="838200" cy="172720"/>
          </a:xfrm>
          <a:prstGeom prst="rect">
            <a:avLst/>
          </a:prstGeom>
          <a:noFill/>
          <a:ln w="9525">
            <a:noFill/>
            <a:miter lim="800000"/>
            <a:headEnd/>
            <a:tailEnd/>
          </a:ln>
        </p:spPr>
        <p:txBody>
          <a:bodyPr vert="horz" wrap="square" lIns="101858" tIns="50929" rIns="101858" bIns="50929" numCol="1" anchor="ctr" anchorCtr="0" compatLnSpc="1">
            <a:prstTxWarp prst="textNoShape">
              <a:avLst/>
            </a:prstTxWarp>
          </a:bodyPr>
          <a:lstStyle>
            <a:lvl1pPr algn="r" eaLnBrk="0" hangingPunct="0">
              <a:spcBef>
                <a:spcPct val="0"/>
              </a:spcBef>
              <a:buFontTx/>
              <a:buNone/>
              <a:defRPr sz="1000" i="0">
                <a:solidFill>
                  <a:schemeClr val="accent2"/>
                </a:solidFill>
                <a:latin typeface="+mn-lt"/>
                <a:ea typeface="ＭＳ Ｐゴシック" pitchFamily="-128" charset="-128"/>
                <a:cs typeface="+mn-cs"/>
              </a:defRPr>
            </a:lvl1pPr>
          </a:lstStyle>
          <a:p>
            <a:pPr>
              <a:defRPr/>
            </a:pPr>
            <a:fld id="{1C29AF7E-0260-4534-864B-42904FBA3147}" type="slidenum">
              <a:rPr lang="en-US"/>
              <a:pPr>
                <a:defRPr/>
              </a:pPr>
              <a:t>‹#›</a:t>
            </a:fld>
            <a:endParaRPr lang="en-US"/>
          </a:p>
        </p:txBody>
      </p:sp>
      <p:sp>
        <p:nvSpPr>
          <p:cNvPr id="8" name="TextBox 7"/>
          <p:cNvSpPr txBox="1"/>
          <p:nvPr userDrawn="1"/>
        </p:nvSpPr>
        <p:spPr>
          <a:xfrm>
            <a:off x="2011680" y="7513322"/>
            <a:ext cx="6035040" cy="383695"/>
          </a:xfrm>
          <a:prstGeom prst="rect">
            <a:avLst/>
          </a:prstGeom>
          <a:noFill/>
        </p:spPr>
        <p:txBody>
          <a:bodyPr lIns="101858" tIns="50929" rIns="101858" bIns="50929">
            <a:spAutoFit/>
          </a:bodyPr>
          <a:lstStyle/>
          <a:p>
            <a:pPr algn="ctr">
              <a:defRPr/>
            </a:pPr>
            <a:r>
              <a:rPr lang="en-US" sz="900" i="0" dirty="0" smtClean="0">
                <a:latin typeface="Helvetica" pitchFamily="34" charset="0"/>
                <a:cs typeface="+mn-cs"/>
              </a:rPr>
              <a:t>NSTX-U PAC-33 – Energetic Particle Research FY14-18 (M. </a:t>
            </a:r>
            <a:r>
              <a:rPr lang="en-US" sz="900" i="0" dirty="0" err="1" smtClean="0">
                <a:latin typeface="Helvetica" pitchFamily="34" charset="0"/>
                <a:cs typeface="+mn-cs"/>
              </a:rPr>
              <a:t>Podestà</a:t>
            </a:r>
            <a:r>
              <a:rPr lang="en-US" sz="900" i="0" dirty="0" smtClean="0">
                <a:latin typeface="Helvetica" pitchFamily="34" charset="0"/>
                <a:cs typeface="+mn-cs"/>
              </a:rPr>
              <a:t>)</a:t>
            </a:r>
          </a:p>
          <a:p>
            <a:pPr algn="ctr">
              <a:defRPr/>
            </a:pPr>
            <a:endParaRPr lang="en-US" sz="900" i="0" dirty="0">
              <a:latin typeface="Helvetica" pitchFamily="34" charset="0"/>
              <a:cs typeface="+mn-cs"/>
            </a:endParaRPr>
          </a:p>
        </p:txBody>
      </p:sp>
    </p:spTree>
  </p:cSld>
  <p:clrMap bg1="lt1" tx1="dk1" bg2="lt2" tx2="dk2" accent1="accent1" accent2="accent2" accent3="accent3" accent4="accent4" accent5="accent5" accent6="accent6" hlink="hlink" folHlink="folHlink"/>
  <p:sldLayoutIdLst>
    <p:sldLayoutId id="2147483651" r:id="rId1"/>
  </p:sldLayoutIdLst>
  <p:hf hdr="0" ftr="0" dt="0"/>
  <p:txStyles>
    <p:titleStyle>
      <a:lvl1pPr algn="ctr" rtl="0" eaLnBrk="0" fontAlgn="base" hangingPunct="0">
        <a:spcBef>
          <a:spcPct val="0"/>
        </a:spcBef>
        <a:spcAft>
          <a:spcPct val="0"/>
        </a:spcAft>
        <a:defRPr sz="2700" b="1">
          <a:solidFill>
            <a:schemeClr val="accent2"/>
          </a:solidFill>
          <a:latin typeface="+mj-lt"/>
          <a:ea typeface="+mj-ea"/>
          <a:cs typeface="+mj-cs"/>
        </a:defRPr>
      </a:lvl1pPr>
      <a:lvl2pPr algn="ctr" rtl="0" eaLnBrk="0" fontAlgn="base" hangingPunct="0">
        <a:spcBef>
          <a:spcPct val="0"/>
        </a:spcBef>
        <a:spcAft>
          <a:spcPct val="0"/>
        </a:spcAft>
        <a:defRPr sz="2700" b="1">
          <a:solidFill>
            <a:schemeClr val="accent2"/>
          </a:solidFill>
          <a:latin typeface="Arial" charset="0"/>
        </a:defRPr>
      </a:lvl2pPr>
      <a:lvl3pPr algn="ctr" rtl="0" eaLnBrk="0" fontAlgn="base" hangingPunct="0">
        <a:spcBef>
          <a:spcPct val="0"/>
        </a:spcBef>
        <a:spcAft>
          <a:spcPct val="0"/>
        </a:spcAft>
        <a:defRPr sz="2700" b="1">
          <a:solidFill>
            <a:schemeClr val="accent2"/>
          </a:solidFill>
          <a:latin typeface="Arial" charset="0"/>
        </a:defRPr>
      </a:lvl3pPr>
      <a:lvl4pPr algn="ctr" rtl="0" eaLnBrk="0" fontAlgn="base" hangingPunct="0">
        <a:spcBef>
          <a:spcPct val="0"/>
        </a:spcBef>
        <a:spcAft>
          <a:spcPct val="0"/>
        </a:spcAft>
        <a:defRPr sz="2700" b="1">
          <a:solidFill>
            <a:schemeClr val="accent2"/>
          </a:solidFill>
          <a:latin typeface="Arial" charset="0"/>
        </a:defRPr>
      </a:lvl4pPr>
      <a:lvl5pPr algn="ctr" rtl="0" eaLnBrk="0" fontAlgn="base" hangingPunct="0">
        <a:spcBef>
          <a:spcPct val="0"/>
        </a:spcBef>
        <a:spcAft>
          <a:spcPct val="0"/>
        </a:spcAft>
        <a:defRPr sz="2700" b="1">
          <a:solidFill>
            <a:schemeClr val="accent2"/>
          </a:solidFill>
          <a:latin typeface="Arial" charset="0"/>
        </a:defRPr>
      </a:lvl5pPr>
      <a:lvl6pPr marL="509292" algn="ctr" rtl="0" eaLnBrk="0" fontAlgn="base" hangingPunct="0">
        <a:spcBef>
          <a:spcPct val="0"/>
        </a:spcBef>
        <a:spcAft>
          <a:spcPct val="0"/>
        </a:spcAft>
        <a:defRPr sz="2700" b="1">
          <a:solidFill>
            <a:schemeClr val="accent2"/>
          </a:solidFill>
          <a:latin typeface="Arial" charset="0"/>
        </a:defRPr>
      </a:lvl6pPr>
      <a:lvl7pPr marL="1018586" algn="ctr" rtl="0" eaLnBrk="0" fontAlgn="base" hangingPunct="0">
        <a:spcBef>
          <a:spcPct val="0"/>
        </a:spcBef>
        <a:spcAft>
          <a:spcPct val="0"/>
        </a:spcAft>
        <a:defRPr sz="2700" b="1">
          <a:solidFill>
            <a:schemeClr val="accent2"/>
          </a:solidFill>
          <a:latin typeface="Arial" charset="0"/>
        </a:defRPr>
      </a:lvl7pPr>
      <a:lvl8pPr marL="1527879" algn="ctr" rtl="0" eaLnBrk="0" fontAlgn="base" hangingPunct="0">
        <a:spcBef>
          <a:spcPct val="0"/>
        </a:spcBef>
        <a:spcAft>
          <a:spcPct val="0"/>
        </a:spcAft>
        <a:defRPr sz="2700" b="1">
          <a:solidFill>
            <a:schemeClr val="accent2"/>
          </a:solidFill>
          <a:latin typeface="Arial" charset="0"/>
        </a:defRPr>
      </a:lvl8pPr>
      <a:lvl9pPr marL="2037173" algn="ctr" rtl="0" eaLnBrk="0" fontAlgn="base" hangingPunct="0">
        <a:spcBef>
          <a:spcPct val="0"/>
        </a:spcBef>
        <a:spcAft>
          <a:spcPct val="0"/>
        </a:spcAft>
        <a:defRPr sz="2700" b="1">
          <a:solidFill>
            <a:schemeClr val="accent2"/>
          </a:solidFill>
          <a:latin typeface="Arial" charset="0"/>
        </a:defRPr>
      </a:lvl9pPr>
    </p:titleStyle>
    <p:bodyStyle>
      <a:lvl1pPr marL="381970" indent="-381970" algn="l" rtl="0" eaLnBrk="0" fontAlgn="base" hangingPunct="0">
        <a:spcBef>
          <a:spcPct val="20000"/>
        </a:spcBef>
        <a:spcAft>
          <a:spcPct val="0"/>
        </a:spcAft>
        <a:buChar char="•"/>
        <a:defRPr sz="2700">
          <a:solidFill>
            <a:schemeClr val="tx1"/>
          </a:solidFill>
          <a:latin typeface="+mn-lt"/>
          <a:ea typeface="+mn-ea"/>
          <a:cs typeface="+mn-cs"/>
        </a:defRPr>
      </a:lvl1pPr>
      <a:lvl2pPr marL="827601" indent="-318309" algn="l" rtl="0" eaLnBrk="0" fontAlgn="base" hangingPunct="0">
        <a:spcBef>
          <a:spcPct val="20000"/>
        </a:spcBef>
        <a:spcAft>
          <a:spcPct val="0"/>
        </a:spcAft>
        <a:buChar char="–"/>
        <a:defRPr sz="2200">
          <a:solidFill>
            <a:schemeClr val="accent2"/>
          </a:solidFill>
          <a:latin typeface="+mn-lt"/>
        </a:defRPr>
      </a:lvl2pPr>
      <a:lvl3pPr marL="1273233" indent="-254646" algn="l" rtl="0" eaLnBrk="0" fontAlgn="base" hangingPunct="0">
        <a:spcBef>
          <a:spcPct val="20000"/>
        </a:spcBef>
        <a:spcAft>
          <a:spcPct val="0"/>
        </a:spcAft>
        <a:buChar char="•"/>
        <a:defRPr>
          <a:solidFill>
            <a:srgbClr val="FF0000"/>
          </a:solidFill>
          <a:latin typeface="+mn-lt"/>
        </a:defRPr>
      </a:lvl3pPr>
      <a:lvl4pPr marL="1782525" indent="-254646" algn="l" rtl="0" eaLnBrk="0" fontAlgn="base" hangingPunct="0">
        <a:spcBef>
          <a:spcPct val="20000"/>
        </a:spcBef>
        <a:spcAft>
          <a:spcPct val="0"/>
        </a:spcAft>
        <a:buChar char="–"/>
        <a:defRPr sz="1800">
          <a:solidFill>
            <a:srgbClr val="009999"/>
          </a:solidFill>
          <a:latin typeface="+mn-lt"/>
        </a:defRPr>
      </a:lvl4pPr>
      <a:lvl5pPr marL="2291819" indent="-254646" algn="l" rtl="0" eaLnBrk="0" fontAlgn="base" hangingPunct="0">
        <a:spcBef>
          <a:spcPct val="20000"/>
        </a:spcBef>
        <a:spcAft>
          <a:spcPct val="0"/>
        </a:spcAft>
        <a:buChar char="»"/>
        <a:defRPr sz="1800">
          <a:solidFill>
            <a:schemeClr val="tx1"/>
          </a:solidFill>
          <a:latin typeface="+mn-lt"/>
        </a:defRPr>
      </a:lvl5pPr>
      <a:lvl6pPr marL="2801112" indent="-254646" algn="l" rtl="0" eaLnBrk="0" fontAlgn="base" hangingPunct="0">
        <a:spcBef>
          <a:spcPct val="20000"/>
        </a:spcBef>
        <a:spcAft>
          <a:spcPct val="0"/>
        </a:spcAft>
        <a:buChar char="»"/>
        <a:defRPr sz="1800">
          <a:solidFill>
            <a:schemeClr val="tx1"/>
          </a:solidFill>
          <a:latin typeface="+mn-lt"/>
        </a:defRPr>
      </a:lvl6pPr>
      <a:lvl7pPr marL="3310406" indent="-254646" algn="l" rtl="0" eaLnBrk="0" fontAlgn="base" hangingPunct="0">
        <a:spcBef>
          <a:spcPct val="20000"/>
        </a:spcBef>
        <a:spcAft>
          <a:spcPct val="0"/>
        </a:spcAft>
        <a:buChar char="»"/>
        <a:defRPr sz="1800">
          <a:solidFill>
            <a:schemeClr val="tx1"/>
          </a:solidFill>
          <a:latin typeface="+mn-lt"/>
        </a:defRPr>
      </a:lvl7pPr>
      <a:lvl8pPr marL="3819698" indent="-254646" algn="l" rtl="0" eaLnBrk="0" fontAlgn="base" hangingPunct="0">
        <a:spcBef>
          <a:spcPct val="20000"/>
        </a:spcBef>
        <a:spcAft>
          <a:spcPct val="0"/>
        </a:spcAft>
        <a:buChar char="»"/>
        <a:defRPr sz="1800">
          <a:solidFill>
            <a:schemeClr val="tx1"/>
          </a:solidFill>
          <a:latin typeface="+mn-lt"/>
        </a:defRPr>
      </a:lvl8pPr>
      <a:lvl9pPr marL="4328992" indent="-254646" algn="l" rtl="0" eaLnBrk="0" fontAlgn="base" hangingPunct="0">
        <a:spcBef>
          <a:spcPct val="20000"/>
        </a:spcBef>
        <a:spcAft>
          <a:spcPct val="0"/>
        </a:spcAft>
        <a:buChar char="»"/>
        <a:defRPr sz="1800">
          <a:solidFill>
            <a:schemeClr val="tx1"/>
          </a:solidFill>
          <a:latin typeface="+mn-lt"/>
        </a:defRPr>
      </a:lvl9pPr>
    </p:bodyStyle>
    <p:otherStyle>
      <a:defPPr>
        <a:defRPr lang="en-US"/>
      </a:defPPr>
      <a:lvl1pPr marL="0" algn="l" defTabSz="1018586" rtl="0" eaLnBrk="1" latinLnBrk="0" hangingPunct="1">
        <a:defRPr sz="2000" kern="1200">
          <a:solidFill>
            <a:schemeClr val="tx1"/>
          </a:solidFill>
          <a:latin typeface="+mn-lt"/>
          <a:ea typeface="+mn-ea"/>
          <a:cs typeface="+mn-cs"/>
        </a:defRPr>
      </a:lvl1pPr>
      <a:lvl2pPr marL="509292" algn="l" defTabSz="1018586" rtl="0" eaLnBrk="1" latinLnBrk="0" hangingPunct="1">
        <a:defRPr sz="2000" kern="1200">
          <a:solidFill>
            <a:schemeClr val="tx1"/>
          </a:solidFill>
          <a:latin typeface="+mn-lt"/>
          <a:ea typeface="+mn-ea"/>
          <a:cs typeface="+mn-cs"/>
        </a:defRPr>
      </a:lvl2pPr>
      <a:lvl3pPr marL="1018586" algn="l" defTabSz="1018586" rtl="0" eaLnBrk="1" latinLnBrk="0" hangingPunct="1">
        <a:defRPr sz="2000" kern="1200">
          <a:solidFill>
            <a:schemeClr val="tx1"/>
          </a:solidFill>
          <a:latin typeface="+mn-lt"/>
          <a:ea typeface="+mn-ea"/>
          <a:cs typeface="+mn-cs"/>
        </a:defRPr>
      </a:lvl3pPr>
      <a:lvl4pPr marL="1527879" algn="l" defTabSz="1018586" rtl="0" eaLnBrk="1" latinLnBrk="0" hangingPunct="1">
        <a:defRPr sz="2000" kern="1200">
          <a:solidFill>
            <a:schemeClr val="tx1"/>
          </a:solidFill>
          <a:latin typeface="+mn-lt"/>
          <a:ea typeface="+mn-ea"/>
          <a:cs typeface="+mn-cs"/>
        </a:defRPr>
      </a:lvl4pPr>
      <a:lvl5pPr marL="2037173" algn="l" defTabSz="1018586" rtl="0" eaLnBrk="1" latinLnBrk="0" hangingPunct="1">
        <a:defRPr sz="2000" kern="1200">
          <a:solidFill>
            <a:schemeClr val="tx1"/>
          </a:solidFill>
          <a:latin typeface="+mn-lt"/>
          <a:ea typeface="+mn-ea"/>
          <a:cs typeface="+mn-cs"/>
        </a:defRPr>
      </a:lvl5pPr>
      <a:lvl6pPr marL="2546466" algn="l" defTabSz="1018586" rtl="0" eaLnBrk="1" latinLnBrk="0" hangingPunct="1">
        <a:defRPr sz="2000" kern="1200">
          <a:solidFill>
            <a:schemeClr val="tx1"/>
          </a:solidFill>
          <a:latin typeface="+mn-lt"/>
          <a:ea typeface="+mn-ea"/>
          <a:cs typeface="+mn-cs"/>
        </a:defRPr>
      </a:lvl6pPr>
      <a:lvl7pPr marL="3055758" algn="l" defTabSz="1018586" rtl="0" eaLnBrk="1" latinLnBrk="0" hangingPunct="1">
        <a:defRPr sz="2000" kern="1200">
          <a:solidFill>
            <a:schemeClr val="tx1"/>
          </a:solidFill>
          <a:latin typeface="+mn-lt"/>
          <a:ea typeface="+mn-ea"/>
          <a:cs typeface="+mn-cs"/>
        </a:defRPr>
      </a:lvl7pPr>
      <a:lvl8pPr marL="3565052" algn="l" defTabSz="1018586" rtl="0" eaLnBrk="1" latinLnBrk="0" hangingPunct="1">
        <a:defRPr sz="2000" kern="1200">
          <a:solidFill>
            <a:schemeClr val="tx1"/>
          </a:solidFill>
          <a:latin typeface="+mn-lt"/>
          <a:ea typeface="+mn-ea"/>
          <a:cs typeface="+mn-cs"/>
        </a:defRPr>
      </a:lvl8pPr>
      <a:lvl9pPr marL="4074344" algn="l" defTabSz="101858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4.png"/><Relationship Id="rId5" Type="http://schemas.openxmlformats.org/officeDocument/2006/relationships/image" Target="../media/image5.jpeg"/><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wmf"/><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3"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3"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2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4" Type="http://schemas.openxmlformats.org/officeDocument/2006/relationships/image" Target="../media/image33.emf"/><Relationship Id="rId4" Type="http://schemas.openxmlformats.org/officeDocument/2006/relationships/image" Target="../media/image23.emf"/><Relationship Id="rId7" Type="http://schemas.openxmlformats.org/officeDocument/2006/relationships/image" Target="../media/image26.emf"/><Relationship Id="rId11" Type="http://schemas.openxmlformats.org/officeDocument/2006/relationships/image" Target="../media/image30.emf"/><Relationship Id="rId1" Type="http://schemas.openxmlformats.org/officeDocument/2006/relationships/slideLayout" Target="../slideLayouts/slideLayout1.xml"/><Relationship Id="rId6" Type="http://schemas.openxmlformats.org/officeDocument/2006/relationships/image" Target="../media/image25.emf"/><Relationship Id="rId8" Type="http://schemas.openxmlformats.org/officeDocument/2006/relationships/image" Target="../media/image27.emf"/><Relationship Id="rId13" Type="http://schemas.openxmlformats.org/officeDocument/2006/relationships/image" Target="../media/image32.emf"/><Relationship Id="rId10" Type="http://schemas.openxmlformats.org/officeDocument/2006/relationships/image" Target="../media/image29.emf"/><Relationship Id="rId5" Type="http://schemas.openxmlformats.org/officeDocument/2006/relationships/image" Target="../media/image24.emf"/><Relationship Id="rId12" Type="http://schemas.openxmlformats.org/officeDocument/2006/relationships/image" Target="../media/image31.emf"/><Relationship Id="rId2" Type="http://schemas.openxmlformats.org/officeDocument/2006/relationships/notesSlide" Target="../notesSlides/notesSlide6.xml"/><Relationship Id="rId9" Type="http://schemas.openxmlformats.org/officeDocument/2006/relationships/image" Target="../media/image28.emf"/><Relationship Id="rId3" Type="http://schemas.openxmlformats.org/officeDocument/2006/relationships/image" Target="../media/image22.emf"/></Relationships>
</file>

<file path=ppt/slides/_rels/slide31.xml.rels><?xml version="1.0" encoding="UTF-8" standalone="yes"?>
<Relationships xmlns="http://schemas.openxmlformats.org/package/2006/relationships"><Relationship Id="rId4" Type="http://schemas.openxmlformats.org/officeDocument/2006/relationships/image" Target="../media/image35.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4.png"/></Relationships>
</file>

<file path=ppt/slides/_rels/slide32.xml.rels><?xml version="1.0" encoding="UTF-8" standalone="yes"?>
<Relationships xmlns="http://schemas.openxmlformats.org/package/2006/relationships"><Relationship Id="rId4" Type="http://schemas.openxmlformats.org/officeDocument/2006/relationships/image" Target="../media/image38.png"/><Relationship Id="rId1" Type="http://schemas.openxmlformats.org/officeDocument/2006/relationships/slideLayout" Target="../slideLayouts/slideLayout1.xml"/><Relationship Id="rId2" Type="http://schemas.openxmlformats.org/officeDocument/2006/relationships/image" Target="../media/image36.png"/><Relationship Id="rId3" Type="http://schemas.openxmlformats.org/officeDocument/2006/relationships/image" Target="../media/image37.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3"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62" name="Rectangle 2"/>
          <p:cNvSpPr>
            <a:spLocks noChangeArrowheads="1"/>
          </p:cNvSpPr>
          <p:nvPr/>
        </p:nvSpPr>
        <p:spPr bwMode="auto">
          <a:xfrm>
            <a:off x="167640" y="1122680"/>
            <a:ext cx="9723120" cy="1036320"/>
          </a:xfrm>
          <a:prstGeom prst="rect">
            <a:avLst/>
          </a:prstGeom>
          <a:noFill/>
          <a:ln w="9525">
            <a:noFill/>
            <a:miter lim="800000"/>
            <a:headEnd/>
            <a:tailEnd/>
          </a:ln>
          <a:effectLst/>
        </p:spPr>
        <p:txBody>
          <a:bodyPr lIns="101858" tIns="50929" rIns="101858" bIns="50929" anchor="ctr"/>
          <a:lstStyle/>
          <a:p>
            <a:pPr algn="ctr" eaLnBrk="0" hangingPunct="0">
              <a:lnSpc>
                <a:spcPct val="90000"/>
              </a:lnSpc>
            </a:pPr>
            <a:r>
              <a:rPr lang="en-US" sz="3600" i="0" dirty="0"/>
              <a:t>FY14-18 Five Year Plan</a:t>
            </a:r>
          </a:p>
          <a:p>
            <a:pPr algn="ctr" eaLnBrk="0" hangingPunct="0">
              <a:lnSpc>
                <a:spcPct val="90000"/>
              </a:lnSpc>
            </a:pPr>
            <a:r>
              <a:rPr lang="en-US" sz="3600" i="0" dirty="0" smtClean="0"/>
              <a:t>Energetic </a:t>
            </a:r>
            <a:r>
              <a:rPr lang="en-US" sz="3600" i="0" dirty="0"/>
              <a:t>Particle (EP) </a:t>
            </a:r>
            <a:r>
              <a:rPr lang="en-US" sz="3600" i="0" dirty="0" smtClean="0"/>
              <a:t>Physics</a:t>
            </a:r>
            <a:endParaRPr lang="en-US" sz="3600" i="0" dirty="0"/>
          </a:p>
        </p:txBody>
      </p:sp>
      <p:sp>
        <p:nvSpPr>
          <p:cNvPr id="2060" name="Text Box 9"/>
          <p:cNvSpPr txBox="1">
            <a:spLocks noChangeArrowheads="1"/>
          </p:cNvSpPr>
          <p:nvPr/>
        </p:nvSpPr>
        <p:spPr bwMode="auto">
          <a:xfrm>
            <a:off x="1676400" y="2331720"/>
            <a:ext cx="6621780" cy="1241626"/>
          </a:xfrm>
          <a:prstGeom prst="rect">
            <a:avLst/>
          </a:prstGeom>
          <a:noFill/>
          <a:ln w="9525">
            <a:noFill/>
            <a:miter lim="800000"/>
            <a:headEnd/>
            <a:tailEnd/>
          </a:ln>
        </p:spPr>
        <p:txBody>
          <a:bodyPr lIns="101858" tIns="50929" rIns="101858" bIns="50929">
            <a:spAutoFit/>
          </a:bodyPr>
          <a:lstStyle/>
          <a:p>
            <a:pPr algn="ctr"/>
            <a:r>
              <a:rPr lang="en-US" sz="2400" i="0" dirty="0">
                <a:solidFill>
                  <a:srgbClr val="000000"/>
                </a:solidFill>
                <a:latin typeface="Arial" charset="0"/>
              </a:rPr>
              <a:t>M. </a:t>
            </a:r>
            <a:r>
              <a:rPr lang="en-US" sz="2400" i="0" dirty="0" err="1">
                <a:solidFill>
                  <a:srgbClr val="000000"/>
                </a:solidFill>
                <a:latin typeface="Arial" charset="0"/>
              </a:rPr>
              <a:t>Podestà</a:t>
            </a:r>
            <a:endParaRPr lang="en-US" sz="2400" i="0" dirty="0">
              <a:solidFill>
                <a:srgbClr val="000000"/>
              </a:solidFill>
              <a:latin typeface="Arial" charset="0"/>
            </a:endParaRPr>
          </a:p>
          <a:p>
            <a:pPr algn="ctr"/>
            <a:r>
              <a:rPr lang="en-US" sz="2000" b="0" dirty="0">
                <a:solidFill>
                  <a:srgbClr val="000000"/>
                </a:solidFill>
                <a:latin typeface="Arial" charset="0"/>
              </a:rPr>
              <a:t>G. Taylor, N. N. </a:t>
            </a:r>
            <a:r>
              <a:rPr lang="en-US" sz="2000" b="0" dirty="0" err="1">
                <a:solidFill>
                  <a:srgbClr val="000000"/>
                </a:solidFill>
                <a:latin typeface="Arial" charset="0"/>
              </a:rPr>
              <a:t>Gorelenkov</a:t>
            </a:r>
            <a:endParaRPr lang="en-US" sz="2000" b="0" dirty="0">
              <a:solidFill>
                <a:srgbClr val="000000"/>
              </a:solidFill>
              <a:latin typeface="Arial" charset="0"/>
            </a:endParaRPr>
          </a:p>
          <a:p>
            <a:pPr algn="ctr"/>
            <a:endParaRPr lang="en-US" sz="1000" b="0" dirty="0">
              <a:solidFill>
                <a:srgbClr val="000000"/>
              </a:solidFill>
              <a:latin typeface="Arial" charset="0"/>
            </a:endParaRPr>
          </a:p>
          <a:p>
            <a:pPr algn="ctr"/>
            <a:r>
              <a:rPr lang="en-US" sz="1800" b="0" i="0" dirty="0" smtClean="0">
                <a:solidFill>
                  <a:srgbClr val="000000"/>
                </a:solidFill>
                <a:latin typeface="Arial" charset="0"/>
              </a:rPr>
              <a:t>for the NSTX-U Research Team</a:t>
            </a:r>
            <a:endParaRPr lang="en-US" sz="1800" b="0" i="0" dirty="0">
              <a:solidFill>
                <a:srgbClr val="000000"/>
              </a:solidFill>
              <a:latin typeface="Arial" charset="0"/>
            </a:endParaRPr>
          </a:p>
        </p:txBody>
      </p:sp>
      <p:sp>
        <p:nvSpPr>
          <p:cNvPr id="2064" name="Text Box 10"/>
          <p:cNvSpPr txBox="1">
            <a:spLocks noChangeArrowheads="1"/>
          </p:cNvSpPr>
          <p:nvPr/>
        </p:nvSpPr>
        <p:spPr bwMode="auto">
          <a:xfrm>
            <a:off x="1844040" y="4048126"/>
            <a:ext cx="6286500" cy="711579"/>
          </a:xfrm>
          <a:prstGeom prst="rect">
            <a:avLst/>
          </a:prstGeom>
          <a:noFill/>
          <a:ln w="15875" algn="ctr">
            <a:noFill/>
            <a:miter lim="800000"/>
            <a:headEnd/>
            <a:tailEnd/>
          </a:ln>
        </p:spPr>
        <p:txBody>
          <a:bodyPr lIns="0" tIns="0" rIns="0" bIns="0">
            <a:spAutoFit/>
          </a:bodyPr>
          <a:lstStyle/>
          <a:p>
            <a:pPr algn="ctr">
              <a:lnSpc>
                <a:spcPct val="70000"/>
              </a:lnSpc>
              <a:spcBef>
                <a:spcPct val="20000"/>
              </a:spcBef>
            </a:pPr>
            <a:r>
              <a:rPr lang="en-US" sz="1800" i="0" smtClean="0">
                <a:solidFill>
                  <a:srgbClr val="FF0000"/>
                </a:solidFill>
              </a:rPr>
              <a:t>NSTX-U </a:t>
            </a:r>
            <a:r>
              <a:rPr lang="en-US" sz="1800" i="0" dirty="0">
                <a:solidFill>
                  <a:srgbClr val="FF0000"/>
                </a:solidFill>
              </a:rPr>
              <a:t>PAC-33 Meeting</a:t>
            </a:r>
          </a:p>
          <a:p>
            <a:pPr algn="ctr">
              <a:lnSpc>
                <a:spcPct val="70000"/>
              </a:lnSpc>
              <a:spcBef>
                <a:spcPct val="20000"/>
              </a:spcBef>
            </a:pPr>
            <a:r>
              <a:rPr lang="en-US" sz="1800" i="0" dirty="0">
                <a:solidFill>
                  <a:srgbClr val="FF0000"/>
                </a:solidFill>
              </a:rPr>
              <a:t>PPPL – B318</a:t>
            </a:r>
          </a:p>
          <a:p>
            <a:pPr algn="ctr">
              <a:lnSpc>
                <a:spcPct val="70000"/>
              </a:lnSpc>
              <a:spcBef>
                <a:spcPct val="20000"/>
              </a:spcBef>
            </a:pPr>
            <a:r>
              <a:rPr lang="en-US" sz="1800" i="0" dirty="0">
                <a:solidFill>
                  <a:srgbClr val="FF0000"/>
                </a:solidFill>
              </a:rPr>
              <a:t>February 19-21, 2013</a:t>
            </a:r>
          </a:p>
        </p:txBody>
      </p:sp>
      <p:pic>
        <p:nvPicPr>
          <p:cNvPr id="2080" name="Picture 127"/>
          <p:cNvPicPr>
            <a:picLocks noChangeAspect="1" noChangeArrowheads="1"/>
          </p:cNvPicPr>
          <p:nvPr/>
        </p:nvPicPr>
        <p:blipFill>
          <a:blip r:embed="rId3" cstate="print"/>
          <a:srcRect/>
          <a:stretch>
            <a:fillRect/>
          </a:stretch>
        </p:blipFill>
        <p:spPr bwMode="auto">
          <a:xfrm>
            <a:off x="0" y="-1800"/>
            <a:ext cx="10058400" cy="951760"/>
          </a:xfrm>
          <a:prstGeom prst="rect">
            <a:avLst/>
          </a:prstGeom>
          <a:noFill/>
          <a:ln w="15875" algn="ctr">
            <a:noFill/>
            <a:miter lim="800000"/>
            <a:headEnd/>
            <a:tailEnd/>
          </a:ln>
        </p:spPr>
      </p:pic>
      <p:sp>
        <p:nvSpPr>
          <p:cNvPr id="1525888" name="Text Box 128"/>
          <p:cNvSpPr txBox="1">
            <a:spLocks noChangeArrowheads="1"/>
          </p:cNvSpPr>
          <p:nvPr/>
        </p:nvSpPr>
        <p:spPr bwMode="auto">
          <a:xfrm>
            <a:off x="922020" y="124146"/>
            <a:ext cx="2095500" cy="627909"/>
          </a:xfrm>
          <a:prstGeom prst="rect">
            <a:avLst/>
          </a:prstGeom>
          <a:noFill/>
          <a:ln w="15875" algn="ctr">
            <a:noFill/>
            <a:miter lim="800000"/>
            <a:headEnd/>
            <a:tailEnd/>
          </a:ln>
          <a:effectLst/>
        </p:spPr>
        <p:txBody>
          <a:bodyPr lIns="0" tIns="0" rIns="0" bIns="0">
            <a:spAutoFit/>
          </a:bodyPr>
          <a:lstStyle/>
          <a:p>
            <a:pPr>
              <a:spcBef>
                <a:spcPct val="20000"/>
              </a:spcBef>
              <a:defRPr/>
            </a:pPr>
            <a:r>
              <a:rPr lang="en-US" sz="4000" b="0" dirty="0">
                <a:solidFill>
                  <a:srgbClr val="171FC7"/>
                </a:solidFill>
                <a:effectLst>
                  <a:outerShdw blurRad="38100" dist="38100" dir="2700000" algn="tl">
                    <a:srgbClr val="C0C0C0"/>
                  </a:outerShdw>
                </a:effectLst>
                <a:latin typeface="Arial" charset="0"/>
                <a:cs typeface="+mn-cs"/>
              </a:rPr>
              <a:t>NSTX-U</a:t>
            </a:r>
          </a:p>
        </p:txBody>
      </p:sp>
      <p:sp>
        <p:nvSpPr>
          <p:cNvPr id="2088" name="Rectangle 129"/>
          <p:cNvSpPr>
            <a:spLocks noChangeArrowheads="1"/>
          </p:cNvSpPr>
          <p:nvPr/>
        </p:nvSpPr>
        <p:spPr bwMode="auto">
          <a:xfrm>
            <a:off x="4016375" y="259080"/>
            <a:ext cx="1683385" cy="431800"/>
          </a:xfrm>
          <a:prstGeom prst="rect">
            <a:avLst/>
          </a:prstGeom>
          <a:noFill/>
          <a:ln w="9525">
            <a:noFill/>
            <a:miter lim="800000"/>
            <a:headEnd/>
            <a:tailEnd/>
          </a:ln>
        </p:spPr>
        <p:txBody>
          <a:bodyPr lIns="0" tIns="0" rIns="0" bIns="0" anchor="ctr"/>
          <a:lstStyle/>
          <a:p>
            <a:pPr algn="r" eaLnBrk="0" hangingPunct="0"/>
            <a:r>
              <a:rPr lang="en-US" sz="2000">
                <a:solidFill>
                  <a:schemeClr val="accent2"/>
                </a:solidFill>
                <a:latin typeface="Arial" charset="0"/>
              </a:rPr>
              <a:t>Supported by   </a:t>
            </a:r>
          </a:p>
        </p:txBody>
      </p:sp>
      <p:pic>
        <p:nvPicPr>
          <p:cNvPr id="2094" name="Picture 53" descr="ppi224.tmp"/>
          <p:cNvPicPr>
            <a:picLocks/>
          </p:cNvPicPr>
          <p:nvPr/>
        </p:nvPicPr>
        <p:blipFill>
          <a:blip r:embed="rId4" cstate="print"/>
          <a:srcRect/>
          <a:stretch>
            <a:fillRect/>
          </a:stretch>
        </p:blipFill>
        <p:spPr bwMode="auto">
          <a:xfrm>
            <a:off x="8465820" y="2590800"/>
            <a:ext cx="1424940" cy="5008880"/>
          </a:xfrm>
          <a:prstGeom prst="rect">
            <a:avLst/>
          </a:prstGeom>
          <a:noFill/>
          <a:ln w="9525">
            <a:noFill/>
            <a:miter lim="800000"/>
            <a:headEnd/>
            <a:tailEnd/>
          </a:ln>
        </p:spPr>
      </p:pic>
      <p:sp>
        <p:nvSpPr>
          <p:cNvPr id="2096" name="Text Box 153"/>
          <p:cNvSpPr txBox="1">
            <a:spLocks noChangeArrowheads="1"/>
          </p:cNvSpPr>
          <p:nvPr/>
        </p:nvSpPr>
        <p:spPr bwMode="auto">
          <a:xfrm>
            <a:off x="8465820" y="2676080"/>
            <a:ext cx="1424940" cy="4886537"/>
          </a:xfrm>
          <a:prstGeom prst="rect">
            <a:avLst/>
          </a:prstGeom>
          <a:noFill/>
          <a:ln w="12700" algn="ctr">
            <a:noFill/>
            <a:miter lim="800000"/>
            <a:headEnd/>
            <a:tailEnd/>
          </a:ln>
        </p:spPr>
        <p:txBody>
          <a:bodyPr lIns="101846" tIns="50923" rIns="101846" bIns="50923" anchor="b">
            <a:spAutoFit/>
          </a:bodyPr>
          <a:lstStyle/>
          <a:p>
            <a:pPr algn="r" eaLnBrk="0" hangingPunct="0">
              <a:lnSpc>
                <a:spcPct val="90000"/>
              </a:lnSpc>
              <a:spcBef>
                <a:spcPct val="8000"/>
              </a:spcBef>
              <a:spcAft>
                <a:spcPct val="8000"/>
              </a:spcAft>
            </a:pPr>
            <a:r>
              <a:rPr lang="en-US" sz="1000" dirty="0" err="1">
                <a:solidFill>
                  <a:srgbClr val="FF0000"/>
                </a:solidFill>
                <a:latin typeface="Arial" charset="0"/>
              </a:rPr>
              <a:t>Culham</a:t>
            </a:r>
            <a:r>
              <a:rPr lang="en-US" sz="1000" dirty="0">
                <a:solidFill>
                  <a:srgbClr val="FF0000"/>
                </a:solidFill>
                <a:latin typeface="Arial" charset="0"/>
              </a:rPr>
              <a:t> </a:t>
            </a:r>
            <a:r>
              <a:rPr lang="en-US" sz="1000" dirty="0" err="1">
                <a:solidFill>
                  <a:srgbClr val="FF0000"/>
                </a:solidFill>
                <a:latin typeface="Arial" charset="0"/>
              </a:rPr>
              <a:t>Sci</a:t>
            </a:r>
            <a:r>
              <a:rPr lang="en-US" sz="1000" dirty="0">
                <a:solidFill>
                  <a:srgbClr val="FF0000"/>
                </a:solidFill>
                <a:latin typeface="Arial" charset="0"/>
              </a:rPr>
              <a:t> </a:t>
            </a:r>
            <a:r>
              <a:rPr lang="en-US" sz="1000" dirty="0" err="1">
                <a:solidFill>
                  <a:srgbClr val="FF0000"/>
                </a:solidFill>
                <a:latin typeface="Arial" charset="0"/>
              </a:rPr>
              <a:t>Ctr</a:t>
            </a:r>
            <a:endParaRPr lang="en-US" sz="1000" dirty="0">
              <a:solidFill>
                <a:srgbClr val="FF0000"/>
              </a:solidFill>
              <a:latin typeface="Arial" charset="0"/>
            </a:endParaRPr>
          </a:p>
          <a:p>
            <a:pPr algn="r" eaLnBrk="0" hangingPunct="0">
              <a:lnSpc>
                <a:spcPct val="90000"/>
              </a:lnSpc>
              <a:spcBef>
                <a:spcPct val="8000"/>
              </a:spcBef>
              <a:spcAft>
                <a:spcPct val="8000"/>
              </a:spcAft>
            </a:pPr>
            <a:r>
              <a:rPr lang="en-US" sz="1000" dirty="0">
                <a:solidFill>
                  <a:srgbClr val="FF0000"/>
                </a:solidFill>
                <a:latin typeface="Arial" charset="0"/>
              </a:rPr>
              <a:t>York U</a:t>
            </a:r>
          </a:p>
          <a:p>
            <a:pPr algn="r" eaLnBrk="0" hangingPunct="0">
              <a:lnSpc>
                <a:spcPct val="90000"/>
              </a:lnSpc>
              <a:spcBef>
                <a:spcPct val="8000"/>
              </a:spcBef>
              <a:spcAft>
                <a:spcPct val="8000"/>
              </a:spcAft>
            </a:pPr>
            <a:r>
              <a:rPr lang="en-US" sz="1000" dirty="0">
                <a:solidFill>
                  <a:srgbClr val="FF0000"/>
                </a:solidFill>
                <a:latin typeface="Arial" charset="0"/>
              </a:rPr>
              <a:t>Chubu U</a:t>
            </a:r>
          </a:p>
          <a:p>
            <a:pPr algn="r" eaLnBrk="0" hangingPunct="0">
              <a:lnSpc>
                <a:spcPct val="90000"/>
              </a:lnSpc>
              <a:spcBef>
                <a:spcPct val="8000"/>
              </a:spcBef>
              <a:spcAft>
                <a:spcPct val="8000"/>
              </a:spcAft>
            </a:pPr>
            <a:r>
              <a:rPr lang="en-US" sz="1000" dirty="0">
                <a:solidFill>
                  <a:srgbClr val="FF0000"/>
                </a:solidFill>
                <a:latin typeface="Arial" charset="0"/>
              </a:rPr>
              <a:t>Fukui U</a:t>
            </a:r>
          </a:p>
          <a:p>
            <a:pPr algn="r" eaLnBrk="0" hangingPunct="0">
              <a:lnSpc>
                <a:spcPct val="90000"/>
              </a:lnSpc>
              <a:spcBef>
                <a:spcPct val="8000"/>
              </a:spcBef>
              <a:spcAft>
                <a:spcPct val="8000"/>
              </a:spcAft>
            </a:pPr>
            <a:r>
              <a:rPr lang="en-US" sz="1000" dirty="0">
                <a:solidFill>
                  <a:srgbClr val="FF0000"/>
                </a:solidFill>
                <a:latin typeface="Arial" charset="0"/>
              </a:rPr>
              <a:t>Hiroshima U</a:t>
            </a:r>
          </a:p>
          <a:p>
            <a:pPr algn="r" eaLnBrk="0" hangingPunct="0">
              <a:lnSpc>
                <a:spcPct val="90000"/>
              </a:lnSpc>
              <a:spcBef>
                <a:spcPct val="8000"/>
              </a:spcBef>
              <a:spcAft>
                <a:spcPct val="8000"/>
              </a:spcAft>
            </a:pPr>
            <a:r>
              <a:rPr lang="en-US" sz="1000" dirty="0">
                <a:solidFill>
                  <a:srgbClr val="FF0000"/>
                </a:solidFill>
                <a:latin typeface="Arial" charset="0"/>
              </a:rPr>
              <a:t>Hyogo U</a:t>
            </a:r>
          </a:p>
          <a:p>
            <a:pPr algn="r" eaLnBrk="0" hangingPunct="0">
              <a:lnSpc>
                <a:spcPct val="90000"/>
              </a:lnSpc>
              <a:spcBef>
                <a:spcPct val="8000"/>
              </a:spcBef>
              <a:spcAft>
                <a:spcPct val="8000"/>
              </a:spcAft>
            </a:pPr>
            <a:r>
              <a:rPr lang="en-US" sz="1000" dirty="0">
                <a:solidFill>
                  <a:srgbClr val="FF0000"/>
                </a:solidFill>
                <a:latin typeface="Arial" charset="0"/>
              </a:rPr>
              <a:t>Kyoto U</a:t>
            </a:r>
          </a:p>
          <a:p>
            <a:pPr algn="r" eaLnBrk="0" hangingPunct="0">
              <a:lnSpc>
                <a:spcPct val="90000"/>
              </a:lnSpc>
              <a:spcBef>
                <a:spcPct val="8000"/>
              </a:spcBef>
              <a:spcAft>
                <a:spcPct val="8000"/>
              </a:spcAft>
            </a:pPr>
            <a:r>
              <a:rPr lang="en-US" sz="1000" dirty="0">
                <a:solidFill>
                  <a:srgbClr val="FF0000"/>
                </a:solidFill>
                <a:latin typeface="Arial" charset="0"/>
              </a:rPr>
              <a:t>Kyushu U</a:t>
            </a:r>
          </a:p>
          <a:p>
            <a:pPr algn="r" eaLnBrk="0" hangingPunct="0">
              <a:lnSpc>
                <a:spcPct val="90000"/>
              </a:lnSpc>
              <a:spcBef>
                <a:spcPct val="8000"/>
              </a:spcBef>
              <a:spcAft>
                <a:spcPct val="8000"/>
              </a:spcAft>
            </a:pPr>
            <a:r>
              <a:rPr lang="en-US" sz="1000" dirty="0">
                <a:solidFill>
                  <a:srgbClr val="FF0000"/>
                </a:solidFill>
                <a:latin typeface="Arial" charset="0"/>
              </a:rPr>
              <a:t>Kyushu Tokai U</a:t>
            </a:r>
          </a:p>
          <a:p>
            <a:pPr algn="r" eaLnBrk="0" hangingPunct="0">
              <a:lnSpc>
                <a:spcPct val="90000"/>
              </a:lnSpc>
              <a:spcBef>
                <a:spcPct val="8000"/>
              </a:spcBef>
              <a:spcAft>
                <a:spcPct val="8000"/>
              </a:spcAft>
            </a:pPr>
            <a:r>
              <a:rPr lang="en-US" sz="1000" dirty="0">
                <a:solidFill>
                  <a:srgbClr val="FF0000"/>
                </a:solidFill>
                <a:latin typeface="Arial" charset="0"/>
              </a:rPr>
              <a:t>NIFS</a:t>
            </a:r>
          </a:p>
          <a:p>
            <a:pPr algn="r" eaLnBrk="0" hangingPunct="0">
              <a:lnSpc>
                <a:spcPct val="90000"/>
              </a:lnSpc>
              <a:spcBef>
                <a:spcPct val="8000"/>
              </a:spcBef>
              <a:spcAft>
                <a:spcPct val="8000"/>
              </a:spcAft>
            </a:pPr>
            <a:r>
              <a:rPr lang="en-US" sz="1000" dirty="0">
                <a:solidFill>
                  <a:srgbClr val="FF0000"/>
                </a:solidFill>
                <a:latin typeface="Arial" charset="0"/>
              </a:rPr>
              <a:t>Niigata U</a:t>
            </a:r>
          </a:p>
          <a:p>
            <a:pPr algn="r" eaLnBrk="0" hangingPunct="0">
              <a:lnSpc>
                <a:spcPct val="90000"/>
              </a:lnSpc>
              <a:spcBef>
                <a:spcPct val="8000"/>
              </a:spcBef>
              <a:spcAft>
                <a:spcPct val="8000"/>
              </a:spcAft>
            </a:pPr>
            <a:r>
              <a:rPr lang="en-US" sz="1000" dirty="0">
                <a:solidFill>
                  <a:srgbClr val="FF0000"/>
                </a:solidFill>
                <a:latin typeface="Arial" charset="0"/>
              </a:rPr>
              <a:t>U Tokyo</a:t>
            </a:r>
          </a:p>
          <a:p>
            <a:pPr algn="r" eaLnBrk="0" hangingPunct="0">
              <a:lnSpc>
                <a:spcPct val="90000"/>
              </a:lnSpc>
              <a:spcBef>
                <a:spcPct val="8000"/>
              </a:spcBef>
              <a:spcAft>
                <a:spcPct val="8000"/>
              </a:spcAft>
            </a:pPr>
            <a:r>
              <a:rPr lang="en-US" sz="1000" dirty="0">
                <a:solidFill>
                  <a:srgbClr val="FF0000"/>
                </a:solidFill>
                <a:latin typeface="Arial" charset="0"/>
              </a:rPr>
              <a:t>JAEA</a:t>
            </a:r>
          </a:p>
          <a:p>
            <a:pPr algn="r" eaLnBrk="0" hangingPunct="0">
              <a:lnSpc>
                <a:spcPct val="90000"/>
              </a:lnSpc>
              <a:spcBef>
                <a:spcPct val="8000"/>
              </a:spcBef>
              <a:spcAft>
                <a:spcPct val="8000"/>
              </a:spcAft>
            </a:pPr>
            <a:r>
              <a:rPr lang="en-US" sz="900" dirty="0">
                <a:solidFill>
                  <a:srgbClr val="FF0000"/>
                </a:solidFill>
                <a:latin typeface="Arial" charset="0"/>
              </a:rPr>
              <a:t>Inst for </a:t>
            </a:r>
            <a:r>
              <a:rPr lang="en-US" sz="900" dirty="0" err="1">
                <a:solidFill>
                  <a:srgbClr val="FF0000"/>
                </a:solidFill>
                <a:latin typeface="Arial" charset="0"/>
              </a:rPr>
              <a:t>Nucl</a:t>
            </a:r>
            <a:r>
              <a:rPr lang="en-US" sz="900" dirty="0">
                <a:solidFill>
                  <a:srgbClr val="FF0000"/>
                </a:solidFill>
                <a:latin typeface="Arial" charset="0"/>
              </a:rPr>
              <a:t> Res, Kiev</a:t>
            </a:r>
          </a:p>
          <a:p>
            <a:pPr algn="r" eaLnBrk="0" hangingPunct="0">
              <a:lnSpc>
                <a:spcPct val="90000"/>
              </a:lnSpc>
              <a:spcBef>
                <a:spcPct val="8000"/>
              </a:spcBef>
              <a:spcAft>
                <a:spcPct val="8000"/>
              </a:spcAft>
            </a:pPr>
            <a:r>
              <a:rPr lang="en-US" sz="1000" dirty="0" err="1">
                <a:solidFill>
                  <a:srgbClr val="FF0000"/>
                </a:solidFill>
                <a:latin typeface="Arial" charset="0"/>
              </a:rPr>
              <a:t>Ioffe</a:t>
            </a:r>
            <a:r>
              <a:rPr lang="en-US" sz="1000" dirty="0">
                <a:solidFill>
                  <a:srgbClr val="FF0000"/>
                </a:solidFill>
                <a:latin typeface="Arial" charset="0"/>
              </a:rPr>
              <a:t> Inst</a:t>
            </a:r>
          </a:p>
          <a:p>
            <a:pPr algn="r" eaLnBrk="0" hangingPunct="0">
              <a:lnSpc>
                <a:spcPct val="90000"/>
              </a:lnSpc>
              <a:spcBef>
                <a:spcPct val="8000"/>
              </a:spcBef>
              <a:spcAft>
                <a:spcPct val="8000"/>
              </a:spcAft>
            </a:pPr>
            <a:r>
              <a:rPr lang="en-US" sz="1000" dirty="0">
                <a:solidFill>
                  <a:srgbClr val="FF0000"/>
                </a:solidFill>
                <a:latin typeface="Arial" charset="0"/>
              </a:rPr>
              <a:t>TRINITI</a:t>
            </a:r>
          </a:p>
          <a:p>
            <a:pPr algn="r" eaLnBrk="0" hangingPunct="0">
              <a:lnSpc>
                <a:spcPct val="90000"/>
              </a:lnSpc>
              <a:spcBef>
                <a:spcPct val="8000"/>
              </a:spcBef>
              <a:spcAft>
                <a:spcPct val="8000"/>
              </a:spcAft>
            </a:pPr>
            <a:r>
              <a:rPr lang="en-US" sz="1000" dirty="0" err="1">
                <a:solidFill>
                  <a:srgbClr val="FF0000"/>
                </a:solidFill>
                <a:latin typeface="Arial" charset="0"/>
              </a:rPr>
              <a:t>Chonbuk</a:t>
            </a:r>
            <a:r>
              <a:rPr lang="en-US" sz="1000" dirty="0">
                <a:solidFill>
                  <a:srgbClr val="FF0000"/>
                </a:solidFill>
                <a:latin typeface="Arial" charset="0"/>
              </a:rPr>
              <a:t> </a:t>
            </a:r>
            <a:r>
              <a:rPr lang="en-US" sz="1000" dirty="0" err="1">
                <a:solidFill>
                  <a:srgbClr val="FF0000"/>
                </a:solidFill>
                <a:latin typeface="Arial" charset="0"/>
              </a:rPr>
              <a:t>Natl</a:t>
            </a:r>
            <a:r>
              <a:rPr lang="en-US" sz="1000" dirty="0">
                <a:solidFill>
                  <a:srgbClr val="FF0000"/>
                </a:solidFill>
                <a:latin typeface="Arial" charset="0"/>
              </a:rPr>
              <a:t> U</a:t>
            </a:r>
          </a:p>
          <a:p>
            <a:pPr algn="r" eaLnBrk="0" hangingPunct="0">
              <a:lnSpc>
                <a:spcPct val="90000"/>
              </a:lnSpc>
              <a:spcBef>
                <a:spcPct val="8000"/>
              </a:spcBef>
              <a:spcAft>
                <a:spcPct val="8000"/>
              </a:spcAft>
            </a:pPr>
            <a:r>
              <a:rPr lang="en-US" sz="1000" dirty="0">
                <a:solidFill>
                  <a:srgbClr val="FF0000"/>
                </a:solidFill>
                <a:latin typeface="Arial" charset="0"/>
              </a:rPr>
              <a:t>NFRI</a:t>
            </a:r>
          </a:p>
          <a:p>
            <a:pPr algn="r" eaLnBrk="0" hangingPunct="0">
              <a:lnSpc>
                <a:spcPct val="90000"/>
              </a:lnSpc>
              <a:spcBef>
                <a:spcPct val="8000"/>
              </a:spcBef>
              <a:spcAft>
                <a:spcPct val="8000"/>
              </a:spcAft>
            </a:pPr>
            <a:r>
              <a:rPr lang="en-US" sz="1000" dirty="0">
                <a:solidFill>
                  <a:srgbClr val="FF0000"/>
                </a:solidFill>
                <a:latin typeface="Arial" charset="0"/>
              </a:rPr>
              <a:t>KAIST</a:t>
            </a:r>
          </a:p>
          <a:p>
            <a:pPr algn="r" eaLnBrk="0" hangingPunct="0">
              <a:lnSpc>
                <a:spcPct val="90000"/>
              </a:lnSpc>
              <a:spcBef>
                <a:spcPct val="8000"/>
              </a:spcBef>
              <a:spcAft>
                <a:spcPct val="8000"/>
              </a:spcAft>
            </a:pPr>
            <a:r>
              <a:rPr lang="en-US" sz="1000" dirty="0">
                <a:solidFill>
                  <a:srgbClr val="FF0000"/>
                </a:solidFill>
                <a:latin typeface="Arial" charset="0"/>
              </a:rPr>
              <a:t>POSTECH</a:t>
            </a:r>
          </a:p>
          <a:p>
            <a:pPr algn="r" eaLnBrk="0" hangingPunct="0">
              <a:lnSpc>
                <a:spcPct val="90000"/>
              </a:lnSpc>
              <a:spcBef>
                <a:spcPct val="8000"/>
              </a:spcBef>
              <a:spcAft>
                <a:spcPct val="8000"/>
              </a:spcAft>
            </a:pPr>
            <a:r>
              <a:rPr lang="en-US" sz="1000" dirty="0">
                <a:solidFill>
                  <a:srgbClr val="FF0000"/>
                </a:solidFill>
                <a:latin typeface="Arial" charset="0"/>
              </a:rPr>
              <a:t>Seoul </a:t>
            </a:r>
            <a:r>
              <a:rPr lang="en-US" sz="1000" dirty="0" err="1">
                <a:solidFill>
                  <a:srgbClr val="FF0000"/>
                </a:solidFill>
                <a:latin typeface="Arial" charset="0"/>
              </a:rPr>
              <a:t>Natl</a:t>
            </a:r>
            <a:r>
              <a:rPr lang="en-US" sz="1000" dirty="0">
                <a:solidFill>
                  <a:srgbClr val="FF0000"/>
                </a:solidFill>
                <a:latin typeface="Arial" charset="0"/>
              </a:rPr>
              <a:t> U</a:t>
            </a:r>
          </a:p>
          <a:p>
            <a:pPr algn="r" eaLnBrk="0" hangingPunct="0">
              <a:lnSpc>
                <a:spcPct val="90000"/>
              </a:lnSpc>
              <a:spcBef>
                <a:spcPct val="8000"/>
              </a:spcBef>
              <a:spcAft>
                <a:spcPct val="8000"/>
              </a:spcAft>
            </a:pPr>
            <a:r>
              <a:rPr lang="en-US" sz="1000" dirty="0">
                <a:solidFill>
                  <a:srgbClr val="FF0000"/>
                </a:solidFill>
                <a:latin typeface="Arial" charset="0"/>
              </a:rPr>
              <a:t>ASIPP</a:t>
            </a:r>
          </a:p>
          <a:p>
            <a:pPr algn="r" eaLnBrk="0" hangingPunct="0">
              <a:lnSpc>
                <a:spcPct val="90000"/>
              </a:lnSpc>
              <a:spcBef>
                <a:spcPct val="8000"/>
              </a:spcBef>
              <a:spcAft>
                <a:spcPct val="8000"/>
              </a:spcAft>
            </a:pPr>
            <a:r>
              <a:rPr lang="en-US" sz="1000" dirty="0">
                <a:solidFill>
                  <a:srgbClr val="FF0000"/>
                </a:solidFill>
                <a:latin typeface="Arial" charset="0"/>
              </a:rPr>
              <a:t>CIEMAT</a:t>
            </a:r>
          </a:p>
          <a:p>
            <a:pPr algn="r" eaLnBrk="0" hangingPunct="0">
              <a:lnSpc>
                <a:spcPct val="90000"/>
              </a:lnSpc>
              <a:spcBef>
                <a:spcPct val="8000"/>
              </a:spcBef>
              <a:spcAft>
                <a:spcPct val="8000"/>
              </a:spcAft>
            </a:pPr>
            <a:r>
              <a:rPr lang="en-US" sz="1000" dirty="0">
                <a:solidFill>
                  <a:srgbClr val="FF0000"/>
                </a:solidFill>
                <a:latin typeface="Arial" charset="0"/>
              </a:rPr>
              <a:t>FOM Inst DIFFER</a:t>
            </a:r>
          </a:p>
          <a:p>
            <a:pPr algn="r" eaLnBrk="0" hangingPunct="0">
              <a:lnSpc>
                <a:spcPct val="90000"/>
              </a:lnSpc>
              <a:spcBef>
                <a:spcPct val="8000"/>
              </a:spcBef>
              <a:spcAft>
                <a:spcPct val="8000"/>
              </a:spcAft>
            </a:pPr>
            <a:r>
              <a:rPr lang="en-US" sz="1000" dirty="0">
                <a:solidFill>
                  <a:srgbClr val="FF0000"/>
                </a:solidFill>
                <a:latin typeface="Arial" charset="0"/>
              </a:rPr>
              <a:t>ENEA, </a:t>
            </a:r>
            <a:r>
              <a:rPr lang="en-US" sz="1000" dirty="0" err="1">
                <a:solidFill>
                  <a:srgbClr val="FF0000"/>
                </a:solidFill>
                <a:latin typeface="Arial" charset="0"/>
              </a:rPr>
              <a:t>Frascati</a:t>
            </a:r>
            <a:endParaRPr lang="en-US" sz="1000" dirty="0">
              <a:solidFill>
                <a:srgbClr val="FF0000"/>
              </a:solidFill>
              <a:latin typeface="Arial" charset="0"/>
            </a:endParaRPr>
          </a:p>
          <a:p>
            <a:pPr algn="r" eaLnBrk="0" hangingPunct="0">
              <a:lnSpc>
                <a:spcPct val="90000"/>
              </a:lnSpc>
              <a:spcBef>
                <a:spcPct val="8000"/>
              </a:spcBef>
              <a:spcAft>
                <a:spcPct val="8000"/>
              </a:spcAft>
            </a:pPr>
            <a:r>
              <a:rPr lang="en-US" sz="1000" dirty="0">
                <a:solidFill>
                  <a:srgbClr val="FF0000"/>
                </a:solidFill>
                <a:latin typeface="Arial" charset="0"/>
              </a:rPr>
              <a:t>CEA, </a:t>
            </a:r>
            <a:r>
              <a:rPr lang="en-US" sz="1000" dirty="0" err="1">
                <a:solidFill>
                  <a:srgbClr val="FF0000"/>
                </a:solidFill>
                <a:latin typeface="Arial" charset="0"/>
              </a:rPr>
              <a:t>Cadarache</a:t>
            </a:r>
            <a:endParaRPr lang="en-US" sz="1000" dirty="0">
              <a:solidFill>
                <a:srgbClr val="FF0000"/>
              </a:solidFill>
              <a:latin typeface="Arial" charset="0"/>
            </a:endParaRPr>
          </a:p>
          <a:p>
            <a:pPr algn="r" eaLnBrk="0" hangingPunct="0">
              <a:lnSpc>
                <a:spcPct val="90000"/>
              </a:lnSpc>
              <a:spcBef>
                <a:spcPct val="8000"/>
              </a:spcBef>
              <a:spcAft>
                <a:spcPct val="8000"/>
              </a:spcAft>
            </a:pPr>
            <a:r>
              <a:rPr lang="en-US" sz="1000" dirty="0">
                <a:solidFill>
                  <a:srgbClr val="FF0000"/>
                </a:solidFill>
                <a:latin typeface="Arial" charset="0"/>
              </a:rPr>
              <a:t>IPP, </a:t>
            </a:r>
            <a:r>
              <a:rPr lang="en-US" sz="1000" dirty="0" err="1">
                <a:solidFill>
                  <a:srgbClr val="FF0000"/>
                </a:solidFill>
                <a:latin typeface="Arial" charset="0"/>
              </a:rPr>
              <a:t>Jülich</a:t>
            </a:r>
            <a:endParaRPr lang="en-US" sz="1000" dirty="0">
              <a:solidFill>
                <a:srgbClr val="FF0000"/>
              </a:solidFill>
              <a:latin typeface="Arial" charset="0"/>
            </a:endParaRPr>
          </a:p>
          <a:p>
            <a:pPr algn="r" eaLnBrk="0" hangingPunct="0">
              <a:lnSpc>
                <a:spcPct val="90000"/>
              </a:lnSpc>
              <a:spcBef>
                <a:spcPct val="8000"/>
              </a:spcBef>
              <a:spcAft>
                <a:spcPct val="8000"/>
              </a:spcAft>
            </a:pPr>
            <a:r>
              <a:rPr lang="en-US" sz="1000" dirty="0">
                <a:solidFill>
                  <a:srgbClr val="FF0000"/>
                </a:solidFill>
                <a:latin typeface="Arial" charset="0"/>
              </a:rPr>
              <a:t>IPP, </a:t>
            </a:r>
            <a:r>
              <a:rPr lang="en-US" sz="1000" dirty="0" err="1">
                <a:solidFill>
                  <a:srgbClr val="FF0000"/>
                </a:solidFill>
                <a:latin typeface="Arial" charset="0"/>
              </a:rPr>
              <a:t>Garching</a:t>
            </a:r>
            <a:endParaRPr lang="en-US" sz="1000" dirty="0">
              <a:solidFill>
                <a:srgbClr val="FF0000"/>
              </a:solidFill>
              <a:latin typeface="Arial" charset="0"/>
            </a:endParaRPr>
          </a:p>
          <a:p>
            <a:pPr algn="r" eaLnBrk="0" hangingPunct="0">
              <a:lnSpc>
                <a:spcPct val="90000"/>
              </a:lnSpc>
              <a:spcBef>
                <a:spcPct val="8000"/>
              </a:spcBef>
              <a:spcAft>
                <a:spcPct val="8000"/>
              </a:spcAft>
            </a:pPr>
            <a:r>
              <a:rPr lang="en-US" sz="1000" dirty="0">
                <a:solidFill>
                  <a:srgbClr val="FF0000"/>
                </a:solidFill>
                <a:latin typeface="Arial" charset="0"/>
              </a:rPr>
              <a:t>ASCR, Czech Rep</a:t>
            </a:r>
          </a:p>
        </p:txBody>
      </p:sp>
      <p:pic>
        <p:nvPicPr>
          <p:cNvPr id="2100" name="Picture 3" descr="C:\Users\jmenard\Desktop\Picture1.jpg"/>
          <p:cNvPicPr>
            <a:picLocks noChangeAspect="1" noChangeArrowheads="1"/>
          </p:cNvPicPr>
          <p:nvPr/>
        </p:nvPicPr>
        <p:blipFill>
          <a:blip r:embed="rId5" cstate="print"/>
          <a:srcRect/>
          <a:stretch>
            <a:fillRect/>
          </a:stretch>
        </p:blipFill>
        <p:spPr bwMode="auto">
          <a:xfrm>
            <a:off x="4660742" y="5095240"/>
            <a:ext cx="3385978" cy="2504440"/>
          </a:xfrm>
          <a:prstGeom prst="rect">
            <a:avLst/>
          </a:prstGeom>
          <a:noFill/>
          <a:ln w="9525">
            <a:noFill/>
            <a:miter lim="800000"/>
            <a:headEnd/>
            <a:tailEnd/>
          </a:ln>
        </p:spPr>
      </p:pic>
      <p:pic>
        <p:nvPicPr>
          <p:cNvPr id="2101" name="Picture 48" descr="ppi221.tmp"/>
          <p:cNvPicPr>
            <a:picLocks/>
          </p:cNvPicPr>
          <p:nvPr/>
        </p:nvPicPr>
        <p:blipFill>
          <a:blip r:embed="rId6" cstate="print"/>
          <a:srcRect/>
          <a:stretch>
            <a:fillRect/>
          </a:stretch>
        </p:blipFill>
        <p:spPr bwMode="auto">
          <a:xfrm>
            <a:off x="167640" y="2331720"/>
            <a:ext cx="1424940" cy="5267960"/>
          </a:xfrm>
          <a:prstGeom prst="rect">
            <a:avLst/>
          </a:prstGeom>
          <a:noFill/>
          <a:ln w="9525">
            <a:noFill/>
            <a:miter lim="800000"/>
            <a:headEnd/>
            <a:tailEnd/>
          </a:ln>
        </p:spPr>
      </p:pic>
      <p:sp>
        <p:nvSpPr>
          <p:cNvPr id="2102" name="Text Box 152"/>
          <p:cNvSpPr txBox="1">
            <a:spLocks noChangeArrowheads="1"/>
          </p:cNvSpPr>
          <p:nvPr/>
        </p:nvSpPr>
        <p:spPr bwMode="auto">
          <a:xfrm>
            <a:off x="167640" y="2388503"/>
            <a:ext cx="1383030" cy="5267960"/>
          </a:xfrm>
          <a:prstGeom prst="rect">
            <a:avLst/>
          </a:prstGeom>
          <a:noFill/>
          <a:ln w="12700" algn="ctr">
            <a:noFill/>
            <a:miter lim="800000"/>
            <a:headEnd/>
            <a:tailEnd/>
          </a:ln>
        </p:spPr>
        <p:txBody>
          <a:bodyPr lIns="101846" tIns="50923" rIns="101846" bIns="50923">
            <a:spAutoFit/>
          </a:bodyPr>
          <a:lstStyle/>
          <a:p>
            <a:pPr eaLnBrk="0" hangingPunct="0">
              <a:lnSpc>
                <a:spcPct val="90000"/>
              </a:lnSpc>
              <a:spcBef>
                <a:spcPts val="45"/>
              </a:spcBef>
              <a:spcAft>
                <a:spcPct val="5000"/>
              </a:spcAft>
            </a:pPr>
            <a:r>
              <a:rPr lang="en-US" sz="1000" dirty="0" err="1">
                <a:solidFill>
                  <a:srgbClr val="0000FF"/>
                </a:solidFill>
                <a:latin typeface="Arial" charset="0"/>
              </a:rPr>
              <a:t>Coll</a:t>
            </a:r>
            <a:r>
              <a:rPr lang="en-US" sz="1000" dirty="0">
                <a:solidFill>
                  <a:srgbClr val="0000FF"/>
                </a:solidFill>
                <a:latin typeface="Arial" charset="0"/>
              </a:rPr>
              <a:t> of Wm &amp; Mary</a:t>
            </a:r>
          </a:p>
          <a:p>
            <a:pPr eaLnBrk="0" hangingPunct="0">
              <a:lnSpc>
                <a:spcPct val="90000"/>
              </a:lnSpc>
              <a:spcBef>
                <a:spcPts val="45"/>
              </a:spcBef>
              <a:spcAft>
                <a:spcPct val="5000"/>
              </a:spcAft>
            </a:pPr>
            <a:r>
              <a:rPr lang="en-US" sz="1000" dirty="0">
                <a:solidFill>
                  <a:srgbClr val="0000FF"/>
                </a:solidFill>
                <a:latin typeface="Arial" charset="0"/>
              </a:rPr>
              <a:t>Columbia U</a:t>
            </a:r>
          </a:p>
          <a:p>
            <a:pPr eaLnBrk="0" hangingPunct="0">
              <a:lnSpc>
                <a:spcPct val="90000"/>
              </a:lnSpc>
              <a:spcBef>
                <a:spcPts val="45"/>
              </a:spcBef>
              <a:spcAft>
                <a:spcPct val="5000"/>
              </a:spcAft>
            </a:pPr>
            <a:r>
              <a:rPr lang="en-US" sz="1000" dirty="0" err="1">
                <a:solidFill>
                  <a:srgbClr val="0000FF"/>
                </a:solidFill>
                <a:latin typeface="Arial" charset="0"/>
              </a:rPr>
              <a:t>CompX</a:t>
            </a:r>
            <a:endParaRPr lang="en-US" sz="1000" dirty="0">
              <a:solidFill>
                <a:srgbClr val="0000FF"/>
              </a:solidFill>
              <a:latin typeface="Arial" charset="0"/>
            </a:endParaRPr>
          </a:p>
          <a:p>
            <a:pPr eaLnBrk="0" hangingPunct="0">
              <a:lnSpc>
                <a:spcPct val="90000"/>
              </a:lnSpc>
              <a:spcBef>
                <a:spcPts val="45"/>
              </a:spcBef>
              <a:spcAft>
                <a:spcPct val="5000"/>
              </a:spcAft>
            </a:pPr>
            <a:r>
              <a:rPr lang="en-US" sz="1000" dirty="0">
                <a:solidFill>
                  <a:srgbClr val="0000FF"/>
                </a:solidFill>
                <a:latin typeface="Arial" charset="0"/>
              </a:rPr>
              <a:t>General Atomics</a:t>
            </a:r>
          </a:p>
          <a:p>
            <a:pPr eaLnBrk="0" hangingPunct="0">
              <a:lnSpc>
                <a:spcPct val="90000"/>
              </a:lnSpc>
              <a:spcBef>
                <a:spcPts val="45"/>
              </a:spcBef>
              <a:spcAft>
                <a:spcPct val="5000"/>
              </a:spcAft>
            </a:pPr>
            <a:r>
              <a:rPr lang="en-US" sz="1000" dirty="0">
                <a:solidFill>
                  <a:srgbClr val="0000FF"/>
                </a:solidFill>
                <a:latin typeface="Arial" charset="0"/>
              </a:rPr>
              <a:t>FIU</a:t>
            </a:r>
          </a:p>
          <a:p>
            <a:pPr eaLnBrk="0" hangingPunct="0">
              <a:lnSpc>
                <a:spcPct val="90000"/>
              </a:lnSpc>
              <a:spcBef>
                <a:spcPts val="45"/>
              </a:spcBef>
              <a:spcAft>
                <a:spcPct val="5000"/>
              </a:spcAft>
            </a:pPr>
            <a:r>
              <a:rPr lang="en-US" sz="1000" dirty="0">
                <a:solidFill>
                  <a:srgbClr val="0000FF"/>
                </a:solidFill>
                <a:latin typeface="Arial" charset="0"/>
              </a:rPr>
              <a:t>INL</a:t>
            </a:r>
          </a:p>
          <a:p>
            <a:pPr eaLnBrk="0" hangingPunct="0">
              <a:lnSpc>
                <a:spcPct val="90000"/>
              </a:lnSpc>
              <a:spcBef>
                <a:spcPts val="45"/>
              </a:spcBef>
              <a:spcAft>
                <a:spcPct val="5000"/>
              </a:spcAft>
            </a:pPr>
            <a:r>
              <a:rPr lang="en-US" sz="1000" dirty="0">
                <a:solidFill>
                  <a:srgbClr val="0000FF"/>
                </a:solidFill>
                <a:latin typeface="Arial" charset="0"/>
              </a:rPr>
              <a:t>Johns Hopkins U</a:t>
            </a:r>
          </a:p>
          <a:p>
            <a:pPr eaLnBrk="0" hangingPunct="0">
              <a:lnSpc>
                <a:spcPct val="90000"/>
              </a:lnSpc>
              <a:spcBef>
                <a:spcPts val="45"/>
              </a:spcBef>
              <a:spcAft>
                <a:spcPct val="5000"/>
              </a:spcAft>
            </a:pPr>
            <a:r>
              <a:rPr lang="en-US" sz="1000" dirty="0">
                <a:solidFill>
                  <a:srgbClr val="0000FF"/>
                </a:solidFill>
                <a:latin typeface="Arial" charset="0"/>
              </a:rPr>
              <a:t>LANL</a:t>
            </a:r>
          </a:p>
          <a:p>
            <a:pPr eaLnBrk="0" hangingPunct="0">
              <a:lnSpc>
                <a:spcPct val="90000"/>
              </a:lnSpc>
              <a:spcBef>
                <a:spcPts val="45"/>
              </a:spcBef>
              <a:spcAft>
                <a:spcPct val="5000"/>
              </a:spcAft>
            </a:pPr>
            <a:r>
              <a:rPr lang="en-US" sz="1000" dirty="0">
                <a:solidFill>
                  <a:srgbClr val="0000FF"/>
                </a:solidFill>
                <a:latin typeface="Arial" charset="0"/>
              </a:rPr>
              <a:t>LLNL</a:t>
            </a:r>
          </a:p>
          <a:p>
            <a:pPr eaLnBrk="0" hangingPunct="0">
              <a:lnSpc>
                <a:spcPct val="90000"/>
              </a:lnSpc>
              <a:spcBef>
                <a:spcPts val="45"/>
              </a:spcBef>
              <a:spcAft>
                <a:spcPct val="5000"/>
              </a:spcAft>
            </a:pPr>
            <a:r>
              <a:rPr lang="en-US" sz="1000" dirty="0">
                <a:solidFill>
                  <a:srgbClr val="0000FF"/>
                </a:solidFill>
                <a:latin typeface="Arial" charset="0"/>
              </a:rPr>
              <a:t>Lodestar</a:t>
            </a:r>
          </a:p>
          <a:p>
            <a:pPr eaLnBrk="0" hangingPunct="0">
              <a:lnSpc>
                <a:spcPct val="90000"/>
              </a:lnSpc>
              <a:spcBef>
                <a:spcPts val="45"/>
              </a:spcBef>
              <a:spcAft>
                <a:spcPct val="5000"/>
              </a:spcAft>
            </a:pPr>
            <a:r>
              <a:rPr lang="en-US" sz="1000" dirty="0">
                <a:solidFill>
                  <a:srgbClr val="0000FF"/>
                </a:solidFill>
                <a:latin typeface="Arial" charset="0"/>
              </a:rPr>
              <a:t>MIT</a:t>
            </a:r>
          </a:p>
          <a:p>
            <a:pPr eaLnBrk="0" hangingPunct="0">
              <a:lnSpc>
                <a:spcPct val="90000"/>
              </a:lnSpc>
              <a:spcBef>
                <a:spcPts val="45"/>
              </a:spcBef>
              <a:spcAft>
                <a:spcPct val="5000"/>
              </a:spcAft>
            </a:pPr>
            <a:r>
              <a:rPr lang="en-US" sz="1000" dirty="0">
                <a:solidFill>
                  <a:srgbClr val="0000FF"/>
                </a:solidFill>
                <a:latin typeface="Arial" charset="0"/>
              </a:rPr>
              <a:t>Lehigh U</a:t>
            </a:r>
          </a:p>
          <a:p>
            <a:pPr eaLnBrk="0" hangingPunct="0">
              <a:lnSpc>
                <a:spcPct val="90000"/>
              </a:lnSpc>
              <a:spcBef>
                <a:spcPts val="45"/>
              </a:spcBef>
              <a:spcAft>
                <a:spcPct val="5000"/>
              </a:spcAft>
            </a:pPr>
            <a:r>
              <a:rPr lang="en-US" sz="1000" dirty="0">
                <a:solidFill>
                  <a:srgbClr val="0000FF"/>
                </a:solidFill>
                <a:latin typeface="Arial" charset="0"/>
              </a:rPr>
              <a:t>Nova Photonics</a:t>
            </a:r>
          </a:p>
          <a:p>
            <a:pPr eaLnBrk="0" hangingPunct="0">
              <a:lnSpc>
                <a:spcPct val="90000"/>
              </a:lnSpc>
              <a:spcBef>
                <a:spcPts val="45"/>
              </a:spcBef>
              <a:spcAft>
                <a:spcPct val="5000"/>
              </a:spcAft>
            </a:pPr>
            <a:r>
              <a:rPr lang="en-US" sz="1000" dirty="0">
                <a:solidFill>
                  <a:srgbClr val="0000FF"/>
                </a:solidFill>
                <a:latin typeface="Arial" charset="0"/>
              </a:rPr>
              <a:t>Old Dominion</a:t>
            </a:r>
          </a:p>
          <a:p>
            <a:pPr eaLnBrk="0" hangingPunct="0">
              <a:lnSpc>
                <a:spcPct val="90000"/>
              </a:lnSpc>
              <a:spcBef>
                <a:spcPts val="45"/>
              </a:spcBef>
              <a:spcAft>
                <a:spcPct val="5000"/>
              </a:spcAft>
            </a:pPr>
            <a:r>
              <a:rPr lang="en-US" sz="1000" dirty="0">
                <a:solidFill>
                  <a:srgbClr val="0000FF"/>
                </a:solidFill>
                <a:latin typeface="Arial" charset="0"/>
              </a:rPr>
              <a:t>ORNL</a:t>
            </a:r>
          </a:p>
          <a:p>
            <a:pPr eaLnBrk="0" hangingPunct="0">
              <a:lnSpc>
                <a:spcPct val="90000"/>
              </a:lnSpc>
              <a:spcBef>
                <a:spcPts val="45"/>
              </a:spcBef>
              <a:spcAft>
                <a:spcPct val="5000"/>
              </a:spcAft>
            </a:pPr>
            <a:r>
              <a:rPr lang="en-US" sz="1000" dirty="0">
                <a:solidFill>
                  <a:srgbClr val="0000FF"/>
                </a:solidFill>
                <a:latin typeface="Arial" charset="0"/>
              </a:rPr>
              <a:t>PPPL</a:t>
            </a:r>
          </a:p>
          <a:p>
            <a:pPr eaLnBrk="0" hangingPunct="0">
              <a:lnSpc>
                <a:spcPct val="90000"/>
              </a:lnSpc>
              <a:spcBef>
                <a:spcPts val="45"/>
              </a:spcBef>
              <a:spcAft>
                <a:spcPct val="5000"/>
              </a:spcAft>
            </a:pPr>
            <a:r>
              <a:rPr lang="en-US" sz="1000" dirty="0">
                <a:solidFill>
                  <a:srgbClr val="0000FF"/>
                </a:solidFill>
                <a:latin typeface="Arial" charset="0"/>
              </a:rPr>
              <a:t>Princeton U</a:t>
            </a:r>
          </a:p>
          <a:p>
            <a:pPr eaLnBrk="0" hangingPunct="0">
              <a:lnSpc>
                <a:spcPct val="90000"/>
              </a:lnSpc>
              <a:spcBef>
                <a:spcPts val="45"/>
              </a:spcBef>
              <a:spcAft>
                <a:spcPct val="5000"/>
              </a:spcAft>
            </a:pPr>
            <a:r>
              <a:rPr lang="en-US" sz="1000" dirty="0">
                <a:solidFill>
                  <a:srgbClr val="0000FF"/>
                </a:solidFill>
                <a:latin typeface="Arial" charset="0"/>
              </a:rPr>
              <a:t>Purdue U</a:t>
            </a:r>
          </a:p>
          <a:p>
            <a:pPr eaLnBrk="0" hangingPunct="0">
              <a:lnSpc>
                <a:spcPct val="90000"/>
              </a:lnSpc>
              <a:spcBef>
                <a:spcPts val="45"/>
              </a:spcBef>
              <a:spcAft>
                <a:spcPct val="5000"/>
              </a:spcAft>
            </a:pPr>
            <a:r>
              <a:rPr lang="en-US" sz="1000" dirty="0">
                <a:solidFill>
                  <a:srgbClr val="0000FF"/>
                </a:solidFill>
                <a:latin typeface="Arial" charset="0"/>
              </a:rPr>
              <a:t>SNL</a:t>
            </a:r>
          </a:p>
          <a:p>
            <a:pPr eaLnBrk="0" hangingPunct="0">
              <a:lnSpc>
                <a:spcPct val="90000"/>
              </a:lnSpc>
              <a:spcBef>
                <a:spcPts val="45"/>
              </a:spcBef>
              <a:spcAft>
                <a:spcPct val="5000"/>
              </a:spcAft>
            </a:pPr>
            <a:r>
              <a:rPr lang="en-US" sz="1000" dirty="0">
                <a:solidFill>
                  <a:srgbClr val="0000FF"/>
                </a:solidFill>
                <a:latin typeface="Arial" charset="0"/>
              </a:rPr>
              <a:t>Think Tank, Inc.</a:t>
            </a:r>
          </a:p>
          <a:p>
            <a:pPr eaLnBrk="0" hangingPunct="0">
              <a:lnSpc>
                <a:spcPct val="90000"/>
              </a:lnSpc>
              <a:spcBef>
                <a:spcPts val="45"/>
              </a:spcBef>
              <a:spcAft>
                <a:spcPct val="5000"/>
              </a:spcAft>
            </a:pPr>
            <a:r>
              <a:rPr lang="en-US" sz="1000" dirty="0">
                <a:solidFill>
                  <a:srgbClr val="0000FF"/>
                </a:solidFill>
                <a:latin typeface="Arial" charset="0"/>
              </a:rPr>
              <a:t>UC Davis</a:t>
            </a:r>
          </a:p>
          <a:p>
            <a:pPr eaLnBrk="0" hangingPunct="0">
              <a:lnSpc>
                <a:spcPct val="90000"/>
              </a:lnSpc>
              <a:spcBef>
                <a:spcPts val="45"/>
              </a:spcBef>
              <a:spcAft>
                <a:spcPct val="5000"/>
              </a:spcAft>
            </a:pPr>
            <a:r>
              <a:rPr lang="en-US" sz="1000" dirty="0">
                <a:solidFill>
                  <a:srgbClr val="0000FF"/>
                </a:solidFill>
                <a:latin typeface="Arial" charset="0"/>
              </a:rPr>
              <a:t>UC Irvine</a:t>
            </a:r>
          </a:p>
          <a:p>
            <a:pPr eaLnBrk="0" hangingPunct="0">
              <a:lnSpc>
                <a:spcPct val="90000"/>
              </a:lnSpc>
              <a:spcBef>
                <a:spcPts val="45"/>
              </a:spcBef>
              <a:spcAft>
                <a:spcPct val="5000"/>
              </a:spcAft>
            </a:pPr>
            <a:r>
              <a:rPr lang="en-US" sz="1000" dirty="0">
                <a:solidFill>
                  <a:srgbClr val="0000FF"/>
                </a:solidFill>
                <a:latin typeface="Arial" charset="0"/>
              </a:rPr>
              <a:t>UCLA</a:t>
            </a:r>
          </a:p>
          <a:p>
            <a:pPr eaLnBrk="0" hangingPunct="0">
              <a:lnSpc>
                <a:spcPct val="90000"/>
              </a:lnSpc>
              <a:spcBef>
                <a:spcPts val="45"/>
              </a:spcBef>
              <a:spcAft>
                <a:spcPct val="5000"/>
              </a:spcAft>
            </a:pPr>
            <a:r>
              <a:rPr lang="en-US" sz="1000" dirty="0">
                <a:solidFill>
                  <a:srgbClr val="0000FF"/>
                </a:solidFill>
                <a:latin typeface="Arial" charset="0"/>
              </a:rPr>
              <a:t>UCSD</a:t>
            </a:r>
          </a:p>
          <a:p>
            <a:pPr eaLnBrk="0" hangingPunct="0">
              <a:lnSpc>
                <a:spcPct val="90000"/>
              </a:lnSpc>
              <a:spcBef>
                <a:spcPts val="45"/>
              </a:spcBef>
              <a:spcAft>
                <a:spcPct val="5000"/>
              </a:spcAft>
            </a:pPr>
            <a:r>
              <a:rPr lang="en-US" sz="1000" dirty="0">
                <a:solidFill>
                  <a:srgbClr val="0000FF"/>
                </a:solidFill>
                <a:latin typeface="Arial" charset="0"/>
              </a:rPr>
              <a:t>U Colorado</a:t>
            </a:r>
          </a:p>
          <a:p>
            <a:pPr eaLnBrk="0" hangingPunct="0">
              <a:lnSpc>
                <a:spcPct val="90000"/>
              </a:lnSpc>
              <a:spcBef>
                <a:spcPts val="45"/>
              </a:spcBef>
              <a:spcAft>
                <a:spcPct val="5000"/>
              </a:spcAft>
            </a:pPr>
            <a:r>
              <a:rPr lang="en-US" sz="1000" dirty="0">
                <a:solidFill>
                  <a:srgbClr val="0000FF"/>
                </a:solidFill>
                <a:latin typeface="Arial" charset="0"/>
              </a:rPr>
              <a:t>U Illinois</a:t>
            </a:r>
          </a:p>
          <a:p>
            <a:pPr eaLnBrk="0" hangingPunct="0">
              <a:lnSpc>
                <a:spcPct val="90000"/>
              </a:lnSpc>
              <a:spcBef>
                <a:spcPts val="45"/>
              </a:spcBef>
              <a:spcAft>
                <a:spcPct val="5000"/>
              </a:spcAft>
            </a:pPr>
            <a:r>
              <a:rPr lang="en-US" sz="1000" dirty="0">
                <a:solidFill>
                  <a:srgbClr val="0000FF"/>
                </a:solidFill>
                <a:latin typeface="Arial" charset="0"/>
              </a:rPr>
              <a:t>U Maryland</a:t>
            </a:r>
          </a:p>
          <a:p>
            <a:pPr eaLnBrk="0" hangingPunct="0">
              <a:lnSpc>
                <a:spcPct val="90000"/>
              </a:lnSpc>
              <a:spcBef>
                <a:spcPts val="45"/>
              </a:spcBef>
              <a:spcAft>
                <a:spcPct val="5000"/>
              </a:spcAft>
            </a:pPr>
            <a:r>
              <a:rPr lang="en-US" sz="1000" dirty="0">
                <a:solidFill>
                  <a:srgbClr val="0000FF"/>
                </a:solidFill>
                <a:latin typeface="Arial" charset="0"/>
              </a:rPr>
              <a:t>U Rochester</a:t>
            </a:r>
          </a:p>
          <a:p>
            <a:pPr eaLnBrk="0" hangingPunct="0">
              <a:lnSpc>
                <a:spcPct val="90000"/>
              </a:lnSpc>
              <a:spcBef>
                <a:spcPts val="45"/>
              </a:spcBef>
              <a:spcAft>
                <a:spcPct val="5000"/>
              </a:spcAft>
            </a:pPr>
            <a:r>
              <a:rPr lang="en-US" sz="1000" dirty="0">
                <a:solidFill>
                  <a:srgbClr val="0000FF"/>
                </a:solidFill>
                <a:latin typeface="Arial" charset="0"/>
              </a:rPr>
              <a:t>U Tennessee</a:t>
            </a:r>
          </a:p>
          <a:p>
            <a:pPr eaLnBrk="0" hangingPunct="0">
              <a:lnSpc>
                <a:spcPct val="90000"/>
              </a:lnSpc>
              <a:spcBef>
                <a:spcPts val="45"/>
              </a:spcBef>
              <a:spcAft>
                <a:spcPct val="5000"/>
              </a:spcAft>
            </a:pPr>
            <a:r>
              <a:rPr lang="en-US" sz="1000" dirty="0">
                <a:solidFill>
                  <a:srgbClr val="0000FF"/>
                </a:solidFill>
                <a:latin typeface="Arial" charset="0"/>
              </a:rPr>
              <a:t>U Tulsa</a:t>
            </a:r>
          </a:p>
          <a:p>
            <a:pPr eaLnBrk="0" hangingPunct="0">
              <a:lnSpc>
                <a:spcPct val="90000"/>
              </a:lnSpc>
              <a:spcBef>
                <a:spcPts val="45"/>
              </a:spcBef>
              <a:spcAft>
                <a:spcPct val="5000"/>
              </a:spcAft>
            </a:pPr>
            <a:r>
              <a:rPr lang="en-US" sz="1000" dirty="0">
                <a:solidFill>
                  <a:srgbClr val="0000FF"/>
                </a:solidFill>
                <a:latin typeface="Arial" charset="0"/>
              </a:rPr>
              <a:t>U Washington</a:t>
            </a:r>
          </a:p>
          <a:p>
            <a:pPr eaLnBrk="0" hangingPunct="0">
              <a:lnSpc>
                <a:spcPct val="90000"/>
              </a:lnSpc>
              <a:spcBef>
                <a:spcPts val="45"/>
              </a:spcBef>
              <a:spcAft>
                <a:spcPct val="5000"/>
              </a:spcAft>
            </a:pPr>
            <a:r>
              <a:rPr lang="en-US" sz="1000" dirty="0">
                <a:solidFill>
                  <a:srgbClr val="0000FF"/>
                </a:solidFill>
                <a:latin typeface="Arial" charset="0"/>
              </a:rPr>
              <a:t>U Wisconsin</a:t>
            </a:r>
          </a:p>
          <a:p>
            <a:pPr eaLnBrk="0" hangingPunct="0">
              <a:lnSpc>
                <a:spcPct val="90000"/>
              </a:lnSpc>
              <a:spcBef>
                <a:spcPts val="45"/>
              </a:spcBef>
              <a:spcAft>
                <a:spcPct val="5000"/>
              </a:spcAft>
            </a:pPr>
            <a:r>
              <a:rPr lang="en-US" sz="1000" dirty="0">
                <a:solidFill>
                  <a:srgbClr val="0000FF"/>
                </a:solidFill>
                <a:latin typeface="Arial" charset="0"/>
              </a:rPr>
              <a:t>X Science LLC</a:t>
            </a:r>
          </a:p>
        </p:txBody>
      </p:sp>
      <p:pic>
        <p:nvPicPr>
          <p:cNvPr id="2103" name="Picture 57"/>
          <p:cNvPicPr>
            <a:picLocks noChangeAspect="1" noChangeArrowheads="1"/>
          </p:cNvPicPr>
          <p:nvPr/>
        </p:nvPicPr>
        <p:blipFill>
          <a:blip r:embed="rId7" cstate="print"/>
          <a:srcRect/>
          <a:stretch>
            <a:fillRect/>
          </a:stretch>
        </p:blipFill>
        <p:spPr bwMode="auto">
          <a:xfrm>
            <a:off x="1940087" y="4922520"/>
            <a:ext cx="2502376" cy="276352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EP research in FY14: develop new analysis tools, prepare for FY15 operations </a:t>
            </a:r>
            <a:endParaRPr lang="en-US" dirty="0"/>
          </a:p>
        </p:txBody>
      </p:sp>
      <p:sp>
        <p:nvSpPr>
          <p:cNvPr id="3" name="Content Placeholder 2"/>
          <p:cNvSpPr>
            <a:spLocks noGrp="1"/>
          </p:cNvSpPr>
          <p:nvPr>
            <p:ph idx="1"/>
          </p:nvPr>
        </p:nvSpPr>
        <p:spPr>
          <a:xfrm>
            <a:off x="9702" y="1122680"/>
            <a:ext cx="10048698" cy="3144519"/>
          </a:xfrm>
        </p:spPr>
        <p:txBody>
          <a:bodyPr>
            <a:normAutofit lnSpcReduction="10000"/>
          </a:bodyPr>
          <a:lstStyle/>
          <a:p>
            <a:r>
              <a:rPr lang="en-US" dirty="0" smtClean="0"/>
              <a:t>FY14 Milestone: assess reduced models for *AE-induced fast ion transport</a:t>
            </a:r>
          </a:p>
          <a:p>
            <a:pPr lvl="1"/>
            <a:r>
              <a:rPr lang="en-US" dirty="0" smtClean="0"/>
              <a:t>Model for Quasi-Linear relaxation of fast ion profile for given *AEs</a:t>
            </a:r>
          </a:p>
          <a:p>
            <a:pPr lvl="1"/>
            <a:r>
              <a:rPr lang="en-US" dirty="0" smtClean="0"/>
              <a:t>Model for </a:t>
            </a:r>
            <a:r>
              <a:rPr lang="en-US" i="1" dirty="0" smtClean="0"/>
              <a:t>resonant</a:t>
            </a:r>
            <a:r>
              <a:rPr lang="en-US" dirty="0" smtClean="0"/>
              <a:t> fast ion transport (NUBEAM/TRANSP) to complement existing “diffusive/convective” models</a:t>
            </a:r>
          </a:p>
          <a:p>
            <a:r>
              <a:rPr lang="en-US" dirty="0" smtClean="0"/>
              <a:t>Planned improvements of numerical tools</a:t>
            </a:r>
          </a:p>
          <a:p>
            <a:pPr lvl="1">
              <a:tabLst>
                <a:tab pos="8683181" algn="l"/>
                <a:tab pos="9652917" algn="l"/>
              </a:tabLst>
            </a:pPr>
            <a:r>
              <a:rPr lang="en-US" dirty="0" smtClean="0"/>
              <a:t>3D ‘halo’ model in TRANSP (analysis/simulation of CX data)</a:t>
            </a:r>
          </a:p>
          <a:p>
            <a:pPr lvl="1">
              <a:tabLst>
                <a:tab pos="8683181" algn="l"/>
                <a:tab pos="9652917" algn="l"/>
              </a:tabLst>
            </a:pPr>
            <a:r>
              <a:rPr lang="en-US" dirty="0" smtClean="0"/>
              <a:t>Improved </a:t>
            </a:r>
            <a:r>
              <a:rPr lang="en-US" i="1" dirty="0" err="1" smtClean="0"/>
              <a:t>F</a:t>
            </a:r>
            <a:r>
              <a:rPr lang="en-US" i="1" baseline="-25000" dirty="0" err="1" smtClean="0"/>
              <a:t>nb</a:t>
            </a:r>
            <a:r>
              <a:rPr lang="en-US" dirty="0" smtClean="0"/>
              <a:t>, rotation description (M3D-K, NOVA-K, HYM)</a:t>
            </a:r>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10</a:t>
            </a:fld>
            <a:endParaRPr lang="en-US"/>
          </a:p>
        </p:txBody>
      </p:sp>
      <p:pic>
        <p:nvPicPr>
          <p:cNvPr id="13" name="Picture 12" descr="fnb_comp_m3dk_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4" y="4202845"/>
            <a:ext cx="10058400" cy="3229864"/>
          </a:xfrm>
          <a:prstGeom prst="rect">
            <a:avLst/>
          </a:prstGeom>
        </p:spPr>
      </p:pic>
      <p:sp>
        <p:nvSpPr>
          <p:cNvPr id="14" name="TextBox 13"/>
          <p:cNvSpPr txBox="1"/>
          <p:nvPr/>
        </p:nvSpPr>
        <p:spPr>
          <a:xfrm>
            <a:off x="1025830" y="5957258"/>
            <a:ext cx="2657188" cy="646321"/>
          </a:xfrm>
          <a:prstGeom prst="rect">
            <a:avLst/>
          </a:prstGeom>
          <a:noFill/>
        </p:spPr>
        <p:txBody>
          <a:bodyPr wrap="none" lIns="91418" tIns="45710" rIns="91418" bIns="45710" rtlCol="0">
            <a:spAutoFit/>
          </a:bodyPr>
          <a:lstStyle/>
          <a:p>
            <a:pPr algn="r"/>
            <a:r>
              <a:rPr lang="en-US" sz="1800" dirty="0">
                <a:solidFill>
                  <a:srgbClr val="FF0000"/>
                </a:solidFill>
              </a:rPr>
              <a:t>Analytic</a:t>
            </a:r>
          </a:p>
          <a:p>
            <a:r>
              <a:rPr lang="en-US" sz="1800" dirty="0">
                <a:solidFill>
                  <a:srgbClr val="FF0000"/>
                </a:solidFill>
              </a:rPr>
              <a:t>(single slowing-down)</a:t>
            </a:r>
          </a:p>
        </p:txBody>
      </p:sp>
      <p:sp>
        <p:nvSpPr>
          <p:cNvPr id="15" name="TextBox 14"/>
          <p:cNvSpPr txBox="1"/>
          <p:nvPr/>
        </p:nvSpPr>
        <p:spPr>
          <a:xfrm>
            <a:off x="6164285" y="6248401"/>
            <a:ext cx="2734959" cy="646321"/>
          </a:xfrm>
          <a:prstGeom prst="rect">
            <a:avLst/>
          </a:prstGeom>
          <a:noFill/>
        </p:spPr>
        <p:txBody>
          <a:bodyPr wrap="none" lIns="91418" tIns="45710" rIns="91418" bIns="45710" rtlCol="0">
            <a:spAutoFit/>
          </a:bodyPr>
          <a:lstStyle/>
          <a:p>
            <a:pPr algn="r"/>
            <a:r>
              <a:rPr lang="en-US" sz="1800" dirty="0">
                <a:solidFill>
                  <a:schemeClr val="tx1"/>
                </a:solidFill>
              </a:rPr>
              <a:t>NUBEAM</a:t>
            </a:r>
          </a:p>
          <a:p>
            <a:pPr algn="r"/>
            <a:r>
              <a:rPr lang="en-US" sz="1800" dirty="0">
                <a:solidFill>
                  <a:schemeClr val="tx1"/>
                </a:solidFill>
              </a:rPr>
              <a:t>(1 NB, 3 energy comp.)</a:t>
            </a:r>
          </a:p>
        </p:txBody>
      </p:sp>
      <p:sp>
        <p:nvSpPr>
          <p:cNvPr id="10" name="Rounded Rectangle 14"/>
          <p:cNvSpPr>
            <a:spLocks noChangeArrowheads="1"/>
          </p:cNvSpPr>
          <p:nvPr/>
        </p:nvSpPr>
        <p:spPr bwMode="auto">
          <a:xfrm>
            <a:off x="2819400" y="1641616"/>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#27</a:t>
            </a:r>
            <a:endParaRPr lang="en-US" dirty="0">
              <a:solidFill>
                <a:srgbClr val="FF0000"/>
              </a:solidFill>
            </a:endParaRPr>
          </a:p>
        </p:txBody>
      </p:sp>
      <p:sp>
        <p:nvSpPr>
          <p:cNvPr id="11" name="Rounded Rectangle 14"/>
          <p:cNvSpPr>
            <a:spLocks noChangeArrowheads="1"/>
          </p:cNvSpPr>
          <p:nvPr/>
        </p:nvSpPr>
        <p:spPr bwMode="auto">
          <a:xfrm>
            <a:off x="7010400" y="3116374"/>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#29</a:t>
            </a:r>
            <a:endParaRPr lang="en-US" dirty="0">
              <a:solidFill>
                <a:srgbClr val="FF0000"/>
              </a:solidFill>
            </a:endParaRPr>
          </a:p>
        </p:txBody>
      </p:sp>
    </p:spTree>
    <p:extLst>
      <p:ext uri="{BB962C8B-B14F-4D97-AF65-F5344CB8AC3E}">
        <p14:creationId xmlns:p14="http://schemas.microsoft.com/office/powerpoint/2010/main" val="16852116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9702" y="1122680"/>
            <a:ext cx="10048698" cy="3144519"/>
          </a:xfrm>
        </p:spPr>
        <p:txBody>
          <a:bodyPr>
            <a:normAutofit lnSpcReduction="10000"/>
          </a:bodyPr>
          <a:lstStyle/>
          <a:p>
            <a:r>
              <a:rPr lang="en-US" dirty="0" smtClean="0"/>
              <a:t>FY14 Milestone: assess reduced models for *AE-induced fast ion transport</a:t>
            </a:r>
          </a:p>
          <a:p>
            <a:pPr lvl="1"/>
            <a:r>
              <a:rPr lang="en-US" dirty="0" smtClean="0"/>
              <a:t>Model for Quasi-Linear relaxation of fast ion profile for given *AEs</a:t>
            </a:r>
          </a:p>
          <a:p>
            <a:pPr lvl="1"/>
            <a:r>
              <a:rPr lang="en-US" dirty="0" smtClean="0"/>
              <a:t>Model for </a:t>
            </a:r>
            <a:r>
              <a:rPr lang="en-US" i="1" dirty="0" smtClean="0"/>
              <a:t>resonant</a:t>
            </a:r>
            <a:r>
              <a:rPr lang="en-US" dirty="0" smtClean="0"/>
              <a:t> fast ion transport (NUBEAM/TRANSP) to complement existing “diffusive/convective” models</a:t>
            </a:r>
          </a:p>
          <a:p>
            <a:r>
              <a:rPr lang="en-US" dirty="0" smtClean="0"/>
              <a:t>Planned improvements of numerical tools</a:t>
            </a:r>
          </a:p>
          <a:p>
            <a:pPr lvl="1">
              <a:tabLst>
                <a:tab pos="8683181" algn="l"/>
                <a:tab pos="9652917" algn="l"/>
              </a:tabLst>
            </a:pPr>
            <a:r>
              <a:rPr lang="en-US" dirty="0" smtClean="0"/>
              <a:t>3D ‘halo’ model in TRANSP (analysis/simulation of CX data)</a:t>
            </a:r>
          </a:p>
          <a:p>
            <a:pPr lvl="1">
              <a:tabLst>
                <a:tab pos="8683181" algn="l"/>
                <a:tab pos="9652917" algn="l"/>
              </a:tabLst>
            </a:pPr>
            <a:r>
              <a:rPr lang="en-US" dirty="0" smtClean="0"/>
              <a:t>Improved </a:t>
            </a:r>
            <a:r>
              <a:rPr lang="en-US" i="1" dirty="0" err="1" smtClean="0"/>
              <a:t>F</a:t>
            </a:r>
            <a:r>
              <a:rPr lang="en-US" i="1" baseline="-25000" dirty="0" err="1" smtClean="0"/>
              <a:t>nb</a:t>
            </a:r>
            <a:r>
              <a:rPr lang="en-US" dirty="0" smtClean="0"/>
              <a:t>, rotation description (M3D-K, NOVA-K, HYM)</a:t>
            </a:r>
          </a:p>
        </p:txBody>
      </p:sp>
      <p:pic>
        <p:nvPicPr>
          <p:cNvPr id="3" name="Picture 2" descr="FIDA_layout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3" y="4254159"/>
            <a:ext cx="4724400" cy="3143173"/>
          </a:xfrm>
          <a:prstGeom prst="rect">
            <a:avLst/>
          </a:prstGeom>
        </p:spPr>
      </p:pic>
      <p:sp>
        <p:nvSpPr>
          <p:cNvPr id="2" name="Title 1"/>
          <p:cNvSpPr>
            <a:spLocks noGrp="1"/>
          </p:cNvSpPr>
          <p:nvPr>
            <p:ph type="title"/>
          </p:nvPr>
        </p:nvSpPr>
        <p:spPr/>
        <p:txBody>
          <a:bodyPr/>
          <a:lstStyle/>
          <a:p>
            <a:r>
              <a:rPr lang="en-US" sz="3100" dirty="0"/>
              <a:t>EP research in FY14: develop new analysis tools, prepare for FY15 operations </a:t>
            </a:r>
            <a:endParaRPr lang="en-US" dirty="0"/>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11</a:t>
            </a:fld>
            <a:endParaRPr lang="en-US"/>
          </a:p>
        </p:txBody>
      </p:sp>
      <p:sp>
        <p:nvSpPr>
          <p:cNvPr id="8" name="Content Placeholder 2"/>
          <p:cNvSpPr txBox="1">
            <a:spLocks/>
          </p:cNvSpPr>
          <p:nvPr/>
        </p:nvSpPr>
        <p:spPr bwMode="auto">
          <a:xfrm>
            <a:off x="-22613" y="4343400"/>
            <a:ext cx="5737614" cy="3169920"/>
          </a:xfrm>
          <a:prstGeom prst="rect">
            <a:avLst/>
          </a:prstGeom>
          <a:noFill/>
          <a:ln w="9525">
            <a:noFill/>
            <a:miter lim="800000"/>
            <a:headEnd/>
            <a:tailEnd/>
          </a:ln>
        </p:spPr>
        <p:txBody>
          <a:bodyPr vert="horz" wrap="square" lIns="101858" tIns="50929" rIns="101858" bIns="50929"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accent2"/>
                </a:solidFill>
                <a:latin typeface="+mn-lt"/>
              </a:defRPr>
            </a:lvl2pPr>
            <a:lvl3pPr marL="1143000" indent="-228600" algn="l" rtl="0" eaLnBrk="0" fontAlgn="base" hangingPunct="0">
              <a:spcBef>
                <a:spcPct val="20000"/>
              </a:spcBef>
              <a:spcAft>
                <a:spcPct val="0"/>
              </a:spcAft>
              <a:buChar char="•"/>
              <a:defRPr>
                <a:solidFill>
                  <a:srgbClr val="FF0000"/>
                </a:solidFill>
                <a:latin typeface="+mn-lt"/>
              </a:defRPr>
            </a:lvl3pPr>
            <a:lvl4pPr marL="1600200" indent="-228600" algn="l" rtl="0" eaLnBrk="0" fontAlgn="base" hangingPunct="0">
              <a:spcBef>
                <a:spcPct val="20000"/>
              </a:spcBef>
              <a:spcAft>
                <a:spcPct val="0"/>
              </a:spcAft>
              <a:buChar char="–"/>
              <a:defRPr sz="1600">
                <a:solidFill>
                  <a:srgbClr val="009999"/>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a:lstStyle>
          <a:p>
            <a:r>
              <a:rPr lang="en-US" b="0" i="0" dirty="0"/>
              <a:t>Prepare for NSTX-U operations</a:t>
            </a:r>
          </a:p>
          <a:p>
            <a:pPr lvl="1">
              <a:tabLst>
                <a:tab pos="5853334" algn="l"/>
                <a:tab pos="6755207" algn="l"/>
              </a:tabLst>
            </a:pPr>
            <a:r>
              <a:rPr lang="en-US" b="0" i="0" dirty="0"/>
              <a:t>Diagnostics being upgraded, reinstalled, calibrated (e.g. FIDA, NPAs, </a:t>
            </a:r>
            <a:r>
              <a:rPr lang="en-US" b="0" i="0" dirty="0" err="1"/>
              <a:t>sFLIP</a:t>
            </a:r>
            <a:r>
              <a:rPr lang="en-US" b="0" i="0" dirty="0"/>
              <a:t>, </a:t>
            </a:r>
            <a:r>
              <a:rPr lang="en-US" b="0" i="0" dirty="0" err="1"/>
              <a:t>reflectometer</a:t>
            </a:r>
            <a:r>
              <a:rPr lang="en-US" b="0" i="0" dirty="0"/>
              <a:t>, BES)</a:t>
            </a:r>
          </a:p>
          <a:p>
            <a:pPr lvl="1">
              <a:buSzPct val="100000"/>
              <a:buFont typeface="Lucida Grande"/>
              <a:buChar char="-"/>
              <a:tabLst>
                <a:tab pos="5853334" algn="l"/>
                <a:tab pos="6755207" algn="l"/>
              </a:tabLst>
            </a:pPr>
            <a:r>
              <a:rPr lang="en-US" b="0" dirty="0"/>
              <a:t>Add Charged Fusion Product array, collimated neutron detectors</a:t>
            </a:r>
          </a:p>
          <a:p>
            <a:pPr lvl="1">
              <a:tabLst>
                <a:tab pos="5853334" algn="l"/>
                <a:tab pos="6755207" algn="l"/>
              </a:tabLst>
            </a:pPr>
            <a:r>
              <a:rPr lang="en-US" b="0" i="0" dirty="0"/>
              <a:t>Start planning experiments, with focus on FY15 Milestone</a:t>
            </a:r>
          </a:p>
        </p:txBody>
      </p:sp>
      <p:sp>
        <p:nvSpPr>
          <p:cNvPr id="9" name="Rounded Rectangle 14"/>
          <p:cNvSpPr>
            <a:spLocks noChangeArrowheads="1"/>
          </p:cNvSpPr>
          <p:nvPr/>
        </p:nvSpPr>
        <p:spPr bwMode="auto">
          <a:xfrm>
            <a:off x="2819400" y="1641616"/>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#27</a:t>
            </a:r>
            <a:endParaRPr lang="en-US" dirty="0">
              <a:solidFill>
                <a:srgbClr val="FF0000"/>
              </a:solidFill>
            </a:endParaRPr>
          </a:p>
        </p:txBody>
      </p:sp>
      <p:sp>
        <p:nvSpPr>
          <p:cNvPr id="13" name="Rounded Rectangle 14"/>
          <p:cNvSpPr>
            <a:spLocks noChangeArrowheads="1"/>
          </p:cNvSpPr>
          <p:nvPr/>
        </p:nvSpPr>
        <p:spPr bwMode="auto">
          <a:xfrm>
            <a:off x="7010400" y="3116374"/>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#29</a:t>
            </a:r>
            <a:endParaRPr lang="en-US" dirty="0">
              <a:solidFill>
                <a:srgbClr val="FF0000"/>
              </a:solidFill>
            </a:endParaRPr>
          </a:p>
        </p:txBody>
      </p:sp>
      <p:cxnSp>
        <p:nvCxnSpPr>
          <p:cNvPr id="6" name="Straight Arrow Connector 5"/>
          <p:cNvCxnSpPr/>
          <p:nvPr/>
        </p:nvCxnSpPr>
        <p:spPr bwMode="auto">
          <a:xfrm>
            <a:off x="3013760" y="5437810"/>
            <a:ext cx="2133600" cy="457200"/>
          </a:xfrm>
          <a:prstGeom prst="straightConnector1">
            <a:avLst/>
          </a:prstGeom>
          <a:noFill/>
          <a:ln w="28575" cap="flat" cmpd="sng" algn="ctr">
            <a:solidFill>
              <a:schemeClr val="accent2"/>
            </a:solidFill>
            <a:prstDash val="solid"/>
            <a:round/>
            <a:headEnd type="none" w="med" len="med"/>
            <a:tailEnd type="arrow"/>
          </a:ln>
          <a:effectLst/>
        </p:spPr>
      </p:cxnSp>
      <p:sp>
        <p:nvSpPr>
          <p:cNvPr id="16" name="Rounded Rectangle 14"/>
          <p:cNvSpPr>
            <a:spLocks noChangeArrowheads="1"/>
          </p:cNvSpPr>
          <p:nvPr/>
        </p:nvSpPr>
        <p:spPr bwMode="auto">
          <a:xfrm>
            <a:off x="9372600" y="2029790"/>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#30</a:t>
            </a:r>
            <a:endParaRPr lang="en-US" dirty="0">
              <a:solidFill>
                <a:srgbClr val="FF0000"/>
              </a:solidFill>
            </a:endParaRPr>
          </a:p>
        </p:txBody>
      </p:sp>
      <p:sp>
        <p:nvSpPr>
          <p:cNvPr id="17" name="Rounded Rectangle 14"/>
          <p:cNvSpPr>
            <a:spLocks noChangeArrowheads="1"/>
          </p:cNvSpPr>
          <p:nvPr/>
        </p:nvSpPr>
        <p:spPr bwMode="auto">
          <a:xfrm>
            <a:off x="9372600" y="2667000"/>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#31</a:t>
            </a:r>
            <a:endParaRPr lang="en-US" dirty="0">
              <a:solidFill>
                <a:srgbClr val="FF0000"/>
              </a:solidFill>
            </a:endParaRPr>
          </a:p>
        </p:txBody>
      </p:sp>
      <p:sp>
        <p:nvSpPr>
          <p:cNvPr id="12" name="Rounded Rectangle 14"/>
          <p:cNvSpPr>
            <a:spLocks noChangeArrowheads="1"/>
          </p:cNvSpPr>
          <p:nvPr/>
        </p:nvSpPr>
        <p:spPr bwMode="auto">
          <a:xfrm>
            <a:off x="4114800" y="6138813"/>
            <a:ext cx="533400" cy="228600"/>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smtClean="0">
                <a:solidFill>
                  <a:srgbClr val="FF0000"/>
                </a:solidFill>
              </a:rPr>
              <a:t>Incr.</a:t>
            </a:r>
            <a:endParaRPr lang="en-US" dirty="0">
              <a:solidFill>
                <a:srgbClr val="FF0000"/>
              </a:solidFill>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G_ex_NBdriven_cur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4439561"/>
            <a:ext cx="4191000" cy="2964952"/>
          </a:xfrm>
          <a:prstGeom prst="rect">
            <a:avLst/>
          </a:prstGeom>
        </p:spPr>
      </p:pic>
      <p:sp>
        <p:nvSpPr>
          <p:cNvPr id="2" name="Title 1"/>
          <p:cNvSpPr>
            <a:spLocks noGrp="1"/>
          </p:cNvSpPr>
          <p:nvPr>
            <p:ph type="title"/>
          </p:nvPr>
        </p:nvSpPr>
        <p:spPr/>
        <p:txBody>
          <a:bodyPr/>
          <a:lstStyle/>
          <a:p>
            <a:r>
              <a:rPr lang="en-US" sz="3100" dirty="0"/>
              <a:t>Thrust EP-1 Plans &amp; Goals: focus on *AE dynamics, stability and induced fast ion transport</a:t>
            </a:r>
            <a:endParaRPr lang="en-US" dirty="0"/>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12</a:t>
            </a:fld>
            <a:endParaRPr lang="en-US"/>
          </a:p>
        </p:txBody>
      </p:sp>
      <p:sp>
        <p:nvSpPr>
          <p:cNvPr id="6" name="Content Placeholder 2"/>
          <p:cNvSpPr txBox="1">
            <a:spLocks/>
          </p:cNvSpPr>
          <p:nvPr/>
        </p:nvSpPr>
        <p:spPr bwMode="auto">
          <a:xfrm>
            <a:off x="457200" y="1066800"/>
            <a:ext cx="9601200" cy="3352800"/>
          </a:xfrm>
          <a:prstGeom prst="rect">
            <a:avLst/>
          </a:prstGeom>
          <a:noFill/>
          <a:ln w="9525">
            <a:noFill/>
            <a:miter lim="800000"/>
            <a:headEnd/>
            <a:tailEnd/>
          </a:ln>
        </p:spPr>
        <p:txBody>
          <a:bodyPr vert="horz" wrap="square" lIns="101858" tIns="50929" rIns="101858" bIns="50929" numCol="1" anchor="t" anchorCtr="0" compatLnSpc="1">
            <a:prstTxWarp prst="textNoShape">
              <a:avLst/>
            </a:prstTxWarp>
            <a:normAutofit fontScale="92500" lnSpcReduction="20000"/>
          </a:bodyPr>
          <a:lstStyle>
            <a:lvl1pPr marL="382059" indent="-382059" algn="l" rtl="0" eaLnBrk="0" fontAlgn="base" hangingPunct="0">
              <a:spcBef>
                <a:spcPct val="20000"/>
              </a:spcBef>
              <a:spcAft>
                <a:spcPct val="0"/>
              </a:spcAft>
              <a:buChar char="•"/>
              <a:defRPr sz="2700">
                <a:solidFill>
                  <a:schemeClr val="tx1"/>
                </a:solidFill>
                <a:latin typeface="+mn-lt"/>
                <a:ea typeface="+mn-ea"/>
                <a:cs typeface="+mn-cs"/>
              </a:defRPr>
            </a:lvl1pPr>
            <a:lvl2pPr marL="827795" indent="-318383" algn="l" rtl="0" eaLnBrk="0" fontAlgn="base" hangingPunct="0">
              <a:spcBef>
                <a:spcPct val="20000"/>
              </a:spcBef>
              <a:spcAft>
                <a:spcPct val="0"/>
              </a:spcAft>
              <a:buChar char="–"/>
              <a:defRPr sz="2200">
                <a:solidFill>
                  <a:schemeClr val="accent2"/>
                </a:solidFill>
                <a:latin typeface="+mn-lt"/>
              </a:defRPr>
            </a:lvl2pPr>
            <a:lvl3pPr marL="1273531" indent="-254706" algn="l" rtl="0" eaLnBrk="0" fontAlgn="base" hangingPunct="0">
              <a:spcBef>
                <a:spcPct val="20000"/>
              </a:spcBef>
              <a:spcAft>
                <a:spcPct val="0"/>
              </a:spcAft>
              <a:buChar char="•"/>
              <a:defRPr>
                <a:solidFill>
                  <a:srgbClr val="FF0000"/>
                </a:solidFill>
                <a:latin typeface="+mn-lt"/>
              </a:defRPr>
            </a:lvl3pPr>
            <a:lvl4pPr marL="1782943" indent="-254706" algn="l" rtl="0" eaLnBrk="0" fontAlgn="base" hangingPunct="0">
              <a:spcBef>
                <a:spcPct val="20000"/>
              </a:spcBef>
              <a:spcAft>
                <a:spcPct val="0"/>
              </a:spcAft>
              <a:buChar char="–"/>
              <a:defRPr sz="1800">
                <a:solidFill>
                  <a:srgbClr val="009999"/>
                </a:solidFill>
                <a:latin typeface="+mn-lt"/>
              </a:defRPr>
            </a:lvl4pPr>
            <a:lvl5pPr marL="2292355" indent="-254706" algn="l" rtl="0" eaLnBrk="0" fontAlgn="base" hangingPunct="0">
              <a:spcBef>
                <a:spcPct val="20000"/>
              </a:spcBef>
              <a:spcAft>
                <a:spcPct val="0"/>
              </a:spcAft>
              <a:buChar char="»"/>
              <a:defRPr sz="1800">
                <a:solidFill>
                  <a:schemeClr val="tx1"/>
                </a:solidFill>
                <a:latin typeface="+mn-lt"/>
              </a:defRPr>
            </a:lvl5pPr>
            <a:lvl6pPr marL="2801767" indent="-254706" algn="l" rtl="0" eaLnBrk="0" fontAlgn="base" hangingPunct="0">
              <a:spcBef>
                <a:spcPct val="20000"/>
              </a:spcBef>
              <a:spcAft>
                <a:spcPct val="0"/>
              </a:spcAft>
              <a:buChar char="»"/>
              <a:defRPr sz="1800">
                <a:solidFill>
                  <a:schemeClr val="tx1"/>
                </a:solidFill>
                <a:latin typeface="+mn-lt"/>
              </a:defRPr>
            </a:lvl6pPr>
            <a:lvl7pPr marL="3311180" indent="-254706" algn="l" rtl="0" eaLnBrk="0" fontAlgn="base" hangingPunct="0">
              <a:spcBef>
                <a:spcPct val="20000"/>
              </a:spcBef>
              <a:spcAft>
                <a:spcPct val="0"/>
              </a:spcAft>
              <a:buChar char="»"/>
              <a:defRPr sz="1800">
                <a:solidFill>
                  <a:schemeClr val="tx1"/>
                </a:solidFill>
                <a:latin typeface="+mn-lt"/>
              </a:defRPr>
            </a:lvl7pPr>
            <a:lvl8pPr marL="3820592" indent="-254706" algn="l" rtl="0" eaLnBrk="0" fontAlgn="base" hangingPunct="0">
              <a:spcBef>
                <a:spcPct val="20000"/>
              </a:spcBef>
              <a:spcAft>
                <a:spcPct val="0"/>
              </a:spcAft>
              <a:buChar char="»"/>
              <a:defRPr sz="1800">
                <a:solidFill>
                  <a:schemeClr val="tx1"/>
                </a:solidFill>
                <a:latin typeface="+mn-lt"/>
              </a:defRPr>
            </a:lvl8pPr>
            <a:lvl9pPr marL="4330004" indent="-254706" algn="l" rtl="0" eaLnBrk="0" fontAlgn="base" hangingPunct="0">
              <a:spcBef>
                <a:spcPct val="20000"/>
              </a:spcBef>
              <a:spcAft>
                <a:spcPct val="0"/>
              </a:spcAft>
              <a:buChar char="»"/>
              <a:defRPr sz="1800">
                <a:solidFill>
                  <a:schemeClr val="tx1"/>
                </a:solidFill>
                <a:latin typeface="+mn-lt"/>
              </a:defRPr>
            </a:lvl9pPr>
          </a:lstStyle>
          <a:p>
            <a:r>
              <a:rPr lang="en-US" b="0" i="0" dirty="0" smtClean="0"/>
              <a:t>Compare (classical) NUBEAM predictions for 1</a:t>
            </a:r>
            <a:r>
              <a:rPr lang="en-US" b="0" i="0" baseline="30000" dirty="0" smtClean="0"/>
              <a:t>st</a:t>
            </a:r>
            <a:r>
              <a:rPr lang="en-US" b="0" i="0" dirty="0" smtClean="0"/>
              <a:t>+2</a:t>
            </a:r>
            <a:r>
              <a:rPr lang="en-US" b="0" i="0" baseline="30000" dirty="0" smtClean="0"/>
              <a:t>nd</a:t>
            </a:r>
            <a:r>
              <a:rPr lang="en-US" b="0" i="0" dirty="0" smtClean="0"/>
              <a:t> NBI to experiments</a:t>
            </a:r>
          </a:p>
          <a:p>
            <a:pPr lvl="1"/>
            <a:r>
              <a:rPr lang="en-US" b="0" i="0" dirty="0" smtClean="0"/>
              <a:t>Use MHD-quiescent discharges, improved diagnostics (FIDAs, </a:t>
            </a:r>
            <a:r>
              <a:rPr lang="en-US" b="0" i="0" dirty="0" err="1" smtClean="0"/>
              <a:t>ssNPA</a:t>
            </a:r>
            <a:r>
              <a:rPr lang="en-US" b="0" i="0" dirty="0" smtClean="0"/>
              <a:t>, </a:t>
            </a:r>
            <a:r>
              <a:rPr lang="en-US" b="0" i="0" dirty="0" err="1" smtClean="0"/>
              <a:t>sFLIP</a:t>
            </a:r>
            <a:r>
              <a:rPr lang="en-US" b="0" i="0" dirty="0" smtClean="0"/>
              <a:t>, neutrons) to address </a:t>
            </a:r>
            <a:r>
              <a:rPr lang="en-US" i="0" dirty="0" smtClean="0"/>
              <a:t>FY15 Milestone</a:t>
            </a:r>
          </a:p>
          <a:p>
            <a:pPr lvl="1"/>
            <a:r>
              <a:rPr lang="en-US" b="0" i="0" dirty="0" smtClean="0"/>
              <a:t>Compare measured current profile (MSE) w/ NUBEAM/TRANSP</a:t>
            </a:r>
          </a:p>
          <a:p>
            <a:pPr lvl="1">
              <a:buFont typeface="Lucida Grande"/>
              <a:buChar char="&gt;"/>
            </a:pPr>
            <a:r>
              <a:rPr lang="en-US" i="0" dirty="0" smtClean="0"/>
              <a:t>Map NB parameters space, establish baseline for future fast ion/*AEs studies</a:t>
            </a:r>
          </a:p>
          <a:p>
            <a:r>
              <a:rPr lang="en-US" b="0" i="0" dirty="0" smtClean="0"/>
              <a:t>Characterize beam ion driven *AE activity</a:t>
            </a:r>
          </a:p>
          <a:p>
            <a:pPr lvl="1"/>
            <a:r>
              <a:rPr lang="en-US" b="0" i="0" dirty="0" smtClean="0"/>
              <a:t>Compare *AE properties (wavenumber/frequency spectra, structure) measurements to predictions from NOVA-K, M3D-K</a:t>
            </a:r>
          </a:p>
          <a:p>
            <a:pPr lvl="1"/>
            <a:r>
              <a:rPr lang="en-US" b="0" i="0" dirty="0" smtClean="0"/>
              <a:t>Extend simulations to full 1T, 2MA NSTX-U scenarios</a:t>
            </a:r>
          </a:p>
        </p:txBody>
      </p:sp>
      <p:sp>
        <p:nvSpPr>
          <p:cNvPr id="28" name="Line 20"/>
          <p:cNvSpPr>
            <a:spLocks noChangeShapeType="1"/>
          </p:cNvSpPr>
          <p:nvPr/>
        </p:nvSpPr>
        <p:spPr bwMode="auto">
          <a:xfrm rot="5400000">
            <a:off x="213305" y="1222407"/>
            <a:ext cx="0" cy="172720"/>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
        <p:nvSpPr>
          <p:cNvPr id="33" name="Right Arrow 32"/>
          <p:cNvSpPr/>
          <p:nvPr/>
        </p:nvSpPr>
        <p:spPr>
          <a:xfrm rot="5400000">
            <a:off x="-1442039" y="2995220"/>
            <a:ext cx="3648456" cy="261652"/>
          </a:xfrm>
          <a:prstGeom prst="rightArrow">
            <a:avLst>
              <a:gd name="adj1" fmla="val 62000"/>
              <a:gd name="adj2" fmla="val 78333"/>
            </a:avLst>
          </a:prstGeom>
          <a:solidFill>
            <a:srgbClr val="D32A13"/>
          </a:solidFill>
        </p:spPr>
        <p:style>
          <a:lnRef idx="0">
            <a:schemeClr val="accent2"/>
          </a:lnRef>
          <a:fillRef idx="3">
            <a:schemeClr val="accent2"/>
          </a:fillRef>
          <a:effectRef idx="3">
            <a:schemeClr val="accent2"/>
          </a:effectRef>
          <a:fontRef idx="minor">
            <a:schemeClr val="lt1"/>
          </a:fontRef>
        </p:style>
        <p:txBody>
          <a:bodyPr lIns="91429" tIns="45715" rIns="91429" bIns="45715" anchor="ctr"/>
          <a:lstStyle/>
          <a:p>
            <a:pPr algn="ctr" fontAlgn="auto">
              <a:spcBef>
                <a:spcPts val="0"/>
              </a:spcBef>
              <a:spcAft>
                <a:spcPts val="0"/>
              </a:spcAft>
              <a:defRPr/>
            </a:pPr>
            <a:endParaRPr lang="en-US" sz="1600" i="0" dirty="0">
              <a:latin typeface="Arial" pitchFamily="34" charset="0"/>
              <a:cs typeface="Arial" pitchFamily="34" charset="0"/>
            </a:endParaRPr>
          </a:p>
        </p:txBody>
      </p:sp>
      <p:sp>
        <p:nvSpPr>
          <p:cNvPr id="19" name="Rounded Rectangle 14"/>
          <p:cNvSpPr>
            <a:spLocks noChangeArrowheads="1"/>
          </p:cNvSpPr>
          <p:nvPr/>
        </p:nvSpPr>
        <p:spPr bwMode="auto">
          <a:xfrm>
            <a:off x="9460062" y="1143000"/>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#28</a:t>
            </a:r>
            <a:endParaRPr lang="en-US" dirty="0">
              <a:solidFill>
                <a:srgbClr val="FF0000"/>
              </a:solidFill>
            </a:endParaRPr>
          </a:p>
        </p:txBody>
      </p:sp>
      <p:grpSp>
        <p:nvGrpSpPr>
          <p:cNvPr id="18" name="Group 17"/>
          <p:cNvGrpSpPr/>
          <p:nvPr/>
        </p:nvGrpSpPr>
        <p:grpSpPr>
          <a:xfrm>
            <a:off x="5943601" y="4648201"/>
            <a:ext cx="3581399" cy="1477328"/>
            <a:chOff x="5935685" y="3985792"/>
            <a:chExt cx="3581398" cy="1477328"/>
          </a:xfrm>
        </p:grpSpPr>
        <p:sp>
          <p:nvSpPr>
            <p:cNvPr id="20" name="Left Arrow 19"/>
            <p:cNvSpPr/>
            <p:nvPr/>
          </p:nvSpPr>
          <p:spPr bwMode="auto">
            <a:xfrm>
              <a:off x="5935685" y="4117212"/>
              <a:ext cx="914400" cy="381000"/>
            </a:xfrm>
            <a:prstGeom prst="leftArrow">
              <a:avLst/>
            </a:prstGeom>
            <a:noFill/>
            <a:ln w="25400" cap="flat" cmpd="sng" algn="ctr">
              <a:solidFill>
                <a:srgbClr val="008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187">
                <a:spcBef>
                  <a:spcPct val="20000"/>
                </a:spcBef>
                <a:buFontTx/>
                <a:buChar char="•"/>
              </a:pPr>
              <a:endParaRPr lang="en-US" sz="1200">
                <a:latin typeface="Helvetica" pitchFamily="-128" charset="0"/>
              </a:endParaRPr>
            </a:p>
          </p:txBody>
        </p:sp>
        <p:sp>
          <p:nvSpPr>
            <p:cNvPr id="21" name="TextBox 20"/>
            <p:cNvSpPr txBox="1"/>
            <p:nvPr/>
          </p:nvSpPr>
          <p:spPr>
            <a:xfrm>
              <a:off x="6850084" y="3985792"/>
              <a:ext cx="2666999" cy="1477328"/>
            </a:xfrm>
            <a:prstGeom prst="rect">
              <a:avLst/>
            </a:prstGeom>
            <a:noFill/>
            <a:ln w="25400">
              <a:solidFill>
                <a:schemeClr val="accent1">
                  <a:lumMod val="50000"/>
                </a:schemeClr>
              </a:solidFill>
            </a:ln>
          </p:spPr>
          <p:txBody>
            <a:bodyPr wrap="square" rtlCol="0">
              <a:spAutoFit/>
            </a:bodyPr>
            <a:lstStyle/>
            <a:p>
              <a:r>
                <a:rPr lang="en-US" sz="1800" b="0" i="0" dirty="0">
                  <a:solidFill>
                    <a:srgbClr val="008000"/>
                  </a:solidFill>
                </a:rPr>
                <a:t>TRANSP reconstruction of current </a:t>
              </a:r>
              <a:r>
                <a:rPr lang="en-US" sz="1800" b="0" i="0" dirty="0" smtClean="0">
                  <a:solidFill>
                    <a:srgbClr val="008000"/>
                  </a:solidFill>
                </a:rPr>
                <a:t>profile.</a:t>
              </a:r>
            </a:p>
            <a:p>
              <a:r>
                <a:rPr lang="en-US" sz="1800" b="0" i="0" dirty="0" smtClean="0">
                  <a:solidFill>
                    <a:srgbClr val="008000"/>
                  </a:solidFill>
                </a:rPr>
                <a:t>Anomalous </a:t>
              </a:r>
              <a:r>
                <a:rPr lang="en-US" sz="1800" b="0" i="0" dirty="0" err="1" smtClean="0">
                  <a:solidFill>
                    <a:srgbClr val="008000"/>
                  </a:solidFill>
                </a:rPr>
                <a:t>D</a:t>
              </a:r>
              <a:r>
                <a:rPr lang="en-US" sz="1800" b="0" i="0" baseline="-25000" dirty="0" err="1" smtClean="0">
                  <a:solidFill>
                    <a:srgbClr val="008000"/>
                  </a:solidFill>
                </a:rPr>
                <a:t>fi</a:t>
              </a:r>
              <a:r>
                <a:rPr lang="en-US" sz="1800" b="0" i="0" dirty="0" smtClean="0">
                  <a:solidFill>
                    <a:srgbClr val="008000"/>
                  </a:solidFill>
                </a:rPr>
                <a:t>: </a:t>
              </a:r>
            </a:p>
            <a:p>
              <a:r>
                <a:rPr lang="en-US" sz="1800" b="0" i="0" dirty="0" smtClean="0">
                  <a:solidFill>
                    <a:srgbClr val="008000"/>
                  </a:solidFill>
                </a:rPr>
                <a:t>1m</a:t>
              </a:r>
              <a:r>
                <a:rPr lang="en-US" sz="1800" b="0" i="0" baseline="30000" dirty="0" smtClean="0">
                  <a:solidFill>
                    <a:srgbClr val="008000"/>
                  </a:solidFill>
                </a:rPr>
                <a:t>2</a:t>
              </a:r>
              <a:r>
                <a:rPr lang="en-US" sz="1800" b="0" i="0" dirty="0" smtClean="0">
                  <a:solidFill>
                    <a:srgbClr val="008000"/>
                  </a:solidFill>
                </a:rPr>
                <a:t>/s (baseline)</a:t>
              </a:r>
            </a:p>
            <a:p>
              <a:r>
                <a:rPr lang="en-US" sz="1800" b="0" i="0" dirty="0" smtClean="0">
                  <a:solidFill>
                    <a:srgbClr val="008000"/>
                  </a:solidFill>
                </a:rPr>
                <a:t>50m</a:t>
              </a:r>
              <a:r>
                <a:rPr lang="en-US" sz="1800" b="0" i="0" baseline="30000" dirty="0" smtClean="0">
                  <a:solidFill>
                    <a:srgbClr val="008000"/>
                  </a:solidFill>
                </a:rPr>
                <a:t>2</a:t>
              </a:r>
              <a:r>
                <a:rPr lang="en-US" sz="1800" b="0" i="0" dirty="0" smtClean="0">
                  <a:solidFill>
                    <a:srgbClr val="008000"/>
                  </a:solidFill>
                </a:rPr>
                <a:t>/s (impulses)</a:t>
              </a:r>
              <a:endParaRPr lang="en-US" sz="1800" b="0" i="0" dirty="0">
                <a:solidFill>
                  <a:srgbClr val="008000"/>
                </a:solidFill>
              </a:endParaRPr>
            </a:p>
          </p:txBody>
        </p:sp>
      </p:grpSp>
      <p:sp>
        <p:nvSpPr>
          <p:cNvPr id="32" name="Text Box 13"/>
          <p:cNvSpPr txBox="1">
            <a:spLocks noChangeArrowheads="1"/>
          </p:cNvSpPr>
          <p:nvPr/>
        </p:nvSpPr>
        <p:spPr bwMode="auto">
          <a:xfrm rot="5400000">
            <a:off x="-211841" y="1961746"/>
            <a:ext cx="736365" cy="369322"/>
          </a:xfrm>
          <a:prstGeom prst="rect">
            <a:avLst/>
          </a:prstGeom>
          <a:noFill/>
          <a:ln w="9525">
            <a:noFill/>
            <a:miter lim="800000"/>
            <a:headEnd/>
            <a:tailEnd/>
          </a:ln>
        </p:spPr>
        <p:txBody>
          <a:bodyPr wrap="none" lIns="91429" tIns="45715" rIns="91429" bIns="45715">
            <a:prstTxWarp prst="textNoShape">
              <a:avLst/>
            </a:prstTxWarp>
            <a:spAutoFit/>
          </a:bodyPr>
          <a:lstStyle/>
          <a:p>
            <a:r>
              <a:rPr lang="en-US" sz="1800" b="0" i="0" dirty="0">
                <a:solidFill>
                  <a:srgbClr val="000000"/>
                </a:solidFill>
              </a:rPr>
              <a:t>FY15</a:t>
            </a:r>
          </a:p>
        </p:txBody>
      </p:sp>
      <p:sp>
        <p:nvSpPr>
          <p:cNvPr id="34" name="Text Box 14"/>
          <p:cNvSpPr txBox="1">
            <a:spLocks noChangeArrowheads="1"/>
          </p:cNvSpPr>
          <p:nvPr/>
        </p:nvSpPr>
        <p:spPr bwMode="auto">
          <a:xfrm rot="5400000">
            <a:off x="-211847" y="3561946"/>
            <a:ext cx="736365" cy="369322"/>
          </a:xfrm>
          <a:prstGeom prst="rect">
            <a:avLst/>
          </a:prstGeom>
          <a:noFill/>
          <a:ln w="9525">
            <a:noFill/>
            <a:miter lim="800000"/>
            <a:headEnd/>
            <a:tailEnd/>
          </a:ln>
        </p:spPr>
        <p:txBody>
          <a:bodyPr wrap="none" lIns="91429" tIns="45715" rIns="91429" bIns="45715">
            <a:prstTxWarp prst="textNoShape">
              <a:avLst/>
            </a:prstTxWarp>
            <a:spAutoFit/>
          </a:bodyPr>
          <a:lstStyle/>
          <a:p>
            <a:r>
              <a:rPr lang="en-US" sz="1800" b="0" i="0" dirty="0">
                <a:solidFill>
                  <a:srgbClr val="000000"/>
                </a:solidFill>
              </a:rPr>
              <a:t>FY16</a:t>
            </a:r>
          </a:p>
        </p:txBody>
      </p:sp>
      <p:sp>
        <p:nvSpPr>
          <p:cNvPr id="35" name="Line 21"/>
          <p:cNvSpPr>
            <a:spLocks noChangeShapeType="1"/>
          </p:cNvSpPr>
          <p:nvPr/>
        </p:nvSpPr>
        <p:spPr bwMode="auto">
          <a:xfrm rot="5400000">
            <a:off x="213304" y="3037841"/>
            <a:ext cx="0" cy="172721"/>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
        <p:nvSpPr>
          <p:cNvPr id="39" name="Line 22"/>
          <p:cNvSpPr>
            <a:spLocks noChangeShapeType="1"/>
          </p:cNvSpPr>
          <p:nvPr/>
        </p:nvSpPr>
        <p:spPr bwMode="auto">
          <a:xfrm rot="5400000">
            <a:off x="213304" y="4409440"/>
            <a:ext cx="0" cy="172721"/>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Thrust EP-1 Plans &amp; Goals: focus on *AE dynamics, stability and induced fast ion transport</a:t>
            </a:r>
            <a:endParaRPr lang="en-US" dirty="0"/>
          </a:p>
        </p:txBody>
      </p:sp>
      <p:sp>
        <p:nvSpPr>
          <p:cNvPr id="3" name="Content Placeholder 2"/>
          <p:cNvSpPr>
            <a:spLocks noGrp="1"/>
          </p:cNvSpPr>
          <p:nvPr>
            <p:ph idx="1"/>
          </p:nvPr>
        </p:nvSpPr>
        <p:spPr>
          <a:xfrm>
            <a:off x="0" y="7086601"/>
            <a:ext cx="10058400" cy="380999"/>
          </a:xfrm>
        </p:spPr>
        <p:txBody>
          <a:bodyPr>
            <a:normAutofit fontScale="77500" lnSpcReduction="20000"/>
          </a:bodyPr>
          <a:lstStyle/>
          <a:p>
            <a:pPr marL="0" indent="0">
              <a:buSzPct val="150000"/>
              <a:buNone/>
            </a:pPr>
            <a:r>
              <a:rPr lang="en-US" dirty="0" smtClean="0">
                <a:solidFill>
                  <a:srgbClr val="008000"/>
                </a:solidFill>
              </a:rPr>
              <a:t>           (Y4) Extend *AEs projections to FNSF/Pilot ramp-up phase</a:t>
            </a:r>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13</a:t>
            </a:fld>
            <a:endParaRPr lang="en-US"/>
          </a:p>
        </p:txBody>
      </p:sp>
      <p:sp>
        <p:nvSpPr>
          <p:cNvPr id="6" name="Content Placeholder 2"/>
          <p:cNvSpPr txBox="1">
            <a:spLocks/>
          </p:cNvSpPr>
          <p:nvPr/>
        </p:nvSpPr>
        <p:spPr bwMode="auto">
          <a:xfrm>
            <a:off x="457200" y="1066800"/>
            <a:ext cx="9601200" cy="6096000"/>
          </a:xfrm>
          <a:prstGeom prst="rect">
            <a:avLst/>
          </a:prstGeom>
          <a:noFill/>
          <a:ln w="9525">
            <a:noFill/>
            <a:miter lim="800000"/>
            <a:headEnd/>
            <a:tailEnd/>
          </a:ln>
        </p:spPr>
        <p:txBody>
          <a:bodyPr vert="horz" wrap="square" lIns="101858" tIns="50929" rIns="101858" bIns="50929" numCol="1" anchor="t" anchorCtr="0" compatLnSpc="1">
            <a:prstTxWarp prst="textNoShape">
              <a:avLst/>
            </a:prstTxWarp>
            <a:normAutofit fontScale="92500" lnSpcReduction="20000"/>
          </a:bodyPr>
          <a:lstStyle>
            <a:lvl1pPr marL="382059" indent="-382059" algn="l" rtl="0" eaLnBrk="0" fontAlgn="base" hangingPunct="0">
              <a:spcBef>
                <a:spcPct val="20000"/>
              </a:spcBef>
              <a:spcAft>
                <a:spcPct val="0"/>
              </a:spcAft>
              <a:buChar char="•"/>
              <a:defRPr sz="2700">
                <a:solidFill>
                  <a:schemeClr val="tx1"/>
                </a:solidFill>
                <a:latin typeface="+mn-lt"/>
                <a:ea typeface="+mn-ea"/>
                <a:cs typeface="+mn-cs"/>
              </a:defRPr>
            </a:lvl1pPr>
            <a:lvl2pPr marL="827795" indent="-318383" algn="l" rtl="0" eaLnBrk="0" fontAlgn="base" hangingPunct="0">
              <a:spcBef>
                <a:spcPct val="20000"/>
              </a:spcBef>
              <a:spcAft>
                <a:spcPct val="0"/>
              </a:spcAft>
              <a:buChar char="–"/>
              <a:defRPr sz="2200">
                <a:solidFill>
                  <a:schemeClr val="accent2"/>
                </a:solidFill>
                <a:latin typeface="+mn-lt"/>
              </a:defRPr>
            </a:lvl2pPr>
            <a:lvl3pPr marL="1273531" indent="-254706" algn="l" rtl="0" eaLnBrk="0" fontAlgn="base" hangingPunct="0">
              <a:spcBef>
                <a:spcPct val="20000"/>
              </a:spcBef>
              <a:spcAft>
                <a:spcPct val="0"/>
              </a:spcAft>
              <a:buChar char="•"/>
              <a:defRPr>
                <a:solidFill>
                  <a:srgbClr val="FF0000"/>
                </a:solidFill>
                <a:latin typeface="+mn-lt"/>
              </a:defRPr>
            </a:lvl3pPr>
            <a:lvl4pPr marL="1782943" indent="-254706" algn="l" rtl="0" eaLnBrk="0" fontAlgn="base" hangingPunct="0">
              <a:spcBef>
                <a:spcPct val="20000"/>
              </a:spcBef>
              <a:spcAft>
                <a:spcPct val="0"/>
              </a:spcAft>
              <a:buChar char="–"/>
              <a:defRPr sz="1800">
                <a:solidFill>
                  <a:srgbClr val="009999"/>
                </a:solidFill>
                <a:latin typeface="+mn-lt"/>
              </a:defRPr>
            </a:lvl4pPr>
            <a:lvl5pPr marL="2292355" indent="-254706" algn="l" rtl="0" eaLnBrk="0" fontAlgn="base" hangingPunct="0">
              <a:spcBef>
                <a:spcPct val="20000"/>
              </a:spcBef>
              <a:spcAft>
                <a:spcPct val="0"/>
              </a:spcAft>
              <a:buChar char="»"/>
              <a:defRPr sz="1800">
                <a:solidFill>
                  <a:schemeClr val="tx1"/>
                </a:solidFill>
                <a:latin typeface="+mn-lt"/>
              </a:defRPr>
            </a:lvl5pPr>
            <a:lvl6pPr marL="2801767" indent="-254706" algn="l" rtl="0" eaLnBrk="0" fontAlgn="base" hangingPunct="0">
              <a:spcBef>
                <a:spcPct val="20000"/>
              </a:spcBef>
              <a:spcAft>
                <a:spcPct val="0"/>
              </a:spcAft>
              <a:buChar char="»"/>
              <a:defRPr sz="1800">
                <a:solidFill>
                  <a:schemeClr val="tx1"/>
                </a:solidFill>
                <a:latin typeface="+mn-lt"/>
              </a:defRPr>
            </a:lvl6pPr>
            <a:lvl7pPr marL="3311180" indent="-254706" algn="l" rtl="0" eaLnBrk="0" fontAlgn="base" hangingPunct="0">
              <a:spcBef>
                <a:spcPct val="20000"/>
              </a:spcBef>
              <a:spcAft>
                <a:spcPct val="0"/>
              </a:spcAft>
              <a:buChar char="»"/>
              <a:defRPr sz="1800">
                <a:solidFill>
                  <a:schemeClr val="tx1"/>
                </a:solidFill>
                <a:latin typeface="+mn-lt"/>
              </a:defRPr>
            </a:lvl7pPr>
            <a:lvl8pPr marL="3820592" indent="-254706" algn="l" rtl="0" eaLnBrk="0" fontAlgn="base" hangingPunct="0">
              <a:spcBef>
                <a:spcPct val="20000"/>
              </a:spcBef>
              <a:spcAft>
                <a:spcPct val="0"/>
              </a:spcAft>
              <a:buChar char="»"/>
              <a:defRPr sz="1800">
                <a:solidFill>
                  <a:schemeClr val="tx1"/>
                </a:solidFill>
                <a:latin typeface="+mn-lt"/>
              </a:defRPr>
            </a:lvl8pPr>
            <a:lvl9pPr marL="4330004" indent="-254706" algn="l" rtl="0" eaLnBrk="0" fontAlgn="base" hangingPunct="0">
              <a:spcBef>
                <a:spcPct val="20000"/>
              </a:spcBef>
              <a:spcAft>
                <a:spcPct val="0"/>
              </a:spcAft>
              <a:buChar char="»"/>
              <a:defRPr sz="1800">
                <a:solidFill>
                  <a:schemeClr val="tx1"/>
                </a:solidFill>
                <a:latin typeface="+mn-lt"/>
              </a:defRPr>
            </a:lvl9pPr>
          </a:lstStyle>
          <a:p>
            <a:r>
              <a:rPr lang="en-US" b="0" i="0" dirty="0"/>
              <a:t>Compare (classical) NUBEAM predictions for 1</a:t>
            </a:r>
            <a:r>
              <a:rPr lang="en-US" b="0" i="0" baseline="30000" dirty="0"/>
              <a:t>st</a:t>
            </a:r>
            <a:r>
              <a:rPr lang="en-US" b="0" i="0" dirty="0"/>
              <a:t>+2</a:t>
            </a:r>
            <a:r>
              <a:rPr lang="en-US" b="0" i="0" baseline="30000" dirty="0"/>
              <a:t>nd</a:t>
            </a:r>
            <a:r>
              <a:rPr lang="en-US" b="0" i="0" dirty="0"/>
              <a:t> NBI to experiments</a:t>
            </a:r>
          </a:p>
          <a:p>
            <a:pPr lvl="1"/>
            <a:r>
              <a:rPr lang="en-US" b="0" i="0" dirty="0" smtClean="0"/>
              <a:t>Use MHD-quiescent discharges, improved diagnostics (FIDAs, </a:t>
            </a:r>
            <a:r>
              <a:rPr lang="en-US" b="0" i="0" dirty="0" err="1" smtClean="0"/>
              <a:t>ssNPA</a:t>
            </a:r>
            <a:r>
              <a:rPr lang="en-US" b="0" i="0" dirty="0" smtClean="0"/>
              <a:t>, </a:t>
            </a:r>
            <a:r>
              <a:rPr lang="en-US" b="0" i="0" dirty="0" err="1" smtClean="0"/>
              <a:t>sFLIP</a:t>
            </a:r>
            <a:r>
              <a:rPr lang="en-US" b="0" i="0" dirty="0" smtClean="0"/>
              <a:t>, neutrons) to address </a:t>
            </a:r>
            <a:r>
              <a:rPr lang="en-US" i="0" dirty="0" smtClean="0"/>
              <a:t>FY15 Milestone</a:t>
            </a:r>
          </a:p>
          <a:p>
            <a:pPr lvl="1"/>
            <a:r>
              <a:rPr lang="en-US" b="0" i="0" dirty="0" smtClean="0"/>
              <a:t>Compare measured current profile (MSE) w/ NUBEAM/TRANSP</a:t>
            </a:r>
          </a:p>
          <a:p>
            <a:pPr lvl="1">
              <a:buFont typeface="Lucida Grande"/>
              <a:buChar char="&gt;"/>
            </a:pPr>
            <a:r>
              <a:rPr lang="en-US" i="0" dirty="0" smtClean="0"/>
              <a:t>Map NB parameters space, establish baseline for future fast ion/*AEs studies</a:t>
            </a:r>
          </a:p>
          <a:p>
            <a:r>
              <a:rPr lang="en-US" b="0" i="0" dirty="0"/>
              <a:t>Characterize beam ion driven *AE activity</a:t>
            </a:r>
          </a:p>
          <a:p>
            <a:pPr lvl="1"/>
            <a:r>
              <a:rPr lang="en-US" b="0" i="0" dirty="0" smtClean="0"/>
              <a:t>Compare *AE properties </a:t>
            </a:r>
            <a:r>
              <a:rPr lang="en-US" b="0" i="0" dirty="0"/>
              <a:t>(wavenumber/frequency </a:t>
            </a:r>
            <a:r>
              <a:rPr lang="en-US" b="0" i="0" dirty="0" smtClean="0"/>
              <a:t>spectra, structure) measurements to predictions from NOVA-K, M3D-K</a:t>
            </a:r>
          </a:p>
          <a:p>
            <a:pPr lvl="1"/>
            <a:r>
              <a:rPr lang="en-US" b="0" i="0" dirty="0" smtClean="0"/>
              <a:t>Extend simulations to full 1T, 2MA NSTX-U scenarios</a:t>
            </a:r>
          </a:p>
          <a:p>
            <a:r>
              <a:rPr lang="en-US" b="0" i="0" dirty="0" smtClean="0"/>
              <a:t>Study effects of high-frequency GAE/CAEs on thermal electron transport (w/ T&amp;T TSG)</a:t>
            </a:r>
          </a:p>
          <a:p>
            <a:r>
              <a:rPr lang="en-US" b="0" i="0" dirty="0" smtClean="0"/>
              <a:t>Extend *AE studies to </a:t>
            </a:r>
            <a:r>
              <a:rPr lang="en-US" i="0" dirty="0" smtClean="0"/>
              <a:t>non-linear, multi-mode physics</a:t>
            </a:r>
          </a:p>
          <a:p>
            <a:pPr lvl="1"/>
            <a:r>
              <a:rPr lang="en-US" b="0" i="0" dirty="0" smtClean="0"/>
              <a:t>Compare fast ion transport measurements to simulations</a:t>
            </a:r>
          </a:p>
          <a:p>
            <a:pPr lvl="1"/>
            <a:r>
              <a:rPr lang="en-US" b="0" i="0" dirty="0" smtClean="0"/>
              <a:t>Improved codes for stability, dynamics, induced transport (NOVA-K, ORBIT, SPIRAL, M3D-K, HYM)</a:t>
            </a:r>
          </a:p>
          <a:p>
            <a:pPr>
              <a:buFont typeface="Lucida Grande"/>
              <a:buChar char="&gt;"/>
            </a:pPr>
            <a:r>
              <a:rPr lang="en-US" i="0" dirty="0" smtClean="0"/>
              <a:t>Extend simulations/predictions of fast ion transport to FNSF/Pilot (stationary phase)</a:t>
            </a:r>
          </a:p>
        </p:txBody>
      </p:sp>
      <p:sp>
        <p:nvSpPr>
          <p:cNvPr id="24" name="Text Box 13"/>
          <p:cNvSpPr txBox="1">
            <a:spLocks noChangeArrowheads="1"/>
          </p:cNvSpPr>
          <p:nvPr/>
        </p:nvSpPr>
        <p:spPr bwMode="auto">
          <a:xfrm rot="5400000">
            <a:off x="-211841" y="1961746"/>
            <a:ext cx="736365" cy="369322"/>
          </a:xfrm>
          <a:prstGeom prst="rect">
            <a:avLst/>
          </a:prstGeom>
          <a:noFill/>
          <a:ln w="9525">
            <a:noFill/>
            <a:miter lim="800000"/>
            <a:headEnd/>
            <a:tailEnd/>
          </a:ln>
        </p:spPr>
        <p:txBody>
          <a:bodyPr wrap="none" lIns="91429" tIns="45715" rIns="91429" bIns="45715">
            <a:prstTxWarp prst="textNoShape">
              <a:avLst/>
            </a:prstTxWarp>
            <a:spAutoFit/>
          </a:bodyPr>
          <a:lstStyle/>
          <a:p>
            <a:r>
              <a:rPr lang="en-US" sz="1800" b="0" i="0" dirty="0">
                <a:solidFill>
                  <a:srgbClr val="000000"/>
                </a:solidFill>
              </a:rPr>
              <a:t>FY15</a:t>
            </a:r>
          </a:p>
        </p:txBody>
      </p:sp>
      <p:sp>
        <p:nvSpPr>
          <p:cNvPr id="25" name="Text Box 14"/>
          <p:cNvSpPr txBox="1">
            <a:spLocks noChangeArrowheads="1"/>
          </p:cNvSpPr>
          <p:nvPr/>
        </p:nvSpPr>
        <p:spPr bwMode="auto">
          <a:xfrm rot="5400000">
            <a:off x="-211847" y="3561946"/>
            <a:ext cx="736365" cy="369322"/>
          </a:xfrm>
          <a:prstGeom prst="rect">
            <a:avLst/>
          </a:prstGeom>
          <a:noFill/>
          <a:ln w="9525">
            <a:noFill/>
            <a:miter lim="800000"/>
            <a:headEnd/>
            <a:tailEnd/>
          </a:ln>
        </p:spPr>
        <p:txBody>
          <a:bodyPr wrap="none" lIns="91429" tIns="45715" rIns="91429" bIns="45715">
            <a:prstTxWarp prst="textNoShape">
              <a:avLst/>
            </a:prstTxWarp>
            <a:spAutoFit/>
          </a:bodyPr>
          <a:lstStyle/>
          <a:p>
            <a:r>
              <a:rPr lang="en-US" sz="1800" b="0" i="0" dirty="0">
                <a:solidFill>
                  <a:srgbClr val="000000"/>
                </a:solidFill>
              </a:rPr>
              <a:t>FY16</a:t>
            </a:r>
          </a:p>
        </p:txBody>
      </p:sp>
      <p:sp>
        <p:nvSpPr>
          <p:cNvPr id="26" name="Text Box 15"/>
          <p:cNvSpPr txBox="1">
            <a:spLocks noChangeArrowheads="1"/>
          </p:cNvSpPr>
          <p:nvPr/>
        </p:nvSpPr>
        <p:spPr bwMode="auto">
          <a:xfrm rot="5400000">
            <a:off x="-224860" y="4984134"/>
            <a:ext cx="736365" cy="369322"/>
          </a:xfrm>
          <a:prstGeom prst="rect">
            <a:avLst/>
          </a:prstGeom>
          <a:noFill/>
          <a:ln w="9525">
            <a:noFill/>
            <a:miter lim="800000"/>
            <a:headEnd/>
            <a:tailEnd/>
          </a:ln>
        </p:spPr>
        <p:txBody>
          <a:bodyPr wrap="none" lIns="91429" tIns="45715" rIns="91429" bIns="45715">
            <a:prstTxWarp prst="textNoShape">
              <a:avLst/>
            </a:prstTxWarp>
            <a:spAutoFit/>
          </a:bodyPr>
          <a:lstStyle/>
          <a:p>
            <a:r>
              <a:rPr lang="en-US" sz="1800" b="0" i="0" dirty="0">
                <a:solidFill>
                  <a:srgbClr val="000000"/>
                </a:solidFill>
              </a:rPr>
              <a:t>FY17</a:t>
            </a:r>
          </a:p>
        </p:txBody>
      </p:sp>
      <p:sp>
        <p:nvSpPr>
          <p:cNvPr id="27" name="Text Box 16"/>
          <p:cNvSpPr txBox="1">
            <a:spLocks noChangeArrowheads="1"/>
          </p:cNvSpPr>
          <p:nvPr/>
        </p:nvSpPr>
        <p:spPr bwMode="auto">
          <a:xfrm rot="5400000">
            <a:off x="-211841" y="6152746"/>
            <a:ext cx="736365" cy="369322"/>
          </a:xfrm>
          <a:prstGeom prst="rect">
            <a:avLst/>
          </a:prstGeom>
          <a:noFill/>
          <a:ln w="9525">
            <a:noFill/>
            <a:miter lim="800000"/>
            <a:headEnd/>
            <a:tailEnd/>
          </a:ln>
        </p:spPr>
        <p:txBody>
          <a:bodyPr wrap="none" lIns="91429" tIns="45715" rIns="91429" bIns="45715">
            <a:prstTxWarp prst="textNoShape">
              <a:avLst/>
            </a:prstTxWarp>
            <a:spAutoFit/>
          </a:bodyPr>
          <a:lstStyle/>
          <a:p>
            <a:r>
              <a:rPr lang="en-US" sz="1800" b="0" i="0" dirty="0">
                <a:solidFill>
                  <a:srgbClr val="000000"/>
                </a:solidFill>
              </a:rPr>
              <a:t>FY18</a:t>
            </a:r>
          </a:p>
        </p:txBody>
      </p:sp>
      <p:sp>
        <p:nvSpPr>
          <p:cNvPr id="28" name="Line 20"/>
          <p:cNvSpPr>
            <a:spLocks noChangeShapeType="1"/>
          </p:cNvSpPr>
          <p:nvPr/>
        </p:nvSpPr>
        <p:spPr bwMode="auto">
          <a:xfrm rot="5400000">
            <a:off x="213304" y="1222407"/>
            <a:ext cx="0" cy="172721"/>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
        <p:nvSpPr>
          <p:cNvPr id="29" name="Line 21"/>
          <p:cNvSpPr>
            <a:spLocks noChangeShapeType="1"/>
          </p:cNvSpPr>
          <p:nvPr/>
        </p:nvSpPr>
        <p:spPr bwMode="auto">
          <a:xfrm rot="5400000">
            <a:off x="213304" y="3037841"/>
            <a:ext cx="0" cy="172721"/>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
        <p:nvSpPr>
          <p:cNvPr id="30" name="Line 22"/>
          <p:cNvSpPr>
            <a:spLocks noChangeShapeType="1"/>
          </p:cNvSpPr>
          <p:nvPr/>
        </p:nvSpPr>
        <p:spPr bwMode="auto">
          <a:xfrm rot="5400000">
            <a:off x="213304" y="4409440"/>
            <a:ext cx="0" cy="172721"/>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
        <p:nvSpPr>
          <p:cNvPr id="31" name="Line 23"/>
          <p:cNvSpPr>
            <a:spLocks noChangeShapeType="1"/>
          </p:cNvSpPr>
          <p:nvPr/>
        </p:nvSpPr>
        <p:spPr bwMode="auto">
          <a:xfrm rot="5400000">
            <a:off x="213304" y="5676338"/>
            <a:ext cx="0" cy="172721"/>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
        <p:nvSpPr>
          <p:cNvPr id="33" name="Right Arrow 32"/>
          <p:cNvSpPr/>
          <p:nvPr/>
        </p:nvSpPr>
        <p:spPr>
          <a:xfrm rot="5400000">
            <a:off x="-2493596" y="4046779"/>
            <a:ext cx="5751576" cy="261652"/>
          </a:xfrm>
          <a:prstGeom prst="rightArrow">
            <a:avLst>
              <a:gd name="adj1" fmla="val 62000"/>
              <a:gd name="adj2" fmla="val 78333"/>
            </a:avLst>
          </a:prstGeom>
          <a:solidFill>
            <a:srgbClr val="D32A13"/>
          </a:solidFill>
        </p:spPr>
        <p:style>
          <a:lnRef idx="0">
            <a:schemeClr val="accent2"/>
          </a:lnRef>
          <a:fillRef idx="3">
            <a:schemeClr val="accent2"/>
          </a:fillRef>
          <a:effectRef idx="3">
            <a:schemeClr val="accent2"/>
          </a:effectRef>
          <a:fontRef idx="minor">
            <a:schemeClr val="lt1"/>
          </a:fontRef>
        </p:style>
        <p:txBody>
          <a:bodyPr lIns="91429" tIns="45715" rIns="91429" bIns="45715" anchor="ctr"/>
          <a:lstStyle/>
          <a:p>
            <a:pPr algn="ctr" fontAlgn="auto">
              <a:spcBef>
                <a:spcPts val="0"/>
              </a:spcBef>
              <a:spcAft>
                <a:spcPts val="0"/>
              </a:spcAft>
              <a:defRPr/>
            </a:pPr>
            <a:endParaRPr lang="en-US" sz="1600" i="0" dirty="0">
              <a:latin typeface="Arial" pitchFamily="34" charset="0"/>
              <a:cs typeface="Arial" pitchFamily="34" charset="0"/>
            </a:endParaRPr>
          </a:p>
        </p:txBody>
      </p:sp>
      <p:sp>
        <p:nvSpPr>
          <p:cNvPr id="19" name="Rounded Rectangle 14"/>
          <p:cNvSpPr>
            <a:spLocks noChangeArrowheads="1"/>
          </p:cNvSpPr>
          <p:nvPr/>
        </p:nvSpPr>
        <p:spPr bwMode="auto">
          <a:xfrm>
            <a:off x="9460062" y="1143000"/>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#28</a:t>
            </a:r>
            <a:endParaRPr lang="en-US" dirty="0">
              <a:solidFill>
                <a:srgbClr val="FF0000"/>
              </a:solidFill>
            </a:endParaRPr>
          </a:p>
        </p:txBody>
      </p:sp>
      <p:sp>
        <p:nvSpPr>
          <p:cNvPr id="16" name="Rounded Rectangle 14"/>
          <p:cNvSpPr>
            <a:spLocks noChangeArrowheads="1"/>
          </p:cNvSpPr>
          <p:nvPr/>
        </p:nvSpPr>
        <p:spPr bwMode="auto">
          <a:xfrm>
            <a:off x="9296400" y="6096000"/>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#29</a:t>
            </a:r>
            <a:endParaRPr lang="en-US" dirty="0">
              <a:solidFill>
                <a:srgbClr val="FF0000"/>
              </a:solidFill>
            </a:endParaRPr>
          </a:p>
        </p:txBody>
      </p:sp>
      <p:sp>
        <p:nvSpPr>
          <p:cNvPr id="17" name="Rounded Rectangle 14"/>
          <p:cNvSpPr>
            <a:spLocks noChangeArrowheads="1"/>
          </p:cNvSpPr>
          <p:nvPr/>
        </p:nvSpPr>
        <p:spPr bwMode="auto">
          <a:xfrm>
            <a:off x="271410" y="7148529"/>
            <a:ext cx="533400" cy="228600"/>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smtClean="0">
                <a:solidFill>
                  <a:srgbClr val="FF0000"/>
                </a:solidFill>
              </a:rPr>
              <a:t>Incr.</a:t>
            </a:r>
            <a:endParaRPr lang="en-US" dirty="0">
              <a:solidFill>
                <a:srgbClr val="FF0000"/>
              </a:solidFill>
            </a:endParaRPr>
          </a:p>
        </p:txBody>
      </p:sp>
    </p:spTree>
    <p:extLst>
      <p:ext uri="{BB962C8B-B14F-4D97-AF65-F5344CB8AC3E}">
        <p14:creationId xmlns:p14="http://schemas.microsoft.com/office/powerpoint/2010/main" val="18961838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TAE_antenna_prototype_FY11_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613" y="1114776"/>
            <a:ext cx="4114460" cy="3084321"/>
          </a:xfrm>
          <a:prstGeom prst="rect">
            <a:avLst/>
          </a:prstGeom>
        </p:spPr>
      </p:pic>
      <p:pic>
        <p:nvPicPr>
          <p:cNvPr id="6" name="Picture 5" descr="nbi_hhfw_fida_sim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587569"/>
            <a:ext cx="3886200" cy="2838616"/>
          </a:xfrm>
          <a:prstGeom prst="rect">
            <a:avLst/>
          </a:prstGeom>
        </p:spPr>
      </p:pic>
      <p:sp>
        <p:nvSpPr>
          <p:cNvPr id="10" name="Content Placeholder 2"/>
          <p:cNvSpPr txBox="1">
            <a:spLocks/>
          </p:cNvSpPr>
          <p:nvPr/>
        </p:nvSpPr>
        <p:spPr bwMode="auto">
          <a:xfrm>
            <a:off x="457200" y="4211528"/>
            <a:ext cx="9601200" cy="408913"/>
          </a:xfrm>
          <a:prstGeom prst="rect">
            <a:avLst/>
          </a:prstGeom>
          <a:noFill/>
          <a:ln w="9525">
            <a:noFill/>
            <a:miter lim="800000"/>
            <a:headEnd/>
            <a:tailEnd/>
          </a:ln>
        </p:spPr>
        <p:txBody>
          <a:bodyPr vert="horz" wrap="square" lIns="101858" tIns="50929" rIns="101858" bIns="50929" numCol="1" anchor="t" anchorCtr="0" compatLnSpc="1">
            <a:prstTxWarp prst="textNoShape">
              <a:avLst/>
            </a:prstTxWarp>
            <a:normAutofit fontScale="92500" lnSpcReduction="20000"/>
          </a:bodyPr>
          <a:lstStyle>
            <a:lvl1pPr marL="382059" indent="-382059" algn="l" rtl="0" eaLnBrk="0" fontAlgn="base" hangingPunct="0">
              <a:spcBef>
                <a:spcPct val="20000"/>
              </a:spcBef>
              <a:spcAft>
                <a:spcPct val="0"/>
              </a:spcAft>
              <a:buChar char="•"/>
              <a:defRPr sz="2700">
                <a:solidFill>
                  <a:schemeClr val="tx1"/>
                </a:solidFill>
                <a:latin typeface="+mn-lt"/>
                <a:ea typeface="+mn-ea"/>
                <a:cs typeface="+mn-cs"/>
              </a:defRPr>
            </a:lvl1pPr>
            <a:lvl2pPr marL="827795" indent="-318383" algn="l" rtl="0" eaLnBrk="0" fontAlgn="base" hangingPunct="0">
              <a:spcBef>
                <a:spcPct val="20000"/>
              </a:spcBef>
              <a:spcAft>
                <a:spcPct val="0"/>
              </a:spcAft>
              <a:buChar char="–"/>
              <a:defRPr sz="2200">
                <a:solidFill>
                  <a:schemeClr val="accent2"/>
                </a:solidFill>
                <a:latin typeface="+mn-lt"/>
              </a:defRPr>
            </a:lvl2pPr>
            <a:lvl3pPr marL="1273531" indent="-254706" algn="l" rtl="0" eaLnBrk="0" fontAlgn="base" hangingPunct="0">
              <a:spcBef>
                <a:spcPct val="20000"/>
              </a:spcBef>
              <a:spcAft>
                <a:spcPct val="0"/>
              </a:spcAft>
              <a:buChar char="•"/>
              <a:defRPr>
                <a:solidFill>
                  <a:srgbClr val="FF0000"/>
                </a:solidFill>
                <a:latin typeface="+mn-lt"/>
              </a:defRPr>
            </a:lvl3pPr>
            <a:lvl4pPr marL="1782943" indent="-254706" algn="l" rtl="0" eaLnBrk="0" fontAlgn="base" hangingPunct="0">
              <a:spcBef>
                <a:spcPct val="20000"/>
              </a:spcBef>
              <a:spcAft>
                <a:spcPct val="0"/>
              </a:spcAft>
              <a:buChar char="–"/>
              <a:defRPr sz="1800">
                <a:solidFill>
                  <a:srgbClr val="009999"/>
                </a:solidFill>
                <a:latin typeface="+mn-lt"/>
              </a:defRPr>
            </a:lvl4pPr>
            <a:lvl5pPr marL="2292355" indent="-254706" algn="l" rtl="0" eaLnBrk="0" fontAlgn="base" hangingPunct="0">
              <a:spcBef>
                <a:spcPct val="20000"/>
              </a:spcBef>
              <a:spcAft>
                <a:spcPct val="0"/>
              </a:spcAft>
              <a:buChar char="»"/>
              <a:defRPr sz="1800">
                <a:solidFill>
                  <a:schemeClr val="tx1"/>
                </a:solidFill>
                <a:latin typeface="+mn-lt"/>
              </a:defRPr>
            </a:lvl5pPr>
            <a:lvl6pPr marL="2801767" indent="-254706" algn="l" rtl="0" eaLnBrk="0" fontAlgn="base" hangingPunct="0">
              <a:spcBef>
                <a:spcPct val="20000"/>
              </a:spcBef>
              <a:spcAft>
                <a:spcPct val="0"/>
              </a:spcAft>
              <a:buChar char="»"/>
              <a:defRPr sz="1800">
                <a:solidFill>
                  <a:schemeClr val="tx1"/>
                </a:solidFill>
                <a:latin typeface="+mn-lt"/>
              </a:defRPr>
            </a:lvl6pPr>
            <a:lvl7pPr marL="3311180" indent="-254706" algn="l" rtl="0" eaLnBrk="0" fontAlgn="base" hangingPunct="0">
              <a:spcBef>
                <a:spcPct val="20000"/>
              </a:spcBef>
              <a:spcAft>
                <a:spcPct val="0"/>
              </a:spcAft>
              <a:buChar char="»"/>
              <a:defRPr sz="1800">
                <a:solidFill>
                  <a:schemeClr val="tx1"/>
                </a:solidFill>
                <a:latin typeface="+mn-lt"/>
              </a:defRPr>
            </a:lvl7pPr>
            <a:lvl8pPr marL="3820592" indent="-254706" algn="l" rtl="0" eaLnBrk="0" fontAlgn="base" hangingPunct="0">
              <a:spcBef>
                <a:spcPct val="20000"/>
              </a:spcBef>
              <a:spcAft>
                <a:spcPct val="0"/>
              </a:spcAft>
              <a:buChar char="»"/>
              <a:defRPr sz="1800">
                <a:solidFill>
                  <a:schemeClr val="tx1"/>
                </a:solidFill>
                <a:latin typeface="+mn-lt"/>
              </a:defRPr>
            </a:lvl8pPr>
            <a:lvl9pPr marL="4330004" indent="-254706" algn="l" rtl="0" eaLnBrk="0" fontAlgn="base" hangingPunct="0">
              <a:spcBef>
                <a:spcPct val="20000"/>
              </a:spcBef>
              <a:spcAft>
                <a:spcPct val="0"/>
              </a:spcAft>
              <a:buChar char="»"/>
              <a:defRPr sz="1800">
                <a:solidFill>
                  <a:schemeClr val="tx1"/>
                </a:solidFill>
                <a:latin typeface="+mn-lt"/>
              </a:defRPr>
            </a:lvl9pPr>
          </a:lstStyle>
          <a:p>
            <a:r>
              <a:rPr lang="en-US" b="0" i="0" dirty="0" smtClean="0"/>
              <a:t>Characterize scenarios with combined NBI + </a:t>
            </a:r>
            <a:r>
              <a:rPr lang="en-US" b="0" i="0" dirty="0" err="1" smtClean="0"/>
              <a:t>rf</a:t>
            </a:r>
            <a:r>
              <a:rPr lang="en-US" b="0" i="0" dirty="0" smtClean="0"/>
              <a:t> heating</a:t>
            </a:r>
          </a:p>
        </p:txBody>
      </p:sp>
      <p:sp>
        <p:nvSpPr>
          <p:cNvPr id="2" name="Title 1"/>
          <p:cNvSpPr>
            <a:spLocks noGrp="1"/>
          </p:cNvSpPr>
          <p:nvPr>
            <p:ph type="title"/>
          </p:nvPr>
        </p:nvSpPr>
        <p:spPr/>
        <p:txBody>
          <a:bodyPr/>
          <a:lstStyle/>
          <a:p>
            <a:r>
              <a:rPr lang="en-US" sz="3100" dirty="0"/>
              <a:t>Thrust EP-2 Plans &amp; Goals: assess development of </a:t>
            </a:r>
            <a:r>
              <a:rPr lang="en-US" sz="3100" i="1" dirty="0" err="1"/>
              <a:t>F</a:t>
            </a:r>
            <a:r>
              <a:rPr lang="en-US" sz="3100" i="1" baseline="-25000" dirty="0" err="1"/>
              <a:t>nb</a:t>
            </a:r>
            <a:r>
              <a:rPr lang="en-US" sz="3100" dirty="0"/>
              <a:t>, </a:t>
            </a:r>
            <a:r>
              <a:rPr lang="en-US" sz="3100" i="1" dirty="0"/>
              <a:t>mode control</a:t>
            </a:r>
            <a:r>
              <a:rPr lang="en-US" sz="3100" dirty="0"/>
              <a:t> tools/techniques</a:t>
            </a:r>
            <a:endParaRPr lang="en-US" dirty="0"/>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14</a:t>
            </a:fld>
            <a:endParaRPr lang="en-US"/>
          </a:p>
        </p:txBody>
      </p:sp>
      <p:sp>
        <p:nvSpPr>
          <p:cNvPr id="7" name="Content Placeholder 2"/>
          <p:cNvSpPr txBox="1">
            <a:spLocks/>
          </p:cNvSpPr>
          <p:nvPr/>
        </p:nvSpPr>
        <p:spPr bwMode="auto">
          <a:xfrm>
            <a:off x="457200" y="1295400"/>
            <a:ext cx="5562600" cy="2971799"/>
          </a:xfrm>
          <a:prstGeom prst="rect">
            <a:avLst/>
          </a:prstGeom>
          <a:noFill/>
          <a:ln w="9525">
            <a:noFill/>
            <a:miter lim="800000"/>
            <a:headEnd/>
            <a:tailEnd/>
          </a:ln>
        </p:spPr>
        <p:txBody>
          <a:bodyPr vert="horz" wrap="square" lIns="101858" tIns="50929" rIns="101858" bIns="50929" numCol="1" anchor="t" anchorCtr="0" compatLnSpc="1">
            <a:prstTxWarp prst="textNoShape">
              <a:avLst/>
            </a:prstTxWarp>
            <a:normAutofit fontScale="92500" lnSpcReduction="10000"/>
          </a:bodyPr>
          <a:lstStyle>
            <a:lvl1pPr marL="382059" indent="-382059" algn="l" rtl="0" eaLnBrk="0" fontAlgn="base" hangingPunct="0">
              <a:spcBef>
                <a:spcPct val="20000"/>
              </a:spcBef>
              <a:spcAft>
                <a:spcPct val="0"/>
              </a:spcAft>
              <a:buChar char="•"/>
              <a:defRPr sz="2700">
                <a:solidFill>
                  <a:schemeClr val="tx1"/>
                </a:solidFill>
                <a:latin typeface="+mn-lt"/>
                <a:ea typeface="+mn-ea"/>
                <a:cs typeface="+mn-cs"/>
              </a:defRPr>
            </a:lvl1pPr>
            <a:lvl2pPr marL="827795" indent="-318383" algn="l" rtl="0" eaLnBrk="0" fontAlgn="base" hangingPunct="0">
              <a:spcBef>
                <a:spcPct val="20000"/>
              </a:spcBef>
              <a:spcAft>
                <a:spcPct val="0"/>
              </a:spcAft>
              <a:buChar char="–"/>
              <a:defRPr sz="2200">
                <a:solidFill>
                  <a:schemeClr val="accent2"/>
                </a:solidFill>
                <a:latin typeface="+mn-lt"/>
              </a:defRPr>
            </a:lvl2pPr>
            <a:lvl3pPr marL="1273531" indent="-254706" algn="l" rtl="0" eaLnBrk="0" fontAlgn="base" hangingPunct="0">
              <a:spcBef>
                <a:spcPct val="20000"/>
              </a:spcBef>
              <a:spcAft>
                <a:spcPct val="0"/>
              </a:spcAft>
              <a:buChar char="•"/>
              <a:defRPr>
                <a:solidFill>
                  <a:srgbClr val="FF0000"/>
                </a:solidFill>
                <a:latin typeface="+mn-lt"/>
              </a:defRPr>
            </a:lvl3pPr>
            <a:lvl4pPr marL="1782943" indent="-254706" algn="l" rtl="0" eaLnBrk="0" fontAlgn="base" hangingPunct="0">
              <a:spcBef>
                <a:spcPct val="20000"/>
              </a:spcBef>
              <a:spcAft>
                <a:spcPct val="0"/>
              </a:spcAft>
              <a:buChar char="–"/>
              <a:defRPr sz="1800">
                <a:solidFill>
                  <a:srgbClr val="009999"/>
                </a:solidFill>
                <a:latin typeface="+mn-lt"/>
              </a:defRPr>
            </a:lvl4pPr>
            <a:lvl5pPr marL="2292355" indent="-254706" algn="l" rtl="0" eaLnBrk="0" fontAlgn="base" hangingPunct="0">
              <a:spcBef>
                <a:spcPct val="20000"/>
              </a:spcBef>
              <a:spcAft>
                <a:spcPct val="0"/>
              </a:spcAft>
              <a:buChar char="»"/>
              <a:defRPr sz="1800">
                <a:solidFill>
                  <a:schemeClr val="tx1"/>
                </a:solidFill>
                <a:latin typeface="+mn-lt"/>
              </a:defRPr>
            </a:lvl5pPr>
            <a:lvl6pPr marL="2801767" indent="-254706" algn="l" rtl="0" eaLnBrk="0" fontAlgn="base" hangingPunct="0">
              <a:spcBef>
                <a:spcPct val="20000"/>
              </a:spcBef>
              <a:spcAft>
                <a:spcPct val="0"/>
              </a:spcAft>
              <a:buChar char="»"/>
              <a:defRPr sz="1800">
                <a:solidFill>
                  <a:schemeClr val="tx1"/>
                </a:solidFill>
                <a:latin typeface="+mn-lt"/>
              </a:defRPr>
            </a:lvl6pPr>
            <a:lvl7pPr marL="3311180" indent="-254706" algn="l" rtl="0" eaLnBrk="0" fontAlgn="base" hangingPunct="0">
              <a:spcBef>
                <a:spcPct val="20000"/>
              </a:spcBef>
              <a:spcAft>
                <a:spcPct val="0"/>
              </a:spcAft>
              <a:buChar char="»"/>
              <a:defRPr sz="1800">
                <a:solidFill>
                  <a:schemeClr val="tx1"/>
                </a:solidFill>
                <a:latin typeface="+mn-lt"/>
              </a:defRPr>
            </a:lvl7pPr>
            <a:lvl8pPr marL="3820592" indent="-254706" algn="l" rtl="0" eaLnBrk="0" fontAlgn="base" hangingPunct="0">
              <a:spcBef>
                <a:spcPct val="20000"/>
              </a:spcBef>
              <a:spcAft>
                <a:spcPct val="0"/>
              </a:spcAft>
              <a:buChar char="»"/>
              <a:defRPr sz="1800">
                <a:solidFill>
                  <a:schemeClr val="tx1"/>
                </a:solidFill>
                <a:latin typeface="+mn-lt"/>
              </a:defRPr>
            </a:lvl8pPr>
            <a:lvl9pPr marL="4330004" indent="-254706" algn="l" rtl="0" eaLnBrk="0" fontAlgn="base" hangingPunct="0">
              <a:spcBef>
                <a:spcPct val="20000"/>
              </a:spcBef>
              <a:spcAft>
                <a:spcPct val="0"/>
              </a:spcAft>
              <a:buChar char="»"/>
              <a:defRPr sz="1800">
                <a:solidFill>
                  <a:schemeClr val="tx1"/>
                </a:solidFill>
                <a:latin typeface="+mn-lt"/>
              </a:defRPr>
            </a:lvl9pPr>
          </a:lstStyle>
          <a:p>
            <a:r>
              <a:rPr lang="en-US" b="0" i="0" dirty="0" smtClean="0"/>
              <a:t>Test *AE antenna system</a:t>
            </a:r>
          </a:p>
          <a:p>
            <a:pPr lvl="1"/>
            <a:r>
              <a:rPr lang="en-US" b="0" i="0" dirty="0" smtClean="0"/>
              <a:t>Up to 4 coils, target “physics operations” @ low power (&lt;5kW) for FY16</a:t>
            </a:r>
          </a:p>
          <a:p>
            <a:r>
              <a:rPr lang="en-US" b="0" i="0" dirty="0" smtClean="0"/>
              <a:t>Compare measured *AE damping rates to theory, simulations</a:t>
            </a:r>
          </a:p>
          <a:p>
            <a:pPr lvl="1"/>
            <a:r>
              <a:rPr lang="en-US" b="0" i="0" dirty="0" smtClean="0"/>
              <a:t>Challenge *AE damping models</a:t>
            </a:r>
          </a:p>
          <a:p>
            <a:pPr lvl="1"/>
            <a:r>
              <a:rPr lang="en-US" b="0" i="0" dirty="0" smtClean="0"/>
              <a:t>Expand previous work (C-Mod, JET, MAST) to unique ST regimes</a:t>
            </a:r>
          </a:p>
        </p:txBody>
      </p:sp>
      <p:cxnSp>
        <p:nvCxnSpPr>
          <p:cNvPr id="9" name="Straight Arrow Connector 8"/>
          <p:cNvCxnSpPr/>
          <p:nvPr/>
        </p:nvCxnSpPr>
        <p:spPr bwMode="auto">
          <a:xfrm>
            <a:off x="4648200" y="1524000"/>
            <a:ext cx="1178670" cy="0"/>
          </a:xfrm>
          <a:prstGeom prst="straightConnector1">
            <a:avLst/>
          </a:prstGeom>
          <a:noFill/>
          <a:ln w="31750" cap="flat" cmpd="sng" algn="ctr">
            <a:solidFill>
              <a:schemeClr val="accent6"/>
            </a:solidFill>
            <a:prstDash val="solid"/>
            <a:round/>
            <a:headEnd type="none" w="med" len="med"/>
            <a:tailEnd type="arrow"/>
          </a:ln>
          <a:effectLst/>
        </p:spPr>
      </p:cxnSp>
      <p:grpSp>
        <p:nvGrpSpPr>
          <p:cNvPr id="11" name="Group 10"/>
          <p:cNvGrpSpPr/>
          <p:nvPr/>
        </p:nvGrpSpPr>
        <p:grpSpPr>
          <a:xfrm>
            <a:off x="4536921" y="5269283"/>
            <a:ext cx="5445281" cy="1255729"/>
            <a:chOff x="4654090" y="4823992"/>
            <a:chExt cx="5445280" cy="1255729"/>
          </a:xfrm>
        </p:grpSpPr>
        <p:sp>
          <p:nvSpPr>
            <p:cNvPr id="4" name="Left Arrow 3"/>
            <p:cNvSpPr/>
            <p:nvPr/>
          </p:nvSpPr>
          <p:spPr bwMode="auto">
            <a:xfrm>
              <a:off x="4654090" y="5257800"/>
              <a:ext cx="914400" cy="381000"/>
            </a:xfrm>
            <a:prstGeom prst="leftArrow">
              <a:avLst/>
            </a:prstGeom>
            <a:noFill/>
            <a:ln w="25400" cap="flat" cmpd="sng" algn="ctr">
              <a:solidFill>
                <a:srgbClr val="008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187">
                <a:spcBef>
                  <a:spcPct val="20000"/>
                </a:spcBef>
                <a:buFontTx/>
                <a:buChar char="•"/>
              </a:pPr>
              <a:endParaRPr lang="en-US" sz="1200">
                <a:latin typeface="Helvetica" pitchFamily="-128" charset="0"/>
              </a:endParaRPr>
            </a:p>
          </p:txBody>
        </p:sp>
        <p:sp>
          <p:nvSpPr>
            <p:cNvPr id="8" name="TextBox 7"/>
            <p:cNvSpPr txBox="1"/>
            <p:nvPr/>
          </p:nvSpPr>
          <p:spPr>
            <a:xfrm>
              <a:off x="5568342" y="4823992"/>
              <a:ext cx="4531028" cy="1255729"/>
            </a:xfrm>
            <a:prstGeom prst="rect">
              <a:avLst/>
            </a:prstGeom>
            <a:noFill/>
            <a:ln w="25400">
              <a:solidFill>
                <a:schemeClr val="accent1">
                  <a:lumMod val="50000"/>
                </a:schemeClr>
              </a:solidFill>
            </a:ln>
          </p:spPr>
          <p:txBody>
            <a:bodyPr wrap="square" rtlCol="0">
              <a:spAutoFit/>
            </a:bodyPr>
            <a:lstStyle/>
            <a:p>
              <a:r>
                <a:rPr lang="en-US" sz="1800" b="0" i="0" dirty="0">
                  <a:solidFill>
                    <a:srgbClr val="008000"/>
                  </a:solidFill>
                </a:rPr>
                <a:t>Ex.: Measured </a:t>
              </a:r>
              <a:r>
                <a:rPr lang="en-US" sz="1800" b="0" i="0" dirty="0" err="1">
                  <a:solidFill>
                    <a:srgbClr val="008000"/>
                  </a:solidFill>
                </a:rPr>
                <a:t>vs</a:t>
              </a:r>
              <a:r>
                <a:rPr lang="en-US" sz="1800" b="0" i="0" dirty="0">
                  <a:solidFill>
                    <a:srgbClr val="008000"/>
                  </a:solidFill>
                </a:rPr>
                <a:t> simulated (CQL3D)  </a:t>
              </a:r>
              <a:r>
                <a:rPr lang="en-US" sz="1800" b="0" i="0" dirty="0" err="1">
                  <a:solidFill>
                    <a:srgbClr val="008000"/>
                  </a:solidFill>
                </a:rPr>
                <a:t>F</a:t>
              </a:r>
              <a:r>
                <a:rPr lang="en-US" sz="1800" b="0" i="0" baseline="-25000" dirty="0" err="1">
                  <a:solidFill>
                    <a:srgbClr val="008000"/>
                  </a:solidFill>
                </a:rPr>
                <a:t>nb</a:t>
              </a:r>
              <a:r>
                <a:rPr lang="en-US" sz="1800" b="0" i="0" dirty="0">
                  <a:solidFill>
                    <a:srgbClr val="008000"/>
                  </a:solidFill>
                </a:rPr>
                <a:t>(r) for NBI + HHFW scenarios on NSTX</a:t>
              </a:r>
            </a:p>
            <a:p>
              <a:pPr algn="ctr"/>
              <a:endParaRPr lang="en-US" sz="1800" b="0" dirty="0">
                <a:solidFill>
                  <a:srgbClr val="008000"/>
                </a:solidFill>
              </a:endParaRPr>
            </a:p>
            <a:p>
              <a:pPr algn="ctr"/>
              <a:r>
                <a:rPr lang="en-US" sz="2000" u="sng" dirty="0">
                  <a:solidFill>
                    <a:srgbClr val="008000"/>
                  </a:solidFill>
                </a:rPr>
                <a:t>See WH&amp;CD presentation (next)</a:t>
              </a:r>
            </a:p>
          </p:txBody>
        </p:sp>
      </p:grpSp>
      <p:sp>
        <p:nvSpPr>
          <p:cNvPr id="19" name="Rounded Rectangle 14"/>
          <p:cNvSpPr>
            <a:spLocks noChangeArrowheads="1"/>
          </p:cNvSpPr>
          <p:nvPr/>
        </p:nvSpPr>
        <p:spPr bwMode="auto">
          <a:xfrm>
            <a:off x="9067801" y="672143"/>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#26</a:t>
            </a:r>
            <a:endParaRPr lang="en-US" dirty="0">
              <a:solidFill>
                <a:srgbClr val="FF0000"/>
              </a:solidFill>
            </a:endParaRPr>
          </a:p>
        </p:txBody>
      </p:sp>
      <p:sp>
        <p:nvSpPr>
          <p:cNvPr id="27" name="Line 20"/>
          <p:cNvSpPr>
            <a:spLocks noChangeShapeType="1"/>
          </p:cNvSpPr>
          <p:nvPr/>
        </p:nvSpPr>
        <p:spPr bwMode="auto">
          <a:xfrm rot="5400000">
            <a:off x="213305" y="12224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0" name="Right Arrow 29"/>
          <p:cNvSpPr/>
          <p:nvPr/>
        </p:nvSpPr>
        <p:spPr>
          <a:xfrm rot="5400000">
            <a:off x="-1442038" y="2995219"/>
            <a:ext cx="3648456" cy="261651"/>
          </a:xfrm>
          <a:prstGeom prst="rightArrow">
            <a:avLst>
              <a:gd name="adj1" fmla="val 62000"/>
              <a:gd name="adj2" fmla="val 78333"/>
            </a:avLst>
          </a:prstGeom>
          <a:solidFill>
            <a:srgbClr val="D32A13"/>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US" sz="1600" i="0" dirty="0">
              <a:latin typeface="Arial" pitchFamily="34" charset="0"/>
              <a:cs typeface="Arial" pitchFamily="34" charset="0"/>
            </a:endParaRPr>
          </a:p>
        </p:txBody>
      </p:sp>
      <p:sp>
        <p:nvSpPr>
          <p:cNvPr id="25" name="Text Box 13"/>
          <p:cNvSpPr txBox="1">
            <a:spLocks noChangeArrowheads="1"/>
          </p:cNvSpPr>
          <p:nvPr/>
        </p:nvSpPr>
        <p:spPr bwMode="auto">
          <a:xfrm rot="5400000">
            <a:off x="-211840" y="1733146"/>
            <a:ext cx="736365" cy="369322"/>
          </a:xfrm>
          <a:prstGeom prst="rect">
            <a:avLst/>
          </a:prstGeom>
          <a:noFill/>
          <a:ln w="9525">
            <a:noFill/>
            <a:miter lim="800000"/>
            <a:headEnd/>
            <a:tailEnd/>
          </a:ln>
        </p:spPr>
        <p:txBody>
          <a:bodyPr wrap="none" lIns="91429" tIns="45715" rIns="91429" bIns="45715">
            <a:prstTxWarp prst="textNoShape">
              <a:avLst/>
            </a:prstTxWarp>
            <a:spAutoFit/>
          </a:bodyPr>
          <a:lstStyle/>
          <a:p>
            <a:r>
              <a:rPr lang="en-US" sz="1800" b="0" i="0" dirty="0">
                <a:solidFill>
                  <a:srgbClr val="000000"/>
                </a:solidFill>
              </a:rPr>
              <a:t>FY15</a:t>
            </a:r>
          </a:p>
        </p:txBody>
      </p:sp>
      <p:sp>
        <p:nvSpPr>
          <p:cNvPr id="26" name="Text Box 14"/>
          <p:cNvSpPr txBox="1">
            <a:spLocks noChangeArrowheads="1"/>
          </p:cNvSpPr>
          <p:nvPr/>
        </p:nvSpPr>
        <p:spPr bwMode="auto">
          <a:xfrm rot="5400000">
            <a:off x="-211843" y="3391839"/>
            <a:ext cx="736365" cy="369322"/>
          </a:xfrm>
          <a:prstGeom prst="rect">
            <a:avLst/>
          </a:prstGeom>
          <a:noFill/>
          <a:ln w="9525">
            <a:noFill/>
            <a:miter lim="800000"/>
            <a:headEnd/>
            <a:tailEnd/>
          </a:ln>
        </p:spPr>
        <p:txBody>
          <a:bodyPr wrap="none" lIns="91429" tIns="45715" rIns="91429" bIns="45715">
            <a:prstTxWarp prst="textNoShape">
              <a:avLst/>
            </a:prstTxWarp>
            <a:spAutoFit/>
          </a:bodyPr>
          <a:lstStyle/>
          <a:p>
            <a:r>
              <a:rPr lang="en-US" sz="1800" b="0" i="0" dirty="0">
                <a:solidFill>
                  <a:srgbClr val="000000"/>
                </a:solidFill>
              </a:rPr>
              <a:t>FY16</a:t>
            </a:r>
          </a:p>
        </p:txBody>
      </p:sp>
      <p:sp>
        <p:nvSpPr>
          <p:cNvPr id="31" name="Line 21"/>
          <p:cNvSpPr>
            <a:spLocks noChangeShapeType="1"/>
          </p:cNvSpPr>
          <p:nvPr/>
        </p:nvSpPr>
        <p:spPr bwMode="auto">
          <a:xfrm rot="5400000">
            <a:off x="213307" y="2462570"/>
            <a:ext cx="0" cy="172721"/>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
        <p:nvSpPr>
          <p:cNvPr id="32" name="Line 22"/>
          <p:cNvSpPr>
            <a:spLocks noChangeShapeType="1"/>
          </p:cNvSpPr>
          <p:nvPr/>
        </p:nvSpPr>
        <p:spPr bwMode="auto">
          <a:xfrm rot="5400000">
            <a:off x="213307" y="4487907"/>
            <a:ext cx="0" cy="172721"/>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AE_antenna_prototype_FY11_c.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613" y="1114776"/>
            <a:ext cx="4114460" cy="3084321"/>
          </a:xfrm>
          <a:prstGeom prst="rect">
            <a:avLst/>
          </a:prstGeom>
        </p:spPr>
      </p:pic>
      <p:sp>
        <p:nvSpPr>
          <p:cNvPr id="10" name="Content Placeholder 2"/>
          <p:cNvSpPr txBox="1">
            <a:spLocks/>
          </p:cNvSpPr>
          <p:nvPr/>
        </p:nvSpPr>
        <p:spPr bwMode="auto">
          <a:xfrm>
            <a:off x="457200" y="4177195"/>
            <a:ext cx="9601200" cy="2743200"/>
          </a:xfrm>
          <a:prstGeom prst="rect">
            <a:avLst/>
          </a:prstGeom>
          <a:noFill/>
          <a:ln w="9525">
            <a:noFill/>
            <a:miter lim="800000"/>
            <a:headEnd/>
            <a:tailEnd/>
          </a:ln>
        </p:spPr>
        <p:txBody>
          <a:bodyPr vert="horz" wrap="square" lIns="101858" tIns="50929" rIns="101858" bIns="50929" numCol="1" anchor="t" anchorCtr="0" compatLnSpc="1">
            <a:prstTxWarp prst="textNoShape">
              <a:avLst/>
            </a:prstTxWarp>
            <a:normAutofit fontScale="92500" lnSpcReduction="10000"/>
          </a:bodyPr>
          <a:lstStyle>
            <a:lvl1pPr marL="382059" indent="-382059" algn="l" rtl="0" eaLnBrk="0" fontAlgn="base" hangingPunct="0">
              <a:spcBef>
                <a:spcPct val="20000"/>
              </a:spcBef>
              <a:spcAft>
                <a:spcPct val="0"/>
              </a:spcAft>
              <a:buChar char="•"/>
              <a:defRPr sz="2700">
                <a:solidFill>
                  <a:schemeClr val="tx1"/>
                </a:solidFill>
                <a:latin typeface="+mn-lt"/>
                <a:ea typeface="+mn-ea"/>
                <a:cs typeface="+mn-cs"/>
              </a:defRPr>
            </a:lvl1pPr>
            <a:lvl2pPr marL="827795" indent="-318383" algn="l" rtl="0" eaLnBrk="0" fontAlgn="base" hangingPunct="0">
              <a:spcBef>
                <a:spcPct val="20000"/>
              </a:spcBef>
              <a:spcAft>
                <a:spcPct val="0"/>
              </a:spcAft>
              <a:buChar char="–"/>
              <a:defRPr sz="2200">
                <a:solidFill>
                  <a:schemeClr val="accent2"/>
                </a:solidFill>
                <a:latin typeface="+mn-lt"/>
              </a:defRPr>
            </a:lvl2pPr>
            <a:lvl3pPr marL="1273531" indent="-254706" algn="l" rtl="0" eaLnBrk="0" fontAlgn="base" hangingPunct="0">
              <a:spcBef>
                <a:spcPct val="20000"/>
              </a:spcBef>
              <a:spcAft>
                <a:spcPct val="0"/>
              </a:spcAft>
              <a:buChar char="•"/>
              <a:defRPr>
                <a:solidFill>
                  <a:srgbClr val="FF0000"/>
                </a:solidFill>
                <a:latin typeface="+mn-lt"/>
              </a:defRPr>
            </a:lvl3pPr>
            <a:lvl4pPr marL="1782943" indent="-254706" algn="l" rtl="0" eaLnBrk="0" fontAlgn="base" hangingPunct="0">
              <a:spcBef>
                <a:spcPct val="20000"/>
              </a:spcBef>
              <a:spcAft>
                <a:spcPct val="0"/>
              </a:spcAft>
              <a:buChar char="–"/>
              <a:defRPr sz="1800">
                <a:solidFill>
                  <a:srgbClr val="009999"/>
                </a:solidFill>
                <a:latin typeface="+mn-lt"/>
              </a:defRPr>
            </a:lvl4pPr>
            <a:lvl5pPr marL="2292355" indent="-254706" algn="l" rtl="0" eaLnBrk="0" fontAlgn="base" hangingPunct="0">
              <a:spcBef>
                <a:spcPct val="20000"/>
              </a:spcBef>
              <a:spcAft>
                <a:spcPct val="0"/>
              </a:spcAft>
              <a:buChar char="»"/>
              <a:defRPr sz="1800">
                <a:solidFill>
                  <a:schemeClr val="tx1"/>
                </a:solidFill>
                <a:latin typeface="+mn-lt"/>
              </a:defRPr>
            </a:lvl5pPr>
            <a:lvl6pPr marL="2801767" indent="-254706" algn="l" rtl="0" eaLnBrk="0" fontAlgn="base" hangingPunct="0">
              <a:spcBef>
                <a:spcPct val="20000"/>
              </a:spcBef>
              <a:spcAft>
                <a:spcPct val="0"/>
              </a:spcAft>
              <a:buChar char="»"/>
              <a:defRPr sz="1800">
                <a:solidFill>
                  <a:schemeClr val="tx1"/>
                </a:solidFill>
                <a:latin typeface="+mn-lt"/>
              </a:defRPr>
            </a:lvl6pPr>
            <a:lvl7pPr marL="3311180" indent="-254706" algn="l" rtl="0" eaLnBrk="0" fontAlgn="base" hangingPunct="0">
              <a:spcBef>
                <a:spcPct val="20000"/>
              </a:spcBef>
              <a:spcAft>
                <a:spcPct val="0"/>
              </a:spcAft>
              <a:buChar char="»"/>
              <a:defRPr sz="1800">
                <a:solidFill>
                  <a:schemeClr val="tx1"/>
                </a:solidFill>
                <a:latin typeface="+mn-lt"/>
              </a:defRPr>
            </a:lvl7pPr>
            <a:lvl8pPr marL="3820592" indent="-254706" algn="l" rtl="0" eaLnBrk="0" fontAlgn="base" hangingPunct="0">
              <a:spcBef>
                <a:spcPct val="20000"/>
              </a:spcBef>
              <a:spcAft>
                <a:spcPct val="0"/>
              </a:spcAft>
              <a:buChar char="»"/>
              <a:defRPr sz="1800">
                <a:solidFill>
                  <a:schemeClr val="tx1"/>
                </a:solidFill>
                <a:latin typeface="+mn-lt"/>
              </a:defRPr>
            </a:lvl8pPr>
            <a:lvl9pPr marL="4330004" indent="-254706" algn="l" rtl="0" eaLnBrk="0" fontAlgn="base" hangingPunct="0">
              <a:spcBef>
                <a:spcPct val="20000"/>
              </a:spcBef>
              <a:spcAft>
                <a:spcPct val="0"/>
              </a:spcAft>
              <a:buChar char="»"/>
              <a:defRPr sz="1800">
                <a:solidFill>
                  <a:schemeClr val="tx1"/>
                </a:solidFill>
                <a:latin typeface="+mn-lt"/>
              </a:defRPr>
            </a:lvl9pPr>
          </a:lstStyle>
          <a:p>
            <a:r>
              <a:rPr lang="en-US" b="0" i="0" dirty="0" smtClean="0"/>
              <a:t>Characterize scenarios with combined NBI + </a:t>
            </a:r>
            <a:r>
              <a:rPr lang="en-US" b="0" i="0" dirty="0" err="1" smtClean="0"/>
              <a:t>rf</a:t>
            </a:r>
            <a:r>
              <a:rPr lang="en-US" b="0" i="0" dirty="0" smtClean="0"/>
              <a:t> heating</a:t>
            </a:r>
          </a:p>
          <a:p>
            <a:r>
              <a:rPr lang="en-US" b="0" i="0" dirty="0" smtClean="0"/>
              <a:t>Study rotation, 3D fields effects on *AEs (RWM, upgraded SPAs for improved rotation control, NCC after FY16) </a:t>
            </a:r>
          </a:p>
          <a:p>
            <a:r>
              <a:rPr lang="en-US" b="0" i="0" dirty="0" smtClean="0"/>
              <a:t>Extend stability measurements to high-frequency *AEs</a:t>
            </a:r>
          </a:p>
          <a:p>
            <a:pPr lvl="1"/>
            <a:r>
              <a:rPr lang="en-US" b="0" i="0" dirty="0" smtClean="0"/>
              <a:t>Test/validate theories on high-f *AEs drive, damping</a:t>
            </a:r>
          </a:p>
          <a:p>
            <a:pPr>
              <a:buFont typeface="Lucida Grande"/>
              <a:buChar char="&gt;"/>
            </a:pPr>
            <a:r>
              <a:rPr lang="en-US" i="0" dirty="0" smtClean="0"/>
              <a:t>Assess capability of &amp; requirements for selective mode excitation using NB, </a:t>
            </a:r>
            <a:r>
              <a:rPr lang="en-US" i="0" dirty="0" err="1" smtClean="0"/>
              <a:t>rf</a:t>
            </a:r>
            <a:r>
              <a:rPr lang="en-US" i="0" dirty="0" smtClean="0"/>
              <a:t>, 3D fields, possibly (       ) antennae</a:t>
            </a:r>
          </a:p>
        </p:txBody>
      </p:sp>
      <p:sp>
        <p:nvSpPr>
          <p:cNvPr id="2" name="Title 1"/>
          <p:cNvSpPr>
            <a:spLocks noGrp="1"/>
          </p:cNvSpPr>
          <p:nvPr>
            <p:ph type="title"/>
          </p:nvPr>
        </p:nvSpPr>
        <p:spPr/>
        <p:txBody>
          <a:bodyPr/>
          <a:lstStyle/>
          <a:p>
            <a:r>
              <a:rPr lang="en-US" sz="3100" dirty="0"/>
              <a:t>Thrust EP-2 Plans &amp; Goals: assess development of </a:t>
            </a:r>
            <a:r>
              <a:rPr lang="en-US" sz="3100" i="1" dirty="0" err="1"/>
              <a:t>F</a:t>
            </a:r>
            <a:r>
              <a:rPr lang="en-US" sz="3100" i="1" baseline="-25000" dirty="0" err="1"/>
              <a:t>nb</a:t>
            </a:r>
            <a:r>
              <a:rPr lang="en-US" sz="3100" dirty="0"/>
              <a:t>, </a:t>
            </a:r>
            <a:r>
              <a:rPr lang="en-US" sz="3100" i="1" dirty="0"/>
              <a:t>mode control</a:t>
            </a:r>
            <a:r>
              <a:rPr lang="en-US" sz="3100" dirty="0"/>
              <a:t> tools/techniques</a:t>
            </a:r>
            <a:endParaRPr lang="en-US" dirty="0"/>
          </a:p>
        </p:txBody>
      </p:sp>
      <p:sp>
        <p:nvSpPr>
          <p:cNvPr id="3" name="Content Placeholder 2"/>
          <p:cNvSpPr>
            <a:spLocks noGrp="1"/>
          </p:cNvSpPr>
          <p:nvPr>
            <p:ph idx="1"/>
          </p:nvPr>
        </p:nvSpPr>
        <p:spPr>
          <a:xfrm>
            <a:off x="0" y="7010400"/>
            <a:ext cx="10058400" cy="422871"/>
          </a:xfrm>
        </p:spPr>
        <p:txBody>
          <a:bodyPr>
            <a:noAutofit/>
          </a:bodyPr>
          <a:lstStyle/>
          <a:p>
            <a:pPr marL="0" indent="0">
              <a:buSzPct val="150000"/>
              <a:buNone/>
            </a:pPr>
            <a:r>
              <a:rPr lang="en-US" sz="2200" dirty="0" smtClean="0">
                <a:solidFill>
                  <a:srgbClr val="008000"/>
                </a:solidFill>
              </a:rPr>
              <a:t>           (Y3-4) Implement </a:t>
            </a:r>
            <a:r>
              <a:rPr lang="en-US" sz="2200" dirty="0">
                <a:solidFill>
                  <a:srgbClr val="008000"/>
                </a:solidFill>
              </a:rPr>
              <a:t>and test high-</a:t>
            </a:r>
            <a:r>
              <a:rPr lang="en-US" sz="2200" dirty="0" smtClean="0">
                <a:solidFill>
                  <a:srgbClr val="008000"/>
                </a:solidFill>
              </a:rPr>
              <a:t>power (&gt;10kW) </a:t>
            </a:r>
            <a:r>
              <a:rPr lang="en-US" sz="2200" dirty="0">
                <a:solidFill>
                  <a:srgbClr val="008000"/>
                </a:solidFill>
              </a:rPr>
              <a:t>*AE excitation </a:t>
            </a:r>
            <a:r>
              <a:rPr lang="en-US" sz="2200" dirty="0" smtClean="0">
                <a:solidFill>
                  <a:srgbClr val="008000"/>
                </a:solidFill>
              </a:rPr>
              <a:t>system</a:t>
            </a:r>
            <a:endParaRPr lang="en-US" sz="2200" dirty="0">
              <a:solidFill>
                <a:srgbClr val="008000"/>
              </a:solidFill>
            </a:endParaRPr>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15</a:t>
            </a:fld>
            <a:endParaRPr lang="en-US"/>
          </a:p>
        </p:txBody>
      </p:sp>
      <p:sp>
        <p:nvSpPr>
          <p:cNvPr id="7" name="Content Placeholder 2"/>
          <p:cNvSpPr txBox="1">
            <a:spLocks/>
          </p:cNvSpPr>
          <p:nvPr/>
        </p:nvSpPr>
        <p:spPr bwMode="auto">
          <a:xfrm>
            <a:off x="457200" y="1295400"/>
            <a:ext cx="5562600" cy="2971799"/>
          </a:xfrm>
          <a:prstGeom prst="rect">
            <a:avLst/>
          </a:prstGeom>
          <a:noFill/>
          <a:ln w="9525">
            <a:noFill/>
            <a:miter lim="800000"/>
            <a:headEnd/>
            <a:tailEnd/>
          </a:ln>
        </p:spPr>
        <p:txBody>
          <a:bodyPr vert="horz" wrap="square" lIns="101858" tIns="50929" rIns="101858" bIns="50929" numCol="1" anchor="t" anchorCtr="0" compatLnSpc="1">
            <a:prstTxWarp prst="textNoShape">
              <a:avLst/>
            </a:prstTxWarp>
            <a:normAutofit fontScale="92500" lnSpcReduction="10000"/>
          </a:bodyPr>
          <a:lstStyle>
            <a:lvl1pPr marL="382059" indent="-382059" algn="l" rtl="0" eaLnBrk="0" fontAlgn="base" hangingPunct="0">
              <a:spcBef>
                <a:spcPct val="20000"/>
              </a:spcBef>
              <a:spcAft>
                <a:spcPct val="0"/>
              </a:spcAft>
              <a:buChar char="•"/>
              <a:defRPr sz="2700">
                <a:solidFill>
                  <a:schemeClr val="tx1"/>
                </a:solidFill>
                <a:latin typeface="+mn-lt"/>
                <a:ea typeface="+mn-ea"/>
                <a:cs typeface="+mn-cs"/>
              </a:defRPr>
            </a:lvl1pPr>
            <a:lvl2pPr marL="827795" indent="-318383" algn="l" rtl="0" eaLnBrk="0" fontAlgn="base" hangingPunct="0">
              <a:spcBef>
                <a:spcPct val="20000"/>
              </a:spcBef>
              <a:spcAft>
                <a:spcPct val="0"/>
              </a:spcAft>
              <a:buChar char="–"/>
              <a:defRPr sz="2200">
                <a:solidFill>
                  <a:schemeClr val="accent2"/>
                </a:solidFill>
                <a:latin typeface="+mn-lt"/>
              </a:defRPr>
            </a:lvl2pPr>
            <a:lvl3pPr marL="1273531" indent="-254706" algn="l" rtl="0" eaLnBrk="0" fontAlgn="base" hangingPunct="0">
              <a:spcBef>
                <a:spcPct val="20000"/>
              </a:spcBef>
              <a:spcAft>
                <a:spcPct val="0"/>
              </a:spcAft>
              <a:buChar char="•"/>
              <a:defRPr>
                <a:solidFill>
                  <a:srgbClr val="FF0000"/>
                </a:solidFill>
                <a:latin typeface="+mn-lt"/>
              </a:defRPr>
            </a:lvl3pPr>
            <a:lvl4pPr marL="1782943" indent="-254706" algn="l" rtl="0" eaLnBrk="0" fontAlgn="base" hangingPunct="0">
              <a:spcBef>
                <a:spcPct val="20000"/>
              </a:spcBef>
              <a:spcAft>
                <a:spcPct val="0"/>
              </a:spcAft>
              <a:buChar char="–"/>
              <a:defRPr sz="1800">
                <a:solidFill>
                  <a:srgbClr val="009999"/>
                </a:solidFill>
                <a:latin typeface="+mn-lt"/>
              </a:defRPr>
            </a:lvl4pPr>
            <a:lvl5pPr marL="2292355" indent="-254706" algn="l" rtl="0" eaLnBrk="0" fontAlgn="base" hangingPunct="0">
              <a:spcBef>
                <a:spcPct val="20000"/>
              </a:spcBef>
              <a:spcAft>
                <a:spcPct val="0"/>
              </a:spcAft>
              <a:buChar char="»"/>
              <a:defRPr sz="1800">
                <a:solidFill>
                  <a:schemeClr val="tx1"/>
                </a:solidFill>
                <a:latin typeface="+mn-lt"/>
              </a:defRPr>
            </a:lvl5pPr>
            <a:lvl6pPr marL="2801767" indent="-254706" algn="l" rtl="0" eaLnBrk="0" fontAlgn="base" hangingPunct="0">
              <a:spcBef>
                <a:spcPct val="20000"/>
              </a:spcBef>
              <a:spcAft>
                <a:spcPct val="0"/>
              </a:spcAft>
              <a:buChar char="»"/>
              <a:defRPr sz="1800">
                <a:solidFill>
                  <a:schemeClr val="tx1"/>
                </a:solidFill>
                <a:latin typeface="+mn-lt"/>
              </a:defRPr>
            </a:lvl6pPr>
            <a:lvl7pPr marL="3311180" indent="-254706" algn="l" rtl="0" eaLnBrk="0" fontAlgn="base" hangingPunct="0">
              <a:spcBef>
                <a:spcPct val="20000"/>
              </a:spcBef>
              <a:spcAft>
                <a:spcPct val="0"/>
              </a:spcAft>
              <a:buChar char="»"/>
              <a:defRPr sz="1800">
                <a:solidFill>
                  <a:schemeClr val="tx1"/>
                </a:solidFill>
                <a:latin typeface="+mn-lt"/>
              </a:defRPr>
            </a:lvl7pPr>
            <a:lvl8pPr marL="3820592" indent="-254706" algn="l" rtl="0" eaLnBrk="0" fontAlgn="base" hangingPunct="0">
              <a:spcBef>
                <a:spcPct val="20000"/>
              </a:spcBef>
              <a:spcAft>
                <a:spcPct val="0"/>
              </a:spcAft>
              <a:buChar char="»"/>
              <a:defRPr sz="1800">
                <a:solidFill>
                  <a:schemeClr val="tx1"/>
                </a:solidFill>
                <a:latin typeface="+mn-lt"/>
              </a:defRPr>
            </a:lvl8pPr>
            <a:lvl9pPr marL="4330004" indent="-254706" algn="l" rtl="0" eaLnBrk="0" fontAlgn="base" hangingPunct="0">
              <a:spcBef>
                <a:spcPct val="20000"/>
              </a:spcBef>
              <a:spcAft>
                <a:spcPct val="0"/>
              </a:spcAft>
              <a:buChar char="»"/>
              <a:defRPr sz="1800">
                <a:solidFill>
                  <a:schemeClr val="tx1"/>
                </a:solidFill>
                <a:latin typeface="+mn-lt"/>
              </a:defRPr>
            </a:lvl9pPr>
          </a:lstStyle>
          <a:p>
            <a:r>
              <a:rPr lang="en-US" b="0" i="0" dirty="0" smtClean="0"/>
              <a:t>Test *AE antenna system</a:t>
            </a:r>
          </a:p>
          <a:p>
            <a:pPr lvl="1"/>
            <a:r>
              <a:rPr lang="en-US" b="0" i="0" dirty="0" smtClean="0"/>
              <a:t>Up to 4 coils, target “physics operations” @ low power (&lt;5kW) for FY16</a:t>
            </a:r>
          </a:p>
          <a:p>
            <a:r>
              <a:rPr lang="en-US" b="0" i="0" dirty="0" smtClean="0"/>
              <a:t>Compare measured *AE damping rates to theory, simulations</a:t>
            </a:r>
          </a:p>
          <a:p>
            <a:pPr lvl="1"/>
            <a:r>
              <a:rPr lang="en-US" b="0" i="0" dirty="0" smtClean="0"/>
              <a:t>Challenge *AE damping models</a:t>
            </a:r>
          </a:p>
          <a:p>
            <a:pPr lvl="1"/>
            <a:r>
              <a:rPr lang="en-US" b="0" i="0" dirty="0" smtClean="0"/>
              <a:t>Expand previous work (C-Mod, JET, MAST) to unique ST regimes</a:t>
            </a:r>
          </a:p>
        </p:txBody>
      </p:sp>
      <p:cxnSp>
        <p:nvCxnSpPr>
          <p:cNvPr id="9" name="Straight Arrow Connector 8"/>
          <p:cNvCxnSpPr/>
          <p:nvPr/>
        </p:nvCxnSpPr>
        <p:spPr bwMode="auto">
          <a:xfrm>
            <a:off x="4648200" y="1524000"/>
            <a:ext cx="1178670" cy="0"/>
          </a:xfrm>
          <a:prstGeom prst="straightConnector1">
            <a:avLst/>
          </a:prstGeom>
          <a:noFill/>
          <a:ln w="31750" cap="flat" cmpd="sng" algn="ctr">
            <a:solidFill>
              <a:schemeClr val="accent6"/>
            </a:solidFill>
            <a:prstDash val="solid"/>
            <a:round/>
            <a:headEnd type="none" w="med" len="med"/>
            <a:tailEnd type="arrow"/>
          </a:ln>
          <a:effectLst/>
        </p:spPr>
      </p:cxnSp>
      <p:sp>
        <p:nvSpPr>
          <p:cNvPr id="12" name="Text Box 13"/>
          <p:cNvSpPr txBox="1">
            <a:spLocks noChangeArrowheads="1"/>
          </p:cNvSpPr>
          <p:nvPr/>
        </p:nvSpPr>
        <p:spPr bwMode="auto">
          <a:xfrm rot="5400000">
            <a:off x="-211840" y="1733146"/>
            <a:ext cx="736365" cy="369322"/>
          </a:xfrm>
          <a:prstGeom prst="rect">
            <a:avLst/>
          </a:prstGeom>
          <a:noFill/>
          <a:ln w="9525">
            <a:noFill/>
            <a:miter lim="800000"/>
            <a:headEnd/>
            <a:tailEnd/>
          </a:ln>
        </p:spPr>
        <p:txBody>
          <a:bodyPr wrap="none" lIns="91429" tIns="45715" rIns="91429" bIns="45715">
            <a:prstTxWarp prst="textNoShape">
              <a:avLst/>
            </a:prstTxWarp>
            <a:spAutoFit/>
          </a:bodyPr>
          <a:lstStyle/>
          <a:p>
            <a:r>
              <a:rPr lang="en-US" sz="1800" b="0" i="0" dirty="0">
                <a:solidFill>
                  <a:srgbClr val="000000"/>
                </a:solidFill>
              </a:rPr>
              <a:t>FY15</a:t>
            </a:r>
          </a:p>
        </p:txBody>
      </p:sp>
      <p:sp>
        <p:nvSpPr>
          <p:cNvPr id="13" name="Text Box 14"/>
          <p:cNvSpPr txBox="1">
            <a:spLocks noChangeArrowheads="1"/>
          </p:cNvSpPr>
          <p:nvPr/>
        </p:nvSpPr>
        <p:spPr bwMode="auto">
          <a:xfrm rot="5400000">
            <a:off x="-211843" y="3391839"/>
            <a:ext cx="736365" cy="369322"/>
          </a:xfrm>
          <a:prstGeom prst="rect">
            <a:avLst/>
          </a:prstGeom>
          <a:noFill/>
          <a:ln w="9525">
            <a:noFill/>
            <a:miter lim="800000"/>
            <a:headEnd/>
            <a:tailEnd/>
          </a:ln>
        </p:spPr>
        <p:txBody>
          <a:bodyPr wrap="none" lIns="91429" tIns="45715" rIns="91429" bIns="45715">
            <a:prstTxWarp prst="textNoShape">
              <a:avLst/>
            </a:prstTxWarp>
            <a:spAutoFit/>
          </a:bodyPr>
          <a:lstStyle/>
          <a:p>
            <a:r>
              <a:rPr lang="en-US" sz="1800" b="0" i="0" dirty="0">
                <a:solidFill>
                  <a:srgbClr val="000000"/>
                </a:solidFill>
              </a:rPr>
              <a:t>FY16</a:t>
            </a:r>
          </a:p>
        </p:txBody>
      </p:sp>
      <p:sp>
        <p:nvSpPr>
          <p:cNvPr id="14" name="Text Box 15"/>
          <p:cNvSpPr txBox="1">
            <a:spLocks noChangeArrowheads="1"/>
          </p:cNvSpPr>
          <p:nvPr/>
        </p:nvSpPr>
        <p:spPr bwMode="auto">
          <a:xfrm rot="5400000">
            <a:off x="-224857" y="5144436"/>
            <a:ext cx="736365" cy="369322"/>
          </a:xfrm>
          <a:prstGeom prst="rect">
            <a:avLst/>
          </a:prstGeom>
          <a:noFill/>
          <a:ln w="9525">
            <a:noFill/>
            <a:miter lim="800000"/>
            <a:headEnd/>
            <a:tailEnd/>
          </a:ln>
        </p:spPr>
        <p:txBody>
          <a:bodyPr wrap="none" lIns="91429" tIns="45715" rIns="91429" bIns="45715">
            <a:prstTxWarp prst="textNoShape">
              <a:avLst/>
            </a:prstTxWarp>
            <a:spAutoFit/>
          </a:bodyPr>
          <a:lstStyle/>
          <a:p>
            <a:r>
              <a:rPr lang="en-US" sz="1800" b="0" i="0" dirty="0">
                <a:solidFill>
                  <a:srgbClr val="000000"/>
                </a:solidFill>
              </a:rPr>
              <a:t>FY17</a:t>
            </a:r>
          </a:p>
        </p:txBody>
      </p:sp>
      <p:sp>
        <p:nvSpPr>
          <p:cNvPr id="15" name="Text Box 16"/>
          <p:cNvSpPr txBox="1">
            <a:spLocks noChangeArrowheads="1"/>
          </p:cNvSpPr>
          <p:nvPr/>
        </p:nvSpPr>
        <p:spPr bwMode="auto">
          <a:xfrm rot="5400000">
            <a:off x="-211840" y="6211235"/>
            <a:ext cx="736365" cy="369322"/>
          </a:xfrm>
          <a:prstGeom prst="rect">
            <a:avLst/>
          </a:prstGeom>
          <a:noFill/>
          <a:ln w="9525">
            <a:noFill/>
            <a:miter lim="800000"/>
            <a:headEnd/>
            <a:tailEnd/>
          </a:ln>
        </p:spPr>
        <p:txBody>
          <a:bodyPr wrap="none" lIns="91429" tIns="45715" rIns="91429" bIns="45715">
            <a:prstTxWarp prst="textNoShape">
              <a:avLst/>
            </a:prstTxWarp>
            <a:spAutoFit/>
          </a:bodyPr>
          <a:lstStyle/>
          <a:p>
            <a:r>
              <a:rPr lang="en-US" sz="1800" b="0" i="0" dirty="0">
                <a:solidFill>
                  <a:srgbClr val="000000"/>
                </a:solidFill>
              </a:rPr>
              <a:t>FY18</a:t>
            </a:r>
          </a:p>
        </p:txBody>
      </p:sp>
      <p:sp>
        <p:nvSpPr>
          <p:cNvPr id="16" name="Line 20"/>
          <p:cNvSpPr>
            <a:spLocks noChangeShapeType="1"/>
          </p:cNvSpPr>
          <p:nvPr/>
        </p:nvSpPr>
        <p:spPr bwMode="auto">
          <a:xfrm rot="5400000">
            <a:off x="213307" y="1222408"/>
            <a:ext cx="0" cy="172721"/>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
        <p:nvSpPr>
          <p:cNvPr id="17" name="Line 21"/>
          <p:cNvSpPr>
            <a:spLocks noChangeShapeType="1"/>
          </p:cNvSpPr>
          <p:nvPr/>
        </p:nvSpPr>
        <p:spPr bwMode="auto">
          <a:xfrm rot="5400000">
            <a:off x="213307" y="2462570"/>
            <a:ext cx="0" cy="172721"/>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
        <p:nvSpPr>
          <p:cNvPr id="18" name="Line 22"/>
          <p:cNvSpPr>
            <a:spLocks noChangeShapeType="1"/>
          </p:cNvSpPr>
          <p:nvPr/>
        </p:nvSpPr>
        <p:spPr bwMode="auto">
          <a:xfrm rot="5400000">
            <a:off x="213307" y="4487907"/>
            <a:ext cx="0" cy="172721"/>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
        <p:nvSpPr>
          <p:cNvPr id="19" name="Line 23"/>
          <p:cNvSpPr>
            <a:spLocks noChangeShapeType="1"/>
          </p:cNvSpPr>
          <p:nvPr/>
        </p:nvSpPr>
        <p:spPr bwMode="auto">
          <a:xfrm rot="5400000">
            <a:off x="213307" y="5839970"/>
            <a:ext cx="0" cy="172721"/>
          </a:xfrm>
          <a:prstGeom prst="line">
            <a:avLst/>
          </a:prstGeom>
          <a:noFill/>
          <a:ln w="9525">
            <a:solidFill>
              <a:schemeClr val="tx1"/>
            </a:solidFill>
            <a:round/>
            <a:headEnd/>
            <a:tailEnd/>
          </a:ln>
        </p:spPr>
        <p:txBody>
          <a:bodyPr wrap="none" lIns="91429" tIns="45715" rIns="91429" bIns="45715" anchor="ctr">
            <a:prstTxWarp prst="textNoShape">
              <a:avLst/>
            </a:prstTxWarp>
          </a:bodyPr>
          <a:lstStyle/>
          <a:p>
            <a:endParaRPr lang="en-US"/>
          </a:p>
        </p:txBody>
      </p:sp>
      <p:sp>
        <p:nvSpPr>
          <p:cNvPr id="20" name="Text Box 8"/>
          <p:cNvSpPr txBox="1">
            <a:spLocks noChangeArrowheads="1"/>
          </p:cNvSpPr>
          <p:nvPr/>
        </p:nvSpPr>
        <p:spPr bwMode="auto">
          <a:xfrm rot="5400000">
            <a:off x="-687338" y="3609111"/>
            <a:ext cx="2263142" cy="292383"/>
          </a:xfrm>
          <a:prstGeom prst="rect">
            <a:avLst/>
          </a:prstGeom>
          <a:noFill/>
          <a:ln w="9525">
            <a:noFill/>
            <a:miter lim="800000"/>
            <a:headEnd/>
            <a:tailEnd/>
          </a:ln>
        </p:spPr>
        <p:txBody>
          <a:bodyPr lIns="91429" tIns="45715" rIns="91429" bIns="0">
            <a:prstTxWarp prst="textNoShape">
              <a:avLst/>
            </a:prstTxWarp>
            <a:spAutoFit/>
          </a:bodyPr>
          <a:lstStyle/>
          <a:p>
            <a:pPr algn="ctr"/>
            <a:r>
              <a:rPr lang="en-US" sz="1600">
                <a:solidFill>
                  <a:schemeClr val="bg1"/>
                </a:solidFill>
                <a:latin typeface="Arial Narrow" charset="0"/>
              </a:rPr>
              <a:t>5 year plan period</a:t>
            </a:r>
          </a:p>
        </p:txBody>
      </p:sp>
      <p:sp>
        <p:nvSpPr>
          <p:cNvPr id="21" name="Right Arrow 20"/>
          <p:cNvSpPr/>
          <p:nvPr/>
        </p:nvSpPr>
        <p:spPr>
          <a:xfrm rot="5400000">
            <a:off x="-2356435" y="3909620"/>
            <a:ext cx="5477256" cy="261652"/>
          </a:xfrm>
          <a:prstGeom prst="rightArrow">
            <a:avLst>
              <a:gd name="adj1" fmla="val 62000"/>
              <a:gd name="adj2" fmla="val 78333"/>
            </a:avLst>
          </a:prstGeom>
          <a:solidFill>
            <a:srgbClr val="D32A13"/>
          </a:solidFill>
        </p:spPr>
        <p:style>
          <a:lnRef idx="0">
            <a:schemeClr val="accent2"/>
          </a:lnRef>
          <a:fillRef idx="3">
            <a:schemeClr val="accent2"/>
          </a:fillRef>
          <a:effectRef idx="3">
            <a:schemeClr val="accent2"/>
          </a:effectRef>
          <a:fontRef idx="minor">
            <a:schemeClr val="lt1"/>
          </a:fontRef>
        </p:style>
        <p:txBody>
          <a:bodyPr lIns="91429" tIns="45715" rIns="91429" bIns="45715" anchor="ctr"/>
          <a:lstStyle/>
          <a:p>
            <a:pPr algn="ctr" fontAlgn="auto">
              <a:spcBef>
                <a:spcPts val="0"/>
              </a:spcBef>
              <a:spcAft>
                <a:spcPts val="0"/>
              </a:spcAft>
              <a:defRPr/>
            </a:pPr>
            <a:endParaRPr lang="en-US" sz="1600" i="0" dirty="0">
              <a:latin typeface="Arial" pitchFamily="34" charset="0"/>
              <a:cs typeface="Arial" pitchFamily="34" charset="0"/>
            </a:endParaRPr>
          </a:p>
        </p:txBody>
      </p:sp>
      <p:sp>
        <p:nvSpPr>
          <p:cNvPr id="23" name="Rounded Rectangle 14"/>
          <p:cNvSpPr>
            <a:spLocks noChangeArrowheads="1"/>
          </p:cNvSpPr>
          <p:nvPr/>
        </p:nvSpPr>
        <p:spPr bwMode="auto">
          <a:xfrm>
            <a:off x="9067801" y="672143"/>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#26</a:t>
            </a:r>
            <a:endParaRPr lang="en-US" dirty="0">
              <a:solidFill>
                <a:srgbClr val="FF0000"/>
              </a:solidFill>
            </a:endParaRPr>
          </a:p>
        </p:txBody>
      </p:sp>
      <p:sp>
        <p:nvSpPr>
          <p:cNvPr id="22" name="Rounded Rectangle 14"/>
          <p:cNvSpPr>
            <a:spLocks noChangeArrowheads="1"/>
          </p:cNvSpPr>
          <p:nvPr/>
        </p:nvSpPr>
        <p:spPr bwMode="auto">
          <a:xfrm>
            <a:off x="7696200" y="5070615"/>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#23</a:t>
            </a:r>
            <a:endParaRPr lang="en-US" dirty="0">
              <a:solidFill>
                <a:srgbClr val="FF0000"/>
              </a:solidFill>
            </a:endParaRPr>
          </a:p>
        </p:txBody>
      </p:sp>
      <p:sp>
        <p:nvSpPr>
          <p:cNvPr id="24" name="Rounded Rectangle 14"/>
          <p:cNvSpPr>
            <a:spLocks noChangeArrowheads="1"/>
          </p:cNvSpPr>
          <p:nvPr/>
        </p:nvSpPr>
        <p:spPr bwMode="auto">
          <a:xfrm>
            <a:off x="271410" y="7148529"/>
            <a:ext cx="533400" cy="228600"/>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smtClean="0">
                <a:solidFill>
                  <a:srgbClr val="FF0000"/>
                </a:solidFill>
              </a:rPr>
              <a:t>Incr.</a:t>
            </a:r>
            <a:endParaRPr lang="en-US" dirty="0">
              <a:solidFill>
                <a:srgbClr val="FF0000"/>
              </a:solidFill>
            </a:endParaRPr>
          </a:p>
        </p:txBody>
      </p:sp>
      <p:sp>
        <p:nvSpPr>
          <p:cNvPr id="25" name="Rounded Rectangle 14"/>
          <p:cNvSpPr>
            <a:spLocks noChangeArrowheads="1"/>
          </p:cNvSpPr>
          <p:nvPr/>
        </p:nvSpPr>
        <p:spPr bwMode="auto">
          <a:xfrm>
            <a:off x="7510410" y="6581742"/>
            <a:ext cx="533400" cy="228600"/>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smtClean="0">
                <a:solidFill>
                  <a:srgbClr val="FF0000"/>
                </a:solidFill>
              </a:rPr>
              <a:t>Incr.</a:t>
            </a:r>
            <a:endParaRPr lang="en-US" dirty="0">
              <a:solidFill>
                <a:srgbClr val="FF0000"/>
              </a:solidFill>
            </a:endParaRPr>
          </a:p>
        </p:txBody>
      </p:sp>
    </p:spTree>
    <p:extLst>
      <p:ext uri="{BB962C8B-B14F-4D97-AF65-F5344CB8AC3E}">
        <p14:creationId xmlns:p14="http://schemas.microsoft.com/office/powerpoint/2010/main" val="35719397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600" dirty="0"/>
              <a:t>Outline</a:t>
            </a:r>
          </a:p>
        </p:txBody>
      </p:sp>
      <p:sp>
        <p:nvSpPr>
          <p:cNvPr id="5123" name="Content Placeholder 2"/>
          <p:cNvSpPr>
            <a:spLocks noGrp="1"/>
          </p:cNvSpPr>
          <p:nvPr>
            <p:ph idx="1"/>
          </p:nvPr>
        </p:nvSpPr>
        <p:spPr>
          <a:xfrm>
            <a:off x="83820" y="1447801"/>
            <a:ext cx="9806940" cy="5979160"/>
          </a:xfrm>
        </p:spPr>
        <p:txBody>
          <a:bodyPr>
            <a:normAutofit/>
          </a:bodyPr>
          <a:lstStyle/>
          <a:p>
            <a:r>
              <a:rPr lang="en-US" dirty="0" smtClean="0"/>
              <a:t>EP Thrusts and Milestones for FY14-18</a:t>
            </a:r>
          </a:p>
          <a:p>
            <a:r>
              <a:rPr lang="en-US" dirty="0" smtClean="0"/>
              <a:t>5 year Research plans and goals</a:t>
            </a:r>
          </a:p>
          <a:p>
            <a:pPr lvl="1"/>
            <a:r>
              <a:rPr lang="en-US" dirty="0" smtClean="0"/>
              <a:t>FY14 : preparing for beginning of NSTX-U operations</a:t>
            </a:r>
          </a:p>
          <a:p>
            <a:pPr lvl="1"/>
            <a:endParaRPr lang="en-US" dirty="0" smtClean="0"/>
          </a:p>
          <a:p>
            <a:pPr lvl="1"/>
            <a:r>
              <a:rPr lang="en-US" dirty="0" smtClean="0"/>
              <a:t>FY15-18 : EP research in support of 2 main EP Thrusts</a:t>
            </a:r>
          </a:p>
          <a:p>
            <a:r>
              <a:rPr lang="en-US" dirty="0" smtClean="0"/>
              <a:t>Theory, diagnostics in support of EP research</a:t>
            </a:r>
          </a:p>
          <a:p>
            <a:r>
              <a:rPr lang="en-US" dirty="0" smtClean="0"/>
              <a:t>Summary</a:t>
            </a:r>
          </a:p>
        </p:txBody>
      </p:sp>
      <p:sp>
        <p:nvSpPr>
          <p:cNvPr id="3076" name="Rectangle 207"/>
          <p:cNvSpPr>
            <a:spLocks noGrp="1" noChangeArrowheads="1"/>
          </p:cNvSpPr>
          <p:nvPr>
            <p:ph type="sldNum" sz="quarter" idx="10"/>
          </p:nvPr>
        </p:nvSpPr>
        <p:spPr/>
        <p:txBody>
          <a:bodyPr/>
          <a:lstStyle/>
          <a:p>
            <a:pPr>
              <a:defRPr/>
            </a:pPr>
            <a:fld id="{2E273C22-C402-4A32-AA5B-C300AC9D36CA}" type="slidenum">
              <a:rPr lang="en-US" smtClean="0">
                <a:ea typeface="ＭＳ Ｐゴシック" pitchFamily="34" charset="-128"/>
                <a:cs typeface="Arial" charset="0"/>
              </a:rPr>
              <a:pPr>
                <a:defRPr/>
              </a:pPr>
              <a:t>16</a:t>
            </a:fld>
            <a:endParaRPr lang="en-US" dirty="0" smtClean="0">
              <a:ea typeface="ＭＳ Ｐゴシック" pitchFamily="34" charset="-128"/>
              <a:cs typeface="Arial" charset="0"/>
            </a:endParaRPr>
          </a:p>
        </p:txBody>
      </p:sp>
      <p:sp>
        <p:nvSpPr>
          <p:cNvPr id="5" name="Down Arrow 4"/>
          <p:cNvSpPr/>
          <p:nvPr/>
        </p:nvSpPr>
        <p:spPr bwMode="auto">
          <a:xfrm>
            <a:off x="4107181" y="2865780"/>
            <a:ext cx="388620" cy="431800"/>
          </a:xfrm>
          <a:prstGeom prst="downArrow">
            <a:avLst/>
          </a:prstGeom>
          <a:noFill/>
          <a:ln w="15875" cap="flat" cmpd="sng" algn="ctr">
            <a:solidFill>
              <a:srgbClr val="00009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sp>
        <p:nvSpPr>
          <p:cNvPr id="11" name="Rectangle 10"/>
          <p:cNvSpPr/>
          <p:nvPr/>
        </p:nvSpPr>
        <p:spPr bwMode="auto">
          <a:xfrm>
            <a:off x="0" y="4191000"/>
            <a:ext cx="10058400" cy="914401"/>
          </a:xfrm>
          <a:prstGeom prst="rect">
            <a:avLst/>
          </a:prstGeom>
          <a:solidFill>
            <a:schemeClr val="bg1">
              <a:alpha val="7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294">
              <a:spcBef>
                <a:spcPct val="20000"/>
              </a:spcBef>
              <a:buFontTx/>
              <a:buChar char="•"/>
            </a:pPr>
            <a:endParaRPr lang="en-US" sz="1200">
              <a:latin typeface="Helvetica" pitchFamily="-128" charset="0"/>
            </a:endParaRPr>
          </a:p>
        </p:txBody>
      </p:sp>
      <p:sp>
        <p:nvSpPr>
          <p:cNvPr id="12" name="Rectangle 11"/>
          <p:cNvSpPr/>
          <p:nvPr/>
        </p:nvSpPr>
        <p:spPr bwMode="auto">
          <a:xfrm>
            <a:off x="0" y="1371600"/>
            <a:ext cx="10058400" cy="2286000"/>
          </a:xfrm>
          <a:prstGeom prst="rect">
            <a:avLst/>
          </a:prstGeom>
          <a:solidFill>
            <a:schemeClr val="bg1">
              <a:alpha val="7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294">
              <a:spcBef>
                <a:spcPct val="20000"/>
              </a:spcBef>
              <a:buFontTx/>
              <a:buChar char="•"/>
            </a:pPr>
            <a:endParaRPr lang="en-US" sz="1200">
              <a:latin typeface="Helvetica" pitchFamily="-128" charset="0"/>
            </a:endParaRPr>
          </a:p>
        </p:txBody>
      </p:sp>
      <p:grpSp>
        <p:nvGrpSpPr>
          <p:cNvPr id="13" name="Group 12"/>
          <p:cNvGrpSpPr/>
          <p:nvPr/>
        </p:nvGrpSpPr>
        <p:grpSpPr>
          <a:xfrm>
            <a:off x="6172200" y="6248400"/>
            <a:ext cx="3563346" cy="826532"/>
            <a:chOff x="6161714" y="6477000"/>
            <a:chExt cx="3563346" cy="826532"/>
          </a:xfrm>
        </p:grpSpPr>
        <p:sp>
          <p:nvSpPr>
            <p:cNvPr id="19" name="TextBox 14"/>
            <p:cNvSpPr txBox="1">
              <a:spLocks noChangeArrowheads="1"/>
            </p:cNvSpPr>
            <p:nvPr/>
          </p:nvSpPr>
          <p:spPr bwMode="auto">
            <a:xfrm>
              <a:off x="7315200" y="6934200"/>
              <a:ext cx="1888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800" dirty="0">
                  <a:solidFill>
                    <a:srgbClr val="FF0000"/>
                  </a:solidFill>
                </a:rPr>
                <a:t>Backup Slides:</a:t>
              </a:r>
            </a:p>
          </p:txBody>
        </p:sp>
        <p:sp>
          <p:nvSpPr>
            <p:cNvPr id="20" name="Rounded Rectangle 14"/>
            <p:cNvSpPr>
              <a:spLocks noChangeArrowheads="1"/>
            </p:cNvSpPr>
            <p:nvPr/>
          </p:nvSpPr>
          <p:spPr bwMode="auto">
            <a:xfrm>
              <a:off x="9145774" y="6996623"/>
              <a:ext cx="565016" cy="275764"/>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600" dirty="0">
                  <a:solidFill>
                    <a:srgbClr val="FF0000"/>
                  </a:solidFill>
                </a:rPr>
                <a:t>B#Z</a:t>
              </a:r>
            </a:p>
          </p:txBody>
        </p:sp>
        <p:sp>
          <p:nvSpPr>
            <p:cNvPr id="21" name="TextBox 20"/>
            <p:cNvSpPr txBox="1">
              <a:spLocks noChangeArrowheads="1"/>
            </p:cNvSpPr>
            <p:nvPr/>
          </p:nvSpPr>
          <p:spPr bwMode="auto">
            <a:xfrm>
              <a:off x="6161714" y="6477000"/>
              <a:ext cx="3029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800" dirty="0">
                  <a:solidFill>
                    <a:srgbClr val="FF0000"/>
                  </a:solidFill>
                </a:rPr>
                <a:t> 10% incremental budget:</a:t>
              </a:r>
            </a:p>
          </p:txBody>
        </p:sp>
        <p:sp>
          <p:nvSpPr>
            <p:cNvPr id="22" name="Rounded Rectangle 14"/>
            <p:cNvSpPr>
              <a:spLocks noChangeArrowheads="1"/>
            </p:cNvSpPr>
            <p:nvPr/>
          </p:nvSpPr>
          <p:spPr bwMode="auto">
            <a:xfrm>
              <a:off x="9115460" y="6510387"/>
              <a:ext cx="609600" cy="326431"/>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600" dirty="0" smtClean="0">
                  <a:solidFill>
                    <a:srgbClr val="FF0000"/>
                  </a:solidFill>
                </a:rPr>
                <a:t>Incr.</a:t>
              </a:r>
              <a:endParaRPr lang="en-US" sz="1600" dirty="0">
                <a:solidFill>
                  <a:srgbClr val="FF0000"/>
                </a:solidFill>
              </a:endParaRPr>
            </a:p>
          </p:txBody>
        </p:sp>
      </p:grpSp>
    </p:spTree>
    <p:extLst>
      <p:ext uri="{BB962C8B-B14F-4D97-AF65-F5344CB8AC3E}">
        <p14:creationId xmlns:p14="http://schemas.microsoft.com/office/powerpoint/2010/main" val="41492696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28601" y="3720143"/>
            <a:ext cx="4327336" cy="3733800"/>
            <a:chOff x="582285" y="4038600"/>
            <a:chExt cx="3973651" cy="3429000"/>
          </a:xfrm>
        </p:grpSpPr>
        <p:grpSp>
          <p:nvGrpSpPr>
            <p:cNvPr id="6" name="Group 5"/>
            <p:cNvGrpSpPr/>
            <p:nvPr/>
          </p:nvGrpSpPr>
          <p:grpSpPr>
            <a:xfrm>
              <a:off x="582285" y="4038600"/>
              <a:ext cx="3973651" cy="3429000"/>
              <a:chOff x="609599" y="3886200"/>
              <a:chExt cx="3973651" cy="3429000"/>
            </a:xfrm>
          </p:grpSpPr>
          <p:pic>
            <p:nvPicPr>
              <p:cNvPr id="3" name="Picture 2" descr="gap_struct_n3_133964L9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599" y="3886200"/>
                <a:ext cx="3973651" cy="3429000"/>
              </a:xfrm>
              <a:prstGeom prst="rect">
                <a:avLst/>
              </a:prstGeom>
            </p:spPr>
          </p:pic>
          <p:sp>
            <p:nvSpPr>
              <p:cNvPr id="38" name="TextBox 4"/>
              <p:cNvSpPr txBox="1">
                <a:spLocks noChangeArrowheads="1"/>
              </p:cNvSpPr>
              <p:nvPr/>
            </p:nvSpPr>
            <p:spPr bwMode="auto">
              <a:xfrm>
                <a:off x="3200400" y="4343400"/>
                <a:ext cx="1121899" cy="608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0" dirty="0"/>
                  <a:t>EAEs</a:t>
                </a:r>
              </a:p>
              <a:p>
                <a:pPr eaLnBrk="1" hangingPunct="1"/>
                <a:r>
                  <a:rPr lang="en-US" sz="1800" b="0" dirty="0"/>
                  <a:t>EAEs/TAEs</a:t>
                </a:r>
              </a:p>
            </p:txBody>
          </p:sp>
          <p:sp>
            <p:nvSpPr>
              <p:cNvPr id="40" name="TextBox 5"/>
              <p:cNvSpPr txBox="1">
                <a:spLocks noChangeArrowheads="1"/>
              </p:cNvSpPr>
              <p:nvPr/>
            </p:nvSpPr>
            <p:spPr bwMode="auto">
              <a:xfrm>
                <a:off x="1977263" y="4462744"/>
                <a:ext cx="638573" cy="3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0" dirty="0"/>
                  <a:t>TAEs</a:t>
                </a:r>
              </a:p>
            </p:txBody>
          </p:sp>
          <p:sp>
            <p:nvSpPr>
              <p:cNvPr id="41" name="TextBox 6"/>
              <p:cNvSpPr txBox="1">
                <a:spLocks noChangeArrowheads="1"/>
              </p:cNvSpPr>
              <p:nvPr/>
            </p:nvSpPr>
            <p:spPr bwMode="auto">
              <a:xfrm>
                <a:off x="2373635" y="6502084"/>
                <a:ext cx="1208728" cy="3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0" dirty="0"/>
                  <a:t>“</a:t>
                </a:r>
                <a:r>
                  <a:rPr lang="en-US" sz="1800" b="0" dirty="0" err="1"/>
                  <a:t>cntr</a:t>
                </a:r>
                <a:r>
                  <a:rPr lang="en-US" sz="1800" b="0" dirty="0"/>
                  <a:t>”-TAEs</a:t>
                </a:r>
              </a:p>
            </p:txBody>
          </p:sp>
          <p:sp>
            <p:nvSpPr>
              <p:cNvPr id="42" name="TextBox 7"/>
              <p:cNvSpPr txBox="1">
                <a:spLocks noChangeArrowheads="1"/>
              </p:cNvSpPr>
              <p:nvPr/>
            </p:nvSpPr>
            <p:spPr bwMode="auto">
              <a:xfrm>
                <a:off x="1447800" y="5269468"/>
                <a:ext cx="738184" cy="3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b="0" dirty="0" err="1"/>
                  <a:t>f</a:t>
                </a:r>
                <a:r>
                  <a:rPr lang="en-US" sz="1800" b="0" baseline="-25000" dirty="0" err="1"/>
                  <a:t>Doppler</a:t>
                </a:r>
                <a:endParaRPr lang="en-US" sz="1800" b="0" baseline="-25000" dirty="0"/>
              </a:p>
            </p:txBody>
          </p:sp>
        </p:grpSp>
        <p:cxnSp>
          <p:nvCxnSpPr>
            <p:cNvPr id="9" name="Straight Connector 8"/>
            <p:cNvCxnSpPr/>
            <p:nvPr/>
          </p:nvCxnSpPr>
          <p:spPr bwMode="auto">
            <a:xfrm>
              <a:off x="2071057" y="5056514"/>
              <a:ext cx="850392" cy="0"/>
            </a:xfrm>
            <a:prstGeom prst="line">
              <a:avLst/>
            </a:prstGeom>
            <a:noFill/>
            <a:ln w="38100" cap="flat" cmpd="sng" algn="ctr">
              <a:solidFill>
                <a:srgbClr val="FF0000"/>
              </a:solidFill>
              <a:prstDash val="sysDash"/>
              <a:round/>
              <a:headEnd type="none" w="med" len="med"/>
              <a:tailEnd type="none" w="med" len="med"/>
            </a:ln>
            <a:effectLst/>
          </p:spPr>
        </p:cxnSp>
      </p:grpSp>
      <p:sp>
        <p:nvSpPr>
          <p:cNvPr id="2" name="Title 1"/>
          <p:cNvSpPr>
            <a:spLocks noGrp="1"/>
          </p:cNvSpPr>
          <p:nvPr>
            <p:ph type="title"/>
          </p:nvPr>
        </p:nvSpPr>
        <p:spPr/>
        <p:txBody>
          <a:bodyPr>
            <a:normAutofit fontScale="90000"/>
          </a:bodyPr>
          <a:lstStyle/>
          <a:p>
            <a:r>
              <a:rPr lang="en-US" sz="3100" dirty="0"/>
              <a:t>Theory &amp; code developments complement EP Research, enable detailed theory/experiment comparison for V&amp;V</a:t>
            </a:r>
            <a:endParaRPr lang="en-US" dirty="0"/>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17</a:t>
            </a:fld>
            <a:endParaRPr lang="en-US"/>
          </a:p>
        </p:txBody>
      </p:sp>
      <p:sp>
        <p:nvSpPr>
          <p:cNvPr id="14" name="Right Arrow 13"/>
          <p:cNvSpPr>
            <a:spLocks noChangeArrowheads="1"/>
          </p:cNvSpPr>
          <p:nvPr/>
        </p:nvSpPr>
        <p:spPr bwMode="auto">
          <a:xfrm>
            <a:off x="1609410" y="2590800"/>
            <a:ext cx="2263140" cy="609600"/>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101858" tIns="50929" rIns="101858" bIns="50929" anchor="ctr">
            <a:normAutofit fontScale="85000" lnSpcReduction="20000"/>
          </a:bodyPr>
          <a:lstStyle/>
          <a:p>
            <a:pPr algn="ctr">
              <a:defRPr/>
            </a:pPr>
            <a:r>
              <a:rPr lang="en-US" sz="1600" i="0" dirty="0">
                <a:solidFill>
                  <a:srgbClr val="000000"/>
                </a:solidFill>
                <a:latin typeface="Arial Narrow" pitchFamily="-112" charset="0"/>
                <a:ea typeface="ＭＳ Ｐゴシック" pitchFamily="-112" charset="-128"/>
                <a:cs typeface="ＭＳ Ｐゴシック" pitchFamily="-112" charset="-128"/>
              </a:rPr>
              <a:t>Develop/apply reduced fast ion transport models</a:t>
            </a:r>
          </a:p>
        </p:txBody>
      </p:sp>
      <p:sp>
        <p:nvSpPr>
          <p:cNvPr id="15" name="Right Arrow 14"/>
          <p:cNvSpPr>
            <a:spLocks noChangeArrowheads="1"/>
          </p:cNvSpPr>
          <p:nvPr/>
        </p:nvSpPr>
        <p:spPr bwMode="auto">
          <a:xfrm>
            <a:off x="6454140" y="2631771"/>
            <a:ext cx="2095500" cy="446075"/>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101858" tIns="50929" rIns="101858" bIns="50929" anchor="ctr">
            <a:normAutofit/>
          </a:bodyPr>
          <a:lstStyle/>
          <a:p>
            <a:pPr algn="ctr">
              <a:defRPr/>
            </a:pPr>
            <a:r>
              <a:rPr lang="en-US" sz="1600" i="0" dirty="0">
                <a:solidFill>
                  <a:srgbClr val="000000"/>
                </a:solidFill>
                <a:latin typeface="Arial Narrow" pitchFamily="-112" charset="0"/>
                <a:ea typeface="ＭＳ Ｐゴシック" pitchFamily="-112" charset="-128"/>
                <a:cs typeface="ＭＳ Ｐゴシック" pitchFamily="-112" charset="-128"/>
              </a:rPr>
              <a:t>Extend to FNSF/Pilot</a:t>
            </a:r>
          </a:p>
        </p:txBody>
      </p:sp>
      <p:sp>
        <p:nvSpPr>
          <p:cNvPr id="17" name="Rectangle 40"/>
          <p:cNvSpPr>
            <a:spLocks noChangeArrowheads="1"/>
          </p:cNvSpPr>
          <p:nvPr/>
        </p:nvSpPr>
        <p:spPr bwMode="auto">
          <a:xfrm>
            <a:off x="1609410" y="3200400"/>
            <a:ext cx="1524958" cy="45720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lIns="0" tIns="50929" rIns="0" bIns="50929">
            <a:normAutofit fontScale="85000" lnSpcReduction="20000"/>
          </a:bodyPr>
          <a:lstStyle/>
          <a:p>
            <a:pPr algn="ctr">
              <a:defRPr/>
            </a:pPr>
            <a:r>
              <a:rPr lang="en-US" sz="1600" i="0" dirty="0">
                <a:solidFill>
                  <a:srgbClr val="000000"/>
                </a:solidFill>
                <a:latin typeface="Arial Narrow" pitchFamily="-112" charset="0"/>
                <a:ea typeface="ＭＳ Ｐゴシック" pitchFamily="-112" charset="-128"/>
                <a:cs typeface="ＭＳ Ｐゴシック" pitchFamily="-112" charset="-128"/>
              </a:rPr>
              <a:t>3D ‘Halo’ model</a:t>
            </a:r>
          </a:p>
          <a:p>
            <a:pPr algn="ctr">
              <a:defRPr/>
            </a:pPr>
            <a:r>
              <a:rPr lang="en-US" sz="1600" i="0" dirty="0">
                <a:solidFill>
                  <a:srgbClr val="000000"/>
                </a:solidFill>
                <a:latin typeface="Arial Narrow" pitchFamily="-112" charset="0"/>
                <a:ea typeface="ＭＳ Ｐゴシック" pitchFamily="-112" charset="-128"/>
                <a:cs typeface="ＭＳ Ｐゴシック" pitchFamily="-112" charset="-128"/>
              </a:rPr>
              <a:t>in TRANSP</a:t>
            </a:r>
          </a:p>
        </p:txBody>
      </p:sp>
      <p:sp>
        <p:nvSpPr>
          <p:cNvPr id="18" name="Rectangle 40"/>
          <p:cNvSpPr>
            <a:spLocks noChangeArrowheads="1"/>
          </p:cNvSpPr>
          <p:nvPr/>
        </p:nvSpPr>
        <p:spPr bwMode="auto">
          <a:xfrm>
            <a:off x="1592580" y="1828800"/>
            <a:ext cx="4655820" cy="283006"/>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lIns="0" tIns="0" rIns="0" bIns="0">
            <a:prstTxWarp prst="textNoShape">
              <a:avLst/>
            </a:prstTxWarp>
            <a:normAutofit fontScale="92500"/>
          </a:bodyPr>
          <a:lstStyle/>
          <a:p>
            <a:pPr algn="ctr"/>
            <a:r>
              <a:rPr lang="en-US" sz="1600" i="0" dirty="0">
                <a:solidFill>
                  <a:srgbClr val="000000"/>
                </a:solidFill>
                <a:latin typeface="Arial Narrow" charset="0"/>
              </a:rPr>
              <a:t>Improved rotation, </a:t>
            </a:r>
            <a:r>
              <a:rPr lang="en-US" sz="1600" i="0" dirty="0" err="1">
                <a:solidFill>
                  <a:srgbClr val="000000"/>
                </a:solidFill>
                <a:latin typeface="Arial Narrow" charset="0"/>
              </a:rPr>
              <a:t>F</a:t>
            </a:r>
            <a:r>
              <a:rPr lang="en-US" sz="1600" i="0" baseline="-25000" dirty="0" err="1">
                <a:solidFill>
                  <a:srgbClr val="000000"/>
                </a:solidFill>
                <a:latin typeface="Arial Narrow" charset="0"/>
              </a:rPr>
              <a:t>nb</a:t>
            </a:r>
            <a:r>
              <a:rPr lang="en-US" sz="1600" i="0" dirty="0">
                <a:solidFill>
                  <a:srgbClr val="000000"/>
                </a:solidFill>
                <a:latin typeface="Arial Narrow" charset="0"/>
              </a:rPr>
              <a:t> description in NOVA-K, M3D-K and HYM</a:t>
            </a:r>
          </a:p>
        </p:txBody>
      </p:sp>
      <p:sp>
        <p:nvSpPr>
          <p:cNvPr id="19" name="Right Arrow 18"/>
          <p:cNvSpPr>
            <a:spLocks noChangeArrowheads="1"/>
          </p:cNvSpPr>
          <p:nvPr/>
        </p:nvSpPr>
        <p:spPr bwMode="auto">
          <a:xfrm>
            <a:off x="3101340" y="2133600"/>
            <a:ext cx="2385060" cy="533400"/>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101858" tIns="50929" rIns="101858" bIns="50929" anchor="ctr">
            <a:normAutofit fontScale="77500" lnSpcReduction="20000"/>
          </a:bodyPr>
          <a:lstStyle/>
          <a:p>
            <a:pPr algn="ctr">
              <a:defRPr/>
            </a:pPr>
            <a:r>
              <a:rPr lang="en-US" sz="1600" i="0" dirty="0">
                <a:solidFill>
                  <a:srgbClr val="000000"/>
                </a:solidFill>
                <a:latin typeface="Arial Narrow" pitchFamily="-112" charset="0"/>
                <a:ea typeface="ＭＳ Ｐゴシック" pitchFamily="-112" charset="-128"/>
                <a:cs typeface="ＭＳ Ｐゴシック" pitchFamily="-112" charset="-128"/>
              </a:rPr>
              <a:t>ORBIT, SPIRAL for fast ion response to *AE modes</a:t>
            </a:r>
          </a:p>
        </p:txBody>
      </p:sp>
      <p:sp>
        <p:nvSpPr>
          <p:cNvPr id="20" name="Rectangle 40"/>
          <p:cNvSpPr>
            <a:spLocks noChangeArrowheads="1"/>
          </p:cNvSpPr>
          <p:nvPr/>
        </p:nvSpPr>
        <p:spPr bwMode="auto">
          <a:xfrm>
            <a:off x="5532120" y="2234980"/>
            <a:ext cx="2598420" cy="34544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0" tIns="0" rIns="0" bIns="0" anchor="ctr">
            <a:normAutofit fontScale="85000" lnSpcReduction="20000"/>
          </a:bodyPr>
          <a:lstStyle/>
          <a:p>
            <a:pPr algn="ctr">
              <a:defRPr/>
            </a:pPr>
            <a:r>
              <a:rPr lang="en-US" sz="1600" i="0" dirty="0">
                <a:solidFill>
                  <a:srgbClr val="000000"/>
                </a:solidFill>
                <a:latin typeface="Arial Narrow" pitchFamily="-112" charset="0"/>
                <a:ea typeface="ＭＳ Ｐゴシック" pitchFamily="-112" charset="-128"/>
                <a:cs typeface="ＭＳ Ｐゴシック" pitchFamily="-112" charset="-128"/>
              </a:rPr>
              <a:t>Extend simulations to full 1T, 2MA NSTX-U scenarios</a:t>
            </a:r>
          </a:p>
        </p:txBody>
      </p:sp>
      <p:grpSp>
        <p:nvGrpSpPr>
          <p:cNvPr id="8" name="Group 7"/>
          <p:cNvGrpSpPr/>
          <p:nvPr/>
        </p:nvGrpSpPr>
        <p:grpSpPr>
          <a:xfrm>
            <a:off x="595155" y="1054840"/>
            <a:ext cx="8273265" cy="758721"/>
            <a:chOff x="595155" y="1054840"/>
            <a:chExt cx="8273265" cy="758721"/>
          </a:xfrm>
        </p:grpSpPr>
        <p:sp>
          <p:nvSpPr>
            <p:cNvPr id="25" name="Text Box 11"/>
            <p:cNvSpPr txBox="1">
              <a:spLocks noChangeArrowheads="1"/>
            </p:cNvSpPr>
            <p:nvPr/>
          </p:nvSpPr>
          <p:spPr bwMode="auto">
            <a:xfrm>
              <a:off x="750103" y="1080853"/>
              <a:ext cx="740410" cy="383223"/>
            </a:xfrm>
            <a:prstGeom prst="rect">
              <a:avLst/>
            </a:prstGeom>
            <a:noFill/>
            <a:ln w="9525">
              <a:noFill/>
              <a:miter lim="800000"/>
              <a:headEnd/>
              <a:tailEnd/>
            </a:ln>
          </p:spPr>
          <p:txBody>
            <a:bodyPr wrap="none">
              <a:prstTxWarp prst="textNoShape">
                <a:avLst/>
              </a:prstTxWarp>
              <a:spAutoFit/>
            </a:bodyPr>
            <a:lstStyle/>
            <a:p>
              <a:r>
                <a:rPr lang="en-US" sz="1800" b="0" i="0" dirty="0">
                  <a:solidFill>
                    <a:schemeClr val="accent3">
                      <a:lumMod val="65000"/>
                    </a:schemeClr>
                  </a:solidFill>
                </a:rPr>
                <a:t>FY13</a:t>
              </a:r>
            </a:p>
          </p:txBody>
        </p:sp>
        <p:sp>
          <p:nvSpPr>
            <p:cNvPr id="26" name="Text Box 12"/>
            <p:cNvSpPr txBox="1">
              <a:spLocks noChangeArrowheads="1"/>
            </p:cNvSpPr>
            <p:nvPr/>
          </p:nvSpPr>
          <p:spPr bwMode="auto">
            <a:xfrm>
              <a:off x="2133600"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FY14</a:t>
              </a:r>
            </a:p>
          </p:txBody>
        </p:sp>
        <p:sp>
          <p:nvSpPr>
            <p:cNvPr id="27" name="Text Box 13"/>
            <p:cNvSpPr txBox="1">
              <a:spLocks noChangeArrowheads="1"/>
            </p:cNvSpPr>
            <p:nvPr/>
          </p:nvSpPr>
          <p:spPr bwMode="auto">
            <a:xfrm>
              <a:off x="3491467"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FY15</a:t>
              </a:r>
            </a:p>
          </p:txBody>
        </p:sp>
        <p:sp>
          <p:nvSpPr>
            <p:cNvPr id="28" name="Text Box 14"/>
            <p:cNvSpPr txBox="1">
              <a:spLocks noChangeArrowheads="1"/>
            </p:cNvSpPr>
            <p:nvPr/>
          </p:nvSpPr>
          <p:spPr bwMode="auto">
            <a:xfrm>
              <a:off x="4849335"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FY16</a:t>
              </a:r>
            </a:p>
          </p:txBody>
        </p:sp>
        <p:sp>
          <p:nvSpPr>
            <p:cNvPr id="29" name="Text Box 15"/>
            <p:cNvSpPr txBox="1">
              <a:spLocks noChangeArrowheads="1"/>
            </p:cNvSpPr>
            <p:nvPr/>
          </p:nvSpPr>
          <p:spPr bwMode="auto">
            <a:xfrm>
              <a:off x="6207202"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FY17</a:t>
              </a:r>
            </a:p>
          </p:txBody>
        </p:sp>
        <p:sp>
          <p:nvSpPr>
            <p:cNvPr id="30" name="Text Box 16"/>
            <p:cNvSpPr txBox="1">
              <a:spLocks noChangeArrowheads="1"/>
            </p:cNvSpPr>
            <p:nvPr/>
          </p:nvSpPr>
          <p:spPr bwMode="auto">
            <a:xfrm>
              <a:off x="7565070"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FY18</a:t>
              </a:r>
            </a:p>
          </p:txBody>
        </p:sp>
        <p:sp>
          <p:nvSpPr>
            <p:cNvPr id="31" name="Line 20"/>
            <p:cNvSpPr>
              <a:spLocks noChangeShapeType="1"/>
            </p:cNvSpPr>
            <p:nvPr/>
          </p:nvSpPr>
          <p:spPr bwMode="auto">
            <a:xfrm>
              <a:off x="1616560"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2" name="Line 21"/>
            <p:cNvSpPr>
              <a:spLocks noChangeShapeType="1"/>
            </p:cNvSpPr>
            <p:nvPr/>
          </p:nvSpPr>
          <p:spPr bwMode="auto">
            <a:xfrm>
              <a:off x="3052335"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3" name="Line 22"/>
            <p:cNvSpPr>
              <a:spLocks noChangeShapeType="1"/>
            </p:cNvSpPr>
            <p:nvPr/>
          </p:nvSpPr>
          <p:spPr bwMode="auto">
            <a:xfrm>
              <a:off x="4488110"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4" name="Line 23"/>
            <p:cNvSpPr>
              <a:spLocks noChangeShapeType="1"/>
            </p:cNvSpPr>
            <p:nvPr/>
          </p:nvSpPr>
          <p:spPr bwMode="auto">
            <a:xfrm>
              <a:off x="5923885"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5" name="Line 24"/>
            <p:cNvSpPr>
              <a:spLocks noChangeShapeType="1"/>
            </p:cNvSpPr>
            <p:nvPr/>
          </p:nvSpPr>
          <p:spPr bwMode="auto">
            <a:xfrm>
              <a:off x="7359660" y="121853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36" name="Text Box 8"/>
            <p:cNvSpPr txBox="1">
              <a:spLocks noChangeArrowheads="1"/>
            </p:cNvSpPr>
            <p:nvPr/>
          </p:nvSpPr>
          <p:spPr bwMode="auto">
            <a:xfrm>
              <a:off x="2929423" y="1416446"/>
              <a:ext cx="2263140" cy="296863"/>
            </a:xfrm>
            <a:prstGeom prst="rect">
              <a:avLst/>
            </a:prstGeom>
            <a:noFill/>
            <a:ln w="9525">
              <a:noFill/>
              <a:miter lim="800000"/>
              <a:headEnd/>
              <a:tailEnd/>
            </a:ln>
          </p:spPr>
          <p:txBody>
            <a:bodyPr bIns="0">
              <a:prstTxWarp prst="textNoShape">
                <a:avLst/>
              </a:prstTxWarp>
              <a:spAutoFit/>
            </a:bodyPr>
            <a:lstStyle/>
            <a:p>
              <a:pPr algn="ctr"/>
              <a:r>
                <a:rPr lang="en-US" sz="1600">
                  <a:solidFill>
                    <a:schemeClr val="bg1"/>
                  </a:solidFill>
                  <a:latin typeface="Arial Narrow" charset="0"/>
                </a:rPr>
                <a:t>5 year plan period</a:t>
              </a:r>
            </a:p>
          </p:txBody>
        </p:sp>
        <p:sp>
          <p:nvSpPr>
            <p:cNvPr id="37" name="Right Arrow 36"/>
            <p:cNvSpPr/>
            <p:nvPr/>
          </p:nvSpPr>
          <p:spPr>
            <a:xfrm>
              <a:off x="1608198" y="1295401"/>
              <a:ext cx="7260222" cy="518160"/>
            </a:xfrm>
            <a:prstGeom prst="rightArrow">
              <a:avLst>
                <a:gd name="adj1" fmla="val 62000"/>
                <a:gd name="adj2" fmla="val 78333"/>
              </a:avLst>
            </a:prstGeom>
            <a:solidFill>
              <a:srgbClr val="D32A13"/>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i="0" dirty="0">
                  <a:latin typeface="Arial" pitchFamily="34" charset="0"/>
                  <a:cs typeface="Arial" pitchFamily="34" charset="0"/>
                </a:rPr>
                <a:t>5 year plan period</a:t>
              </a:r>
            </a:p>
          </p:txBody>
        </p:sp>
        <p:sp>
          <p:nvSpPr>
            <p:cNvPr id="24" name="TextBox 26"/>
            <p:cNvSpPr txBox="1">
              <a:spLocks noChangeArrowheads="1"/>
            </p:cNvSpPr>
            <p:nvPr/>
          </p:nvSpPr>
          <p:spPr bwMode="auto">
            <a:xfrm>
              <a:off x="595155" y="1467770"/>
              <a:ext cx="2263140" cy="172720"/>
            </a:xfrm>
            <a:prstGeom prst="rect">
              <a:avLst/>
            </a:prstGeom>
            <a:solidFill>
              <a:srgbClr val="FFFFCC"/>
            </a:solidFill>
            <a:ln w="12700">
              <a:solidFill>
                <a:schemeClr val="tx1"/>
              </a:solidFill>
              <a:miter lim="800000"/>
              <a:headEnd/>
              <a:tailEnd/>
            </a:ln>
          </p:spPr>
          <p:txBody>
            <a:bodyPr wrap="square" tIns="0" bIns="0" anchor="ctr">
              <a:normAutofit fontScale="77500" lnSpcReduction="20000"/>
            </a:bodyPr>
            <a:lstStyle/>
            <a:p>
              <a:pPr algn="ctr">
                <a:spcBef>
                  <a:spcPct val="20000"/>
                </a:spcBef>
              </a:pPr>
              <a:r>
                <a:rPr lang="en-US" sz="1800" i="0" dirty="0">
                  <a:latin typeface="Helvetica" pitchFamily="34" charset="0"/>
                  <a:ea typeface="MS PGothic" pitchFamily="34" charset="-128"/>
                </a:rPr>
                <a:t>Upgrade Outage</a:t>
              </a:r>
            </a:p>
          </p:txBody>
        </p:sp>
      </p:grpSp>
      <p:sp>
        <p:nvSpPr>
          <p:cNvPr id="39" name="Right Arrow 38"/>
          <p:cNvSpPr>
            <a:spLocks noChangeArrowheads="1"/>
          </p:cNvSpPr>
          <p:nvPr/>
        </p:nvSpPr>
        <p:spPr bwMode="auto">
          <a:xfrm>
            <a:off x="7376162" y="3036876"/>
            <a:ext cx="2148840" cy="620726"/>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0" tIns="50929" rIns="0" bIns="50929" anchor="ctr">
            <a:normAutofit fontScale="92500" lnSpcReduction="20000"/>
          </a:bodyPr>
          <a:lstStyle/>
          <a:p>
            <a:pPr algn="ctr">
              <a:defRPr/>
            </a:pPr>
            <a:r>
              <a:rPr lang="en-US" sz="1600" dirty="0">
                <a:solidFill>
                  <a:srgbClr val="000000"/>
                </a:solidFill>
                <a:latin typeface="Arial Narrow" pitchFamily="-112" charset="0"/>
                <a:ea typeface="ＭＳ Ｐゴシック" pitchFamily="-112" charset="-128"/>
                <a:cs typeface="ＭＳ Ｐゴシック" pitchFamily="-112" charset="-128"/>
              </a:rPr>
              <a:t>   Extend to current  ramp up in FNSF/Pilot</a:t>
            </a:r>
          </a:p>
        </p:txBody>
      </p:sp>
      <p:sp>
        <p:nvSpPr>
          <p:cNvPr id="47" name="Rectangle 40"/>
          <p:cNvSpPr>
            <a:spLocks noChangeArrowheads="1"/>
          </p:cNvSpPr>
          <p:nvPr/>
        </p:nvSpPr>
        <p:spPr bwMode="auto">
          <a:xfrm>
            <a:off x="252208" y="2438402"/>
            <a:ext cx="942662" cy="396177"/>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none" lIns="101858" tIns="50929" rIns="101858" bIns="50929">
            <a:prstTxWarp prst="textNoShape">
              <a:avLst/>
            </a:prstTxWarp>
            <a:normAutofit/>
          </a:bodyPr>
          <a:lstStyle/>
          <a:p>
            <a:pPr algn="ctr"/>
            <a:r>
              <a:rPr lang="en-US" sz="1600" dirty="0">
                <a:solidFill>
                  <a:srgbClr val="000000"/>
                </a:solidFill>
              </a:rPr>
              <a:t>Theory</a:t>
            </a:r>
          </a:p>
        </p:txBody>
      </p:sp>
      <p:sp>
        <p:nvSpPr>
          <p:cNvPr id="45" name="TextBox 44"/>
          <p:cNvSpPr txBox="1"/>
          <p:nvPr/>
        </p:nvSpPr>
        <p:spPr>
          <a:xfrm>
            <a:off x="5029202" y="4267201"/>
            <a:ext cx="4531029" cy="2585323"/>
          </a:xfrm>
          <a:prstGeom prst="rect">
            <a:avLst/>
          </a:prstGeom>
          <a:noFill/>
          <a:ln w="25400">
            <a:solidFill>
              <a:schemeClr val="accent1">
                <a:lumMod val="50000"/>
              </a:schemeClr>
            </a:solidFill>
          </a:ln>
        </p:spPr>
        <p:txBody>
          <a:bodyPr wrap="square" lIns="91429" tIns="45715" rIns="91429" bIns="45715" rtlCol="0">
            <a:spAutoFit/>
          </a:bodyPr>
          <a:lstStyle/>
          <a:p>
            <a:r>
              <a:rPr lang="en-US" sz="1800" b="0" i="0" dirty="0">
                <a:solidFill>
                  <a:srgbClr val="008000"/>
                </a:solidFill>
              </a:rPr>
              <a:t>Ex.: NOVA-K stability of n=3, f~154kHz TAE mode for NSTX-U scenario:</a:t>
            </a:r>
          </a:p>
          <a:p>
            <a:endParaRPr lang="en-US" sz="1800" b="0" i="0" dirty="0">
              <a:solidFill>
                <a:srgbClr val="008000"/>
              </a:solidFill>
            </a:endParaRPr>
          </a:p>
          <a:p>
            <a:endParaRPr lang="en-US" sz="1800" b="0" i="0" dirty="0">
              <a:solidFill>
                <a:srgbClr val="008000"/>
              </a:solidFill>
            </a:endParaRPr>
          </a:p>
          <a:p>
            <a:endParaRPr lang="en-US" sz="1800" b="0" i="0" dirty="0">
              <a:solidFill>
                <a:srgbClr val="008000"/>
              </a:solidFill>
            </a:endParaRPr>
          </a:p>
          <a:p>
            <a:endParaRPr lang="en-US" sz="1800" b="0" i="0" dirty="0">
              <a:solidFill>
                <a:srgbClr val="008000"/>
              </a:solidFill>
            </a:endParaRPr>
          </a:p>
          <a:p>
            <a:endParaRPr lang="en-US" sz="1800" b="0" i="0" dirty="0">
              <a:solidFill>
                <a:srgbClr val="008000"/>
              </a:solidFill>
            </a:endParaRPr>
          </a:p>
          <a:p>
            <a:endParaRPr lang="en-US" sz="1800" b="0" i="0" dirty="0">
              <a:solidFill>
                <a:srgbClr val="008000"/>
              </a:solidFill>
            </a:endParaRPr>
          </a:p>
          <a:p>
            <a:r>
              <a:rPr lang="en-US" sz="1800" i="0" dirty="0">
                <a:solidFill>
                  <a:srgbClr val="008000"/>
                </a:solidFill>
              </a:rPr>
              <a:t>&gt; Rotation MUST be taken into account!</a:t>
            </a:r>
          </a:p>
        </p:txBody>
      </p:sp>
      <p:graphicFrame>
        <p:nvGraphicFramePr>
          <p:cNvPr id="7" name="Table 6"/>
          <p:cNvGraphicFramePr>
            <a:graphicFrameLocks noGrp="1"/>
          </p:cNvGraphicFramePr>
          <p:nvPr>
            <p:extLst>
              <p:ext uri="{D42A27DB-BD31-4B8C-83A1-F6EECF244321}">
                <p14:modId xmlns:p14="http://schemas.microsoft.com/office/powerpoint/2010/main" val="2344636775"/>
              </p:ext>
            </p:extLst>
          </p:nvPr>
        </p:nvGraphicFramePr>
        <p:xfrm>
          <a:off x="5424006" y="4993971"/>
          <a:ext cx="3788428" cy="1371600"/>
        </p:xfrm>
        <a:graphic>
          <a:graphicData uri="http://schemas.openxmlformats.org/drawingml/2006/table">
            <a:tbl>
              <a:tblPr firstRow="1" bandRow="1">
                <a:effectLst>
                  <a:outerShdw blurRad="50800" dist="38100" dir="2700000" algn="tl" rotWithShape="0">
                    <a:srgbClr val="000000">
                      <a:alpha val="43000"/>
                    </a:srgbClr>
                  </a:outerShdw>
                </a:effectLst>
                <a:tableStyleId>{5C22544A-7EE6-4342-B048-85BDC9FD1C3A}</a:tableStyleId>
              </a:tblPr>
              <a:tblGrid>
                <a:gridCol w="1654828"/>
                <a:gridCol w="1066800"/>
                <a:gridCol w="1066800"/>
              </a:tblGrid>
              <a:tr h="406401">
                <a:tc>
                  <a:txBody>
                    <a:bodyPr/>
                    <a:lstStyle/>
                    <a:p>
                      <a:endParaRPr lang="en-US" sz="2000" dirty="0">
                        <a:solidFill>
                          <a:schemeClr val="tx1"/>
                        </a:solidFill>
                      </a:endParaRPr>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noFill/>
                  </a:tcPr>
                </a:tc>
                <a:tc>
                  <a:txBody>
                    <a:bodyPr/>
                    <a:lstStyle/>
                    <a:p>
                      <a:pPr algn="ctr"/>
                      <a:r>
                        <a:rPr lang="en-US" sz="2000" b="0" dirty="0" smtClean="0">
                          <a:solidFill>
                            <a:schemeClr val="tx1"/>
                          </a:solidFill>
                        </a:rPr>
                        <a:t>w/o rot.</a:t>
                      </a:r>
                      <a:endParaRPr lang="en-US" sz="20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b="0" dirty="0" smtClean="0">
                          <a:solidFill>
                            <a:schemeClr val="tx1"/>
                          </a:solidFill>
                        </a:rPr>
                        <a:t>w/ rot</a:t>
                      </a:r>
                      <a:endParaRPr lang="en-US" sz="2000" b="0" dirty="0">
                        <a:solidFill>
                          <a:schemeClr val="tx1"/>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507999">
                <a:tc>
                  <a:txBody>
                    <a:bodyPr/>
                    <a:lstStyle/>
                    <a:p>
                      <a:r>
                        <a:rPr lang="en-US" sz="2000" b="0" dirty="0" err="1" smtClean="0">
                          <a:latin typeface="Symbol" charset="2"/>
                          <a:cs typeface="Symbol" charset="2"/>
                        </a:rPr>
                        <a:t>g</a:t>
                      </a:r>
                      <a:r>
                        <a:rPr lang="en-US" sz="2000" b="0" baseline="-25000" dirty="0" err="1" smtClean="0">
                          <a:latin typeface="+mn-lt"/>
                          <a:cs typeface="+mn-cs"/>
                        </a:rPr>
                        <a:t>damping</a:t>
                      </a:r>
                      <a:r>
                        <a:rPr lang="en-US" sz="2000" b="0" dirty="0" smtClean="0"/>
                        <a:t>/</a:t>
                      </a:r>
                      <a:r>
                        <a:rPr lang="en-US" sz="2000" b="0" dirty="0" smtClean="0">
                          <a:latin typeface="Symbol" charset="2"/>
                          <a:cs typeface="Symbol" charset="2"/>
                        </a:rPr>
                        <a:t>w</a:t>
                      </a:r>
                      <a:r>
                        <a:rPr lang="en-US" sz="2000" b="0" baseline="0" dirty="0" smtClean="0"/>
                        <a:t> [%]</a:t>
                      </a:r>
                      <a:endParaRPr lang="en-US" sz="2000"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solidFill>
                            <a:srgbClr val="000090"/>
                          </a:solidFill>
                        </a:rPr>
                        <a:t>-60</a:t>
                      </a:r>
                      <a:endParaRPr lang="en-US" sz="2000" dirty="0">
                        <a:solidFill>
                          <a:srgbClr val="00009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solidFill>
                            <a:srgbClr val="FF0000"/>
                          </a:solidFill>
                        </a:rPr>
                        <a:t>-5.2</a:t>
                      </a: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457200">
                <a:tc>
                  <a:txBody>
                    <a:bodyPr/>
                    <a:lstStyle/>
                    <a:p>
                      <a:pPr marL="0" marR="0" indent="0" algn="l" defTabSz="1018705" rtl="0" eaLnBrk="1" fontAlgn="auto" latinLnBrk="0" hangingPunct="1">
                        <a:lnSpc>
                          <a:spcPct val="100000"/>
                        </a:lnSpc>
                        <a:spcBef>
                          <a:spcPts val="0"/>
                        </a:spcBef>
                        <a:spcAft>
                          <a:spcPts val="0"/>
                        </a:spcAft>
                        <a:buClrTx/>
                        <a:buSzTx/>
                        <a:buFontTx/>
                        <a:buNone/>
                        <a:tabLst/>
                        <a:defRPr/>
                      </a:pPr>
                      <a:r>
                        <a:rPr lang="en-US" sz="2000" b="0" dirty="0" err="1" smtClean="0">
                          <a:latin typeface="Symbol" charset="2"/>
                          <a:cs typeface="Symbol" charset="2"/>
                        </a:rPr>
                        <a:t>g</a:t>
                      </a:r>
                      <a:r>
                        <a:rPr lang="en-US" sz="2000" b="0" baseline="-25000" dirty="0" err="1" smtClean="0"/>
                        <a:t>drive</a:t>
                      </a:r>
                      <a:r>
                        <a:rPr lang="en-US" sz="2000" b="0" dirty="0" smtClean="0"/>
                        <a:t>/</a:t>
                      </a:r>
                      <a:r>
                        <a:rPr lang="en-US" sz="2000" b="0" dirty="0" smtClean="0">
                          <a:latin typeface="Symbol" charset="2"/>
                          <a:cs typeface="Symbol" charset="2"/>
                        </a:rPr>
                        <a:t>w</a:t>
                      </a:r>
                      <a:r>
                        <a:rPr lang="en-US" sz="2000" b="0" baseline="0" dirty="0" smtClean="0"/>
                        <a:t> [%]</a:t>
                      </a:r>
                      <a:endParaRPr lang="en-US" sz="2000" b="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solidFill>
                            <a:srgbClr val="000090"/>
                          </a:solidFill>
                        </a:rPr>
                        <a:t>4.8</a:t>
                      </a:r>
                      <a:endParaRPr lang="en-US" sz="2000" dirty="0">
                        <a:solidFill>
                          <a:srgbClr val="00009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2000" dirty="0" smtClean="0">
                          <a:solidFill>
                            <a:srgbClr val="FF0000"/>
                          </a:solidFill>
                        </a:rPr>
                        <a:t>4.6</a:t>
                      </a:r>
                      <a:endParaRPr lang="en-US" sz="20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cxnSp>
        <p:nvCxnSpPr>
          <p:cNvPr id="13" name="Straight Arrow Connector 12"/>
          <p:cNvCxnSpPr/>
          <p:nvPr/>
        </p:nvCxnSpPr>
        <p:spPr bwMode="auto">
          <a:xfrm>
            <a:off x="2590801" y="4876800"/>
            <a:ext cx="2362201" cy="685800"/>
          </a:xfrm>
          <a:prstGeom prst="straightConnector1">
            <a:avLst/>
          </a:prstGeom>
          <a:noFill/>
          <a:ln w="31750" cap="flat" cmpd="sng" algn="ctr">
            <a:solidFill>
              <a:srgbClr val="008000"/>
            </a:solidFill>
            <a:prstDash val="solid"/>
            <a:round/>
            <a:headEnd type="none" w="med" len="med"/>
            <a:tailEnd type="arrow" w="lg" len="lg"/>
          </a:ln>
          <a:effectLst/>
        </p:spPr>
      </p:cxnSp>
      <p:sp useBgFill="1">
        <p:nvSpPr>
          <p:cNvPr id="43" name="Rounded Rectangle 14"/>
          <p:cNvSpPr>
            <a:spLocks noChangeArrowheads="1"/>
          </p:cNvSpPr>
          <p:nvPr/>
        </p:nvSpPr>
        <p:spPr bwMode="auto">
          <a:xfrm>
            <a:off x="7119990" y="3409884"/>
            <a:ext cx="5334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smtClean="0">
                <a:solidFill>
                  <a:srgbClr val="FF0000"/>
                </a:solidFill>
              </a:rPr>
              <a:t>Incr.</a:t>
            </a:r>
            <a:endParaRPr lang="en-US" dirty="0">
              <a:solidFill>
                <a:srgbClr val="FF0000"/>
              </a:solidFill>
            </a:endParaRPr>
          </a:p>
        </p:txBody>
      </p:sp>
    </p:spTree>
    <p:extLst>
      <p:ext uri="{BB962C8B-B14F-4D97-AF65-F5344CB8AC3E}">
        <p14:creationId xmlns:p14="http://schemas.microsoft.com/office/powerpoint/2010/main" val="351261346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modestr_bes_ref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14845"/>
            <a:ext cx="3921276" cy="3590259"/>
          </a:xfrm>
          <a:prstGeom prst="rect">
            <a:avLst/>
          </a:prstGeom>
        </p:spPr>
      </p:pic>
      <p:grpSp>
        <p:nvGrpSpPr>
          <p:cNvPr id="12" name="Group 11"/>
          <p:cNvGrpSpPr/>
          <p:nvPr/>
        </p:nvGrpSpPr>
        <p:grpSpPr>
          <a:xfrm>
            <a:off x="7301088" y="3661604"/>
            <a:ext cx="2743200" cy="3757111"/>
            <a:chOff x="7391400" y="3661603"/>
            <a:chExt cx="2743200" cy="3757111"/>
          </a:xfrm>
        </p:grpSpPr>
        <p:pic>
          <p:nvPicPr>
            <p:cNvPr id="9" name="Picture 8" descr="CFPA_layout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3661603"/>
              <a:ext cx="2667000" cy="3757111"/>
            </a:xfrm>
            <a:prstGeom prst="rect">
              <a:avLst/>
            </a:prstGeom>
          </p:spPr>
        </p:pic>
        <p:sp>
          <p:nvSpPr>
            <p:cNvPr id="10" name="Oval 9"/>
            <p:cNvSpPr/>
            <p:nvPr/>
          </p:nvSpPr>
          <p:spPr bwMode="auto">
            <a:xfrm>
              <a:off x="9296400" y="4648200"/>
              <a:ext cx="228600" cy="228600"/>
            </a:xfrm>
            <a:prstGeom prst="ellipse">
              <a:avLst/>
            </a:prstGeom>
            <a:solidFill>
              <a:schemeClr val="tx1"/>
            </a:solidFill>
            <a:ln w="15875"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294">
                <a:spcBef>
                  <a:spcPct val="20000"/>
                </a:spcBef>
                <a:buFontTx/>
                <a:buChar char="•"/>
              </a:pPr>
              <a:endParaRPr lang="en-US" sz="1200">
                <a:latin typeface="Helvetica" pitchFamily="-128" charset="0"/>
              </a:endParaRPr>
            </a:p>
          </p:txBody>
        </p:sp>
        <p:sp useBgFill="1">
          <p:nvSpPr>
            <p:cNvPr id="11" name="TextBox 10"/>
            <p:cNvSpPr txBox="1"/>
            <p:nvPr/>
          </p:nvSpPr>
          <p:spPr>
            <a:xfrm>
              <a:off x="9316152" y="3742273"/>
              <a:ext cx="818448" cy="830997"/>
            </a:xfrm>
            <a:prstGeom prst="rect">
              <a:avLst/>
            </a:prstGeom>
            <a:ln>
              <a:solidFill>
                <a:schemeClr val="tx1"/>
              </a:solidFill>
            </a:ln>
          </p:spPr>
          <p:txBody>
            <a:bodyPr wrap="square" rtlCol="0">
              <a:spAutoFit/>
            </a:bodyPr>
            <a:lstStyle/>
            <a:p>
              <a:r>
                <a:rPr lang="en-US" sz="1200" b="0" i="0" dirty="0">
                  <a:solidFill>
                    <a:srgbClr val="000000"/>
                  </a:solidFill>
                </a:rPr>
                <a:t>Charged Fusion Products array</a:t>
              </a:r>
            </a:p>
          </p:txBody>
        </p:sp>
      </p:grpSp>
      <p:sp>
        <p:nvSpPr>
          <p:cNvPr id="2" name="Title 1"/>
          <p:cNvSpPr>
            <a:spLocks noGrp="1"/>
          </p:cNvSpPr>
          <p:nvPr>
            <p:ph type="title"/>
          </p:nvPr>
        </p:nvSpPr>
        <p:spPr/>
        <p:txBody>
          <a:bodyPr>
            <a:normAutofit fontScale="90000"/>
          </a:bodyPr>
          <a:lstStyle/>
          <a:p>
            <a:r>
              <a:rPr lang="en-US" sz="3100" dirty="0"/>
              <a:t>Diagnostics well suited for *AEs and </a:t>
            </a:r>
            <a:r>
              <a:rPr lang="en-US" sz="3100" i="1" dirty="0" err="1"/>
              <a:t>F</a:t>
            </a:r>
            <a:r>
              <a:rPr lang="en-US" sz="3100" i="1" baseline="-25000" dirty="0" err="1"/>
              <a:t>nb</a:t>
            </a:r>
            <a:r>
              <a:rPr lang="en-US" sz="3100" dirty="0"/>
              <a:t> characterization; incr. budget required for better measurements at high-n</a:t>
            </a:r>
            <a:r>
              <a:rPr lang="en-US" sz="3100" baseline="-25000" dirty="0"/>
              <a:t>e</a:t>
            </a:r>
            <a:endParaRPr lang="en-US" dirty="0"/>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18</a:t>
            </a:fld>
            <a:endParaRPr lang="en-US"/>
          </a:p>
        </p:txBody>
      </p:sp>
      <p:sp>
        <p:nvSpPr>
          <p:cNvPr id="38" name="Rectangle 127"/>
          <p:cNvSpPr>
            <a:spLocks noChangeArrowheads="1"/>
          </p:cNvSpPr>
          <p:nvPr/>
        </p:nvSpPr>
        <p:spPr bwMode="auto">
          <a:xfrm>
            <a:off x="3065301" y="1787829"/>
            <a:ext cx="2707155" cy="666444"/>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lIns="101858" tIns="50929" rIns="101858" bIns="50929" anchor="ctr">
            <a:normAutofit fontScale="85000" lnSpcReduction="20000"/>
          </a:bodyPr>
          <a:lstStyle/>
          <a:p>
            <a:pPr algn="ctr">
              <a:defRPr/>
            </a:pPr>
            <a:r>
              <a:rPr lang="en-US" sz="1600" i="0" dirty="0">
                <a:solidFill>
                  <a:srgbClr val="000000"/>
                </a:solidFill>
                <a:latin typeface="Arial Narrow" pitchFamily="-112" charset="0"/>
                <a:ea typeface="ＭＳ Ｐゴシック" pitchFamily="-112" charset="-128"/>
                <a:cs typeface="ＭＳ Ｐゴシック" pitchFamily="-112" charset="-128"/>
              </a:rPr>
              <a:t>Fast ion distribution measurements: </a:t>
            </a:r>
            <a:r>
              <a:rPr lang="en-US" sz="1600" i="0" dirty="0" err="1">
                <a:solidFill>
                  <a:srgbClr val="000000"/>
                </a:solidFill>
                <a:latin typeface="Arial Narrow" pitchFamily="-112" charset="0"/>
                <a:ea typeface="ＭＳ Ｐゴシック" pitchFamily="-112" charset="-128"/>
                <a:cs typeface="ＭＳ Ｐゴシック" pitchFamily="-112" charset="-128"/>
              </a:rPr>
              <a:t>Vert.+Tang</a:t>
            </a:r>
            <a:r>
              <a:rPr lang="en-US" sz="1600" i="0" dirty="0">
                <a:solidFill>
                  <a:srgbClr val="000000"/>
                </a:solidFill>
                <a:latin typeface="Arial Narrow" pitchFamily="-112" charset="0"/>
                <a:ea typeface="ＭＳ Ｐゴシック" pitchFamily="-112" charset="-128"/>
                <a:cs typeface="ＭＳ Ｐゴシック" pitchFamily="-112" charset="-128"/>
              </a:rPr>
              <a:t>. FIDA; upgraded </a:t>
            </a:r>
            <a:r>
              <a:rPr lang="en-US" sz="1600" i="0" dirty="0" err="1">
                <a:solidFill>
                  <a:srgbClr val="000000"/>
                </a:solidFill>
                <a:latin typeface="Arial Narrow" pitchFamily="-112" charset="0"/>
                <a:ea typeface="ＭＳ Ｐゴシック" pitchFamily="-112" charset="-128"/>
                <a:cs typeface="ＭＳ Ｐゴシック" pitchFamily="-112" charset="-128"/>
              </a:rPr>
              <a:t>ssNPA</a:t>
            </a:r>
            <a:endParaRPr lang="en-US" sz="1600" i="0" dirty="0">
              <a:solidFill>
                <a:srgbClr val="000000"/>
              </a:solidFill>
              <a:latin typeface="Arial Narrow" pitchFamily="-112" charset="0"/>
              <a:ea typeface="ＭＳ Ｐゴシック" pitchFamily="-112" charset="-128"/>
              <a:cs typeface="ＭＳ Ｐゴシック" pitchFamily="-112" charset="-128"/>
            </a:endParaRPr>
          </a:p>
        </p:txBody>
      </p:sp>
      <p:sp>
        <p:nvSpPr>
          <p:cNvPr id="41" name="Rectangle 40"/>
          <p:cNvSpPr>
            <a:spLocks noChangeArrowheads="1"/>
          </p:cNvSpPr>
          <p:nvPr/>
        </p:nvSpPr>
        <p:spPr bwMode="auto">
          <a:xfrm>
            <a:off x="106581" y="2356460"/>
            <a:ext cx="1233916" cy="405205"/>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wrap="none" lIns="101858" tIns="50929" rIns="101858" bIns="50929" anchor="ctr">
            <a:prstTxWarp prst="textNoShape">
              <a:avLst/>
            </a:prstTxWarp>
            <a:normAutofit/>
          </a:bodyPr>
          <a:lstStyle/>
          <a:p>
            <a:pPr algn="ctr"/>
            <a:r>
              <a:rPr lang="en-US" sz="1600">
                <a:solidFill>
                  <a:srgbClr val="000000"/>
                </a:solidFill>
              </a:rPr>
              <a:t>Diagnostics</a:t>
            </a:r>
          </a:p>
        </p:txBody>
      </p:sp>
      <p:sp>
        <p:nvSpPr>
          <p:cNvPr id="45" name="Rectangle 127"/>
          <p:cNvSpPr>
            <a:spLocks noChangeArrowheads="1"/>
          </p:cNvSpPr>
          <p:nvPr/>
        </p:nvSpPr>
        <p:spPr bwMode="auto">
          <a:xfrm>
            <a:off x="3073384" y="2533262"/>
            <a:ext cx="2699070" cy="501081"/>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lIns="0" tIns="50929" rIns="0" bIns="50929" anchor="ctr">
            <a:normAutofit fontScale="92500" lnSpcReduction="20000"/>
          </a:bodyPr>
          <a:lstStyle/>
          <a:p>
            <a:pPr algn="ctr">
              <a:defRPr/>
            </a:pPr>
            <a:r>
              <a:rPr lang="en-US" sz="1600" i="0" dirty="0">
                <a:solidFill>
                  <a:srgbClr val="000000"/>
                </a:solidFill>
                <a:latin typeface="Arial Narrow" pitchFamily="-112" charset="0"/>
                <a:ea typeface="ＭＳ Ｐゴシック" pitchFamily="-112" charset="-128"/>
                <a:cs typeface="ＭＳ Ｐゴシック" pitchFamily="-112" charset="-128"/>
              </a:rPr>
              <a:t>Mode structure measurements: BES, </a:t>
            </a:r>
            <a:r>
              <a:rPr lang="en-US" sz="1600" i="0" dirty="0" err="1">
                <a:solidFill>
                  <a:srgbClr val="000000"/>
                </a:solidFill>
                <a:latin typeface="Arial Narrow" pitchFamily="-112" charset="0"/>
                <a:ea typeface="ＭＳ Ｐゴシック" pitchFamily="-112" charset="-128"/>
                <a:cs typeface="ＭＳ Ｐゴシック" pitchFamily="-112" charset="-128"/>
              </a:rPr>
              <a:t>reflectometers</a:t>
            </a:r>
            <a:endParaRPr lang="en-US" sz="1600" i="0" dirty="0">
              <a:solidFill>
                <a:srgbClr val="000000"/>
              </a:solidFill>
              <a:latin typeface="Arial Narrow" pitchFamily="-112" charset="0"/>
              <a:ea typeface="ＭＳ Ｐゴシック" pitchFamily="-112" charset="-128"/>
              <a:cs typeface="ＭＳ Ｐゴシック" pitchFamily="-112" charset="-128"/>
            </a:endParaRPr>
          </a:p>
        </p:txBody>
      </p:sp>
      <p:sp>
        <p:nvSpPr>
          <p:cNvPr id="46" name="Right Arrow 45"/>
          <p:cNvSpPr>
            <a:spLocks noChangeArrowheads="1"/>
          </p:cNvSpPr>
          <p:nvPr/>
        </p:nvSpPr>
        <p:spPr bwMode="auto">
          <a:xfrm>
            <a:off x="3987319" y="3049259"/>
            <a:ext cx="2766060" cy="684541"/>
          </a:xfrm>
          <a:prstGeom prst="rightArrow">
            <a:avLst>
              <a:gd name="adj1" fmla="val 78667"/>
              <a:gd name="adj2" fmla="val 50002"/>
            </a:avLst>
          </a:prstGeom>
          <a:gradFill flip="none" rotWithShape="1">
            <a:gsLst>
              <a:gs pos="0">
                <a:srgbClr val="F3A7A5"/>
              </a:gs>
              <a:gs pos="100000">
                <a:srgbClr val="FFFFFF"/>
              </a:gs>
            </a:gsLst>
            <a:lin ang="16200000" scaled="0"/>
            <a:tileRect/>
          </a:gradFill>
          <a:ln w="9525">
            <a:solidFill>
              <a:srgbClr val="F69240"/>
            </a:solidFill>
            <a:miter lim="800000"/>
            <a:headEnd/>
            <a:tailEnd/>
          </a:ln>
          <a:effectLst>
            <a:outerShdw blurRad="63500" dist="20000" dir="5400000" rotWithShape="0">
              <a:srgbClr val="000000">
                <a:alpha val="37999"/>
              </a:srgbClr>
            </a:outerShdw>
          </a:effectLst>
        </p:spPr>
        <p:txBody>
          <a:bodyPr lIns="0" tIns="50929" rIns="0" bIns="50929" anchor="ctr">
            <a:normAutofit fontScale="92500" lnSpcReduction="10000"/>
          </a:bodyPr>
          <a:lstStyle/>
          <a:p>
            <a:pPr algn="ctr">
              <a:defRPr/>
            </a:pPr>
            <a:r>
              <a:rPr lang="en-US" sz="1600" i="0" dirty="0">
                <a:solidFill>
                  <a:srgbClr val="000000"/>
                </a:solidFill>
                <a:latin typeface="Arial Narrow" pitchFamily="-112" charset="0"/>
                <a:ea typeface="ＭＳ Ｐゴシック" pitchFamily="-112" charset="-128"/>
                <a:cs typeface="ＭＳ Ｐゴシック" pitchFamily="-112" charset="-128"/>
              </a:rPr>
              <a:t>*AE antenna for damping rate measurements</a:t>
            </a:r>
          </a:p>
        </p:txBody>
      </p:sp>
      <p:sp>
        <p:nvSpPr>
          <p:cNvPr id="49" name="Rectangle 127"/>
          <p:cNvSpPr>
            <a:spLocks noChangeArrowheads="1"/>
          </p:cNvSpPr>
          <p:nvPr/>
        </p:nvSpPr>
        <p:spPr bwMode="auto">
          <a:xfrm>
            <a:off x="5915182" y="1938837"/>
            <a:ext cx="2682240" cy="336418"/>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lIns="101882" tIns="50941" rIns="101882" bIns="50941" anchor="ctr">
            <a:normAutofit lnSpcReduction="10000"/>
          </a:bodyPr>
          <a:lstStyle/>
          <a:p>
            <a:pPr algn="ctr">
              <a:defRPr/>
            </a:pPr>
            <a:r>
              <a:rPr lang="en-US" sz="1600" dirty="0">
                <a:solidFill>
                  <a:srgbClr val="000000"/>
                </a:solidFill>
                <a:latin typeface="Arial Narrow" pitchFamily="-112" charset="0"/>
                <a:ea typeface="ＭＳ Ｐゴシック" pitchFamily="-112" charset="-128"/>
                <a:cs typeface="ＭＳ Ｐゴシック" pitchFamily="-112" charset="-128"/>
              </a:rPr>
              <a:t>     fusion source profile array</a:t>
            </a:r>
          </a:p>
        </p:txBody>
      </p:sp>
      <p:sp>
        <p:nvSpPr>
          <p:cNvPr id="50" name="Rectangle 127"/>
          <p:cNvSpPr>
            <a:spLocks noChangeArrowheads="1"/>
          </p:cNvSpPr>
          <p:nvPr/>
        </p:nvSpPr>
        <p:spPr bwMode="auto">
          <a:xfrm>
            <a:off x="5915179" y="2364374"/>
            <a:ext cx="2695422" cy="485579"/>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lIns="101882" tIns="50941" rIns="101882" bIns="50941" anchor="ctr">
            <a:normAutofit fontScale="92500"/>
          </a:bodyPr>
          <a:lstStyle/>
          <a:p>
            <a:pPr algn="ctr">
              <a:defRPr/>
            </a:pPr>
            <a:r>
              <a:rPr lang="en-US" sz="1600" dirty="0">
                <a:solidFill>
                  <a:srgbClr val="000000"/>
                </a:solidFill>
                <a:latin typeface="Arial Narrow" pitchFamily="-112" charset="0"/>
                <a:ea typeface="ＭＳ Ｐゴシック" pitchFamily="-112" charset="-128"/>
                <a:cs typeface="ＭＳ Ｐゴシック" pitchFamily="-112" charset="-128"/>
              </a:rPr>
              <a:t>      neutron collimator for high n</a:t>
            </a:r>
            <a:r>
              <a:rPr lang="en-US" sz="1600" baseline="-25000" dirty="0">
                <a:solidFill>
                  <a:srgbClr val="000000"/>
                </a:solidFill>
                <a:latin typeface="Arial Narrow" pitchFamily="-112" charset="0"/>
                <a:ea typeface="ＭＳ Ｐゴシック" pitchFamily="-112" charset="-128"/>
                <a:cs typeface="ＭＳ Ｐゴシック" pitchFamily="-112" charset="-128"/>
              </a:rPr>
              <a:t>e</a:t>
            </a:r>
            <a:endParaRPr lang="en-US" sz="1600" dirty="0">
              <a:solidFill>
                <a:srgbClr val="000000"/>
              </a:solidFill>
              <a:latin typeface="Arial Narrow" pitchFamily="-112" charset="0"/>
              <a:ea typeface="ＭＳ Ｐゴシック" pitchFamily="-112" charset="-128"/>
              <a:cs typeface="ＭＳ Ｐゴシック" pitchFamily="-112" charset="-128"/>
            </a:endParaRPr>
          </a:p>
        </p:txBody>
      </p:sp>
      <p:sp>
        <p:nvSpPr>
          <p:cNvPr id="60" name="Right Arrow 59"/>
          <p:cNvSpPr>
            <a:spLocks noChangeArrowheads="1"/>
          </p:cNvSpPr>
          <p:nvPr/>
        </p:nvSpPr>
        <p:spPr bwMode="auto">
          <a:xfrm>
            <a:off x="6812285" y="2840973"/>
            <a:ext cx="2827018" cy="782583"/>
          </a:xfrm>
          <a:prstGeom prst="rightArrow">
            <a:avLst>
              <a:gd name="adj1" fmla="val 78667"/>
              <a:gd name="adj2" fmla="val 50002"/>
            </a:avLst>
          </a:prstGeom>
          <a:gradFill flip="none" rotWithShape="1">
            <a:gsLst>
              <a:gs pos="0">
                <a:srgbClr val="F3A7A5"/>
              </a:gs>
              <a:gs pos="100000">
                <a:srgbClr val="FFFFFF"/>
              </a:gs>
            </a:gsLst>
            <a:lin ang="16200000" scaled="0"/>
            <a:tileRect/>
          </a:gradFill>
          <a:ln w="9525">
            <a:solidFill>
              <a:srgbClr val="F69240"/>
            </a:solidFill>
            <a:miter lim="800000"/>
            <a:headEnd/>
            <a:tailEnd/>
          </a:ln>
          <a:effectLst>
            <a:outerShdw blurRad="63500" dist="20000" dir="5400000" rotWithShape="0">
              <a:srgbClr val="000000">
                <a:alpha val="37999"/>
              </a:srgbClr>
            </a:outerShdw>
          </a:effectLst>
        </p:spPr>
        <p:txBody>
          <a:bodyPr lIns="0" tIns="50941" rIns="0" bIns="50941" anchor="ctr">
            <a:normAutofit fontScale="85000" lnSpcReduction="20000"/>
          </a:bodyPr>
          <a:lstStyle/>
          <a:p>
            <a:pPr algn="ctr">
              <a:defRPr/>
            </a:pPr>
            <a:r>
              <a:rPr lang="en-US" sz="1600" i="0" dirty="0">
                <a:solidFill>
                  <a:srgbClr val="000000"/>
                </a:solidFill>
                <a:latin typeface="Arial Narrow" pitchFamily="-112" charset="0"/>
                <a:ea typeface="ＭＳ Ｐゴシック" pitchFamily="-112" charset="-128"/>
                <a:cs typeface="ＭＳ Ｐゴシック" pitchFamily="-112" charset="-128"/>
              </a:rPr>
              <a:t>    </a:t>
            </a:r>
            <a:r>
              <a:rPr lang="en-US" sz="1600" dirty="0">
                <a:solidFill>
                  <a:srgbClr val="000000"/>
                </a:solidFill>
                <a:latin typeface="Arial Narrow" pitchFamily="-112" charset="0"/>
                <a:ea typeface="ＭＳ Ｐゴシック" pitchFamily="-112" charset="-128"/>
                <a:cs typeface="ＭＳ Ｐゴシック" pitchFamily="-112" charset="-128"/>
              </a:rPr>
              <a:t>Optimize *AE antenna for more</a:t>
            </a:r>
          </a:p>
          <a:p>
            <a:pPr algn="ctr">
              <a:defRPr/>
            </a:pPr>
            <a:r>
              <a:rPr lang="en-US" sz="1600" dirty="0">
                <a:solidFill>
                  <a:srgbClr val="000000"/>
                </a:solidFill>
                <a:latin typeface="Arial Narrow" pitchFamily="-112" charset="0"/>
                <a:ea typeface="ＭＳ Ｐゴシック" pitchFamily="-112" charset="-128"/>
                <a:cs typeface="ＭＳ Ｐゴシック" pitchFamily="-112" charset="-128"/>
              </a:rPr>
              <a:t>       efficient coupling to *AEs (broad f range)</a:t>
            </a:r>
          </a:p>
        </p:txBody>
      </p:sp>
      <p:grpSp>
        <p:nvGrpSpPr>
          <p:cNvPr id="53" name="Group 52"/>
          <p:cNvGrpSpPr/>
          <p:nvPr/>
        </p:nvGrpSpPr>
        <p:grpSpPr>
          <a:xfrm>
            <a:off x="3657600" y="4381181"/>
            <a:ext cx="3581400" cy="941797"/>
            <a:chOff x="5173685" y="4987876"/>
            <a:chExt cx="3581399" cy="941797"/>
          </a:xfrm>
        </p:grpSpPr>
        <p:sp>
          <p:nvSpPr>
            <p:cNvPr id="54" name="Left Arrow 53"/>
            <p:cNvSpPr/>
            <p:nvPr/>
          </p:nvSpPr>
          <p:spPr bwMode="auto">
            <a:xfrm>
              <a:off x="5173685" y="5257800"/>
              <a:ext cx="381000" cy="381000"/>
            </a:xfrm>
            <a:prstGeom prst="leftArrow">
              <a:avLst/>
            </a:prstGeom>
            <a:noFill/>
            <a:ln w="25400" cap="flat" cmpd="sng" algn="ctr">
              <a:solidFill>
                <a:srgbClr val="008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187">
                <a:spcBef>
                  <a:spcPct val="20000"/>
                </a:spcBef>
                <a:buFontTx/>
                <a:buChar char="•"/>
              </a:pPr>
              <a:endParaRPr lang="en-US" sz="1200">
                <a:latin typeface="Helvetica" pitchFamily="-128" charset="0"/>
              </a:endParaRPr>
            </a:p>
          </p:txBody>
        </p:sp>
        <p:sp>
          <p:nvSpPr>
            <p:cNvPr id="55" name="TextBox 54"/>
            <p:cNvSpPr txBox="1"/>
            <p:nvPr/>
          </p:nvSpPr>
          <p:spPr>
            <a:xfrm>
              <a:off x="5568342" y="4987876"/>
              <a:ext cx="3186742" cy="941797"/>
            </a:xfrm>
            <a:prstGeom prst="rect">
              <a:avLst/>
            </a:prstGeom>
            <a:noFill/>
            <a:ln w="25400">
              <a:solidFill>
                <a:schemeClr val="accent1">
                  <a:lumMod val="50000"/>
                </a:schemeClr>
              </a:solidFill>
            </a:ln>
          </p:spPr>
          <p:txBody>
            <a:bodyPr wrap="square" rtlCol="0">
              <a:spAutoFit/>
            </a:bodyPr>
            <a:lstStyle/>
            <a:p>
              <a:r>
                <a:rPr lang="en-US" sz="1800" b="0" i="0" dirty="0" err="1">
                  <a:solidFill>
                    <a:srgbClr val="008000"/>
                  </a:solidFill>
                </a:rPr>
                <a:t>Reflectometers</a:t>
              </a:r>
              <a:r>
                <a:rPr lang="en-US" sz="1800" b="0" i="0" dirty="0">
                  <a:solidFill>
                    <a:srgbClr val="008000"/>
                  </a:solidFill>
                </a:rPr>
                <a:t>, BES provide detailed mode structure measurements.</a:t>
              </a:r>
              <a:endParaRPr lang="en-US" sz="2000" u="sng" dirty="0">
                <a:solidFill>
                  <a:srgbClr val="008000"/>
                </a:solidFill>
              </a:endParaRPr>
            </a:p>
          </p:txBody>
        </p:sp>
      </p:grpSp>
      <p:grpSp>
        <p:nvGrpSpPr>
          <p:cNvPr id="56" name="Group 55"/>
          <p:cNvGrpSpPr/>
          <p:nvPr/>
        </p:nvGrpSpPr>
        <p:grpSpPr>
          <a:xfrm>
            <a:off x="4052258" y="5581469"/>
            <a:ext cx="3567743" cy="941797"/>
            <a:chOff x="5568342" y="4823992"/>
            <a:chExt cx="3567742" cy="941797"/>
          </a:xfrm>
        </p:grpSpPr>
        <p:sp>
          <p:nvSpPr>
            <p:cNvPr id="57" name="Left Arrow 56"/>
            <p:cNvSpPr/>
            <p:nvPr/>
          </p:nvSpPr>
          <p:spPr bwMode="auto">
            <a:xfrm rot="10800000">
              <a:off x="8755084" y="5238048"/>
              <a:ext cx="381000" cy="381000"/>
            </a:xfrm>
            <a:prstGeom prst="leftArrow">
              <a:avLst/>
            </a:prstGeom>
            <a:noFill/>
            <a:ln w="25400" cap="flat" cmpd="sng" algn="ctr">
              <a:solidFill>
                <a:srgbClr val="008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187">
                <a:spcBef>
                  <a:spcPct val="20000"/>
                </a:spcBef>
                <a:buFontTx/>
                <a:buChar char="•"/>
              </a:pPr>
              <a:endParaRPr lang="en-US" sz="1200">
                <a:latin typeface="Helvetica" pitchFamily="-128" charset="0"/>
              </a:endParaRPr>
            </a:p>
          </p:txBody>
        </p:sp>
        <p:sp>
          <p:nvSpPr>
            <p:cNvPr id="58" name="TextBox 57"/>
            <p:cNvSpPr txBox="1"/>
            <p:nvPr/>
          </p:nvSpPr>
          <p:spPr>
            <a:xfrm>
              <a:off x="5568342" y="4823992"/>
              <a:ext cx="3186742" cy="941797"/>
            </a:xfrm>
            <a:prstGeom prst="rect">
              <a:avLst/>
            </a:prstGeom>
            <a:noFill/>
            <a:ln w="25400">
              <a:solidFill>
                <a:schemeClr val="accent1">
                  <a:lumMod val="50000"/>
                </a:schemeClr>
              </a:solidFill>
            </a:ln>
          </p:spPr>
          <p:txBody>
            <a:bodyPr wrap="square" rtlCol="0">
              <a:spAutoFit/>
            </a:bodyPr>
            <a:lstStyle/>
            <a:p>
              <a:r>
                <a:rPr lang="en-US" sz="1800" b="0" i="0" dirty="0">
                  <a:solidFill>
                    <a:srgbClr val="008000"/>
                  </a:solidFill>
                </a:rPr>
                <a:t>High n</a:t>
              </a:r>
              <a:r>
                <a:rPr lang="en-US" sz="1800" b="0" i="0" baseline="-25000" dirty="0">
                  <a:solidFill>
                    <a:srgbClr val="008000"/>
                  </a:solidFill>
                </a:rPr>
                <a:t>e</a:t>
              </a:r>
              <a:r>
                <a:rPr lang="en-US" sz="1800" b="0" i="0" dirty="0">
                  <a:solidFill>
                    <a:srgbClr val="008000"/>
                  </a:solidFill>
                </a:rPr>
                <a:t>: data quality reduced, need different approach(</a:t>
              </a:r>
              <a:r>
                <a:rPr lang="en-US" sz="1800" b="0" i="0" dirty="0" err="1">
                  <a:solidFill>
                    <a:srgbClr val="008000"/>
                  </a:solidFill>
                </a:rPr>
                <a:t>es</a:t>
              </a:r>
              <a:r>
                <a:rPr lang="en-US" sz="1800" b="0" i="0" dirty="0">
                  <a:solidFill>
                    <a:srgbClr val="008000"/>
                  </a:solidFill>
                </a:rPr>
                <a:t>) for </a:t>
              </a:r>
              <a:r>
                <a:rPr lang="en-US" sz="1800" b="0" dirty="0" err="1">
                  <a:solidFill>
                    <a:srgbClr val="008000"/>
                  </a:solidFill>
                </a:rPr>
                <a:t>F</a:t>
              </a:r>
              <a:r>
                <a:rPr lang="en-US" sz="1800" b="0" baseline="-25000" dirty="0" err="1">
                  <a:solidFill>
                    <a:srgbClr val="008000"/>
                  </a:solidFill>
                </a:rPr>
                <a:t>nb</a:t>
              </a:r>
              <a:r>
                <a:rPr lang="en-US" sz="1800" b="0" i="0" dirty="0">
                  <a:solidFill>
                    <a:srgbClr val="008000"/>
                  </a:solidFill>
                </a:rPr>
                <a:t> measurements.</a:t>
              </a:r>
              <a:endParaRPr lang="en-US" sz="2000" u="sng" dirty="0">
                <a:solidFill>
                  <a:srgbClr val="008000"/>
                </a:solidFill>
              </a:endParaRPr>
            </a:p>
          </p:txBody>
        </p:sp>
      </p:grpSp>
      <p:grpSp>
        <p:nvGrpSpPr>
          <p:cNvPr id="44" name="Group 43"/>
          <p:cNvGrpSpPr/>
          <p:nvPr/>
        </p:nvGrpSpPr>
        <p:grpSpPr>
          <a:xfrm>
            <a:off x="595155" y="1054840"/>
            <a:ext cx="8273265" cy="758721"/>
            <a:chOff x="595155" y="1054840"/>
            <a:chExt cx="8273265" cy="758721"/>
          </a:xfrm>
        </p:grpSpPr>
        <p:sp>
          <p:nvSpPr>
            <p:cNvPr id="47" name="Text Box 11"/>
            <p:cNvSpPr txBox="1">
              <a:spLocks noChangeArrowheads="1"/>
            </p:cNvSpPr>
            <p:nvPr/>
          </p:nvSpPr>
          <p:spPr bwMode="auto">
            <a:xfrm>
              <a:off x="750103" y="1080853"/>
              <a:ext cx="740410" cy="383223"/>
            </a:xfrm>
            <a:prstGeom prst="rect">
              <a:avLst/>
            </a:prstGeom>
            <a:noFill/>
            <a:ln w="9525">
              <a:noFill/>
              <a:miter lim="800000"/>
              <a:headEnd/>
              <a:tailEnd/>
            </a:ln>
          </p:spPr>
          <p:txBody>
            <a:bodyPr wrap="none">
              <a:prstTxWarp prst="textNoShape">
                <a:avLst/>
              </a:prstTxWarp>
              <a:spAutoFit/>
            </a:bodyPr>
            <a:lstStyle/>
            <a:p>
              <a:r>
                <a:rPr lang="en-US" sz="1800" b="0" i="0" dirty="0">
                  <a:solidFill>
                    <a:schemeClr val="accent3">
                      <a:lumMod val="65000"/>
                    </a:schemeClr>
                  </a:solidFill>
                </a:rPr>
                <a:t>FY13</a:t>
              </a:r>
            </a:p>
          </p:txBody>
        </p:sp>
        <p:sp>
          <p:nvSpPr>
            <p:cNvPr id="48" name="Text Box 12"/>
            <p:cNvSpPr txBox="1">
              <a:spLocks noChangeArrowheads="1"/>
            </p:cNvSpPr>
            <p:nvPr/>
          </p:nvSpPr>
          <p:spPr bwMode="auto">
            <a:xfrm>
              <a:off x="2133600"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FY14</a:t>
              </a:r>
            </a:p>
          </p:txBody>
        </p:sp>
        <p:sp>
          <p:nvSpPr>
            <p:cNvPr id="62" name="Text Box 13"/>
            <p:cNvSpPr txBox="1">
              <a:spLocks noChangeArrowheads="1"/>
            </p:cNvSpPr>
            <p:nvPr/>
          </p:nvSpPr>
          <p:spPr bwMode="auto">
            <a:xfrm>
              <a:off x="3491467"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FY15</a:t>
              </a:r>
            </a:p>
          </p:txBody>
        </p:sp>
        <p:sp>
          <p:nvSpPr>
            <p:cNvPr id="63" name="Text Box 14"/>
            <p:cNvSpPr txBox="1">
              <a:spLocks noChangeArrowheads="1"/>
            </p:cNvSpPr>
            <p:nvPr/>
          </p:nvSpPr>
          <p:spPr bwMode="auto">
            <a:xfrm>
              <a:off x="4849335"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FY16</a:t>
              </a:r>
            </a:p>
          </p:txBody>
        </p:sp>
        <p:sp>
          <p:nvSpPr>
            <p:cNvPr id="64" name="Text Box 15"/>
            <p:cNvSpPr txBox="1">
              <a:spLocks noChangeArrowheads="1"/>
            </p:cNvSpPr>
            <p:nvPr/>
          </p:nvSpPr>
          <p:spPr bwMode="auto">
            <a:xfrm>
              <a:off x="6207202"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FY17</a:t>
              </a:r>
            </a:p>
          </p:txBody>
        </p:sp>
        <p:sp>
          <p:nvSpPr>
            <p:cNvPr id="65" name="Text Box 16"/>
            <p:cNvSpPr txBox="1">
              <a:spLocks noChangeArrowheads="1"/>
            </p:cNvSpPr>
            <p:nvPr/>
          </p:nvSpPr>
          <p:spPr bwMode="auto">
            <a:xfrm>
              <a:off x="7565070"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FY18</a:t>
              </a:r>
            </a:p>
          </p:txBody>
        </p:sp>
        <p:sp>
          <p:nvSpPr>
            <p:cNvPr id="66" name="Line 20"/>
            <p:cNvSpPr>
              <a:spLocks noChangeShapeType="1"/>
            </p:cNvSpPr>
            <p:nvPr/>
          </p:nvSpPr>
          <p:spPr bwMode="auto">
            <a:xfrm>
              <a:off x="1616560"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7" name="Line 21"/>
            <p:cNvSpPr>
              <a:spLocks noChangeShapeType="1"/>
            </p:cNvSpPr>
            <p:nvPr/>
          </p:nvSpPr>
          <p:spPr bwMode="auto">
            <a:xfrm>
              <a:off x="3052335"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8" name="Line 22"/>
            <p:cNvSpPr>
              <a:spLocks noChangeShapeType="1"/>
            </p:cNvSpPr>
            <p:nvPr/>
          </p:nvSpPr>
          <p:spPr bwMode="auto">
            <a:xfrm>
              <a:off x="4488110"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69" name="Line 23"/>
            <p:cNvSpPr>
              <a:spLocks noChangeShapeType="1"/>
            </p:cNvSpPr>
            <p:nvPr/>
          </p:nvSpPr>
          <p:spPr bwMode="auto">
            <a:xfrm>
              <a:off x="5923885"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0" name="Line 24"/>
            <p:cNvSpPr>
              <a:spLocks noChangeShapeType="1"/>
            </p:cNvSpPr>
            <p:nvPr/>
          </p:nvSpPr>
          <p:spPr bwMode="auto">
            <a:xfrm>
              <a:off x="7359660" y="121853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1" name="Text Box 8"/>
            <p:cNvSpPr txBox="1">
              <a:spLocks noChangeArrowheads="1"/>
            </p:cNvSpPr>
            <p:nvPr/>
          </p:nvSpPr>
          <p:spPr bwMode="auto">
            <a:xfrm>
              <a:off x="2929423" y="1416446"/>
              <a:ext cx="2263140" cy="296863"/>
            </a:xfrm>
            <a:prstGeom prst="rect">
              <a:avLst/>
            </a:prstGeom>
            <a:noFill/>
            <a:ln w="9525">
              <a:noFill/>
              <a:miter lim="800000"/>
              <a:headEnd/>
              <a:tailEnd/>
            </a:ln>
          </p:spPr>
          <p:txBody>
            <a:bodyPr bIns="0">
              <a:prstTxWarp prst="textNoShape">
                <a:avLst/>
              </a:prstTxWarp>
              <a:spAutoFit/>
            </a:bodyPr>
            <a:lstStyle/>
            <a:p>
              <a:pPr algn="ctr"/>
              <a:r>
                <a:rPr lang="en-US" sz="1600">
                  <a:solidFill>
                    <a:schemeClr val="bg1"/>
                  </a:solidFill>
                  <a:latin typeface="Arial Narrow" charset="0"/>
                </a:rPr>
                <a:t>5 year plan period</a:t>
              </a:r>
            </a:p>
          </p:txBody>
        </p:sp>
        <p:sp>
          <p:nvSpPr>
            <p:cNvPr id="72" name="Right Arrow 71"/>
            <p:cNvSpPr/>
            <p:nvPr/>
          </p:nvSpPr>
          <p:spPr>
            <a:xfrm>
              <a:off x="1608198" y="1295401"/>
              <a:ext cx="7260222" cy="518160"/>
            </a:xfrm>
            <a:prstGeom prst="rightArrow">
              <a:avLst>
                <a:gd name="adj1" fmla="val 62000"/>
                <a:gd name="adj2" fmla="val 78333"/>
              </a:avLst>
            </a:prstGeom>
            <a:solidFill>
              <a:srgbClr val="D32A13"/>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i="0" dirty="0">
                  <a:latin typeface="Arial" pitchFamily="34" charset="0"/>
                  <a:cs typeface="Arial" pitchFamily="34" charset="0"/>
                </a:rPr>
                <a:t>5 year plan period</a:t>
              </a:r>
            </a:p>
          </p:txBody>
        </p:sp>
        <p:sp>
          <p:nvSpPr>
            <p:cNvPr id="73" name="TextBox 26"/>
            <p:cNvSpPr txBox="1">
              <a:spLocks noChangeArrowheads="1"/>
            </p:cNvSpPr>
            <p:nvPr/>
          </p:nvSpPr>
          <p:spPr bwMode="auto">
            <a:xfrm>
              <a:off x="595155" y="1467770"/>
              <a:ext cx="2263140" cy="172720"/>
            </a:xfrm>
            <a:prstGeom prst="rect">
              <a:avLst/>
            </a:prstGeom>
            <a:solidFill>
              <a:srgbClr val="FFFFCC"/>
            </a:solidFill>
            <a:ln w="12700">
              <a:solidFill>
                <a:schemeClr val="tx1"/>
              </a:solidFill>
              <a:miter lim="800000"/>
              <a:headEnd/>
              <a:tailEnd/>
            </a:ln>
          </p:spPr>
          <p:txBody>
            <a:bodyPr wrap="square" tIns="0" bIns="0" anchor="ctr">
              <a:normAutofit fontScale="77500" lnSpcReduction="20000"/>
            </a:bodyPr>
            <a:lstStyle/>
            <a:p>
              <a:pPr algn="ctr">
                <a:spcBef>
                  <a:spcPct val="20000"/>
                </a:spcBef>
              </a:pPr>
              <a:r>
                <a:rPr lang="en-US" sz="1800" i="0" dirty="0">
                  <a:latin typeface="Helvetica" pitchFamily="34" charset="0"/>
                  <a:ea typeface="MS PGothic" pitchFamily="34" charset="-128"/>
                </a:rPr>
                <a:t>Upgrade Outage</a:t>
              </a:r>
            </a:p>
          </p:txBody>
        </p:sp>
      </p:grpSp>
      <p:sp useBgFill="1">
        <p:nvSpPr>
          <p:cNvPr id="43" name="Rounded Rectangle 14"/>
          <p:cNvSpPr>
            <a:spLocks noChangeArrowheads="1"/>
          </p:cNvSpPr>
          <p:nvPr/>
        </p:nvSpPr>
        <p:spPr bwMode="auto">
          <a:xfrm>
            <a:off x="6781800" y="3276600"/>
            <a:ext cx="5334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smtClean="0">
                <a:solidFill>
                  <a:srgbClr val="FF0000"/>
                </a:solidFill>
              </a:rPr>
              <a:t>Incr.</a:t>
            </a:r>
            <a:endParaRPr lang="en-US" dirty="0">
              <a:solidFill>
                <a:srgbClr val="FF0000"/>
              </a:solidFill>
            </a:endParaRPr>
          </a:p>
        </p:txBody>
      </p:sp>
      <p:sp useBgFill="1">
        <p:nvSpPr>
          <p:cNvPr id="74" name="Rounded Rectangle 14"/>
          <p:cNvSpPr>
            <a:spLocks noChangeArrowheads="1"/>
          </p:cNvSpPr>
          <p:nvPr/>
        </p:nvSpPr>
        <p:spPr bwMode="auto">
          <a:xfrm>
            <a:off x="5881670" y="2300271"/>
            <a:ext cx="5334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smtClean="0">
                <a:solidFill>
                  <a:srgbClr val="FF0000"/>
                </a:solidFill>
              </a:rPr>
              <a:t>Incr.</a:t>
            </a:r>
            <a:endParaRPr lang="en-US" dirty="0">
              <a:solidFill>
                <a:srgbClr val="FF0000"/>
              </a:solidFill>
            </a:endParaRPr>
          </a:p>
        </p:txBody>
      </p:sp>
      <p:sp useBgFill="1">
        <p:nvSpPr>
          <p:cNvPr id="75" name="Rounded Rectangle 14"/>
          <p:cNvSpPr>
            <a:spLocks noChangeArrowheads="1"/>
          </p:cNvSpPr>
          <p:nvPr/>
        </p:nvSpPr>
        <p:spPr bwMode="auto">
          <a:xfrm>
            <a:off x="5867400" y="1752600"/>
            <a:ext cx="5334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smtClean="0">
                <a:solidFill>
                  <a:srgbClr val="FF0000"/>
                </a:solidFill>
              </a:rPr>
              <a:t>Incr.</a:t>
            </a:r>
            <a:endParaRPr lang="en-US" dirty="0">
              <a:solidFill>
                <a:srgbClr val="FF0000"/>
              </a:solidFill>
            </a:endParaRPr>
          </a:p>
        </p:txBody>
      </p:sp>
    </p:spTree>
    <p:extLst>
      <p:ext uri="{BB962C8B-B14F-4D97-AF65-F5344CB8AC3E}">
        <p14:creationId xmlns:p14="http://schemas.microsoft.com/office/powerpoint/2010/main" val="27444640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600" dirty="0"/>
              <a:t>Outline</a:t>
            </a:r>
          </a:p>
        </p:txBody>
      </p:sp>
      <p:sp>
        <p:nvSpPr>
          <p:cNvPr id="5123" name="Content Placeholder 2"/>
          <p:cNvSpPr>
            <a:spLocks noGrp="1"/>
          </p:cNvSpPr>
          <p:nvPr>
            <p:ph idx="1"/>
          </p:nvPr>
        </p:nvSpPr>
        <p:spPr>
          <a:xfrm>
            <a:off x="83820" y="1447801"/>
            <a:ext cx="9806940" cy="5979160"/>
          </a:xfrm>
        </p:spPr>
        <p:txBody>
          <a:bodyPr>
            <a:normAutofit/>
          </a:bodyPr>
          <a:lstStyle/>
          <a:p>
            <a:r>
              <a:rPr lang="en-US" dirty="0" smtClean="0"/>
              <a:t>EP Thrusts and Milestones for FY14-18</a:t>
            </a:r>
          </a:p>
          <a:p>
            <a:r>
              <a:rPr lang="en-US" dirty="0" smtClean="0"/>
              <a:t>5 year Research plans and goals</a:t>
            </a:r>
          </a:p>
          <a:p>
            <a:pPr lvl="1"/>
            <a:r>
              <a:rPr lang="en-US" dirty="0" smtClean="0"/>
              <a:t>FY14 : preparing for beginning of NSTX-U operations</a:t>
            </a:r>
          </a:p>
          <a:p>
            <a:pPr lvl="1"/>
            <a:endParaRPr lang="en-US" dirty="0" smtClean="0"/>
          </a:p>
          <a:p>
            <a:pPr lvl="1"/>
            <a:r>
              <a:rPr lang="en-US" dirty="0" smtClean="0"/>
              <a:t>FY15-18 : EP research in support of 2 main EP Thrusts</a:t>
            </a:r>
          </a:p>
          <a:p>
            <a:r>
              <a:rPr lang="en-US" dirty="0" smtClean="0"/>
              <a:t>Theory, diagnostics in support of EP research</a:t>
            </a:r>
          </a:p>
          <a:p>
            <a:r>
              <a:rPr lang="en-US" dirty="0" smtClean="0"/>
              <a:t>Summary</a:t>
            </a:r>
          </a:p>
        </p:txBody>
      </p:sp>
      <p:sp>
        <p:nvSpPr>
          <p:cNvPr id="3076" name="Rectangle 207"/>
          <p:cNvSpPr>
            <a:spLocks noGrp="1" noChangeArrowheads="1"/>
          </p:cNvSpPr>
          <p:nvPr>
            <p:ph type="sldNum" sz="quarter" idx="10"/>
          </p:nvPr>
        </p:nvSpPr>
        <p:spPr/>
        <p:txBody>
          <a:bodyPr/>
          <a:lstStyle/>
          <a:p>
            <a:pPr>
              <a:defRPr/>
            </a:pPr>
            <a:fld id="{2E273C22-C402-4A32-AA5B-C300AC9D36CA}" type="slidenum">
              <a:rPr lang="en-US" smtClean="0">
                <a:ea typeface="ＭＳ Ｐゴシック" pitchFamily="34" charset="-128"/>
                <a:cs typeface="Arial" charset="0"/>
              </a:rPr>
              <a:pPr>
                <a:defRPr/>
              </a:pPr>
              <a:t>19</a:t>
            </a:fld>
            <a:endParaRPr lang="en-US" dirty="0" smtClean="0">
              <a:ea typeface="ＭＳ Ｐゴシック" pitchFamily="34" charset="-128"/>
              <a:cs typeface="Arial" charset="0"/>
            </a:endParaRPr>
          </a:p>
        </p:txBody>
      </p:sp>
      <p:sp>
        <p:nvSpPr>
          <p:cNvPr id="5" name="Down Arrow 4"/>
          <p:cNvSpPr/>
          <p:nvPr/>
        </p:nvSpPr>
        <p:spPr bwMode="auto">
          <a:xfrm>
            <a:off x="4107181" y="2865780"/>
            <a:ext cx="388620" cy="431800"/>
          </a:xfrm>
          <a:prstGeom prst="downArrow">
            <a:avLst/>
          </a:prstGeom>
          <a:noFill/>
          <a:ln w="15875" cap="flat" cmpd="sng" algn="ctr">
            <a:solidFill>
              <a:srgbClr val="00009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sp>
        <p:nvSpPr>
          <p:cNvPr id="12" name="Rectangle 11"/>
          <p:cNvSpPr/>
          <p:nvPr/>
        </p:nvSpPr>
        <p:spPr bwMode="auto">
          <a:xfrm>
            <a:off x="0" y="1295400"/>
            <a:ext cx="10058400" cy="2895600"/>
          </a:xfrm>
          <a:prstGeom prst="rect">
            <a:avLst/>
          </a:prstGeom>
          <a:solidFill>
            <a:schemeClr val="bg1">
              <a:alpha val="7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294">
              <a:spcBef>
                <a:spcPct val="20000"/>
              </a:spcBef>
              <a:buFontTx/>
              <a:buChar char="•"/>
            </a:pPr>
            <a:endParaRPr lang="en-US" sz="1200">
              <a:latin typeface="Helvetica" pitchFamily="-128" charset="0"/>
            </a:endParaRPr>
          </a:p>
        </p:txBody>
      </p:sp>
      <p:grpSp>
        <p:nvGrpSpPr>
          <p:cNvPr id="18" name="Group 17"/>
          <p:cNvGrpSpPr/>
          <p:nvPr/>
        </p:nvGrpSpPr>
        <p:grpSpPr>
          <a:xfrm>
            <a:off x="6172200" y="6248400"/>
            <a:ext cx="3563346" cy="826532"/>
            <a:chOff x="6161714" y="6477000"/>
            <a:chExt cx="3563346" cy="826532"/>
          </a:xfrm>
        </p:grpSpPr>
        <p:sp>
          <p:nvSpPr>
            <p:cNvPr id="19" name="TextBox 14"/>
            <p:cNvSpPr txBox="1">
              <a:spLocks noChangeArrowheads="1"/>
            </p:cNvSpPr>
            <p:nvPr/>
          </p:nvSpPr>
          <p:spPr bwMode="auto">
            <a:xfrm>
              <a:off x="7315200" y="6934200"/>
              <a:ext cx="1888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800" dirty="0">
                  <a:solidFill>
                    <a:srgbClr val="FF0000"/>
                  </a:solidFill>
                </a:rPr>
                <a:t>Backup Slides:</a:t>
              </a:r>
            </a:p>
          </p:txBody>
        </p:sp>
        <p:sp>
          <p:nvSpPr>
            <p:cNvPr id="20" name="Rounded Rectangle 14"/>
            <p:cNvSpPr>
              <a:spLocks noChangeArrowheads="1"/>
            </p:cNvSpPr>
            <p:nvPr/>
          </p:nvSpPr>
          <p:spPr bwMode="auto">
            <a:xfrm>
              <a:off x="9145774" y="6996623"/>
              <a:ext cx="565016" cy="275764"/>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600" dirty="0">
                  <a:solidFill>
                    <a:srgbClr val="FF0000"/>
                  </a:solidFill>
                </a:rPr>
                <a:t>B#Z</a:t>
              </a:r>
            </a:p>
          </p:txBody>
        </p:sp>
        <p:sp>
          <p:nvSpPr>
            <p:cNvPr id="21" name="TextBox 20"/>
            <p:cNvSpPr txBox="1">
              <a:spLocks noChangeArrowheads="1"/>
            </p:cNvSpPr>
            <p:nvPr/>
          </p:nvSpPr>
          <p:spPr bwMode="auto">
            <a:xfrm>
              <a:off x="6161714" y="6477000"/>
              <a:ext cx="3029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800" dirty="0">
                  <a:solidFill>
                    <a:srgbClr val="FF0000"/>
                  </a:solidFill>
                </a:rPr>
                <a:t> 10% incremental budget:</a:t>
              </a:r>
            </a:p>
          </p:txBody>
        </p:sp>
        <p:sp>
          <p:nvSpPr>
            <p:cNvPr id="22" name="Rounded Rectangle 14"/>
            <p:cNvSpPr>
              <a:spLocks noChangeArrowheads="1"/>
            </p:cNvSpPr>
            <p:nvPr/>
          </p:nvSpPr>
          <p:spPr bwMode="auto">
            <a:xfrm>
              <a:off x="9115460" y="6510387"/>
              <a:ext cx="609600" cy="326431"/>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600" dirty="0" smtClean="0">
                  <a:solidFill>
                    <a:srgbClr val="FF0000"/>
                  </a:solidFill>
                </a:rPr>
                <a:t>Incr.</a:t>
              </a:r>
              <a:endParaRPr lang="en-US" sz="1600" dirty="0">
                <a:solidFill>
                  <a:srgbClr val="FF0000"/>
                </a:solidFill>
              </a:endParaRPr>
            </a:p>
          </p:txBody>
        </p:sp>
      </p:grpSp>
    </p:spTree>
    <p:extLst>
      <p:ext uri="{BB962C8B-B14F-4D97-AF65-F5344CB8AC3E}">
        <p14:creationId xmlns:p14="http://schemas.microsoft.com/office/powerpoint/2010/main" val="27929937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sz="2800" dirty="0" smtClean="0"/>
              <a:t>Goal</a:t>
            </a:r>
            <a:r>
              <a:rPr lang="en-US" sz="2800" dirty="0"/>
              <a:t>: e</a:t>
            </a:r>
            <a:r>
              <a:rPr lang="en-US" sz="2800" dirty="0" smtClean="0"/>
              <a:t>nable </a:t>
            </a:r>
            <a:r>
              <a:rPr lang="en-US" sz="2800" dirty="0"/>
              <a:t>predictions of fast ion behavior and associated instabilities in high-</a:t>
            </a:r>
            <a:r>
              <a:rPr lang="en-US" sz="2800" dirty="0" smtClean="0">
                <a:latin typeface="Symbol" charset="2"/>
                <a:cs typeface="Symbol" charset="2"/>
              </a:rPr>
              <a:t>b</a:t>
            </a:r>
            <a:r>
              <a:rPr lang="en-US" sz="2800" dirty="0" smtClean="0"/>
              <a:t>, </a:t>
            </a:r>
            <a:r>
              <a:rPr lang="en-US" sz="2800" dirty="0"/>
              <a:t>super-</a:t>
            </a:r>
            <a:r>
              <a:rPr lang="en-US" sz="2800" dirty="0" err="1"/>
              <a:t>Alfvénic</a:t>
            </a:r>
            <a:r>
              <a:rPr lang="en-US" sz="2800" dirty="0"/>
              <a:t> </a:t>
            </a:r>
            <a:r>
              <a:rPr lang="en-US" sz="2800" dirty="0" smtClean="0"/>
              <a:t>regimes (ITER</a:t>
            </a:r>
            <a:r>
              <a:rPr lang="en-US" sz="2800" dirty="0"/>
              <a:t>/</a:t>
            </a:r>
            <a:r>
              <a:rPr lang="en-US" sz="2800" dirty="0" smtClean="0"/>
              <a:t>FNSF)</a:t>
            </a:r>
            <a:endParaRPr lang="en-US" sz="2800" dirty="0"/>
          </a:p>
        </p:txBody>
      </p:sp>
      <p:sp>
        <p:nvSpPr>
          <p:cNvPr id="5123" name="Content Placeholder 2"/>
          <p:cNvSpPr>
            <a:spLocks noGrp="1"/>
          </p:cNvSpPr>
          <p:nvPr>
            <p:ph idx="1"/>
          </p:nvPr>
        </p:nvSpPr>
        <p:spPr>
          <a:xfrm>
            <a:off x="0" y="1066800"/>
            <a:ext cx="10058400" cy="2331720"/>
          </a:xfrm>
        </p:spPr>
        <p:txBody>
          <a:bodyPr>
            <a:normAutofit/>
          </a:bodyPr>
          <a:lstStyle/>
          <a:p>
            <a:pPr>
              <a:buFont typeface="Arial"/>
              <a:buChar char="•"/>
            </a:pPr>
            <a:r>
              <a:rPr lang="en-US" dirty="0" smtClean="0"/>
              <a:t>Need to understand/predict fast ion distribution behavior</a:t>
            </a:r>
          </a:p>
          <a:p>
            <a:pPr marL="800007" lvl="1" indent="-400003">
              <a:buFont typeface="Arial"/>
              <a:buChar char="•"/>
            </a:pPr>
            <a:r>
              <a:rPr lang="en-US" dirty="0" smtClean="0"/>
              <a:t>Fast ions affect </a:t>
            </a:r>
            <a:r>
              <a:rPr lang="en-US" dirty="0"/>
              <a:t>power balance, MHD </a:t>
            </a:r>
            <a:r>
              <a:rPr lang="en-US" dirty="0" smtClean="0"/>
              <a:t>stability</a:t>
            </a:r>
            <a:endParaRPr lang="en-US" dirty="0"/>
          </a:p>
          <a:p>
            <a:pPr marL="800007" lvl="1" indent="-400003">
              <a:buFont typeface="Arial"/>
              <a:buChar char="•"/>
            </a:pPr>
            <a:r>
              <a:rPr lang="en-US" dirty="0" smtClean="0"/>
              <a:t>Provide current drive, torque</a:t>
            </a:r>
            <a:endParaRPr lang="en-US" dirty="0"/>
          </a:p>
        </p:txBody>
      </p:sp>
      <p:sp>
        <p:nvSpPr>
          <p:cNvPr id="3076" name="Rectangle 207"/>
          <p:cNvSpPr>
            <a:spLocks noGrp="1" noChangeArrowheads="1"/>
          </p:cNvSpPr>
          <p:nvPr>
            <p:ph type="sldNum" sz="quarter" idx="10"/>
          </p:nvPr>
        </p:nvSpPr>
        <p:spPr/>
        <p:txBody>
          <a:bodyPr/>
          <a:lstStyle/>
          <a:p>
            <a:pPr>
              <a:defRPr/>
            </a:pPr>
            <a:fld id="{2E273C22-C402-4A32-AA5B-C300AC9D36CA}" type="slidenum">
              <a:rPr lang="en-US" smtClean="0">
                <a:ea typeface="ＭＳ Ｐゴシック" pitchFamily="34" charset="-128"/>
                <a:cs typeface="Arial" charset="0"/>
              </a:rPr>
              <a:pPr>
                <a:defRPr/>
              </a:pPr>
              <a:t>2</a:t>
            </a:fld>
            <a:endParaRPr lang="en-US" smtClean="0">
              <a:ea typeface="ＭＳ Ｐゴシック" pitchFamily="34" charset="-128"/>
              <a:cs typeface="Arial" charset="0"/>
            </a:endParaRPr>
          </a:p>
        </p:txBody>
      </p:sp>
      <p:grpSp>
        <p:nvGrpSpPr>
          <p:cNvPr id="42" name="Group 41"/>
          <p:cNvGrpSpPr/>
          <p:nvPr/>
        </p:nvGrpSpPr>
        <p:grpSpPr>
          <a:xfrm>
            <a:off x="6661123" y="2667000"/>
            <a:ext cx="1341120" cy="863600"/>
            <a:chOff x="2362200" y="3402608"/>
            <a:chExt cx="1219200" cy="762000"/>
          </a:xfrm>
        </p:grpSpPr>
        <p:sp>
          <p:nvSpPr>
            <p:cNvPr id="43" name="Oval 42"/>
            <p:cNvSpPr/>
            <p:nvPr/>
          </p:nvSpPr>
          <p:spPr bwMode="auto">
            <a:xfrm>
              <a:off x="2362200" y="3402608"/>
              <a:ext cx="1219200" cy="762000"/>
            </a:xfrm>
            <a:prstGeom prst="ellipse">
              <a:avLst/>
            </a:prstGeom>
            <a:noFill/>
            <a:ln w="25400" cap="flat" cmpd="sng" algn="ctr">
              <a:solidFill>
                <a:srgbClr val="00009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sp>
          <p:nvSpPr>
            <p:cNvPr id="44" name="TextBox 43"/>
            <p:cNvSpPr txBox="1"/>
            <p:nvPr/>
          </p:nvSpPr>
          <p:spPr>
            <a:xfrm>
              <a:off x="2468058" y="3462144"/>
              <a:ext cx="1080494" cy="584776"/>
            </a:xfrm>
            <a:prstGeom prst="rect">
              <a:avLst/>
            </a:prstGeom>
            <a:noFill/>
          </p:spPr>
          <p:txBody>
            <a:bodyPr wrap="none" rtlCol="0">
              <a:spAutoFit/>
            </a:bodyPr>
            <a:lstStyle/>
            <a:p>
              <a:pPr algn="ctr"/>
              <a:r>
                <a:rPr lang="en-US" sz="2000" b="0" dirty="0"/>
                <a:t>Sources</a:t>
              </a:r>
            </a:p>
            <a:p>
              <a:pPr algn="ctr"/>
              <a:r>
                <a:rPr lang="en-US" sz="1600" b="0" dirty="0">
                  <a:solidFill>
                    <a:srgbClr val="3333CC"/>
                  </a:solidFill>
                </a:rPr>
                <a:t>NB, fusion</a:t>
              </a:r>
            </a:p>
          </p:txBody>
        </p:sp>
      </p:grpSp>
      <p:grpSp>
        <p:nvGrpSpPr>
          <p:cNvPr id="45" name="Group 44"/>
          <p:cNvGrpSpPr/>
          <p:nvPr/>
        </p:nvGrpSpPr>
        <p:grpSpPr>
          <a:xfrm>
            <a:off x="6301442" y="3969575"/>
            <a:ext cx="2060480" cy="863600"/>
            <a:chOff x="3709104" y="4114800"/>
            <a:chExt cx="1951212" cy="762000"/>
          </a:xfrm>
        </p:grpSpPr>
        <p:sp>
          <p:nvSpPr>
            <p:cNvPr id="46" name="TextBox 45"/>
            <p:cNvSpPr txBox="1"/>
            <p:nvPr/>
          </p:nvSpPr>
          <p:spPr>
            <a:xfrm>
              <a:off x="3709104" y="4147944"/>
              <a:ext cx="1951212" cy="570292"/>
            </a:xfrm>
            <a:prstGeom prst="rect">
              <a:avLst/>
            </a:prstGeom>
            <a:noFill/>
          </p:spPr>
          <p:txBody>
            <a:bodyPr wrap="none" rtlCol="0">
              <a:spAutoFit/>
            </a:bodyPr>
            <a:lstStyle/>
            <a:p>
              <a:pPr algn="ctr"/>
              <a:r>
                <a:rPr lang="en-US" sz="2000" b="0" dirty="0" err="1">
                  <a:solidFill>
                    <a:schemeClr val="tx1"/>
                  </a:solidFill>
                </a:rPr>
                <a:t>F</a:t>
              </a:r>
              <a:r>
                <a:rPr lang="en-US" sz="2000" b="0" baseline="-25000" dirty="0" err="1">
                  <a:solidFill>
                    <a:schemeClr val="tx1"/>
                  </a:solidFill>
                </a:rPr>
                <a:t>nb</a:t>
              </a:r>
              <a:endParaRPr lang="en-US" sz="2000" b="0" baseline="-25000" dirty="0">
                <a:solidFill>
                  <a:schemeClr val="tx1"/>
                </a:solidFill>
              </a:endParaRPr>
            </a:p>
            <a:p>
              <a:pPr algn="ctr"/>
              <a:r>
                <a:rPr lang="en-US" sz="1600" b="0" dirty="0">
                  <a:solidFill>
                    <a:schemeClr val="tx1"/>
                  </a:solidFill>
                </a:rPr>
                <a:t>space, velocity, time</a:t>
              </a:r>
            </a:p>
          </p:txBody>
        </p:sp>
        <p:sp>
          <p:nvSpPr>
            <p:cNvPr id="47" name="Rounded Rectangle 46"/>
            <p:cNvSpPr/>
            <p:nvPr/>
          </p:nvSpPr>
          <p:spPr bwMode="auto">
            <a:xfrm>
              <a:off x="3733800" y="4114800"/>
              <a:ext cx="1905000" cy="762000"/>
            </a:xfrm>
            <a:prstGeom prst="roundRect">
              <a:avLst/>
            </a:prstGeom>
            <a:noFill/>
            <a:ln w="50800"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grpSp>
      <p:grpSp>
        <p:nvGrpSpPr>
          <p:cNvPr id="48" name="Group 47"/>
          <p:cNvGrpSpPr/>
          <p:nvPr/>
        </p:nvGrpSpPr>
        <p:grpSpPr>
          <a:xfrm>
            <a:off x="6481453" y="5236975"/>
            <a:ext cx="1760220" cy="892552"/>
            <a:chOff x="4188730" y="5715000"/>
            <a:chExt cx="1760220" cy="892552"/>
          </a:xfrm>
        </p:grpSpPr>
        <p:sp>
          <p:nvSpPr>
            <p:cNvPr id="49" name="Oval 48"/>
            <p:cNvSpPr/>
            <p:nvPr/>
          </p:nvSpPr>
          <p:spPr bwMode="auto">
            <a:xfrm>
              <a:off x="4188730" y="5742610"/>
              <a:ext cx="1760220" cy="863600"/>
            </a:xfrm>
            <a:prstGeom prst="ellipse">
              <a:avLst/>
            </a:prstGeom>
            <a:noFill/>
            <a:ln w="25400" cap="flat" cmpd="sng" algn="ctr">
              <a:solidFill>
                <a:schemeClr val="accent6"/>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sp>
          <p:nvSpPr>
            <p:cNvPr id="50" name="TextBox 49"/>
            <p:cNvSpPr txBox="1"/>
            <p:nvPr/>
          </p:nvSpPr>
          <p:spPr>
            <a:xfrm>
              <a:off x="4253403" y="5715000"/>
              <a:ext cx="1630875" cy="892552"/>
            </a:xfrm>
            <a:prstGeom prst="rect">
              <a:avLst/>
            </a:prstGeom>
            <a:noFill/>
            <a:ln>
              <a:noFill/>
            </a:ln>
          </p:spPr>
          <p:txBody>
            <a:bodyPr wrap="none" rtlCol="0">
              <a:spAutoFit/>
            </a:bodyPr>
            <a:lstStyle/>
            <a:p>
              <a:pPr algn="ctr"/>
              <a:r>
                <a:rPr lang="en-US" sz="2000" b="0" dirty="0"/>
                <a:t>Sinks</a:t>
              </a:r>
            </a:p>
            <a:p>
              <a:pPr algn="ctr"/>
              <a:r>
                <a:rPr lang="en-US" sz="1600" b="0" dirty="0" err="1">
                  <a:solidFill>
                    <a:srgbClr val="3333CC"/>
                  </a:solidFill>
                </a:rPr>
                <a:t>Thermalization</a:t>
              </a:r>
              <a:r>
                <a:rPr lang="en-US" sz="1600" b="0" dirty="0">
                  <a:solidFill>
                    <a:srgbClr val="3333CC"/>
                  </a:solidFill>
                </a:rPr>
                <a:t>,</a:t>
              </a:r>
            </a:p>
            <a:p>
              <a:pPr algn="ctr"/>
              <a:r>
                <a:rPr lang="en-US" sz="1600" b="0" dirty="0">
                  <a:solidFill>
                    <a:schemeClr val="accent2"/>
                  </a:solidFill>
                </a:rPr>
                <a:t>transport</a:t>
              </a:r>
            </a:p>
          </p:txBody>
        </p:sp>
      </p:grpSp>
      <p:cxnSp>
        <p:nvCxnSpPr>
          <p:cNvPr id="51" name="Straight Arrow Connector 50"/>
          <p:cNvCxnSpPr/>
          <p:nvPr/>
        </p:nvCxnSpPr>
        <p:spPr bwMode="auto">
          <a:xfrm>
            <a:off x="7368243" y="3581401"/>
            <a:ext cx="0" cy="338328"/>
          </a:xfrm>
          <a:prstGeom prst="straightConnector1">
            <a:avLst/>
          </a:prstGeom>
          <a:noFill/>
          <a:ln w="25400" cap="flat" cmpd="sng" algn="ctr">
            <a:solidFill>
              <a:schemeClr val="tx1"/>
            </a:solidFill>
            <a:prstDash val="solid"/>
            <a:round/>
            <a:headEnd type="none" w="med" len="med"/>
            <a:tailEnd type="arrow"/>
          </a:ln>
          <a:effectLst/>
        </p:spPr>
      </p:cxnSp>
      <p:cxnSp>
        <p:nvCxnSpPr>
          <p:cNvPr id="52" name="Straight Arrow Connector 51"/>
          <p:cNvCxnSpPr/>
          <p:nvPr/>
        </p:nvCxnSpPr>
        <p:spPr bwMode="auto">
          <a:xfrm rot="10800000">
            <a:off x="7368243" y="4876801"/>
            <a:ext cx="0" cy="338328"/>
          </a:xfrm>
          <a:prstGeom prst="straightConnector1">
            <a:avLst/>
          </a:prstGeom>
          <a:noFill/>
          <a:ln w="25400" cap="flat" cmpd="sng" algn="ctr">
            <a:solidFill>
              <a:schemeClr val="tx1"/>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Summary of EP Research goals and plans</a:t>
            </a:r>
            <a:br>
              <a:rPr lang="en-US" sz="3100" dirty="0"/>
            </a:br>
            <a:r>
              <a:rPr lang="en-US" sz="3100" dirty="0"/>
              <a:t>for FY14-18 Five Year Plan</a:t>
            </a:r>
            <a:endParaRPr lang="en-US" dirty="0"/>
          </a:p>
        </p:txBody>
      </p:sp>
      <p:sp>
        <p:nvSpPr>
          <p:cNvPr id="3" name="Content Placeholder 2"/>
          <p:cNvSpPr>
            <a:spLocks noGrp="1"/>
          </p:cNvSpPr>
          <p:nvPr>
            <p:ph idx="1"/>
          </p:nvPr>
        </p:nvSpPr>
        <p:spPr>
          <a:xfrm>
            <a:off x="83820" y="1219201"/>
            <a:ext cx="9890760" cy="6172200"/>
          </a:xfrm>
        </p:spPr>
        <p:txBody>
          <a:bodyPr>
            <a:normAutofit/>
          </a:bodyPr>
          <a:lstStyle/>
          <a:p>
            <a:r>
              <a:rPr lang="en-US" dirty="0" smtClean="0"/>
              <a:t>FY14-18 EP Research will improve understanding, prediction capabilities for *AE instabilities, fast ion dynamics</a:t>
            </a:r>
          </a:p>
          <a:p>
            <a:pPr lvl="1"/>
            <a:r>
              <a:rPr lang="en-US" dirty="0" smtClean="0"/>
              <a:t>Leverage unique </a:t>
            </a:r>
            <a:r>
              <a:rPr lang="en-US" b="1" dirty="0" smtClean="0"/>
              <a:t>NSTX-U flexibility </a:t>
            </a:r>
            <a:r>
              <a:rPr lang="en-US" dirty="0" smtClean="0"/>
              <a:t>(NBI, </a:t>
            </a:r>
            <a:r>
              <a:rPr lang="en-US" dirty="0" err="1" smtClean="0"/>
              <a:t>B</a:t>
            </a:r>
            <a:r>
              <a:rPr lang="en-US" baseline="-25000" dirty="0" err="1" smtClean="0"/>
              <a:t>t</a:t>
            </a:r>
            <a:r>
              <a:rPr lang="en-US" dirty="0" smtClean="0"/>
              <a:t>, </a:t>
            </a:r>
            <a:r>
              <a:rPr lang="en-US" dirty="0" err="1" smtClean="0"/>
              <a:t>I</a:t>
            </a:r>
            <a:r>
              <a:rPr lang="en-US" baseline="-25000" dirty="0" err="1" smtClean="0"/>
              <a:t>p</a:t>
            </a:r>
            <a:r>
              <a:rPr lang="en-US" dirty="0" smtClean="0"/>
              <a:t>, 3D fields)</a:t>
            </a:r>
          </a:p>
          <a:p>
            <a:pPr lvl="1"/>
            <a:r>
              <a:rPr lang="en-US" dirty="0" smtClean="0"/>
              <a:t>Excellent </a:t>
            </a:r>
            <a:r>
              <a:rPr lang="en-US" b="1" dirty="0" smtClean="0"/>
              <a:t>synergy with Theory group</a:t>
            </a:r>
            <a:r>
              <a:rPr lang="en-US" dirty="0" smtClean="0"/>
              <a:t>, code developers</a:t>
            </a:r>
          </a:p>
          <a:p>
            <a:endParaRPr lang="en-US" dirty="0" smtClean="0"/>
          </a:p>
          <a:p>
            <a:r>
              <a:rPr lang="en-US" dirty="0" smtClean="0"/>
              <a:t>Focus on *AE stability, dependence on fast ion distribution</a:t>
            </a:r>
          </a:p>
          <a:p>
            <a:pPr lvl="1"/>
            <a:r>
              <a:rPr lang="en-US" dirty="0" smtClean="0"/>
              <a:t>Benefits from </a:t>
            </a:r>
            <a:r>
              <a:rPr lang="en-US" b="1" dirty="0" smtClean="0"/>
              <a:t>active MHD spectroscopy</a:t>
            </a:r>
            <a:r>
              <a:rPr lang="en-US" dirty="0" smtClean="0"/>
              <a:t>, including high-f *AEs</a:t>
            </a:r>
          </a:p>
          <a:p>
            <a:pPr lvl="1"/>
            <a:r>
              <a:rPr lang="en-US" dirty="0" smtClean="0"/>
              <a:t>Target </a:t>
            </a:r>
            <a:r>
              <a:rPr lang="en-US" b="1" dirty="0" smtClean="0"/>
              <a:t>non-linear, multi-mode physics </a:t>
            </a:r>
            <a:r>
              <a:rPr lang="en-US" dirty="0" smtClean="0"/>
              <a:t>toward *AE </a:t>
            </a:r>
            <a:r>
              <a:rPr lang="en-US" i="1" dirty="0" smtClean="0"/>
              <a:t>mode control</a:t>
            </a:r>
          </a:p>
          <a:p>
            <a:endParaRPr lang="en-US" dirty="0"/>
          </a:p>
          <a:p>
            <a:r>
              <a:rPr lang="en-US" dirty="0" smtClean="0"/>
              <a:t>Expect unique contributions to EP physics for STs and next-step, </a:t>
            </a:r>
            <a:r>
              <a:rPr lang="en-US" i="1" dirty="0" smtClean="0"/>
              <a:t>burning plasma</a:t>
            </a:r>
            <a:r>
              <a:rPr lang="en-US" dirty="0" smtClean="0"/>
              <a:t> devices</a:t>
            </a:r>
          </a:p>
          <a:p>
            <a:pPr lvl="1"/>
            <a:r>
              <a:rPr lang="en-US" dirty="0" smtClean="0"/>
              <a:t>High-</a:t>
            </a:r>
            <a:r>
              <a:rPr lang="en-US" dirty="0" smtClean="0">
                <a:latin typeface="Symbol" charset="2"/>
                <a:cs typeface="Symbol" charset="2"/>
              </a:rPr>
              <a:t>b</a:t>
            </a:r>
            <a:r>
              <a:rPr lang="en-US" dirty="0" smtClean="0"/>
              <a:t>, high </a:t>
            </a:r>
            <a:r>
              <a:rPr lang="en-US" dirty="0" err="1" smtClean="0"/>
              <a:t>v</a:t>
            </a:r>
            <a:r>
              <a:rPr lang="en-US" baseline="-25000" dirty="0" err="1" smtClean="0"/>
              <a:t>fast</a:t>
            </a:r>
            <a:r>
              <a:rPr lang="en-US" dirty="0" smtClean="0"/>
              <a:t>/</a:t>
            </a:r>
            <a:r>
              <a:rPr lang="en-US" dirty="0" err="1" smtClean="0"/>
              <a:t>v</a:t>
            </a:r>
            <a:r>
              <a:rPr lang="en-US" baseline="-25000" dirty="0" err="1" smtClean="0"/>
              <a:t>Alfvén</a:t>
            </a:r>
            <a:r>
              <a:rPr lang="en-US" dirty="0" smtClean="0"/>
              <a:t> has significant overlap with expected </a:t>
            </a:r>
            <a:r>
              <a:rPr lang="en-US" dirty="0"/>
              <a:t>EP parameter regime </a:t>
            </a:r>
            <a:r>
              <a:rPr lang="en-US" dirty="0" smtClean="0"/>
              <a:t>in ITER, FNSF, ST-based Pilot</a:t>
            </a:r>
            <a:endParaRPr lang="en-US" dirty="0"/>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Backup slides</a:t>
            </a:r>
            <a:endParaRPr lang="en-US" dirty="0"/>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21</a:t>
            </a:fld>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ight Arrow 73"/>
          <p:cNvSpPr>
            <a:spLocks noChangeArrowheads="1"/>
          </p:cNvSpPr>
          <p:nvPr/>
        </p:nvSpPr>
        <p:spPr bwMode="auto">
          <a:xfrm>
            <a:off x="6858000" y="6477000"/>
            <a:ext cx="2286000" cy="380999"/>
          </a:xfrm>
          <a:prstGeom prst="rightArrow">
            <a:avLst>
              <a:gd name="adj1" fmla="val 78667"/>
              <a:gd name="adj2" fmla="val 32606"/>
            </a:avLst>
          </a:prstGeom>
          <a:gradFill flip="none" rotWithShape="1">
            <a:gsLst>
              <a:gs pos="0">
                <a:schemeClr val="bg1">
                  <a:lumMod val="75000"/>
                </a:schemeClr>
              </a:gs>
              <a:gs pos="100000">
                <a:srgbClr val="FFFFFF"/>
              </a:gs>
            </a:gsLst>
            <a:lin ang="16200000" scaled="0"/>
            <a:tileRect/>
          </a:gradFill>
          <a:ln w="9525">
            <a:solidFill>
              <a:schemeClr val="tx1"/>
            </a:solidFill>
            <a:miter lim="800000"/>
            <a:headEnd/>
            <a:tailEnd/>
          </a:ln>
          <a:effectLst>
            <a:outerShdw blurRad="63500" dist="20000" dir="5400000" rotWithShape="0">
              <a:srgbClr val="000000">
                <a:alpha val="37999"/>
              </a:srgbClr>
            </a:outerShdw>
          </a:effectLst>
        </p:spPr>
        <p:txBody>
          <a:bodyPr lIns="0" tIns="45710" rIns="0" bIns="45710" anchor="ctr">
            <a:normAutofit/>
          </a:bodyPr>
          <a:lstStyle/>
          <a:p>
            <a:pPr algn="ctr">
              <a:lnSpc>
                <a:spcPct val="90000"/>
              </a:lnSpc>
            </a:pPr>
            <a:r>
              <a:rPr lang="en-US" sz="900" dirty="0">
                <a:solidFill>
                  <a:srgbClr val="000000"/>
                </a:solidFill>
                <a:latin typeface="Arial Narrow" charset="0"/>
              </a:rPr>
              <a:t>          Assess *AE antenna for mode excitation</a:t>
            </a:r>
          </a:p>
        </p:txBody>
      </p:sp>
      <p:sp>
        <p:nvSpPr>
          <p:cNvPr id="75" name="Rectangle 127"/>
          <p:cNvSpPr>
            <a:spLocks noChangeArrowheads="1"/>
          </p:cNvSpPr>
          <p:nvPr/>
        </p:nvSpPr>
        <p:spPr bwMode="auto">
          <a:xfrm>
            <a:off x="5724525" y="6265865"/>
            <a:ext cx="838200" cy="42545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lIns="0" tIns="45710" rIns="0" bIns="45710" anchor="ctr">
            <a:normAutofit/>
          </a:bodyPr>
          <a:lstStyle/>
          <a:p>
            <a:pPr algn="ctr"/>
            <a:r>
              <a:rPr lang="en-US" sz="1000">
                <a:solidFill>
                  <a:srgbClr val="000000"/>
                </a:solidFill>
                <a:latin typeface="Arial Narrow" charset="0"/>
              </a:rPr>
              <a:t>NCC coils (partial)</a:t>
            </a:r>
          </a:p>
        </p:txBody>
      </p:sp>
      <p:sp>
        <p:nvSpPr>
          <p:cNvPr id="76" name="Rectangle 127"/>
          <p:cNvSpPr>
            <a:spLocks noChangeArrowheads="1"/>
          </p:cNvSpPr>
          <p:nvPr/>
        </p:nvSpPr>
        <p:spPr bwMode="auto">
          <a:xfrm>
            <a:off x="6629400" y="6096001"/>
            <a:ext cx="1219200" cy="348508"/>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lIns="0" tIns="45710" rIns="0" bIns="45710" anchor="ctr">
            <a:normAutofit/>
          </a:bodyPr>
          <a:lstStyle/>
          <a:p>
            <a:pPr algn="ctr">
              <a:lnSpc>
                <a:spcPct val="90000"/>
              </a:lnSpc>
            </a:pPr>
            <a:r>
              <a:rPr lang="en-US" sz="1000" dirty="0">
                <a:solidFill>
                  <a:srgbClr val="000000"/>
                </a:solidFill>
                <a:latin typeface="Arial Narrow" charset="0"/>
              </a:rPr>
              <a:t>      NCC coils (full)</a:t>
            </a:r>
          </a:p>
        </p:txBody>
      </p:sp>
      <p:sp>
        <p:nvSpPr>
          <p:cNvPr id="3074" name="Rectangle 43"/>
          <p:cNvSpPr>
            <a:spLocks noChangeArrowheads="1"/>
          </p:cNvSpPr>
          <p:nvPr/>
        </p:nvSpPr>
        <p:spPr bwMode="auto">
          <a:xfrm>
            <a:off x="0" y="0"/>
            <a:ext cx="10058400" cy="993140"/>
          </a:xfrm>
          <a:prstGeom prst="rect">
            <a:avLst/>
          </a:prstGeom>
          <a:noFill/>
          <a:ln w="9525">
            <a:noFill/>
            <a:miter lim="800000"/>
            <a:headEnd/>
            <a:tailEnd/>
          </a:ln>
        </p:spPr>
        <p:txBody>
          <a:bodyPr lIns="101858" tIns="50929" rIns="101858" bIns="50929" anchor="ctr"/>
          <a:lstStyle/>
          <a:p>
            <a:pPr algn="ctr"/>
            <a:r>
              <a:rPr lang="en-US" sz="2700" i="0" dirty="0">
                <a:solidFill>
                  <a:srgbClr val="3333CC"/>
                </a:solidFill>
                <a:latin typeface="Helvetica" pitchFamily="34" charset="0"/>
                <a:ea typeface="MS PGothic" pitchFamily="34" charset="-128"/>
              </a:rPr>
              <a:t>FY14-18 Energetic Particle Research timeline</a:t>
            </a:r>
          </a:p>
          <a:p>
            <a:pPr algn="ctr"/>
            <a:r>
              <a:rPr lang="en-US" sz="2700" dirty="0">
                <a:solidFill>
                  <a:srgbClr val="3333CC"/>
                </a:solidFill>
                <a:latin typeface="Helvetica" pitchFamily="34" charset="0"/>
                <a:ea typeface="MS PGothic" pitchFamily="34" charset="-128"/>
              </a:rPr>
              <a:t>Baseline &amp; ~10-15% incremental funding (    )</a:t>
            </a:r>
            <a:endParaRPr lang="en-US" sz="2200" dirty="0">
              <a:solidFill>
                <a:srgbClr val="3333CC"/>
              </a:solidFill>
              <a:latin typeface="Helvetica" pitchFamily="34" charset="0"/>
              <a:ea typeface="MS PGothic" pitchFamily="34" charset="-128"/>
            </a:endParaRPr>
          </a:p>
        </p:txBody>
      </p:sp>
      <p:sp>
        <p:nvSpPr>
          <p:cNvPr id="52"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22</a:t>
            </a:fld>
            <a:endParaRPr lang="en-US"/>
          </a:p>
        </p:txBody>
      </p:sp>
      <p:sp>
        <p:nvSpPr>
          <p:cNvPr id="125" name="Rectangle 40"/>
          <p:cNvSpPr>
            <a:spLocks noChangeArrowheads="1"/>
          </p:cNvSpPr>
          <p:nvPr/>
        </p:nvSpPr>
        <p:spPr bwMode="auto">
          <a:xfrm>
            <a:off x="-4605" y="2071815"/>
            <a:ext cx="1132720" cy="379852"/>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wrap="none" lIns="101858" tIns="50929" rIns="101858" bIns="50929">
            <a:prstTxWarp prst="textNoShape">
              <a:avLst/>
            </a:prstTxWarp>
            <a:spAutoFit/>
          </a:bodyPr>
          <a:lstStyle/>
          <a:p>
            <a:r>
              <a:rPr lang="en-US" sz="1800" dirty="0">
                <a:solidFill>
                  <a:srgbClr val="000000"/>
                </a:solidFill>
                <a:latin typeface="Arial" charset="0"/>
                <a:ea typeface="ＭＳ Ｐゴシック" charset="-128"/>
                <a:cs typeface="ＭＳ Ｐゴシック" charset="-128"/>
              </a:rPr>
              <a:t>Physics</a:t>
            </a:r>
            <a:endParaRPr lang="en-US" sz="2200" dirty="0">
              <a:solidFill>
                <a:srgbClr val="000000"/>
              </a:solidFill>
              <a:latin typeface="Arial" charset="0"/>
              <a:ea typeface="ＭＳ Ｐゴシック" charset="-128"/>
              <a:cs typeface="ＭＳ Ｐゴシック" charset="-128"/>
            </a:endParaRPr>
          </a:p>
        </p:txBody>
      </p:sp>
      <p:sp>
        <p:nvSpPr>
          <p:cNvPr id="128" name="Rectangle 127"/>
          <p:cNvSpPr>
            <a:spLocks noChangeArrowheads="1"/>
          </p:cNvSpPr>
          <p:nvPr/>
        </p:nvSpPr>
        <p:spPr bwMode="auto">
          <a:xfrm>
            <a:off x="1190640" y="2884564"/>
            <a:ext cx="2673825" cy="397467"/>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50929" rIns="0" bIns="50929" anchor="ct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Assess reduced models for *AE-induced fast ion transport</a:t>
            </a:r>
          </a:p>
        </p:txBody>
      </p:sp>
      <p:sp>
        <p:nvSpPr>
          <p:cNvPr id="129" name="Rounded Rectangle 128"/>
          <p:cNvSpPr>
            <a:spLocks noChangeArrowheads="1"/>
          </p:cNvSpPr>
          <p:nvPr/>
        </p:nvSpPr>
        <p:spPr bwMode="auto">
          <a:xfrm>
            <a:off x="8580770" y="1830902"/>
            <a:ext cx="1424940" cy="1036320"/>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63500" dist="20000" dir="5400000" rotWithShape="0">
              <a:srgbClr val="000000">
                <a:alpha val="37999"/>
              </a:srgbClr>
            </a:outerShdw>
          </a:effectLst>
        </p:spPr>
        <p:txBody>
          <a:bodyPr lIns="0" tIns="50929" rIns="0" bIns="50929" anchor="ctr">
            <a:prstTxWarp prst="textNoShape">
              <a:avLst/>
            </a:prstTxWarp>
          </a:bodyPr>
          <a:lstStyle/>
          <a:p>
            <a:pPr algn="ctr"/>
            <a:r>
              <a:rPr lang="en-US" sz="1100" i="0" dirty="0">
                <a:solidFill>
                  <a:schemeClr val="tx1"/>
                </a:solidFill>
                <a:latin typeface="Arial Narrow" charset="0"/>
              </a:rPr>
              <a:t>1. Develop predictive tools for projections of *AE-induced transport to FNSF/ITER</a:t>
            </a:r>
            <a:endParaRPr lang="en-US" sz="2200" i="0" dirty="0">
              <a:solidFill>
                <a:schemeClr val="tx1"/>
              </a:solidFill>
              <a:latin typeface="Calibri" charset="0"/>
            </a:endParaRPr>
          </a:p>
        </p:txBody>
      </p:sp>
      <p:sp>
        <p:nvSpPr>
          <p:cNvPr id="130" name="Rectangle 40"/>
          <p:cNvSpPr>
            <a:spLocks noChangeArrowheads="1"/>
          </p:cNvSpPr>
          <p:nvPr/>
        </p:nvSpPr>
        <p:spPr bwMode="auto">
          <a:xfrm>
            <a:off x="-16828" y="3264689"/>
            <a:ext cx="853231" cy="379852"/>
          </a:xfrm>
          <a:prstGeom prst="rect">
            <a:avLst/>
          </a:prstGeom>
          <a:noFill/>
          <a:ln w="9525">
            <a:noFill/>
            <a:miter lim="800000"/>
            <a:headEnd/>
            <a:tailEnd/>
          </a:ln>
        </p:spPr>
        <p:txBody>
          <a:bodyPr wrap="none" lIns="101858" tIns="50929" rIns="101858" bIns="50929">
            <a:prstTxWarp prst="textNoShape">
              <a:avLst/>
            </a:prstTxWarp>
            <a:spAutoFit/>
          </a:bodyPr>
          <a:lstStyle/>
          <a:p>
            <a:r>
              <a:rPr lang="en-US" sz="1800" dirty="0">
                <a:solidFill>
                  <a:srgbClr val="000000"/>
                </a:solidFill>
              </a:rPr>
              <a:t>Tools</a:t>
            </a:r>
            <a:endParaRPr lang="en-US" sz="2200" dirty="0">
              <a:solidFill>
                <a:srgbClr val="000000"/>
              </a:solidFill>
            </a:endParaRPr>
          </a:p>
        </p:txBody>
      </p:sp>
      <p:sp>
        <p:nvSpPr>
          <p:cNvPr id="131" name="Rectangle 127"/>
          <p:cNvSpPr>
            <a:spLocks noChangeArrowheads="1"/>
          </p:cNvSpPr>
          <p:nvPr/>
        </p:nvSpPr>
        <p:spPr bwMode="auto">
          <a:xfrm>
            <a:off x="2682240" y="3377062"/>
            <a:ext cx="2707155" cy="431800"/>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lIns="101858" tIns="50929" rIns="101858" bIns="50929" anchor="ctr">
            <a:normAutofit/>
          </a:bodyPr>
          <a:lstStyle/>
          <a:p>
            <a:pPr algn="ctr">
              <a:defRPr/>
            </a:pPr>
            <a:r>
              <a:rPr lang="en-US" sz="1000" i="0" dirty="0">
                <a:solidFill>
                  <a:srgbClr val="000000"/>
                </a:solidFill>
                <a:latin typeface="Arial Narrow" pitchFamily="-112" charset="0"/>
                <a:ea typeface="ＭＳ Ｐゴシック" pitchFamily="-112" charset="-128"/>
                <a:cs typeface="ＭＳ Ｐゴシック" pitchFamily="-112" charset="-128"/>
              </a:rPr>
              <a:t>Fast ion distribution measurements: </a:t>
            </a:r>
            <a:r>
              <a:rPr lang="en-US" sz="1000" i="0" dirty="0" err="1">
                <a:solidFill>
                  <a:srgbClr val="000000"/>
                </a:solidFill>
                <a:latin typeface="Arial Narrow" pitchFamily="-112" charset="0"/>
                <a:ea typeface="ＭＳ Ｐゴシック" pitchFamily="-112" charset="-128"/>
                <a:cs typeface="ＭＳ Ｐゴシック" pitchFamily="-112" charset="-128"/>
              </a:rPr>
              <a:t>Vert.+Tang</a:t>
            </a:r>
            <a:r>
              <a:rPr lang="en-US" sz="1000" i="0" dirty="0">
                <a:solidFill>
                  <a:srgbClr val="000000"/>
                </a:solidFill>
                <a:latin typeface="Arial Narrow" pitchFamily="-112" charset="0"/>
                <a:ea typeface="ＭＳ Ｐゴシック" pitchFamily="-112" charset="-128"/>
                <a:cs typeface="ＭＳ Ｐゴシック" pitchFamily="-112" charset="-128"/>
              </a:rPr>
              <a:t>. FIDA; upgraded </a:t>
            </a:r>
            <a:r>
              <a:rPr lang="en-US" sz="1000" i="0" dirty="0" err="1">
                <a:solidFill>
                  <a:srgbClr val="000000"/>
                </a:solidFill>
                <a:latin typeface="Arial Narrow" pitchFamily="-112" charset="0"/>
                <a:ea typeface="ＭＳ Ｐゴシック" pitchFamily="-112" charset="-128"/>
                <a:cs typeface="ＭＳ Ｐゴシック" pitchFamily="-112" charset="-128"/>
              </a:rPr>
              <a:t>ssNPA</a:t>
            </a:r>
            <a:endParaRPr lang="en-US" sz="1000" i="0" dirty="0">
              <a:solidFill>
                <a:srgbClr val="000000"/>
              </a:solidFill>
              <a:latin typeface="Arial Narrow" pitchFamily="-112" charset="0"/>
              <a:ea typeface="ＭＳ Ｐゴシック" pitchFamily="-112" charset="-128"/>
              <a:cs typeface="ＭＳ Ｐゴシック" pitchFamily="-112" charset="-128"/>
            </a:endParaRPr>
          </a:p>
        </p:txBody>
      </p:sp>
      <p:sp>
        <p:nvSpPr>
          <p:cNvPr id="132" name="Right Arrow 131"/>
          <p:cNvSpPr>
            <a:spLocks noChangeArrowheads="1"/>
          </p:cNvSpPr>
          <p:nvPr/>
        </p:nvSpPr>
        <p:spPr bwMode="auto">
          <a:xfrm>
            <a:off x="4358640" y="6920320"/>
            <a:ext cx="4191000" cy="457813"/>
          </a:xfrm>
          <a:prstGeom prst="rightArrow">
            <a:avLst>
              <a:gd name="adj1" fmla="val 78667"/>
              <a:gd name="adj2" fmla="val 50004"/>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lIns="101858" tIns="50929" rIns="101858" bIns="50929" anchor="ctr"/>
          <a:lstStyle/>
          <a:p>
            <a:pPr algn="ctr">
              <a:defRPr/>
            </a:pPr>
            <a:r>
              <a:rPr lang="en-US" sz="1100" i="0">
                <a:solidFill>
                  <a:srgbClr val="000000"/>
                </a:solidFill>
                <a:latin typeface="Arial Narrow" pitchFamily="-112" charset="0"/>
                <a:ea typeface="Arial" pitchFamily="-112" charset="0"/>
                <a:cs typeface="Arial" pitchFamily="-112" charset="0"/>
              </a:rPr>
              <a:t>q-profile, rotation control</a:t>
            </a:r>
          </a:p>
          <a:p>
            <a:pPr algn="ctr">
              <a:defRPr/>
            </a:pPr>
            <a:r>
              <a:rPr lang="en-US" sz="1100" i="0">
                <a:solidFill>
                  <a:srgbClr val="000000"/>
                </a:solidFill>
                <a:latin typeface="Arial Narrow" pitchFamily="-112" charset="0"/>
                <a:ea typeface="Arial" pitchFamily="-112" charset="0"/>
                <a:cs typeface="Arial" pitchFamily="-112" charset="0"/>
              </a:rPr>
              <a:t>with 2</a:t>
            </a:r>
            <a:r>
              <a:rPr lang="en-US" sz="1100" i="0" baseline="30000">
                <a:solidFill>
                  <a:srgbClr val="000000"/>
                </a:solidFill>
                <a:latin typeface="Arial Narrow" pitchFamily="-112" charset="0"/>
                <a:ea typeface="Arial" pitchFamily="-112" charset="0"/>
                <a:cs typeface="Arial" pitchFamily="-112" charset="0"/>
              </a:rPr>
              <a:t>nd</a:t>
            </a:r>
            <a:r>
              <a:rPr lang="en-US" sz="1100" i="0">
                <a:solidFill>
                  <a:srgbClr val="000000"/>
                </a:solidFill>
                <a:latin typeface="Arial Narrow" pitchFamily="-112" charset="0"/>
                <a:ea typeface="Arial" pitchFamily="-112" charset="0"/>
                <a:cs typeface="Arial" pitchFamily="-112" charset="0"/>
              </a:rPr>
              <a:t> NBI</a:t>
            </a:r>
          </a:p>
        </p:txBody>
      </p:sp>
      <p:sp>
        <p:nvSpPr>
          <p:cNvPr id="134" name="Rectangle 40"/>
          <p:cNvSpPr>
            <a:spLocks noChangeArrowheads="1"/>
          </p:cNvSpPr>
          <p:nvPr/>
        </p:nvSpPr>
        <p:spPr bwMode="auto">
          <a:xfrm>
            <a:off x="45516" y="3932924"/>
            <a:ext cx="1032618" cy="279037"/>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wrap="none" lIns="101858" tIns="50929" rIns="101858" bIns="50929" anchor="ctr">
            <a:prstTxWarp prst="textNoShape">
              <a:avLst/>
            </a:prstTxWarp>
            <a:spAutoFit/>
          </a:bodyPr>
          <a:lstStyle/>
          <a:p>
            <a:pPr algn="ctr"/>
            <a:r>
              <a:rPr lang="en-US" sz="1100">
                <a:solidFill>
                  <a:srgbClr val="000000"/>
                </a:solidFill>
              </a:rPr>
              <a:t>Diagnostics</a:t>
            </a:r>
            <a:endParaRPr lang="en-US" sz="1200">
              <a:solidFill>
                <a:srgbClr val="000000"/>
              </a:solidFill>
            </a:endParaRPr>
          </a:p>
        </p:txBody>
      </p:sp>
      <p:sp>
        <p:nvSpPr>
          <p:cNvPr id="135" name="Rectangle 40"/>
          <p:cNvSpPr>
            <a:spLocks noChangeArrowheads="1"/>
          </p:cNvSpPr>
          <p:nvPr/>
        </p:nvSpPr>
        <p:spPr bwMode="auto">
          <a:xfrm>
            <a:off x="204806" y="4663469"/>
            <a:ext cx="714014" cy="27213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none" lIns="101858" tIns="50929" rIns="101858" bIns="50929">
            <a:prstTxWarp prst="textNoShape">
              <a:avLst/>
            </a:prstTxWarp>
            <a:spAutoFit/>
          </a:bodyPr>
          <a:lstStyle/>
          <a:p>
            <a:pPr algn="ctr"/>
            <a:r>
              <a:rPr lang="en-US" sz="1100">
                <a:solidFill>
                  <a:srgbClr val="000000"/>
                </a:solidFill>
              </a:rPr>
              <a:t>Theory</a:t>
            </a:r>
            <a:endParaRPr lang="en-US" sz="1200">
              <a:solidFill>
                <a:srgbClr val="000000"/>
              </a:solidFill>
            </a:endParaRPr>
          </a:p>
        </p:txBody>
      </p:sp>
      <p:sp>
        <p:nvSpPr>
          <p:cNvPr id="136" name="Rectangle 40"/>
          <p:cNvSpPr>
            <a:spLocks noChangeArrowheads="1"/>
          </p:cNvSpPr>
          <p:nvPr/>
        </p:nvSpPr>
        <p:spPr bwMode="auto">
          <a:xfrm>
            <a:off x="214908" y="6220722"/>
            <a:ext cx="726838" cy="27213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wrap="none" lIns="101858" tIns="50929" rIns="101858" bIns="50929">
            <a:prstTxWarp prst="textNoShape">
              <a:avLst/>
            </a:prstTxWarp>
            <a:spAutoFit/>
          </a:bodyPr>
          <a:lstStyle/>
          <a:p>
            <a:pPr algn="ctr"/>
            <a:r>
              <a:rPr lang="en-US" sz="1100">
                <a:solidFill>
                  <a:srgbClr val="000000"/>
                </a:solidFill>
              </a:rPr>
              <a:t>Facility</a:t>
            </a:r>
            <a:endParaRPr lang="en-US" sz="1200">
              <a:solidFill>
                <a:srgbClr val="000000"/>
              </a:solidFill>
            </a:endParaRPr>
          </a:p>
        </p:txBody>
      </p:sp>
      <p:sp>
        <p:nvSpPr>
          <p:cNvPr id="137" name="Rectangle 40"/>
          <p:cNvSpPr>
            <a:spLocks noChangeArrowheads="1"/>
          </p:cNvSpPr>
          <p:nvPr/>
        </p:nvSpPr>
        <p:spPr bwMode="auto">
          <a:xfrm>
            <a:off x="75405" y="6938011"/>
            <a:ext cx="1005840" cy="453390"/>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lIns="101858" tIns="50929" rIns="101858" bIns="50929">
            <a:prstTxWarp prst="textNoShape">
              <a:avLst/>
            </a:prstTxWarp>
            <a:spAutoFit/>
          </a:bodyPr>
          <a:lstStyle/>
          <a:p>
            <a:pPr algn="ctr"/>
            <a:r>
              <a:rPr lang="en-US" sz="1100">
                <a:solidFill>
                  <a:srgbClr val="000000"/>
                </a:solidFill>
              </a:rPr>
              <a:t>Plasma Control</a:t>
            </a:r>
            <a:endParaRPr lang="en-US" sz="1200">
              <a:solidFill>
                <a:srgbClr val="000000"/>
              </a:solidFill>
            </a:endParaRPr>
          </a:p>
        </p:txBody>
      </p:sp>
      <p:sp>
        <p:nvSpPr>
          <p:cNvPr id="138" name="Rectangle 127"/>
          <p:cNvSpPr>
            <a:spLocks noChangeArrowheads="1"/>
          </p:cNvSpPr>
          <p:nvPr/>
        </p:nvSpPr>
        <p:spPr bwMode="auto">
          <a:xfrm>
            <a:off x="2698740" y="6220719"/>
            <a:ext cx="1927860" cy="49657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lIns="101858" tIns="50929" rIns="101858" bIns="50929" anchor="ctr"/>
          <a:lstStyle/>
          <a:p>
            <a:pPr algn="ctr">
              <a:defRPr/>
            </a:pPr>
            <a:r>
              <a:rPr lang="en-US" sz="1100" i="0">
                <a:solidFill>
                  <a:srgbClr val="000000"/>
                </a:solidFill>
                <a:latin typeface="Arial Narrow" charset="0"/>
                <a:ea typeface="ＭＳ Ｐゴシック" charset="0"/>
                <a:cs typeface="ＭＳ Ｐゴシック" charset="0"/>
              </a:rPr>
              <a:t>2</a:t>
            </a:r>
            <a:r>
              <a:rPr lang="en-US" sz="1100" i="0" baseline="30000">
                <a:solidFill>
                  <a:srgbClr val="000000"/>
                </a:solidFill>
                <a:latin typeface="Arial Narrow" charset="0"/>
                <a:ea typeface="ＭＳ Ｐゴシック" charset="0"/>
                <a:cs typeface="ＭＳ Ｐゴシック" charset="0"/>
              </a:rPr>
              <a:t>nd</a:t>
            </a:r>
            <a:r>
              <a:rPr lang="en-US" sz="1100" i="0">
                <a:solidFill>
                  <a:srgbClr val="000000"/>
                </a:solidFill>
                <a:latin typeface="Arial Narrow" charset="0"/>
                <a:ea typeface="ＭＳ Ｐゴシック" charset="0"/>
                <a:cs typeface="ＭＳ Ｐゴシック" charset="0"/>
              </a:rPr>
              <a:t> (more tangential) NB line</a:t>
            </a:r>
          </a:p>
        </p:txBody>
      </p:sp>
      <p:sp>
        <p:nvSpPr>
          <p:cNvPr id="139" name="Right Arrow 138"/>
          <p:cNvSpPr>
            <a:spLocks noChangeArrowheads="1"/>
          </p:cNvSpPr>
          <p:nvPr/>
        </p:nvSpPr>
        <p:spPr bwMode="auto">
          <a:xfrm>
            <a:off x="1190310" y="5276985"/>
            <a:ext cx="2263140" cy="421005"/>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101858" tIns="50929" rIns="101858" bIns="50929" anchor="ct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Develop/apply reduced fast ion transport models</a:t>
            </a:r>
          </a:p>
        </p:txBody>
      </p:sp>
      <p:sp>
        <p:nvSpPr>
          <p:cNvPr id="143" name="Rectangle 124"/>
          <p:cNvSpPr>
            <a:spLocks noChangeArrowheads="1"/>
          </p:cNvSpPr>
          <p:nvPr/>
        </p:nvSpPr>
        <p:spPr bwMode="auto">
          <a:xfrm>
            <a:off x="2430780" y="1804890"/>
            <a:ext cx="2263140" cy="345439"/>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50929" rIns="0" bIns="50929" anchor="ctr">
            <a:prstTxWarp prst="textNoShape">
              <a:avLst/>
            </a:prstTxWarp>
          </a:bodyPr>
          <a:lstStyle/>
          <a:p>
            <a:pPr algn="ctr"/>
            <a:r>
              <a:rPr lang="en-US" sz="1100" i="0" dirty="0">
                <a:solidFill>
                  <a:srgbClr val="000000"/>
                </a:solidFill>
                <a:latin typeface="Arial Narrow" charset="0"/>
              </a:rPr>
              <a:t>Characterize </a:t>
            </a:r>
            <a:r>
              <a:rPr lang="en-US" sz="1100" i="0" dirty="0" err="1">
                <a:solidFill>
                  <a:srgbClr val="000000"/>
                </a:solidFill>
                <a:latin typeface="Arial Narrow" charset="0"/>
              </a:rPr>
              <a:t>F</a:t>
            </a:r>
            <a:r>
              <a:rPr lang="en-US" sz="1100" i="0" baseline="-25000" dirty="0" err="1">
                <a:solidFill>
                  <a:srgbClr val="000000"/>
                </a:solidFill>
                <a:latin typeface="Arial Narrow" charset="0"/>
              </a:rPr>
              <a:t>nb</a:t>
            </a:r>
            <a:r>
              <a:rPr lang="en-US" sz="1100" i="0" dirty="0">
                <a:solidFill>
                  <a:srgbClr val="000000"/>
                </a:solidFill>
                <a:latin typeface="Arial Narrow" charset="0"/>
              </a:rPr>
              <a:t> </a:t>
            </a:r>
            <a:r>
              <a:rPr lang="en-US" sz="1100" i="0" dirty="0" err="1">
                <a:solidFill>
                  <a:srgbClr val="000000"/>
                </a:solidFill>
                <a:latin typeface="Arial Narrow" charset="0"/>
              </a:rPr>
              <a:t>w</a:t>
            </a:r>
            <a:r>
              <a:rPr lang="en-US" sz="1100" i="0" dirty="0">
                <a:solidFill>
                  <a:srgbClr val="000000"/>
                </a:solidFill>
                <a:latin typeface="Arial Narrow" charset="0"/>
              </a:rPr>
              <a:t>/ 2</a:t>
            </a:r>
            <a:r>
              <a:rPr lang="en-US" sz="1100" i="0" baseline="30000" dirty="0">
                <a:solidFill>
                  <a:srgbClr val="000000"/>
                </a:solidFill>
                <a:latin typeface="Arial Narrow" charset="0"/>
              </a:rPr>
              <a:t>nd</a:t>
            </a:r>
            <a:r>
              <a:rPr lang="en-US" sz="1100" i="0" dirty="0">
                <a:solidFill>
                  <a:srgbClr val="000000"/>
                </a:solidFill>
                <a:latin typeface="Arial Narrow" charset="0"/>
              </a:rPr>
              <a:t> NB line; compare to TRANSP</a:t>
            </a:r>
          </a:p>
        </p:txBody>
      </p:sp>
      <p:sp>
        <p:nvSpPr>
          <p:cNvPr id="144" name="Right Arrow 143"/>
          <p:cNvSpPr>
            <a:spLocks noChangeArrowheads="1"/>
          </p:cNvSpPr>
          <p:nvPr/>
        </p:nvSpPr>
        <p:spPr bwMode="auto">
          <a:xfrm>
            <a:off x="5615940" y="5267960"/>
            <a:ext cx="2095500" cy="328098"/>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101858" tIns="50929" rIns="101858" bIns="50929" anchor="ct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Extend to FNSF/Pilot</a:t>
            </a:r>
          </a:p>
        </p:txBody>
      </p:sp>
      <p:sp>
        <p:nvSpPr>
          <p:cNvPr id="145" name="Rectangle 124"/>
          <p:cNvSpPr>
            <a:spLocks noChangeArrowheads="1"/>
          </p:cNvSpPr>
          <p:nvPr/>
        </p:nvSpPr>
        <p:spPr bwMode="auto">
          <a:xfrm>
            <a:off x="4115595" y="2876247"/>
            <a:ext cx="1341120" cy="405787"/>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50929" rIns="0" bIns="50929" anchor="ctr"/>
          <a:lstStyle/>
          <a:p>
            <a:pPr algn="ctr">
              <a:defRPr/>
            </a:pPr>
            <a:r>
              <a:rPr lang="en-US" sz="1100" i="0" dirty="0">
                <a:solidFill>
                  <a:srgbClr val="000000"/>
                </a:solidFill>
                <a:latin typeface="Arial Narrow" charset="0"/>
                <a:ea typeface="ＭＳ Ｐゴシック" charset="0"/>
                <a:cs typeface="ＭＳ Ｐゴシック" charset="0"/>
              </a:rPr>
              <a:t>Characterize NBI+HHFW scenarios</a:t>
            </a:r>
          </a:p>
        </p:txBody>
      </p:sp>
      <p:sp>
        <p:nvSpPr>
          <p:cNvPr id="146" name="Rectangle 124"/>
          <p:cNvSpPr>
            <a:spLocks noChangeArrowheads="1"/>
          </p:cNvSpPr>
          <p:nvPr/>
        </p:nvSpPr>
        <p:spPr bwMode="auto">
          <a:xfrm>
            <a:off x="4777740" y="1804889"/>
            <a:ext cx="3160245" cy="34544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50929" rIns="0" bIns="50929" anchor="ct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Extend fast ion studies to full 1T, 2MA scenarios</a:t>
            </a:r>
          </a:p>
        </p:txBody>
      </p:sp>
      <p:sp>
        <p:nvSpPr>
          <p:cNvPr id="147" name="Right Arrow 146"/>
          <p:cNvSpPr>
            <a:spLocks noChangeArrowheads="1"/>
          </p:cNvSpPr>
          <p:nvPr/>
        </p:nvSpPr>
        <p:spPr bwMode="auto">
          <a:xfrm>
            <a:off x="5532120" y="3065958"/>
            <a:ext cx="3009435" cy="311107"/>
          </a:xfrm>
          <a:prstGeom prst="rightArrow">
            <a:avLst>
              <a:gd name="adj1" fmla="val 84840"/>
              <a:gd name="adj2" fmla="val 38444"/>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50929" rIns="0" bIns="50929" anchor="ctr"/>
          <a:lstStyle/>
          <a:p>
            <a:pPr algn="ctr">
              <a:defRPr/>
            </a:pPr>
            <a:r>
              <a:rPr lang="en-US" sz="1100" i="0" dirty="0">
                <a:solidFill>
                  <a:srgbClr val="000000"/>
                </a:solidFill>
                <a:latin typeface="Arial Narrow" charset="0"/>
                <a:ea typeface="ＭＳ Ｐゴシック" charset="0"/>
              </a:rPr>
              <a:t>NB, HHFW as actuators for *AE activity</a:t>
            </a:r>
          </a:p>
        </p:txBody>
      </p:sp>
      <p:sp>
        <p:nvSpPr>
          <p:cNvPr id="148" name="Rectangle 127"/>
          <p:cNvSpPr>
            <a:spLocks noChangeArrowheads="1"/>
          </p:cNvSpPr>
          <p:nvPr/>
        </p:nvSpPr>
        <p:spPr bwMode="auto">
          <a:xfrm>
            <a:off x="2690325" y="3860540"/>
            <a:ext cx="2699070" cy="380125"/>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lIns="0" tIns="50929" rIns="0" bIns="50929" anchor="ctr">
            <a:normAutofit fontScale="92500"/>
          </a:bodyP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Mode structure measurements: BES, </a:t>
            </a:r>
            <a:r>
              <a:rPr lang="en-US" sz="1100" i="0" dirty="0" err="1">
                <a:solidFill>
                  <a:srgbClr val="000000"/>
                </a:solidFill>
                <a:latin typeface="Arial Narrow" pitchFamily="-112" charset="0"/>
                <a:ea typeface="ＭＳ Ｐゴシック" pitchFamily="-112" charset="-128"/>
                <a:cs typeface="ＭＳ Ｐゴシック" pitchFamily="-112" charset="-128"/>
              </a:rPr>
              <a:t>reflectometers</a:t>
            </a:r>
            <a:endParaRPr lang="en-US" sz="1100" i="0" dirty="0">
              <a:solidFill>
                <a:srgbClr val="000000"/>
              </a:solidFill>
              <a:latin typeface="Arial Narrow" pitchFamily="-112" charset="0"/>
              <a:ea typeface="ＭＳ Ｐゴシック" pitchFamily="-112" charset="-128"/>
              <a:cs typeface="ＭＳ Ｐゴシック" pitchFamily="-112" charset="-128"/>
            </a:endParaRPr>
          </a:p>
        </p:txBody>
      </p:sp>
      <p:sp>
        <p:nvSpPr>
          <p:cNvPr id="149" name="Rectangle 124"/>
          <p:cNvSpPr>
            <a:spLocks noChangeArrowheads="1"/>
          </p:cNvSpPr>
          <p:nvPr/>
        </p:nvSpPr>
        <p:spPr bwMode="auto">
          <a:xfrm>
            <a:off x="5507205" y="2504441"/>
            <a:ext cx="2430780" cy="431800"/>
          </a:xfrm>
          <a:prstGeom prst="rect">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50929" rIns="0" bIns="50929" anchor="ctr"/>
          <a:lstStyle/>
          <a:p>
            <a:pPr algn="ctr">
              <a:defRPr/>
            </a:pPr>
            <a:r>
              <a:rPr lang="en-US" sz="1100" i="0" dirty="0">
                <a:solidFill>
                  <a:srgbClr val="000000"/>
                </a:solidFill>
                <a:latin typeface="Arial Narrow" charset="0"/>
                <a:ea typeface="ＭＳ Ｐゴシック" charset="0"/>
                <a:cs typeface="ＭＳ Ｐゴシック" charset="0"/>
              </a:rPr>
              <a:t>Develop ramp-up scenarios with</a:t>
            </a:r>
          </a:p>
          <a:p>
            <a:pPr algn="ctr">
              <a:defRPr/>
            </a:pPr>
            <a:r>
              <a:rPr lang="en-US" sz="1100" i="0" dirty="0">
                <a:solidFill>
                  <a:srgbClr val="000000"/>
                </a:solidFill>
                <a:latin typeface="Arial Narrow" charset="0"/>
                <a:ea typeface="ＭＳ Ｐゴシック" charset="0"/>
                <a:cs typeface="ＭＳ Ｐゴシック" charset="0"/>
              </a:rPr>
              <a:t>reduced/optimized *AE activity</a:t>
            </a:r>
          </a:p>
        </p:txBody>
      </p:sp>
      <p:sp>
        <p:nvSpPr>
          <p:cNvPr id="150" name="Rectangle 40"/>
          <p:cNvSpPr>
            <a:spLocks noChangeArrowheads="1"/>
          </p:cNvSpPr>
          <p:nvPr/>
        </p:nvSpPr>
        <p:spPr bwMode="auto">
          <a:xfrm>
            <a:off x="1190310" y="5725773"/>
            <a:ext cx="1524958" cy="414809"/>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lIns="0" tIns="50929" rIns="0" bIns="50929">
            <a:normAutofit/>
          </a:bodyP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3D ‘Halo’ model in TRANSP</a:t>
            </a:r>
          </a:p>
        </p:txBody>
      </p:sp>
      <p:sp>
        <p:nvSpPr>
          <p:cNvPr id="151" name="Rectangle 40"/>
          <p:cNvSpPr>
            <a:spLocks noChangeArrowheads="1"/>
          </p:cNvSpPr>
          <p:nvPr/>
        </p:nvSpPr>
        <p:spPr bwMode="auto">
          <a:xfrm>
            <a:off x="1173480" y="4625684"/>
            <a:ext cx="4392300" cy="174406"/>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wrap="square" lIns="0" tIns="0" rIns="0" bIns="0">
            <a:prstTxWarp prst="textNoShape">
              <a:avLst/>
            </a:prstTxWarp>
            <a:spAutoFit/>
          </a:bodyPr>
          <a:lstStyle/>
          <a:p>
            <a:pPr algn="ctr"/>
            <a:r>
              <a:rPr lang="en-US" sz="1100" i="0" dirty="0">
                <a:solidFill>
                  <a:srgbClr val="000000"/>
                </a:solidFill>
                <a:latin typeface="Arial Narrow" charset="0"/>
              </a:rPr>
              <a:t>Improved rotation, </a:t>
            </a:r>
            <a:r>
              <a:rPr lang="en-US" sz="1100" i="0" dirty="0" err="1">
                <a:solidFill>
                  <a:srgbClr val="000000"/>
                </a:solidFill>
                <a:latin typeface="Arial Narrow" charset="0"/>
              </a:rPr>
              <a:t>F</a:t>
            </a:r>
            <a:r>
              <a:rPr lang="en-US" sz="1100" i="0" baseline="-25000" dirty="0" err="1">
                <a:solidFill>
                  <a:srgbClr val="000000"/>
                </a:solidFill>
                <a:latin typeface="Arial Narrow" charset="0"/>
              </a:rPr>
              <a:t>nb</a:t>
            </a:r>
            <a:r>
              <a:rPr lang="en-US" sz="1100" i="0" dirty="0">
                <a:solidFill>
                  <a:srgbClr val="000000"/>
                </a:solidFill>
                <a:latin typeface="Arial Narrow" charset="0"/>
              </a:rPr>
              <a:t> description in NOVA-K, M3D-K and HYM</a:t>
            </a:r>
          </a:p>
        </p:txBody>
      </p:sp>
      <p:sp>
        <p:nvSpPr>
          <p:cNvPr id="152" name="Right Arrow 151"/>
          <p:cNvSpPr>
            <a:spLocks noChangeArrowheads="1"/>
          </p:cNvSpPr>
          <p:nvPr/>
        </p:nvSpPr>
        <p:spPr bwMode="auto">
          <a:xfrm>
            <a:off x="2682240" y="2453362"/>
            <a:ext cx="2766060" cy="396519"/>
          </a:xfrm>
          <a:prstGeom prst="rightArrow">
            <a:avLst>
              <a:gd name="adj1" fmla="val 78667"/>
              <a:gd name="adj2" fmla="val 50008"/>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50929" rIns="0" bIns="50929" anchor="ct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Compare with linear/nonlinear predictions</a:t>
            </a:r>
          </a:p>
        </p:txBody>
      </p:sp>
      <p:sp>
        <p:nvSpPr>
          <p:cNvPr id="153" name="Right Arrow 152"/>
          <p:cNvSpPr>
            <a:spLocks noChangeArrowheads="1"/>
          </p:cNvSpPr>
          <p:nvPr/>
        </p:nvSpPr>
        <p:spPr bwMode="auto">
          <a:xfrm>
            <a:off x="2682240" y="4827843"/>
            <a:ext cx="2263140" cy="421005"/>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101858" tIns="50929" rIns="101858" bIns="50929" anchor="ct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ORBIT, SPIRAL for fast ion response to *AE modes</a:t>
            </a:r>
          </a:p>
        </p:txBody>
      </p:sp>
      <p:sp>
        <p:nvSpPr>
          <p:cNvPr id="154" name="Rectangle 40"/>
          <p:cNvSpPr>
            <a:spLocks noChangeArrowheads="1"/>
          </p:cNvSpPr>
          <p:nvPr/>
        </p:nvSpPr>
        <p:spPr bwMode="auto">
          <a:xfrm>
            <a:off x="4953795" y="4862525"/>
            <a:ext cx="2598420" cy="345440"/>
          </a:xfrm>
          <a:prstGeom prst="rect">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0" tIns="0" rIns="0" bIns="0" anchor="ct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Extend simulations to full 1T, 2MA NSTX-U scenarios</a:t>
            </a:r>
          </a:p>
        </p:txBody>
      </p:sp>
      <p:sp>
        <p:nvSpPr>
          <p:cNvPr id="155" name="Rounded Rectangle 154"/>
          <p:cNvSpPr>
            <a:spLocks noChangeArrowheads="1"/>
          </p:cNvSpPr>
          <p:nvPr/>
        </p:nvSpPr>
        <p:spPr bwMode="auto">
          <a:xfrm>
            <a:off x="8587755" y="3021954"/>
            <a:ext cx="1424940" cy="1671425"/>
          </a:xfrm>
          <a:prstGeom prst="roundRect">
            <a:avLst>
              <a:gd name="adj" fmla="val 16667"/>
            </a:avLst>
          </a:prstGeom>
          <a:gradFill rotWithShape="1">
            <a:gsLst>
              <a:gs pos="0">
                <a:srgbClr val="A3C4FF"/>
              </a:gs>
              <a:gs pos="35001">
                <a:srgbClr val="BFD5FF"/>
              </a:gs>
              <a:gs pos="100000">
                <a:srgbClr val="E5EEFF"/>
              </a:gs>
            </a:gsLst>
            <a:lin ang="16200000" scaled="1"/>
          </a:gradFill>
          <a:ln w="9525">
            <a:solidFill>
              <a:srgbClr val="4A7EBB"/>
            </a:solidFill>
            <a:round/>
            <a:headEnd/>
            <a:tailEnd/>
          </a:ln>
          <a:effectLst>
            <a:outerShdw blurRad="63500" dist="20000" dir="5400000" rotWithShape="0">
              <a:srgbClr val="000000">
                <a:alpha val="37999"/>
              </a:srgbClr>
            </a:outerShdw>
          </a:effectLst>
        </p:spPr>
        <p:txBody>
          <a:bodyPr lIns="0" tIns="50929" rIns="0" bIns="50929" anchor="ctr">
            <a:prstTxWarp prst="textNoShape">
              <a:avLst/>
            </a:prstTxWarp>
          </a:bodyPr>
          <a:lstStyle/>
          <a:p>
            <a:pPr algn="ctr"/>
            <a:r>
              <a:rPr lang="en-US" sz="1100" i="0" dirty="0">
                <a:solidFill>
                  <a:srgbClr val="000000"/>
                </a:solidFill>
                <a:latin typeface="Arial Narrow" charset="0"/>
              </a:rPr>
              <a:t>2. Assess requirements for fast ion </a:t>
            </a:r>
            <a:r>
              <a:rPr lang="en-US" sz="1100" dirty="0">
                <a:solidFill>
                  <a:srgbClr val="000000"/>
                </a:solidFill>
                <a:latin typeface="Arial Narrow" charset="0"/>
              </a:rPr>
              <a:t>phase space engineering</a:t>
            </a:r>
            <a:r>
              <a:rPr lang="en-US" sz="1100" i="0" dirty="0">
                <a:solidFill>
                  <a:srgbClr val="000000"/>
                </a:solidFill>
                <a:latin typeface="Arial Narrow" charset="0"/>
              </a:rPr>
              <a:t> through selective excitation/suppression of *AE modes</a:t>
            </a:r>
            <a:endParaRPr lang="en-US" sz="2200" i="0" dirty="0">
              <a:solidFill>
                <a:srgbClr val="000000"/>
              </a:solidFill>
              <a:latin typeface="Calibri" charset="0"/>
            </a:endParaRPr>
          </a:p>
        </p:txBody>
      </p:sp>
      <p:sp>
        <p:nvSpPr>
          <p:cNvPr id="156" name="Right Arrow 155"/>
          <p:cNvSpPr>
            <a:spLocks noChangeArrowheads="1"/>
          </p:cNvSpPr>
          <p:nvPr/>
        </p:nvSpPr>
        <p:spPr bwMode="auto">
          <a:xfrm>
            <a:off x="3604260" y="4257657"/>
            <a:ext cx="2766060" cy="345439"/>
          </a:xfrm>
          <a:prstGeom prst="rightArrow">
            <a:avLst>
              <a:gd name="adj1" fmla="val 78667"/>
              <a:gd name="adj2" fmla="val 50002"/>
            </a:avLst>
          </a:prstGeom>
          <a:gradFill flip="none" rotWithShape="1">
            <a:gsLst>
              <a:gs pos="0">
                <a:srgbClr val="F3A7A5"/>
              </a:gs>
              <a:gs pos="100000">
                <a:srgbClr val="FFFFFF"/>
              </a:gs>
            </a:gsLst>
            <a:lin ang="16200000" scaled="0"/>
            <a:tileRect/>
          </a:gradFill>
          <a:ln w="9525">
            <a:solidFill>
              <a:srgbClr val="F69240"/>
            </a:solidFill>
            <a:miter lim="800000"/>
            <a:headEnd/>
            <a:tailEnd/>
          </a:ln>
          <a:effectLst>
            <a:outerShdw blurRad="63500" dist="20000" dir="5400000" rotWithShape="0">
              <a:srgbClr val="000000">
                <a:alpha val="37999"/>
              </a:srgbClr>
            </a:outerShdw>
          </a:effectLst>
        </p:spPr>
        <p:txBody>
          <a:bodyPr lIns="0" tIns="50929" rIns="0" bIns="50929" anchor="ctr">
            <a:normAutofit/>
          </a:bodyP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*AE antenna for damping rate measurements</a:t>
            </a:r>
          </a:p>
        </p:txBody>
      </p:sp>
      <p:sp>
        <p:nvSpPr>
          <p:cNvPr id="158" name="Right Arrow 157"/>
          <p:cNvSpPr>
            <a:spLocks noChangeArrowheads="1"/>
          </p:cNvSpPr>
          <p:nvPr/>
        </p:nvSpPr>
        <p:spPr bwMode="auto">
          <a:xfrm>
            <a:off x="2682240" y="2193685"/>
            <a:ext cx="5196840" cy="259080"/>
          </a:xfrm>
          <a:prstGeom prst="rightArrow">
            <a:avLst>
              <a:gd name="adj1" fmla="val 84840"/>
              <a:gd name="adj2" fmla="val 38444"/>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lIns="0" tIns="50929" rIns="0" bIns="50929" anchor="ctr"/>
          <a:lstStyle/>
          <a:p>
            <a:pPr algn="ctr">
              <a:defRPr/>
            </a:pPr>
            <a:r>
              <a:rPr lang="en-US" sz="1100" i="0" dirty="0">
                <a:solidFill>
                  <a:srgbClr val="000000"/>
                </a:solidFill>
                <a:latin typeface="Arial Narrow" charset="0"/>
                <a:ea typeface="ＭＳ Ｐゴシック" charset="0"/>
                <a:cs typeface="ＭＳ Ｐゴシック" charset="0"/>
              </a:rPr>
              <a:t>Investigate *AE dynamics and fast ion transport mechanisms</a:t>
            </a:r>
          </a:p>
        </p:txBody>
      </p:sp>
      <p:sp>
        <p:nvSpPr>
          <p:cNvPr id="133" name="Rounded Rectangle 132"/>
          <p:cNvSpPr/>
          <p:nvPr/>
        </p:nvSpPr>
        <p:spPr>
          <a:xfrm>
            <a:off x="8566800" y="1391257"/>
            <a:ext cx="1424940" cy="345440"/>
          </a:xfrm>
          <a:prstGeom prst="roundRect">
            <a:avLst/>
          </a:prstGeom>
          <a:solidFill>
            <a:srgbClr val="D32A13"/>
          </a:solidFill>
        </p:spPr>
        <p:style>
          <a:lnRef idx="0">
            <a:schemeClr val="accent2"/>
          </a:lnRef>
          <a:fillRef idx="3">
            <a:schemeClr val="accent2"/>
          </a:fillRef>
          <a:effectRef idx="3">
            <a:schemeClr val="accent2"/>
          </a:effectRef>
          <a:fontRef idx="minor">
            <a:schemeClr val="lt1"/>
          </a:fontRef>
        </p:style>
        <p:txBody>
          <a:bodyPr lIns="0" tIns="45715" rIns="0" bIns="45715" anchor="ctr"/>
          <a:lstStyle/>
          <a:p>
            <a:pPr algn="ctr" fontAlgn="auto">
              <a:spcBef>
                <a:spcPts val="0"/>
              </a:spcBef>
              <a:spcAft>
                <a:spcPts val="0"/>
              </a:spcAft>
              <a:defRPr/>
            </a:pPr>
            <a:r>
              <a:rPr lang="en-US" sz="1800" i="0" dirty="0">
                <a:latin typeface="Arial Narrow" pitchFamily="34" charset="0"/>
              </a:rPr>
              <a:t>5 year goal</a:t>
            </a:r>
          </a:p>
        </p:txBody>
      </p:sp>
      <p:sp>
        <p:nvSpPr>
          <p:cNvPr id="49" name="Right Arrow 48"/>
          <p:cNvSpPr>
            <a:spLocks noChangeArrowheads="1"/>
          </p:cNvSpPr>
          <p:nvPr/>
        </p:nvSpPr>
        <p:spPr bwMode="auto">
          <a:xfrm>
            <a:off x="6429225" y="4188636"/>
            <a:ext cx="2095500" cy="630182"/>
          </a:xfrm>
          <a:prstGeom prst="rightArrow">
            <a:avLst>
              <a:gd name="adj1" fmla="val 78667"/>
              <a:gd name="adj2" fmla="val 50002"/>
            </a:avLst>
          </a:prstGeom>
          <a:gradFill flip="none" rotWithShape="1">
            <a:gsLst>
              <a:gs pos="0">
                <a:srgbClr val="F3A7A5"/>
              </a:gs>
              <a:gs pos="100000">
                <a:srgbClr val="FFFFFF"/>
              </a:gs>
            </a:gsLst>
            <a:lin ang="16200000" scaled="0"/>
            <a:tileRect/>
          </a:gradFill>
          <a:ln w="9525">
            <a:solidFill>
              <a:srgbClr val="F69240"/>
            </a:solidFill>
            <a:miter lim="800000"/>
            <a:headEnd/>
            <a:tailEnd/>
          </a:ln>
          <a:effectLst>
            <a:outerShdw blurRad="63500" dist="20000" dir="5400000" rotWithShape="0">
              <a:srgbClr val="000000">
                <a:alpha val="37999"/>
              </a:srgbClr>
            </a:outerShdw>
          </a:effectLst>
        </p:spPr>
        <p:txBody>
          <a:bodyPr lIns="0" tIns="50929" rIns="0" bIns="50929" anchor="ctr">
            <a:normAutofit fontScale="92500" lnSpcReduction="20000"/>
          </a:bodyP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Optimize *AE antenna </a:t>
            </a:r>
            <a:r>
              <a:rPr lang="en-US" sz="1100" i="0" dirty="0" smtClean="0">
                <a:solidFill>
                  <a:srgbClr val="000000"/>
                </a:solidFill>
                <a:latin typeface="Arial Narrow" pitchFamily="-112" charset="0"/>
                <a:ea typeface="ＭＳ Ｐゴシック" pitchFamily="-112" charset="-128"/>
                <a:cs typeface="ＭＳ Ｐゴシック" pitchFamily="-112" charset="-128"/>
              </a:rPr>
              <a:t>for</a:t>
            </a:r>
            <a:endParaRPr lang="en-US" sz="1100" i="0" dirty="0">
              <a:solidFill>
                <a:srgbClr val="000000"/>
              </a:solidFill>
              <a:latin typeface="Arial Narrow" pitchFamily="-112" charset="0"/>
              <a:ea typeface="ＭＳ Ｐゴシック" pitchFamily="-112" charset="-128"/>
              <a:cs typeface="ＭＳ Ｐゴシック" pitchFamily="-112" charset="-128"/>
            </a:endParaRPr>
          </a:p>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more efficient coupling</a:t>
            </a:r>
          </a:p>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to *AEs </a:t>
            </a:r>
            <a:r>
              <a:rPr lang="en-US" sz="1100" i="0" dirty="0" smtClean="0">
                <a:solidFill>
                  <a:srgbClr val="000000"/>
                </a:solidFill>
                <a:latin typeface="Arial Narrow" pitchFamily="-112" charset="0"/>
                <a:ea typeface="ＭＳ Ｐゴシック" pitchFamily="-112" charset="-128"/>
                <a:cs typeface="ＭＳ Ｐゴシック" pitchFamily="-112" charset="-128"/>
              </a:rPr>
              <a:t>(high power)</a:t>
            </a:r>
            <a:endParaRPr lang="en-US" sz="1100" i="0" dirty="0">
              <a:solidFill>
                <a:srgbClr val="000000"/>
              </a:solidFill>
              <a:latin typeface="Arial Narrow" pitchFamily="-112" charset="0"/>
              <a:ea typeface="ＭＳ Ｐゴシック" pitchFamily="-112" charset="-128"/>
              <a:cs typeface="ＭＳ Ｐゴシック" pitchFamily="-112" charset="-128"/>
            </a:endParaRPr>
          </a:p>
        </p:txBody>
      </p:sp>
      <p:sp>
        <p:nvSpPr>
          <p:cNvPr id="50" name="Right Arrow 49"/>
          <p:cNvSpPr>
            <a:spLocks noChangeArrowheads="1"/>
          </p:cNvSpPr>
          <p:nvPr/>
        </p:nvSpPr>
        <p:spPr bwMode="auto">
          <a:xfrm>
            <a:off x="6957061" y="5596058"/>
            <a:ext cx="1958340" cy="500818"/>
          </a:xfrm>
          <a:prstGeom prst="rightArrow">
            <a:avLst>
              <a:gd name="adj1" fmla="val 78667"/>
              <a:gd name="adj2" fmla="val 50002"/>
            </a:avLst>
          </a:prstGeom>
          <a:gradFill rotWithShape="1">
            <a:gsLst>
              <a:gs pos="0">
                <a:srgbClr val="FFBE86"/>
              </a:gs>
              <a:gs pos="35001">
                <a:srgbClr val="FFD0AA"/>
              </a:gs>
              <a:gs pos="100000">
                <a:srgbClr val="FFEBDB"/>
              </a:gs>
            </a:gsLst>
            <a:lin ang="16200000" scaled="1"/>
          </a:gradFill>
          <a:ln w="9525">
            <a:solidFill>
              <a:srgbClr val="F69240"/>
            </a:solidFill>
            <a:miter lim="800000"/>
            <a:headEnd/>
            <a:tailEnd/>
          </a:ln>
          <a:effectLst>
            <a:outerShdw blurRad="63500" dist="20000" dir="5400000" rotWithShape="0">
              <a:srgbClr val="000000">
                <a:alpha val="37999"/>
              </a:srgbClr>
            </a:outerShdw>
          </a:effectLst>
        </p:spPr>
        <p:txBody>
          <a:bodyPr lIns="0" tIns="50929" rIns="0" bIns="50929" anchor="ct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       Extend to current ramp up in FNSF/Pilot</a:t>
            </a:r>
          </a:p>
        </p:txBody>
      </p:sp>
      <p:sp>
        <p:nvSpPr>
          <p:cNvPr id="53" name="Rectangle 127"/>
          <p:cNvSpPr>
            <a:spLocks noChangeArrowheads="1"/>
          </p:cNvSpPr>
          <p:nvPr/>
        </p:nvSpPr>
        <p:spPr bwMode="auto">
          <a:xfrm>
            <a:off x="5532120" y="3454400"/>
            <a:ext cx="2682240" cy="259080"/>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lIns="101858" tIns="50929" rIns="101858" bIns="50929" anchor="ctr"/>
          <a:lstStyle/>
          <a:p>
            <a:pPr algn="ctr">
              <a:defRPr/>
            </a:pPr>
            <a:r>
              <a:rPr lang="en-US" sz="1100" i="0">
                <a:solidFill>
                  <a:srgbClr val="000000"/>
                </a:solidFill>
                <a:latin typeface="Arial Narrow" pitchFamily="-112" charset="0"/>
                <a:ea typeface="ＭＳ Ｐゴシック" pitchFamily="-112" charset="-128"/>
                <a:cs typeface="ＭＳ Ｐゴシック" pitchFamily="-112" charset="-128"/>
              </a:rPr>
              <a:t>fusion source profile array</a:t>
            </a:r>
          </a:p>
        </p:txBody>
      </p:sp>
      <p:sp>
        <p:nvSpPr>
          <p:cNvPr id="54" name="Rectangle 127"/>
          <p:cNvSpPr>
            <a:spLocks noChangeArrowheads="1"/>
          </p:cNvSpPr>
          <p:nvPr/>
        </p:nvSpPr>
        <p:spPr bwMode="auto">
          <a:xfrm>
            <a:off x="5532120" y="3799840"/>
            <a:ext cx="2682240" cy="336444"/>
          </a:xfrm>
          <a:prstGeom prst="rect">
            <a:avLst/>
          </a:prstGeom>
          <a:gradFill rotWithShape="1">
            <a:gsLst>
              <a:gs pos="0">
                <a:srgbClr val="FFA2A1"/>
              </a:gs>
              <a:gs pos="35001">
                <a:srgbClr val="FFBEBD"/>
              </a:gs>
              <a:gs pos="100000">
                <a:srgbClr val="FFE5E5"/>
              </a:gs>
            </a:gsLst>
            <a:lin ang="16200000" scaled="1"/>
          </a:gradFill>
          <a:ln w="9525">
            <a:solidFill>
              <a:srgbClr val="BE4B48"/>
            </a:solidFill>
            <a:miter lim="800000"/>
            <a:headEnd/>
            <a:tailEnd/>
          </a:ln>
          <a:effectLst>
            <a:outerShdw blurRad="63500" dist="20000" dir="5400000" rotWithShape="0">
              <a:srgbClr val="000000">
                <a:alpha val="37999"/>
              </a:srgbClr>
            </a:outerShdw>
          </a:effectLst>
        </p:spPr>
        <p:txBody>
          <a:bodyPr lIns="101858" tIns="50929" rIns="101858" bIns="50929" anchor="ctr"/>
          <a:lstStyle/>
          <a:p>
            <a:pPr algn="ctr">
              <a:defRPr/>
            </a:pPr>
            <a:r>
              <a:rPr lang="en-US" sz="1100" i="0" dirty="0">
                <a:solidFill>
                  <a:srgbClr val="000000"/>
                </a:solidFill>
                <a:latin typeface="Arial Narrow" pitchFamily="-112" charset="0"/>
                <a:ea typeface="ＭＳ Ｐゴシック" pitchFamily="-112" charset="-128"/>
                <a:cs typeface="ＭＳ Ｐゴシック" pitchFamily="-112" charset="-128"/>
              </a:rPr>
              <a:t>neutron collimator for high n</a:t>
            </a:r>
            <a:r>
              <a:rPr lang="en-US" sz="1100" i="0" baseline="-25000" dirty="0">
                <a:solidFill>
                  <a:srgbClr val="000000"/>
                </a:solidFill>
                <a:latin typeface="Arial Narrow" pitchFamily="-112" charset="0"/>
                <a:ea typeface="ＭＳ Ｐゴシック" pitchFamily="-112" charset="-128"/>
                <a:cs typeface="ＭＳ Ｐゴシック" pitchFamily="-112" charset="-128"/>
              </a:rPr>
              <a:t>e</a:t>
            </a:r>
            <a:r>
              <a:rPr lang="en-US" sz="1100" i="0" dirty="0">
                <a:solidFill>
                  <a:srgbClr val="000000"/>
                </a:solidFill>
                <a:latin typeface="Arial Narrow" pitchFamily="-112" charset="0"/>
                <a:ea typeface="ＭＳ Ｐゴシック" pitchFamily="-112" charset="-128"/>
                <a:cs typeface="ＭＳ Ｐゴシック" pitchFamily="-112" charset="-128"/>
              </a:rPr>
              <a:t> scenarios</a:t>
            </a:r>
          </a:p>
        </p:txBody>
      </p:sp>
      <p:pic>
        <p:nvPicPr>
          <p:cNvPr id="4" name="Picture 3" descr="dollar_symbol_blu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9600" y="547058"/>
            <a:ext cx="326230" cy="406123"/>
          </a:xfrm>
          <a:prstGeom prst="rect">
            <a:avLst/>
          </a:prstGeom>
        </p:spPr>
      </p:pic>
      <p:grpSp>
        <p:nvGrpSpPr>
          <p:cNvPr id="73" name="Group 72"/>
          <p:cNvGrpSpPr/>
          <p:nvPr/>
        </p:nvGrpSpPr>
        <p:grpSpPr>
          <a:xfrm>
            <a:off x="152401" y="1054840"/>
            <a:ext cx="8273265" cy="758721"/>
            <a:chOff x="595155" y="1054840"/>
            <a:chExt cx="8273265" cy="758721"/>
          </a:xfrm>
        </p:grpSpPr>
        <p:sp>
          <p:nvSpPr>
            <p:cNvPr id="78" name="Text Box 11"/>
            <p:cNvSpPr txBox="1">
              <a:spLocks noChangeArrowheads="1"/>
            </p:cNvSpPr>
            <p:nvPr/>
          </p:nvSpPr>
          <p:spPr bwMode="auto">
            <a:xfrm>
              <a:off x="750103" y="1080853"/>
              <a:ext cx="740410" cy="383223"/>
            </a:xfrm>
            <a:prstGeom prst="rect">
              <a:avLst/>
            </a:prstGeom>
            <a:noFill/>
            <a:ln w="9525">
              <a:noFill/>
              <a:miter lim="800000"/>
              <a:headEnd/>
              <a:tailEnd/>
            </a:ln>
          </p:spPr>
          <p:txBody>
            <a:bodyPr wrap="none">
              <a:prstTxWarp prst="textNoShape">
                <a:avLst/>
              </a:prstTxWarp>
              <a:spAutoFit/>
            </a:bodyPr>
            <a:lstStyle/>
            <a:p>
              <a:r>
                <a:rPr lang="en-US" sz="1800" b="0" i="0" dirty="0">
                  <a:solidFill>
                    <a:schemeClr val="accent3">
                      <a:lumMod val="65000"/>
                    </a:schemeClr>
                  </a:solidFill>
                </a:rPr>
                <a:t>FY13</a:t>
              </a:r>
            </a:p>
          </p:txBody>
        </p:sp>
        <p:sp>
          <p:nvSpPr>
            <p:cNvPr id="79" name="Text Box 12"/>
            <p:cNvSpPr txBox="1">
              <a:spLocks noChangeArrowheads="1"/>
            </p:cNvSpPr>
            <p:nvPr/>
          </p:nvSpPr>
          <p:spPr bwMode="auto">
            <a:xfrm>
              <a:off x="2133600"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FY14</a:t>
              </a:r>
            </a:p>
          </p:txBody>
        </p:sp>
        <p:sp>
          <p:nvSpPr>
            <p:cNvPr id="80" name="Text Box 13"/>
            <p:cNvSpPr txBox="1">
              <a:spLocks noChangeArrowheads="1"/>
            </p:cNvSpPr>
            <p:nvPr/>
          </p:nvSpPr>
          <p:spPr bwMode="auto">
            <a:xfrm>
              <a:off x="3491467"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FY15</a:t>
              </a:r>
            </a:p>
          </p:txBody>
        </p:sp>
        <p:sp>
          <p:nvSpPr>
            <p:cNvPr id="81" name="Text Box 14"/>
            <p:cNvSpPr txBox="1">
              <a:spLocks noChangeArrowheads="1"/>
            </p:cNvSpPr>
            <p:nvPr/>
          </p:nvSpPr>
          <p:spPr bwMode="auto">
            <a:xfrm>
              <a:off x="4849335"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FY16</a:t>
              </a:r>
            </a:p>
          </p:txBody>
        </p:sp>
        <p:sp>
          <p:nvSpPr>
            <p:cNvPr id="82" name="Text Box 15"/>
            <p:cNvSpPr txBox="1">
              <a:spLocks noChangeArrowheads="1"/>
            </p:cNvSpPr>
            <p:nvPr/>
          </p:nvSpPr>
          <p:spPr bwMode="auto">
            <a:xfrm>
              <a:off x="6207202"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FY17</a:t>
              </a:r>
            </a:p>
          </p:txBody>
        </p:sp>
        <p:sp>
          <p:nvSpPr>
            <p:cNvPr id="83" name="Text Box 16"/>
            <p:cNvSpPr txBox="1">
              <a:spLocks noChangeArrowheads="1"/>
            </p:cNvSpPr>
            <p:nvPr/>
          </p:nvSpPr>
          <p:spPr bwMode="auto">
            <a:xfrm>
              <a:off x="7565070"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FY18</a:t>
              </a:r>
            </a:p>
          </p:txBody>
        </p:sp>
        <p:sp>
          <p:nvSpPr>
            <p:cNvPr id="84" name="Line 20"/>
            <p:cNvSpPr>
              <a:spLocks noChangeShapeType="1"/>
            </p:cNvSpPr>
            <p:nvPr/>
          </p:nvSpPr>
          <p:spPr bwMode="auto">
            <a:xfrm>
              <a:off x="1616560"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5" name="Line 21"/>
            <p:cNvSpPr>
              <a:spLocks noChangeShapeType="1"/>
            </p:cNvSpPr>
            <p:nvPr/>
          </p:nvSpPr>
          <p:spPr bwMode="auto">
            <a:xfrm>
              <a:off x="3052335"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6" name="Line 22"/>
            <p:cNvSpPr>
              <a:spLocks noChangeShapeType="1"/>
            </p:cNvSpPr>
            <p:nvPr/>
          </p:nvSpPr>
          <p:spPr bwMode="auto">
            <a:xfrm>
              <a:off x="4488110"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 name="Line 23"/>
            <p:cNvSpPr>
              <a:spLocks noChangeShapeType="1"/>
            </p:cNvSpPr>
            <p:nvPr/>
          </p:nvSpPr>
          <p:spPr bwMode="auto">
            <a:xfrm>
              <a:off x="5923885"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 name="Line 24"/>
            <p:cNvSpPr>
              <a:spLocks noChangeShapeType="1"/>
            </p:cNvSpPr>
            <p:nvPr/>
          </p:nvSpPr>
          <p:spPr bwMode="auto">
            <a:xfrm>
              <a:off x="7359660" y="121853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9" name="Text Box 8"/>
            <p:cNvSpPr txBox="1">
              <a:spLocks noChangeArrowheads="1"/>
            </p:cNvSpPr>
            <p:nvPr/>
          </p:nvSpPr>
          <p:spPr bwMode="auto">
            <a:xfrm>
              <a:off x="2929423" y="1416446"/>
              <a:ext cx="2263140" cy="296863"/>
            </a:xfrm>
            <a:prstGeom prst="rect">
              <a:avLst/>
            </a:prstGeom>
            <a:noFill/>
            <a:ln w="9525">
              <a:noFill/>
              <a:miter lim="800000"/>
              <a:headEnd/>
              <a:tailEnd/>
            </a:ln>
          </p:spPr>
          <p:txBody>
            <a:bodyPr bIns="0">
              <a:prstTxWarp prst="textNoShape">
                <a:avLst/>
              </a:prstTxWarp>
              <a:spAutoFit/>
            </a:bodyPr>
            <a:lstStyle/>
            <a:p>
              <a:pPr algn="ctr"/>
              <a:r>
                <a:rPr lang="en-US" sz="1600">
                  <a:solidFill>
                    <a:schemeClr val="bg1"/>
                  </a:solidFill>
                  <a:latin typeface="Arial Narrow" charset="0"/>
                </a:rPr>
                <a:t>5 year plan period</a:t>
              </a:r>
            </a:p>
          </p:txBody>
        </p:sp>
        <p:sp>
          <p:nvSpPr>
            <p:cNvPr id="99" name="Right Arrow 98"/>
            <p:cNvSpPr/>
            <p:nvPr/>
          </p:nvSpPr>
          <p:spPr>
            <a:xfrm>
              <a:off x="1608198" y="1295401"/>
              <a:ext cx="7260222" cy="518160"/>
            </a:xfrm>
            <a:prstGeom prst="rightArrow">
              <a:avLst>
                <a:gd name="adj1" fmla="val 62000"/>
                <a:gd name="adj2" fmla="val 78333"/>
              </a:avLst>
            </a:prstGeom>
            <a:solidFill>
              <a:srgbClr val="D32A13"/>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i="0" dirty="0">
                  <a:latin typeface="Arial" pitchFamily="34" charset="0"/>
                  <a:cs typeface="Arial" pitchFamily="34" charset="0"/>
                </a:rPr>
                <a:t>5 year plan period</a:t>
              </a:r>
            </a:p>
          </p:txBody>
        </p:sp>
        <p:sp>
          <p:nvSpPr>
            <p:cNvPr id="100" name="TextBox 26"/>
            <p:cNvSpPr txBox="1">
              <a:spLocks noChangeArrowheads="1"/>
            </p:cNvSpPr>
            <p:nvPr/>
          </p:nvSpPr>
          <p:spPr bwMode="auto">
            <a:xfrm>
              <a:off x="595155" y="1467770"/>
              <a:ext cx="2263140" cy="172720"/>
            </a:xfrm>
            <a:prstGeom prst="rect">
              <a:avLst/>
            </a:prstGeom>
            <a:solidFill>
              <a:srgbClr val="FFFFCC"/>
            </a:solidFill>
            <a:ln w="12700">
              <a:solidFill>
                <a:schemeClr val="tx1"/>
              </a:solidFill>
              <a:miter lim="800000"/>
              <a:headEnd/>
              <a:tailEnd/>
            </a:ln>
          </p:spPr>
          <p:txBody>
            <a:bodyPr wrap="square" tIns="0" bIns="0" anchor="ctr">
              <a:normAutofit fontScale="77500" lnSpcReduction="20000"/>
            </a:bodyPr>
            <a:lstStyle/>
            <a:p>
              <a:pPr algn="ctr">
                <a:spcBef>
                  <a:spcPct val="20000"/>
                </a:spcBef>
              </a:pPr>
              <a:r>
                <a:rPr lang="en-US" sz="1800" i="0" dirty="0">
                  <a:latin typeface="Helvetica" pitchFamily="34" charset="0"/>
                  <a:ea typeface="MS PGothic" pitchFamily="34" charset="-128"/>
                </a:rPr>
                <a:t>Upgrade Outage</a:t>
              </a:r>
            </a:p>
          </p:txBody>
        </p:sp>
      </p:grpSp>
      <p:sp useBgFill="1">
        <p:nvSpPr>
          <p:cNvPr id="90" name="Rounded Rectangle 14"/>
          <p:cNvSpPr>
            <a:spLocks noChangeArrowheads="1"/>
          </p:cNvSpPr>
          <p:nvPr/>
        </p:nvSpPr>
        <p:spPr bwMode="auto">
          <a:xfrm>
            <a:off x="5486400" y="2667000"/>
            <a:ext cx="3048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000" dirty="0" smtClean="0">
                <a:solidFill>
                  <a:srgbClr val="FF0000"/>
                </a:solidFill>
              </a:rPr>
              <a:t>Incr</a:t>
            </a:r>
            <a:r>
              <a:rPr lang="en-US" dirty="0" smtClean="0">
                <a:solidFill>
                  <a:srgbClr val="FF0000"/>
                </a:solidFill>
              </a:rPr>
              <a:t>.</a:t>
            </a:r>
            <a:endParaRPr lang="en-US" dirty="0">
              <a:solidFill>
                <a:srgbClr val="FF0000"/>
              </a:solidFill>
            </a:endParaRPr>
          </a:p>
        </p:txBody>
      </p:sp>
      <p:sp useBgFill="1">
        <p:nvSpPr>
          <p:cNvPr id="91" name="Rounded Rectangle 14"/>
          <p:cNvSpPr>
            <a:spLocks noChangeArrowheads="1"/>
          </p:cNvSpPr>
          <p:nvPr/>
        </p:nvSpPr>
        <p:spPr bwMode="auto">
          <a:xfrm>
            <a:off x="5638800" y="3505200"/>
            <a:ext cx="3048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000" dirty="0" smtClean="0">
                <a:solidFill>
                  <a:srgbClr val="FF0000"/>
                </a:solidFill>
              </a:rPr>
              <a:t>Incr</a:t>
            </a:r>
            <a:r>
              <a:rPr lang="en-US" dirty="0" smtClean="0">
                <a:solidFill>
                  <a:srgbClr val="FF0000"/>
                </a:solidFill>
              </a:rPr>
              <a:t>.</a:t>
            </a:r>
            <a:endParaRPr lang="en-US" dirty="0">
              <a:solidFill>
                <a:srgbClr val="FF0000"/>
              </a:solidFill>
            </a:endParaRPr>
          </a:p>
        </p:txBody>
      </p:sp>
      <p:sp useBgFill="1">
        <p:nvSpPr>
          <p:cNvPr id="92" name="Rounded Rectangle 14"/>
          <p:cNvSpPr>
            <a:spLocks noChangeArrowheads="1"/>
          </p:cNvSpPr>
          <p:nvPr/>
        </p:nvSpPr>
        <p:spPr bwMode="auto">
          <a:xfrm>
            <a:off x="5486400" y="3962400"/>
            <a:ext cx="3048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000" dirty="0" smtClean="0">
                <a:solidFill>
                  <a:srgbClr val="FF0000"/>
                </a:solidFill>
              </a:rPr>
              <a:t>Incr</a:t>
            </a:r>
            <a:r>
              <a:rPr lang="en-US" dirty="0" smtClean="0">
                <a:solidFill>
                  <a:srgbClr val="FF0000"/>
                </a:solidFill>
              </a:rPr>
              <a:t>.</a:t>
            </a:r>
            <a:endParaRPr lang="en-US" dirty="0">
              <a:solidFill>
                <a:srgbClr val="FF0000"/>
              </a:solidFill>
            </a:endParaRPr>
          </a:p>
        </p:txBody>
      </p:sp>
      <p:sp useBgFill="1">
        <p:nvSpPr>
          <p:cNvPr id="93" name="Rounded Rectangle 14"/>
          <p:cNvSpPr>
            <a:spLocks noChangeArrowheads="1"/>
          </p:cNvSpPr>
          <p:nvPr/>
        </p:nvSpPr>
        <p:spPr bwMode="auto">
          <a:xfrm>
            <a:off x="6400800" y="4267200"/>
            <a:ext cx="3048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000" dirty="0" smtClean="0">
                <a:solidFill>
                  <a:srgbClr val="FF0000"/>
                </a:solidFill>
              </a:rPr>
              <a:t>Incr</a:t>
            </a:r>
            <a:r>
              <a:rPr lang="en-US" dirty="0" smtClean="0">
                <a:solidFill>
                  <a:srgbClr val="FF0000"/>
                </a:solidFill>
              </a:rPr>
              <a:t>.</a:t>
            </a:r>
            <a:endParaRPr lang="en-US" dirty="0">
              <a:solidFill>
                <a:srgbClr val="FF0000"/>
              </a:solidFill>
            </a:endParaRPr>
          </a:p>
        </p:txBody>
      </p:sp>
      <p:sp useBgFill="1">
        <p:nvSpPr>
          <p:cNvPr id="94" name="Rounded Rectangle 14"/>
          <p:cNvSpPr>
            <a:spLocks noChangeArrowheads="1"/>
          </p:cNvSpPr>
          <p:nvPr/>
        </p:nvSpPr>
        <p:spPr bwMode="auto">
          <a:xfrm>
            <a:off x="6858000" y="5791200"/>
            <a:ext cx="3048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000" dirty="0" smtClean="0">
                <a:solidFill>
                  <a:srgbClr val="FF0000"/>
                </a:solidFill>
              </a:rPr>
              <a:t>Incr</a:t>
            </a:r>
            <a:r>
              <a:rPr lang="en-US" dirty="0" smtClean="0">
                <a:solidFill>
                  <a:srgbClr val="FF0000"/>
                </a:solidFill>
              </a:rPr>
              <a:t>.</a:t>
            </a:r>
            <a:endParaRPr lang="en-US" dirty="0">
              <a:solidFill>
                <a:srgbClr val="FF0000"/>
              </a:solidFill>
            </a:endParaRPr>
          </a:p>
        </p:txBody>
      </p:sp>
      <p:sp useBgFill="1">
        <p:nvSpPr>
          <p:cNvPr id="95" name="Rounded Rectangle 14"/>
          <p:cNvSpPr>
            <a:spLocks noChangeArrowheads="1"/>
          </p:cNvSpPr>
          <p:nvPr/>
        </p:nvSpPr>
        <p:spPr bwMode="auto">
          <a:xfrm>
            <a:off x="6615130" y="6110271"/>
            <a:ext cx="3048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000" dirty="0" smtClean="0">
                <a:solidFill>
                  <a:srgbClr val="FF0000"/>
                </a:solidFill>
              </a:rPr>
              <a:t>Incr</a:t>
            </a:r>
            <a:r>
              <a:rPr lang="en-US" dirty="0" smtClean="0">
                <a:solidFill>
                  <a:srgbClr val="FF0000"/>
                </a:solidFill>
              </a:rPr>
              <a:t>.</a:t>
            </a:r>
            <a:endParaRPr lang="en-US" dirty="0">
              <a:solidFill>
                <a:srgbClr val="FF0000"/>
              </a:solidFill>
            </a:endParaRPr>
          </a:p>
        </p:txBody>
      </p:sp>
      <p:sp useBgFill="1">
        <p:nvSpPr>
          <p:cNvPr id="96" name="Rounded Rectangle 14"/>
          <p:cNvSpPr>
            <a:spLocks noChangeArrowheads="1"/>
          </p:cNvSpPr>
          <p:nvPr/>
        </p:nvSpPr>
        <p:spPr bwMode="auto">
          <a:xfrm>
            <a:off x="6796070" y="6600858"/>
            <a:ext cx="3048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000" dirty="0" smtClean="0">
                <a:solidFill>
                  <a:srgbClr val="FF0000"/>
                </a:solidFill>
              </a:rPr>
              <a:t>Incr</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3420120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STXU_2nd_NB_r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861278"/>
            <a:ext cx="3429001" cy="3530123"/>
          </a:xfrm>
          <a:prstGeom prst="rect">
            <a:avLst/>
          </a:prstGeom>
        </p:spPr>
      </p:pic>
      <p:grpSp>
        <p:nvGrpSpPr>
          <p:cNvPr id="21" name="Group 20"/>
          <p:cNvGrpSpPr/>
          <p:nvPr/>
        </p:nvGrpSpPr>
        <p:grpSpPr>
          <a:xfrm>
            <a:off x="4828401" y="4210399"/>
            <a:ext cx="3810000" cy="3200400"/>
            <a:chOff x="3505200" y="4343400"/>
            <a:chExt cx="3505200" cy="2971800"/>
          </a:xfrm>
        </p:grpSpPr>
        <p:grpSp>
          <p:nvGrpSpPr>
            <p:cNvPr id="61" name="Group 64"/>
            <p:cNvGrpSpPr>
              <a:grpSpLocks/>
            </p:cNvGrpSpPr>
            <p:nvPr/>
          </p:nvGrpSpPr>
          <p:grpSpPr bwMode="auto">
            <a:xfrm>
              <a:off x="3505200" y="4343400"/>
              <a:ext cx="3505200" cy="2971800"/>
              <a:chOff x="6019800" y="3977217"/>
              <a:chExt cx="3048000" cy="2550465"/>
            </a:xfrm>
          </p:grpSpPr>
          <p:pic>
            <p:nvPicPr>
              <p:cNvPr id="62" name="Picture 10"/>
              <p:cNvPicPr>
                <a:picLocks noChangeAspect="1" noChangeArrowheads="1"/>
              </p:cNvPicPr>
              <p:nvPr/>
            </p:nvPicPr>
            <p:blipFill>
              <a:blip r:embed="rId3" cstate="print"/>
              <a:srcRect/>
              <a:stretch>
                <a:fillRect/>
              </a:stretch>
            </p:blipFill>
            <p:spPr bwMode="auto">
              <a:xfrm>
                <a:off x="6019800" y="3977217"/>
                <a:ext cx="3048000" cy="2550465"/>
              </a:xfrm>
              <a:prstGeom prst="rect">
                <a:avLst/>
              </a:prstGeom>
              <a:noFill/>
              <a:ln w="9525">
                <a:noFill/>
                <a:miter lim="800000"/>
                <a:headEnd/>
                <a:tailEnd/>
              </a:ln>
            </p:spPr>
          </p:pic>
          <p:sp>
            <p:nvSpPr>
              <p:cNvPr id="63" name="Text Box 28"/>
              <p:cNvSpPr txBox="1">
                <a:spLocks noChangeArrowheads="1"/>
              </p:cNvSpPr>
              <p:nvPr/>
            </p:nvSpPr>
            <p:spPr bwMode="auto">
              <a:xfrm>
                <a:off x="8140148" y="5491438"/>
                <a:ext cx="915051" cy="537149"/>
              </a:xfrm>
              <a:prstGeom prst="rect">
                <a:avLst/>
              </a:prstGeom>
              <a:solidFill>
                <a:srgbClr val="EAEAEA"/>
              </a:solidFill>
              <a:ln w="6350" algn="ctr">
                <a:solidFill>
                  <a:schemeClr val="tx1"/>
                </a:solidFill>
                <a:miter lim="800000"/>
                <a:headEnd/>
                <a:tailEnd/>
              </a:ln>
            </p:spPr>
            <p:txBody>
              <a:bodyPr lIns="0" tIns="91440" rIns="0" bIns="0">
                <a:spAutoFit/>
              </a:bodyPr>
              <a:lstStyle/>
              <a:p>
                <a:pPr algn="ctr">
                  <a:lnSpc>
                    <a:spcPct val="50000"/>
                  </a:lnSpc>
                  <a:spcBef>
                    <a:spcPct val="20000"/>
                  </a:spcBef>
                  <a:defRPr/>
                </a:pPr>
                <a:r>
                  <a:rPr lang="en-US" sz="1200" i="0" dirty="0">
                    <a:solidFill>
                      <a:srgbClr val="009999"/>
                    </a:solidFill>
                    <a:latin typeface="Arial Narrow" pitchFamily="34" charset="0"/>
                  </a:rPr>
                  <a:t>R</a:t>
                </a:r>
                <a:r>
                  <a:rPr lang="en-US" sz="1200" i="0" baseline="-25000" dirty="0">
                    <a:solidFill>
                      <a:srgbClr val="009999"/>
                    </a:solidFill>
                    <a:latin typeface="Arial Narrow" pitchFamily="34" charset="0"/>
                  </a:rPr>
                  <a:t>TAN </a:t>
                </a:r>
                <a:r>
                  <a:rPr lang="en-US" sz="1200" i="0" dirty="0">
                    <a:solidFill>
                      <a:srgbClr val="009999"/>
                    </a:solidFill>
                    <a:latin typeface="Arial Narrow" pitchFamily="34" charset="0"/>
                  </a:rPr>
                  <a:t>[cm]</a:t>
                </a:r>
              </a:p>
              <a:p>
                <a:pPr algn="ctr">
                  <a:lnSpc>
                    <a:spcPct val="50000"/>
                  </a:lnSpc>
                  <a:spcBef>
                    <a:spcPct val="20000"/>
                  </a:spcBef>
                  <a:defRPr/>
                </a:pPr>
                <a:r>
                  <a:rPr lang="en-US" sz="1200" i="0" baseline="30000" dirty="0">
                    <a:solidFill>
                      <a:srgbClr val="009999"/>
                    </a:solidFill>
                    <a:latin typeface="Arial Narrow" pitchFamily="34" charset="0"/>
                  </a:rPr>
                  <a:t>__________________ </a:t>
                </a:r>
              </a:p>
              <a:p>
                <a:pPr algn="ctr">
                  <a:lnSpc>
                    <a:spcPct val="50000"/>
                  </a:lnSpc>
                  <a:spcBef>
                    <a:spcPct val="20000"/>
                  </a:spcBef>
                  <a:defRPr/>
                </a:pPr>
                <a:r>
                  <a:rPr lang="en-US" sz="1200" i="0" dirty="0">
                    <a:solidFill>
                      <a:srgbClr val="000000"/>
                    </a:solidFill>
                    <a:latin typeface="Arial Narrow" pitchFamily="34" charset="0"/>
                  </a:rPr>
                  <a:t> 50,  60, 70, 130</a:t>
                </a:r>
              </a:p>
              <a:p>
                <a:pPr algn="ctr">
                  <a:lnSpc>
                    <a:spcPct val="50000"/>
                  </a:lnSpc>
                  <a:spcBef>
                    <a:spcPct val="20000"/>
                  </a:spcBef>
                  <a:defRPr/>
                </a:pPr>
                <a:r>
                  <a:rPr lang="en-US" sz="1200" i="0" dirty="0">
                    <a:solidFill>
                      <a:srgbClr val="FF0000"/>
                    </a:solidFill>
                    <a:latin typeface="Arial Narrow" pitchFamily="34" charset="0"/>
                  </a:rPr>
                  <a:t> 60,  70,120,130</a:t>
                </a:r>
              </a:p>
              <a:p>
                <a:pPr algn="ctr">
                  <a:lnSpc>
                    <a:spcPct val="50000"/>
                  </a:lnSpc>
                  <a:spcBef>
                    <a:spcPct val="20000"/>
                  </a:spcBef>
                  <a:defRPr/>
                </a:pPr>
                <a:r>
                  <a:rPr lang="en-US" sz="1200" i="0" dirty="0">
                    <a:solidFill>
                      <a:srgbClr val="3333CC"/>
                    </a:solidFill>
                    <a:latin typeface="Arial Narrow" pitchFamily="34" charset="0"/>
                  </a:rPr>
                  <a:t>70,110,120,130</a:t>
                </a:r>
              </a:p>
            </p:txBody>
          </p:sp>
          <p:grpSp>
            <p:nvGrpSpPr>
              <p:cNvPr id="64" name="Group 36"/>
              <p:cNvGrpSpPr/>
              <p:nvPr/>
            </p:nvGrpSpPr>
            <p:grpSpPr>
              <a:xfrm>
                <a:off x="6600822" y="4470282"/>
                <a:ext cx="890595" cy="579438"/>
                <a:chOff x="5818188" y="3756025"/>
                <a:chExt cx="890595" cy="579438"/>
              </a:xfrm>
              <a:solidFill>
                <a:schemeClr val="bg1"/>
              </a:solidFill>
            </p:grpSpPr>
            <p:grpSp>
              <p:nvGrpSpPr>
                <p:cNvPr id="66" name="Group 13"/>
                <p:cNvGrpSpPr>
                  <a:grpSpLocks/>
                </p:cNvGrpSpPr>
                <p:nvPr/>
              </p:nvGrpSpPr>
              <p:grpSpPr bwMode="auto">
                <a:xfrm>
                  <a:off x="5818188" y="3756025"/>
                  <a:ext cx="825500" cy="579438"/>
                  <a:chOff x="3739" y="3074"/>
                  <a:chExt cx="371" cy="230"/>
                </a:xfrm>
                <a:grpFill/>
              </p:grpSpPr>
              <p:sp>
                <p:nvSpPr>
                  <p:cNvPr id="77" name="Rectangle 12"/>
                  <p:cNvSpPr>
                    <a:spLocks noChangeArrowheads="1"/>
                  </p:cNvSpPr>
                  <p:nvPr/>
                </p:nvSpPr>
                <p:spPr bwMode="auto">
                  <a:xfrm>
                    <a:off x="3739" y="3074"/>
                    <a:ext cx="371" cy="230"/>
                  </a:xfrm>
                  <a:prstGeom prst="rect">
                    <a:avLst/>
                  </a:prstGeom>
                  <a:grpFill/>
                  <a:ln w="9525">
                    <a:noFill/>
                    <a:miter lim="800000"/>
                    <a:headEnd/>
                    <a:tailEnd/>
                  </a:ln>
                </p:spPr>
                <p:txBody>
                  <a:bodyPr/>
                  <a:lstStyle/>
                  <a:p>
                    <a:pPr algn="ctr">
                      <a:spcBef>
                        <a:spcPct val="20000"/>
                      </a:spcBef>
                      <a:defRPr/>
                    </a:pPr>
                    <a:endParaRPr lang="en-US" sz="1600" i="0" dirty="0"/>
                  </a:p>
                </p:txBody>
              </p:sp>
              <p:sp>
                <p:nvSpPr>
                  <p:cNvPr id="78" name="Rectangle 13"/>
                  <p:cNvSpPr>
                    <a:spLocks noChangeArrowheads="1"/>
                  </p:cNvSpPr>
                  <p:nvPr/>
                </p:nvSpPr>
                <p:spPr bwMode="auto">
                  <a:xfrm>
                    <a:off x="3739" y="3074"/>
                    <a:ext cx="371" cy="230"/>
                  </a:xfrm>
                  <a:prstGeom prst="rect">
                    <a:avLst/>
                  </a:prstGeom>
                  <a:grpFill/>
                  <a:ln w="6350" cap="rnd">
                    <a:noFill/>
                    <a:miter lim="800000"/>
                    <a:headEnd/>
                    <a:tailEnd/>
                  </a:ln>
                </p:spPr>
                <p:txBody>
                  <a:bodyPr/>
                  <a:lstStyle/>
                  <a:p>
                    <a:pPr algn="ctr">
                      <a:spcBef>
                        <a:spcPct val="20000"/>
                      </a:spcBef>
                      <a:defRPr/>
                    </a:pPr>
                    <a:endParaRPr lang="en-US" sz="1600" i="0" dirty="0"/>
                  </a:p>
                </p:txBody>
              </p:sp>
            </p:grpSp>
            <p:sp>
              <p:nvSpPr>
                <p:cNvPr id="67" name="Freeform 15"/>
                <p:cNvSpPr>
                  <a:spLocks noEditPoints="1"/>
                </p:cNvSpPr>
                <p:nvPr/>
              </p:nvSpPr>
              <p:spPr bwMode="auto">
                <a:xfrm>
                  <a:off x="5897563" y="4256088"/>
                  <a:ext cx="217487" cy="25400"/>
                </a:xfrm>
                <a:custGeom>
                  <a:avLst/>
                  <a:gdLst>
                    <a:gd name="T0" fmla="*/ 0 w 98"/>
                    <a:gd name="T1" fmla="*/ 0 h 9"/>
                    <a:gd name="T2" fmla="*/ 2147483647 w 98"/>
                    <a:gd name="T3" fmla="*/ 0 h 9"/>
                    <a:gd name="T4" fmla="*/ 2147483647 w 98"/>
                    <a:gd name="T5" fmla="*/ 2147483647 h 9"/>
                    <a:gd name="T6" fmla="*/ 0 w 98"/>
                    <a:gd name="T7" fmla="*/ 2147483647 h 9"/>
                    <a:gd name="T8" fmla="*/ 0 w 98"/>
                    <a:gd name="T9" fmla="*/ 0 h 9"/>
                    <a:gd name="T10" fmla="*/ 2147483647 w 98"/>
                    <a:gd name="T11" fmla="*/ 0 h 9"/>
                    <a:gd name="T12" fmla="*/ 2147483647 w 98"/>
                    <a:gd name="T13" fmla="*/ 0 h 9"/>
                    <a:gd name="T14" fmla="*/ 2147483647 w 98"/>
                    <a:gd name="T15" fmla="*/ 2147483647 h 9"/>
                    <a:gd name="T16" fmla="*/ 2147483647 w 98"/>
                    <a:gd name="T17" fmla="*/ 2147483647 h 9"/>
                    <a:gd name="T18" fmla="*/ 2147483647 w 98"/>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9"/>
                    <a:gd name="T32" fmla="*/ 98 w 98"/>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9">
                      <a:moveTo>
                        <a:pt x="0" y="0"/>
                      </a:moveTo>
                      <a:lnTo>
                        <a:pt x="36" y="0"/>
                      </a:lnTo>
                      <a:lnTo>
                        <a:pt x="36" y="9"/>
                      </a:lnTo>
                      <a:lnTo>
                        <a:pt x="0" y="9"/>
                      </a:lnTo>
                      <a:lnTo>
                        <a:pt x="0" y="0"/>
                      </a:lnTo>
                      <a:close/>
                      <a:moveTo>
                        <a:pt x="62" y="0"/>
                      </a:moveTo>
                      <a:lnTo>
                        <a:pt x="98" y="0"/>
                      </a:lnTo>
                      <a:lnTo>
                        <a:pt x="98" y="9"/>
                      </a:lnTo>
                      <a:lnTo>
                        <a:pt x="62" y="9"/>
                      </a:lnTo>
                      <a:lnTo>
                        <a:pt x="62" y="0"/>
                      </a:lnTo>
                      <a:close/>
                    </a:path>
                  </a:pathLst>
                </a:custGeom>
                <a:solidFill>
                  <a:schemeClr val="tx1"/>
                </a:solidFill>
                <a:ln w="0" cap="flat">
                  <a:solidFill>
                    <a:srgbClr val="000000"/>
                  </a:solidFill>
                  <a:prstDash val="solid"/>
                  <a:bevel/>
                  <a:headEnd/>
                  <a:tailEnd/>
                </a:ln>
              </p:spPr>
              <p:txBody>
                <a:bodyPr/>
                <a:lstStyle/>
                <a:p>
                  <a:pPr>
                    <a:defRPr/>
                  </a:pPr>
                  <a:endParaRPr lang="en-US" sz="1600" i="0" dirty="0"/>
                </a:p>
              </p:txBody>
            </p:sp>
            <p:grpSp>
              <p:nvGrpSpPr>
                <p:cNvPr id="68" name="Group 39"/>
                <p:cNvGrpSpPr>
                  <a:grpSpLocks/>
                </p:cNvGrpSpPr>
                <p:nvPr/>
              </p:nvGrpSpPr>
              <p:grpSpPr bwMode="auto">
                <a:xfrm>
                  <a:off x="5867407" y="3783013"/>
                  <a:ext cx="841376" cy="320675"/>
                  <a:chOff x="3115" y="2129"/>
                  <a:chExt cx="530" cy="202"/>
                </a:xfrm>
                <a:grpFill/>
              </p:grpSpPr>
              <p:sp>
                <p:nvSpPr>
                  <p:cNvPr id="71" name="Line 14"/>
                  <p:cNvSpPr>
                    <a:spLocks noChangeShapeType="1"/>
                  </p:cNvSpPr>
                  <p:nvPr/>
                </p:nvSpPr>
                <p:spPr bwMode="auto">
                  <a:xfrm>
                    <a:off x="3134" y="2331"/>
                    <a:ext cx="148" cy="0"/>
                  </a:xfrm>
                  <a:prstGeom prst="line">
                    <a:avLst/>
                  </a:prstGeom>
                  <a:grpFill/>
                  <a:ln w="12700">
                    <a:solidFill>
                      <a:srgbClr val="000000"/>
                    </a:solidFill>
                    <a:round/>
                    <a:headEnd/>
                    <a:tailEnd/>
                  </a:ln>
                </p:spPr>
                <p:txBody>
                  <a:bodyPr/>
                  <a:lstStyle/>
                  <a:p>
                    <a:pPr>
                      <a:defRPr/>
                    </a:pPr>
                    <a:endParaRPr lang="en-US" sz="1600" i="0" dirty="0"/>
                  </a:p>
                </p:txBody>
              </p:sp>
              <p:sp>
                <p:nvSpPr>
                  <p:cNvPr id="72" name="Rectangle 16"/>
                  <p:cNvSpPr>
                    <a:spLocks noChangeArrowheads="1"/>
                  </p:cNvSpPr>
                  <p:nvPr/>
                </p:nvSpPr>
                <p:spPr bwMode="auto">
                  <a:xfrm>
                    <a:off x="3115" y="2129"/>
                    <a:ext cx="43" cy="85"/>
                  </a:xfrm>
                  <a:prstGeom prst="rect">
                    <a:avLst/>
                  </a:prstGeom>
                  <a:grpFill/>
                  <a:ln w="9525">
                    <a:noFill/>
                    <a:miter lim="800000"/>
                    <a:headEnd/>
                    <a:tailEnd/>
                  </a:ln>
                </p:spPr>
                <p:txBody>
                  <a:bodyPr wrap="none" lIns="0" tIns="0" rIns="0" bIns="0">
                    <a:spAutoFit/>
                  </a:bodyPr>
                  <a:lstStyle/>
                  <a:p>
                    <a:pPr>
                      <a:spcBef>
                        <a:spcPct val="20000"/>
                      </a:spcBef>
                      <a:defRPr/>
                    </a:pPr>
                    <a:r>
                      <a:rPr lang="en-US" sz="1100" i="0" dirty="0">
                        <a:solidFill>
                          <a:srgbClr val="000000"/>
                        </a:solidFill>
                        <a:latin typeface="Arial" pitchFamily="34" charset="0"/>
                      </a:rPr>
                      <a:t>n</a:t>
                    </a:r>
                    <a:endParaRPr lang="en-US" sz="2500" i="0" dirty="0">
                      <a:solidFill>
                        <a:srgbClr val="000000"/>
                      </a:solidFill>
                    </a:endParaRPr>
                  </a:p>
                </p:txBody>
              </p:sp>
              <p:sp>
                <p:nvSpPr>
                  <p:cNvPr id="73" name="Rectangle 17"/>
                  <p:cNvSpPr>
                    <a:spLocks noChangeArrowheads="1"/>
                  </p:cNvSpPr>
                  <p:nvPr/>
                </p:nvSpPr>
                <p:spPr bwMode="auto">
                  <a:xfrm>
                    <a:off x="3165" y="2183"/>
                    <a:ext cx="36" cy="79"/>
                  </a:xfrm>
                  <a:prstGeom prst="rect">
                    <a:avLst/>
                  </a:prstGeom>
                  <a:grpFill/>
                  <a:ln w="9525">
                    <a:noFill/>
                    <a:miter lim="800000"/>
                    <a:headEnd/>
                    <a:tailEnd/>
                  </a:ln>
                </p:spPr>
                <p:txBody>
                  <a:bodyPr wrap="none" lIns="0" tIns="0" rIns="0" bIns="0">
                    <a:spAutoFit/>
                  </a:bodyPr>
                  <a:lstStyle/>
                  <a:p>
                    <a:pPr>
                      <a:spcBef>
                        <a:spcPct val="20000"/>
                      </a:spcBef>
                      <a:defRPr/>
                    </a:pPr>
                    <a:r>
                      <a:rPr lang="en-US" sz="1000" i="0" dirty="0">
                        <a:solidFill>
                          <a:srgbClr val="000000"/>
                        </a:solidFill>
                        <a:latin typeface="Arial" pitchFamily="34" charset="0"/>
                      </a:rPr>
                      <a:t>e</a:t>
                    </a:r>
                    <a:endParaRPr lang="en-US" sz="2500" i="0" dirty="0">
                      <a:solidFill>
                        <a:srgbClr val="000000"/>
                      </a:solidFill>
                    </a:endParaRPr>
                  </a:p>
                </p:txBody>
              </p:sp>
              <p:sp>
                <p:nvSpPr>
                  <p:cNvPr id="74" name="Rectangle 18"/>
                  <p:cNvSpPr>
                    <a:spLocks noChangeArrowheads="1"/>
                  </p:cNvSpPr>
                  <p:nvPr/>
                </p:nvSpPr>
                <p:spPr bwMode="auto">
                  <a:xfrm>
                    <a:off x="3218" y="2129"/>
                    <a:ext cx="20" cy="85"/>
                  </a:xfrm>
                  <a:prstGeom prst="rect">
                    <a:avLst/>
                  </a:prstGeom>
                  <a:grpFill/>
                  <a:ln w="9525">
                    <a:noFill/>
                    <a:miter lim="800000"/>
                    <a:headEnd/>
                    <a:tailEnd/>
                  </a:ln>
                </p:spPr>
                <p:txBody>
                  <a:bodyPr wrap="none" lIns="0" tIns="0" rIns="0" bIns="0">
                    <a:spAutoFit/>
                  </a:bodyPr>
                  <a:lstStyle/>
                  <a:p>
                    <a:pPr>
                      <a:spcBef>
                        <a:spcPct val="20000"/>
                      </a:spcBef>
                      <a:defRPr/>
                    </a:pPr>
                    <a:r>
                      <a:rPr lang="en-US" sz="1100" i="0" dirty="0">
                        <a:solidFill>
                          <a:srgbClr val="000000"/>
                        </a:solidFill>
                        <a:latin typeface="Arial" pitchFamily="34" charset="0"/>
                      </a:rPr>
                      <a:t>/ </a:t>
                    </a:r>
                    <a:endParaRPr lang="en-US" sz="2500" i="0" dirty="0">
                      <a:solidFill>
                        <a:srgbClr val="000000"/>
                      </a:solidFill>
                    </a:endParaRPr>
                  </a:p>
                </p:txBody>
              </p:sp>
              <p:sp>
                <p:nvSpPr>
                  <p:cNvPr id="75" name="Rectangle 19"/>
                  <p:cNvSpPr>
                    <a:spLocks noChangeArrowheads="1"/>
                  </p:cNvSpPr>
                  <p:nvPr/>
                </p:nvSpPr>
                <p:spPr bwMode="auto">
                  <a:xfrm>
                    <a:off x="3264" y="2129"/>
                    <a:ext cx="43" cy="85"/>
                  </a:xfrm>
                  <a:prstGeom prst="rect">
                    <a:avLst/>
                  </a:prstGeom>
                  <a:grpFill/>
                  <a:ln w="9525">
                    <a:noFill/>
                    <a:miter lim="800000"/>
                    <a:headEnd/>
                    <a:tailEnd/>
                  </a:ln>
                </p:spPr>
                <p:txBody>
                  <a:bodyPr wrap="none" lIns="0" tIns="0" rIns="0" bIns="0">
                    <a:spAutoFit/>
                  </a:bodyPr>
                  <a:lstStyle/>
                  <a:p>
                    <a:pPr>
                      <a:spcBef>
                        <a:spcPct val="20000"/>
                      </a:spcBef>
                      <a:defRPr/>
                    </a:pPr>
                    <a:r>
                      <a:rPr lang="en-US" sz="1100" i="0" dirty="0">
                        <a:solidFill>
                          <a:srgbClr val="000000"/>
                        </a:solidFill>
                        <a:latin typeface="Arial" pitchFamily="34" charset="0"/>
                      </a:rPr>
                      <a:t>n</a:t>
                    </a:r>
                    <a:endParaRPr lang="en-US" sz="2500" i="0" dirty="0">
                      <a:solidFill>
                        <a:srgbClr val="000000"/>
                      </a:solidFill>
                    </a:endParaRPr>
                  </a:p>
                </p:txBody>
              </p:sp>
              <p:sp>
                <p:nvSpPr>
                  <p:cNvPr id="76" name="Rectangle 20"/>
                  <p:cNvSpPr>
                    <a:spLocks noChangeArrowheads="1"/>
                  </p:cNvSpPr>
                  <p:nvPr/>
                </p:nvSpPr>
                <p:spPr bwMode="auto">
                  <a:xfrm>
                    <a:off x="3315" y="2183"/>
                    <a:ext cx="330" cy="77"/>
                  </a:xfrm>
                  <a:prstGeom prst="rect">
                    <a:avLst/>
                  </a:prstGeom>
                  <a:grpFill/>
                  <a:ln w="9525">
                    <a:noFill/>
                    <a:miter lim="800000"/>
                    <a:headEnd/>
                    <a:tailEnd/>
                  </a:ln>
                </p:spPr>
                <p:txBody>
                  <a:bodyPr wrap="none" lIns="0" tIns="0" rIns="0" bIns="0">
                    <a:spAutoFit/>
                  </a:bodyPr>
                  <a:lstStyle/>
                  <a:p>
                    <a:pPr>
                      <a:spcBef>
                        <a:spcPct val="20000"/>
                      </a:spcBef>
                      <a:defRPr/>
                    </a:pPr>
                    <a:r>
                      <a:rPr lang="en-US" sz="1000" i="0" dirty="0">
                        <a:solidFill>
                          <a:srgbClr val="000000"/>
                        </a:solidFill>
                        <a:latin typeface="Arial" pitchFamily="34" charset="0"/>
                      </a:rPr>
                      <a:t>Greenwald</a:t>
                    </a:r>
                    <a:endParaRPr lang="en-US" sz="2500" i="0" dirty="0">
                      <a:solidFill>
                        <a:srgbClr val="000000"/>
                      </a:solidFill>
                    </a:endParaRPr>
                  </a:p>
                </p:txBody>
              </p:sp>
            </p:grpSp>
            <p:sp>
              <p:nvSpPr>
                <p:cNvPr id="69" name="Rectangle 21"/>
                <p:cNvSpPr>
                  <a:spLocks noChangeArrowheads="1"/>
                </p:cNvSpPr>
                <p:nvPr/>
              </p:nvSpPr>
              <p:spPr bwMode="auto">
                <a:xfrm>
                  <a:off x="6223000" y="4043364"/>
                  <a:ext cx="219642" cy="138988"/>
                </a:xfrm>
                <a:prstGeom prst="rect">
                  <a:avLst/>
                </a:prstGeom>
                <a:grpFill/>
                <a:ln w="9525">
                  <a:noFill/>
                  <a:miter lim="800000"/>
                  <a:headEnd/>
                  <a:tailEnd/>
                </a:ln>
              </p:spPr>
              <p:txBody>
                <a:bodyPr wrap="none" lIns="0" tIns="0" rIns="0" bIns="0">
                  <a:spAutoFit/>
                </a:bodyPr>
                <a:lstStyle/>
                <a:p>
                  <a:pPr>
                    <a:spcBef>
                      <a:spcPct val="20000"/>
                    </a:spcBef>
                    <a:defRPr/>
                  </a:pPr>
                  <a:r>
                    <a:rPr lang="en-US" sz="1100" i="0" dirty="0">
                      <a:solidFill>
                        <a:srgbClr val="000000"/>
                      </a:solidFill>
                      <a:latin typeface="Arial" pitchFamily="34" charset="0"/>
                    </a:rPr>
                    <a:t>0.95</a:t>
                  </a:r>
                  <a:endParaRPr lang="en-US" sz="2000" i="0" dirty="0"/>
                </a:p>
              </p:txBody>
            </p:sp>
            <p:sp>
              <p:nvSpPr>
                <p:cNvPr id="70" name="Rectangle 22"/>
                <p:cNvSpPr>
                  <a:spLocks noChangeArrowheads="1"/>
                </p:cNvSpPr>
                <p:nvPr/>
              </p:nvSpPr>
              <p:spPr bwMode="auto">
                <a:xfrm>
                  <a:off x="6224588" y="4195763"/>
                  <a:ext cx="219642" cy="138988"/>
                </a:xfrm>
                <a:prstGeom prst="rect">
                  <a:avLst/>
                </a:prstGeom>
                <a:grpFill/>
                <a:ln w="9525">
                  <a:noFill/>
                  <a:miter lim="800000"/>
                  <a:headEnd/>
                  <a:tailEnd/>
                </a:ln>
              </p:spPr>
              <p:txBody>
                <a:bodyPr wrap="none" lIns="0" tIns="0" rIns="0" bIns="0">
                  <a:spAutoFit/>
                </a:bodyPr>
                <a:lstStyle/>
                <a:p>
                  <a:pPr>
                    <a:spcBef>
                      <a:spcPct val="20000"/>
                    </a:spcBef>
                    <a:defRPr/>
                  </a:pPr>
                  <a:r>
                    <a:rPr lang="en-US" sz="1100" i="0" dirty="0">
                      <a:solidFill>
                        <a:srgbClr val="000000"/>
                      </a:solidFill>
                      <a:latin typeface="Arial" pitchFamily="34" charset="0"/>
                    </a:rPr>
                    <a:t>0.72</a:t>
                  </a:r>
                  <a:endParaRPr lang="en-US" sz="2000" i="0" dirty="0"/>
                </a:p>
              </p:txBody>
            </p:sp>
          </p:grpSp>
        </p:grpSp>
        <p:sp useBgFill="1">
          <p:nvSpPr>
            <p:cNvPr id="16" name="Rectangle 15"/>
            <p:cNvSpPr/>
            <p:nvPr/>
          </p:nvSpPr>
          <p:spPr bwMode="auto">
            <a:xfrm>
              <a:off x="4114800" y="4343400"/>
              <a:ext cx="2667000" cy="381000"/>
            </a:xfrm>
            <a:prstGeom prst="rect">
              <a:avLst/>
            </a:prstGeom>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294">
                <a:spcBef>
                  <a:spcPct val="20000"/>
                </a:spcBef>
                <a:buFontTx/>
                <a:buChar char="•"/>
              </a:pPr>
              <a:endParaRPr lang="en-US" sz="1200">
                <a:latin typeface="Helvetica" pitchFamily="-128" charset="0"/>
              </a:endParaRPr>
            </a:p>
          </p:txBody>
        </p:sp>
      </p:grpSp>
      <p:sp>
        <p:nvSpPr>
          <p:cNvPr id="2" name="Title 1"/>
          <p:cNvSpPr>
            <a:spLocks noGrp="1"/>
          </p:cNvSpPr>
          <p:nvPr>
            <p:ph type="title"/>
          </p:nvPr>
        </p:nvSpPr>
        <p:spPr/>
        <p:txBody>
          <a:bodyPr>
            <a:normAutofit fontScale="90000"/>
          </a:bodyPr>
          <a:lstStyle/>
          <a:p>
            <a:r>
              <a:rPr lang="en-US" sz="3100" dirty="0"/>
              <a:t>Facility &amp; Control developments give access to new physics, enable projections to next-step</a:t>
            </a:r>
            <a:endParaRPr lang="en-US" dirty="0"/>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23</a:t>
            </a:fld>
            <a:endParaRPr lang="en-US"/>
          </a:p>
        </p:txBody>
      </p:sp>
      <p:sp>
        <p:nvSpPr>
          <p:cNvPr id="40" name="Right Arrow 39"/>
          <p:cNvSpPr>
            <a:spLocks noChangeArrowheads="1"/>
          </p:cNvSpPr>
          <p:nvPr/>
        </p:nvSpPr>
        <p:spPr bwMode="auto">
          <a:xfrm>
            <a:off x="4741699" y="2895601"/>
            <a:ext cx="4191000" cy="611801"/>
          </a:xfrm>
          <a:prstGeom prst="rightArrow">
            <a:avLst>
              <a:gd name="adj1" fmla="val 78667"/>
              <a:gd name="adj2" fmla="val 50004"/>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lIns="101858" tIns="50929" rIns="101858" bIns="50929" anchor="ctr">
            <a:normAutofit fontScale="85000" lnSpcReduction="20000"/>
          </a:bodyPr>
          <a:lstStyle/>
          <a:p>
            <a:pPr algn="ctr">
              <a:defRPr/>
            </a:pPr>
            <a:r>
              <a:rPr lang="en-US" sz="1600" i="0" dirty="0">
                <a:solidFill>
                  <a:srgbClr val="000000"/>
                </a:solidFill>
                <a:latin typeface="Arial Narrow" pitchFamily="-112" charset="0"/>
                <a:ea typeface="Arial" pitchFamily="-112" charset="0"/>
                <a:cs typeface="Arial" pitchFamily="-112" charset="0"/>
              </a:rPr>
              <a:t>q-profile, rotation control</a:t>
            </a:r>
          </a:p>
          <a:p>
            <a:pPr algn="ctr">
              <a:defRPr/>
            </a:pPr>
            <a:r>
              <a:rPr lang="en-US" sz="1600" i="0" dirty="0">
                <a:solidFill>
                  <a:srgbClr val="000000"/>
                </a:solidFill>
                <a:latin typeface="Arial Narrow" pitchFamily="-112" charset="0"/>
                <a:ea typeface="Arial" pitchFamily="-112" charset="0"/>
                <a:cs typeface="Arial" pitchFamily="-112" charset="0"/>
              </a:rPr>
              <a:t>with 2</a:t>
            </a:r>
            <a:r>
              <a:rPr lang="en-US" sz="1600" i="0" baseline="30000" dirty="0">
                <a:solidFill>
                  <a:srgbClr val="000000"/>
                </a:solidFill>
                <a:latin typeface="Arial Narrow" pitchFamily="-112" charset="0"/>
                <a:ea typeface="Arial" pitchFamily="-112" charset="0"/>
                <a:cs typeface="Arial" pitchFamily="-112" charset="0"/>
              </a:rPr>
              <a:t>nd</a:t>
            </a:r>
            <a:r>
              <a:rPr lang="en-US" sz="1600" i="0" dirty="0">
                <a:solidFill>
                  <a:srgbClr val="000000"/>
                </a:solidFill>
                <a:latin typeface="Arial Narrow" pitchFamily="-112" charset="0"/>
                <a:ea typeface="Arial" pitchFamily="-112" charset="0"/>
                <a:cs typeface="Arial" pitchFamily="-112" charset="0"/>
              </a:rPr>
              <a:t> </a:t>
            </a:r>
            <a:r>
              <a:rPr lang="en-US" sz="1600" i="0" dirty="0" smtClean="0">
                <a:solidFill>
                  <a:srgbClr val="000000"/>
                </a:solidFill>
                <a:latin typeface="Arial Narrow" pitchFamily="-112" charset="0"/>
                <a:ea typeface="Arial" pitchFamily="-112" charset="0"/>
                <a:cs typeface="Arial" pitchFamily="-112" charset="0"/>
              </a:rPr>
              <a:t>NBI; density control</a:t>
            </a:r>
            <a:endParaRPr lang="en-US" sz="1600" i="0" dirty="0">
              <a:solidFill>
                <a:srgbClr val="000000"/>
              </a:solidFill>
              <a:latin typeface="Arial Narrow" pitchFamily="-112" charset="0"/>
              <a:ea typeface="Arial" pitchFamily="-112" charset="0"/>
              <a:cs typeface="Arial" pitchFamily="-112" charset="0"/>
            </a:endParaRPr>
          </a:p>
        </p:txBody>
      </p:sp>
      <p:sp>
        <p:nvSpPr>
          <p:cNvPr id="42" name="Rectangle 40"/>
          <p:cNvSpPr>
            <a:spLocks noChangeArrowheads="1"/>
          </p:cNvSpPr>
          <p:nvPr/>
        </p:nvSpPr>
        <p:spPr bwMode="auto">
          <a:xfrm>
            <a:off x="228600" y="2057401"/>
            <a:ext cx="1043054" cy="379735"/>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wrap="none" lIns="101858" tIns="50929" rIns="101858" bIns="50929">
            <a:prstTxWarp prst="textNoShape">
              <a:avLst/>
            </a:prstTxWarp>
            <a:normAutofit/>
          </a:bodyPr>
          <a:lstStyle/>
          <a:p>
            <a:pPr algn="ctr"/>
            <a:r>
              <a:rPr lang="en-US" sz="1600">
                <a:solidFill>
                  <a:srgbClr val="000000"/>
                </a:solidFill>
              </a:rPr>
              <a:t>Facility</a:t>
            </a:r>
          </a:p>
        </p:txBody>
      </p:sp>
      <p:sp>
        <p:nvSpPr>
          <p:cNvPr id="43" name="Rectangle 40"/>
          <p:cNvSpPr>
            <a:spLocks noChangeArrowheads="1"/>
          </p:cNvSpPr>
          <p:nvPr/>
        </p:nvSpPr>
        <p:spPr bwMode="auto">
          <a:xfrm>
            <a:off x="181887" y="2930830"/>
            <a:ext cx="1083304" cy="498171"/>
          </a:xfrm>
          <a:prstGeom prst="rect">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lIns="101858" tIns="50929" rIns="101858" bIns="50929">
            <a:prstTxWarp prst="textNoShape">
              <a:avLst/>
            </a:prstTxWarp>
            <a:normAutofit fontScale="92500" lnSpcReduction="20000"/>
          </a:bodyPr>
          <a:lstStyle/>
          <a:p>
            <a:pPr algn="ctr"/>
            <a:r>
              <a:rPr lang="en-US" sz="1600" dirty="0">
                <a:solidFill>
                  <a:srgbClr val="000000"/>
                </a:solidFill>
              </a:rPr>
              <a:t>Plasma Control</a:t>
            </a:r>
          </a:p>
        </p:txBody>
      </p:sp>
      <p:sp>
        <p:nvSpPr>
          <p:cNvPr id="44" name="Rectangle 127"/>
          <p:cNvSpPr>
            <a:spLocks noChangeArrowheads="1"/>
          </p:cNvSpPr>
          <p:nvPr/>
        </p:nvSpPr>
        <p:spPr bwMode="auto">
          <a:xfrm>
            <a:off x="3081799" y="1971608"/>
            <a:ext cx="1927860" cy="49657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lIns="101858" tIns="50929" rIns="101858" bIns="50929" anchor="ctr">
            <a:normAutofit fontScale="92500" lnSpcReduction="20000"/>
          </a:bodyPr>
          <a:lstStyle/>
          <a:p>
            <a:pPr algn="ctr">
              <a:defRPr/>
            </a:pPr>
            <a:r>
              <a:rPr lang="en-US" sz="1600" i="0">
                <a:solidFill>
                  <a:srgbClr val="000000"/>
                </a:solidFill>
                <a:latin typeface="Arial Narrow" charset="0"/>
                <a:ea typeface="ＭＳ Ｐゴシック" charset="0"/>
                <a:cs typeface="ＭＳ Ｐゴシック" charset="0"/>
              </a:rPr>
              <a:t>2</a:t>
            </a:r>
            <a:r>
              <a:rPr lang="en-US" sz="1600" i="0" baseline="30000">
                <a:solidFill>
                  <a:srgbClr val="000000"/>
                </a:solidFill>
                <a:latin typeface="Arial Narrow" charset="0"/>
                <a:ea typeface="ＭＳ Ｐゴシック" charset="0"/>
                <a:cs typeface="ＭＳ Ｐゴシック" charset="0"/>
              </a:rPr>
              <a:t>nd</a:t>
            </a:r>
            <a:r>
              <a:rPr lang="en-US" sz="1600" i="0">
                <a:solidFill>
                  <a:srgbClr val="000000"/>
                </a:solidFill>
                <a:latin typeface="Arial Narrow" charset="0"/>
                <a:ea typeface="ＭＳ Ｐゴシック" charset="0"/>
                <a:cs typeface="ＭＳ Ｐゴシック" charset="0"/>
              </a:rPr>
              <a:t> (more tangential) NB line</a:t>
            </a:r>
          </a:p>
        </p:txBody>
      </p:sp>
      <p:sp>
        <p:nvSpPr>
          <p:cNvPr id="54" name="Right Arrow 53"/>
          <p:cNvSpPr>
            <a:spLocks noChangeArrowheads="1"/>
          </p:cNvSpPr>
          <p:nvPr/>
        </p:nvSpPr>
        <p:spPr bwMode="auto">
          <a:xfrm>
            <a:off x="7086600" y="2218006"/>
            <a:ext cx="2514600" cy="636623"/>
          </a:xfrm>
          <a:prstGeom prst="rightArrow">
            <a:avLst>
              <a:gd name="adj1" fmla="val 78667"/>
              <a:gd name="adj2" fmla="val 32606"/>
            </a:avLst>
          </a:prstGeom>
          <a:gradFill flip="none" rotWithShape="1">
            <a:gsLst>
              <a:gs pos="0">
                <a:schemeClr val="bg1">
                  <a:lumMod val="75000"/>
                </a:schemeClr>
              </a:gs>
              <a:gs pos="100000">
                <a:srgbClr val="FFFFFF"/>
              </a:gs>
            </a:gsLst>
            <a:lin ang="16200000" scaled="0"/>
            <a:tileRect/>
          </a:gradFill>
          <a:ln w="9525">
            <a:solidFill>
              <a:schemeClr val="tx1"/>
            </a:solidFill>
            <a:miter lim="800000"/>
            <a:headEnd/>
            <a:tailEnd/>
          </a:ln>
          <a:effectLst>
            <a:outerShdw blurRad="63500" dist="20000" dir="5400000" rotWithShape="0">
              <a:srgbClr val="000000">
                <a:alpha val="37999"/>
              </a:srgbClr>
            </a:outerShdw>
          </a:effectLst>
        </p:spPr>
        <p:txBody>
          <a:bodyPr lIns="0" tIns="45710" rIns="0" bIns="45710" anchor="ctr">
            <a:normAutofit fontScale="92500" lnSpcReduction="10000"/>
          </a:bodyPr>
          <a:lstStyle/>
          <a:p>
            <a:pPr algn="ctr">
              <a:lnSpc>
                <a:spcPct val="90000"/>
              </a:lnSpc>
            </a:pPr>
            <a:r>
              <a:rPr lang="en-US" sz="1600" dirty="0">
                <a:solidFill>
                  <a:srgbClr val="000000"/>
                </a:solidFill>
                <a:latin typeface="Arial Narrow" charset="0"/>
              </a:rPr>
              <a:t>       Assess *AE antenna for mode excitation</a:t>
            </a:r>
          </a:p>
        </p:txBody>
      </p:sp>
      <p:sp>
        <p:nvSpPr>
          <p:cNvPr id="55" name="Rectangle 127"/>
          <p:cNvSpPr>
            <a:spLocks noChangeArrowheads="1"/>
          </p:cNvSpPr>
          <p:nvPr/>
        </p:nvSpPr>
        <p:spPr bwMode="auto">
          <a:xfrm>
            <a:off x="6010276" y="1815143"/>
            <a:ext cx="1000126" cy="492091"/>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lIns="0" tIns="45710" rIns="0" bIns="45710" anchor="ctr">
            <a:normAutofit fontScale="92500" lnSpcReduction="20000"/>
          </a:bodyPr>
          <a:lstStyle/>
          <a:p>
            <a:pPr algn="ctr"/>
            <a:r>
              <a:rPr lang="en-US" sz="1600">
                <a:solidFill>
                  <a:srgbClr val="000000"/>
                </a:solidFill>
                <a:latin typeface="Arial Narrow" charset="0"/>
              </a:rPr>
              <a:t>NCC coils (partial)</a:t>
            </a:r>
          </a:p>
        </p:txBody>
      </p:sp>
      <p:sp>
        <p:nvSpPr>
          <p:cNvPr id="56" name="Rectangle 127"/>
          <p:cNvSpPr>
            <a:spLocks noChangeArrowheads="1"/>
          </p:cNvSpPr>
          <p:nvPr/>
        </p:nvSpPr>
        <p:spPr bwMode="auto">
          <a:xfrm>
            <a:off x="7086600" y="1899258"/>
            <a:ext cx="1752600" cy="304800"/>
          </a:xfrm>
          <a:prstGeom prst="rect">
            <a:avLst/>
          </a:prstGeom>
          <a:gradFill rotWithShape="1">
            <a:gsLst>
              <a:gs pos="0">
                <a:srgbClr val="BCBCBC"/>
              </a:gs>
              <a:gs pos="35001">
                <a:srgbClr val="D0D0D0"/>
              </a:gs>
              <a:gs pos="100000">
                <a:srgbClr val="EDEDED"/>
              </a:gs>
            </a:gsLst>
            <a:lin ang="16200000" scaled="1"/>
          </a:gradFill>
          <a:ln w="9525">
            <a:solidFill>
              <a:srgbClr val="000000"/>
            </a:solidFill>
            <a:miter lim="800000"/>
            <a:headEnd/>
            <a:tailEnd/>
          </a:ln>
          <a:effectLst>
            <a:outerShdw blurRad="63500" dist="20000" dir="5400000" rotWithShape="0">
              <a:srgbClr val="000000">
                <a:alpha val="37999"/>
              </a:srgbClr>
            </a:outerShdw>
          </a:effectLst>
        </p:spPr>
        <p:txBody>
          <a:bodyPr lIns="0" tIns="45715" rIns="0" bIns="45715" anchor="ctr">
            <a:noAutofit/>
          </a:bodyPr>
          <a:lstStyle/>
          <a:p>
            <a:pPr algn="ctr">
              <a:lnSpc>
                <a:spcPct val="90000"/>
              </a:lnSpc>
            </a:pPr>
            <a:r>
              <a:rPr lang="en-US" sz="1600" dirty="0">
                <a:solidFill>
                  <a:srgbClr val="000000"/>
                </a:solidFill>
                <a:latin typeface="Arial Narrow" charset="0"/>
              </a:rPr>
              <a:t>      NCC coils (full)</a:t>
            </a:r>
          </a:p>
        </p:txBody>
      </p:sp>
      <p:grpSp>
        <p:nvGrpSpPr>
          <p:cNvPr id="13" name="Group 12"/>
          <p:cNvGrpSpPr/>
          <p:nvPr/>
        </p:nvGrpSpPr>
        <p:grpSpPr>
          <a:xfrm>
            <a:off x="4752202" y="3581397"/>
            <a:ext cx="4149393" cy="923330"/>
            <a:chOff x="3419774" y="3581401"/>
            <a:chExt cx="4980772" cy="559409"/>
          </a:xfrm>
        </p:grpSpPr>
        <p:sp>
          <p:nvSpPr>
            <p:cNvPr id="11" name="TextBox 10"/>
            <p:cNvSpPr txBox="1"/>
            <p:nvPr/>
          </p:nvSpPr>
          <p:spPr>
            <a:xfrm>
              <a:off x="3419774" y="3581401"/>
              <a:ext cx="4980772" cy="559409"/>
            </a:xfrm>
            <a:prstGeom prst="rect">
              <a:avLst/>
            </a:prstGeom>
            <a:noFill/>
            <a:ln w="25400">
              <a:solidFill>
                <a:srgbClr val="008000"/>
              </a:solidFill>
            </a:ln>
          </p:spPr>
          <p:txBody>
            <a:bodyPr wrap="none" lIns="91440" rIns="91440" rtlCol="0">
              <a:spAutoFit/>
            </a:bodyPr>
            <a:lstStyle/>
            <a:p>
              <a:r>
                <a:rPr lang="en-US" sz="1800" b="0" i="0" dirty="0">
                  <a:solidFill>
                    <a:srgbClr val="008000"/>
                  </a:solidFill>
                </a:rPr>
                <a:t>Flexible NBI parameters + NCC coils:</a:t>
              </a:r>
            </a:p>
            <a:p>
              <a:r>
                <a:rPr lang="en-US" sz="1800" b="0" i="0" dirty="0">
                  <a:solidFill>
                    <a:srgbClr val="008000"/>
                  </a:solidFill>
                </a:rPr>
                <a:t>control q-profile, rotation; add 3D fields</a:t>
              </a:r>
            </a:p>
            <a:p>
              <a:r>
                <a:rPr lang="en-US" sz="1800" b="0" i="0" dirty="0">
                  <a:solidFill>
                    <a:srgbClr val="008000"/>
                  </a:solidFill>
                </a:rPr>
                <a:t>       </a:t>
              </a:r>
              <a:r>
                <a:rPr lang="en-US" sz="1800" i="0" dirty="0">
                  <a:solidFill>
                    <a:srgbClr val="008000"/>
                  </a:solidFill>
                </a:rPr>
                <a:t>affect mode stability, dynamics</a:t>
              </a:r>
            </a:p>
          </p:txBody>
        </p:sp>
        <p:sp>
          <p:nvSpPr>
            <p:cNvPr id="12" name="Right Arrow 11"/>
            <p:cNvSpPr/>
            <p:nvPr/>
          </p:nvSpPr>
          <p:spPr bwMode="auto">
            <a:xfrm>
              <a:off x="3651889" y="3972077"/>
              <a:ext cx="333083" cy="127993"/>
            </a:xfrm>
            <a:prstGeom prst="rightArrow">
              <a:avLst/>
            </a:prstGeom>
            <a:noFill/>
            <a:ln w="31750" cap="flat" cmpd="sng" algn="ctr">
              <a:solidFill>
                <a:srgbClr val="008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294">
                <a:spcBef>
                  <a:spcPct val="20000"/>
                </a:spcBef>
                <a:buFontTx/>
                <a:buChar char="•"/>
              </a:pPr>
              <a:endParaRPr lang="en-US" sz="1200">
                <a:latin typeface="Helvetica" pitchFamily="-128" charset="0"/>
              </a:endParaRPr>
            </a:p>
          </p:txBody>
        </p:sp>
      </p:grpSp>
      <p:grpSp>
        <p:nvGrpSpPr>
          <p:cNvPr id="59" name="Group 58"/>
          <p:cNvGrpSpPr/>
          <p:nvPr/>
        </p:nvGrpSpPr>
        <p:grpSpPr>
          <a:xfrm>
            <a:off x="648765" y="1054840"/>
            <a:ext cx="8273265" cy="758721"/>
            <a:chOff x="595155" y="1054840"/>
            <a:chExt cx="8273265" cy="758721"/>
          </a:xfrm>
        </p:grpSpPr>
        <p:sp>
          <p:nvSpPr>
            <p:cNvPr id="60" name="Text Box 11"/>
            <p:cNvSpPr txBox="1">
              <a:spLocks noChangeArrowheads="1"/>
            </p:cNvSpPr>
            <p:nvPr/>
          </p:nvSpPr>
          <p:spPr bwMode="auto">
            <a:xfrm>
              <a:off x="750103" y="1080853"/>
              <a:ext cx="740410" cy="383223"/>
            </a:xfrm>
            <a:prstGeom prst="rect">
              <a:avLst/>
            </a:prstGeom>
            <a:noFill/>
            <a:ln w="9525">
              <a:noFill/>
              <a:miter lim="800000"/>
              <a:headEnd/>
              <a:tailEnd/>
            </a:ln>
          </p:spPr>
          <p:txBody>
            <a:bodyPr wrap="none">
              <a:prstTxWarp prst="textNoShape">
                <a:avLst/>
              </a:prstTxWarp>
              <a:spAutoFit/>
            </a:bodyPr>
            <a:lstStyle/>
            <a:p>
              <a:r>
                <a:rPr lang="en-US" sz="1800" b="0" i="0" dirty="0">
                  <a:solidFill>
                    <a:schemeClr val="accent3">
                      <a:lumMod val="65000"/>
                    </a:schemeClr>
                  </a:solidFill>
                </a:rPr>
                <a:t>FY13</a:t>
              </a:r>
            </a:p>
          </p:txBody>
        </p:sp>
        <p:sp>
          <p:nvSpPr>
            <p:cNvPr id="65" name="Text Box 12"/>
            <p:cNvSpPr txBox="1">
              <a:spLocks noChangeArrowheads="1"/>
            </p:cNvSpPr>
            <p:nvPr/>
          </p:nvSpPr>
          <p:spPr bwMode="auto">
            <a:xfrm>
              <a:off x="2133600"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FY14</a:t>
              </a:r>
            </a:p>
          </p:txBody>
        </p:sp>
        <p:sp>
          <p:nvSpPr>
            <p:cNvPr id="79" name="Text Box 13"/>
            <p:cNvSpPr txBox="1">
              <a:spLocks noChangeArrowheads="1"/>
            </p:cNvSpPr>
            <p:nvPr/>
          </p:nvSpPr>
          <p:spPr bwMode="auto">
            <a:xfrm>
              <a:off x="3491467"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FY15</a:t>
              </a:r>
            </a:p>
          </p:txBody>
        </p:sp>
        <p:sp>
          <p:nvSpPr>
            <p:cNvPr id="82" name="Text Box 14"/>
            <p:cNvSpPr txBox="1">
              <a:spLocks noChangeArrowheads="1"/>
            </p:cNvSpPr>
            <p:nvPr/>
          </p:nvSpPr>
          <p:spPr bwMode="auto">
            <a:xfrm>
              <a:off x="4849335"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FY16</a:t>
              </a:r>
            </a:p>
          </p:txBody>
        </p:sp>
        <p:sp>
          <p:nvSpPr>
            <p:cNvPr id="83" name="Text Box 15"/>
            <p:cNvSpPr txBox="1">
              <a:spLocks noChangeArrowheads="1"/>
            </p:cNvSpPr>
            <p:nvPr/>
          </p:nvSpPr>
          <p:spPr bwMode="auto">
            <a:xfrm>
              <a:off x="6207202"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FY17</a:t>
              </a:r>
            </a:p>
          </p:txBody>
        </p:sp>
        <p:sp>
          <p:nvSpPr>
            <p:cNvPr id="84" name="Text Box 16"/>
            <p:cNvSpPr txBox="1">
              <a:spLocks noChangeArrowheads="1"/>
            </p:cNvSpPr>
            <p:nvPr/>
          </p:nvSpPr>
          <p:spPr bwMode="auto">
            <a:xfrm>
              <a:off x="7565070" y="1054840"/>
              <a:ext cx="742594" cy="383694"/>
            </a:xfrm>
            <a:prstGeom prst="rect">
              <a:avLst/>
            </a:prstGeom>
            <a:noFill/>
            <a:ln w="9525">
              <a:noFill/>
              <a:miter lim="800000"/>
              <a:headEnd/>
              <a:tailEnd/>
            </a:ln>
          </p:spPr>
          <p:txBody>
            <a:bodyPr wrap="none">
              <a:prstTxWarp prst="textNoShape">
                <a:avLst/>
              </a:prstTxWarp>
              <a:spAutoFit/>
            </a:bodyPr>
            <a:lstStyle/>
            <a:p>
              <a:r>
                <a:rPr lang="en-US" sz="1800" b="0" i="0" dirty="0">
                  <a:solidFill>
                    <a:srgbClr val="000000"/>
                  </a:solidFill>
                </a:rPr>
                <a:t>FY18</a:t>
              </a:r>
            </a:p>
          </p:txBody>
        </p:sp>
        <p:sp>
          <p:nvSpPr>
            <p:cNvPr id="85" name="Line 20"/>
            <p:cNvSpPr>
              <a:spLocks noChangeShapeType="1"/>
            </p:cNvSpPr>
            <p:nvPr/>
          </p:nvSpPr>
          <p:spPr bwMode="auto">
            <a:xfrm>
              <a:off x="1616560"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6" name="Line 21"/>
            <p:cNvSpPr>
              <a:spLocks noChangeShapeType="1"/>
            </p:cNvSpPr>
            <p:nvPr/>
          </p:nvSpPr>
          <p:spPr bwMode="auto">
            <a:xfrm>
              <a:off x="3052335"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7" name="Line 22"/>
            <p:cNvSpPr>
              <a:spLocks noChangeShapeType="1"/>
            </p:cNvSpPr>
            <p:nvPr/>
          </p:nvSpPr>
          <p:spPr bwMode="auto">
            <a:xfrm>
              <a:off x="4488110"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8" name="Line 23"/>
            <p:cNvSpPr>
              <a:spLocks noChangeShapeType="1"/>
            </p:cNvSpPr>
            <p:nvPr/>
          </p:nvSpPr>
          <p:spPr bwMode="auto">
            <a:xfrm>
              <a:off x="5923885" y="123080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89" name="Line 24"/>
            <p:cNvSpPr>
              <a:spLocks noChangeShapeType="1"/>
            </p:cNvSpPr>
            <p:nvPr/>
          </p:nvSpPr>
          <p:spPr bwMode="auto">
            <a:xfrm>
              <a:off x="7359660" y="1218537"/>
              <a:ext cx="0" cy="17272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90" name="Text Box 8"/>
            <p:cNvSpPr txBox="1">
              <a:spLocks noChangeArrowheads="1"/>
            </p:cNvSpPr>
            <p:nvPr/>
          </p:nvSpPr>
          <p:spPr bwMode="auto">
            <a:xfrm>
              <a:off x="2929423" y="1416446"/>
              <a:ext cx="2263140" cy="296863"/>
            </a:xfrm>
            <a:prstGeom prst="rect">
              <a:avLst/>
            </a:prstGeom>
            <a:noFill/>
            <a:ln w="9525">
              <a:noFill/>
              <a:miter lim="800000"/>
              <a:headEnd/>
              <a:tailEnd/>
            </a:ln>
          </p:spPr>
          <p:txBody>
            <a:bodyPr bIns="0">
              <a:prstTxWarp prst="textNoShape">
                <a:avLst/>
              </a:prstTxWarp>
              <a:spAutoFit/>
            </a:bodyPr>
            <a:lstStyle/>
            <a:p>
              <a:pPr algn="ctr"/>
              <a:r>
                <a:rPr lang="en-US" sz="1600">
                  <a:solidFill>
                    <a:schemeClr val="bg1"/>
                  </a:solidFill>
                  <a:latin typeface="Arial Narrow" charset="0"/>
                </a:rPr>
                <a:t>5 year plan period</a:t>
              </a:r>
            </a:p>
          </p:txBody>
        </p:sp>
        <p:sp>
          <p:nvSpPr>
            <p:cNvPr id="91" name="Right Arrow 90"/>
            <p:cNvSpPr/>
            <p:nvPr/>
          </p:nvSpPr>
          <p:spPr>
            <a:xfrm>
              <a:off x="1608198" y="1295401"/>
              <a:ext cx="7260222" cy="518160"/>
            </a:xfrm>
            <a:prstGeom prst="rightArrow">
              <a:avLst>
                <a:gd name="adj1" fmla="val 62000"/>
                <a:gd name="adj2" fmla="val 78333"/>
              </a:avLst>
            </a:prstGeom>
            <a:solidFill>
              <a:srgbClr val="D32A13"/>
            </a:solidFill>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r>
                <a:rPr lang="en-US" sz="1600" i="0" dirty="0">
                  <a:latin typeface="Arial" pitchFamily="34" charset="0"/>
                  <a:cs typeface="Arial" pitchFamily="34" charset="0"/>
                </a:rPr>
                <a:t>5 year plan period</a:t>
              </a:r>
            </a:p>
          </p:txBody>
        </p:sp>
        <p:sp>
          <p:nvSpPr>
            <p:cNvPr id="92" name="TextBox 26"/>
            <p:cNvSpPr txBox="1">
              <a:spLocks noChangeArrowheads="1"/>
            </p:cNvSpPr>
            <p:nvPr/>
          </p:nvSpPr>
          <p:spPr bwMode="auto">
            <a:xfrm>
              <a:off x="595155" y="1467770"/>
              <a:ext cx="2263140" cy="172720"/>
            </a:xfrm>
            <a:prstGeom prst="rect">
              <a:avLst/>
            </a:prstGeom>
            <a:solidFill>
              <a:srgbClr val="FFFFCC"/>
            </a:solidFill>
            <a:ln w="12700">
              <a:solidFill>
                <a:schemeClr val="tx1"/>
              </a:solidFill>
              <a:miter lim="800000"/>
              <a:headEnd/>
              <a:tailEnd/>
            </a:ln>
          </p:spPr>
          <p:txBody>
            <a:bodyPr wrap="square" tIns="0" bIns="0" anchor="ctr">
              <a:normAutofit fontScale="77500" lnSpcReduction="20000"/>
            </a:bodyPr>
            <a:lstStyle/>
            <a:p>
              <a:pPr algn="ctr">
                <a:spcBef>
                  <a:spcPct val="20000"/>
                </a:spcBef>
              </a:pPr>
              <a:r>
                <a:rPr lang="en-US" sz="1800" i="0" dirty="0">
                  <a:latin typeface="Helvetica" pitchFamily="34" charset="0"/>
                  <a:ea typeface="MS PGothic" pitchFamily="34" charset="-128"/>
                </a:rPr>
                <a:t>Upgrade Outage</a:t>
              </a:r>
            </a:p>
          </p:txBody>
        </p:sp>
      </p:grpSp>
      <p:sp useBgFill="1">
        <p:nvSpPr>
          <p:cNvPr id="52" name="Rounded Rectangle 14"/>
          <p:cNvSpPr>
            <a:spLocks noChangeArrowheads="1"/>
          </p:cNvSpPr>
          <p:nvPr/>
        </p:nvSpPr>
        <p:spPr bwMode="auto">
          <a:xfrm>
            <a:off x="7038940" y="2576529"/>
            <a:ext cx="3048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000" dirty="0" smtClean="0">
                <a:solidFill>
                  <a:srgbClr val="FF0000"/>
                </a:solidFill>
              </a:rPr>
              <a:t>Incr</a:t>
            </a:r>
            <a:r>
              <a:rPr lang="en-US" dirty="0" smtClean="0">
                <a:solidFill>
                  <a:srgbClr val="FF0000"/>
                </a:solidFill>
              </a:rPr>
              <a:t>.</a:t>
            </a:r>
            <a:endParaRPr lang="en-US" dirty="0">
              <a:solidFill>
                <a:srgbClr val="FF0000"/>
              </a:solidFill>
            </a:endParaRPr>
          </a:p>
        </p:txBody>
      </p:sp>
      <p:sp useBgFill="1">
        <p:nvSpPr>
          <p:cNvPr id="53" name="Rounded Rectangle 14"/>
          <p:cNvSpPr>
            <a:spLocks noChangeArrowheads="1"/>
          </p:cNvSpPr>
          <p:nvPr/>
        </p:nvSpPr>
        <p:spPr bwMode="auto">
          <a:xfrm>
            <a:off x="7086600" y="1828800"/>
            <a:ext cx="304800" cy="228600"/>
          </a:xfrm>
          <a:prstGeom prst="roundRect">
            <a:avLst>
              <a:gd name="adj" fmla="val 16667"/>
            </a:avLst>
          </a:prstGeom>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000" dirty="0" smtClean="0">
                <a:solidFill>
                  <a:srgbClr val="FF0000"/>
                </a:solidFill>
              </a:rPr>
              <a:t>Incr</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31902350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Collaborations of EP group, FY13-14 </a:t>
            </a:r>
            <a:endParaRPr lang="en-US" dirty="0"/>
          </a:p>
        </p:txBody>
      </p:sp>
      <p:sp>
        <p:nvSpPr>
          <p:cNvPr id="3" name="Content Placeholder 2"/>
          <p:cNvSpPr>
            <a:spLocks noGrp="1"/>
          </p:cNvSpPr>
          <p:nvPr>
            <p:ph idx="1"/>
          </p:nvPr>
        </p:nvSpPr>
        <p:spPr>
          <a:xfrm>
            <a:off x="0" y="1143000"/>
            <a:ext cx="10058400" cy="6283961"/>
          </a:xfrm>
        </p:spPr>
        <p:txBody>
          <a:bodyPr>
            <a:normAutofit fontScale="92500" lnSpcReduction="20000"/>
          </a:bodyPr>
          <a:lstStyle/>
          <a:p>
            <a:r>
              <a:rPr lang="en-US" dirty="0" smtClean="0"/>
              <a:t>EP group participates to experiments on MAST in FY13:</a:t>
            </a:r>
          </a:p>
          <a:p>
            <a:pPr lvl="1"/>
            <a:r>
              <a:rPr lang="en-US" dirty="0" smtClean="0"/>
              <a:t>Study of TAE “avalanches” and associated fast ion transport</a:t>
            </a:r>
          </a:p>
          <a:p>
            <a:pPr lvl="1"/>
            <a:r>
              <a:rPr lang="en-US" dirty="0" smtClean="0"/>
              <a:t>Participate to experiments exploiting active MHD spectroscopy</a:t>
            </a:r>
          </a:p>
          <a:p>
            <a:pPr lvl="1"/>
            <a:r>
              <a:rPr lang="en-US" dirty="0" smtClean="0"/>
              <a:t>Test Charged Fusion Product array (developed by FIU/PPPL), compare measurements with MAST Neutron Camera</a:t>
            </a:r>
          </a:p>
          <a:p>
            <a:endParaRPr lang="en-US" dirty="0" smtClean="0"/>
          </a:p>
          <a:p>
            <a:r>
              <a:rPr lang="en-US" dirty="0" smtClean="0"/>
              <a:t>EP group is involved with experiments on DIII-D in FY13</a:t>
            </a:r>
          </a:p>
          <a:p>
            <a:pPr lvl="1"/>
            <a:r>
              <a:rPr lang="en-US" dirty="0" smtClean="0"/>
              <a:t>Characterization of regimes with bursting/chirping *AE instabilities, comparison with NSTX results</a:t>
            </a:r>
          </a:p>
          <a:p>
            <a:pPr lvl="1"/>
            <a:r>
              <a:rPr lang="en-US" dirty="0" smtClean="0"/>
              <a:t>Study of non-linear *AE behavior</a:t>
            </a:r>
          </a:p>
          <a:p>
            <a:endParaRPr lang="en-US" dirty="0" smtClean="0"/>
          </a:p>
          <a:p>
            <a:r>
              <a:rPr lang="en-US" dirty="0" smtClean="0"/>
              <a:t>NSTX-U collaborators developing diagnostics, analysis tools supporting EP research (see Chapter 12 of 5-year Plan for details)</a:t>
            </a:r>
          </a:p>
          <a:p>
            <a:pPr lvl="1"/>
            <a:r>
              <a:rPr lang="en-US" dirty="0" smtClean="0"/>
              <a:t>FIU: developing Charged Fusion Product array</a:t>
            </a:r>
          </a:p>
          <a:p>
            <a:pPr lvl="1"/>
            <a:r>
              <a:rPr lang="en-US" dirty="0" smtClean="0"/>
              <a:t>UC Davis: fluctuation diagnostics (interferometers)</a:t>
            </a:r>
          </a:p>
          <a:p>
            <a:pPr lvl="1"/>
            <a:r>
              <a:rPr lang="en-US" dirty="0" smtClean="0"/>
              <a:t>UC Irvine: fast ion diagnostics (FIDA, </a:t>
            </a:r>
            <a:r>
              <a:rPr lang="en-US" dirty="0" err="1" smtClean="0"/>
              <a:t>ssNPA</a:t>
            </a:r>
            <a:r>
              <a:rPr lang="en-US" dirty="0" smtClean="0"/>
              <a:t>), analysis tools (FIDASIM)</a:t>
            </a:r>
          </a:p>
          <a:p>
            <a:pPr lvl="1"/>
            <a:r>
              <a:rPr lang="en-US" dirty="0" smtClean="0"/>
              <a:t>UC Los Angeles: mode structure measurements (</a:t>
            </a:r>
            <a:r>
              <a:rPr lang="en-US" dirty="0" err="1" smtClean="0"/>
              <a:t>reflectometers</a:t>
            </a:r>
            <a:r>
              <a:rPr lang="en-US" dirty="0" smtClean="0"/>
              <a:t>), fluctuation diagnostics (</a:t>
            </a:r>
            <a:r>
              <a:rPr lang="en-US" dirty="0" err="1" smtClean="0"/>
              <a:t>polarimeter</a:t>
            </a:r>
            <a:r>
              <a:rPr lang="en-US" dirty="0" smtClean="0"/>
              <a:t>, Doppler Back-Scattering), analysis tools</a:t>
            </a:r>
          </a:p>
          <a:p>
            <a:pPr lvl="1"/>
            <a:r>
              <a:rPr lang="en-US" dirty="0" smtClean="0"/>
              <a:t>UW: fluctuation diagnostics (Beam Emission Spectroscopy)</a:t>
            </a:r>
          </a:p>
        </p:txBody>
      </p:sp>
      <p:sp>
        <p:nvSpPr>
          <p:cNvPr id="4"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24</a:t>
            </a:fld>
            <a:endParaRPr lang="en-US"/>
          </a:p>
        </p:txBody>
      </p:sp>
    </p:spTree>
    <p:extLst>
      <p:ext uri="{BB962C8B-B14F-4D97-AF65-F5344CB8AC3E}">
        <p14:creationId xmlns:p14="http://schemas.microsoft.com/office/powerpoint/2010/main" val="366698301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Thrust EP-1: Develop predictive tools for projections </a:t>
            </a:r>
            <a:br>
              <a:rPr lang="en-US" dirty="0" smtClean="0"/>
            </a:br>
            <a:r>
              <a:rPr lang="en-US" dirty="0" smtClean="0"/>
              <a:t>of *AE-induced fast ion transport in FNSF and ITER</a:t>
            </a:r>
            <a:endParaRPr lang="en-US" dirty="0"/>
          </a:p>
        </p:txBody>
      </p:sp>
      <p:sp>
        <p:nvSpPr>
          <p:cNvPr id="3" name="Content Placeholder 2"/>
          <p:cNvSpPr>
            <a:spLocks noGrp="1"/>
          </p:cNvSpPr>
          <p:nvPr>
            <p:ph idx="1"/>
          </p:nvPr>
        </p:nvSpPr>
        <p:spPr>
          <a:xfrm>
            <a:off x="167640" y="1219201"/>
            <a:ext cx="9890760" cy="6207760"/>
          </a:xfrm>
        </p:spPr>
        <p:txBody>
          <a:bodyPr/>
          <a:lstStyle/>
          <a:p>
            <a:r>
              <a:rPr lang="en-US" dirty="0" smtClean="0"/>
              <a:t>Vary fast-ion instability drive by varying:</a:t>
            </a:r>
          </a:p>
          <a:p>
            <a:pPr lvl="1"/>
            <a:r>
              <a:rPr lang="en-US" dirty="0" smtClean="0"/>
              <a:t>NBI source to vary </a:t>
            </a:r>
            <a:r>
              <a:rPr lang="en-US" dirty="0" err="1" smtClean="0"/>
              <a:t>n</a:t>
            </a:r>
            <a:r>
              <a:rPr lang="en-US" baseline="-25000" dirty="0" err="1" smtClean="0"/>
              <a:t>fast</a:t>
            </a:r>
            <a:r>
              <a:rPr lang="en-US" dirty="0" smtClean="0"/>
              <a:t>(r), fast-ion anisotropy, q, rotation </a:t>
            </a:r>
          </a:p>
          <a:p>
            <a:pPr lvl="1"/>
            <a:r>
              <a:rPr lang="en-US" dirty="0" smtClean="0"/>
              <a:t>3D fields to vary rotation, fast-ion transport</a:t>
            </a:r>
          </a:p>
          <a:p>
            <a:pPr lvl="1"/>
            <a:r>
              <a:rPr lang="en-US" dirty="0" smtClean="0"/>
              <a:t>B</a:t>
            </a:r>
            <a:r>
              <a:rPr lang="en-US" baseline="-25000" dirty="0" smtClean="0"/>
              <a:t>T</a:t>
            </a:r>
            <a:r>
              <a:rPr lang="en-US" dirty="0" smtClean="0"/>
              <a:t>, I</a:t>
            </a:r>
            <a:r>
              <a:rPr lang="en-US" baseline="-25000" dirty="0" smtClean="0"/>
              <a:t>P</a:t>
            </a:r>
            <a:r>
              <a:rPr lang="en-US" dirty="0" smtClean="0"/>
              <a:t>, P</a:t>
            </a:r>
            <a:r>
              <a:rPr lang="en-US" baseline="-25000" dirty="0" smtClean="0"/>
              <a:t>NBI</a:t>
            </a:r>
            <a:r>
              <a:rPr lang="en-US" dirty="0" smtClean="0"/>
              <a:t>, and density to vary q, </a:t>
            </a:r>
            <a:r>
              <a:rPr lang="en-US" dirty="0" err="1" smtClean="0"/>
              <a:t>v</a:t>
            </a:r>
            <a:r>
              <a:rPr lang="en-US" baseline="-25000" dirty="0" err="1" smtClean="0"/>
              <a:t>fast</a:t>
            </a:r>
            <a:r>
              <a:rPr lang="en-US" dirty="0" smtClean="0"/>
              <a:t> / </a:t>
            </a:r>
            <a:r>
              <a:rPr lang="en-US" dirty="0" err="1" smtClean="0"/>
              <a:t>v</a:t>
            </a:r>
            <a:r>
              <a:rPr lang="en-US" baseline="-25000" dirty="0" err="1" smtClean="0"/>
              <a:t>A</a:t>
            </a:r>
            <a:r>
              <a:rPr lang="en-US" dirty="0" smtClean="0"/>
              <a:t>, </a:t>
            </a:r>
            <a:r>
              <a:rPr lang="en-US" dirty="0" err="1" smtClean="0">
                <a:latin typeface="Symbol" pitchFamily="18" charset="2"/>
              </a:rPr>
              <a:t>b</a:t>
            </a:r>
            <a:r>
              <a:rPr lang="en-US" baseline="-25000" dirty="0" err="1" smtClean="0"/>
              <a:t>fast</a:t>
            </a:r>
            <a:r>
              <a:rPr lang="en-US" dirty="0" smtClean="0"/>
              <a:t> / </a:t>
            </a:r>
            <a:r>
              <a:rPr lang="en-US" dirty="0" err="1" smtClean="0">
                <a:latin typeface="Symbol" pitchFamily="18" charset="2"/>
              </a:rPr>
              <a:t>b</a:t>
            </a:r>
            <a:r>
              <a:rPr lang="en-US" baseline="-25000" dirty="0" err="1" smtClean="0"/>
              <a:t>tot</a:t>
            </a:r>
            <a:endParaRPr lang="en-US" baseline="-25000" dirty="0" smtClean="0"/>
          </a:p>
          <a:p>
            <a:r>
              <a:rPr lang="en-US" dirty="0" smtClean="0"/>
              <a:t>Measure *AE mode properties including radial structure, frequency and </a:t>
            </a:r>
            <a:r>
              <a:rPr lang="en-US" dirty="0" err="1" smtClean="0"/>
              <a:t>wavenumber</a:t>
            </a:r>
            <a:r>
              <a:rPr lang="en-US" dirty="0" smtClean="0"/>
              <a:t> spectrum, and stability</a:t>
            </a:r>
          </a:p>
          <a:p>
            <a:pPr lvl="1"/>
            <a:r>
              <a:rPr lang="en-US" dirty="0" smtClean="0"/>
              <a:t>Utilize high-f </a:t>
            </a:r>
            <a:r>
              <a:rPr lang="en-US" dirty="0" err="1" smtClean="0"/>
              <a:t>magnetics</a:t>
            </a:r>
            <a:r>
              <a:rPr lang="en-US" dirty="0" smtClean="0"/>
              <a:t>, BES, </a:t>
            </a:r>
            <a:r>
              <a:rPr lang="en-US" dirty="0" err="1" smtClean="0"/>
              <a:t>reflectometry</a:t>
            </a:r>
            <a:endParaRPr lang="en-US" dirty="0" smtClean="0"/>
          </a:p>
          <a:p>
            <a:r>
              <a:rPr lang="en-US" dirty="0" smtClean="0"/>
              <a:t>Characterize fast ion transport associated with specific classes of *AEs</a:t>
            </a:r>
          </a:p>
          <a:p>
            <a:pPr lvl="1"/>
            <a:r>
              <a:rPr lang="en-US" dirty="0" smtClean="0"/>
              <a:t>Utilize fast-ion D-alpha diagnostics, SSNPA, neutron rate</a:t>
            </a:r>
          </a:p>
          <a:p>
            <a:r>
              <a:rPr lang="en-US" dirty="0" smtClean="0"/>
              <a:t>Utilize linear and non-linear numerical and theoretical tools (ORBIT, NOVA-K, M3D-K, HYM) to understand mode-induced fast-ion transport in NSTX-U, ITER, FNSF</a:t>
            </a:r>
          </a:p>
        </p:txBody>
      </p:sp>
      <p:sp>
        <p:nvSpPr>
          <p:cNvPr id="4"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25</a:t>
            </a:fld>
            <a:endParaRPr lang="en-US"/>
          </a:p>
        </p:txBody>
      </p:sp>
    </p:spTree>
    <p:extLst>
      <p:ext uri="{BB962C8B-B14F-4D97-AF65-F5344CB8AC3E}">
        <p14:creationId xmlns:p14="http://schemas.microsoft.com/office/powerpoint/2010/main" val="24747541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Thrust EP-2: Assess requirements for </a:t>
            </a:r>
            <a:br>
              <a:rPr lang="en-US" dirty="0" smtClean="0"/>
            </a:br>
            <a:r>
              <a:rPr lang="en-US" dirty="0" smtClean="0"/>
              <a:t>fast-ion </a:t>
            </a:r>
            <a:r>
              <a:rPr lang="en-US" i="1" dirty="0" smtClean="0"/>
              <a:t>phase-space engineering </a:t>
            </a:r>
            <a:r>
              <a:rPr lang="en-US" dirty="0" smtClean="0"/>
              <a:t>techniques</a:t>
            </a:r>
            <a:endParaRPr lang="en-US" dirty="0"/>
          </a:p>
        </p:txBody>
      </p:sp>
      <p:sp>
        <p:nvSpPr>
          <p:cNvPr id="3" name="Content Placeholder 2"/>
          <p:cNvSpPr>
            <a:spLocks noGrp="1"/>
          </p:cNvSpPr>
          <p:nvPr>
            <p:ph idx="1"/>
          </p:nvPr>
        </p:nvSpPr>
        <p:spPr>
          <a:xfrm>
            <a:off x="167640" y="1371599"/>
            <a:ext cx="9890760" cy="5791200"/>
          </a:xfrm>
        </p:spPr>
        <p:txBody>
          <a:bodyPr/>
          <a:lstStyle/>
          <a:p>
            <a:r>
              <a:rPr lang="en-US" dirty="0" smtClean="0"/>
              <a:t>Perform active spectroscopy to measure linear *AE damping rates to benchmark stability codes at low aspect ratio </a:t>
            </a:r>
          </a:p>
          <a:p>
            <a:pPr lvl="1"/>
            <a:r>
              <a:rPr lang="en-US" dirty="0" smtClean="0"/>
              <a:t>Utilize linear stability validation in NSTX-U to improve fundamental understanding of mode drive and stability mechanisms in ITER burning plasmas and for FNSF, ST-based Pilot</a:t>
            </a:r>
          </a:p>
          <a:p>
            <a:endParaRPr lang="en-US" dirty="0" smtClean="0"/>
          </a:p>
          <a:p>
            <a:r>
              <a:rPr lang="en-US" i="1" dirty="0" smtClean="0"/>
              <a:t>With incremental funding</a:t>
            </a:r>
            <a:r>
              <a:rPr lang="en-US" dirty="0" smtClean="0"/>
              <a:t>, upgrade driving amplifier to higher power, extend bandwidth of *AE antenna system to study high frequency modes</a:t>
            </a:r>
          </a:p>
          <a:p>
            <a:pPr lvl="1"/>
            <a:r>
              <a:rPr lang="en-US" dirty="0" smtClean="0"/>
              <a:t>Higher-f + possible cyclotron resonances may provide means to  controllably modify the non-thermal ion distribution function and possibly lower the overall fast ion pressure</a:t>
            </a:r>
            <a:endParaRPr lang="en-US" dirty="0"/>
          </a:p>
        </p:txBody>
      </p:sp>
      <p:sp>
        <p:nvSpPr>
          <p:cNvPr id="4"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26</a:t>
            </a:fld>
            <a:endParaRPr lang="en-US"/>
          </a:p>
        </p:txBody>
      </p:sp>
    </p:spTree>
    <p:extLst>
      <p:ext uri="{BB962C8B-B14F-4D97-AF65-F5344CB8AC3E}">
        <p14:creationId xmlns:p14="http://schemas.microsoft.com/office/powerpoint/2010/main" val="238248282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3"/>
          <p:cNvSpPr>
            <a:spLocks noChangeArrowheads="1"/>
          </p:cNvSpPr>
          <p:nvPr/>
        </p:nvSpPr>
        <p:spPr bwMode="auto">
          <a:xfrm>
            <a:off x="0" y="0"/>
            <a:ext cx="10058400" cy="993140"/>
          </a:xfrm>
          <a:prstGeom prst="rect">
            <a:avLst/>
          </a:prstGeom>
          <a:noFill/>
          <a:ln w="9525">
            <a:noFill/>
            <a:miter lim="800000"/>
            <a:headEnd/>
            <a:tailEnd/>
          </a:ln>
        </p:spPr>
        <p:txBody>
          <a:bodyPr lIns="101858" tIns="50929" rIns="101858" bIns="50929" anchor="ctr"/>
          <a:lstStyle/>
          <a:p>
            <a:pPr algn="ctr"/>
            <a:r>
              <a:rPr lang="en-US" sz="2700" i="0" dirty="0">
                <a:solidFill>
                  <a:schemeClr val="accent6"/>
                </a:solidFill>
                <a:latin typeface="Helvetica" pitchFamily="34" charset="0"/>
                <a:ea typeface="MS PGothic" pitchFamily="34" charset="-128"/>
              </a:rPr>
              <a:t>FY14 Milestone R14-2:</a:t>
            </a:r>
          </a:p>
          <a:p>
            <a:pPr algn="ctr"/>
            <a:r>
              <a:rPr lang="en-US" sz="2500" i="0" dirty="0">
                <a:solidFill>
                  <a:schemeClr val="accent6"/>
                </a:solidFill>
              </a:rPr>
              <a:t>Develop models for *AE mode-induced fast-ion transport </a:t>
            </a:r>
            <a:endParaRPr lang="en-US" sz="2200" i="0" dirty="0">
              <a:solidFill>
                <a:schemeClr val="accent6"/>
              </a:solidFill>
              <a:latin typeface="Helvetica" pitchFamily="34" charset="0"/>
              <a:ea typeface="MS PGothic" pitchFamily="34" charset="-128"/>
            </a:endParaRPr>
          </a:p>
        </p:txBody>
      </p:sp>
      <p:sp>
        <p:nvSpPr>
          <p:cNvPr id="52"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27</a:t>
            </a:fld>
            <a:endParaRPr lang="en-US"/>
          </a:p>
        </p:txBody>
      </p:sp>
      <p:sp>
        <p:nvSpPr>
          <p:cNvPr id="5" name="Content Placeholder 2"/>
          <p:cNvSpPr>
            <a:spLocks noGrp="1"/>
          </p:cNvSpPr>
          <p:nvPr>
            <p:ph idx="1"/>
          </p:nvPr>
        </p:nvSpPr>
        <p:spPr>
          <a:xfrm>
            <a:off x="0" y="1142998"/>
            <a:ext cx="10058400" cy="6324601"/>
          </a:xfrm>
        </p:spPr>
        <p:txBody>
          <a:bodyPr>
            <a:noAutofit/>
          </a:bodyPr>
          <a:lstStyle/>
          <a:p>
            <a:pPr marL="0" indent="0" algn="just">
              <a:spcBef>
                <a:spcPts val="0"/>
              </a:spcBef>
              <a:spcAft>
                <a:spcPts val="0"/>
              </a:spcAft>
              <a:buNone/>
            </a:pPr>
            <a:r>
              <a:rPr lang="en-US" sz="1800" dirty="0"/>
              <a:t>Good confinement of fast ions from neutral beam injection and fusion reactions is essential for the successful operation of ST-CTF, ITER, and future reactors. Significant progress has been made in characterizing the </a:t>
            </a:r>
            <a:r>
              <a:rPr lang="en-US" sz="1800" dirty="0" err="1"/>
              <a:t>Alfvénic</a:t>
            </a:r>
            <a:r>
              <a:rPr lang="en-US" sz="1800" dirty="0"/>
              <a:t> modes (AEs) driven unstable by fast ions and the associated fast ion transport. However, models that can consistently reproduce fast ion transport for actual experiments, or provide predictions for new scenarios and devices, have not yet been validated against a sufficiently broad range of experiments.</a:t>
            </a:r>
          </a:p>
          <a:p>
            <a:pPr marL="0" indent="0" algn="just">
              <a:spcBef>
                <a:spcPts val="0"/>
              </a:spcBef>
              <a:spcAft>
                <a:spcPts val="0"/>
              </a:spcAft>
              <a:buNone/>
            </a:pPr>
            <a:r>
              <a:rPr lang="en-US" sz="1800" dirty="0"/>
              <a:t>In order to develop a physics-based parametric fast ion transport model that can be integrated in general simulation codes such as TRANSP, results obtained from NSTX and during collaborations with other facilities (MAST, DIII-D) will be analyzed. Information on the mode properties (amplitude, frequency, radial structure) and on the fast ion response to AEs will be deduced from Beam Emission Spectroscopy, </a:t>
            </a:r>
            <a:r>
              <a:rPr lang="en-US" sz="1800" dirty="0" err="1"/>
              <a:t>Reflectometers</a:t>
            </a:r>
            <a:r>
              <a:rPr lang="en-US" sz="1800" dirty="0"/>
              <a:t>, Fast-Ion D-alpha (FIDA) systems, Neutral Particle Analyzers, Fast Ion Loss Probes and neutron rate measurements.</a:t>
            </a:r>
          </a:p>
          <a:p>
            <a:pPr marL="0" indent="0" algn="just">
              <a:spcBef>
                <a:spcPts val="0"/>
              </a:spcBef>
              <a:spcAft>
                <a:spcPts val="0"/>
              </a:spcAft>
              <a:buNone/>
            </a:pPr>
            <a:r>
              <a:rPr lang="en-US" sz="1800" dirty="0"/>
              <a:t>The fast ion transport mechanisms and their parametric dependence on the mode properties will be assessed through comparison of experimental results with theory using both linear (e.g., NOVA-K) and non-linear (e.g., M3D-K, HYM) codes, complemented by gyro-orbit (ORBIT) and full-orbit (SPIRAL) particle-following codes.</a:t>
            </a:r>
          </a:p>
          <a:p>
            <a:pPr marL="0" indent="0" algn="just">
              <a:spcBef>
                <a:spcPts val="0"/>
              </a:spcBef>
              <a:spcAft>
                <a:spcPts val="0"/>
              </a:spcAft>
              <a:buNone/>
            </a:pPr>
            <a:r>
              <a:rPr lang="en-US" sz="1800" dirty="0"/>
              <a:t>Based on the general parametric model, the implementation of </a:t>
            </a:r>
            <a:r>
              <a:rPr lang="en-US" sz="1800" i="1" dirty="0"/>
              <a:t>reduced</a:t>
            </a:r>
            <a:r>
              <a:rPr lang="en-US" sz="1800" dirty="0"/>
              <a:t> models in TRANSP will then be assessed. For instance, the existing Anomalous Fast Ion Diffusion (AFID) and radial fast ion convection models in TRANSP could be improved by implementing methods to calculate those transport coefficients consistently with the measured (or simulated) mode properties. Further improvements will also be considered to include a stochastic transport term or quasi-linear models. </a:t>
            </a:r>
          </a:p>
        </p:txBody>
      </p:sp>
    </p:spTree>
    <p:extLst>
      <p:ext uri="{BB962C8B-B14F-4D97-AF65-F5344CB8AC3E}">
        <p14:creationId xmlns:p14="http://schemas.microsoft.com/office/powerpoint/2010/main" val="373788694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3"/>
          <p:cNvSpPr>
            <a:spLocks noChangeArrowheads="1"/>
          </p:cNvSpPr>
          <p:nvPr/>
        </p:nvSpPr>
        <p:spPr bwMode="auto">
          <a:xfrm>
            <a:off x="0" y="0"/>
            <a:ext cx="10058400" cy="993140"/>
          </a:xfrm>
          <a:prstGeom prst="rect">
            <a:avLst/>
          </a:prstGeom>
          <a:noFill/>
          <a:ln w="9525">
            <a:noFill/>
            <a:miter lim="800000"/>
            <a:headEnd/>
            <a:tailEnd/>
          </a:ln>
        </p:spPr>
        <p:txBody>
          <a:bodyPr lIns="101858" tIns="50929" rIns="101858" bIns="50929" anchor="ctr">
            <a:normAutofit fontScale="92500" lnSpcReduction="20000"/>
          </a:bodyPr>
          <a:lstStyle/>
          <a:p>
            <a:pPr algn="ctr"/>
            <a:r>
              <a:rPr lang="en-US" sz="2700" i="0" dirty="0">
                <a:solidFill>
                  <a:srgbClr val="3333CC"/>
                </a:solidFill>
                <a:latin typeface="Helvetica" pitchFamily="34" charset="0"/>
                <a:ea typeface="MS PGothic" pitchFamily="34" charset="-128"/>
              </a:rPr>
              <a:t>FY15 Milestone R15</a:t>
            </a:r>
            <a:r>
              <a:rPr lang="en-US" sz="2700" i="0" dirty="0" smtClean="0">
                <a:solidFill>
                  <a:srgbClr val="3333CC"/>
                </a:solidFill>
                <a:latin typeface="Helvetica" pitchFamily="34" charset="0"/>
                <a:ea typeface="MS PGothic" pitchFamily="34" charset="-128"/>
              </a:rPr>
              <a:t>-2:</a:t>
            </a:r>
            <a:endParaRPr lang="en-US" sz="2700" i="0" dirty="0">
              <a:solidFill>
                <a:srgbClr val="3333CC"/>
              </a:solidFill>
              <a:latin typeface="Helvetica" pitchFamily="34" charset="0"/>
              <a:ea typeface="MS PGothic" pitchFamily="34" charset="-128"/>
            </a:endParaRPr>
          </a:p>
          <a:p>
            <a:pPr algn="ctr"/>
            <a:r>
              <a:rPr lang="en-US" sz="2500" i="0" dirty="0"/>
              <a:t>Assess the effects of neutral beam injection parameters on the fast ion distribution function and neutral beam driven current profile.</a:t>
            </a:r>
          </a:p>
        </p:txBody>
      </p:sp>
      <p:sp>
        <p:nvSpPr>
          <p:cNvPr id="52"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28</a:t>
            </a:fld>
            <a:endParaRPr lang="en-US"/>
          </a:p>
        </p:txBody>
      </p:sp>
      <p:sp>
        <p:nvSpPr>
          <p:cNvPr id="4" name="Content Placeholder 2"/>
          <p:cNvSpPr>
            <a:spLocks noGrp="1"/>
          </p:cNvSpPr>
          <p:nvPr>
            <p:ph idx="1"/>
          </p:nvPr>
        </p:nvSpPr>
        <p:spPr>
          <a:xfrm>
            <a:off x="0" y="1142999"/>
            <a:ext cx="10058400" cy="6248400"/>
          </a:xfrm>
        </p:spPr>
        <p:txBody>
          <a:bodyPr>
            <a:normAutofit fontScale="70000" lnSpcReduction="20000"/>
          </a:bodyPr>
          <a:lstStyle/>
          <a:p>
            <a:pPr marL="0" indent="0" algn="just">
              <a:buNone/>
            </a:pPr>
            <a:r>
              <a:rPr lang="en-US" dirty="0"/>
              <a:t>Accurate knowledge of neutral beam (NB) ion properties is of paramount importance for many areas of tokamak physics. NB ions modify the power balance, provide torque to drive plasma rotation and affect the behavior of MHD instabilities. Moreover, they determine the non-inductive NB driven current, which is crucial for future devices such as ITER, FNSF and STs with no central solenoid. On NSTX-U, three more tangentially-aimed NB sources have been added to the existing, more perpendicular ones. With this addition, NSTX-U is uniquely equipped to characterize a broad parameter space of fast ion distribution, </a:t>
            </a:r>
            <a:r>
              <a:rPr lang="en-US" i="1" dirty="0" err="1"/>
              <a:t>F</a:t>
            </a:r>
            <a:r>
              <a:rPr lang="en-US" i="1" baseline="-25000" dirty="0" err="1"/>
              <a:t>nb</a:t>
            </a:r>
            <a:r>
              <a:rPr lang="en-US" dirty="0"/>
              <a:t>, and NB-driven current properties, with significant overlap with conventional aspect ratio tokamaks.</a:t>
            </a:r>
          </a:p>
          <a:p>
            <a:pPr marL="0" indent="0" algn="just">
              <a:buNone/>
            </a:pPr>
            <a:r>
              <a:rPr lang="en-US" dirty="0"/>
              <a:t>The two main goals of the proposed Research Milestone on NSTX-U are (</a:t>
            </a:r>
            <a:r>
              <a:rPr lang="en-US" dirty="0" err="1"/>
              <a:t>i</a:t>
            </a:r>
            <a:r>
              <a:rPr lang="en-US" dirty="0"/>
              <a:t>) to characterize the NB ion behavior and compare it with classical predictions, and (ii) to document the operating space of NB-driven current profile. </a:t>
            </a:r>
            <a:r>
              <a:rPr lang="en-US" i="1" dirty="0" err="1"/>
              <a:t>F</a:t>
            </a:r>
            <a:r>
              <a:rPr lang="en-US" i="1" baseline="-25000" dirty="0" err="1"/>
              <a:t>nb</a:t>
            </a:r>
            <a:r>
              <a:rPr lang="en-US" dirty="0"/>
              <a:t> will be characterized through the upgraded set of NSTX-U fast ion diagnostics (e.g. FIDA, </a:t>
            </a:r>
            <a:r>
              <a:rPr lang="en-US" dirty="0" err="1"/>
              <a:t>ssNPA</a:t>
            </a:r>
            <a:r>
              <a:rPr lang="en-US" dirty="0"/>
              <a:t>, </a:t>
            </a:r>
            <a:r>
              <a:rPr lang="en-US" dirty="0" err="1"/>
              <a:t>sFLIP</a:t>
            </a:r>
            <a:r>
              <a:rPr lang="en-US" dirty="0"/>
              <a:t>, neutron counters) as a function of NB injection parameters (tangency radius, beam voltage) and magnetic field. Well controlled, single-source scenarios at low NB power will be initially used to compare fast ion behavior with classical models (e.g. the NUBEAM module of TRANSP) in the absence of fast ion driven instabilities. Diagnostics data will be interpreted through the “beam blip” analysis technique and other dedicated codes such as FIDASIM. Then, the NB-driven current profile will be documented for the attainable NB parameter space by comparing NUBEAM/TRANSP predictions to measurements from Motional Stark Effect, complemented by the vertical/tangential FIDA systems and </a:t>
            </a:r>
            <a:r>
              <a:rPr lang="en-US" dirty="0" err="1"/>
              <a:t>ssNPA</a:t>
            </a:r>
            <a:r>
              <a:rPr lang="en-US" dirty="0"/>
              <a:t> to assess modifications of the classically expected </a:t>
            </a:r>
            <a:r>
              <a:rPr lang="en-US" i="1" dirty="0" err="1"/>
              <a:t>F</a:t>
            </a:r>
            <a:r>
              <a:rPr lang="en-US" i="1" baseline="-25000" dirty="0" err="1"/>
              <a:t>nb</a:t>
            </a:r>
            <a:r>
              <a:rPr lang="en-US" dirty="0"/>
              <a:t>.</a:t>
            </a:r>
          </a:p>
          <a:p>
            <a:pPr marL="0" indent="0" algn="just">
              <a:buNone/>
            </a:pPr>
            <a:r>
              <a:rPr lang="en-US" dirty="0"/>
              <a:t>As operational experience builds up </a:t>
            </a:r>
            <a:r>
              <a:rPr lang="en-US" dirty="0" smtClean="0"/>
              <a:t>in </a:t>
            </a:r>
            <a:r>
              <a:rPr lang="en-US" dirty="0"/>
              <a:t>the first year of NSTX-U experiments, additions to the initial </a:t>
            </a:r>
            <a:r>
              <a:rPr lang="en-US" i="1" dirty="0" err="1"/>
              <a:t>F</a:t>
            </a:r>
            <a:r>
              <a:rPr lang="en-US" i="1" baseline="-25000" dirty="0" err="1"/>
              <a:t>nb</a:t>
            </a:r>
            <a:r>
              <a:rPr lang="en-US" dirty="0"/>
              <a:t> assessment will be considered for scenarios where deviations of </a:t>
            </a:r>
            <a:r>
              <a:rPr lang="en-US" i="1" dirty="0" err="1"/>
              <a:t>F</a:t>
            </a:r>
            <a:r>
              <a:rPr lang="en-US" i="1" baseline="-25000" dirty="0" err="1"/>
              <a:t>nb</a:t>
            </a:r>
            <a:r>
              <a:rPr lang="en-US" dirty="0"/>
              <a:t> from classical predictions can be expected. The latter may include scenarios with MHD instabilities, externally imposed non-axisymmetric 3D fields and additional Fast Wave </a:t>
            </a:r>
            <a:r>
              <a:rPr lang="en-US" dirty="0" smtClean="0"/>
              <a:t>heating.</a:t>
            </a:r>
          </a:p>
          <a:p>
            <a:pPr marL="0" indent="0" algn="ctr">
              <a:buNone/>
            </a:pPr>
            <a:r>
              <a:rPr lang="en-US" sz="2200" b="1" i="1" dirty="0">
                <a:solidFill>
                  <a:srgbClr val="2D2DB9"/>
                </a:solidFill>
              </a:rPr>
              <a:t>(w/ WH&amp;CD, ASC, MS and SFSU TSGs)</a:t>
            </a:r>
          </a:p>
          <a:p>
            <a:pPr marL="0" indent="0">
              <a:buNone/>
            </a:pPr>
            <a:endParaRPr lang="en-US" dirty="0"/>
          </a:p>
        </p:txBody>
      </p:sp>
    </p:spTree>
    <p:extLst>
      <p:ext uri="{BB962C8B-B14F-4D97-AF65-F5344CB8AC3E}">
        <p14:creationId xmlns:p14="http://schemas.microsoft.com/office/powerpoint/2010/main" val="10226551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3"/>
          <p:cNvSpPr>
            <a:spLocks noChangeArrowheads="1"/>
          </p:cNvSpPr>
          <p:nvPr/>
        </p:nvSpPr>
        <p:spPr bwMode="auto">
          <a:xfrm>
            <a:off x="0" y="0"/>
            <a:ext cx="10058400" cy="993140"/>
          </a:xfrm>
          <a:prstGeom prst="rect">
            <a:avLst/>
          </a:prstGeom>
          <a:noFill/>
          <a:ln w="9525">
            <a:noFill/>
            <a:miter lim="800000"/>
            <a:headEnd/>
            <a:tailEnd/>
          </a:ln>
        </p:spPr>
        <p:txBody>
          <a:bodyPr lIns="101858" tIns="50929" rIns="101858" bIns="50929" anchor="ctr"/>
          <a:lstStyle/>
          <a:p>
            <a:pPr algn="ctr"/>
            <a:r>
              <a:rPr lang="en-US" sz="2700" i="0" dirty="0">
                <a:solidFill>
                  <a:srgbClr val="3333CC"/>
                </a:solidFill>
                <a:latin typeface="Helvetica" pitchFamily="34" charset="0"/>
                <a:ea typeface="MS PGothic" pitchFamily="34" charset="-128"/>
              </a:rPr>
              <a:t>Summary of theory and simulation capabilities</a:t>
            </a:r>
          </a:p>
          <a:p>
            <a:pPr algn="ctr"/>
            <a:r>
              <a:rPr lang="en-US" sz="2700" i="0" dirty="0">
                <a:solidFill>
                  <a:srgbClr val="3333CC"/>
                </a:solidFill>
                <a:latin typeface="Helvetica" pitchFamily="34" charset="0"/>
                <a:ea typeface="MS PGothic" pitchFamily="34" charset="-128"/>
              </a:rPr>
              <a:t>for EP research</a:t>
            </a:r>
            <a:endParaRPr lang="en-US" sz="2200" i="0" dirty="0">
              <a:solidFill>
                <a:srgbClr val="3333CC"/>
              </a:solidFill>
              <a:latin typeface="Helvetica" pitchFamily="34" charset="0"/>
              <a:ea typeface="MS PGothic" pitchFamily="34" charset="-128"/>
            </a:endParaRPr>
          </a:p>
        </p:txBody>
      </p:sp>
      <p:sp>
        <p:nvSpPr>
          <p:cNvPr id="52"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29</a:t>
            </a:fld>
            <a:endParaRPr lang="en-US" dirty="0"/>
          </a:p>
        </p:txBody>
      </p:sp>
      <p:pic>
        <p:nvPicPr>
          <p:cNvPr id="63" name="Picture 62" descr="Theory_simul_table.pdf"/>
          <p:cNvPicPr>
            <a:picLocks noChangeAspect="1"/>
          </p:cNvPicPr>
          <p:nvPr/>
        </p:nvPicPr>
        <p:blipFill>
          <a:blip r:embed="rId3"/>
          <a:stretch>
            <a:fillRect/>
          </a:stretch>
        </p:blipFill>
        <p:spPr>
          <a:xfrm>
            <a:off x="419102" y="1184642"/>
            <a:ext cx="9234651" cy="61315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fontScale="90000"/>
          </a:bodyPr>
          <a:lstStyle/>
          <a:p>
            <a:r>
              <a:rPr lang="en-US" sz="2800" dirty="0"/>
              <a:t>Goal: e</a:t>
            </a:r>
            <a:r>
              <a:rPr lang="en-US" sz="2800" dirty="0" smtClean="0"/>
              <a:t>nable </a:t>
            </a:r>
            <a:r>
              <a:rPr lang="en-US" sz="2800" dirty="0"/>
              <a:t>predictions of fast ion behavior and associated instabilities in high</a:t>
            </a:r>
            <a:r>
              <a:rPr lang="en-US" sz="2800" dirty="0" smtClean="0"/>
              <a:t>-</a:t>
            </a:r>
            <a:r>
              <a:rPr lang="en-US" sz="2800" dirty="0">
                <a:latin typeface="Symbol" charset="2"/>
                <a:cs typeface="Symbol" charset="2"/>
              </a:rPr>
              <a:t>b</a:t>
            </a:r>
            <a:r>
              <a:rPr lang="en-US" sz="2800" dirty="0" smtClean="0"/>
              <a:t>, </a:t>
            </a:r>
            <a:r>
              <a:rPr lang="en-US" sz="2800" dirty="0"/>
              <a:t>super-</a:t>
            </a:r>
            <a:r>
              <a:rPr lang="en-US" sz="2800" dirty="0" err="1"/>
              <a:t>Alfvénic</a:t>
            </a:r>
            <a:r>
              <a:rPr lang="en-US" sz="2800" dirty="0"/>
              <a:t> regimes (</a:t>
            </a:r>
            <a:r>
              <a:rPr lang="en-US" sz="2800" dirty="0" smtClean="0"/>
              <a:t>ITER</a:t>
            </a:r>
            <a:r>
              <a:rPr lang="en-US" sz="2800" dirty="0"/>
              <a:t>/</a:t>
            </a:r>
            <a:r>
              <a:rPr lang="en-US" sz="2800" dirty="0" smtClean="0"/>
              <a:t>FNSF)</a:t>
            </a:r>
            <a:endParaRPr lang="en-US" sz="2800" dirty="0"/>
          </a:p>
        </p:txBody>
      </p:sp>
      <p:sp>
        <p:nvSpPr>
          <p:cNvPr id="5123" name="Content Placeholder 2"/>
          <p:cNvSpPr>
            <a:spLocks noGrp="1"/>
          </p:cNvSpPr>
          <p:nvPr>
            <p:ph idx="1"/>
          </p:nvPr>
        </p:nvSpPr>
        <p:spPr>
          <a:xfrm>
            <a:off x="0" y="1066800"/>
            <a:ext cx="10058400" cy="2331720"/>
          </a:xfrm>
        </p:spPr>
        <p:txBody>
          <a:bodyPr>
            <a:normAutofit/>
          </a:bodyPr>
          <a:lstStyle/>
          <a:p>
            <a:pPr>
              <a:buFont typeface="Arial"/>
              <a:buChar char="•"/>
            </a:pPr>
            <a:r>
              <a:rPr lang="en-US" dirty="0" smtClean="0"/>
              <a:t>Need to understand/predict fast ion distribution behavior</a:t>
            </a:r>
          </a:p>
          <a:p>
            <a:pPr marL="690482" lvl="2" indent="-290479">
              <a:buNone/>
            </a:pPr>
            <a:r>
              <a:rPr lang="en-US" sz="2700" dirty="0"/>
              <a:t>...especially when it deviates from “classical</a:t>
            </a:r>
            <a:r>
              <a:rPr lang="en-US" sz="2700" dirty="0" smtClean="0"/>
              <a:t>”</a:t>
            </a:r>
          </a:p>
          <a:p>
            <a:pPr marL="690482" lvl="2" indent="-290479">
              <a:buNone/>
            </a:pPr>
            <a:r>
              <a:rPr lang="en-US" sz="2700" dirty="0" smtClean="0"/>
              <a:t>&gt; Non-linear physics dominates </a:t>
            </a:r>
            <a:endParaRPr lang="en-US" sz="2700" dirty="0"/>
          </a:p>
        </p:txBody>
      </p:sp>
      <p:sp>
        <p:nvSpPr>
          <p:cNvPr id="3076" name="Rectangle 207"/>
          <p:cNvSpPr>
            <a:spLocks noGrp="1" noChangeArrowheads="1"/>
          </p:cNvSpPr>
          <p:nvPr>
            <p:ph type="sldNum" sz="quarter" idx="10"/>
          </p:nvPr>
        </p:nvSpPr>
        <p:spPr/>
        <p:txBody>
          <a:bodyPr/>
          <a:lstStyle/>
          <a:p>
            <a:pPr>
              <a:defRPr/>
            </a:pPr>
            <a:fld id="{2E273C22-C402-4A32-AA5B-C300AC9D36CA}" type="slidenum">
              <a:rPr lang="en-US" smtClean="0">
                <a:ea typeface="ＭＳ Ｐゴシック" pitchFamily="34" charset="-128"/>
                <a:cs typeface="Arial" charset="0"/>
              </a:rPr>
              <a:pPr>
                <a:defRPr/>
              </a:pPr>
              <a:t>3</a:t>
            </a:fld>
            <a:endParaRPr lang="en-US" smtClean="0">
              <a:ea typeface="ＭＳ Ｐゴシック" pitchFamily="34" charset="-128"/>
              <a:cs typeface="Arial" charset="0"/>
            </a:endParaRPr>
          </a:p>
        </p:txBody>
      </p:sp>
      <p:grpSp>
        <p:nvGrpSpPr>
          <p:cNvPr id="3" name="Group 2"/>
          <p:cNvGrpSpPr/>
          <p:nvPr/>
        </p:nvGrpSpPr>
        <p:grpSpPr>
          <a:xfrm>
            <a:off x="6661123" y="2667000"/>
            <a:ext cx="1341120" cy="863600"/>
            <a:chOff x="2362200" y="3402608"/>
            <a:chExt cx="1219200" cy="762000"/>
          </a:xfrm>
        </p:grpSpPr>
        <p:sp>
          <p:nvSpPr>
            <p:cNvPr id="5" name="Oval 4"/>
            <p:cNvSpPr/>
            <p:nvPr/>
          </p:nvSpPr>
          <p:spPr bwMode="auto">
            <a:xfrm>
              <a:off x="2362200" y="3402608"/>
              <a:ext cx="1219200" cy="762000"/>
            </a:xfrm>
            <a:prstGeom prst="ellipse">
              <a:avLst/>
            </a:prstGeom>
            <a:noFill/>
            <a:ln w="25400" cap="flat" cmpd="sng" algn="ctr">
              <a:solidFill>
                <a:srgbClr val="00009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sp>
          <p:nvSpPr>
            <p:cNvPr id="6" name="TextBox 5"/>
            <p:cNvSpPr txBox="1"/>
            <p:nvPr/>
          </p:nvSpPr>
          <p:spPr>
            <a:xfrm>
              <a:off x="2468058" y="3462144"/>
              <a:ext cx="1080494" cy="584776"/>
            </a:xfrm>
            <a:prstGeom prst="rect">
              <a:avLst/>
            </a:prstGeom>
            <a:noFill/>
          </p:spPr>
          <p:txBody>
            <a:bodyPr wrap="none" rtlCol="0">
              <a:spAutoFit/>
            </a:bodyPr>
            <a:lstStyle/>
            <a:p>
              <a:pPr algn="ctr"/>
              <a:r>
                <a:rPr lang="en-US" sz="2000" b="0" dirty="0"/>
                <a:t>Sources</a:t>
              </a:r>
            </a:p>
            <a:p>
              <a:pPr algn="ctr"/>
              <a:r>
                <a:rPr lang="en-US" sz="1600" b="0" dirty="0">
                  <a:solidFill>
                    <a:srgbClr val="3333CC"/>
                  </a:solidFill>
                </a:rPr>
                <a:t>NB, fusion</a:t>
              </a:r>
            </a:p>
          </p:txBody>
        </p:sp>
      </p:grpSp>
      <p:grpSp>
        <p:nvGrpSpPr>
          <p:cNvPr id="10" name="Group 9"/>
          <p:cNvGrpSpPr/>
          <p:nvPr/>
        </p:nvGrpSpPr>
        <p:grpSpPr>
          <a:xfrm>
            <a:off x="6301442" y="3969575"/>
            <a:ext cx="2060480" cy="863600"/>
            <a:chOff x="3709104" y="4114800"/>
            <a:chExt cx="1951212" cy="762000"/>
          </a:xfrm>
        </p:grpSpPr>
        <p:sp>
          <p:nvSpPr>
            <p:cNvPr id="11" name="TextBox 10"/>
            <p:cNvSpPr txBox="1"/>
            <p:nvPr/>
          </p:nvSpPr>
          <p:spPr>
            <a:xfrm>
              <a:off x="3709104" y="4147944"/>
              <a:ext cx="1951212" cy="570292"/>
            </a:xfrm>
            <a:prstGeom prst="rect">
              <a:avLst/>
            </a:prstGeom>
            <a:noFill/>
          </p:spPr>
          <p:txBody>
            <a:bodyPr wrap="none" rtlCol="0">
              <a:spAutoFit/>
            </a:bodyPr>
            <a:lstStyle/>
            <a:p>
              <a:pPr algn="ctr"/>
              <a:r>
                <a:rPr lang="en-US" sz="2000" b="0" dirty="0" err="1">
                  <a:solidFill>
                    <a:schemeClr val="tx1"/>
                  </a:solidFill>
                </a:rPr>
                <a:t>F</a:t>
              </a:r>
              <a:r>
                <a:rPr lang="en-US" sz="2000" b="0" baseline="-25000" dirty="0" err="1">
                  <a:solidFill>
                    <a:schemeClr val="tx1"/>
                  </a:solidFill>
                </a:rPr>
                <a:t>nb</a:t>
              </a:r>
              <a:endParaRPr lang="en-US" sz="2000" b="0" baseline="-25000" dirty="0">
                <a:solidFill>
                  <a:schemeClr val="tx1"/>
                </a:solidFill>
              </a:endParaRPr>
            </a:p>
            <a:p>
              <a:pPr algn="ctr"/>
              <a:r>
                <a:rPr lang="en-US" sz="1600" b="0" dirty="0">
                  <a:solidFill>
                    <a:schemeClr val="tx1"/>
                  </a:solidFill>
                </a:rPr>
                <a:t>space, velocity, time</a:t>
              </a:r>
            </a:p>
          </p:txBody>
        </p:sp>
        <p:sp>
          <p:nvSpPr>
            <p:cNvPr id="16" name="Rounded Rectangle 15"/>
            <p:cNvSpPr/>
            <p:nvPr/>
          </p:nvSpPr>
          <p:spPr bwMode="auto">
            <a:xfrm>
              <a:off x="3733800" y="4114800"/>
              <a:ext cx="1905000" cy="762000"/>
            </a:xfrm>
            <a:prstGeom prst="roundRect">
              <a:avLst/>
            </a:prstGeom>
            <a:noFill/>
            <a:ln w="50800"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grpSp>
      <p:grpSp>
        <p:nvGrpSpPr>
          <p:cNvPr id="15" name="Group 14"/>
          <p:cNvGrpSpPr/>
          <p:nvPr/>
        </p:nvGrpSpPr>
        <p:grpSpPr>
          <a:xfrm>
            <a:off x="6481453" y="5236975"/>
            <a:ext cx="1760220" cy="892552"/>
            <a:chOff x="4188730" y="5715000"/>
            <a:chExt cx="1760220" cy="892552"/>
          </a:xfrm>
        </p:grpSpPr>
        <p:sp>
          <p:nvSpPr>
            <p:cNvPr id="18" name="Oval 17"/>
            <p:cNvSpPr/>
            <p:nvPr/>
          </p:nvSpPr>
          <p:spPr bwMode="auto">
            <a:xfrm>
              <a:off x="4188730" y="5742610"/>
              <a:ext cx="1760220" cy="863600"/>
            </a:xfrm>
            <a:prstGeom prst="ellipse">
              <a:avLst/>
            </a:prstGeom>
            <a:noFill/>
            <a:ln w="25400" cap="flat" cmpd="sng" algn="ctr">
              <a:solidFill>
                <a:schemeClr val="accent6"/>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sp>
          <p:nvSpPr>
            <p:cNvPr id="19" name="TextBox 18"/>
            <p:cNvSpPr txBox="1"/>
            <p:nvPr/>
          </p:nvSpPr>
          <p:spPr>
            <a:xfrm>
              <a:off x="4253403" y="5715000"/>
              <a:ext cx="1630875" cy="892552"/>
            </a:xfrm>
            <a:prstGeom prst="rect">
              <a:avLst/>
            </a:prstGeom>
            <a:noFill/>
            <a:ln>
              <a:noFill/>
            </a:ln>
          </p:spPr>
          <p:txBody>
            <a:bodyPr wrap="none" rtlCol="0">
              <a:spAutoFit/>
            </a:bodyPr>
            <a:lstStyle/>
            <a:p>
              <a:pPr algn="ctr"/>
              <a:r>
                <a:rPr lang="en-US" sz="2000" b="0" dirty="0"/>
                <a:t>Sinks</a:t>
              </a:r>
            </a:p>
            <a:p>
              <a:pPr algn="ctr"/>
              <a:r>
                <a:rPr lang="en-US" sz="1600" b="0" dirty="0" err="1">
                  <a:solidFill>
                    <a:srgbClr val="3333CC"/>
                  </a:solidFill>
                </a:rPr>
                <a:t>Thermalization</a:t>
              </a:r>
              <a:r>
                <a:rPr lang="en-US" sz="1600" b="0" dirty="0">
                  <a:solidFill>
                    <a:srgbClr val="3333CC"/>
                  </a:solidFill>
                </a:rPr>
                <a:t>,</a:t>
              </a:r>
            </a:p>
            <a:p>
              <a:pPr algn="ctr"/>
              <a:r>
                <a:rPr lang="en-US" sz="1600" b="0" dirty="0">
                  <a:solidFill>
                    <a:srgbClr val="FF0000"/>
                  </a:solidFill>
                </a:rPr>
                <a:t>transport</a:t>
              </a:r>
            </a:p>
          </p:txBody>
        </p:sp>
      </p:grpSp>
      <p:cxnSp>
        <p:nvCxnSpPr>
          <p:cNvPr id="13" name="Straight Arrow Connector 12"/>
          <p:cNvCxnSpPr/>
          <p:nvPr/>
        </p:nvCxnSpPr>
        <p:spPr bwMode="auto">
          <a:xfrm>
            <a:off x="7368243" y="3581401"/>
            <a:ext cx="0" cy="338328"/>
          </a:xfrm>
          <a:prstGeom prst="straightConnector1">
            <a:avLst/>
          </a:prstGeom>
          <a:noFill/>
          <a:ln w="25400" cap="flat" cmpd="sng" algn="ctr">
            <a:solidFill>
              <a:schemeClr val="tx1"/>
            </a:solidFill>
            <a:prstDash val="solid"/>
            <a:round/>
            <a:headEnd type="none" w="med" len="med"/>
            <a:tailEnd type="arrow"/>
          </a:ln>
          <a:effectLst/>
        </p:spPr>
      </p:cxnSp>
      <p:cxnSp>
        <p:nvCxnSpPr>
          <p:cNvPr id="22" name="Straight Arrow Connector 21"/>
          <p:cNvCxnSpPr/>
          <p:nvPr/>
        </p:nvCxnSpPr>
        <p:spPr bwMode="auto">
          <a:xfrm rot="10800000">
            <a:off x="7368243" y="4876801"/>
            <a:ext cx="0" cy="338328"/>
          </a:xfrm>
          <a:prstGeom prst="straightConnector1">
            <a:avLst/>
          </a:prstGeom>
          <a:noFill/>
          <a:ln w="25400" cap="flat" cmpd="sng" algn="ctr">
            <a:solidFill>
              <a:schemeClr val="tx1"/>
            </a:solidFill>
            <a:prstDash val="solid"/>
            <a:round/>
            <a:headEnd type="none" w="med" len="med"/>
            <a:tailEnd type="arrow"/>
          </a:ln>
          <a:effectLst/>
        </p:spPr>
      </p:cxnSp>
      <p:grpSp>
        <p:nvGrpSpPr>
          <p:cNvPr id="26" name="Group 25"/>
          <p:cNvGrpSpPr/>
          <p:nvPr/>
        </p:nvGrpSpPr>
        <p:grpSpPr>
          <a:xfrm>
            <a:off x="4267200" y="5715000"/>
            <a:ext cx="2011680" cy="863600"/>
            <a:chOff x="2819400" y="5105400"/>
            <a:chExt cx="1828800" cy="762000"/>
          </a:xfrm>
        </p:grpSpPr>
        <p:sp>
          <p:nvSpPr>
            <p:cNvPr id="27" name="Oval 26"/>
            <p:cNvSpPr/>
            <p:nvPr/>
          </p:nvSpPr>
          <p:spPr bwMode="auto">
            <a:xfrm>
              <a:off x="2819400" y="5105400"/>
              <a:ext cx="1828800" cy="762000"/>
            </a:xfrm>
            <a:prstGeom prst="ellipse">
              <a:avLst/>
            </a:prstGeom>
            <a:noFill/>
            <a:ln w="25400"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sp>
          <p:nvSpPr>
            <p:cNvPr id="28" name="TextBox 27"/>
            <p:cNvSpPr txBox="1"/>
            <p:nvPr/>
          </p:nvSpPr>
          <p:spPr>
            <a:xfrm>
              <a:off x="2875332" y="5181600"/>
              <a:ext cx="1717326" cy="570292"/>
            </a:xfrm>
            <a:prstGeom prst="rect">
              <a:avLst/>
            </a:prstGeom>
            <a:noFill/>
          </p:spPr>
          <p:txBody>
            <a:bodyPr wrap="none" rtlCol="0">
              <a:spAutoFit/>
            </a:bodyPr>
            <a:lstStyle/>
            <a:p>
              <a:pPr algn="ctr"/>
              <a:r>
                <a:rPr lang="en-US" sz="2000" b="0" dirty="0">
                  <a:solidFill>
                    <a:srgbClr val="FF0000"/>
                  </a:solidFill>
                </a:rPr>
                <a:t>Instabilities</a:t>
              </a:r>
            </a:p>
            <a:p>
              <a:pPr algn="ctr"/>
              <a:r>
                <a:rPr lang="en-US" sz="1600" b="0" dirty="0">
                  <a:solidFill>
                    <a:srgbClr val="FF0000"/>
                  </a:solidFill>
                </a:rPr>
                <a:t>*</a:t>
              </a:r>
              <a:r>
                <a:rPr lang="en-US" sz="1600" b="0" dirty="0" err="1">
                  <a:solidFill>
                    <a:srgbClr val="FF0000"/>
                  </a:solidFill>
                </a:rPr>
                <a:t>AEs</a:t>
              </a:r>
              <a:r>
                <a:rPr lang="en-US" sz="1600" b="0" dirty="0">
                  <a:solidFill>
                    <a:srgbClr val="FF0000"/>
                  </a:solidFill>
                </a:rPr>
                <a:t>, kinks, RWM</a:t>
              </a:r>
            </a:p>
          </p:txBody>
        </p:sp>
      </p:grpSp>
      <p:cxnSp>
        <p:nvCxnSpPr>
          <p:cNvPr id="29" name="Straight Arrow Connector 28"/>
          <p:cNvCxnSpPr/>
          <p:nvPr/>
        </p:nvCxnSpPr>
        <p:spPr bwMode="auto">
          <a:xfrm flipV="1">
            <a:off x="6019801" y="4904410"/>
            <a:ext cx="990600" cy="929640"/>
          </a:xfrm>
          <a:prstGeom prst="straightConnector1">
            <a:avLst/>
          </a:prstGeom>
          <a:noFill/>
          <a:ln w="25400" cap="flat" cmpd="sng" algn="ctr">
            <a:solidFill>
              <a:srgbClr val="FF0000"/>
            </a:solidFill>
            <a:prstDash val="solid"/>
            <a:round/>
            <a:headEnd type="arrow" w="med" len="med"/>
            <a:tailEnd type="arrow"/>
          </a:ln>
          <a:effectLst/>
        </p:spPr>
      </p:cxnSp>
      <p:cxnSp>
        <p:nvCxnSpPr>
          <p:cNvPr id="30" name="Straight Arrow Connector 29"/>
          <p:cNvCxnSpPr/>
          <p:nvPr/>
        </p:nvCxnSpPr>
        <p:spPr bwMode="auto">
          <a:xfrm flipV="1">
            <a:off x="6324600" y="6019800"/>
            <a:ext cx="381000" cy="152402"/>
          </a:xfrm>
          <a:prstGeom prst="straightConnector1">
            <a:avLst/>
          </a:prstGeom>
          <a:noFill/>
          <a:ln w="25400" cap="flat" cmpd="sng" algn="ctr">
            <a:solidFill>
              <a:srgbClr val="FF0000"/>
            </a:solidFill>
            <a:prstDash val="solid"/>
            <a:round/>
            <a:headEnd type="arrow" w="med" len="med"/>
            <a:tailEnd type="arrow"/>
          </a:ln>
          <a:effectLst/>
        </p:spPr>
      </p:cxnSp>
      <p:grpSp>
        <p:nvGrpSpPr>
          <p:cNvPr id="37" name="Group 36"/>
          <p:cNvGrpSpPr/>
          <p:nvPr/>
        </p:nvGrpSpPr>
        <p:grpSpPr>
          <a:xfrm>
            <a:off x="8206446" y="2819400"/>
            <a:ext cx="1699558" cy="863600"/>
            <a:chOff x="5654031" y="3395856"/>
            <a:chExt cx="1545050" cy="762000"/>
          </a:xfrm>
        </p:grpSpPr>
        <p:sp>
          <p:nvSpPr>
            <p:cNvPr id="38" name="Oval 37"/>
            <p:cNvSpPr/>
            <p:nvPr/>
          </p:nvSpPr>
          <p:spPr bwMode="auto">
            <a:xfrm>
              <a:off x="5654031" y="3395856"/>
              <a:ext cx="1524000" cy="762000"/>
            </a:xfrm>
            <a:prstGeom prst="ellipse">
              <a:avLst/>
            </a:prstGeom>
            <a:noFill/>
            <a:ln w="25400" cap="flat" cmpd="sng" algn="ctr">
              <a:solidFill>
                <a:srgbClr val="FF000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sp>
          <p:nvSpPr>
            <p:cNvPr id="39" name="TextBox 38"/>
            <p:cNvSpPr txBox="1"/>
            <p:nvPr/>
          </p:nvSpPr>
          <p:spPr>
            <a:xfrm>
              <a:off x="5705995" y="3429000"/>
              <a:ext cx="1493086" cy="570292"/>
            </a:xfrm>
            <a:prstGeom prst="rect">
              <a:avLst/>
            </a:prstGeom>
            <a:noFill/>
          </p:spPr>
          <p:txBody>
            <a:bodyPr wrap="none" rtlCol="0">
              <a:spAutoFit/>
            </a:bodyPr>
            <a:lstStyle/>
            <a:p>
              <a:pPr algn="ctr"/>
              <a:r>
                <a:rPr lang="en-US" sz="2000" b="0" dirty="0">
                  <a:solidFill>
                    <a:srgbClr val="FF0000"/>
                  </a:solidFill>
                </a:rPr>
                <a:t>Ext. fields</a:t>
              </a:r>
            </a:p>
            <a:p>
              <a:pPr algn="ctr"/>
              <a:r>
                <a:rPr lang="en-US" sz="1600" b="0" dirty="0">
                  <a:solidFill>
                    <a:srgbClr val="FF0000"/>
                  </a:solidFill>
                </a:rPr>
                <a:t>ripple, 3D fields</a:t>
              </a:r>
            </a:p>
          </p:txBody>
        </p:sp>
      </p:grpSp>
      <p:cxnSp>
        <p:nvCxnSpPr>
          <p:cNvPr id="40" name="Straight Arrow Connector 39"/>
          <p:cNvCxnSpPr/>
          <p:nvPr/>
        </p:nvCxnSpPr>
        <p:spPr bwMode="auto">
          <a:xfrm flipH="1">
            <a:off x="8001001" y="3595206"/>
            <a:ext cx="403860" cy="304800"/>
          </a:xfrm>
          <a:prstGeom prst="straightConnector1">
            <a:avLst/>
          </a:prstGeom>
          <a:noFill/>
          <a:ln w="25400" cap="flat" cmpd="sng" algn="ctr">
            <a:solidFill>
              <a:srgbClr val="FF0000"/>
            </a:solidFill>
            <a:prstDash val="solid"/>
            <a:round/>
            <a:headEnd type="none" w="med" len="med"/>
            <a:tailEnd type="arrow"/>
          </a:ln>
          <a:effectLst/>
        </p:spPr>
      </p:cxnSp>
      <p:cxnSp>
        <p:nvCxnSpPr>
          <p:cNvPr id="41" name="Straight Arrow Connector 40"/>
          <p:cNvCxnSpPr/>
          <p:nvPr/>
        </p:nvCxnSpPr>
        <p:spPr bwMode="auto">
          <a:xfrm flipH="1">
            <a:off x="8077201" y="3733801"/>
            <a:ext cx="914400" cy="1676399"/>
          </a:xfrm>
          <a:prstGeom prst="straightConnector1">
            <a:avLst/>
          </a:prstGeom>
          <a:noFill/>
          <a:ln w="254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23505214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2"/>
          <p:cNvGrpSpPr>
            <a:grpSpLocks/>
          </p:cNvGrpSpPr>
          <p:nvPr/>
        </p:nvGrpSpPr>
        <p:grpSpPr bwMode="auto">
          <a:xfrm>
            <a:off x="199073" y="1577870"/>
            <a:ext cx="4411028" cy="2653770"/>
            <a:chOff x="76200" y="1011238"/>
            <a:chExt cx="4010025" cy="2341562"/>
          </a:xfrm>
        </p:grpSpPr>
        <p:pic>
          <p:nvPicPr>
            <p:cNvPr id="7478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7188" y="1897063"/>
              <a:ext cx="1252537"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84" name="Group 39"/>
            <p:cNvGrpSpPr>
              <a:grpSpLocks/>
            </p:cNvGrpSpPr>
            <p:nvPr/>
          </p:nvGrpSpPr>
          <p:grpSpPr bwMode="auto">
            <a:xfrm>
              <a:off x="858838" y="2491333"/>
              <a:ext cx="2379662" cy="244411"/>
              <a:chOff x="955842" y="2724908"/>
              <a:chExt cx="2611501" cy="286440"/>
            </a:xfrm>
          </p:grpSpPr>
          <p:pic>
            <p:nvPicPr>
              <p:cNvPr id="74791"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13143" y="2810526"/>
                <a:ext cx="1854200" cy="19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2" name="TextBox 19"/>
              <p:cNvSpPr txBox="1">
                <a:spLocks noChangeArrowheads="1"/>
              </p:cNvSpPr>
              <p:nvPr/>
            </p:nvSpPr>
            <p:spPr bwMode="auto">
              <a:xfrm>
                <a:off x="955842" y="2724908"/>
                <a:ext cx="781132" cy="28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dirty="0"/>
                  <a:t>where</a:t>
                </a:r>
              </a:p>
            </p:txBody>
          </p:sp>
        </p:grpSp>
        <p:grpSp>
          <p:nvGrpSpPr>
            <p:cNvPr id="74785" name="Group 38"/>
            <p:cNvGrpSpPr>
              <a:grpSpLocks/>
            </p:cNvGrpSpPr>
            <p:nvPr/>
          </p:nvGrpSpPr>
          <p:grpSpPr bwMode="auto">
            <a:xfrm>
              <a:off x="1517650" y="1622460"/>
              <a:ext cx="2568575" cy="266669"/>
              <a:chOff x="1065680" y="1682990"/>
              <a:chExt cx="2704414" cy="300574"/>
            </a:xfrm>
          </p:grpSpPr>
          <p:pic>
            <p:nvPicPr>
              <p:cNvPr id="7478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0794" y="1704164"/>
                <a:ext cx="20193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90" name="TextBox 21"/>
              <p:cNvSpPr txBox="1">
                <a:spLocks noChangeArrowheads="1"/>
              </p:cNvSpPr>
              <p:nvPr/>
            </p:nvSpPr>
            <p:spPr bwMode="auto">
              <a:xfrm>
                <a:off x="1065680" y="1682990"/>
                <a:ext cx="781132" cy="27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dirty="0"/>
                  <a:t>where</a:t>
                </a:r>
              </a:p>
            </p:txBody>
          </p:sp>
        </p:grpSp>
        <p:pic>
          <p:nvPicPr>
            <p:cNvPr id="74786" name="Picture 3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6238" y="3048000"/>
              <a:ext cx="268763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Left Brace 37"/>
            <p:cNvSpPr/>
            <p:nvPr/>
          </p:nvSpPr>
          <p:spPr>
            <a:xfrm>
              <a:off x="76200" y="1011238"/>
              <a:ext cx="228600" cy="2341562"/>
            </a:xfrm>
            <a:prstGeom prst="leftBrace">
              <a:avLst>
                <a:gd name="adj1" fmla="val 123528"/>
                <a:gd name="adj2" fmla="val 50000"/>
              </a:avLst>
            </a:prstGeom>
            <a:ln w="19050"/>
            <a:effectLst/>
          </p:spPr>
          <p:style>
            <a:lnRef idx="2">
              <a:schemeClr val="dk1"/>
            </a:lnRef>
            <a:fillRef idx="0">
              <a:schemeClr val="dk1"/>
            </a:fillRef>
            <a:effectRef idx="1">
              <a:schemeClr val="dk1"/>
            </a:effectRef>
            <a:fontRef idx="minor">
              <a:schemeClr val="tx1"/>
            </a:fontRef>
          </p:style>
          <p:txBody>
            <a:bodyPr anchor="ctr"/>
            <a:lstStyle/>
            <a:p>
              <a:pPr algn="ctr">
                <a:defRPr/>
              </a:pPr>
              <a:endParaRPr lang="en-US"/>
            </a:p>
          </p:txBody>
        </p:sp>
        <p:pic>
          <p:nvPicPr>
            <p:cNvPr id="74788"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44500" y="1038225"/>
              <a:ext cx="28321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4" name="Rectangle 2"/>
          <p:cNvSpPr>
            <a:spLocks noGrp="1" noChangeArrowheads="1"/>
          </p:cNvSpPr>
          <p:nvPr>
            <p:ph type="title"/>
          </p:nvPr>
        </p:nvSpPr>
        <p:spPr/>
        <p:txBody>
          <a:bodyPr/>
          <a:lstStyle/>
          <a:p>
            <a:r>
              <a:rPr lang="en-US" sz="3100">
                <a:latin typeface="Arial" charset="0"/>
                <a:cs typeface="Geneva" charset="0"/>
              </a:rPr>
              <a:t>Quasi-Linear model computes critical fast ion profile in the presence of unstable TAEs</a:t>
            </a:r>
            <a:endParaRPr lang="en-US" sz="3100" i="1" u="sng">
              <a:latin typeface="Arial" charset="0"/>
              <a:cs typeface="Geneva" charset="0"/>
            </a:endParaRPr>
          </a:p>
        </p:txBody>
      </p:sp>
      <p:grpSp>
        <p:nvGrpSpPr>
          <p:cNvPr id="74755" name="Group 46"/>
          <p:cNvGrpSpPr>
            <a:grpSpLocks/>
          </p:cNvGrpSpPr>
          <p:nvPr/>
        </p:nvGrpSpPr>
        <p:grpSpPr bwMode="auto">
          <a:xfrm>
            <a:off x="5570538" y="1095026"/>
            <a:ext cx="4756785" cy="3695488"/>
            <a:chOff x="5215628" y="1745783"/>
            <a:chExt cx="3874109" cy="2905582"/>
          </a:xfrm>
        </p:grpSpPr>
        <p:pic>
          <p:nvPicPr>
            <p:cNvPr id="74775" name="Picture 9" descr="ill.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215628" y="1745783"/>
              <a:ext cx="3874109" cy="290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76" name="TextBox 4"/>
            <p:cNvSpPr txBox="1">
              <a:spLocks noChangeArrowheads="1"/>
            </p:cNvSpPr>
            <p:nvPr/>
          </p:nvSpPr>
          <p:spPr bwMode="auto">
            <a:xfrm>
              <a:off x="5715000" y="1981200"/>
              <a:ext cx="1908971" cy="21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a:t>Self-consistent QL relaxation</a:t>
              </a:r>
            </a:p>
          </p:txBody>
        </p:sp>
        <p:sp>
          <p:nvSpPr>
            <p:cNvPr id="74777" name="TextBox 32"/>
            <p:cNvSpPr txBox="1">
              <a:spLocks noChangeArrowheads="1"/>
            </p:cNvSpPr>
            <p:nvPr/>
          </p:nvSpPr>
          <p:spPr bwMode="auto">
            <a:xfrm>
              <a:off x="5791200" y="2590800"/>
              <a:ext cx="838810" cy="21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b="0"/>
                <a:t>initial profile</a:t>
              </a:r>
            </a:p>
          </p:txBody>
        </p:sp>
        <p:sp>
          <p:nvSpPr>
            <p:cNvPr id="74778" name="TextBox 33"/>
            <p:cNvSpPr txBox="1">
              <a:spLocks noChangeArrowheads="1"/>
            </p:cNvSpPr>
            <p:nvPr/>
          </p:nvSpPr>
          <p:spPr bwMode="auto">
            <a:xfrm>
              <a:off x="7580985" y="3002646"/>
              <a:ext cx="964265" cy="21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b="0">
                  <a:solidFill>
                    <a:srgbClr val="FF0000"/>
                  </a:solidFill>
                </a:rPr>
                <a:t>relaxed profile</a:t>
              </a:r>
            </a:p>
          </p:txBody>
        </p:sp>
        <p:cxnSp>
          <p:nvCxnSpPr>
            <p:cNvPr id="74779" name="Straight Arrow Connector 36"/>
            <p:cNvCxnSpPr>
              <a:cxnSpLocks noChangeShapeType="1"/>
              <a:stCxn id="74777" idx="2"/>
            </p:cNvCxnSpPr>
            <p:nvPr/>
          </p:nvCxnSpPr>
          <p:spPr bwMode="auto">
            <a:xfrm>
              <a:off x="6210605" y="2808591"/>
              <a:ext cx="342596" cy="772809"/>
            </a:xfrm>
            <a:prstGeom prst="straightConnector1">
              <a:avLst/>
            </a:prstGeom>
            <a:noFill/>
            <a:ln w="15875">
              <a:solidFill>
                <a:schemeClr val="accent2"/>
              </a:solidFill>
              <a:round/>
              <a:headEnd/>
              <a:tailEnd type="arrow" w="med" len="med"/>
            </a:ln>
            <a:extLst>
              <a:ext uri="{909E8E84-426E-40dd-AFC4-6F175D3DCCD1}">
                <a14:hiddenFill xmlns:a14="http://schemas.microsoft.com/office/drawing/2010/main">
                  <a:noFill/>
                </a14:hiddenFill>
              </a:ext>
            </a:extLst>
          </p:spPr>
        </p:cxnSp>
        <p:cxnSp>
          <p:nvCxnSpPr>
            <p:cNvPr id="74780" name="Straight Arrow Connector 38"/>
            <p:cNvCxnSpPr>
              <a:cxnSpLocks noChangeShapeType="1"/>
            </p:cNvCxnSpPr>
            <p:nvPr/>
          </p:nvCxnSpPr>
          <p:spPr bwMode="auto">
            <a:xfrm rot="16200000" flipV="1">
              <a:off x="7772400" y="2743200"/>
              <a:ext cx="304800" cy="304800"/>
            </a:xfrm>
            <a:prstGeom prst="straightConnector1">
              <a:avLst/>
            </a:prstGeom>
            <a:noFill/>
            <a:ln w="15875">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74781" name="Straight Connector 44"/>
            <p:cNvCxnSpPr>
              <a:cxnSpLocks noChangeShapeType="1"/>
            </p:cNvCxnSpPr>
            <p:nvPr/>
          </p:nvCxnSpPr>
          <p:spPr bwMode="auto">
            <a:xfrm>
              <a:off x="7086600" y="4189412"/>
              <a:ext cx="762000" cy="1588"/>
            </a:xfrm>
            <a:prstGeom prst="line">
              <a:avLst/>
            </a:prstGeom>
            <a:noFill/>
            <a:ln w="63500">
              <a:solidFill>
                <a:schemeClr val="tx1"/>
              </a:solidFill>
              <a:prstDash val="sysDash"/>
              <a:round/>
              <a:headEnd/>
              <a:tailEnd/>
            </a:ln>
            <a:extLst>
              <a:ext uri="{909E8E84-426E-40dd-AFC4-6F175D3DCCD1}">
                <a14:hiddenFill xmlns:a14="http://schemas.microsoft.com/office/drawing/2010/main">
                  <a:noFill/>
                </a14:hiddenFill>
              </a:ext>
            </a:extLst>
          </p:spPr>
        </p:cxnSp>
        <p:sp>
          <p:nvSpPr>
            <p:cNvPr id="74782" name="TextBox 45"/>
            <p:cNvSpPr txBox="1">
              <a:spLocks noChangeArrowheads="1"/>
            </p:cNvSpPr>
            <p:nvPr/>
          </p:nvSpPr>
          <p:spPr bwMode="auto">
            <a:xfrm>
              <a:off x="7027903" y="3884612"/>
              <a:ext cx="822532" cy="21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algn="ctr" eaLnBrk="1" hangingPunct="1"/>
              <a:r>
                <a:rPr lang="en-US" b="0">
                  <a:solidFill>
                    <a:schemeClr val="tx1"/>
                  </a:solidFill>
                </a:rPr>
                <a:t>TAE modes</a:t>
              </a:r>
            </a:p>
          </p:txBody>
        </p:sp>
      </p:grpSp>
      <p:grpSp>
        <p:nvGrpSpPr>
          <p:cNvPr id="74756" name="Group 48"/>
          <p:cNvGrpSpPr>
            <a:grpSpLocks/>
          </p:cNvGrpSpPr>
          <p:nvPr/>
        </p:nvGrpSpPr>
        <p:grpSpPr bwMode="auto">
          <a:xfrm>
            <a:off x="230505" y="4286952"/>
            <a:ext cx="5196840" cy="464185"/>
            <a:chOff x="76200" y="3781166"/>
            <a:chExt cx="4724400" cy="409834"/>
          </a:xfrm>
        </p:grpSpPr>
        <p:grpSp>
          <p:nvGrpSpPr>
            <p:cNvPr id="74770" name="Group 31"/>
            <p:cNvGrpSpPr>
              <a:grpSpLocks/>
            </p:cNvGrpSpPr>
            <p:nvPr/>
          </p:nvGrpSpPr>
          <p:grpSpPr bwMode="auto">
            <a:xfrm>
              <a:off x="2362200" y="3886200"/>
              <a:ext cx="2303775" cy="228600"/>
              <a:chOff x="1928213" y="6011618"/>
              <a:chExt cx="2303775" cy="228600"/>
            </a:xfrm>
          </p:grpSpPr>
          <p:pic>
            <p:nvPicPr>
              <p:cNvPr id="74773" name="Picture 1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928213" y="6011618"/>
                <a:ext cx="14605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74" name="Picture 17"/>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22388" y="6011618"/>
                <a:ext cx="609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71" name="TextBox 25"/>
            <p:cNvSpPr txBox="1">
              <a:spLocks noChangeArrowheads="1"/>
            </p:cNvSpPr>
            <p:nvPr/>
          </p:nvSpPr>
          <p:spPr bwMode="auto">
            <a:xfrm>
              <a:off x="122950" y="3781166"/>
              <a:ext cx="3071617" cy="353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2000" b="0" i="0">
                  <a:solidFill>
                    <a:srgbClr val="FF0000"/>
                  </a:solidFill>
                </a:rPr>
                <a:t>At marginal stability: </a:t>
              </a:r>
            </a:p>
          </p:txBody>
        </p:sp>
        <p:sp>
          <p:nvSpPr>
            <p:cNvPr id="74772" name="Rounded Rectangle 47"/>
            <p:cNvSpPr>
              <a:spLocks noChangeArrowheads="1"/>
            </p:cNvSpPr>
            <p:nvPr/>
          </p:nvSpPr>
          <p:spPr bwMode="auto">
            <a:xfrm>
              <a:off x="76200" y="3810000"/>
              <a:ext cx="4724400" cy="381000"/>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spcBef>
                  <a:spcPct val="20000"/>
                </a:spcBef>
                <a:buFontTx/>
                <a:buChar char="•"/>
              </a:pPr>
              <a:endParaRPr lang="en-US"/>
            </a:p>
          </p:txBody>
        </p:sp>
      </p:grpSp>
      <p:sp>
        <p:nvSpPr>
          <p:cNvPr id="74757" name="Text Box 2"/>
          <p:cNvSpPr txBox="1">
            <a:spLocks noChangeArrowheads="1"/>
          </p:cNvSpPr>
          <p:nvPr/>
        </p:nvSpPr>
        <p:spPr bwMode="auto">
          <a:xfrm>
            <a:off x="419100" y="4765040"/>
            <a:ext cx="4526280" cy="66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278" tIns="52145" rIns="100278" bIns="52145">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9pPr>
          </a:lstStyle>
          <a:p>
            <a:pPr eaLnBrk="1" hangingPunct="1">
              <a:spcBef>
                <a:spcPts val="1253"/>
              </a:spcBef>
              <a:buFont typeface="Arial" charset="0"/>
              <a:buChar char="•"/>
            </a:pPr>
            <a:r>
              <a:rPr lang="en-US" sz="1800" b="0" i="0">
                <a:solidFill>
                  <a:srgbClr val="000000"/>
                </a:solidFill>
                <a:latin typeface="Arial" charset="0"/>
                <a:cs typeface="Arial" charset="0"/>
              </a:rPr>
              <a:t> </a:t>
            </a:r>
            <a:r>
              <a:rPr lang="en-US" sz="1800">
                <a:solidFill>
                  <a:srgbClr val="000000"/>
                </a:solidFill>
                <a:latin typeface="Arial" charset="0"/>
                <a:cs typeface="Arial" charset="0"/>
              </a:rPr>
              <a:t>QL model </a:t>
            </a:r>
            <a:r>
              <a:rPr lang="en-US" sz="1800" b="0" i="0">
                <a:solidFill>
                  <a:srgbClr val="000000"/>
                </a:solidFill>
                <a:latin typeface="Arial" charset="0"/>
                <a:cs typeface="Arial" charset="0"/>
              </a:rPr>
              <a:t>uses analytic expressions for growth, damping rates </a:t>
            </a:r>
            <a:r>
              <a:rPr lang="en-US" sz="1800" b="0">
                <a:solidFill>
                  <a:srgbClr val="000000"/>
                </a:solidFill>
                <a:latin typeface="Arial" charset="0"/>
                <a:cs typeface="Arial" charset="0"/>
              </a:rPr>
              <a:t>vs.</a:t>
            </a:r>
            <a:r>
              <a:rPr lang="en-US" sz="1800" b="0" i="0">
                <a:solidFill>
                  <a:srgbClr val="000000"/>
                </a:solidFill>
                <a:latin typeface="Arial" charset="0"/>
                <a:cs typeface="Arial" charset="0"/>
              </a:rPr>
              <a:t> </a:t>
            </a:r>
            <a:r>
              <a:rPr lang="en-US" sz="1800" b="0" i="0">
                <a:solidFill>
                  <a:srgbClr val="000000"/>
                </a:solidFill>
                <a:latin typeface="Symbol" charset="0"/>
                <a:cs typeface="Arial" charset="0"/>
              </a:rPr>
              <a:t></a:t>
            </a:r>
            <a:r>
              <a:rPr lang="en-US" sz="1800" b="0" i="0" baseline="-25000">
                <a:solidFill>
                  <a:srgbClr val="000000"/>
                </a:solidFill>
                <a:latin typeface="Arial" charset="0"/>
                <a:cs typeface="Arial" charset="0"/>
              </a:rPr>
              <a:t>fast</a:t>
            </a:r>
            <a:r>
              <a:rPr lang="en-US" sz="1800" b="0" i="0">
                <a:solidFill>
                  <a:srgbClr val="000000"/>
                </a:solidFill>
                <a:latin typeface="Arial" charset="0"/>
                <a:cs typeface="Arial" charset="0"/>
              </a:rPr>
              <a:t> :</a:t>
            </a:r>
          </a:p>
        </p:txBody>
      </p:sp>
      <p:pic>
        <p:nvPicPr>
          <p:cNvPr id="74758" name="Picture 5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5455921"/>
            <a:ext cx="1589088" cy="399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4759" name="Group 51"/>
          <p:cNvGrpSpPr>
            <a:grpSpLocks/>
          </p:cNvGrpSpPr>
          <p:nvPr/>
        </p:nvGrpSpPr>
        <p:grpSpPr bwMode="auto">
          <a:xfrm>
            <a:off x="1227615" y="5974079"/>
            <a:ext cx="3326606" cy="928370"/>
            <a:chOff x="3833104" y="1619249"/>
            <a:chExt cx="3024896" cy="819150"/>
          </a:xfrm>
        </p:grpSpPr>
        <p:grpSp>
          <p:nvGrpSpPr>
            <p:cNvPr id="74766" name="Group 10"/>
            <p:cNvGrpSpPr>
              <a:grpSpLocks/>
            </p:cNvGrpSpPr>
            <p:nvPr/>
          </p:nvGrpSpPr>
          <p:grpSpPr bwMode="auto">
            <a:xfrm>
              <a:off x="4076701" y="1619249"/>
              <a:ext cx="2781299" cy="819150"/>
              <a:chOff x="2288" y="1380"/>
              <a:chExt cx="2578" cy="516"/>
            </a:xfrm>
          </p:grpSpPr>
          <p:sp>
            <p:nvSpPr>
              <p:cNvPr id="74768" name="Rectangle 11"/>
              <p:cNvSpPr>
                <a:spLocks noChangeArrowheads="1"/>
              </p:cNvSpPr>
              <p:nvPr/>
            </p:nvSpPr>
            <p:spPr bwMode="auto">
              <a:xfrm>
                <a:off x="2401" y="1380"/>
                <a:ext cx="2465" cy="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tabLst>
                    <a:tab pos="0" algn="l"/>
                    <a:tab pos="509412" algn="l"/>
                    <a:tab pos="1018824" algn="l"/>
                    <a:tab pos="1528237" algn="l"/>
                    <a:tab pos="2037649" algn="l"/>
                    <a:tab pos="2547061" algn="l"/>
                    <a:tab pos="3056473" algn="l"/>
                    <a:tab pos="3565886" algn="l"/>
                    <a:tab pos="4075298" algn="l"/>
                    <a:tab pos="4584710" algn="l"/>
                    <a:tab pos="5094122" algn="l"/>
                    <a:tab pos="5603535" algn="l"/>
                    <a:tab pos="6112947" algn="l"/>
                    <a:tab pos="6622359" algn="l"/>
                    <a:tab pos="7131771" algn="l"/>
                    <a:tab pos="7641184" algn="l"/>
                    <a:tab pos="8150596" algn="l"/>
                    <a:tab pos="8660008" algn="l"/>
                    <a:tab pos="9169420" algn="l"/>
                    <a:tab pos="9678833" algn="l"/>
                    <a:tab pos="10188245" algn="l"/>
                  </a:tabLst>
                </a:pPr>
                <a:r>
                  <a:rPr lang="en-US" b="0">
                    <a:solidFill>
                      <a:srgbClr val="000000"/>
                    </a:solidFill>
                  </a:rPr>
                  <a:t>mode number(s), n</a:t>
                </a:r>
              </a:p>
              <a:p>
                <a:pPr>
                  <a:tabLst>
                    <a:tab pos="0" algn="l"/>
                    <a:tab pos="509412" algn="l"/>
                    <a:tab pos="1018824" algn="l"/>
                    <a:tab pos="1528237" algn="l"/>
                    <a:tab pos="2037649" algn="l"/>
                    <a:tab pos="2547061" algn="l"/>
                    <a:tab pos="3056473" algn="l"/>
                    <a:tab pos="3565886" algn="l"/>
                    <a:tab pos="4075298" algn="l"/>
                    <a:tab pos="4584710" algn="l"/>
                    <a:tab pos="5094122" algn="l"/>
                    <a:tab pos="5603535" algn="l"/>
                    <a:tab pos="6112947" algn="l"/>
                    <a:tab pos="6622359" algn="l"/>
                    <a:tab pos="7131771" algn="l"/>
                    <a:tab pos="7641184" algn="l"/>
                    <a:tab pos="8150596" algn="l"/>
                    <a:tab pos="8660008" algn="l"/>
                    <a:tab pos="9169420" algn="l"/>
                    <a:tab pos="9678833" algn="l"/>
                    <a:tab pos="10188245" algn="l"/>
                  </a:tabLst>
                </a:pPr>
                <a:r>
                  <a:rPr lang="en-US" b="0">
                    <a:solidFill>
                      <a:srgbClr val="000000"/>
                    </a:solidFill>
                  </a:rPr>
                  <a:t>relative mode widths to particle orbit</a:t>
                </a:r>
              </a:p>
              <a:p>
                <a:pPr>
                  <a:tabLst>
                    <a:tab pos="0" algn="l"/>
                    <a:tab pos="509412" algn="l"/>
                    <a:tab pos="1018824" algn="l"/>
                    <a:tab pos="1528237" algn="l"/>
                    <a:tab pos="2037649" algn="l"/>
                    <a:tab pos="2547061" algn="l"/>
                    <a:tab pos="3056473" algn="l"/>
                    <a:tab pos="3565886" algn="l"/>
                    <a:tab pos="4075298" algn="l"/>
                    <a:tab pos="4584710" algn="l"/>
                    <a:tab pos="5094122" algn="l"/>
                    <a:tab pos="5603535" algn="l"/>
                    <a:tab pos="6112947" algn="l"/>
                    <a:tab pos="6622359" algn="l"/>
                    <a:tab pos="7131771" algn="l"/>
                    <a:tab pos="7641184" algn="l"/>
                    <a:tab pos="8150596" algn="l"/>
                    <a:tab pos="8660008" algn="l"/>
                    <a:tab pos="9169420" algn="l"/>
                    <a:tab pos="9678833" algn="l"/>
                    <a:tab pos="10188245" algn="l"/>
                  </a:tabLst>
                </a:pPr>
                <a:r>
                  <a:rPr lang="en-US" b="0">
                    <a:solidFill>
                      <a:srgbClr val="000000"/>
                    </a:solidFill>
                  </a:rPr>
                  <a:t>Plasma parameters</a:t>
                </a:r>
              </a:p>
              <a:p>
                <a:pPr>
                  <a:tabLst>
                    <a:tab pos="0" algn="l"/>
                    <a:tab pos="509412" algn="l"/>
                    <a:tab pos="1018824" algn="l"/>
                    <a:tab pos="1528237" algn="l"/>
                    <a:tab pos="2037649" algn="l"/>
                    <a:tab pos="2547061" algn="l"/>
                    <a:tab pos="3056473" algn="l"/>
                    <a:tab pos="3565886" algn="l"/>
                    <a:tab pos="4075298" algn="l"/>
                    <a:tab pos="4584710" algn="l"/>
                    <a:tab pos="5094122" algn="l"/>
                    <a:tab pos="5603535" algn="l"/>
                    <a:tab pos="6112947" algn="l"/>
                    <a:tab pos="6622359" algn="l"/>
                    <a:tab pos="7131771" algn="l"/>
                    <a:tab pos="7641184" algn="l"/>
                    <a:tab pos="8150596" algn="l"/>
                    <a:tab pos="8660008" algn="l"/>
                    <a:tab pos="9169420" algn="l"/>
                    <a:tab pos="9678833" algn="l"/>
                    <a:tab pos="10188245" algn="l"/>
                  </a:tabLst>
                </a:pPr>
                <a:r>
                  <a:rPr lang="en-US" b="0">
                    <a:solidFill>
                      <a:srgbClr val="000000"/>
                    </a:solidFill>
                  </a:rPr>
                  <a:t>Isotropy</a:t>
                </a:r>
                <a:endParaRPr lang="en-US">
                  <a:solidFill>
                    <a:srgbClr val="000000"/>
                  </a:solidFill>
                </a:endParaRPr>
              </a:p>
            </p:txBody>
          </p:sp>
          <p:sp>
            <p:nvSpPr>
              <p:cNvPr id="74769" name="AutoShape 12"/>
              <p:cNvSpPr>
                <a:spLocks/>
              </p:cNvSpPr>
              <p:nvPr/>
            </p:nvSpPr>
            <p:spPr bwMode="auto">
              <a:xfrm>
                <a:off x="2288" y="1440"/>
                <a:ext cx="161" cy="456"/>
              </a:xfrm>
              <a:prstGeom prst="leftBrace">
                <a:avLst>
                  <a:gd name="adj1" fmla="val 43193"/>
                  <a:gd name="adj2" fmla="val 46634"/>
                </a:avLst>
              </a:prstGeom>
              <a:noFill/>
              <a:ln w="93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pic>
          <p:nvPicPr>
            <p:cNvPr id="74767" name="Picture 5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833104" y="1920118"/>
              <a:ext cx="17526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4760" name="Picture 56"/>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822599" y="6172200"/>
            <a:ext cx="2011680" cy="50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61" name="Picture 57"/>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73240" y="5628640"/>
            <a:ext cx="1650207" cy="233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2" name="Text Box 2"/>
          <p:cNvSpPr txBox="1">
            <a:spLocks noChangeArrowheads="1"/>
          </p:cNvSpPr>
          <p:nvPr/>
        </p:nvSpPr>
        <p:spPr bwMode="auto">
          <a:xfrm>
            <a:off x="5699760" y="4765040"/>
            <a:ext cx="4274820" cy="665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0278" tIns="52145" rIns="100278" bIns="52145">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cs typeface="ＭＳ Ｐゴシック" charset="0"/>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b="1" i="1">
                <a:solidFill>
                  <a:srgbClr val="1822CD"/>
                </a:solidFill>
                <a:latin typeface="Helvetica" charset="0"/>
                <a:ea typeface="ＭＳ Ｐゴシック" charset="0"/>
              </a:defRPr>
            </a:lvl9pPr>
          </a:lstStyle>
          <a:p>
            <a:pPr eaLnBrk="1" hangingPunct="1">
              <a:spcBef>
                <a:spcPts val="1253"/>
              </a:spcBef>
              <a:buFont typeface="Arial" charset="0"/>
              <a:buChar char="•"/>
            </a:pPr>
            <a:r>
              <a:rPr lang="en-US" sz="1800" b="0" i="0">
                <a:solidFill>
                  <a:srgbClr val="000000"/>
                </a:solidFill>
                <a:latin typeface="Arial" charset="0"/>
                <a:cs typeface="Arial" charset="0"/>
              </a:rPr>
              <a:t> Compute critical conditions on </a:t>
            </a:r>
            <a:r>
              <a:rPr lang="en-US" sz="1800" b="0">
                <a:solidFill>
                  <a:srgbClr val="000000"/>
                </a:solidFill>
                <a:latin typeface="Arial" charset="0"/>
                <a:cs typeface="Arial" charset="0"/>
              </a:rPr>
              <a:t>d</a:t>
            </a:r>
            <a:r>
              <a:rPr lang="en-US" sz="1800" b="0" i="0">
                <a:solidFill>
                  <a:srgbClr val="000000"/>
                </a:solidFill>
                <a:latin typeface="Symbol" charset="0"/>
                <a:cs typeface="Arial" charset="0"/>
              </a:rPr>
              <a:t></a:t>
            </a:r>
            <a:r>
              <a:rPr lang="en-US" sz="1800" b="0" i="0" baseline="-25000">
                <a:solidFill>
                  <a:srgbClr val="000000"/>
                </a:solidFill>
                <a:latin typeface="Arial" charset="0"/>
                <a:cs typeface="Arial" charset="0"/>
              </a:rPr>
              <a:t>fast</a:t>
            </a:r>
            <a:r>
              <a:rPr lang="en-US" sz="1800" b="0">
                <a:solidFill>
                  <a:srgbClr val="000000"/>
                </a:solidFill>
                <a:latin typeface="Arial" charset="0"/>
                <a:cs typeface="Arial" charset="0"/>
              </a:rPr>
              <a:t>/dr</a:t>
            </a:r>
            <a:r>
              <a:rPr lang="en-US" sz="1800" b="0" i="0">
                <a:solidFill>
                  <a:srgbClr val="000000"/>
                </a:solidFill>
                <a:latin typeface="Arial" charset="0"/>
                <a:cs typeface="Arial" charset="0"/>
              </a:rPr>
              <a:t> at each radial position :</a:t>
            </a:r>
            <a:endParaRPr lang="en-US" sz="1800" b="0" i="0" baseline="-25000">
              <a:solidFill>
                <a:srgbClr val="000000"/>
              </a:solidFill>
              <a:latin typeface="Arial" charset="0"/>
              <a:cs typeface="Arial" charset="0"/>
            </a:endParaRPr>
          </a:p>
        </p:txBody>
      </p:sp>
      <p:sp>
        <p:nvSpPr>
          <p:cNvPr id="74763" name="Down Arrow 59"/>
          <p:cNvSpPr>
            <a:spLocks noChangeArrowheads="1"/>
          </p:cNvSpPr>
          <p:nvPr/>
        </p:nvSpPr>
        <p:spPr bwMode="auto">
          <a:xfrm>
            <a:off x="7561262" y="5947093"/>
            <a:ext cx="363537" cy="301307"/>
          </a:xfrm>
          <a:prstGeom prst="downArrow">
            <a:avLst>
              <a:gd name="adj1" fmla="val 50000"/>
              <a:gd name="adj2" fmla="val 50000"/>
            </a:avLst>
          </a:prstGeom>
          <a:noFill/>
          <a:ln w="158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spcBef>
                <a:spcPct val="20000"/>
              </a:spcBef>
              <a:buFontTx/>
              <a:buChar char="•"/>
            </a:pPr>
            <a:endParaRPr lang="en-US"/>
          </a:p>
        </p:txBody>
      </p:sp>
      <p:sp>
        <p:nvSpPr>
          <p:cNvPr id="74764" name="TextBox 19"/>
          <p:cNvSpPr txBox="1">
            <a:spLocks noChangeArrowheads="1"/>
          </p:cNvSpPr>
          <p:nvPr/>
        </p:nvSpPr>
        <p:spPr bwMode="auto">
          <a:xfrm>
            <a:off x="670560" y="6299730"/>
            <a:ext cx="782320" cy="287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882" tIns="50941" rIns="101882" bIns="50941">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a:t>with</a:t>
            </a:r>
          </a:p>
        </p:txBody>
      </p:sp>
      <p:sp>
        <p:nvSpPr>
          <p:cNvPr id="74765" name="TextBox 3"/>
          <p:cNvSpPr txBox="1">
            <a:spLocks noChangeArrowheads="1"/>
          </p:cNvSpPr>
          <p:nvPr/>
        </p:nvSpPr>
        <p:spPr bwMode="auto">
          <a:xfrm>
            <a:off x="-3492" y="1108287"/>
            <a:ext cx="5261350" cy="41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2000" dirty="0"/>
              <a:t>Evolution of fast ion distribution, modes:</a:t>
            </a:r>
          </a:p>
        </p:txBody>
      </p:sp>
      <p:sp>
        <p:nvSpPr>
          <p:cNvPr id="42"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30</a:t>
            </a:fld>
            <a:endParaRPr lang="en-US" dirty="0"/>
          </a:p>
        </p:txBody>
      </p:sp>
      <p:sp>
        <p:nvSpPr>
          <p:cNvPr id="43" name="TextBox 3"/>
          <p:cNvSpPr txBox="1">
            <a:spLocks noChangeArrowheads="1"/>
          </p:cNvSpPr>
          <p:nvPr/>
        </p:nvSpPr>
        <p:spPr bwMode="auto">
          <a:xfrm>
            <a:off x="0" y="7010400"/>
            <a:ext cx="6835774" cy="410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marL="342900" indent="-342900" eaLnBrk="1" hangingPunct="1">
              <a:buFont typeface="Arial"/>
              <a:buChar char="•"/>
            </a:pPr>
            <a:r>
              <a:rPr lang="en-US" sz="2000" b="0" i="0" dirty="0" smtClean="0"/>
              <a:t>Model being tested for DIII-D, ITER, ARIES; NSTX next</a:t>
            </a:r>
            <a:endParaRPr lang="en-US" sz="2000" b="0" i="0" dirty="0"/>
          </a:p>
        </p:txBody>
      </p:sp>
      <p:sp>
        <p:nvSpPr>
          <p:cNvPr id="44" name="TextBox 15"/>
          <p:cNvSpPr txBox="1">
            <a:spLocks noChangeArrowheads="1"/>
          </p:cNvSpPr>
          <p:nvPr/>
        </p:nvSpPr>
        <p:spPr bwMode="auto">
          <a:xfrm>
            <a:off x="7495333" y="6629400"/>
            <a:ext cx="2563067" cy="838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76" tIns="49638" rIns="99276" bIns="49638">
            <a:spAutoFit/>
          </a:bodyPr>
          <a:lstStyle>
            <a:lvl1pPr eaLnBrk="0" hangingPunct="0">
              <a:defRPr sz="1300" b="1" i="1">
                <a:solidFill>
                  <a:srgbClr val="1822CD"/>
                </a:solidFill>
                <a:latin typeface="Helvetica" charset="0"/>
                <a:ea typeface="ＭＳ Ｐゴシック" charset="0"/>
                <a:cs typeface="ＭＳ Ｐゴシック" charset="0"/>
              </a:defRPr>
            </a:lvl1pPr>
            <a:lvl2pPr marL="742950" indent="-285750" eaLnBrk="0" hangingPunct="0">
              <a:defRPr sz="1300" b="1" i="1">
                <a:solidFill>
                  <a:srgbClr val="1822CD"/>
                </a:solidFill>
                <a:latin typeface="Helvetica" charset="0"/>
                <a:ea typeface="ＭＳ Ｐゴシック" charset="0"/>
              </a:defRPr>
            </a:lvl2pPr>
            <a:lvl3pPr marL="1143000" indent="-228600" eaLnBrk="0" hangingPunct="0">
              <a:defRPr sz="1300" b="1" i="1">
                <a:solidFill>
                  <a:srgbClr val="1822CD"/>
                </a:solidFill>
                <a:latin typeface="Helvetica" charset="0"/>
                <a:ea typeface="ＭＳ Ｐゴシック" charset="0"/>
              </a:defRPr>
            </a:lvl3pPr>
            <a:lvl4pPr marL="1600200" indent="-228600" eaLnBrk="0" hangingPunct="0">
              <a:defRPr sz="1300" b="1" i="1">
                <a:solidFill>
                  <a:srgbClr val="1822CD"/>
                </a:solidFill>
                <a:latin typeface="Helvetica" charset="0"/>
                <a:ea typeface="ＭＳ Ｐゴシック" charset="0"/>
              </a:defRPr>
            </a:lvl4pPr>
            <a:lvl5pPr marL="2057400" indent="-228600" eaLnBrk="0" hangingPunct="0">
              <a:defRPr sz="13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3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3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3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300" b="1" i="1">
                <a:solidFill>
                  <a:srgbClr val="1822CD"/>
                </a:solidFill>
                <a:latin typeface="Helvetica" charset="0"/>
                <a:ea typeface="ＭＳ Ｐゴシック" charset="0"/>
              </a:defRPr>
            </a:lvl9pPr>
          </a:lstStyle>
          <a:p>
            <a:pPr eaLnBrk="1" hangingPunct="1"/>
            <a:r>
              <a:rPr lang="en-US" sz="1200" b="0" dirty="0" smtClean="0">
                <a:solidFill>
                  <a:schemeClr val="tx1"/>
                </a:solidFill>
              </a:rPr>
              <a:t>[K. </a:t>
            </a:r>
            <a:r>
              <a:rPr lang="en-US" sz="1200" b="0" dirty="0" err="1" smtClean="0">
                <a:solidFill>
                  <a:schemeClr val="tx1"/>
                </a:solidFill>
              </a:rPr>
              <a:t>Ghantous</a:t>
            </a:r>
            <a:r>
              <a:rPr lang="en-US" sz="1200" b="0" dirty="0" smtClean="0">
                <a:solidFill>
                  <a:schemeClr val="tx1"/>
                </a:solidFill>
              </a:rPr>
              <a:t>, </a:t>
            </a:r>
            <a:r>
              <a:rPr lang="en-US" sz="1200" b="0" dirty="0" err="1" smtClean="0">
                <a:solidFill>
                  <a:schemeClr val="tx1"/>
                </a:solidFill>
              </a:rPr>
              <a:t>PoP</a:t>
            </a:r>
            <a:r>
              <a:rPr lang="en-US" sz="1200" b="0" dirty="0" smtClean="0">
                <a:solidFill>
                  <a:schemeClr val="tx1"/>
                </a:solidFill>
              </a:rPr>
              <a:t> </a:t>
            </a:r>
            <a:r>
              <a:rPr lang="en-US" sz="1200" b="0" dirty="0">
                <a:solidFill>
                  <a:schemeClr val="tx1"/>
                </a:solidFill>
              </a:rPr>
              <a:t>(</a:t>
            </a:r>
            <a:r>
              <a:rPr lang="en-US" sz="1200" b="0" dirty="0" smtClean="0">
                <a:solidFill>
                  <a:schemeClr val="tx1"/>
                </a:solidFill>
              </a:rPr>
              <a:t>2012)]</a:t>
            </a:r>
          </a:p>
          <a:p>
            <a:pPr eaLnBrk="1" hangingPunct="1"/>
            <a:r>
              <a:rPr lang="en-US" sz="1200" b="0" dirty="0" smtClean="0">
                <a:solidFill>
                  <a:schemeClr val="tx1"/>
                </a:solidFill>
              </a:rPr>
              <a:t>[H. </a:t>
            </a:r>
            <a:r>
              <a:rPr lang="en-US" sz="1200" b="0" dirty="0" err="1" smtClean="0">
                <a:solidFill>
                  <a:schemeClr val="tx1"/>
                </a:solidFill>
              </a:rPr>
              <a:t>Berk</a:t>
            </a:r>
            <a:r>
              <a:rPr lang="en-US" sz="1200" b="0" dirty="0" smtClean="0">
                <a:solidFill>
                  <a:schemeClr val="tx1"/>
                </a:solidFill>
              </a:rPr>
              <a:t>, IAEA </a:t>
            </a:r>
            <a:r>
              <a:rPr lang="en-US" sz="1200" b="0" dirty="0">
                <a:solidFill>
                  <a:schemeClr val="tx1"/>
                </a:solidFill>
              </a:rPr>
              <a:t>(</a:t>
            </a:r>
            <a:r>
              <a:rPr lang="en-US" sz="1200" b="0" dirty="0" smtClean="0">
                <a:solidFill>
                  <a:schemeClr val="tx1"/>
                </a:solidFill>
              </a:rPr>
              <a:t>2012)</a:t>
            </a:r>
            <a:r>
              <a:rPr lang="en-US" sz="1200" b="0" dirty="0">
                <a:solidFill>
                  <a:schemeClr val="tx1"/>
                </a:solidFill>
              </a:rPr>
              <a:t>]</a:t>
            </a:r>
          </a:p>
          <a:p>
            <a:pPr eaLnBrk="1" hangingPunct="1"/>
            <a:r>
              <a:rPr lang="en-US" sz="1200" b="0" dirty="0">
                <a:solidFill>
                  <a:schemeClr val="tx1"/>
                </a:solidFill>
              </a:rPr>
              <a:t>[N. </a:t>
            </a:r>
            <a:r>
              <a:rPr lang="en-US" sz="1200" b="0" dirty="0" err="1">
                <a:solidFill>
                  <a:schemeClr val="tx1"/>
                </a:solidFill>
              </a:rPr>
              <a:t>Gorelenkov</a:t>
            </a:r>
            <a:r>
              <a:rPr lang="en-US" sz="1200" b="0" dirty="0">
                <a:solidFill>
                  <a:schemeClr val="tx1"/>
                </a:solidFill>
              </a:rPr>
              <a:t>, </a:t>
            </a:r>
            <a:r>
              <a:rPr lang="en-US" sz="1200" b="0" dirty="0" smtClean="0">
                <a:solidFill>
                  <a:schemeClr val="tx1"/>
                </a:solidFill>
              </a:rPr>
              <a:t>APS </a:t>
            </a:r>
            <a:r>
              <a:rPr lang="en-US" sz="1200" b="0" dirty="0">
                <a:solidFill>
                  <a:schemeClr val="tx1"/>
                </a:solidFill>
              </a:rPr>
              <a:t>(</a:t>
            </a:r>
            <a:r>
              <a:rPr lang="en-US" sz="1200" b="0" dirty="0" smtClean="0">
                <a:solidFill>
                  <a:schemeClr val="tx1"/>
                </a:solidFill>
              </a:rPr>
              <a:t>2012)</a:t>
            </a:r>
            <a:r>
              <a:rPr lang="en-US" sz="1200" b="0" dirty="0">
                <a:solidFill>
                  <a:schemeClr val="tx1"/>
                </a:solidFill>
              </a:rPr>
              <a:t>]</a:t>
            </a:r>
          </a:p>
          <a:p>
            <a:pPr eaLnBrk="1" hangingPunct="1"/>
            <a:r>
              <a:rPr lang="en-US" sz="1200" b="0" dirty="0" smtClean="0">
                <a:solidFill>
                  <a:schemeClr val="tx1"/>
                </a:solidFill>
              </a:rPr>
              <a:t>[K. </a:t>
            </a:r>
            <a:r>
              <a:rPr lang="en-US" sz="1200" b="0" dirty="0" err="1" smtClean="0">
                <a:solidFill>
                  <a:schemeClr val="tx1"/>
                </a:solidFill>
              </a:rPr>
              <a:t>Ghantous</a:t>
            </a:r>
            <a:r>
              <a:rPr lang="en-US" sz="1200" b="0" dirty="0" smtClean="0">
                <a:solidFill>
                  <a:schemeClr val="tx1"/>
                </a:solidFill>
              </a:rPr>
              <a:t> PPPL #4850 </a:t>
            </a:r>
            <a:r>
              <a:rPr lang="en-US" sz="1200" b="0" dirty="0">
                <a:solidFill>
                  <a:schemeClr val="tx1"/>
                </a:solidFill>
              </a:rPr>
              <a:t>(</a:t>
            </a:r>
            <a:r>
              <a:rPr lang="en-US" sz="1200" b="0" dirty="0" smtClean="0">
                <a:solidFill>
                  <a:schemeClr val="tx1"/>
                </a:solidFill>
              </a:rPr>
              <a:t>2013)]</a:t>
            </a:r>
            <a:endParaRPr lang="en-US" sz="1200" b="0" dirty="0">
              <a:solidFill>
                <a:schemeClr val="tx1"/>
              </a:solidFill>
            </a:endParaRPr>
          </a:p>
        </p:txBody>
      </p:sp>
    </p:spTree>
    <p:extLst>
      <p:ext uri="{BB962C8B-B14F-4D97-AF65-F5344CB8AC3E}">
        <p14:creationId xmlns:p14="http://schemas.microsoft.com/office/powerpoint/2010/main" val="60974187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3"/>
          <p:cNvSpPr>
            <a:spLocks noChangeArrowheads="1"/>
          </p:cNvSpPr>
          <p:nvPr/>
        </p:nvSpPr>
        <p:spPr bwMode="auto">
          <a:xfrm>
            <a:off x="0" y="0"/>
            <a:ext cx="10058400" cy="993140"/>
          </a:xfrm>
          <a:prstGeom prst="rect">
            <a:avLst/>
          </a:prstGeom>
          <a:noFill/>
          <a:ln w="9525">
            <a:noFill/>
            <a:miter lim="800000"/>
            <a:headEnd/>
            <a:tailEnd/>
          </a:ln>
        </p:spPr>
        <p:txBody>
          <a:bodyPr lIns="101858" tIns="50929" rIns="101858" bIns="50929" anchor="ctr"/>
          <a:lstStyle/>
          <a:p>
            <a:pPr algn="ctr"/>
            <a:r>
              <a:rPr lang="en-US" sz="2700" i="0" dirty="0">
                <a:solidFill>
                  <a:srgbClr val="3333CC"/>
                </a:solidFill>
                <a:latin typeface="Helvetica" pitchFamily="34" charset="0"/>
                <a:ea typeface="MS PGothic" pitchFamily="34" charset="-128"/>
              </a:rPr>
              <a:t>Resonant fast ion transport model is being implemented in NUBEAM to mimic </a:t>
            </a:r>
            <a:r>
              <a:rPr lang="en-US" sz="2700" dirty="0" err="1">
                <a:solidFill>
                  <a:srgbClr val="3333CC"/>
                </a:solidFill>
                <a:latin typeface="Helvetica" pitchFamily="34" charset="0"/>
                <a:ea typeface="MS PGothic" pitchFamily="34" charset="-128"/>
              </a:rPr>
              <a:t>F</a:t>
            </a:r>
            <a:r>
              <a:rPr lang="en-US" sz="2700" baseline="-25000" dirty="0" err="1">
                <a:solidFill>
                  <a:srgbClr val="3333CC"/>
                </a:solidFill>
                <a:latin typeface="Helvetica" pitchFamily="34" charset="0"/>
                <a:ea typeface="MS PGothic" pitchFamily="34" charset="-128"/>
              </a:rPr>
              <a:t>nb</a:t>
            </a:r>
            <a:r>
              <a:rPr lang="en-US" sz="2700" i="0" dirty="0">
                <a:solidFill>
                  <a:srgbClr val="3333CC"/>
                </a:solidFill>
                <a:latin typeface="Helvetica" pitchFamily="34" charset="0"/>
                <a:ea typeface="MS PGothic" pitchFamily="34" charset="-128"/>
              </a:rPr>
              <a:t> modifications by resonant *AEs</a:t>
            </a:r>
            <a:endParaRPr lang="en-US" sz="2200" i="0" dirty="0">
              <a:solidFill>
                <a:srgbClr val="3333CC"/>
              </a:solidFill>
              <a:latin typeface="Helvetica" pitchFamily="34" charset="0"/>
              <a:ea typeface="MS PGothic" pitchFamily="34" charset="-128"/>
            </a:endParaRPr>
          </a:p>
        </p:txBody>
      </p:sp>
      <p:sp>
        <p:nvSpPr>
          <p:cNvPr id="52"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31</a:t>
            </a:fld>
            <a:endParaRPr lang="en-US"/>
          </a:p>
        </p:txBody>
      </p:sp>
      <p:sp>
        <p:nvSpPr>
          <p:cNvPr id="5" name="Content Placeholder 2"/>
          <p:cNvSpPr>
            <a:spLocks noGrp="1"/>
          </p:cNvSpPr>
          <p:nvPr>
            <p:ph idx="1"/>
          </p:nvPr>
        </p:nvSpPr>
        <p:spPr>
          <a:xfrm>
            <a:off x="0" y="1066800"/>
            <a:ext cx="6370320" cy="6360160"/>
          </a:xfrm>
        </p:spPr>
        <p:txBody>
          <a:bodyPr>
            <a:normAutofit fontScale="62500" lnSpcReduction="20000"/>
          </a:bodyPr>
          <a:lstStyle/>
          <a:p>
            <a:pPr marL="425590" indent="-425590">
              <a:lnSpc>
                <a:spcPct val="120000"/>
              </a:lnSpc>
              <a:buClr>
                <a:srgbClr val="010000"/>
              </a:buClr>
              <a:defRPr/>
            </a:pPr>
            <a:r>
              <a:rPr lang="en-US" sz="3500" dirty="0"/>
              <a:t>Resonant/stochastic fast ion transport may not be well described by </a:t>
            </a:r>
            <a:r>
              <a:rPr lang="en-US" sz="3500" i="1" dirty="0"/>
              <a:t>diffusive</a:t>
            </a:r>
            <a:r>
              <a:rPr lang="en-US" sz="3500" dirty="0"/>
              <a:t> processes, 	      </a:t>
            </a:r>
            <a:r>
              <a:rPr lang="en-US" sz="3500" b="1" i="1" dirty="0" err="1">
                <a:solidFill>
                  <a:srgbClr val="FF0000"/>
                </a:solidFill>
                <a:latin typeface="Symbol" charset="2"/>
                <a:cs typeface="Symbol" charset="2"/>
              </a:rPr>
              <a:t>G</a:t>
            </a:r>
            <a:r>
              <a:rPr lang="en-US" sz="3500" b="1" i="1" dirty="0" err="1">
                <a:solidFill>
                  <a:srgbClr val="FF0000"/>
                </a:solidFill>
              </a:rPr>
              <a:t>~dn</a:t>
            </a:r>
            <a:r>
              <a:rPr lang="en-US" sz="3500" b="1" i="1" dirty="0">
                <a:solidFill>
                  <a:srgbClr val="FF0000"/>
                </a:solidFill>
              </a:rPr>
              <a:t>/</a:t>
            </a:r>
            <a:r>
              <a:rPr lang="en-US" sz="3500" b="1" i="1" dirty="0" err="1" smtClean="0">
                <a:solidFill>
                  <a:srgbClr val="FF0000"/>
                </a:solidFill>
              </a:rPr>
              <a:t>dr</a:t>
            </a:r>
            <a:r>
              <a:rPr lang="en-US" sz="3500" b="1" i="1" dirty="0" smtClean="0">
                <a:solidFill>
                  <a:srgbClr val="FF0000"/>
                </a:solidFill>
              </a:rPr>
              <a:t> </a:t>
            </a:r>
            <a:r>
              <a:rPr lang="en-US" sz="3500" b="1" dirty="0">
                <a:solidFill>
                  <a:srgbClr val="FF0000"/>
                </a:solidFill>
              </a:rPr>
              <a:t> </a:t>
            </a:r>
            <a:r>
              <a:rPr lang="en-US" sz="3500" dirty="0" smtClean="0">
                <a:solidFill>
                  <a:srgbClr val="FF0000"/>
                </a:solidFill>
              </a:rPr>
              <a:t>not accurate enough</a:t>
            </a:r>
            <a:endParaRPr lang="en-US" sz="3500" i="1" dirty="0">
              <a:solidFill>
                <a:srgbClr val="FF0000"/>
              </a:solidFill>
            </a:endParaRPr>
          </a:p>
          <a:p>
            <a:pPr marL="922113" lvl="1" indent="-354659">
              <a:lnSpc>
                <a:spcPct val="120000"/>
              </a:lnSpc>
              <a:defRPr/>
            </a:pPr>
            <a:r>
              <a:rPr lang="en-US" sz="2900" dirty="0"/>
              <a:t>Resonances introduce selectivity in phase space (energy, pitch, magnetic moment)</a:t>
            </a:r>
          </a:p>
          <a:p>
            <a:pPr marL="425590" indent="-425590">
              <a:lnSpc>
                <a:spcPct val="120000"/>
              </a:lnSpc>
              <a:buClr>
                <a:srgbClr val="010000"/>
              </a:buClr>
              <a:defRPr/>
            </a:pPr>
            <a:r>
              <a:rPr lang="en-US" sz="3500" dirty="0"/>
              <a:t>Fast ion transport models presently implemented in NUBEAM do </a:t>
            </a:r>
            <a:r>
              <a:rPr lang="en-US" sz="3500" i="1" dirty="0"/>
              <a:t>not</a:t>
            </a:r>
            <a:r>
              <a:rPr lang="en-US" sz="3500" dirty="0"/>
              <a:t> include basic physics of wave-particle resonant interaction</a:t>
            </a:r>
          </a:p>
          <a:p>
            <a:pPr marL="425590" indent="-425590">
              <a:lnSpc>
                <a:spcPct val="120000"/>
              </a:lnSpc>
              <a:buClr>
                <a:srgbClr val="010000"/>
              </a:buClr>
              <a:defRPr/>
            </a:pPr>
            <a:endParaRPr lang="en-US" dirty="0" smtClean="0"/>
          </a:p>
          <a:p>
            <a:pPr marL="425590" indent="-425590">
              <a:lnSpc>
                <a:spcPct val="120000"/>
              </a:lnSpc>
              <a:buClr>
                <a:srgbClr val="010000"/>
              </a:buClr>
              <a:buFont typeface="Lucida Grande"/>
              <a:buChar char="&gt;"/>
              <a:defRPr/>
            </a:pPr>
            <a:r>
              <a:rPr lang="en-US" sz="3600" dirty="0"/>
              <a:t>Introduce a </a:t>
            </a:r>
            <a:r>
              <a:rPr lang="en-US" sz="3600" i="1" dirty="0">
                <a:solidFill>
                  <a:srgbClr val="FF0000"/>
                </a:solidFill>
              </a:rPr>
              <a:t>probability distribution function</a:t>
            </a:r>
            <a:r>
              <a:rPr lang="en-US" sz="3600" dirty="0">
                <a:solidFill>
                  <a:srgbClr val="FF0000"/>
                </a:solidFill>
              </a:rPr>
              <a:t> </a:t>
            </a:r>
            <a:r>
              <a:rPr lang="en-US" sz="3600" dirty="0"/>
              <a:t>for particle transport:</a:t>
            </a:r>
          </a:p>
          <a:p>
            <a:pPr marL="425590" indent="-425590">
              <a:lnSpc>
                <a:spcPct val="120000"/>
              </a:lnSpc>
              <a:buClr>
                <a:srgbClr val="010000"/>
              </a:buClr>
              <a:buFont typeface="Lucida Grande"/>
              <a:buChar char="&gt;"/>
              <a:defRPr/>
            </a:pPr>
            <a:endParaRPr lang="en-US" sz="3600" dirty="0"/>
          </a:p>
          <a:p>
            <a:pPr marL="871222" lvl="1" indent="-425590">
              <a:lnSpc>
                <a:spcPct val="120000"/>
              </a:lnSpc>
              <a:buClr>
                <a:srgbClr val="010000"/>
              </a:buClr>
              <a:defRPr/>
            </a:pPr>
            <a:r>
              <a:rPr lang="en-US" sz="3100" dirty="0"/>
              <a:t>For each </a:t>
            </a:r>
            <a:r>
              <a:rPr lang="en-US" sz="3100" i="1" dirty="0"/>
              <a:t>bin</a:t>
            </a:r>
            <a:r>
              <a:rPr lang="en-US" sz="3100" dirty="0"/>
              <a:t> in (</a:t>
            </a:r>
            <a:r>
              <a:rPr lang="en-US" sz="3100" dirty="0" err="1"/>
              <a:t>E,P</a:t>
            </a:r>
            <a:r>
              <a:rPr lang="en-US" sz="3100" baseline="-25000" dirty="0" err="1">
                <a:latin typeface="Symbol" charset="2"/>
                <a:ea typeface="Symbol" charset="2"/>
                <a:cs typeface="Symbol" charset="2"/>
              </a:rPr>
              <a:t>z</a:t>
            </a:r>
            <a:r>
              <a:rPr lang="en-US" sz="3100" dirty="0" err="1"/>
              <a:t>,</a:t>
            </a:r>
            <a:r>
              <a:rPr lang="en-US" sz="3100" dirty="0" err="1">
                <a:latin typeface="Symbol" charset="2"/>
                <a:ea typeface="Symbol" charset="2"/>
                <a:cs typeface="Symbol" charset="2"/>
              </a:rPr>
              <a:t>m</a:t>
            </a:r>
            <a:r>
              <a:rPr lang="en-US" sz="3100" dirty="0"/>
              <a:t>), steps in </a:t>
            </a:r>
            <a:r>
              <a:rPr lang="en-US" sz="3100" dirty="0" err="1">
                <a:latin typeface="Symbol" charset="2"/>
                <a:ea typeface="Symbol" charset="2"/>
                <a:cs typeface="Symbol" charset="2"/>
              </a:rPr>
              <a:t>D</a:t>
            </a:r>
            <a:r>
              <a:rPr lang="en-US" sz="3100" dirty="0" err="1"/>
              <a:t>E,</a:t>
            </a:r>
            <a:r>
              <a:rPr lang="en-US" sz="3100" dirty="0" err="1">
                <a:latin typeface="Symbol" charset="2"/>
                <a:ea typeface="Symbol" charset="2"/>
                <a:cs typeface="Symbol" charset="2"/>
              </a:rPr>
              <a:t>D</a:t>
            </a:r>
            <a:r>
              <a:rPr lang="en-US" sz="3100" dirty="0" err="1"/>
              <a:t>P</a:t>
            </a:r>
            <a:r>
              <a:rPr lang="en-US" sz="3100" baseline="-25000" dirty="0" err="1">
                <a:latin typeface="Symbol" charset="2"/>
                <a:ea typeface="Symbol" charset="2"/>
                <a:cs typeface="Symbol" charset="2"/>
              </a:rPr>
              <a:t>z</a:t>
            </a:r>
            <a:r>
              <a:rPr lang="en-US" sz="3100" dirty="0"/>
              <a:t> can be described by</a:t>
            </a:r>
          </a:p>
          <a:p>
            <a:pPr marL="871222" lvl="1" indent="-425590">
              <a:lnSpc>
                <a:spcPct val="120000"/>
              </a:lnSpc>
              <a:buClr>
                <a:srgbClr val="010000"/>
              </a:buClr>
              <a:defRPr/>
            </a:pPr>
            <a:r>
              <a:rPr lang="en-US" sz="3000" dirty="0"/>
              <a:t>Include mode amplitude variations </a:t>
            </a:r>
            <a:r>
              <a:rPr lang="en-US" sz="3000" dirty="0" err="1"/>
              <a:t>A</a:t>
            </a:r>
            <a:r>
              <a:rPr lang="en-US" sz="3000" baseline="-25000" dirty="0" err="1"/>
              <a:t>modes</a:t>
            </a:r>
            <a:r>
              <a:rPr lang="en-US" sz="3000" dirty="0"/>
              <a:t>=</a:t>
            </a:r>
            <a:r>
              <a:rPr lang="en-US" sz="3000" dirty="0" err="1"/>
              <a:t>A</a:t>
            </a:r>
            <a:r>
              <a:rPr lang="en-US" sz="3000" baseline="-25000" dirty="0" err="1"/>
              <a:t>modes</a:t>
            </a:r>
            <a:r>
              <a:rPr lang="en-US" sz="3000" dirty="0"/>
              <a:t>(t)</a:t>
            </a:r>
          </a:p>
          <a:p>
            <a:pPr marL="425590" indent="-425590">
              <a:lnSpc>
                <a:spcPct val="120000"/>
              </a:lnSpc>
              <a:buClr>
                <a:srgbClr val="010000"/>
              </a:buClr>
              <a:defRPr/>
            </a:pPr>
            <a:r>
              <a:rPr lang="en-US" sz="3500" dirty="0">
                <a:solidFill>
                  <a:srgbClr val="FF0000"/>
                </a:solidFill>
              </a:rPr>
              <a:t>Different ways </a:t>
            </a:r>
            <a:r>
              <a:rPr lang="en-US" sz="3500" dirty="0"/>
              <a:t>possible (e.g. ORBIT, SPIRAL, theory) </a:t>
            </a:r>
            <a:r>
              <a:rPr lang="en-US" sz="3500" dirty="0">
                <a:solidFill>
                  <a:srgbClr val="FF0000"/>
                </a:solidFill>
              </a:rPr>
              <a:t>to compute </a:t>
            </a:r>
            <a:r>
              <a:rPr lang="en-US" sz="3500" i="1" dirty="0">
                <a:solidFill>
                  <a:srgbClr val="FF0000"/>
                </a:solidFill>
              </a:rPr>
              <a:t>p(</a:t>
            </a:r>
            <a:r>
              <a:rPr lang="en-US" sz="3600" i="1" dirty="0" err="1">
                <a:solidFill>
                  <a:srgbClr val="FF0000"/>
                </a:solidFill>
                <a:latin typeface="Symbol" charset="2"/>
                <a:ea typeface="Symbol" charset="2"/>
                <a:cs typeface="Symbol" charset="2"/>
              </a:rPr>
              <a:t>D</a:t>
            </a:r>
            <a:r>
              <a:rPr lang="en-US" sz="3600" i="1" dirty="0" err="1">
                <a:solidFill>
                  <a:srgbClr val="FF0000"/>
                </a:solidFill>
              </a:rPr>
              <a:t>E,</a:t>
            </a:r>
            <a:r>
              <a:rPr lang="en-US" sz="3600" i="1" dirty="0" err="1">
                <a:solidFill>
                  <a:srgbClr val="FF0000"/>
                </a:solidFill>
                <a:latin typeface="Symbol" charset="2"/>
                <a:ea typeface="Symbol" charset="2"/>
                <a:cs typeface="Symbol" charset="2"/>
              </a:rPr>
              <a:t>D</a:t>
            </a:r>
            <a:r>
              <a:rPr lang="en-US" sz="3600" i="1" dirty="0" err="1">
                <a:solidFill>
                  <a:srgbClr val="FF0000"/>
                </a:solidFill>
              </a:rPr>
              <a:t>P</a:t>
            </a:r>
            <a:r>
              <a:rPr lang="en-US" sz="3600" i="1" baseline="-25000" dirty="0" err="1">
                <a:solidFill>
                  <a:srgbClr val="FF0000"/>
                </a:solidFill>
                <a:latin typeface="Symbol" charset="2"/>
                <a:ea typeface="Symbol" charset="2"/>
                <a:cs typeface="Symbol" charset="2"/>
              </a:rPr>
              <a:t>z</a:t>
            </a:r>
            <a:r>
              <a:rPr lang="en-US" sz="3500" i="1" dirty="0">
                <a:solidFill>
                  <a:srgbClr val="FF0000"/>
                </a:solidFill>
              </a:rPr>
              <a:t>)</a:t>
            </a:r>
          </a:p>
        </p:txBody>
      </p:sp>
      <p:pic>
        <p:nvPicPr>
          <p:cNvPr id="6" name="Picture 31" descr="pDEDP1.png"/>
          <p:cNvPicPr>
            <a:picLocks noChangeAspect="1"/>
          </p:cNvPicPr>
          <p:nvPr/>
        </p:nvPicPr>
        <p:blipFill>
          <a:blip r:embed="rId3"/>
          <a:srcRect/>
          <a:stretch>
            <a:fillRect/>
          </a:stretch>
        </p:blipFill>
        <p:spPr bwMode="auto">
          <a:xfrm>
            <a:off x="1939913" y="4880183"/>
            <a:ext cx="2798816" cy="431800"/>
          </a:xfrm>
          <a:prstGeom prst="rect">
            <a:avLst/>
          </a:prstGeom>
          <a:noFill/>
          <a:ln w="9525">
            <a:noFill/>
            <a:miter lim="800000"/>
            <a:headEnd/>
            <a:tailEnd/>
          </a:ln>
        </p:spPr>
      </p:pic>
      <p:pic>
        <p:nvPicPr>
          <p:cNvPr id="7" name="Picture 6" descr="Res_fi_transp_model.pdf"/>
          <p:cNvPicPr>
            <a:picLocks noChangeAspect="1"/>
          </p:cNvPicPr>
          <p:nvPr/>
        </p:nvPicPr>
        <p:blipFill>
          <a:blip r:embed="rId4"/>
          <a:stretch>
            <a:fillRect/>
          </a:stretch>
        </p:blipFill>
        <p:spPr>
          <a:xfrm>
            <a:off x="6438177" y="1114457"/>
            <a:ext cx="3520441" cy="6257654"/>
          </a:xfrm>
          <a:prstGeom prst="rect">
            <a:avLst/>
          </a:prstGeom>
        </p:spPr>
      </p:pic>
      <p:sp>
        <p:nvSpPr>
          <p:cNvPr id="8" name="Rounded Rectangle 7"/>
          <p:cNvSpPr/>
          <p:nvPr/>
        </p:nvSpPr>
        <p:spPr bwMode="auto">
          <a:xfrm>
            <a:off x="6390278" y="1122680"/>
            <a:ext cx="3604260" cy="6304280"/>
          </a:xfrm>
          <a:prstGeom prst="roundRect">
            <a:avLst>
              <a:gd name="adj" fmla="val 4042"/>
            </a:avLst>
          </a:prstGeom>
          <a:noFill/>
          <a:ln w="25400" cap="flat" cmpd="sng" algn="ctr">
            <a:solidFill>
              <a:srgbClr val="00009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cxnSp>
        <p:nvCxnSpPr>
          <p:cNvPr id="10" name="Straight Arrow Connector 9"/>
          <p:cNvCxnSpPr/>
          <p:nvPr/>
        </p:nvCxnSpPr>
        <p:spPr bwMode="auto">
          <a:xfrm rot="5400000" flipH="1" flipV="1">
            <a:off x="7942580" y="3114040"/>
            <a:ext cx="1381760" cy="335280"/>
          </a:xfrm>
          <a:prstGeom prst="straightConnector1">
            <a:avLst/>
          </a:prstGeom>
          <a:noFill/>
          <a:ln w="22225" cap="flat" cmpd="sng" algn="ctr">
            <a:solidFill>
              <a:srgbClr val="FF0000"/>
            </a:solidFill>
            <a:prstDash val="solid"/>
            <a:round/>
            <a:headEnd type="arrow" w="lg" len="lg"/>
            <a:tailEnd type="diamond" w="lg" len="lg"/>
          </a:ln>
          <a:effectLst/>
        </p:spPr>
      </p:cxn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1" y="1143000"/>
            <a:ext cx="9890760" cy="6324600"/>
          </a:xfrm>
        </p:spPr>
        <p:txBody>
          <a:bodyPr>
            <a:normAutofit fontScale="77500" lnSpcReduction="20000"/>
          </a:bodyPr>
          <a:lstStyle/>
          <a:p>
            <a:pPr>
              <a:defRPr/>
            </a:pPr>
            <a:r>
              <a:rPr lang="en-US" sz="2800" dirty="0">
                <a:cs typeface="Arial" charset="0"/>
              </a:rPr>
              <a:t>Expect up-shift of </a:t>
            </a:r>
            <a:r>
              <a:rPr lang="en-US" sz="2800" dirty="0" smtClean="0">
                <a:cs typeface="Arial" charset="0"/>
              </a:rPr>
              <a:t>mode </a:t>
            </a:r>
            <a:r>
              <a:rPr lang="en-US" sz="2800" dirty="0">
                <a:cs typeface="Arial" charset="0"/>
              </a:rPr>
              <a:t>number with higher </a:t>
            </a:r>
            <a:r>
              <a:rPr lang="en-US" sz="2800" dirty="0" err="1">
                <a:cs typeface="Arial" charset="0"/>
              </a:rPr>
              <a:t>B</a:t>
            </a:r>
            <a:r>
              <a:rPr lang="en-US" sz="2800" baseline="-25000" dirty="0" err="1">
                <a:cs typeface="Arial" charset="0"/>
              </a:rPr>
              <a:t>t</a:t>
            </a:r>
            <a:endParaRPr lang="en-US" sz="2800" baseline="-25000" dirty="0">
              <a:cs typeface="Arial" charset="0"/>
            </a:endParaRPr>
          </a:p>
          <a:p>
            <a:pPr lvl="1">
              <a:defRPr/>
            </a:pPr>
            <a:r>
              <a:rPr lang="en-US" sz="2300" dirty="0">
                <a:cs typeface="Arial" charset="0"/>
              </a:rPr>
              <a:t>Broad spectrum possible because of large </a:t>
            </a:r>
            <a:r>
              <a:rPr lang="en-US" sz="2300" dirty="0" err="1" smtClean="0">
                <a:cs typeface="Arial" charset="0"/>
              </a:rPr>
              <a:t>v</a:t>
            </a:r>
            <a:r>
              <a:rPr lang="en-US" sz="2300" baseline="-25000" dirty="0" err="1" smtClean="0">
                <a:cs typeface="Arial" charset="0"/>
              </a:rPr>
              <a:t>f</a:t>
            </a:r>
            <a:r>
              <a:rPr lang="en-US" sz="2300" dirty="0" smtClean="0">
                <a:cs typeface="Arial" charset="0"/>
              </a:rPr>
              <a:t>/</a:t>
            </a:r>
            <a:r>
              <a:rPr lang="en-US" sz="2300" dirty="0" err="1" smtClean="0">
                <a:cs typeface="Arial" charset="0"/>
              </a:rPr>
              <a:t>v</a:t>
            </a:r>
            <a:r>
              <a:rPr lang="en-US" sz="2300" baseline="-25000" dirty="0" err="1" smtClean="0">
                <a:cs typeface="Arial" charset="0"/>
              </a:rPr>
              <a:t>Alfvén</a:t>
            </a:r>
            <a:endParaRPr lang="en-US" dirty="0" smtClean="0"/>
          </a:p>
          <a:p>
            <a:r>
              <a:rPr lang="en-US" dirty="0">
                <a:latin typeface="Arial" charset="0"/>
                <a:cs typeface="Geneva" charset="0"/>
              </a:rPr>
              <a:t>TAE gap is broader for NSTX-U scenarios, consistent</a:t>
            </a:r>
            <a:br>
              <a:rPr lang="en-US" dirty="0">
                <a:latin typeface="Arial" charset="0"/>
                <a:cs typeface="Geneva" charset="0"/>
              </a:rPr>
            </a:br>
            <a:r>
              <a:rPr lang="en-US" dirty="0">
                <a:latin typeface="Arial" charset="0"/>
                <a:cs typeface="Geneva" charset="0"/>
              </a:rPr>
              <a:t>with 0</a:t>
            </a:r>
            <a:r>
              <a:rPr lang="en-US" baseline="30000" dirty="0">
                <a:latin typeface="Arial" charset="0"/>
                <a:cs typeface="Geneva" charset="0"/>
              </a:rPr>
              <a:t>th</a:t>
            </a:r>
            <a:r>
              <a:rPr lang="en-US" dirty="0">
                <a:latin typeface="Arial" charset="0"/>
                <a:cs typeface="Geneva" charset="0"/>
              </a:rPr>
              <a:t>-order scaling for gap frequency &amp; </a:t>
            </a:r>
            <a:r>
              <a:rPr lang="en-US" dirty="0" smtClean="0">
                <a:latin typeface="Arial" charset="0"/>
                <a:cs typeface="Geneva" charset="0"/>
              </a:rPr>
              <a:t>width</a:t>
            </a:r>
          </a:p>
          <a:p>
            <a:r>
              <a:rPr lang="en-US" dirty="0">
                <a:latin typeface="Arial" charset="0"/>
                <a:cs typeface="Geneva" charset="0"/>
              </a:rPr>
              <a:t>On average, Doppler shift alters the radial gap </a:t>
            </a:r>
            <a:r>
              <a:rPr lang="en-US" dirty="0" smtClean="0">
                <a:latin typeface="Arial" charset="0"/>
                <a:cs typeface="Geneva" charset="0"/>
              </a:rPr>
              <a:t>width</a:t>
            </a:r>
          </a:p>
          <a:p>
            <a:pPr lvl="1"/>
            <a:r>
              <a:rPr lang="en-US" sz="2400" dirty="0">
                <a:latin typeface="Arial" charset="0"/>
                <a:cs typeface="Geneva" charset="0"/>
              </a:rPr>
              <a:t>Radial width of TAEs decreases for higher </a:t>
            </a:r>
            <a:r>
              <a:rPr lang="en-US" sz="2400" i="1" dirty="0">
                <a:latin typeface="Arial" charset="0"/>
                <a:cs typeface="Geneva" charset="0"/>
              </a:rPr>
              <a:t>n</a:t>
            </a:r>
            <a:r>
              <a:rPr lang="en-US" sz="2400" dirty="0">
                <a:latin typeface="Arial" charset="0"/>
                <a:cs typeface="Geneva" charset="0"/>
              </a:rPr>
              <a:t>’s</a:t>
            </a:r>
          </a:p>
          <a:p>
            <a:pPr lvl="1"/>
            <a:r>
              <a:rPr lang="en-US" sz="2400" dirty="0" smtClean="0">
                <a:solidFill>
                  <a:srgbClr val="2D2DB9"/>
                </a:solidFill>
                <a:latin typeface="Arial" charset="0"/>
                <a:cs typeface="Geneva" charset="0"/>
              </a:rPr>
              <a:t>But modes can </a:t>
            </a:r>
            <a:r>
              <a:rPr lang="en-US" sz="2400" dirty="0">
                <a:solidFill>
                  <a:srgbClr val="2D2DB9"/>
                </a:solidFill>
                <a:latin typeface="Arial" charset="0"/>
                <a:cs typeface="Geneva" charset="0"/>
              </a:rPr>
              <a:t>tunnel through </a:t>
            </a:r>
            <a:r>
              <a:rPr lang="en-US" sz="2400" dirty="0" smtClean="0">
                <a:solidFill>
                  <a:srgbClr val="2D2DB9"/>
                </a:solidFill>
                <a:latin typeface="Arial" charset="0"/>
                <a:cs typeface="Geneva" charset="0"/>
              </a:rPr>
              <a:t>continuum</a:t>
            </a:r>
          </a:p>
          <a:p>
            <a:pPr lvl="2"/>
            <a:r>
              <a:rPr lang="en-US" sz="2000" dirty="0" smtClean="0">
                <a:latin typeface="Arial" charset="0"/>
                <a:cs typeface="Geneva" charset="0"/>
              </a:rPr>
              <a:t>Mixed </a:t>
            </a:r>
            <a:r>
              <a:rPr lang="en-US" sz="2000" dirty="0">
                <a:latin typeface="Arial" charset="0"/>
                <a:cs typeface="Geneva" charset="0"/>
              </a:rPr>
              <a:t>TAE+EAE </a:t>
            </a:r>
            <a:r>
              <a:rPr lang="en-US" sz="2000" dirty="0" smtClean="0">
                <a:latin typeface="Arial" charset="0"/>
                <a:cs typeface="Geneva" charset="0"/>
              </a:rPr>
              <a:t>modes</a:t>
            </a:r>
          </a:p>
          <a:p>
            <a:pPr lvl="2"/>
            <a:r>
              <a:rPr lang="en-US" sz="2000" dirty="0">
                <a:latin typeface="Arial" charset="0"/>
                <a:cs typeface="Geneva" charset="0"/>
              </a:rPr>
              <a:t>Antenna could excited edge harmonics</a:t>
            </a:r>
          </a:p>
          <a:p>
            <a:endParaRPr lang="en-US" sz="3200" dirty="0" smtClean="0">
              <a:latin typeface="Arial" charset="0"/>
              <a:cs typeface="Geneva" charset="0"/>
            </a:endParaRPr>
          </a:p>
          <a:p>
            <a:endParaRPr lang="en-US" sz="3200" dirty="0">
              <a:latin typeface="Arial" charset="0"/>
              <a:cs typeface="Geneva" charset="0"/>
            </a:endParaRPr>
          </a:p>
          <a:p>
            <a:endParaRPr lang="en-US" sz="3200" dirty="0" smtClean="0">
              <a:latin typeface="Arial" charset="0"/>
              <a:cs typeface="Geneva" charset="0"/>
            </a:endParaRPr>
          </a:p>
          <a:p>
            <a:endParaRPr lang="en-US" sz="3200" dirty="0" smtClean="0">
              <a:latin typeface="Arial" charset="0"/>
              <a:cs typeface="Geneva" charset="0"/>
            </a:endParaRPr>
          </a:p>
          <a:p>
            <a:endParaRPr lang="en-US" sz="3200" dirty="0">
              <a:latin typeface="Arial" charset="0"/>
              <a:cs typeface="Geneva" charset="0"/>
            </a:endParaRPr>
          </a:p>
          <a:p>
            <a:endParaRPr lang="en-US" sz="2800" dirty="0" smtClean="0">
              <a:latin typeface="Arial" charset="0"/>
              <a:cs typeface="Geneva" charset="0"/>
            </a:endParaRPr>
          </a:p>
          <a:p>
            <a:r>
              <a:rPr lang="en-US" sz="2800" dirty="0" smtClean="0">
                <a:latin typeface="Arial" charset="0"/>
                <a:cs typeface="Geneva" charset="0"/>
              </a:rPr>
              <a:t>Consistent </a:t>
            </a:r>
            <a:r>
              <a:rPr lang="en-US" sz="2800" dirty="0">
                <a:latin typeface="Arial" charset="0"/>
                <a:cs typeface="Geneva" charset="0"/>
              </a:rPr>
              <a:t>treatment of rotation is crucial for correct computation of both damping and drive </a:t>
            </a:r>
            <a:r>
              <a:rPr lang="en-US" sz="2800" dirty="0" smtClean="0">
                <a:latin typeface="Arial" charset="0"/>
                <a:cs typeface="Geneva" charset="0"/>
              </a:rPr>
              <a:t>terms:</a:t>
            </a:r>
            <a:r>
              <a:rPr lang="en-US" sz="2800" i="1" dirty="0" smtClean="0">
                <a:latin typeface="Arial" charset="0"/>
                <a:cs typeface="Geneva" charset="0"/>
              </a:rPr>
              <a:t> improving NOVA-K</a:t>
            </a:r>
            <a:endParaRPr lang="en-US" sz="2800" i="1" dirty="0">
              <a:solidFill>
                <a:srgbClr val="2D2DB9"/>
              </a:solidFill>
              <a:latin typeface="Arial" charset="0"/>
              <a:cs typeface="Geneva" charset="0"/>
            </a:endParaRPr>
          </a:p>
          <a:p>
            <a:pPr>
              <a:buFont typeface="Lucida Grande"/>
              <a:buChar char="&gt;"/>
            </a:pPr>
            <a:r>
              <a:rPr lang="en-US" sz="2800" b="1" dirty="0">
                <a:latin typeface="Arial" charset="0"/>
                <a:cs typeface="Geneva" charset="0"/>
              </a:rPr>
              <a:t>TAE modes might be even more unstable in NSTX-U than in NSTX (including H-mode plasmas)</a:t>
            </a:r>
          </a:p>
          <a:p>
            <a:pPr lvl="1"/>
            <a:r>
              <a:rPr lang="en-US" b="1" dirty="0" smtClean="0"/>
              <a:t>Higher </a:t>
            </a:r>
            <a:r>
              <a:rPr lang="en-US" b="1" dirty="0" err="1" smtClean="0">
                <a:latin typeface="Symbol" charset="2"/>
                <a:cs typeface="Symbol" charset="2"/>
              </a:rPr>
              <a:t>b</a:t>
            </a:r>
            <a:r>
              <a:rPr lang="en-US" b="1" baseline="-25000" dirty="0" err="1" smtClean="0"/>
              <a:t>fast</a:t>
            </a:r>
            <a:r>
              <a:rPr lang="en-US" b="1" dirty="0"/>
              <a:t>;</a:t>
            </a:r>
            <a:r>
              <a:rPr lang="en-US" b="1" dirty="0" smtClean="0"/>
              <a:t> more tangential injection favors resonance w/ passing ions</a:t>
            </a:r>
          </a:p>
        </p:txBody>
      </p:sp>
      <p:sp>
        <p:nvSpPr>
          <p:cNvPr id="2" name="Title 1"/>
          <p:cNvSpPr>
            <a:spLocks noGrp="1"/>
          </p:cNvSpPr>
          <p:nvPr>
            <p:ph type="title"/>
          </p:nvPr>
        </p:nvSpPr>
        <p:spPr/>
        <p:txBody>
          <a:bodyPr/>
          <a:lstStyle/>
          <a:p>
            <a:r>
              <a:rPr lang="en-US" dirty="0" smtClean="0"/>
              <a:t>Initial predictions for TAE behavior on NSTX-U</a:t>
            </a:r>
            <a:endParaRPr lang="en-US" dirty="0"/>
          </a:p>
        </p:txBody>
      </p:sp>
      <p:sp>
        <p:nvSpPr>
          <p:cNvPr id="4"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32</a:t>
            </a:fld>
            <a:endParaRPr lang="en-US"/>
          </a:p>
        </p:txBody>
      </p:sp>
      <p:grpSp>
        <p:nvGrpSpPr>
          <p:cNvPr id="7" name="Group 6"/>
          <p:cNvGrpSpPr/>
          <p:nvPr/>
        </p:nvGrpSpPr>
        <p:grpSpPr>
          <a:xfrm>
            <a:off x="6705600" y="1066800"/>
            <a:ext cx="2465276" cy="769175"/>
            <a:chOff x="7516190" y="1170610"/>
            <a:chExt cx="2465276" cy="769175"/>
          </a:xfrm>
        </p:grpSpPr>
        <p:pic>
          <p:nvPicPr>
            <p:cNvPr id="5" name="Picture 10" descr="kperp_btor_formula.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96199" y="1170610"/>
              <a:ext cx="2285267" cy="755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 Brace 5"/>
            <p:cNvSpPr/>
            <p:nvPr/>
          </p:nvSpPr>
          <p:spPr bwMode="auto">
            <a:xfrm>
              <a:off x="7516190" y="1253985"/>
              <a:ext cx="180010" cy="685800"/>
            </a:xfrm>
            <a:prstGeom prst="leftBrace">
              <a:avLst/>
            </a:prstGeom>
            <a:noFill/>
            <a:ln w="1905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US" sz="1200" b="1" i="1" u="none" strike="noStrike" cap="none" normalizeH="0" baseline="0" smtClean="0">
                <a:ln>
                  <a:noFill/>
                </a:ln>
                <a:solidFill>
                  <a:srgbClr val="1822CD"/>
                </a:solidFill>
                <a:effectLst/>
                <a:latin typeface="Helvetica" pitchFamily="-128" charset="0"/>
              </a:endParaRPr>
            </a:p>
          </p:txBody>
        </p:sp>
      </p:grpSp>
      <p:grpSp>
        <p:nvGrpSpPr>
          <p:cNvPr id="8" name="Group 30"/>
          <p:cNvGrpSpPr>
            <a:grpSpLocks/>
          </p:cNvGrpSpPr>
          <p:nvPr/>
        </p:nvGrpSpPr>
        <p:grpSpPr bwMode="auto">
          <a:xfrm>
            <a:off x="5195887" y="3581400"/>
            <a:ext cx="1585913" cy="1482725"/>
            <a:chOff x="6619526" y="3487375"/>
            <a:chExt cx="2250641" cy="2151425"/>
          </a:xfrm>
        </p:grpSpPr>
        <p:sp>
          <p:nvSpPr>
            <p:cNvPr id="9" name="Freeform 16"/>
            <p:cNvSpPr>
              <a:spLocks noChangeArrowheads="1"/>
            </p:cNvSpPr>
            <p:nvPr/>
          </p:nvSpPr>
          <p:spPr bwMode="auto">
            <a:xfrm>
              <a:off x="6988617" y="3487375"/>
              <a:ext cx="1881550" cy="1249811"/>
            </a:xfrm>
            <a:custGeom>
              <a:avLst/>
              <a:gdLst>
                <a:gd name="T0" fmla="*/ 0 w 1881550"/>
                <a:gd name="T1" fmla="*/ 0 h 1249811"/>
                <a:gd name="T2" fmla="*/ 463667 w 1881550"/>
                <a:gd name="T3" fmla="*/ 309093 h 1249811"/>
                <a:gd name="T4" fmla="*/ 779499 w 1881550"/>
                <a:gd name="T5" fmla="*/ 154546 h 1249811"/>
                <a:gd name="T6" fmla="*/ 1135650 w 1881550"/>
                <a:gd name="T7" fmla="*/ 779452 h 1249811"/>
                <a:gd name="T8" fmla="*/ 1538839 w 1881550"/>
                <a:gd name="T9" fmla="*/ 692099 h 1249811"/>
                <a:gd name="T10" fmla="*/ 1881550 w 1881550"/>
                <a:gd name="T11" fmla="*/ 1249811 h 1249811"/>
                <a:gd name="T12" fmla="*/ 1881550 w 1881550"/>
                <a:gd name="T13" fmla="*/ 1249811 h 1249811"/>
                <a:gd name="T14" fmla="*/ 0 60000 65536"/>
                <a:gd name="T15" fmla="*/ 0 60000 65536"/>
                <a:gd name="T16" fmla="*/ 0 60000 65536"/>
                <a:gd name="T17" fmla="*/ 0 60000 65536"/>
                <a:gd name="T18" fmla="*/ 0 60000 65536"/>
                <a:gd name="T19" fmla="*/ 0 60000 65536"/>
                <a:gd name="T20" fmla="*/ 0 60000 65536"/>
                <a:gd name="T21" fmla="*/ 0 w 1881550"/>
                <a:gd name="T22" fmla="*/ 0 h 1249811"/>
                <a:gd name="T23" fmla="*/ 1881550 w 1881550"/>
                <a:gd name="T24" fmla="*/ 1249811 h 12498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1550" h="1249811">
                  <a:moveTo>
                    <a:pt x="0" y="0"/>
                  </a:moveTo>
                  <a:cubicBezTo>
                    <a:pt x="166875" y="141667"/>
                    <a:pt x="333751" y="283335"/>
                    <a:pt x="463667" y="309093"/>
                  </a:cubicBezTo>
                  <a:cubicBezTo>
                    <a:pt x="593583" y="334851"/>
                    <a:pt x="667502" y="76153"/>
                    <a:pt x="779499" y="154546"/>
                  </a:cubicBezTo>
                  <a:cubicBezTo>
                    <a:pt x="891496" y="232939"/>
                    <a:pt x="1009093" y="689860"/>
                    <a:pt x="1135650" y="779452"/>
                  </a:cubicBezTo>
                  <a:cubicBezTo>
                    <a:pt x="1262207" y="869044"/>
                    <a:pt x="1414522" y="613706"/>
                    <a:pt x="1538839" y="692099"/>
                  </a:cubicBezTo>
                  <a:cubicBezTo>
                    <a:pt x="1663156" y="770492"/>
                    <a:pt x="1881550" y="1249811"/>
                    <a:pt x="1881550" y="1249811"/>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0" name="Freeform 17"/>
            <p:cNvSpPr>
              <a:spLocks noChangeArrowheads="1"/>
            </p:cNvSpPr>
            <p:nvPr/>
          </p:nvSpPr>
          <p:spPr bwMode="auto">
            <a:xfrm>
              <a:off x="6728040" y="4388989"/>
              <a:ext cx="1881550" cy="1249811"/>
            </a:xfrm>
            <a:custGeom>
              <a:avLst/>
              <a:gdLst>
                <a:gd name="T0" fmla="*/ 0 w 1881550"/>
                <a:gd name="T1" fmla="*/ 0 h 1249811"/>
                <a:gd name="T2" fmla="*/ 463667 w 1881550"/>
                <a:gd name="T3" fmla="*/ 309093 h 1249811"/>
                <a:gd name="T4" fmla="*/ 779499 w 1881550"/>
                <a:gd name="T5" fmla="*/ 154546 h 1249811"/>
                <a:gd name="T6" fmla="*/ 1135650 w 1881550"/>
                <a:gd name="T7" fmla="*/ 779452 h 1249811"/>
                <a:gd name="T8" fmla="*/ 1538839 w 1881550"/>
                <a:gd name="T9" fmla="*/ 692099 h 1249811"/>
                <a:gd name="T10" fmla="*/ 1881550 w 1881550"/>
                <a:gd name="T11" fmla="*/ 1249811 h 1249811"/>
                <a:gd name="T12" fmla="*/ 1881550 w 1881550"/>
                <a:gd name="T13" fmla="*/ 1249811 h 1249811"/>
                <a:gd name="T14" fmla="*/ 0 60000 65536"/>
                <a:gd name="T15" fmla="*/ 0 60000 65536"/>
                <a:gd name="T16" fmla="*/ 0 60000 65536"/>
                <a:gd name="T17" fmla="*/ 0 60000 65536"/>
                <a:gd name="T18" fmla="*/ 0 60000 65536"/>
                <a:gd name="T19" fmla="*/ 0 60000 65536"/>
                <a:gd name="T20" fmla="*/ 0 60000 65536"/>
                <a:gd name="T21" fmla="*/ 0 w 1881550"/>
                <a:gd name="T22" fmla="*/ 0 h 1249811"/>
                <a:gd name="T23" fmla="*/ 1881550 w 1881550"/>
                <a:gd name="T24" fmla="*/ 1249811 h 12498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81550" h="1249811">
                  <a:moveTo>
                    <a:pt x="0" y="0"/>
                  </a:moveTo>
                  <a:cubicBezTo>
                    <a:pt x="166875" y="141667"/>
                    <a:pt x="333751" y="283335"/>
                    <a:pt x="463667" y="309093"/>
                  </a:cubicBezTo>
                  <a:cubicBezTo>
                    <a:pt x="593583" y="334851"/>
                    <a:pt x="667502" y="76153"/>
                    <a:pt x="779499" y="154546"/>
                  </a:cubicBezTo>
                  <a:cubicBezTo>
                    <a:pt x="891496" y="232939"/>
                    <a:pt x="1009093" y="689860"/>
                    <a:pt x="1135650" y="779452"/>
                  </a:cubicBezTo>
                  <a:cubicBezTo>
                    <a:pt x="1262207" y="869044"/>
                    <a:pt x="1414522" y="613706"/>
                    <a:pt x="1538839" y="692099"/>
                  </a:cubicBezTo>
                  <a:cubicBezTo>
                    <a:pt x="1663156" y="770492"/>
                    <a:pt x="1881550" y="1249811"/>
                    <a:pt x="1881550" y="1249811"/>
                  </a:cubicBez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cxnSp>
          <p:nvCxnSpPr>
            <p:cNvPr id="11" name="Straight Arrow Connector 19"/>
            <p:cNvCxnSpPr>
              <a:cxnSpLocks noChangeShapeType="1"/>
            </p:cNvCxnSpPr>
            <p:nvPr/>
          </p:nvCxnSpPr>
          <p:spPr bwMode="auto">
            <a:xfrm rot="5400000">
              <a:off x="7125494" y="4152106"/>
              <a:ext cx="685800" cy="1588"/>
            </a:xfrm>
            <a:prstGeom prst="straightConnector1">
              <a:avLst/>
            </a:prstGeom>
            <a:noFill/>
            <a:ln w="15875">
              <a:solidFill>
                <a:srgbClr val="FF3300"/>
              </a:solidFill>
              <a:round/>
              <a:headEnd type="arrow" w="med" len="med"/>
              <a:tailEnd type="arrow" w="med" len="med"/>
            </a:ln>
            <a:extLst>
              <a:ext uri="{909E8E84-426E-40dd-AFC4-6F175D3DCCD1}">
                <a14:hiddenFill xmlns:a14="http://schemas.microsoft.com/office/drawing/2010/main">
                  <a:noFill/>
                </a14:hiddenFill>
              </a:ext>
            </a:extLst>
          </p:spPr>
        </p:cxnSp>
        <p:cxnSp>
          <p:nvCxnSpPr>
            <p:cNvPr id="12" name="Straight Connector 21"/>
            <p:cNvCxnSpPr>
              <a:cxnSpLocks noChangeShapeType="1"/>
            </p:cNvCxnSpPr>
            <p:nvPr/>
          </p:nvCxnSpPr>
          <p:spPr bwMode="auto">
            <a:xfrm>
              <a:off x="6966052" y="4150686"/>
              <a:ext cx="762000" cy="1589"/>
            </a:xfrm>
            <a:prstGeom prst="line">
              <a:avLst/>
            </a:prstGeom>
            <a:noFill/>
            <a:ln w="15875">
              <a:solidFill>
                <a:srgbClr val="FF3300"/>
              </a:solidFill>
              <a:prstDash val="dash"/>
              <a:round/>
              <a:headEnd/>
              <a:tailEnd/>
            </a:ln>
            <a:extLst>
              <a:ext uri="{909E8E84-426E-40dd-AFC4-6F175D3DCCD1}">
                <a14:hiddenFill xmlns:a14="http://schemas.microsoft.com/office/drawing/2010/main">
                  <a:noFill/>
                </a14:hiddenFill>
              </a:ext>
            </a:extLst>
          </p:spPr>
        </p:cxnSp>
        <p:sp>
          <p:nvSpPr>
            <p:cNvPr id="13" name="TextBox 22"/>
            <p:cNvSpPr txBox="1">
              <a:spLocks noChangeArrowheads="1"/>
            </p:cNvSpPr>
            <p:nvPr/>
          </p:nvSpPr>
          <p:spPr bwMode="auto">
            <a:xfrm>
              <a:off x="7410595" y="3619070"/>
              <a:ext cx="746254" cy="52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b="1" i="1">
                  <a:solidFill>
                    <a:srgbClr val="1822CD"/>
                  </a:solidFill>
                  <a:latin typeface="Helvetica" charset="0"/>
                  <a:ea typeface="ＭＳ Ｐゴシック" charset="0"/>
                  <a:cs typeface="ＭＳ Ｐゴシック" charset="0"/>
                </a:defRPr>
              </a:lvl1pPr>
              <a:lvl2pPr marL="742950" indent="-285750" eaLnBrk="0" hangingPunct="0">
                <a:defRPr sz="1300" b="1" i="1">
                  <a:solidFill>
                    <a:srgbClr val="1822CD"/>
                  </a:solidFill>
                  <a:latin typeface="Helvetica" charset="0"/>
                  <a:ea typeface="ＭＳ Ｐゴシック" charset="0"/>
                </a:defRPr>
              </a:lvl2pPr>
              <a:lvl3pPr marL="1143000" indent="-228600" eaLnBrk="0" hangingPunct="0">
                <a:defRPr sz="1300" b="1" i="1">
                  <a:solidFill>
                    <a:srgbClr val="1822CD"/>
                  </a:solidFill>
                  <a:latin typeface="Helvetica" charset="0"/>
                  <a:ea typeface="ＭＳ Ｐゴシック" charset="0"/>
                </a:defRPr>
              </a:lvl3pPr>
              <a:lvl4pPr marL="1600200" indent="-228600" eaLnBrk="0" hangingPunct="0">
                <a:defRPr sz="1300" b="1" i="1">
                  <a:solidFill>
                    <a:srgbClr val="1822CD"/>
                  </a:solidFill>
                  <a:latin typeface="Helvetica" charset="0"/>
                  <a:ea typeface="ＭＳ Ｐゴシック" charset="0"/>
                </a:defRPr>
              </a:lvl4pPr>
              <a:lvl5pPr marL="2057400" indent="-228600" eaLnBrk="0" hangingPunct="0">
                <a:defRPr sz="13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3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3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3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300" b="1" i="1">
                  <a:solidFill>
                    <a:srgbClr val="1822CD"/>
                  </a:solidFill>
                  <a:latin typeface="Helvetica" charset="0"/>
                  <a:ea typeface="ＭＳ Ｐゴシック" charset="0"/>
                </a:defRPr>
              </a:lvl9pPr>
            </a:lstStyle>
            <a:p>
              <a:pPr eaLnBrk="1" hangingPunct="1"/>
              <a:r>
                <a:rPr lang="en-US" sz="1700" b="0" i="0" dirty="0" err="1">
                  <a:solidFill>
                    <a:srgbClr val="FF3300"/>
                  </a:solidFill>
                  <a:latin typeface="Symbol" charset="0"/>
                  <a:cs typeface="Symbol" charset="0"/>
                </a:rPr>
                <a:t>D</a:t>
              </a:r>
              <a:r>
                <a:rPr lang="en-US" sz="1700" b="0" i="0" dirty="0" err="1">
                  <a:solidFill>
                    <a:srgbClr val="FF3300"/>
                  </a:solidFill>
                </a:rPr>
                <a:t>f</a:t>
              </a:r>
              <a:endParaRPr lang="en-US" sz="1700" b="0" i="0" dirty="0">
                <a:solidFill>
                  <a:srgbClr val="FF3300"/>
                </a:solidFill>
              </a:endParaRPr>
            </a:p>
          </p:txBody>
        </p:sp>
        <p:sp>
          <p:nvSpPr>
            <p:cNvPr id="14" name="TextBox 23"/>
            <p:cNvSpPr txBox="1">
              <a:spLocks noChangeArrowheads="1"/>
            </p:cNvSpPr>
            <p:nvPr/>
          </p:nvSpPr>
          <p:spPr bwMode="auto">
            <a:xfrm>
              <a:off x="6619526" y="3882961"/>
              <a:ext cx="1071064" cy="52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b="1" i="1">
                  <a:solidFill>
                    <a:srgbClr val="1822CD"/>
                  </a:solidFill>
                  <a:latin typeface="Helvetica" charset="0"/>
                  <a:ea typeface="ＭＳ Ｐゴシック" charset="0"/>
                  <a:cs typeface="ＭＳ Ｐゴシック" charset="0"/>
                </a:defRPr>
              </a:lvl1pPr>
              <a:lvl2pPr marL="742950" indent="-285750" eaLnBrk="0" hangingPunct="0">
                <a:defRPr sz="1300" b="1" i="1">
                  <a:solidFill>
                    <a:srgbClr val="1822CD"/>
                  </a:solidFill>
                  <a:latin typeface="Helvetica" charset="0"/>
                  <a:ea typeface="ＭＳ Ｐゴシック" charset="0"/>
                </a:defRPr>
              </a:lvl2pPr>
              <a:lvl3pPr marL="1143000" indent="-228600" eaLnBrk="0" hangingPunct="0">
                <a:defRPr sz="1300" b="1" i="1">
                  <a:solidFill>
                    <a:srgbClr val="1822CD"/>
                  </a:solidFill>
                  <a:latin typeface="Helvetica" charset="0"/>
                  <a:ea typeface="ＭＳ Ｐゴシック" charset="0"/>
                </a:defRPr>
              </a:lvl3pPr>
              <a:lvl4pPr marL="1600200" indent="-228600" eaLnBrk="0" hangingPunct="0">
                <a:defRPr sz="1300" b="1" i="1">
                  <a:solidFill>
                    <a:srgbClr val="1822CD"/>
                  </a:solidFill>
                  <a:latin typeface="Helvetica" charset="0"/>
                  <a:ea typeface="ＭＳ Ｐゴシック" charset="0"/>
                </a:defRPr>
              </a:lvl4pPr>
              <a:lvl5pPr marL="2057400" indent="-228600" eaLnBrk="0" hangingPunct="0">
                <a:defRPr sz="13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3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3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3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300" b="1" i="1">
                  <a:solidFill>
                    <a:srgbClr val="1822CD"/>
                  </a:solidFill>
                  <a:latin typeface="Helvetica" charset="0"/>
                  <a:ea typeface="ＭＳ Ｐゴシック" charset="0"/>
                </a:defRPr>
              </a:lvl9pPr>
            </a:lstStyle>
            <a:p>
              <a:pPr eaLnBrk="1" hangingPunct="1"/>
              <a:r>
                <a:rPr lang="en-US" sz="1700" b="0" i="0">
                  <a:solidFill>
                    <a:srgbClr val="FF3300"/>
                  </a:solidFill>
                </a:rPr>
                <a:t>f</a:t>
              </a:r>
              <a:r>
                <a:rPr lang="en-US" sz="1700" b="0" i="0" baseline="-25000">
                  <a:solidFill>
                    <a:srgbClr val="FF3300"/>
                  </a:solidFill>
                </a:rPr>
                <a:t>gap,0</a:t>
              </a:r>
            </a:p>
          </p:txBody>
        </p:sp>
        <p:cxnSp>
          <p:nvCxnSpPr>
            <p:cNvPr id="15" name="Straight Arrow Connector 32"/>
            <p:cNvCxnSpPr>
              <a:cxnSpLocks noChangeShapeType="1"/>
            </p:cNvCxnSpPr>
            <p:nvPr/>
          </p:nvCxnSpPr>
          <p:spPr bwMode="auto">
            <a:xfrm flipH="1" flipV="1">
              <a:off x="7603070" y="4609852"/>
              <a:ext cx="1164551" cy="5406"/>
            </a:xfrm>
            <a:prstGeom prst="straightConnector1">
              <a:avLst/>
            </a:prstGeom>
            <a:noFill/>
            <a:ln w="15875">
              <a:solidFill>
                <a:srgbClr val="FF3300"/>
              </a:solidFill>
              <a:round/>
              <a:headEnd type="arrow" w="med" len="med"/>
              <a:tailEnd type="arrow" w="med" len="med"/>
            </a:ln>
            <a:extLst>
              <a:ext uri="{909E8E84-426E-40dd-AFC4-6F175D3DCCD1}">
                <a14:hiddenFill xmlns:a14="http://schemas.microsoft.com/office/drawing/2010/main">
                  <a:noFill/>
                </a14:hiddenFill>
              </a:ext>
            </a:extLst>
          </p:spPr>
        </p:cxnSp>
        <p:sp>
          <p:nvSpPr>
            <p:cNvPr id="16" name="TextBox 37"/>
            <p:cNvSpPr txBox="1">
              <a:spLocks noChangeArrowheads="1"/>
            </p:cNvSpPr>
            <p:nvPr/>
          </p:nvSpPr>
          <p:spPr bwMode="auto">
            <a:xfrm>
              <a:off x="7918110" y="4486864"/>
              <a:ext cx="746254" cy="52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b="1" i="1">
                  <a:solidFill>
                    <a:srgbClr val="1822CD"/>
                  </a:solidFill>
                  <a:latin typeface="Helvetica" charset="0"/>
                  <a:ea typeface="ＭＳ Ｐゴシック" charset="0"/>
                  <a:cs typeface="ＭＳ Ｐゴシック" charset="0"/>
                </a:defRPr>
              </a:lvl1pPr>
              <a:lvl2pPr marL="742950" indent="-285750" eaLnBrk="0" hangingPunct="0">
                <a:defRPr sz="1300" b="1" i="1">
                  <a:solidFill>
                    <a:srgbClr val="1822CD"/>
                  </a:solidFill>
                  <a:latin typeface="Helvetica" charset="0"/>
                  <a:ea typeface="ＭＳ Ｐゴシック" charset="0"/>
                </a:defRPr>
              </a:lvl2pPr>
              <a:lvl3pPr marL="1143000" indent="-228600" eaLnBrk="0" hangingPunct="0">
                <a:defRPr sz="1300" b="1" i="1">
                  <a:solidFill>
                    <a:srgbClr val="1822CD"/>
                  </a:solidFill>
                  <a:latin typeface="Helvetica" charset="0"/>
                  <a:ea typeface="ＭＳ Ｐゴシック" charset="0"/>
                </a:defRPr>
              </a:lvl3pPr>
              <a:lvl4pPr marL="1600200" indent="-228600" eaLnBrk="0" hangingPunct="0">
                <a:defRPr sz="1300" b="1" i="1">
                  <a:solidFill>
                    <a:srgbClr val="1822CD"/>
                  </a:solidFill>
                  <a:latin typeface="Helvetica" charset="0"/>
                  <a:ea typeface="ＭＳ Ｐゴシック" charset="0"/>
                </a:defRPr>
              </a:lvl4pPr>
              <a:lvl5pPr marL="2057400" indent="-228600" eaLnBrk="0" hangingPunct="0">
                <a:defRPr sz="13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3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3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3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300" b="1" i="1">
                  <a:solidFill>
                    <a:srgbClr val="1822CD"/>
                  </a:solidFill>
                  <a:latin typeface="Helvetica" charset="0"/>
                  <a:ea typeface="ＭＳ Ｐゴシック" charset="0"/>
                </a:defRPr>
              </a:lvl9pPr>
            </a:lstStyle>
            <a:p>
              <a:pPr eaLnBrk="1" hangingPunct="1"/>
              <a:r>
                <a:rPr lang="en-US" sz="1700" b="0" i="0" dirty="0" err="1">
                  <a:solidFill>
                    <a:srgbClr val="FF3300"/>
                  </a:solidFill>
                  <a:latin typeface="Symbol" charset="0"/>
                  <a:cs typeface="Symbol" charset="0"/>
                </a:rPr>
                <a:t>D</a:t>
              </a:r>
              <a:r>
                <a:rPr lang="en-US" sz="1700" b="0" i="0" dirty="0" err="1">
                  <a:solidFill>
                    <a:srgbClr val="FF3300"/>
                  </a:solidFill>
                </a:rPr>
                <a:t>x</a:t>
              </a:r>
              <a:endParaRPr lang="en-US" sz="1700" b="0" i="0" dirty="0">
                <a:solidFill>
                  <a:srgbClr val="FF3300"/>
                </a:solidFill>
              </a:endParaRPr>
            </a:p>
          </p:txBody>
        </p:sp>
      </p:grpSp>
      <p:grpSp>
        <p:nvGrpSpPr>
          <p:cNvPr id="17" name="Group 27"/>
          <p:cNvGrpSpPr>
            <a:grpSpLocks/>
          </p:cNvGrpSpPr>
          <p:nvPr/>
        </p:nvGrpSpPr>
        <p:grpSpPr bwMode="auto">
          <a:xfrm>
            <a:off x="3809021" y="4734986"/>
            <a:ext cx="2481715" cy="1174750"/>
            <a:chOff x="6345084" y="5486400"/>
            <a:chExt cx="2256645" cy="1100682"/>
          </a:xfrm>
        </p:grpSpPr>
        <p:sp>
          <p:nvSpPr>
            <p:cNvPr id="18" name="TextBox 24"/>
            <p:cNvSpPr txBox="1">
              <a:spLocks noChangeArrowheads="1"/>
            </p:cNvSpPr>
            <p:nvPr/>
          </p:nvSpPr>
          <p:spPr bwMode="auto">
            <a:xfrm>
              <a:off x="6479887" y="5882148"/>
              <a:ext cx="1540122" cy="331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b="1" i="1">
                  <a:solidFill>
                    <a:srgbClr val="1822CD"/>
                  </a:solidFill>
                  <a:latin typeface="Helvetica" charset="0"/>
                  <a:ea typeface="ＭＳ Ｐゴシック" charset="0"/>
                  <a:cs typeface="ＭＳ Ｐゴシック" charset="0"/>
                </a:defRPr>
              </a:lvl1pPr>
              <a:lvl2pPr marL="742950" indent="-285750" eaLnBrk="0" hangingPunct="0">
                <a:defRPr sz="1300" b="1" i="1">
                  <a:solidFill>
                    <a:srgbClr val="1822CD"/>
                  </a:solidFill>
                  <a:latin typeface="Helvetica" charset="0"/>
                  <a:ea typeface="ＭＳ Ｐゴシック" charset="0"/>
                </a:defRPr>
              </a:lvl2pPr>
              <a:lvl3pPr marL="1143000" indent="-228600" eaLnBrk="0" hangingPunct="0">
                <a:defRPr sz="1300" b="1" i="1">
                  <a:solidFill>
                    <a:srgbClr val="1822CD"/>
                  </a:solidFill>
                  <a:latin typeface="Helvetica" charset="0"/>
                  <a:ea typeface="ＭＳ Ｐゴシック" charset="0"/>
                </a:defRPr>
              </a:lvl3pPr>
              <a:lvl4pPr marL="1600200" indent="-228600" eaLnBrk="0" hangingPunct="0">
                <a:defRPr sz="1300" b="1" i="1">
                  <a:solidFill>
                    <a:srgbClr val="1822CD"/>
                  </a:solidFill>
                  <a:latin typeface="Helvetica" charset="0"/>
                  <a:ea typeface="ＭＳ Ｐゴシック" charset="0"/>
                </a:defRPr>
              </a:lvl4pPr>
              <a:lvl5pPr marL="2057400" indent="-228600" eaLnBrk="0" hangingPunct="0">
                <a:defRPr sz="13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3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3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3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300" b="1" i="1">
                  <a:solidFill>
                    <a:srgbClr val="1822CD"/>
                  </a:solidFill>
                  <a:latin typeface="Helvetica" charset="0"/>
                  <a:ea typeface="ＭＳ Ｐゴシック" charset="0"/>
                </a:defRPr>
              </a:lvl9pPr>
            </a:lstStyle>
            <a:p>
              <a:pPr eaLnBrk="1" hangingPunct="1"/>
              <a:r>
                <a:rPr lang="en-US" sz="1700" b="0" i="0" dirty="0">
                  <a:solidFill>
                    <a:srgbClr val="FF3300"/>
                  </a:solidFill>
                  <a:latin typeface="Symbol" charset="0"/>
                  <a:cs typeface="Symbol" charset="0"/>
                </a:rPr>
                <a:t>D</a:t>
              </a:r>
              <a:r>
                <a:rPr lang="en-US" sz="1700" b="0" i="0" dirty="0">
                  <a:solidFill>
                    <a:srgbClr val="FF3300"/>
                  </a:solidFill>
                </a:rPr>
                <a:t>f</a:t>
              </a:r>
              <a:r>
                <a:rPr lang="en-US" sz="1700" b="0" i="0" baseline="-25000" dirty="0">
                  <a:solidFill>
                    <a:srgbClr val="FF3300"/>
                  </a:solidFill>
                </a:rPr>
                <a:t>gap,0</a:t>
              </a:r>
              <a:r>
                <a:rPr lang="en-US" sz="1700" b="0" i="0" dirty="0">
                  <a:solidFill>
                    <a:srgbClr val="FF3300"/>
                  </a:solidFill>
                </a:rPr>
                <a:t>/f</a:t>
              </a:r>
              <a:r>
                <a:rPr lang="en-US" sz="1700" b="0" i="0" baseline="-25000" dirty="0">
                  <a:solidFill>
                    <a:srgbClr val="FF3300"/>
                  </a:solidFill>
                </a:rPr>
                <a:t>gap,0</a:t>
              </a:r>
              <a:r>
                <a:rPr lang="en-US" sz="1700" b="0" i="0" dirty="0">
                  <a:solidFill>
                    <a:srgbClr val="FF3300"/>
                  </a:solidFill>
                </a:rPr>
                <a:t>~a/</a:t>
              </a:r>
              <a:r>
                <a:rPr lang="en-US" sz="1700" b="0" i="0" dirty="0" smtClean="0">
                  <a:solidFill>
                    <a:srgbClr val="FF3300"/>
                  </a:solidFill>
                </a:rPr>
                <a:t>R</a:t>
              </a:r>
              <a:endParaRPr lang="en-US" sz="1700" b="0" i="0" dirty="0">
                <a:solidFill>
                  <a:srgbClr val="FF3300"/>
                </a:solidFill>
              </a:endParaRPr>
            </a:p>
          </p:txBody>
        </p:sp>
        <p:sp>
          <p:nvSpPr>
            <p:cNvPr id="19" name="TextBox 25"/>
            <p:cNvSpPr txBox="1">
              <a:spLocks noChangeArrowheads="1"/>
            </p:cNvSpPr>
            <p:nvPr/>
          </p:nvSpPr>
          <p:spPr bwMode="auto">
            <a:xfrm>
              <a:off x="6477000" y="5486400"/>
              <a:ext cx="2124729" cy="331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b="1" i="1">
                  <a:solidFill>
                    <a:srgbClr val="1822CD"/>
                  </a:solidFill>
                  <a:latin typeface="Helvetica" charset="0"/>
                  <a:ea typeface="ＭＳ Ｐゴシック" charset="0"/>
                  <a:cs typeface="ＭＳ Ｐゴシック" charset="0"/>
                </a:defRPr>
              </a:lvl1pPr>
              <a:lvl2pPr marL="742950" indent="-285750" eaLnBrk="0" hangingPunct="0">
                <a:defRPr sz="1300" b="1" i="1">
                  <a:solidFill>
                    <a:srgbClr val="1822CD"/>
                  </a:solidFill>
                  <a:latin typeface="Helvetica" charset="0"/>
                  <a:ea typeface="ＭＳ Ｐゴシック" charset="0"/>
                </a:defRPr>
              </a:lvl2pPr>
              <a:lvl3pPr marL="1143000" indent="-228600" eaLnBrk="0" hangingPunct="0">
                <a:defRPr sz="1300" b="1" i="1">
                  <a:solidFill>
                    <a:srgbClr val="1822CD"/>
                  </a:solidFill>
                  <a:latin typeface="Helvetica" charset="0"/>
                  <a:ea typeface="ＭＳ Ｐゴシック" charset="0"/>
                </a:defRPr>
              </a:lvl3pPr>
              <a:lvl4pPr marL="1600200" indent="-228600" eaLnBrk="0" hangingPunct="0">
                <a:defRPr sz="1300" b="1" i="1">
                  <a:solidFill>
                    <a:srgbClr val="1822CD"/>
                  </a:solidFill>
                  <a:latin typeface="Helvetica" charset="0"/>
                  <a:ea typeface="ＭＳ Ｐゴシック" charset="0"/>
                </a:defRPr>
              </a:lvl4pPr>
              <a:lvl5pPr marL="2057400" indent="-228600" eaLnBrk="0" hangingPunct="0">
                <a:defRPr sz="13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3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3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3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300" b="1" i="1">
                  <a:solidFill>
                    <a:srgbClr val="1822CD"/>
                  </a:solidFill>
                  <a:latin typeface="Helvetica" charset="0"/>
                  <a:ea typeface="ＭＳ Ｐゴシック" charset="0"/>
                </a:defRPr>
              </a:lvl9pPr>
            </a:lstStyle>
            <a:p>
              <a:pPr eaLnBrk="1" hangingPunct="1"/>
              <a:r>
                <a:rPr lang="en-US" sz="1700" b="0" i="0" dirty="0">
                  <a:solidFill>
                    <a:srgbClr val="FF3300"/>
                  </a:solidFill>
                </a:rPr>
                <a:t>f</a:t>
              </a:r>
              <a:r>
                <a:rPr lang="en-US" sz="1700" b="0" i="0" baseline="-25000" dirty="0">
                  <a:solidFill>
                    <a:srgbClr val="FF3300"/>
                  </a:solidFill>
                </a:rPr>
                <a:t>gap,0</a:t>
              </a:r>
              <a:r>
                <a:rPr lang="en-US" sz="1700" b="0" i="0" dirty="0">
                  <a:solidFill>
                    <a:srgbClr val="FF3300"/>
                  </a:solidFill>
                </a:rPr>
                <a:t>~v</a:t>
              </a:r>
              <a:r>
                <a:rPr lang="en-US" sz="1700" b="0" i="0" baseline="-25000" dirty="0">
                  <a:solidFill>
                    <a:srgbClr val="FF3300"/>
                  </a:solidFill>
                </a:rPr>
                <a:t>A</a:t>
              </a:r>
              <a:r>
                <a:rPr lang="en-US" sz="1700" b="0" i="0" dirty="0">
                  <a:solidFill>
                    <a:srgbClr val="FF3300"/>
                  </a:solidFill>
                </a:rPr>
                <a:t>/4</a:t>
              </a:r>
              <a:r>
                <a:rPr lang="en-US" sz="1700" b="0" i="0" dirty="0">
                  <a:solidFill>
                    <a:srgbClr val="FF3300"/>
                  </a:solidFill>
                  <a:latin typeface="Symbol" charset="0"/>
                  <a:cs typeface="Symbol" charset="0"/>
                </a:rPr>
                <a:t>p</a:t>
              </a:r>
              <a:r>
                <a:rPr lang="en-US" sz="1700" b="0" i="0" dirty="0">
                  <a:solidFill>
                    <a:srgbClr val="FF3300"/>
                  </a:solidFill>
                </a:rPr>
                <a:t>qR~B/n</a:t>
              </a:r>
              <a:r>
                <a:rPr lang="en-US" sz="1700" b="0" i="0" baseline="30000" dirty="0">
                  <a:solidFill>
                    <a:srgbClr val="FF3300"/>
                  </a:solidFill>
                </a:rPr>
                <a:t>1/2</a:t>
              </a:r>
              <a:r>
                <a:rPr lang="en-US" sz="1700" b="0" i="0" dirty="0">
                  <a:solidFill>
                    <a:srgbClr val="FF3300"/>
                  </a:solidFill>
                </a:rPr>
                <a:t>R</a:t>
              </a:r>
              <a:endParaRPr lang="en-US" sz="1700" b="0" i="0" baseline="-25000" dirty="0">
                <a:solidFill>
                  <a:srgbClr val="FF3300"/>
                </a:solidFill>
              </a:endParaRPr>
            </a:p>
          </p:txBody>
        </p:sp>
        <p:sp>
          <p:nvSpPr>
            <p:cNvPr id="20" name="Left Brace 26"/>
            <p:cNvSpPr>
              <a:spLocks/>
            </p:cNvSpPr>
            <p:nvPr/>
          </p:nvSpPr>
          <p:spPr bwMode="auto">
            <a:xfrm>
              <a:off x="6345084" y="5534196"/>
              <a:ext cx="152400" cy="1019004"/>
            </a:xfrm>
            <a:prstGeom prst="leftBrace">
              <a:avLst>
                <a:gd name="adj1" fmla="val 8327"/>
                <a:gd name="adj2" fmla="val 50000"/>
              </a:avLst>
            </a:prstGeom>
            <a:noFill/>
            <a:ln w="15875">
              <a:solidFill>
                <a:srgbClr val="FF330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a:spcBef>
                  <a:spcPct val="20000"/>
                </a:spcBef>
                <a:buFontTx/>
                <a:buChar char="•"/>
              </a:pPr>
              <a:endParaRPr lang="en-US"/>
            </a:p>
          </p:txBody>
        </p:sp>
        <p:sp>
          <p:nvSpPr>
            <p:cNvPr id="21" name="TextBox 39"/>
            <p:cNvSpPr txBox="1">
              <a:spLocks noChangeArrowheads="1"/>
            </p:cNvSpPr>
            <p:nvPr/>
          </p:nvSpPr>
          <p:spPr bwMode="auto">
            <a:xfrm>
              <a:off x="6497483" y="6248400"/>
              <a:ext cx="2101266" cy="338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b="1" i="1">
                  <a:solidFill>
                    <a:srgbClr val="1822CD"/>
                  </a:solidFill>
                  <a:latin typeface="Helvetica" charset="0"/>
                  <a:ea typeface="ＭＳ Ｐゴシック" charset="0"/>
                  <a:cs typeface="ＭＳ Ｐゴシック" charset="0"/>
                </a:defRPr>
              </a:lvl1pPr>
              <a:lvl2pPr marL="742950" indent="-285750" eaLnBrk="0" hangingPunct="0">
                <a:defRPr sz="1300" b="1" i="1">
                  <a:solidFill>
                    <a:srgbClr val="1822CD"/>
                  </a:solidFill>
                  <a:latin typeface="Helvetica" charset="0"/>
                  <a:ea typeface="ＭＳ Ｐゴシック" charset="0"/>
                </a:defRPr>
              </a:lvl2pPr>
              <a:lvl3pPr marL="1143000" indent="-228600" eaLnBrk="0" hangingPunct="0">
                <a:defRPr sz="1300" b="1" i="1">
                  <a:solidFill>
                    <a:srgbClr val="1822CD"/>
                  </a:solidFill>
                  <a:latin typeface="Helvetica" charset="0"/>
                  <a:ea typeface="ＭＳ Ｐゴシック" charset="0"/>
                </a:defRPr>
              </a:lvl3pPr>
              <a:lvl4pPr marL="1600200" indent="-228600" eaLnBrk="0" hangingPunct="0">
                <a:defRPr sz="1300" b="1" i="1">
                  <a:solidFill>
                    <a:srgbClr val="1822CD"/>
                  </a:solidFill>
                  <a:latin typeface="Helvetica" charset="0"/>
                  <a:ea typeface="ＭＳ Ｐゴシック" charset="0"/>
                </a:defRPr>
              </a:lvl4pPr>
              <a:lvl5pPr marL="2057400" indent="-228600" eaLnBrk="0" hangingPunct="0">
                <a:defRPr sz="13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3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3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3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300" b="1" i="1">
                  <a:solidFill>
                    <a:srgbClr val="1822CD"/>
                  </a:solidFill>
                  <a:latin typeface="Helvetica" charset="0"/>
                  <a:ea typeface="ＭＳ Ｐゴシック" charset="0"/>
                </a:defRPr>
              </a:lvl9pPr>
            </a:lstStyle>
            <a:p>
              <a:pPr eaLnBrk="1" hangingPunct="1"/>
              <a:r>
                <a:rPr lang="en-US" sz="1700" b="0" i="0" dirty="0">
                  <a:solidFill>
                    <a:srgbClr val="FF3300"/>
                  </a:solidFill>
                  <a:latin typeface="Symbol" charset="0"/>
                  <a:cs typeface="Symbol" charset="0"/>
                </a:rPr>
                <a:t>D</a:t>
              </a:r>
              <a:r>
                <a:rPr lang="en-US" sz="1700" b="0" i="0" dirty="0">
                  <a:solidFill>
                    <a:srgbClr val="FF3300"/>
                  </a:solidFill>
                </a:rPr>
                <a:t>x</a:t>
              </a:r>
              <a:r>
                <a:rPr lang="en-US" sz="1700" b="0" i="0" baseline="-25000" dirty="0">
                  <a:solidFill>
                    <a:srgbClr val="FF3300"/>
                  </a:solidFill>
                </a:rPr>
                <a:t>gap,0</a:t>
              </a:r>
              <a:r>
                <a:rPr lang="en-US" sz="1700" b="0" i="0" dirty="0">
                  <a:solidFill>
                    <a:srgbClr val="FF3300"/>
                  </a:solidFill>
                </a:rPr>
                <a:t> : radial </a:t>
              </a:r>
              <a:r>
                <a:rPr lang="ja-JP" altLang="en-US" sz="1700" b="0" i="0" dirty="0">
                  <a:solidFill>
                    <a:srgbClr val="FF3300"/>
                  </a:solidFill>
                </a:rPr>
                <a:t>“</a:t>
              </a:r>
              <a:r>
                <a:rPr lang="en-US" altLang="ja-JP" sz="1700" b="0" i="0" dirty="0">
                  <a:solidFill>
                    <a:srgbClr val="FF3300"/>
                  </a:solidFill>
                </a:rPr>
                <a:t>width</a:t>
              </a:r>
              <a:r>
                <a:rPr lang="ja-JP" altLang="en-US" sz="1700" b="0" i="0" dirty="0">
                  <a:solidFill>
                    <a:srgbClr val="FF3300"/>
                  </a:solidFill>
                </a:rPr>
                <a:t>”</a:t>
              </a:r>
              <a:endParaRPr lang="en-US" sz="1700" b="0" i="0" dirty="0">
                <a:solidFill>
                  <a:srgbClr val="FF3300"/>
                </a:solidFill>
              </a:endParaRPr>
            </a:p>
          </p:txBody>
        </p:sp>
      </p:grpSp>
      <p:sp>
        <p:nvSpPr>
          <p:cNvPr id="22" name="TextBox 15"/>
          <p:cNvSpPr txBox="1">
            <a:spLocks noChangeArrowheads="1"/>
          </p:cNvSpPr>
          <p:nvPr/>
        </p:nvSpPr>
        <p:spPr bwMode="auto">
          <a:xfrm>
            <a:off x="3733800" y="3200400"/>
            <a:ext cx="2157914" cy="28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76" tIns="49638" rIns="99276" bIns="49638">
            <a:spAutoFit/>
          </a:bodyPr>
          <a:lstStyle>
            <a:lvl1pPr eaLnBrk="0" hangingPunct="0">
              <a:defRPr sz="1300" b="1" i="1">
                <a:solidFill>
                  <a:srgbClr val="1822CD"/>
                </a:solidFill>
                <a:latin typeface="Helvetica" charset="0"/>
                <a:ea typeface="ＭＳ Ｐゴシック" charset="0"/>
                <a:cs typeface="ＭＳ Ｐゴシック" charset="0"/>
              </a:defRPr>
            </a:lvl1pPr>
            <a:lvl2pPr marL="742950" indent="-285750" eaLnBrk="0" hangingPunct="0">
              <a:defRPr sz="1300" b="1" i="1">
                <a:solidFill>
                  <a:srgbClr val="1822CD"/>
                </a:solidFill>
                <a:latin typeface="Helvetica" charset="0"/>
                <a:ea typeface="ＭＳ Ｐゴシック" charset="0"/>
              </a:defRPr>
            </a:lvl2pPr>
            <a:lvl3pPr marL="1143000" indent="-228600" eaLnBrk="0" hangingPunct="0">
              <a:defRPr sz="1300" b="1" i="1">
                <a:solidFill>
                  <a:srgbClr val="1822CD"/>
                </a:solidFill>
                <a:latin typeface="Helvetica" charset="0"/>
                <a:ea typeface="ＭＳ Ｐゴシック" charset="0"/>
              </a:defRPr>
            </a:lvl3pPr>
            <a:lvl4pPr marL="1600200" indent="-228600" eaLnBrk="0" hangingPunct="0">
              <a:defRPr sz="1300" b="1" i="1">
                <a:solidFill>
                  <a:srgbClr val="1822CD"/>
                </a:solidFill>
                <a:latin typeface="Helvetica" charset="0"/>
                <a:ea typeface="ＭＳ Ｐゴシック" charset="0"/>
              </a:defRPr>
            </a:lvl4pPr>
            <a:lvl5pPr marL="2057400" indent="-228600" eaLnBrk="0" hangingPunct="0">
              <a:defRPr sz="13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3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3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3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300" b="1" i="1">
                <a:solidFill>
                  <a:srgbClr val="1822CD"/>
                </a:solidFill>
                <a:latin typeface="Helvetica" charset="0"/>
                <a:ea typeface="ＭＳ Ｐゴシック" charset="0"/>
              </a:defRPr>
            </a:lvl9pPr>
          </a:lstStyle>
          <a:p>
            <a:pPr eaLnBrk="1" hangingPunct="1"/>
            <a:r>
              <a:rPr lang="en-US" sz="1200" b="0" dirty="0" smtClean="0">
                <a:solidFill>
                  <a:schemeClr val="tx1"/>
                </a:solidFill>
              </a:rPr>
              <a:t>[N</a:t>
            </a:r>
            <a:r>
              <a:rPr lang="en-US" sz="1200" b="0" dirty="0">
                <a:solidFill>
                  <a:schemeClr val="tx1"/>
                </a:solidFill>
              </a:rPr>
              <a:t>. </a:t>
            </a:r>
            <a:r>
              <a:rPr lang="en-US" sz="1200" b="0" dirty="0" err="1">
                <a:solidFill>
                  <a:schemeClr val="tx1"/>
                </a:solidFill>
              </a:rPr>
              <a:t>Gorelenkov</a:t>
            </a:r>
            <a:r>
              <a:rPr lang="en-US" sz="1200" b="0" dirty="0">
                <a:solidFill>
                  <a:schemeClr val="tx1"/>
                </a:solidFill>
              </a:rPr>
              <a:t>, PRL (2005</a:t>
            </a:r>
            <a:r>
              <a:rPr lang="en-US" sz="1200" b="0" dirty="0" smtClean="0">
                <a:solidFill>
                  <a:schemeClr val="tx1"/>
                </a:solidFill>
              </a:rPr>
              <a:t>)]</a:t>
            </a:r>
            <a:endParaRPr lang="en-US" sz="1200" b="0" dirty="0">
              <a:solidFill>
                <a:schemeClr val="tx1"/>
              </a:solidFill>
            </a:endParaRPr>
          </a:p>
        </p:txBody>
      </p:sp>
      <p:grpSp>
        <p:nvGrpSpPr>
          <p:cNvPr id="32" name="Group 31"/>
          <p:cNvGrpSpPr/>
          <p:nvPr/>
        </p:nvGrpSpPr>
        <p:grpSpPr>
          <a:xfrm>
            <a:off x="228600" y="3733800"/>
            <a:ext cx="3276600" cy="2300261"/>
            <a:chOff x="5881512" y="2819400"/>
            <a:chExt cx="4038600" cy="2796965"/>
          </a:xfrm>
        </p:grpSpPr>
        <p:pic>
          <p:nvPicPr>
            <p:cNvPr id="23" name="Picture 11" descr="AE_mode_str_133964L95_n4_f153.841_f15384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1512" y="2819400"/>
              <a:ext cx="4038600" cy="279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8119536" y="3048000"/>
              <a:ext cx="1300857" cy="292388"/>
            </a:xfrm>
            <a:prstGeom prst="rect">
              <a:avLst/>
            </a:prstGeom>
            <a:noFill/>
          </p:spPr>
          <p:txBody>
            <a:bodyPr wrap="none" rtlCol="0">
              <a:spAutoFit/>
            </a:bodyPr>
            <a:lstStyle/>
            <a:p>
              <a:r>
                <a:rPr lang="en-US" dirty="0" smtClean="0"/>
                <a:t>TAE         EAE</a:t>
              </a:r>
              <a:endParaRPr lang="en-US" dirty="0"/>
            </a:p>
          </p:txBody>
        </p:sp>
        <p:sp>
          <p:nvSpPr>
            <p:cNvPr id="26" name="TextBox 25"/>
            <p:cNvSpPr txBox="1"/>
            <p:nvPr/>
          </p:nvSpPr>
          <p:spPr>
            <a:xfrm>
              <a:off x="6705600" y="4416995"/>
              <a:ext cx="1072036" cy="292388"/>
            </a:xfrm>
            <a:prstGeom prst="rect">
              <a:avLst/>
            </a:prstGeom>
            <a:noFill/>
          </p:spPr>
          <p:txBody>
            <a:bodyPr wrap="none" rtlCol="0">
              <a:spAutoFit/>
            </a:bodyPr>
            <a:lstStyle/>
            <a:p>
              <a:r>
                <a:rPr lang="en-US" dirty="0" smtClean="0"/>
                <a:t>continuum</a:t>
              </a:r>
              <a:endParaRPr lang="en-US" dirty="0"/>
            </a:p>
          </p:txBody>
        </p:sp>
        <p:cxnSp>
          <p:nvCxnSpPr>
            <p:cNvPr id="28" name="Straight Arrow Connector 27"/>
            <p:cNvCxnSpPr/>
            <p:nvPr/>
          </p:nvCxnSpPr>
          <p:spPr bwMode="auto">
            <a:xfrm>
              <a:off x="7696200" y="4724400"/>
              <a:ext cx="228600" cy="304800"/>
            </a:xfrm>
            <a:prstGeom prst="straightConnector1">
              <a:avLst/>
            </a:prstGeom>
            <a:noFill/>
            <a:ln w="1587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a:off x="7696200" y="4724400"/>
              <a:ext cx="990600" cy="381000"/>
            </a:xfrm>
            <a:prstGeom prst="straightConnector1">
              <a:avLst/>
            </a:prstGeom>
            <a:noFill/>
            <a:ln w="15875" cap="flat" cmpd="sng" algn="ctr">
              <a:solidFill>
                <a:schemeClr val="tx1"/>
              </a:solidFill>
              <a:prstDash val="solid"/>
              <a:round/>
              <a:headEnd type="none" w="med" len="med"/>
              <a:tailEnd type="arrow"/>
            </a:ln>
            <a:effectLst/>
          </p:spPr>
        </p:cxnSp>
      </p:grpSp>
      <p:sp>
        <p:nvSpPr>
          <p:cNvPr id="33" name="TextBox 15"/>
          <p:cNvSpPr txBox="1">
            <a:spLocks noChangeArrowheads="1"/>
          </p:cNvSpPr>
          <p:nvPr/>
        </p:nvSpPr>
        <p:spPr bwMode="auto">
          <a:xfrm>
            <a:off x="7419624" y="742248"/>
            <a:ext cx="2736567" cy="284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9276" tIns="49638" rIns="99276" bIns="49638">
            <a:spAutoFit/>
          </a:bodyPr>
          <a:lstStyle>
            <a:lvl1pPr eaLnBrk="0" hangingPunct="0">
              <a:defRPr sz="1300" b="1" i="1">
                <a:solidFill>
                  <a:srgbClr val="1822CD"/>
                </a:solidFill>
                <a:latin typeface="Helvetica" charset="0"/>
                <a:ea typeface="ＭＳ Ｐゴシック" charset="0"/>
                <a:cs typeface="ＭＳ Ｐゴシック" charset="0"/>
              </a:defRPr>
            </a:lvl1pPr>
            <a:lvl2pPr marL="742950" indent="-285750" eaLnBrk="0" hangingPunct="0">
              <a:defRPr sz="1300" b="1" i="1">
                <a:solidFill>
                  <a:srgbClr val="1822CD"/>
                </a:solidFill>
                <a:latin typeface="Helvetica" charset="0"/>
                <a:ea typeface="ＭＳ Ｐゴシック" charset="0"/>
              </a:defRPr>
            </a:lvl2pPr>
            <a:lvl3pPr marL="1143000" indent="-228600" eaLnBrk="0" hangingPunct="0">
              <a:defRPr sz="1300" b="1" i="1">
                <a:solidFill>
                  <a:srgbClr val="1822CD"/>
                </a:solidFill>
                <a:latin typeface="Helvetica" charset="0"/>
                <a:ea typeface="ＭＳ Ｐゴシック" charset="0"/>
              </a:defRPr>
            </a:lvl3pPr>
            <a:lvl4pPr marL="1600200" indent="-228600" eaLnBrk="0" hangingPunct="0">
              <a:defRPr sz="1300" b="1" i="1">
                <a:solidFill>
                  <a:srgbClr val="1822CD"/>
                </a:solidFill>
                <a:latin typeface="Helvetica" charset="0"/>
                <a:ea typeface="ＭＳ Ｐゴシック" charset="0"/>
              </a:defRPr>
            </a:lvl4pPr>
            <a:lvl5pPr marL="2057400" indent="-228600" eaLnBrk="0" hangingPunct="0">
              <a:defRPr sz="13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3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3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3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300" b="1" i="1">
                <a:solidFill>
                  <a:srgbClr val="1822CD"/>
                </a:solidFill>
                <a:latin typeface="Helvetica" charset="0"/>
                <a:ea typeface="ＭＳ Ｐゴシック" charset="0"/>
              </a:defRPr>
            </a:lvl9pPr>
          </a:lstStyle>
          <a:p>
            <a:pPr eaLnBrk="1" hangingPunct="1"/>
            <a:r>
              <a:rPr lang="en-US" sz="1200" b="0" dirty="0" smtClean="0">
                <a:solidFill>
                  <a:schemeClr val="tx1"/>
                </a:solidFill>
              </a:rPr>
              <a:t>M. </a:t>
            </a:r>
            <a:r>
              <a:rPr lang="en-US" sz="1200" b="0" dirty="0" err="1" smtClean="0">
                <a:solidFill>
                  <a:schemeClr val="tx1"/>
                </a:solidFill>
              </a:rPr>
              <a:t>Podestà</a:t>
            </a:r>
            <a:r>
              <a:rPr lang="en-US" sz="1200" b="0" dirty="0" smtClean="0">
                <a:solidFill>
                  <a:schemeClr val="tx1"/>
                </a:solidFill>
              </a:rPr>
              <a:t>, APS </a:t>
            </a:r>
            <a:r>
              <a:rPr lang="en-US" sz="1200" b="0" dirty="0">
                <a:solidFill>
                  <a:schemeClr val="tx1"/>
                </a:solidFill>
              </a:rPr>
              <a:t>(</a:t>
            </a:r>
            <a:r>
              <a:rPr lang="en-US" sz="1200" b="0" dirty="0" smtClean="0">
                <a:solidFill>
                  <a:schemeClr val="tx1"/>
                </a:solidFill>
              </a:rPr>
              <a:t>2012), TTF (2013)</a:t>
            </a:r>
            <a:endParaRPr lang="en-US" sz="1200" b="0" dirty="0">
              <a:solidFill>
                <a:schemeClr val="tx1"/>
              </a:solidFill>
            </a:endParaRPr>
          </a:p>
        </p:txBody>
      </p:sp>
      <p:pic>
        <p:nvPicPr>
          <p:cNvPr id="34" name="Picture 33" descr="gap_modif_rot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10400" y="1981199"/>
            <a:ext cx="2971800" cy="3951377"/>
          </a:xfrm>
          <a:prstGeom prst="rect">
            <a:avLst/>
          </a:prstGeom>
        </p:spPr>
      </p:pic>
    </p:spTree>
    <p:extLst>
      <p:ext uri="{BB962C8B-B14F-4D97-AF65-F5344CB8AC3E}">
        <p14:creationId xmlns:p14="http://schemas.microsoft.com/office/powerpoint/2010/main" val="255687105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3"/>
          <p:cNvSpPr>
            <a:spLocks noChangeArrowheads="1"/>
          </p:cNvSpPr>
          <p:nvPr/>
        </p:nvSpPr>
        <p:spPr bwMode="auto">
          <a:xfrm>
            <a:off x="0" y="0"/>
            <a:ext cx="10058400" cy="993140"/>
          </a:xfrm>
          <a:prstGeom prst="rect">
            <a:avLst/>
          </a:prstGeom>
          <a:noFill/>
          <a:ln w="9525">
            <a:noFill/>
            <a:miter lim="800000"/>
            <a:headEnd/>
            <a:tailEnd/>
          </a:ln>
        </p:spPr>
        <p:txBody>
          <a:bodyPr lIns="101858" tIns="50929" rIns="101858" bIns="50929" anchor="ctr"/>
          <a:lstStyle/>
          <a:p>
            <a:pPr algn="ctr"/>
            <a:r>
              <a:rPr lang="en-US" sz="2700" i="0" dirty="0">
                <a:solidFill>
                  <a:srgbClr val="3333CC"/>
                </a:solidFill>
                <a:latin typeface="Helvetica" pitchFamily="34" charset="0"/>
                <a:ea typeface="MS PGothic" pitchFamily="34" charset="-128"/>
              </a:rPr>
              <a:t>Reference to Responses to PAC-31 Recommendations /1</a:t>
            </a:r>
            <a:endParaRPr lang="en-US" sz="2200" i="0" dirty="0">
              <a:solidFill>
                <a:srgbClr val="3333CC"/>
              </a:solidFill>
              <a:latin typeface="Helvetica" pitchFamily="34" charset="0"/>
              <a:ea typeface="MS PGothic" pitchFamily="34" charset="-128"/>
            </a:endParaRPr>
          </a:p>
        </p:txBody>
      </p:sp>
      <p:sp>
        <p:nvSpPr>
          <p:cNvPr id="52"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33</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190065538"/>
              </p:ext>
            </p:extLst>
          </p:nvPr>
        </p:nvGraphicFramePr>
        <p:xfrm>
          <a:off x="76200" y="1199448"/>
          <a:ext cx="9982199" cy="5871915"/>
        </p:xfrm>
        <a:graphic>
          <a:graphicData uri="http://schemas.openxmlformats.org/drawingml/2006/table">
            <a:tbl>
              <a:tblPr/>
              <a:tblGrid>
                <a:gridCol w="1447800"/>
                <a:gridCol w="4343400"/>
                <a:gridCol w="3124200"/>
                <a:gridCol w="1066799"/>
              </a:tblGrid>
              <a:tr h="400998">
                <a:tc>
                  <a:txBody>
                    <a:bodyPr/>
                    <a:lstStyle/>
                    <a:p>
                      <a:pPr algn="ctr" fontAlgn="ctr"/>
                      <a:r>
                        <a:rPr lang="en-US" sz="1200" b="1" i="0" u="none" strike="noStrike" dirty="0" smtClean="0">
                          <a:solidFill>
                            <a:srgbClr val="000000"/>
                          </a:solidFill>
                          <a:effectLst/>
                          <a:latin typeface="Arial"/>
                        </a:rPr>
                        <a:t>Recommendation </a:t>
                      </a:r>
                      <a:r>
                        <a:rPr lang="en-US" sz="1200" b="1" i="0" u="none" strike="noStrike" dirty="0">
                          <a:solidFill>
                            <a:srgbClr val="000000"/>
                          </a:solidFill>
                          <a:effectLst/>
                          <a:latin typeface="Arial"/>
                        </a:rPr>
                        <a:t>Number</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PAC Recommendations</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Arial"/>
                        </a:rPr>
                        <a:t>NSTX-U Response</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mn-lt"/>
                        </a:rPr>
                        <a:t>Ref. slide(s)</a:t>
                      </a:r>
                      <a:endParaRPr lang="en-US" sz="1200" b="1" i="0" u="none" strike="noStrike" dirty="0">
                        <a:solidFill>
                          <a:srgbClr val="000000"/>
                        </a:solidFill>
                        <a:effectLst/>
                        <a:latin typeface="+mn-lt"/>
                      </a:endParaRP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8495">
                <a:tc>
                  <a:txBody>
                    <a:bodyPr/>
                    <a:lstStyle/>
                    <a:p>
                      <a:pPr algn="ctr" fontAlgn="ctr"/>
                      <a:r>
                        <a:rPr lang="en-US" sz="1200" b="1" i="0" u="none" strike="noStrike">
                          <a:solidFill>
                            <a:srgbClr val="FF0000"/>
                          </a:solidFill>
                          <a:effectLst/>
                          <a:latin typeface="Arial"/>
                        </a:rPr>
                        <a:t>PAC31-2</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We suggest that milestones that leverage NSTX contributions to ITER physics and operations be moved earlier if possible, e.g., research on fast ion transport and disruption avoidance.</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smtClean="0">
                          <a:solidFill>
                            <a:srgbClr val="000000"/>
                          </a:solidFill>
                          <a:effectLst/>
                          <a:latin typeface="Calibri"/>
                        </a:rPr>
                        <a:t>Collaboration </a:t>
                      </a:r>
                      <a:r>
                        <a:rPr lang="en-US" sz="1200" b="0" i="0" u="none" strike="noStrike" dirty="0">
                          <a:solidFill>
                            <a:srgbClr val="000000"/>
                          </a:solidFill>
                          <a:effectLst/>
                          <a:latin typeface="Calibri"/>
                        </a:rPr>
                        <a:t>with MAST and DIII-D on fast-ion physics will be carried out in FY13, and there are two research milestones for energetic particles - 1 in FY14 and 1 in FY15</a:t>
                      </a:r>
                      <a:r>
                        <a:rPr lang="en-US" sz="1200" b="0" i="0" u="none" strike="noStrike" dirty="0" smtClean="0">
                          <a:solidFill>
                            <a:srgbClr val="000000"/>
                          </a:solidFill>
                          <a:effectLst/>
                          <a:latin typeface="Calibri"/>
                        </a:rPr>
                        <a:t>.</a:t>
                      </a:r>
                      <a:endParaRPr lang="en-US" sz="1200" b="0" i="0" u="none" strike="noStrike" dirty="0">
                        <a:solidFill>
                          <a:srgbClr val="000000"/>
                        </a:solidFill>
                        <a:effectLst/>
                        <a:latin typeface="Calibri"/>
                      </a:endParaRP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a:rPr>
                        <a:t>27,28</a:t>
                      </a:r>
                      <a:endParaRPr lang="en-US" sz="1200" b="0" i="0" u="none" strike="noStrike" dirty="0">
                        <a:solidFill>
                          <a:srgbClr val="000000"/>
                        </a:solidFill>
                        <a:effectLst/>
                        <a:latin typeface="Calibri"/>
                      </a:endParaRP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3478">
                <a:tc>
                  <a:txBody>
                    <a:bodyPr/>
                    <a:lstStyle/>
                    <a:p>
                      <a:pPr algn="ctr" fontAlgn="ctr"/>
                      <a:r>
                        <a:rPr lang="en-US" sz="1200" b="1" i="0" u="none" strike="noStrike">
                          <a:solidFill>
                            <a:srgbClr val="FF0000"/>
                          </a:solidFill>
                          <a:effectLst/>
                          <a:latin typeface="Arial"/>
                        </a:rPr>
                        <a:t>PAC31-40</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Appreciable progress has been made on NSTX in this field despite the short run period. This also prevented the exploitation of the newly installed prototype TAE antenna, which now has to be deferred to NSTX-U. The PAC recommends that this capability be retained and active collaboration be pursued to allow rapid exploitation in NSTX-U.</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Agree - the AE antenna will be retained and expanded, and collaboration on MAST pursued in this research area</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a:rPr>
                        <a:t>14,18</a:t>
                      </a:r>
                      <a:endParaRPr lang="en-US" sz="1200" b="0" i="0" u="none" strike="noStrike" dirty="0">
                        <a:solidFill>
                          <a:srgbClr val="000000"/>
                        </a:solidFill>
                        <a:effectLst/>
                        <a:latin typeface="Calibri"/>
                      </a:endParaRP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41106">
                <a:tc>
                  <a:txBody>
                    <a:bodyPr/>
                    <a:lstStyle/>
                    <a:p>
                      <a:pPr algn="ctr" fontAlgn="ctr"/>
                      <a:r>
                        <a:rPr lang="en-US" sz="1200" b="1" i="0" u="none" strike="noStrike">
                          <a:solidFill>
                            <a:srgbClr val="FF0000"/>
                          </a:solidFill>
                          <a:effectLst/>
                          <a:latin typeface="Arial"/>
                        </a:rPr>
                        <a:t>PAC31-41</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Of particular interest is that the modeled fast ion redistribution in energy and space during TAE avalanches and a low-frequency kink-like mode does  not  lead  to  significant  fast  ion  losses.    This  needs  to  be  reconciled  with  transport calculations that seem to indicate an appreciable fast particle loss.</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Agree</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a:rPr>
                        <a:t>13</a:t>
                      </a:r>
                      <a:endParaRPr lang="en-US" sz="1200" b="0" i="0" u="none" strike="noStrike" dirty="0">
                        <a:solidFill>
                          <a:srgbClr val="000000"/>
                        </a:solidFill>
                        <a:effectLst/>
                        <a:latin typeface="Calibri"/>
                      </a:endParaRP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7838">
                <a:tc>
                  <a:txBody>
                    <a:bodyPr/>
                    <a:lstStyle/>
                    <a:p>
                      <a:pPr algn="ctr" fontAlgn="ctr"/>
                      <a:r>
                        <a:rPr lang="en-US" sz="1200" b="1" i="0" u="none" strike="noStrike">
                          <a:solidFill>
                            <a:srgbClr val="FF0000"/>
                          </a:solidFill>
                          <a:effectLst/>
                          <a:latin typeface="Arial"/>
                        </a:rPr>
                        <a:t>PAC31-42</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Impressive is the modeling of the electron transport due to GAEs that seems to be consistent with TRANSP calculations.   The PAC recommends maintaining a strong crosscutting effort between the Transport &amp; Confinement and the Wave &amp; Energetic Particle topical groups, even strengthening it  even  further.    The  PAC  strongly  endorses  plans  to  develop  simplified  models  to  be implemented into predictive transport models. This should be a high priority item reflected in the research milestones for the near term program.</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Agree - however progress will likely be slower than desired in this research area due to lack of personnel to work on AE-induced electron thermal transport reduced models in addition to all the standard turbulence modelling and fast-ion transport modelling</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a:rPr>
                        <a:t>13,10</a:t>
                      </a:r>
                    </a:p>
                    <a:p>
                      <a:pPr algn="ctr" fontAlgn="ctr"/>
                      <a:r>
                        <a:rPr lang="en-US" sz="1200" b="0" i="0" u="none" strike="noStrike" dirty="0" smtClean="0">
                          <a:solidFill>
                            <a:srgbClr val="000000"/>
                          </a:solidFill>
                          <a:effectLst/>
                          <a:latin typeface="Calibri"/>
                        </a:rPr>
                        <a:t>30,31</a:t>
                      </a:r>
                      <a:endParaRPr lang="en-US" sz="1200" b="0" i="0" u="none" strike="noStrike" dirty="0">
                        <a:solidFill>
                          <a:srgbClr val="000000"/>
                        </a:solidFill>
                        <a:effectLst/>
                        <a:latin typeface="Calibri"/>
                      </a:endParaRP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070865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3"/>
          <p:cNvSpPr>
            <a:spLocks noChangeArrowheads="1"/>
          </p:cNvSpPr>
          <p:nvPr/>
        </p:nvSpPr>
        <p:spPr bwMode="auto">
          <a:xfrm>
            <a:off x="0" y="0"/>
            <a:ext cx="10058400" cy="993140"/>
          </a:xfrm>
          <a:prstGeom prst="rect">
            <a:avLst/>
          </a:prstGeom>
          <a:noFill/>
          <a:ln w="9525">
            <a:noFill/>
            <a:miter lim="800000"/>
            <a:headEnd/>
            <a:tailEnd/>
          </a:ln>
        </p:spPr>
        <p:txBody>
          <a:bodyPr lIns="101858" tIns="50929" rIns="101858" bIns="50929" anchor="ctr"/>
          <a:lstStyle/>
          <a:p>
            <a:pPr algn="ctr"/>
            <a:r>
              <a:rPr lang="en-US" sz="2700" i="0" dirty="0">
                <a:solidFill>
                  <a:srgbClr val="3333CC"/>
                </a:solidFill>
                <a:latin typeface="Helvetica" pitchFamily="34" charset="0"/>
                <a:ea typeface="MS PGothic" pitchFamily="34" charset="-128"/>
              </a:rPr>
              <a:t>Reference to Responses to PAC-31 Recommendations /2</a:t>
            </a:r>
            <a:endParaRPr lang="en-US" sz="2200" i="0" dirty="0">
              <a:solidFill>
                <a:srgbClr val="3333CC"/>
              </a:solidFill>
              <a:latin typeface="Helvetica" pitchFamily="34" charset="0"/>
              <a:ea typeface="MS PGothic" pitchFamily="34" charset="-128"/>
            </a:endParaRPr>
          </a:p>
        </p:txBody>
      </p:sp>
      <p:sp>
        <p:nvSpPr>
          <p:cNvPr id="52"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34</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641866155"/>
              </p:ext>
            </p:extLst>
          </p:nvPr>
        </p:nvGraphicFramePr>
        <p:xfrm>
          <a:off x="0" y="1600200"/>
          <a:ext cx="10058400" cy="4073995"/>
        </p:xfrm>
        <a:graphic>
          <a:graphicData uri="http://schemas.openxmlformats.org/drawingml/2006/table">
            <a:tbl>
              <a:tblPr/>
              <a:tblGrid>
                <a:gridCol w="1447800"/>
                <a:gridCol w="4724400"/>
                <a:gridCol w="2819400"/>
                <a:gridCol w="1066800"/>
              </a:tblGrid>
              <a:tr h="481343">
                <a:tc>
                  <a:txBody>
                    <a:bodyPr/>
                    <a:lstStyle/>
                    <a:p>
                      <a:pPr algn="ctr" fontAlgn="ctr"/>
                      <a:r>
                        <a:rPr lang="en-US" sz="1200" b="1" i="0" u="none" strike="noStrike" dirty="0" smtClean="0">
                          <a:solidFill>
                            <a:srgbClr val="000000"/>
                          </a:solidFill>
                          <a:effectLst/>
                          <a:latin typeface="Arial"/>
                        </a:rPr>
                        <a:t>Recommendation </a:t>
                      </a:r>
                      <a:r>
                        <a:rPr lang="en-US" sz="1200" b="1" i="0" u="none" strike="noStrike" dirty="0">
                          <a:solidFill>
                            <a:srgbClr val="000000"/>
                          </a:solidFill>
                          <a:effectLst/>
                          <a:latin typeface="Arial"/>
                        </a:rPr>
                        <a:t>Number</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Calibri"/>
                        </a:rPr>
                        <a:t>PAC Recommendations</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a:rPr>
                        <a:t>NSTX-U Response</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1018705"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mn-lt"/>
                        </a:rPr>
                        <a:t>Ref. slide(s)</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0983">
                <a:tc>
                  <a:txBody>
                    <a:bodyPr/>
                    <a:lstStyle/>
                    <a:p>
                      <a:pPr algn="ctr" fontAlgn="ctr"/>
                      <a:r>
                        <a:rPr lang="en-US" sz="1200" b="1" i="0" u="none" strike="noStrike" dirty="0">
                          <a:solidFill>
                            <a:srgbClr val="FF0000"/>
                          </a:solidFill>
                          <a:effectLst/>
                          <a:latin typeface="Arial"/>
                        </a:rPr>
                        <a:t>PAC31-43</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The funding of these "new" diagnostics in the financially challenging budget situation remains a cause for concern. Therefore, the PAC encourages a physics driven priority list to be developed.</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Agree</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a:rPr>
                        <a:t>18</a:t>
                      </a:r>
                      <a:endParaRPr lang="en-US" sz="1200" b="0" i="0" u="none" strike="noStrike" dirty="0">
                        <a:solidFill>
                          <a:srgbClr val="000000"/>
                        </a:solidFill>
                        <a:effectLst/>
                        <a:latin typeface="Calibri"/>
                      </a:endParaRP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7223">
                <a:tc>
                  <a:txBody>
                    <a:bodyPr/>
                    <a:lstStyle/>
                    <a:p>
                      <a:pPr algn="ctr" fontAlgn="ctr"/>
                      <a:r>
                        <a:rPr lang="en-US" sz="1200" b="1" i="0" u="none" strike="noStrike" dirty="0">
                          <a:solidFill>
                            <a:srgbClr val="FF0000"/>
                          </a:solidFill>
                          <a:effectLst/>
                          <a:latin typeface="Arial"/>
                        </a:rPr>
                        <a:t>PAC31-44</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The analysis of NSTX-U scenarios with  respect  to  the  expected  fast  ion  physics  is  important  due  to  the  importance  of  the contribution of the ST in this area with respect to ITER/DEMO physics.  The modeling should be used to guide the NSTX-U research plan as well as the diagnostic strategy.</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Agree</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a:rPr>
                        <a:t>32</a:t>
                      </a:r>
                      <a:endParaRPr lang="en-US" sz="1200" b="0" i="0" u="none" strike="noStrike" dirty="0">
                        <a:solidFill>
                          <a:srgbClr val="000000"/>
                        </a:solidFill>
                        <a:effectLst/>
                        <a:latin typeface="Calibri"/>
                      </a:endParaRP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5343">
                <a:tc>
                  <a:txBody>
                    <a:bodyPr/>
                    <a:lstStyle/>
                    <a:p>
                      <a:pPr algn="ctr" fontAlgn="ctr"/>
                      <a:r>
                        <a:rPr lang="en-US" sz="1200" b="1" i="0" u="none" strike="noStrike" dirty="0">
                          <a:solidFill>
                            <a:srgbClr val="FF0000"/>
                          </a:solidFill>
                          <a:effectLst/>
                          <a:latin typeface="Arial"/>
                        </a:rPr>
                        <a:t>PAC31-45</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The PAC is concerned that the proposed time line is not aggressive enough with only one research milestone in FY 2014, not reflecting the importance of the field with respect to NSTX-U and other future tokamaks. The PAC recommends to accelerate the time line in particular with respect to developing  simplified  models  of  the  *AE  induced  fast  ion  transport.</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Agree this area could use more emphasis, so an FY15 milestone is also now included in the 5YP to systematically explore the performance of the 2nd NBI (and 1st NBI) w.r.t. AE excitation and fast-ion transport.</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a:rPr>
                        <a:t>27,28</a:t>
                      </a:r>
                    </a:p>
                    <a:p>
                      <a:pPr algn="ctr" fontAlgn="ctr"/>
                      <a:r>
                        <a:rPr lang="en-US" sz="1200" b="0" i="0" u="none" strike="noStrike" dirty="0" smtClean="0">
                          <a:solidFill>
                            <a:srgbClr val="000000"/>
                          </a:solidFill>
                          <a:effectLst/>
                          <a:latin typeface="Calibri"/>
                        </a:rPr>
                        <a:t>11</a:t>
                      </a:r>
                      <a:endParaRPr lang="en-US" sz="1200" b="0" i="0" u="none" strike="noStrike" dirty="0">
                        <a:solidFill>
                          <a:srgbClr val="000000"/>
                        </a:solidFill>
                        <a:effectLst/>
                        <a:latin typeface="Calibri"/>
                      </a:endParaRP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9103">
                <a:tc>
                  <a:txBody>
                    <a:bodyPr/>
                    <a:lstStyle/>
                    <a:p>
                      <a:pPr algn="ctr" fontAlgn="ctr"/>
                      <a:r>
                        <a:rPr lang="en-US" sz="1200" b="1" i="0" u="none" strike="noStrike" dirty="0">
                          <a:solidFill>
                            <a:srgbClr val="FF0000"/>
                          </a:solidFill>
                          <a:effectLst/>
                          <a:latin typeface="Arial"/>
                        </a:rPr>
                        <a:t>PAC31-46</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The  collaborations indicated with DIII-D and MAST seem to be appropriate and more concrete plans should be developed  well  in  advance,  in  particular  with  respect  to  diagnostics  and  TAE  antenna exploitation</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Agree - more concrete plans have been developed</a:t>
                      </a: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a:rPr>
                        <a:t>24</a:t>
                      </a:r>
                      <a:endParaRPr lang="en-US" sz="1200" b="0" i="0" u="none" strike="noStrike" dirty="0">
                        <a:solidFill>
                          <a:srgbClr val="000000"/>
                        </a:solidFill>
                        <a:effectLst/>
                        <a:latin typeface="Calibri"/>
                      </a:endParaRPr>
                    </a:p>
                  </a:txBody>
                  <a:tcPr marL="6623" marR="6623" marT="66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06958639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3"/>
          <p:cNvSpPr>
            <a:spLocks noChangeArrowheads="1"/>
          </p:cNvSpPr>
          <p:nvPr/>
        </p:nvSpPr>
        <p:spPr bwMode="auto">
          <a:xfrm>
            <a:off x="0" y="0"/>
            <a:ext cx="10058400" cy="993140"/>
          </a:xfrm>
          <a:prstGeom prst="rect">
            <a:avLst/>
          </a:prstGeom>
          <a:noFill/>
          <a:ln w="9525">
            <a:noFill/>
            <a:miter lim="800000"/>
            <a:headEnd/>
            <a:tailEnd/>
          </a:ln>
        </p:spPr>
        <p:txBody>
          <a:bodyPr lIns="101858" tIns="50929" rIns="101858" bIns="50929" anchor="ctr"/>
          <a:lstStyle/>
          <a:p>
            <a:pPr algn="ctr"/>
            <a:r>
              <a:rPr lang="en-US" sz="2700" i="0" dirty="0">
                <a:solidFill>
                  <a:srgbClr val="3333CC"/>
                </a:solidFill>
                <a:latin typeface="Helvetica" pitchFamily="34" charset="0"/>
                <a:ea typeface="MS PGothic" pitchFamily="34" charset="-128"/>
              </a:rPr>
              <a:t>Reference to Responses to PAC-31 Recommendations /3</a:t>
            </a:r>
            <a:endParaRPr lang="en-US" sz="2200" i="0" dirty="0">
              <a:solidFill>
                <a:srgbClr val="3333CC"/>
              </a:solidFill>
              <a:latin typeface="Helvetica" pitchFamily="34" charset="0"/>
              <a:ea typeface="MS PGothic" pitchFamily="34" charset="-128"/>
            </a:endParaRPr>
          </a:p>
        </p:txBody>
      </p:sp>
      <p:sp>
        <p:nvSpPr>
          <p:cNvPr id="52" name="Slide Number Placeholder 4"/>
          <p:cNvSpPr>
            <a:spLocks noGrp="1"/>
          </p:cNvSpPr>
          <p:nvPr>
            <p:ph type="sldNum" sz="quarter" idx="10"/>
          </p:nvPr>
        </p:nvSpPr>
        <p:spPr>
          <a:xfrm>
            <a:off x="9220200" y="7513320"/>
            <a:ext cx="838200" cy="172720"/>
          </a:xfrm>
        </p:spPr>
        <p:txBody>
          <a:bodyPr/>
          <a:lstStyle/>
          <a:p>
            <a:pPr>
              <a:defRPr/>
            </a:pPr>
            <a:fld id="{07C317B6-8226-4E36-9643-9EDAD18AE5EB}" type="slidenum">
              <a:rPr lang="en-US" smtClean="0"/>
              <a:pPr>
                <a:defRPr/>
              </a:pPr>
              <a:t>35</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36325673"/>
              </p:ext>
            </p:extLst>
          </p:nvPr>
        </p:nvGraphicFramePr>
        <p:xfrm>
          <a:off x="19538" y="1752601"/>
          <a:ext cx="10038862" cy="4183317"/>
        </p:xfrm>
        <a:graphic>
          <a:graphicData uri="http://schemas.openxmlformats.org/drawingml/2006/table">
            <a:tbl>
              <a:tblPr/>
              <a:tblGrid>
                <a:gridCol w="1428262"/>
                <a:gridCol w="4800600"/>
                <a:gridCol w="2743200"/>
                <a:gridCol w="1066800"/>
              </a:tblGrid>
              <a:tr h="400998">
                <a:tc>
                  <a:txBody>
                    <a:bodyPr/>
                    <a:lstStyle/>
                    <a:p>
                      <a:pPr algn="ctr" fontAlgn="ctr"/>
                      <a:r>
                        <a:rPr lang="en-US" sz="1200" b="1" i="0" u="none" strike="noStrike" dirty="0" smtClean="0">
                          <a:solidFill>
                            <a:srgbClr val="000000"/>
                          </a:solidFill>
                          <a:effectLst/>
                          <a:latin typeface="Arial"/>
                        </a:rPr>
                        <a:t>Recommendation </a:t>
                      </a:r>
                      <a:r>
                        <a:rPr lang="en-US" sz="1200" b="1" i="0" u="none" strike="noStrike" dirty="0">
                          <a:solidFill>
                            <a:srgbClr val="000000"/>
                          </a:solidFill>
                          <a:effectLst/>
                          <a:latin typeface="Arial"/>
                        </a:rPr>
                        <a:t>Number</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a:solidFill>
                            <a:srgbClr val="000000"/>
                          </a:solidFill>
                          <a:effectLst/>
                          <a:latin typeface="Calibri"/>
                        </a:rPr>
                        <a:t>PAC Recommendations</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a:solidFill>
                            <a:srgbClr val="000000"/>
                          </a:solidFill>
                          <a:effectLst/>
                          <a:latin typeface="Arial"/>
                        </a:rPr>
                        <a:t>NSTX-U Response</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smtClean="0">
                          <a:solidFill>
                            <a:srgbClr val="000000"/>
                          </a:solidFill>
                          <a:effectLst/>
                          <a:latin typeface="Arial"/>
                        </a:rPr>
                        <a:t>Reference Slide(s)</a:t>
                      </a:r>
                      <a:endParaRPr lang="en-US" sz="1200" b="1" i="0" u="none" strike="noStrike" dirty="0">
                        <a:solidFill>
                          <a:srgbClr val="000000"/>
                        </a:solidFill>
                        <a:effectLst/>
                        <a:latin typeface="Arial"/>
                      </a:endParaRP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95363">
                <a:tc>
                  <a:txBody>
                    <a:bodyPr/>
                    <a:lstStyle/>
                    <a:p>
                      <a:pPr algn="ctr" fontAlgn="ctr"/>
                      <a:r>
                        <a:rPr lang="en-US" sz="1200" b="1" i="0" u="none" strike="noStrike" dirty="0">
                          <a:solidFill>
                            <a:srgbClr val="FF0000"/>
                          </a:solidFill>
                          <a:effectLst/>
                          <a:latin typeface="Arial"/>
                        </a:rPr>
                        <a:t>PAC31-47</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An important aspect for future devices is the avoidance of detrimental fast particle driven MHD. Here, a further understanding of such operating regimes should be established within the NSTX database.  The assumptions for a deeper understanding and the access to these regimes could be tested on other devices with the appropriate actuators and diagnostics (e.g. ASDEX-Upgrade, DIII-D and MAST). This should be done together with the Advanced Scenarios topical group.</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Agree</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a:rPr>
                        <a:t>24,28</a:t>
                      </a:r>
                      <a:endParaRPr lang="en-US" sz="1200" b="0" i="0" u="none" strike="noStrike" dirty="0">
                        <a:solidFill>
                          <a:srgbClr val="000000"/>
                        </a:solidFill>
                        <a:effectLst/>
                        <a:latin typeface="Calibri"/>
                      </a:endParaRP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9718">
                <a:tc>
                  <a:txBody>
                    <a:bodyPr/>
                    <a:lstStyle/>
                    <a:p>
                      <a:pPr algn="ctr" fontAlgn="ctr"/>
                      <a:r>
                        <a:rPr lang="en-US" sz="1200" b="1" i="0" u="none" strike="noStrike">
                          <a:solidFill>
                            <a:srgbClr val="FF0000"/>
                          </a:solidFill>
                          <a:effectLst/>
                          <a:latin typeface="Arial"/>
                        </a:rPr>
                        <a:t>PAC31-49</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The plans presented for the early exploitation of NSTX-U include the most important issues and reflect the capabilities well. In view of developing a strong research plan a clearer understanding of the ITER/DEMO needs compared to the needs for the FNSF with respect to energetic particle physics  may help to  focus the research activities. The PAC  recommends formulating high priority research goals leading to high impact publications to further aid the development of the NSTX-U research plan</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Agree - however developing a predictive capability for fast-ion instability onset and associated transport is high priority, and is applicable and supportive of FNSF and ITER</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Arial"/>
                        </a:rPr>
                        <a:t>22</a:t>
                      </a:r>
                    </a:p>
                    <a:p>
                      <a:pPr algn="ctr" fontAlgn="ctr"/>
                      <a:r>
                        <a:rPr lang="en-US" sz="1200" b="0" i="0" u="none" strike="noStrike" dirty="0" smtClean="0">
                          <a:solidFill>
                            <a:srgbClr val="000000"/>
                          </a:solidFill>
                          <a:effectLst/>
                          <a:latin typeface="Arial"/>
                        </a:rPr>
                        <a:t>[ITER Needs]</a:t>
                      </a:r>
                      <a:endParaRPr lang="en-US" sz="1200" b="0" i="0" u="none" strike="noStrike" dirty="0">
                        <a:solidFill>
                          <a:srgbClr val="000000"/>
                        </a:solidFill>
                        <a:effectLst/>
                        <a:latin typeface="Arial"/>
                      </a:endParaRP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97238">
                <a:tc>
                  <a:txBody>
                    <a:bodyPr/>
                    <a:lstStyle/>
                    <a:p>
                      <a:pPr algn="ctr" fontAlgn="ctr"/>
                      <a:r>
                        <a:rPr lang="en-US" sz="1200" b="1" i="0" u="none" strike="noStrike">
                          <a:solidFill>
                            <a:srgbClr val="FF0000"/>
                          </a:solidFill>
                          <a:effectLst/>
                          <a:latin typeface="Arial"/>
                        </a:rPr>
                        <a:t>PAC31-62</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effectLst/>
                          <a:latin typeface="Calibri"/>
                        </a:rPr>
                        <a:t>In addition to these activities, the PAC also recommends that a focused activity be included in the plans for this time frame to validate that the off-axis NBI is working as expected in terms of heating, torque, current drive, and energetic particles.</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effectLst/>
                          <a:latin typeface="Calibri"/>
                        </a:rPr>
                        <a:t>Agree - there is now an FY15 energetic particle research milestone to perform such validation</a:t>
                      </a: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effectLst/>
                          <a:latin typeface="Calibri"/>
                        </a:rPr>
                        <a:t>28</a:t>
                      </a:r>
                      <a:endParaRPr lang="en-US" sz="1200" b="0" i="0" u="none" strike="noStrike" dirty="0">
                        <a:solidFill>
                          <a:srgbClr val="000000"/>
                        </a:solidFill>
                        <a:effectLst/>
                        <a:latin typeface="Calibri"/>
                      </a:endParaRPr>
                    </a:p>
                  </a:txBody>
                  <a:tcPr marL="4758" marR="4758" marT="47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293061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TXU_param_space4.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9683" y="4038600"/>
            <a:ext cx="4108717" cy="3398284"/>
          </a:xfrm>
          <a:prstGeom prst="rect">
            <a:avLst/>
          </a:prstGeom>
        </p:spPr>
      </p:pic>
      <p:sp>
        <p:nvSpPr>
          <p:cNvPr id="5122" name="Title 1"/>
          <p:cNvSpPr>
            <a:spLocks noGrp="1"/>
          </p:cNvSpPr>
          <p:nvPr>
            <p:ph type="title"/>
          </p:nvPr>
        </p:nvSpPr>
        <p:spPr/>
        <p:txBody>
          <a:bodyPr>
            <a:normAutofit fontScale="90000"/>
          </a:bodyPr>
          <a:lstStyle/>
          <a:p>
            <a:r>
              <a:rPr lang="en-US" sz="2800" dirty="0"/>
              <a:t>Goal: e</a:t>
            </a:r>
            <a:r>
              <a:rPr lang="en-US" sz="2800" dirty="0" smtClean="0"/>
              <a:t>nable </a:t>
            </a:r>
            <a:r>
              <a:rPr lang="en-US" sz="2800" dirty="0"/>
              <a:t>predictions of fast ion behavior and associated instabilities in high</a:t>
            </a:r>
            <a:r>
              <a:rPr lang="en-US" sz="2800" dirty="0" smtClean="0"/>
              <a:t>-</a:t>
            </a:r>
            <a:r>
              <a:rPr lang="en-US" sz="2800" dirty="0">
                <a:latin typeface="Symbol" charset="2"/>
                <a:cs typeface="Symbol" charset="2"/>
              </a:rPr>
              <a:t>b</a:t>
            </a:r>
            <a:r>
              <a:rPr lang="en-US" sz="2800" dirty="0" smtClean="0"/>
              <a:t>, </a:t>
            </a:r>
            <a:r>
              <a:rPr lang="en-US" sz="2800" dirty="0"/>
              <a:t>super-</a:t>
            </a:r>
            <a:r>
              <a:rPr lang="en-US" sz="2800" dirty="0" err="1"/>
              <a:t>Alfvénic</a:t>
            </a:r>
            <a:r>
              <a:rPr lang="en-US" sz="2800" dirty="0"/>
              <a:t> </a:t>
            </a:r>
            <a:r>
              <a:rPr lang="en-US" sz="2800"/>
              <a:t>regimes (</a:t>
            </a:r>
            <a:r>
              <a:rPr lang="en-US" sz="2800" smtClean="0"/>
              <a:t>ITER</a:t>
            </a:r>
            <a:r>
              <a:rPr lang="en-US" sz="2800"/>
              <a:t>/</a:t>
            </a:r>
            <a:r>
              <a:rPr lang="en-US" sz="2800" smtClean="0"/>
              <a:t>FNSF)</a:t>
            </a:r>
            <a:endParaRPr lang="en-US" sz="2800" dirty="0"/>
          </a:p>
        </p:txBody>
      </p:sp>
      <p:sp>
        <p:nvSpPr>
          <p:cNvPr id="5123" name="Content Placeholder 2"/>
          <p:cNvSpPr>
            <a:spLocks noGrp="1"/>
          </p:cNvSpPr>
          <p:nvPr>
            <p:ph idx="1"/>
          </p:nvPr>
        </p:nvSpPr>
        <p:spPr>
          <a:xfrm>
            <a:off x="0" y="1066800"/>
            <a:ext cx="10058400" cy="1600200"/>
          </a:xfrm>
        </p:spPr>
        <p:txBody>
          <a:bodyPr>
            <a:normAutofit/>
          </a:bodyPr>
          <a:lstStyle/>
          <a:p>
            <a:pPr>
              <a:buFont typeface="Arial"/>
              <a:buChar char="•"/>
            </a:pPr>
            <a:r>
              <a:rPr lang="en-US" dirty="0" smtClean="0"/>
              <a:t>Need to understand/predict fast ion distribution behavior</a:t>
            </a:r>
          </a:p>
          <a:p>
            <a:pPr marL="690482" lvl="2" indent="-290479">
              <a:buNone/>
            </a:pPr>
            <a:r>
              <a:rPr lang="en-US" sz="2700" dirty="0"/>
              <a:t>...especially when it deviates from “classical</a:t>
            </a:r>
            <a:r>
              <a:rPr lang="en-US" sz="2700" dirty="0" smtClean="0"/>
              <a:t>”</a:t>
            </a:r>
          </a:p>
          <a:p>
            <a:pPr marL="690482" lvl="2" indent="-290479">
              <a:buNone/>
            </a:pPr>
            <a:r>
              <a:rPr lang="en-US" sz="2700" dirty="0"/>
              <a:t>&gt; Non-linear physics dominates</a:t>
            </a:r>
          </a:p>
        </p:txBody>
      </p:sp>
      <p:sp>
        <p:nvSpPr>
          <p:cNvPr id="3076" name="Rectangle 207"/>
          <p:cNvSpPr>
            <a:spLocks noGrp="1" noChangeArrowheads="1"/>
          </p:cNvSpPr>
          <p:nvPr>
            <p:ph type="sldNum" sz="quarter" idx="10"/>
          </p:nvPr>
        </p:nvSpPr>
        <p:spPr/>
        <p:txBody>
          <a:bodyPr/>
          <a:lstStyle/>
          <a:p>
            <a:pPr>
              <a:defRPr/>
            </a:pPr>
            <a:fld id="{2E273C22-C402-4A32-AA5B-C300AC9D36CA}" type="slidenum">
              <a:rPr lang="en-US" smtClean="0">
                <a:ea typeface="ＭＳ Ｐゴシック" pitchFamily="34" charset="-128"/>
                <a:cs typeface="Arial" charset="0"/>
              </a:rPr>
              <a:pPr>
                <a:defRPr/>
              </a:pPr>
              <a:t>4</a:t>
            </a:fld>
            <a:endParaRPr lang="en-US" smtClean="0">
              <a:ea typeface="ＭＳ Ｐゴシック" pitchFamily="34" charset="-128"/>
              <a:cs typeface="Arial" charset="0"/>
            </a:endParaRPr>
          </a:p>
        </p:txBody>
      </p:sp>
      <p:sp>
        <p:nvSpPr>
          <p:cNvPr id="31" name="Content Placeholder 2"/>
          <p:cNvSpPr txBox="1">
            <a:spLocks/>
          </p:cNvSpPr>
          <p:nvPr/>
        </p:nvSpPr>
        <p:spPr bwMode="auto">
          <a:xfrm>
            <a:off x="0" y="4190999"/>
            <a:ext cx="5791200" cy="3200399"/>
          </a:xfrm>
          <a:prstGeom prst="rect">
            <a:avLst/>
          </a:prstGeom>
          <a:noFill/>
          <a:ln w="9525">
            <a:noFill/>
            <a:miter lim="800000"/>
            <a:headEnd/>
            <a:tailEnd/>
          </a:ln>
        </p:spPr>
        <p:txBody>
          <a:bodyPr vert="horz" wrap="square" lIns="101858" tIns="50929" rIns="101858" bIns="50929" numCol="1" anchor="t" anchorCtr="0" compatLnSpc="1">
            <a:prstTxWarp prst="textNoShape">
              <a:avLst/>
            </a:prstTxWarp>
            <a:normAutofit lnSpcReduction="10000"/>
          </a:bodyPr>
          <a:lstStyle>
            <a:lvl1pPr marL="382015" indent="-382015" algn="l" rtl="0" eaLnBrk="0" fontAlgn="base" hangingPunct="0">
              <a:spcBef>
                <a:spcPct val="20000"/>
              </a:spcBef>
              <a:spcAft>
                <a:spcPct val="0"/>
              </a:spcAft>
              <a:buChar char="•"/>
              <a:defRPr sz="2700">
                <a:solidFill>
                  <a:schemeClr val="tx1"/>
                </a:solidFill>
                <a:latin typeface="+mn-lt"/>
                <a:ea typeface="+mn-ea"/>
                <a:cs typeface="+mn-cs"/>
              </a:defRPr>
            </a:lvl1pPr>
            <a:lvl2pPr marL="827698" indent="-318346" algn="l" rtl="0" eaLnBrk="0" fontAlgn="base" hangingPunct="0">
              <a:spcBef>
                <a:spcPct val="20000"/>
              </a:spcBef>
              <a:spcAft>
                <a:spcPct val="0"/>
              </a:spcAft>
              <a:buChar char="–"/>
              <a:defRPr sz="2200">
                <a:solidFill>
                  <a:schemeClr val="accent2"/>
                </a:solidFill>
                <a:latin typeface="+mn-lt"/>
              </a:defRPr>
            </a:lvl2pPr>
            <a:lvl3pPr marL="1273382" indent="-254676" algn="l" rtl="0" eaLnBrk="0" fontAlgn="base" hangingPunct="0">
              <a:spcBef>
                <a:spcPct val="20000"/>
              </a:spcBef>
              <a:spcAft>
                <a:spcPct val="0"/>
              </a:spcAft>
              <a:buChar char="•"/>
              <a:defRPr>
                <a:solidFill>
                  <a:srgbClr val="FF0000"/>
                </a:solidFill>
                <a:latin typeface="+mn-lt"/>
              </a:defRPr>
            </a:lvl3pPr>
            <a:lvl4pPr marL="1782734" indent="-254676" algn="l" rtl="0" eaLnBrk="0" fontAlgn="base" hangingPunct="0">
              <a:spcBef>
                <a:spcPct val="20000"/>
              </a:spcBef>
              <a:spcAft>
                <a:spcPct val="0"/>
              </a:spcAft>
              <a:buChar char="–"/>
              <a:defRPr sz="1800">
                <a:solidFill>
                  <a:srgbClr val="009999"/>
                </a:solidFill>
                <a:latin typeface="+mn-lt"/>
              </a:defRPr>
            </a:lvl4pPr>
            <a:lvl5pPr marL="2292087" indent="-254676" algn="l" rtl="0" eaLnBrk="0" fontAlgn="base" hangingPunct="0">
              <a:spcBef>
                <a:spcPct val="20000"/>
              </a:spcBef>
              <a:spcAft>
                <a:spcPct val="0"/>
              </a:spcAft>
              <a:buChar char="»"/>
              <a:defRPr sz="1800">
                <a:solidFill>
                  <a:schemeClr val="tx1"/>
                </a:solidFill>
                <a:latin typeface="+mn-lt"/>
              </a:defRPr>
            </a:lvl5pPr>
            <a:lvl6pPr marL="2801440" indent="-254676" algn="l" rtl="0" eaLnBrk="0" fontAlgn="base" hangingPunct="0">
              <a:spcBef>
                <a:spcPct val="20000"/>
              </a:spcBef>
              <a:spcAft>
                <a:spcPct val="0"/>
              </a:spcAft>
              <a:buChar char="»"/>
              <a:defRPr sz="1800">
                <a:solidFill>
                  <a:schemeClr val="tx1"/>
                </a:solidFill>
                <a:latin typeface="+mn-lt"/>
              </a:defRPr>
            </a:lvl6pPr>
            <a:lvl7pPr marL="3310793" indent="-254676" algn="l" rtl="0" eaLnBrk="0" fontAlgn="base" hangingPunct="0">
              <a:spcBef>
                <a:spcPct val="20000"/>
              </a:spcBef>
              <a:spcAft>
                <a:spcPct val="0"/>
              </a:spcAft>
              <a:buChar char="»"/>
              <a:defRPr sz="1800">
                <a:solidFill>
                  <a:schemeClr val="tx1"/>
                </a:solidFill>
                <a:latin typeface="+mn-lt"/>
              </a:defRPr>
            </a:lvl7pPr>
            <a:lvl8pPr marL="3820145" indent="-254676" algn="l" rtl="0" eaLnBrk="0" fontAlgn="base" hangingPunct="0">
              <a:spcBef>
                <a:spcPct val="20000"/>
              </a:spcBef>
              <a:spcAft>
                <a:spcPct val="0"/>
              </a:spcAft>
              <a:buChar char="»"/>
              <a:defRPr sz="1800">
                <a:solidFill>
                  <a:schemeClr val="tx1"/>
                </a:solidFill>
                <a:latin typeface="+mn-lt"/>
              </a:defRPr>
            </a:lvl8pPr>
            <a:lvl9pPr marL="4329498" indent="-254676" algn="l" rtl="0" eaLnBrk="0" fontAlgn="base" hangingPunct="0">
              <a:spcBef>
                <a:spcPct val="20000"/>
              </a:spcBef>
              <a:spcAft>
                <a:spcPct val="0"/>
              </a:spcAft>
              <a:buChar char="»"/>
              <a:defRPr sz="1800">
                <a:solidFill>
                  <a:schemeClr val="tx1"/>
                </a:solidFill>
                <a:latin typeface="+mn-lt"/>
              </a:defRPr>
            </a:lvl9pPr>
          </a:lstStyle>
          <a:p>
            <a:pPr marL="249342" indent="-249342"/>
            <a:r>
              <a:rPr lang="en-US" b="0" i="0" dirty="0" smtClean="0"/>
              <a:t>3 additional NB sources, 3D fields, q-profile/density control</a:t>
            </a:r>
          </a:p>
          <a:p>
            <a:pPr marL="537341" lvl="1" indent="-342819">
              <a:buFont typeface="Lucida Grande"/>
              <a:buChar char="&gt;"/>
            </a:pPr>
            <a:r>
              <a:rPr lang="en-US" b="0" i="0" dirty="0" smtClean="0"/>
              <a:t>Improved flexibility to </a:t>
            </a:r>
            <a:r>
              <a:rPr lang="en-US" i="0" dirty="0" smtClean="0"/>
              <a:t>manipulate fast ion distribution</a:t>
            </a:r>
            <a:r>
              <a:rPr lang="en-US" b="0" i="0" dirty="0" smtClean="0"/>
              <a:t> </a:t>
            </a:r>
            <a:r>
              <a:rPr lang="en-US" b="0" i="0" dirty="0" err="1" smtClean="0"/>
              <a:t>F</a:t>
            </a:r>
            <a:r>
              <a:rPr lang="en-US" b="0" i="0" baseline="-25000" dirty="0" err="1" smtClean="0"/>
              <a:t>nb</a:t>
            </a:r>
            <a:r>
              <a:rPr lang="en-US" b="0" i="0" dirty="0" smtClean="0"/>
              <a:t>, NB-CD</a:t>
            </a:r>
          </a:p>
          <a:p>
            <a:pPr marL="249342" indent="-249342"/>
            <a:r>
              <a:rPr lang="en-US" b="0" i="0" dirty="0" smtClean="0"/>
              <a:t>Higher </a:t>
            </a:r>
            <a:r>
              <a:rPr lang="en-US" b="0" i="0" dirty="0" err="1" smtClean="0"/>
              <a:t>B</a:t>
            </a:r>
            <a:r>
              <a:rPr lang="en-US" b="0" i="0" baseline="-25000" dirty="0" err="1" smtClean="0"/>
              <a:t>t</a:t>
            </a:r>
            <a:r>
              <a:rPr lang="en-US" b="0" i="0" dirty="0" smtClean="0"/>
              <a:t>, current, longer pulses with super-</a:t>
            </a:r>
            <a:r>
              <a:rPr lang="en-US" b="0" i="0" dirty="0" err="1" smtClean="0"/>
              <a:t>Alfvénic</a:t>
            </a:r>
            <a:r>
              <a:rPr lang="en-US" b="0" i="0" dirty="0" smtClean="0"/>
              <a:t> ions and high </a:t>
            </a:r>
            <a:r>
              <a:rPr lang="en-US" b="0" i="0" dirty="0" smtClean="0">
                <a:latin typeface="Symbol" charset="2"/>
                <a:cs typeface="Symbol" charset="2"/>
              </a:rPr>
              <a:t>b</a:t>
            </a:r>
          </a:p>
          <a:p>
            <a:pPr marL="576490" lvl="1" indent="-381970">
              <a:buFont typeface="Lucida Grande"/>
              <a:buChar char="&gt;"/>
            </a:pPr>
            <a:r>
              <a:rPr lang="en-US" i="0" dirty="0" smtClean="0"/>
              <a:t>Expand regimes </a:t>
            </a:r>
            <a:r>
              <a:rPr lang="en-US" b="0" i="0" dirty="0" smtClean="0"/>
              <a:t>for EP physics</a:t>
            </a:r>
          </a:p>
          <a:p>
            <a:pPr marL="566672" lvl="1" indent="-373020">
              <a:buNone/>
            </a:pPr>
            <a:r>
              <a:rPr lang="en-US" b="0" i="0" dirty="0" smtClean="0"/>
              <a:t>     towards ITER, FNSF</a:t>
            </a:r>
          </a:p>
        </p:txBody>
      </p:sp>
      <p:cxnSp>
        <p:nvCxnSpPr>
          <p:cNvPr id="33" name="Straight Arrow Connector 32"/>
          <p:cNvCxnSpPr/>
          <p:nvPr/>
        </p:nvCxnSpPr>
        <p:spPr bwMode="auto">
          <a:xfrm>
            <a:off x="4876801" y="6629400"/>
            <a:ext cx="1295399" cy="0"/>
          </a:xfrm>
          <a:prstGeom prst="straightConnector1">
            <a:avLst/>
          </a:prstGeom>
          <a:noFill/>
          <a:ln w="31750" cap="flat" cmpd="sng" algn="ctr">
            <a:solidFill>
              <a:schemeClr val="accent6"/>
            </a:solidFill>
            <a:prstDash val="solid"/>
            <a:round/>
            <a:headEnd type="none" w="med" len="med"/>
            <a:tailEnd type="arrow"/>
          </a:ln>
          <a:effectLst/>
        </p:spPr>
      </p:cxnSp>
      <p:pic>
        <p:nvPicPr>
          <p:cNvPr id="34" name="Picture 33" descr="ex_nstxu_fi_profs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2111223"/>
            <a:ext cx="3405611" cy="1987455"/>
          </a:xfrm>
          <a:prstGeom prst="rect">
            <a:avLst/>
          </a:prstGeom>
        </p:spPr>
      </p:pic>
      <p:cxnSp>
        <p:nvCxnSpPr>
          <p:cNvPr id="35" name="Straight Arrow Connector 34"/>
          <p:cNvCxnSpPr/>
          <p:nvPr/>
        </p:nvCxnSpPr>
        <p:spPr bwMode="auto">
          <a:xfrm flipV="1">
            <a:off x="5562600" y="3581401"/>
            <a:ext cx="990600" cy="1600200"/>
          </a:xfrm>
          <a:prstGeom prst="straightConnector1">
            <a:avLst/>
          </a:prstGeom>
          <a:noFill/>
          <a:ln w="31750" cap="flat" cmpd="sng" algn="ctr">
            <a:solidFill>
              <a:schemeClr val="accent6"/>
            </a:solidFill>
            <a:prstDash val="solid"/>
            <a:round/>
            <a:headEnd type="none" w="med" len="med"/>
            <a:tailEnd type="arrow"/>
          </a:ln>
          <a:effectLst/>
        </p:spPr>
      </p:cxnSp>
      <p:sp>
        <p:nvSpPr>
          <p:cNvPr id="7" name="Rounded Rectangle 6"/>
          <p:cNvSpPr/>
          <p:nvPr/>
        </p:nvSpPr>
        <p:spPr bwMode="auto">
          <a:xfrm>
            <a:off x="247441" y="2743200"/>
            <a:ext cx="5715001" cy="1316380"/>
          </a:xfrm>
          <a:prstGeom prst="roundRect">
            <a:avLst/>
          </a:prstGeom>
          <a:noFill/>
          <a:ln w="31750" cap="flat" cmpd="sng" algn="ctr">
            <a:solidFill>
              <a:schemeClr val="tx1"/>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marL="0" lvl="2" indent="0" algn="ctr">
              <a:buNone/>
            </a:pPr>
            <a:r>
              <a:rPr lang="en-US" sz="2700" dirty="0">
                <a:solidFill>
                  <a:schemeClr val="tx1"/>
                </a:solidFill>
              </a:rPr>
              <a:t>NSTX-U features unique capabilities for EP studies towards ITER, FNSF, next-steps</a:t>
            </a:r>
          </a:p>
        </p:txBody>
      </p:sp>
    </p:spTree>
    <p:extLst>
      <p:ext uri="{BB962C8B-B14F-4D97-AF65-F5344CB8AC3E}">
        <p14:creationId xmlns:p14="http://schemas.microsoft.com/office/powerpoint/2010/main" val="22064642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600" dirty="0"/>
              <a:t>Outline</a:t>
            </a:r>
          </a:p>
        </p:txBody>
      </p:sp>
      <p:sp>
        <p:nvSpPr>
          <p:cNvPr id="5123" name="Content Placeholder 2"/>
          <p:cNvSpPr>
            <a:spLocks noGrp="1"/>
          </p:cNvSpPr>
          <p:nvPr>
            <p:ph idx="1"/>
          </p:nvPr>
        </p:nvSpPr>
        <p:spPr>
          <a:xfrm>
            <a:off x="83820" y="1447801"/>
            <a:ext cx="9806940" cy="5979160"/>
          </a:xfrm>
        </p:spPr>
        <p:txBody>
          <a:bodyPr>
            <a:normAutofit/>
          </a:bodyPr>
          <a:lstStyle/>
          <a:p>
            <a:r>
              <a:rPr lang="en-US" dirty="0" smtClean="0"/>
              <a:t>EP Thrusts and Milestones for FY14-18</a:t>
            </a:r>
          </a:p>
          <a:p>
            <a:r>
              <a:rPr lang="en-US" dirty="0" smtClean="0"/>
              <a:t>5 year Research plans and goals</a:t>
            </a:r>
          </a:p>
          <a:p>
            <a:pPr lvl="1"/>
            <a:r>
              <a:rPr lang="en-US" dirty="0" smtClean="0"/>
              <a:t>FY14 : preparing for beginning of NSTX-U operations</a:t>
            </a:r>
          </a:p>
          <a:p>
            <a:pPr lvl="1"/>
            <a:endParaRPr lang="en-US" dirty="0" smtClean="0"/>
          </a:p>
          <a:p>
            <a:pPr lvl="1"/>
            <a:r>
              <a:rPr lang="en-US" dirty="0" smtClean="0"/>
              <a:t>FY15-18 : EP research in support of 2 main EP Thrusts</a:t>
            </a:r>
          </a:p>
          <a:p>
            <a:r>
              <a:rPr lang="en-US" dirty="0" smtClean="0"/>
              <a:t>Theory, diagnostics in support of EP research</a:t>
            </a:r>
          </a:p>
          <a:p>
            <a:r>
              <a:rPr lang="en-US" dirty="0" smtClean="0"/>
              <a:t>Summary</a:t>
            </a:r>
          </a:p>
        </p:txBody>
      </p:sp>
      <p:sp>
        <p:nvSpPr>
          <p:cNvPr id="3076" name="Rectangle 207"/>
          <p:cNvSpPr>
            <a:spLocks noGrp="1" noChangeArrowheads="1"/>
          </p:cNvSpPr>
          <p:nvPr>
            <p:ph type="sldNum" sz="quarter" idx="10"/>
          </p:nvPr>
        </p:nvSpPr>
        <p:spPr/>
        <p:txBody>
          <a:bodyPr/>
          <a:lstStyle/>
          <a:p>
            <a:pPr>
              <a:defRPr/>
            </a:pPr>
            <a:fld id="{2E273C22-C402-4A32-AA5B-C300AC9D36CA}" type="slidenum">
              <a:rPr lang="en-US" smtClean="0">
                <a:ea typeface="ＭＳ Ｐゴシック" pitchFamily="34" charset="-128"/>
                <a:cs typeface="Arial" charset="0"/>
              </a:rPr>
              <a:pPr>
                <a:defRPr/>
              </a:pPr>
              <a:t>5</a:t>
            </a:fld>
            <a:endParaRPr lang="en-US" dirty="0" smtClean="0">
              <a:ea typeface="ＭＳ Ｐゴシック" pitchFamily="34" charset="-128"/>
              <a:cs typeface="Arial" charset="0"/>
            </a:endParaRPr>
          </a:p>
        </p:txBody>
      </p:sp>
      <p:sp>
        <p:nvSpPr>
          <p:cNvPr id="5" name="Down Arrow 4"/>
          <p:cNvSpPr/>
          <p:nvPr/>
        </p:nvSpPr>
        <p:spPr bwMode="auto">
          <a:xfrm>
            <a:off x="4107181" y="2865780"/>
            <a:ext cx="388620" cy="431800"/>
          </a:xfrm>
          <a:prstGeom prst="downArrow">
            <a:avLst/>
          </a:prstGeom>
          <a:noFill/>
          <a:ln w="15875" cap="flat" cmpd="sng" algn="ctr">
            <a:solidFill>
              <a:srgbClr val="00009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grpSp>
        <p:nvGrpSpPr>
          <p:cNvPr id="12" name="Group 11"/>
          <p:cNvGrpSpPr/>
          <p:nvPr/>
        </p:nvGrpSpPr>
        <p:grpSpPr>
          <a:xfrm>
            <a:off x="6172200" y="6248400"/>
            <a:ext cx="3563346" cy="826532"/>
            <a:chOff x="6161714" y="6477000"/>
            <a:chExt cx="3563346" cy="826532"/>
          </a:xfrm>
        </p:grpSpPr>
        <p:sp>
          <p:nvSpPr>
            <p:cNvPr id="13" name="TextBox 14"/>
            <p:cNvSpPr txBox="1">
              <a:spLocks noChangeArrowheads="1"/>
            </p:cNvSpPr>
            <p:nvPr/>
          </p:nvSpPr>
          <p:spPr bwMode="auto">
            <a:xfrm>
              <a:off x="7315200" y="6934200"/>
              <a:ext cx="1888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800" dirty="0">
                  <a:solidFill>
                    <a:srgbClr val="FF0000"/>
                  </a:solidFill>
                </a:rPr>
                <a:t>Backup Slides:</a:t>
              </a:r>
            </a:p>
          </p:txBody>
        </p:sp>
        <p:sp>
          <p:nvSpPr>
            <p:cNvPr id="14" name="Rounded Rectangle 14"/>
            <p:cNvSpPr>
              <a:spLocks noChangeArrowheads="1"/>
            </p:cNvSpPr>
            <p:nvPr/>
          </p:nvSpPr>
          <p:spPr bwMode="auto">
            <a:xfrm>
              <a:off x="9145774" y="6996623"/>
              <a:ext cx="565016" cy="275764"/>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600" dirty="0">
                  <a:solidFill>
                    <a:srgbClr val="FF0000"/>
                  </a:solidFill>
                </a:rPr>
                <a:t>B#Z</a:t>
              </a:r>
            </a:p>
          </p:txBody>
        </p:sp>
        <p:sp>
          <p:nvSpPr>
            <p:cNvPr id="15" name="TextBox 14"/>
            <p:cNvSpPr txBox="1">
              <a:spLocks noChangeArrowheads="1"/>
            </p:cNvSpPr>
            <p:nvPr/>
          </p:nvSpPr>
          <p:spPr bwMode="auto">
            <a:xfrm>
              <a:off x="6161714" y="6477000"/>
              <a:ext cx="3029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800" dirty="0">
                  <a:solidFill>
                    <a:srgbClr val="FF0000"/>
                  </a:solidFill>
                </a:rPr>
                <a:t> 10% incremental budget:</a:t>
              </a:r>
            </a:p>
          </p:txBody>
        </p:sp>
        <p:sp>
          <p:nvSpPr>
            <p:cNvPr id="16" name="Rounded Rectangle 14"/>
            <p:cNvSpPr>
              <a:spLocks noChangeArrowheads="1"/>
            </p:cNvSpPr>
            <p:nvPr/>
          </p:nvSpPr>
          <p:spPr bwMode="auto">
            <a:xfrm>
              <a:off x="9115460" y="6510387"/>
              <a:ext cx="609600" cy="326431"/>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600" dirty="0" smtClean="0">
                  <a:solidFill>
                    <a:srgbClr val="FF0000"/>
                  </a:solidFill>
                </a:rPr>
                <a:t>Incr.</a:t>
              </a:r>
              <a:endParaRPr lang="en-US" sz="1600" dirty="0">
                <a:solidFill>
                  <a:srgbClr val="FF0000"/>
                </a:solidFill>
              </a:endParaRPr>
            </a:p>
          </p:txBody>
        </p:sp>
      </p:gr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600" dirty="0"/>
              <a:t>Outline</a:t>
            </a:r>
          </a:p>
        </p:txBody>
      </p:sp>
      <p:sp>
        <p:nvSpPr>
          <p:cNvPr id="5123" name="Content Placeholder 2"/>
          <p:cNvSpPr>
            <a:spLocks noGrp="1"/>
          </p:cNvSpPr>
          <p:nvPr>
            <p:ph idx="1"/>
          </p:nvPr>
        </p:nvSpPr>
        <p:spPr>
          <a:xfrm>
            <a:off x="83820" y="1447801"/>
            <a:ext cx="9806940" cy="5979160"/>
          </a:xfrm>
        </p:spPr>
        <p:txBody>
          <a:bodyPr>
            <a:normAutofit/>
          </a:bodyPr>
          <a:lstStyle/>
          <a:p>
            <a:r>
              <a:rPr lang="en-US" dirty="0" smtClean="0"/>
              <a:t>EP Thrusts and Milestones for FY14-18</a:t>
            </a:r>
          </a:p>
          <a:p>
            <a:r>
              <a:rPr lang="en-US" dirty="0" smtClean="0"/>
              <a:t>5 year Research plans and goals</a:t>
            </a:r>
          </a:p>
          <a:p>
            <a:pPr lvl="1"/>
            <a:r>
              <a:rPr lang="en-US" dirty="0" smtClean="0"/>
              <a:t>FY14 : preparing for beginning of NSTX-U operations</a:t>
            </a:r>
          </a:p>
          <a:p>
            <a:pPr lvl="1"/>
            <a:endParaRPr lang="en-US" dirty="0" smtClean="0"/>
          </a:p>
          <a:p>
            <a:pPr lvl="1"/>
            <a:r>
              <a:rPr lang="en-US" dirty="0" smtClean="0"/>
              <a:t>FY15-18 : EP research in support of 2 main EP Thrusts</a:t>
            </a:r>
          </a:p>
          <a:p>
            <a:r>
              <a:rPr lang="en-US" dirty="0" smtClean="0"/>
              <a:t>Theory, diagnostics in support of EP research</a:t>
            </a:r>
          </a:p>
          <a:p>
            <a:r>
              <a:rPr lang="en-US" dirty="0" smtClean="0"/>
              <a:t>Summary</a:t>
            </a:r>
          </a:p>
        </p:txBody>
      </p:sp>
      <p:sp>
        <p:nvSpPr>
          <p:cNvPr id="3076" name="Rectangle 207"/>
          <p:cNvSpPr>
            <a:spLocks noGrp="1" noChangeArrowheads="1"/>
          </p:cNvSpPr>
          <p:nvPr>
            <p:ph type="sldNum" sz="quarter" idx="10"/>
          </p:nvPr>
        </p:nvSpPr>
        <p:spPr/>
        <p:txBody>
          <a:bodyPr/>
          <a:lstStyle/>
          <a:p>
            <a:pPr>
              <a:defRPr/>
            </a:pPr>
            <a:fld id="{2E273C22-C402-4A32-AA5B-C300AC9D36CA}" type="slidenum">
              <a:rPr lang="en-US" smtClean="0">
                <a:ea typeface="ＭＳ Ｐゴシック" pitchFamily="34" charset="-128"/>
                <a:cs typeface="Arial" charset="0"/>
              </a:rPr>
              <a:pPr>
                <a:defRPr/>
              </a:pPr>
              <a:t>6</a:t>
            </a:fld>
            <a:endParaRPr lang="en-US" dirty="0" smtClean="0">
              <a:ea typeface="ＭＳ Ｐゴシック" pitchFamily="34" charset="-128"/>
              <a:cs typeface="Arial" charset="0"/>
            </a:endParaRPr>
          </a:p>
        </p:txBody>
      </p:sp>
      <p:sp>
        <p:nvSpPr>
          <p:cNvPr id="5" name="Down Arrow 4"/>
          <p:cNvSpPr/>
          <p:nvPr/>
        </p:nvSpPr>
        <p:spPr bwMode="auto">
          <a:xfrm>
            <a:off x="4107181" y="2865780"/>
            <a:ext cx="388620" cy="431800"/>
          </a:xfrm>
          <a:prstGeom prst="downArrow">
            <a:avLst/>
          </a:prstGeom>
          <a:noFill/>
          <a:ln w="15875" cap="flat" cmpd="sng" algn="ctr">
            <a:solidFill>
              <a:srgbClr val="00009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sp>
        <p:nvSpPr>
          <p:cNvPr id="11" name="Rectangle 10"/>
          <p:cNvSpPr/>
          <p:nvPr/>
        </p:nvSpPr>
        <p:spPr bwMode="auto">
          <a:xfrm>
            <a:off x="0" y="1981201"/>
            <a:ext cx="10058400" cy="3124200"/>
          </a:xfrm>
          <a:prstGeom prst="rect">
            <a:avLst/>
          </a:prstGeom>
          <a:solidFill>
            <a:schemeClr val="bg1">
              <a:alpha val="7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294">
              <a:spcBef>
                <a:spcPct val="20000"/>
              </a:spcBef>
              <a:buFontTx/>
              <a:buChar char="•"/>
            </a:pPr>
            <a:endParaRPr lang="en-US" sz="1200">
              <a:latin typeface="Helvetica" pitchFamily="-128" charset="0"/>
            </a:endParaRPr>
          </a:p>
        </p:txBody>
      </p:sp>
      <p:grpSp>
        <p:nvGrpSpPr>
          <p:cNvPr id="12" name="Group 11"/>
          <p:cNvGrpSpPr/>
          <p:nvPr/>
        </p:nvGrpSpPr>
        <p:grpSpPr>
          <a:xfrm>
            <a:off x="6172200" y="6248400"/>
            <a:ext cx="3563346" cy="826532"/>
            <a:chOff x="6161714" y="6477000"/>
            <a:chExt cx="3563346" cy="826532"/>
          </a:xfrm>
        </p:grpSpPr>
        <p:sp>
          <p:nvSpPr>
            <p:cNvPr id="13" name="TextBox 14"/>
            <p:cNvSpPr txBox="1">
              <a:spLocks noChangeArrowheads="1"/>
            </p:cNvSpPr>
            <p:nvPr/>
          </p:nvSpPr>
          <p:spPr bwMode="auto">
            <a:xfrm>
              <a:off x="7315200" y="6934200"/>
              <a:ext cx="1888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800" dirty="0">
                  <a:solidFill>
                    <a:srgbClr val="FF0000"/>
                  </a:solidFill>
                </a:rPr>
                <a:t>Backup Slides:</a:t>
              </a:r>
            </a:p>
          </p:txBody>
        </p:sp>
        <p:sp>
          <p:nvSpPr>
            <p:cNvPr id="14" name="Rounded Rectangle 14"/>
            <p:cNvSpPr>
              <a:spLocks noChangeArrowheads="1"/>
            </p:cNvSpPr>
            <p:nvPr/>
          </p:nvSpPr>
          <p:spPr bwMode="auto">
            <a:xfrm>
              <a:off x="9145774" y="6996623"/>
              <a:ext cx="565016" cy="275764"/>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600" dirty="0">
                  <a:solidFill>
                    <a:srgbClr val="FF0000"/>
                  </a:solidFill>
                </a:rPr>
                <a:t>B#Z</a:t>
              </a:r>
            </a:p>
          </p:txBody>
        </p:sp>
        <p:sp>
          <p:nvSpPr>
            <p:cNvPr id="15" name="TextBox 14"/>
            <p:cNvSpPr txBox="1">
              <a:spLocks noChangeArrowheads="1"/>
            </p:cNvSpPr>
            <p:nvPr/>
          </p:nvSpPr>
          <p:spPr bwMode="auto">
            <a:xfrm>
              <a:off x="6161714" y="6477000"/>
              <a:ext cx="3029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800" dirty="0">
                  <a:solidFill>
                    <a:srgbClr val="FF0000"/>
                  </a:solidFill>
                </a:rPr>
                <a:t> 10% incremental budget:</a:t>
              </a:r>
            </a:p>
          </p:txBody>
        </p:sp>
        <p:sp>
          <p:nvSpPr>
            <p:cNvPr id="16" name="Rounded Rectangle 14"/>
            <p:cNvSpPr>
              <a:spLocks noChangeArrowheads="1"/>
            </p:cNvSpPr>
            <p:nvPr/>
          </p:nvSpPr>
          <p:spPr bwMode="auto">
            <a:xfrm>
              <a:off x="9115460" y="6510387"/>
              <a:ext cx="609600" cy="326431"/>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600" dirty="0" smtClean="0">
                  <a:solidFill>
                    <a:srgbClr val="FF0000"/>
                  </a:solidFill>
                </a:rPr>
                <a:t>Incr.</a:t>
              </a:r>
              <a:endParaRPr lang="en-US" sz="1600" dirty="0">
                <a:solidFill>
                  <a:srgbClr val="FF0000"/>
                </a:solidFill>
              </a:endParaRPr>
            </a:p>
          </p:txBody>
        </p:sp>
      </p:grpSp>
    </p:spTree>
    <p:extLst>
      <p:ext uri="{BB962C8B-B14F-4D97-AF65-F5344CB8AC3E}">
        <p14:creationId xmlns:p14="http://schemas.microsoft.com/office/powerpoint/2010/main" val="385365899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EP Thrusts &amp; Milestones: assess predictive capability, tools &amp; techniques for </a:t>
            </a:r>
            <a:r>
              <a:rPr lang="en-US" sz="3100" i="1" dirty="0" err="1"/>
              <a:t>F</a:t>
            </a:r>
            <a:r>
              <a:rPr lang="en-US" sz="3100" i="1" baseline="-25000" dirty="0" err="1"/>
              <a:t>nb</a:t>
            </a:r>
            <a:r>
              <a:rPr lang="en-US" sz="3100" dirty="0"/>
              <a:t> and </a:t>
            </a:r>
            <a:r>
              <a:rPr lang="en-US" sz="3100" i="1" dirty="0"/>
              <a:t>mode control</a:t>
            </a:r>
            <a:endParaRPr lang="en-US" dirty="0"/>
          </a:p>
        </p:txBody>
      </p:sp>
      <p:sp>
        <p:nvSpPr>
          <p:cNvPr id="3" name="Content Placeholder 2"/>
          <p:cNvSpPr>
            <a:spLocks noGrp="1"/>
          </p:cNvSpPr>
          <p:nvPr>
            <p:ph idx="1"/>
          </p:nvPr>
        </p:nvSpPr>
        <p:spPr>
          <a:xfrm>
            <a:off x="0" y="1295400"/>
            <a:ext cx="10058400" cy="3505201"/>
          </a:xfrm>
        </p:spPr>
        <p:txBody>
          <a:bodyPr>
            <a:normAutofit fontScale="92500" lnSpcReduction="20000"/>
          </a:bodyPr>
          <a:lstStyle/>
          <a:p>
            <a:pPr marL="1846187" lvl="1" indent="-1846187">
              <a:buNone/>
            </a:pPr>
            <a:r>
              <a:rPr lang="en-US" sz="2700" u="sng" dirty="0">
                <a:solidFill>
                  <a:schemeClr val="tx1"/>
                </a:solidFill>
              </a:rPr>
              <a:t>Thrust EP-1</a:t>
            </a:r>
            <a:r>
              <a:rPr lang="en-US" sz="2700" dirty="0">
                <a:solidFill>
                  <a:schemeClr val="tx1"/>
                </a:solidFill>
              </a:rPr>
              <a:t>: Develop predictive tools for *AE-induced fast ion transport</a:t>
            </a:r>
          </a:p>
          <a:p>
            <a:pPr marL="628577" lvl="1" indent="-287304">
              <a:buFontTx/>
              <a:buChar char="•"/>
            </a:pPr>
            <a:r>
              <a:rPr lang="en-US" sz="2500" dirty="0">
                <a:solidFill>
                  <a:srgbClr val="000090"/>
                </a:solidFill>
              </a:rPr>
              <a:t>Reproduce fast ion transport for broad range of modes’ properties (frequency, spectrum, structure)</a:t>
            </a:r>
          </a:p>
          <a:p>
            <a:pPr marL="628577" lvl="1" indent="-287304">
              <a:buFontTx/>
              <a:buChar char="•"/>
            </a:pPr>
            <a:r>
              <a:rPr lang="en-US" sz="2500" dirty="0" err="1">
                <a:solidFill>
                  <a:srgbClr val="000090"/>
                </a:solidFill>
              </a:rPr>
              <a:t>Verification&amp;Validation</a:t>
            </a:r>
            <a:r>
              <a:rPr lang="en-US" sz="2500" dirty="0">
                <a:solidFill>
                  <a:srgbClr val="000090"/>
                </a:solidFill>
              </a:rPr>
              <a:t> vs. NSTX-U data to assess </a:t>
            </a:r>
            <a:r>
              <a:rPr lang="en-US" sz="2500" i="1" dirty="0">
                <a:solidFill>
                  <a:srgbClr val="000090"/>
                </a:solidFill>
              </a:rPr>
              <a:t>predictive capability</a:t>
            </a:r>
          </a:p>
          <a:p>
            <a:pPr marL="381970" lvl="1" indent="-381970">
              <a:buFontTx/>
              <a:buChar char="•"/>
            </a:pPr>
            <a:endParaRPr lang="en-US" dirty="0" smtClean="0"/>
          </a:p>
          <a:p>
            <a:pPr marL="1718864" indent="-1718864">
              <a:buNone/>
              <a:tabLst>
                <a:tab pos="1782525" algn="l"/>
              </a:tabLst>
            </a:pPr>
            <a:r>
              <a:rPr lang="en-US" u="sng" dirty="0" smtClean="0"/>
              <a:t>Thrust EP-2</a:t>
            </a:r>
            <a:r>
              <a:rPr lang="en-US" dirty="0" smtClean="0"/>
              <a:t>: Assess requirements for fast ion </a:t>
            </a:r>
            <a:r>
              <a:rPr lang="en-US" i="1" dirty="0" smtClean="0"/>
              <a:t>phase space engineering</a:t>
            </a:r>
            <a:endParaRPr lang="en-US" dirty="0" smtClean="0"/>
          </a:p>
          <a:p>
            <a:pPr marL="628577" lvl="1" indent="-287304">
              <a:buFontTx/>
              <a:buChar char="•"/>
            </a:pPr>
            <a:r>
              <a:rPr lang="en-US" sz="2500" dirty="0">
                <a:solidFill>
                  <a:srgbClr val="000090"/>
                </a:solidFill>
              </a:rPr>
              <a:t>Assess </a:t>
            </a:r>
            <a:r>
              <a:rPr lang="en-US" sz="2500" dirty="0" smtClean="0">
                <a:solidFill>
                  <a:srgbClr val="000090"/>
                </a:solidFill>
              </a:rPr>
              <a:t>techniques </a:t>
            </a:r>
            <a:r>
              <a:rPr lang="en-US" sz="2500" dirty="0">
                <a:solidFill>
                  <a:srgbClr val="000090"/>
                </a:solidFill>
              </a:rPr>
              <a:t>to affect </a:t>
            </a:r>
            <a:r>
              <a:rPr lang="en-US" sz="2500" i="1" dirty="0" err="1">
                <a:solidFill>
                  <a:srgbClr val="000090"/>
                </a:solidFill>
              </a:rPr>
              <a:t>F</a:t>
            </a:r>
            <a:r>
              <a:rPr lang="en-US" sz="2500" i="1" baseline="-25000" dirty="0" err="1">
                <a:solidFill>
                  <a:srgbClr val="000090"/>
                </a:solidFill>
              </a:rPr>
              <a:t>nb</a:t>
            </a:r>
            <a:r>
              <a:rPr lang="en-US" sz="2500" dirty="0">
                <a:solidFill>
                  <a:srgbClr val="000090"/>
                </a:solidFill>
              </a:rPr>
              <a:t>, modes’ properties through NB, </a:t>
            </a:r>
            <a:r>
              <a:rPr lang="en-US" sz="2500" dirty="0" err="1">
                <a:solidFill>
                  <a:srgbClr val="000090"/>
                </a:solidFill>
              </a:rPr>
              <a:t>rf</a:t>
            </a:r>
            <a:r>
              <a:rPr lang="en-US" sz="2500" dirty="0">
                <a:solidFill>
                  <a:srgbClr val="000090"/>
                </a:solidFill>
              </a:rPr>
              <a:t>, 3D fields, external antennae</a:t>
            </a:r>
          </a:p>
          <a:p>
            <a:pPr marL="0" lvl="1" indent="0">
              <a:buNone/>
            </a:pPr>
            <a:endParaRPr lang="en-US" dirty="0" smtClean="0">
              <a:solidFill>
                <a:srgbClr val="000090"/>
              </a:solidFill>
            </a:endParaRPr>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7</a:t>
            </a:fld>
            <a:endParaRPr lang="en-US"/>
          </a:p>
        </p:txBody>
      </p:sp>
      <p:sp>
        <p:nvSpPr>
          <p:cNvPr id="11" name="Rounded Rectangle 14"/>
          <p:cNvSpPr>
            <a:spLocks noChangeArrowheads="1"/>
          </p:cNvSpPr>
          <p:nvPr/>
        </p:nvSpPr>
        <p:spPr bwMode="auto">
          <a:xfrm>
            <a:off x="9296400" y="1371600"/>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#25</a:t>
            </a:r>
            <a:endParaRPr lang="en-US" dirty="0">
              <a:solidFill>
                <a:srgbClr val="FF0000"/>
              </a:solidFill>
            </a:endParaRPr>
          </a:p>
        </p:txBody>
      </p:sp>
      <p:sp>
        <p:nvSpPr>
          <p:cNvPr id="18" name="Rounded Rectangle 14"/>
          <p:cNvSpPr>
            <a:spLocks noChangeArrowheads="1"/>
          </p:cNvSpPr>
          <p:nvPr/>
        </p:nvSpPr>
        <p:spPr bwMode="auto">
          <a:xfrm>
            <a:off x="9296400" y="3295939"/>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#26</a:t>
            </a:r>
            <a:endParaRPr lang="en-US" dirty="0">
              <a:solidFill>
                <a:srgbClr val="FF0000"/>
              </a:solidFill>
            </a:endParaRPr>
          </a:p>
        </p:txBody>
      </p:sp>
    </p:spTree>
    <p:extLst>
      <p:ext uri="{BB962C8B-B14F-4D97-AF65-F5344CB8AC3E}">
        <p14:creationId xmlns:p14="http://schemas.microsoft.com/office/powerpoint/2010/main" val="39996736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EP Thrusts &amp; Milestones: assess predictive capability, tools &amp; techniques for </a:t>
            </a:r>
            <a:r>
              <a:rPr lang="en-US" sz="3100" i="1" dirty="0" err="1"/>
              <a:t>F</a:t>
            </a:r>
            <a:r>
              <a:rPr lang="en-US" sz="3100" i="1" baseline="-25000" dirty="0" err="1"/>
              <a:t>nb</a:t>
            </a:r>
            <a:r>
              <a:rPr lang="en-US" sz="3100" dirty="0"/>
              <a:t> and </a:t>
            </a:r>
            <a:r>
              <a:rPr lang="en-US" sz="3100" i="1" dirty="0"/>
              <a:t>mode control</a:t>
            </a:r>
            <a:endParaRPr lang="en-US" dirty="0"/>
          </a:p>
        </p:txBody>
      </p:sp>
      <p:sp>
        <p:nvSpPr>
          <p:cNvPr id="3" name="Content Placeholder 2"/>
          <p:cNvSpPr>
            <a:spLocks noGrp="1"/>
          </p:cNvSpPr>
          <p:nvPr>
            <p:ph idx="1"/>
          </p:nvPr>
        </p:nvSpPr>
        <p:spPr>
          <a:xfrm>
            <a:off x="0" y="1295401"/>
            <a:ext cx="10058400" cy="6172200"/>
          </a:xfrm>
        </p:spPr>
        <p:txBody>
          <a:bodyPr>
            <a:normAutofit fontScale="92500" lnSpcReduction="20000"/>
          </a:bodyPr>
          <a:lstStyle/>
          <a:p>
            <a:pPr marL="1846187" lvl="1" indent="-1846187">
              <a:buNone/>
            </a:pPr>
            <a:r>
              <a:rPr lang="en-US" sz="2700" u="sng" dirty="0">
                <a:solidFill>
                  <a:schemeClr val="tx1"/>
                </a:solidFill>
              </a:rPr>
              <a:t>Thrust EP-1</a:t>
            </a:r>
            <a:r>
              <a:rPr lang="en-US" sz="2700" dirty="0">
                <a:solidFill>
                  <a:schemeClr val="tx1"/>
                </a:solidFill>
              </a:rPr>
              <a:t>: Develop predictive tools for *AE-induced fast ion transport</a:t>
            </a:r>
          </a:p>
          <a:p>
            <a:pPr marL="628577" lvl="1" indent="-287304">
              <a:buFontTx/>
              <a:buChar char="•"/>
            </a:pPr>
            <a:r>
              <a:rPr lang="en-US" sz="2500" dirty="0">
                <a:solidFill>
                  <a:srgbClr val="000090"/>
                </a:solidFill>
              </a:rPr>
              <a:t>Reproduce fast ion transport for broad range of modes’ properties (frequency, spectrum, structure)</a:t>
            </a:r>
          </a:p>
          <a:p>
            <a:pPr marL="628577" lvl="1" indent="-287304">
              <a:buFontTx/>
              <a:buChar char="•"/>
            </a:pPr>
            <a:r>
              <a:rPr lang="en-US" sz="2500" dirty="0" err="1">
                <a:solidFill>
                  <a:srgbClr val="000090"/>
                </a:solidFill>
              </a:rPr>
              <a:t>Verification&amp;Validation</a:t>
            </a:r>
            <a:r>
              <a:rPr lang="en-US" sz="2500" dirty="0">
                <a:solidFill>
                  <a:srgbClr val="000090"/>
                </a:solidFill>
              </a:rPr>
              <a:t> vs. NSTX-U data to assess </a:t>
            </a:r>
            <a:r>
              <a:rPr lang="en-US" sz="2500" i="1" dirty="0">
                <a:solidFill>
                  <a:srgbClr val="000090"/>
                </a:solidFill>
              </a:rPr>
              <a:t>predictive capability</a:t>
            </a:r>
          </a:p>
          <a:p>
            <a:pPr marL="381970" lvl="1" indent="-381970">
              <a:buFontTx/>
              <a:buChar char="•"/>
            </a:pPr>
            <a:endParaRPr lang="en-US" dirty="0" smtClean="0"/>
          </a:p>
          <a:p>
            <a:pPr marL="1718864" indent="-1718864">
              <a:buNone/>
              <a:tabLst>
                <a:tab pos="1782525" algn="l"/>
              </a:tabLst>
            </a:pPr>
            <a:r>
              <a:rPr lang="en-US" u="sng" dirty="0" smtClean="0"/>
              <a:t>Thrust EP-2</a:t>
            </a:r>
            <a:r>
              <a:rPr lang="en-US" dirty="0" smtClean="0"/>
              <a:t>: Assess requirements for fast ion </a:t>
            </a:r>
            <a:r>
              <a:rPr lang="en-US" i="1" dirty="0" smtClean="0"/>
              <a:t>phase space engineering</a:t>
            </a:r>
            <a:endParaRPr lang="en-US" dirty="0" smtClean="0"/>
          </a:p>
          <a:p>
            <a:pPr marL="628577" lvl="1" indent="-287304">
              <a:buFontTx/>
              <a:buChar char="•"/>
            </a:pPr>
            <a:r>
              <a:rPr lang="en-US" sz="2500" dirty="0">
                <a:solidFill>
                  <a:srgbClr val="000090"/>
                </a:solidFill>
              </a:rPr>
              <a:t>Assess </a:t>
            </a:r>
            <a:r>
              <a:rPr lang="en-US" sz="2500" dirty="0" smtClean="0">
                <a:solidFill>
                  <a:srgbClr val="000090"/>
                </a:solidFill>
              </a:rPr>
              <a:t>techniques </a:t>
            </a:r>
            <a:r>
              <a:rPr lang="en-US" sz="2500" dirty="0">
                <a:solidFill>
                  <a:srgbClr val="000090"/>
                </a:solidFill>
              </a:rPr>
              <a:t>to affect </a:t>
            </a:r>
            <a:r>
              <a:rPr lang="en-US" sz="2500" i="1" dirty="0" err="1">
                <a:solidFill>
                  <a:srgbClr val="000090"/>
                </a:solidFill>
              </a:rPr>
              <a:t>F</a:t>
            </a:r>
            <a:r>
              <a:rPr lang="en-US" sz="2500" i="1" baseline="-25000" dirty="0" err="1">
                <a:solidFill>
                  <a:srgbClr val="000090"/>
                </a:solidFill>
              </a:rPr>
              <a:t>nb</a:t>
            </a:r>
            <a:r>
              <a:rPr lang="en-US" sz="2500" dirty="0">
                <a:solidFill>
                  <a:srgbClr val="000090"/>
                </a:solidFill>
              </a:rPr>
              <a:t>, modes’ properties through NB, </a:t>
            </a:r>
            <a:r>
              <a:rPr lang="en-US" sz="2500" dirty="0" err="1">
                <a:solidFill>
                  <a:srgbClr val="000090"/>
                </a:solidFill>
              </a:rPr>
              <a:t>rf</a:t>
            </a:r>
            <a:r>
              <a:rPr lang="en-US" sz="2500" dirty="0">
                <a:solidFill>
                  <a:srgbClr val="000090"/>
                </a:solidFill>
              </a:rPr>
              <a:t>, 3D fields, external antennae</a:t>
            </a:r>
          </a:p>
          <a:p>
            <a:pPr marL="0" lvl="1" indent="0">
              <a:buNone/>
            </a:pPr>
            <a:endParaRPr lang="en-US" dirty="0" smtClean="0">
              <a:solidFill>
                <a:srgbClr val="000090"/>
              </a:solidFill>
            </a:endParaRPr>
          </a:p>
          <a:p>
            <a:pPr marL="0" lvl="1" indent="0">
              <a:buNone/>
            </a:pPr>
            <a:endParaRPr lang="en-US" dirty="0">
              <a:solidFill>
                <a:srgbClr val="000090"/>
              </a:solidFill>
            </a:endParaRPr>
          </a:p>
          <a:p>
            <a:pPr marL="2290495" lvl="1" indent="-2290495">
              <a:buNone/>
            </a:pPr>
            <a:r>
              <a:rPr lang="en-US" sz="2600" u="sng" dirty="0">
                <a:solidFill>
                  <a:schemeClr val="tx1"/>
                </a:solidFill>
              </a:rPr>
              <a:t>FY14 Milestone</a:t>
            </a:r>
            <a:r>
              <a:rPr lang="en-US" sz="2600" dirty="0">
                <a:solidFill>
                  <a:schemeClr val="tx1"/>
                </a:solidFill>
              </a:rPr>
              <a:t>: </a:t>
            </a:r>
            <a:r>
              <a:rPr lang="en-US" sz="2600" dirty="0">
                <a:solidFill>
                  <a:srgbClr val="000090"/>
                </a:solidFill>
              </a:rPr>
              <a:t>Assess reduced models for *AE-induced fast ion transport. </a:t>
            </a:r>
          </a:p>
          <a:p>
            <a:pPr marL="2290495" lvl="1" indent="-2290495">
              <a:buNone/>
            </a:pPr>
            <a:endParaRPr lang="en-US" dirty="0" smtClean="0">
              <a:solidFill>
                <a:schemeClr val="tx1"/>
              </a:solidFill>
            </a:endParaRPr>
          </a:p>
          <a:p>
            <a:pPr marL="2290495" lvl="1" indent="-2290495">
              <a:buNone/>
            </a:pPr>
            <a:r>
              <a:rPr lang="en-US" sz="2600" u="sng" dirty="0" smtClean="0">
                <a:solidFill>
                  <a:schemeClr val="tx1"/>
                </a:solidFill>
              </a:rPr>
              <a:t>FY15 </a:t>
            </a:r>
            <a:r>
              <a:rPr lang="en-US" sz="2600" u="sng" dirty="0">
                <a:solidFill>
                  <a:schemeClr val="tx1"/>
                </a:solidFill>
              </a:rPr>
              <a:t>Milestone</a:t>
            </a:r>
            <a:r>
              <a:rPr lang="en-US" sz="2600" dirty="0">
                <a:solidFill>
                  <a:schemeClr val="tx1"/>
                </a:solidFill>
              </a:rPr>
              <a:t>*: </a:t>
            </a:r>
            <a:r>
              <a:rPr lang="en-US" sz="2600" dirty="0">
                <a:solidFill>
                  <a:srgbClr val="000090"/>
                </a:solidFill>
              </a:rPr>
              <a:t>Assess the effects of NB injection parameters on fast ion distribution function, NB driven current profile.</a:t>
            </a:r>
          </a:p>
          <a:p>
            <a:pPr marL="2290495" lvl="1" indent="-2290495">
              <a:buNone/>
            </a:pPr>
            <a:r>
              <a:rPr lang="en-US" sz="2600" dirty="0">
                <a:solidFill>
                  <a:srgbClr val="000090"/>
                </a:solidFill>
              </a:rPr>
              <a:t>	*</a:t>
            </a:r>
            <a:r>
              <a:rPr lang="en-US" sz="2100" dirty="0">
                <a:solidFill>
                  <a:srgbClr val="000090"/>
                </a:solidFill>
              </a:rPr>
              <a:t>(w/ WH&amp;CD, ASC, MS, SFSU Topical Science Groups)</a:t>
            </a:r>
          </a:p>
        </p:txBody>
      </p:sp>
      <p:sp>
        <p:nvSpPr>
          <p:cNvPr id="5" name="Slide Number Placeholder 4"/>
          <p:cNvSpPr>
            <a:spLocks noGrp="1"/>
          </p:cNvSpPr>
          <p:nvPr>
            <p:ph type="sldNum" sz="quarter" idx="10"/>
          </p:nvPr>
        </p:nvSpPr>
        <p:spPr/>
        <p:txBody>
          <a:bodyPr/>
          <a:lstStyle/>
          <a:p>
            <a:pPr>
              <a:defRPr/>
            </a:pPr>
            <a:fld id="{07C317B6-8226-4E36-9643-9EDAD18AE5EB}" type="slidenum">
              <a:rPr lang="en-US" smtClean="0"/>
              <a:pPr>
                <a:defRPr/>
              </a:pPr>
              <a:t>8</a:t>
            </a:fld>
            <a:endParaRPr lang="en-US"/>
          </a:p>
        </p:txBody>
      </p:sp>
      <p:sp>
        <p:nvSpPr>
          <p:cNvPr id="11" name="Rounded Rectangle 14"/>
          <p:cNvSpPr>
            <a:spLocks noChangeArrowheads="1"/>
          </p:cNvSpPr>
          <p:nvPr/>
        </p:nvSpPr>
        <p:spPr bwMode="auto">
          <a:xfrm>
            <a:off x="9296400" y="1371600"/>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#25</a:t>
            </a:r>
            <a:endParaRPr lang="en-US" dirty="0">
              <a:solidFill>
                <a:srgbClr val="FF0000"/>
              </a:solidFill>
            </a:endParaRPr>
          </a:p>
        </p:txBody>
      </p:sp>
      <p:sp>
        <p:nvSpPr>
          <p:cNvPr id="18" name="Rounded Rectangle 14"/>
          <p:cNvSpPr>
            <a:spLocks noChangeArrowheads="1"/>
          </p:cNvSpPr>
          <p:nvPr/>
        </p:nvSpPr>
        <p:spPr bwMode="auto">
          <a:xfrm>
            <a:off x="9296400" y="3295939"/>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#26</a:t>
            </a:r>
            <a:endParaRPr lang="en-US" dirty="0">
              <a:solidFill>
                <a:srgbClr val="FF0000"/>
              </a:solidFill>
            </a:endParaRPr>
          </a:p>
        </p:txBody>
      </p:sp>
      <p:sp>
        <p:nvSpPr>
          <p:cNvPr id="19" name="Rounded Rectangle 14"/>
          <p:cNvSpPr>
            <a:spLocks noChangeArrowheads="1"/>
          </p:cNvSpPr>
          <p:nvPr/>
        </p:nvSpPr>
        <p:spPr bwMode="auto">
          <a:xfrm>
            <a:off x="9296400" y="5195257"/>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#27</a:t>
            </a:r>
            <a:endParaRPr lang="en-US" dirty="0">
              <a:solidFill>
                <a:srgbClr val="FF0000"/>
              </a:solidFill>
            </a:endParaRPr>
          </a:p>
        </p:txBody>
      </p:sp>
      <p:sp>
        <p:nvSpPr>
          <p:cNvPr id="20" name="Rounded Rectangle 14"/>
          <p:cNvSpPr>
            <a:spLocks noChangeArrowheads="1"/>
          </p:cNvSpPr>
          <p:nvPr/>
        </p:nvSpPr>
        <p:spPr bwMode="auto">
          <a:xfrm>
            <a:off x="9296400" y="6531568"/>
            <a:ext cx="522139" cy="250232"/>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dirty="0">
                <a:solidFill>
                  <a:srgbClr val="FF0000"/>
                </a:solidFill>
              </a:rPr>
              <a:t>B</a:t>
            </a:r>
            <a:r>
              <a:rPr lang="en-US" dirty="0" smtClean="0">
                <a:solidFill>
                  <a:srgbClr val="FF0000"/>
                </a:solidFill>
              </a:rPr>
              <a:t>#28</a:t>
            </a:r>
            <a:endParaRPr lang="en-US" dirty="0">
              <a:solidFill>
                <a:srgbClr val="FF0000"/>
              </a:solidFill>
            </a:endParaRPr>
          </a:p>
        </p:txBody>
      </p:sp>
    </p:spTree>
    <p:extLst>
      <p:ext uri="{BB962C8B-B14F-4D97-AF65-F5344CB8AC3E}">
        <p14:creationId xmlns:p14="http://schemas.microsoft.com/office/powerpoint/2010/main" val="64851750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3600" dirty="0"/>
              <a:t>Outline</a:t>
            </a:r>
          </a:p>
        </p:txBody>
      </p:sp>
      <p:sp>
        <p:nvSpPr>
          <p:cNvPr id="5123" name="Content Placeholder 2"/>
          <p:cNvSpPr>
            <a:spLocks noGrp="1"/>
          </p:cNvSpPr>
          <p:nvPr>
            <p:ph idx="1"/>
          </p:nvPr>
        </p:nvSpPr>
        <p:spPr>
          <a:xfrm>
            <a:off x="83820" y="1447801"/>
            <a:ext cx="9806940" cy="5979160"/>
          </a:xfrm>
        </p:spPr>
        <p:txBody>
          <a:bodyPr>
            <a:normAutofit/>
          </a:bodyPr>
          <a:lstStyle/>
          <a:p>
            <a:r>
              <a:rPr lang="en-US" dirty="0" smtClean="0"/>
              <a:t>EP Thrusts and Milestones for FY14-18</a:t>
            </a:r>
          </a:p>
          <a:p>
            <a:r>
              <a:rPr lang="en-US" dirty="0" smtClean="0"/>
              <a:t>5 year Research plans and goals</a:t>
            </a:r>
          </a:p>
          <a:p>
            <a:pPr lvl="1"/>
            <a:r>
              <a:rPr lang="en-US" dirty="0" smtClean="0"/>
              <a:t>FY14 : preparing for beginning of NSTX-U operations</a:t>
            </a:r>
          </a:p>
          <a:p>
            <a:pPr lvl="1"/>
            <a:endParaRPr lang="en-US" dirty="0" smtClean="0"/>
          </a:p>
          <a:p>
            <a:pPr lvl="1"/>
            <a:r>
              <a:rPr lang="en-US" dirty="0" smtClean="0"/>
              <a:t>FY15-18 : EP research in support of 2 main EP Thrusts</a:t>
            </a:r>
          </a:p>
          <a:p>
            <a:r>
              <a:rPr lang="en-US" dirty="0" smtClean="0"/>
              <a:t>Theory, diagnostics in support of EP research</a:t>
            </a:r>
          </a:p>
          <a:p>
            <a:r>
              <a:rPr lang="en-US" dirty="0" smtClean="0"/>
              <a:t>Summary</a:t>
            </a:r>
          </a:p>
        </p:txBody>
      </p:sp>
      <p:sp>
        <p:nvSpPr>
          <p:cNvPr id="3076" name="Rectangle 207"/>
          <p:cNvSpPr>
            <a:spLocks noGrp="1" noChangeArrowheads="1"/>
          </p:cNvSpPr>
          <p:nvPr>
            <p:ph type="sldNum" sz="quarter" idx="10"/>
          </p:nvPr>
        </p:nvSpPr>
        <p:spPr/>
        <p:txBody>
          <a:bodyPr/>
          <a:lstStyle/>
          <a:p>
            <a:pPr>
              <a:defRPr/>
            </a:pPr>
            <a:fld id="{2E273C22-C402-4A32-AA5B-C300AC9D36CA}" type="slidenum">
              <a:rPr lang="en-US" smtClean="0">
                <a:ea typeface="ＭＳ Ｐゴシック" pitchFamily="34" charset="-128"/>
                <a:cs typeface="Arial" charset="0"/>
              </a:rPr>
              <a:pPr>
                <a:defRPr/>
              </a:pPr>
              <a:t>9</a:t>
            </a:fld>
            <a:endParaRPr lang="en-US" dirty="0" smtClean="0">
              <a:ea typeface="ＭＳ Ｐゴシック" pitchFamily="34" charset="-128"/>
              <a:cs typeface="Arial" charset="0"/>
            </a:endParaRPr>
          </a:p>
        </p:txBody>
      </p:sp>
      <p:sp>
        <p:nvSpPr>
          <p:cNvPr id="5" name="Down Arrow 4"/>
          <p:cNvSpPr/>
          <p:nvPr/>
        </p:nvSpPr>
        <p:spPr bwMode="auto">
          <a:xfrm>
            <a:off x="4107181" y="2865780"/>
            <a:ext cx="388620" cy="431800"/>
          </a:xfrm>
          <a:prstGeom prst="downArrow">
            <a:avLst/>
          </a:prstGeom>
          <a:noFill/>
          <a:ln w="15875" cap="flat" cmpd="sng" algn="ctr">
            <a:solidFill>
              <a:srgbClr val="000090"/>
            </a:solid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1018586">
              <a:spcBef>
                <a:spcPct val="20000"/>
              </a:spcBef>
              <a:buFontTx/>
              <a:buChar char="•"/>
            </a:pPr>
            <a:endParaRPr lang="en-US">
              <a:latin typeface="Helvetica" pitchFamily="-128" charset="0"/>
            </a:endParaRPr>
          </a:p>
        </p:txBody>
      </p:sp>
      <p:sp>
        <p:nvSpPr>
          <p:cNvPr id="11" name="Rectangle 10"/>
          <p:cNvSpPr/>
          <p:nvPr/>
        </p:nvSpPr>
        <p:spPr bwMode="auto">
          <a:xfrm>
            <a:off x="0" y="3733801"/>
            <a:ext cx="10058400" cy="1371600"/>
          </a:xfrm>
          <a:prstGeom prst="rect">
            <a:avLst/>
          </a:prstGeom>
          <a:solidFill>
            <a:schemeClr val="bg1">
              <a:alpha val="7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294">
              <a:spcBef>
                <a:spcPct val="20000"/>
              </a:spcBef>
              <a:buFontTx/>
              <a:buChar char="•"/>
            </a:pPr>
            <a:endParaRPr lang="en-US" sz="1200">
              <a:latin typeface="Helvetica" pitchFamily="-128" charset="0"/>
            </a:endParaRPr>
          </a:p>
        </p:txBody>
      </p:sp>
      <p:sp>
        <p:nvSpPr>
          <p:cNvPr id="12" name="Rectangle 11"/>
          <p:cNvSpPr/>
          <p:nvPr/>
        </p:nvSpPr>
        <p:spPr bwMode="auto">
          <a:xfrm>
            <a:off x="0" y="1371599"/>
            <a:ext cx="10058400" cy="609600"/>
          </a:xfrm>
          <a:prstGeom prst="rect">
            <a:avLst/>
          </a:prstGeom>
          <a:solidFill>
            <a:schemeClr val="bg1">
              <a:alpha val="70000"/>
            </a:schemeClr>
          </a:solidFill>
          <a:ln w="15875" cap="flat" cmpd="sng" algn="ctr">
            <a:noFill/>
            <a:prstDash val="solid"/>
            <a:round/>
            <a:headEnd type="none" w="med" len="med"/>
            <a:tailEnd type="triangle" w="med" len="med"/>
          </a:ln>
          <a:effectLst/>
        </p:spPr>
        <p:txBody>
          <a:bodyPr vert="horz" wrap="square" lIns="0" tIns="0" rIns="0" bIns="0" numCol="1" rtlCol="0" anchor="t" anchorCtr="0" compatLnSpc="1">
            <a:prstTxWarp prst="textNoShape">
              <a:avLst/>
            </a:prstTxWarp>
          </a:bodyPr>
          <a:lstStyle/>
          <a:p>
            <a:pPr defTabSz="914294">
              <a:spcBef>
                <a:spcPct val="20000"/>
              </a:spcBef>
              <a:buFontTx/>
              <a:buChar char="•"/>
            </a:pPr>
            <a:endParaRPr lang="en-US" sz="1200">
              <a:latin typeface="Helvetica" pitchFamily="-128" charset="0"/>
            </a:endParaRPr>
          </a:p>
        </p:txBody>
      </p:sp>
      <p:grpSp>
        <p:nvGrpSpPr>
          <p:cNvPr id="18" name="Group 17"/>
          <p:cNvGrpSpPr/>
          <p:nvPr/>
        </p:nvGrpSpPr>
        <p:grpSpPr>
          <a:xfrm>
            <a:off x="6172200" y="6248400"/>
            <a:ext cx="3563346" cy="826532"/>
            <a:chOff x="6161714" y="6477000"/>
            <a:chExt cx="3563346" cy="826532"/>
          </a:xfrm>
        </p:grpSpPr>
        <p:sp>
          <p:nvSpPr>
            <p:cNvPr id="19" name="TextBox 14"/>
            <p:cNvSpPr txBox="1">
              <a:spLocks noChangeArrowheads="1"/>
            </p:cNvSpPr>
            <p:nvPr/>
          </p:nvSpPr>
          <p:spPr bwMode="auto">
            <a:xfrm>
              <a:off x="7315200" y="6934200"/>
              <a:ext cx="1888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800" dirty="0">
                  <a:solidFill>
                    <a:srgbClr val="FF0000"/>
                  </a:solidFill>
                </a:rPr>
                <a:t>Backup Slides:</a:t>
              </a:r>
            </a:p>
          </p:txBody>
        </p:sp>
        <p:sp>
          <p:nvSpPr>
            <p:cNvPr id="20" name="Rounded Rectangle 14"/>
            <p:cNvSpPr>
              <a:spLocks noChangeArrowheads="1"/>
            </p:cNvSpPr>
            <p:nvPr/>
          </p:nvSpPr>
          <p:spPr bwMode="auto">
            <a:xfrm>
              <a:off x="9145774" y="6996623"/>
              <a:ext cx="565016" cy="275764"/>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600" dirty="0">
                  <a:solidFill>
                    <a:srgbClr val="FF0000"/>
                  </a:solidFill>
                </a:rPr>
                <a:t>B#Z</a:t>
              </a:r>
            </a:p>
          </p:txBody>
        </p:sp>
        <p:sp>
          <p:nvSpPr>
            <p:cNvPr id="21" name="TextBox 20"/>
            <p:cNvSpPr txBox="1">
              <a:spLocks noChangeArrowheads="1"/>
            </p:cNvSpPr>
            <p:nvPr/>
          </p:nvSpPr>
          <p:spPr bwMode="auto">
            <a:xfrm>
              <a:off x="6161714" y="6477000"/>
              <a:ext cx="30299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b="1" i="1">
                  <a:solidFill>
                    <a:srgbClr val="1822CD"/>
                  </a:solidFill>
                  <a:latin typeface="Helvetica" charset="0"/>
                  <a:ea typeface="ＭＳ Ｐゴシック" charset="0"/>
                  <a:cs typeface="ＭＳ Ｐゴシック" charset="0"/>
                </a:defRPr>
              </a:lvl1pPr>
              <a:lvl2pPr marL="742950" indent="-285750" eaLnBrk="0" hangingPunct="0">
                <a:defRPr sz="1200" b="1" i="1">
                  <a:solidFill>
                    <a:srgbClr val="1822CD"/>
                  </a:solidFill>
                  <a:latin typeface="Helvetica" charset="0"/>
                  <a:ea typeface="ＭＳ Ｐゴシック" charset="0"/>
                </a:defRPr>
              </a:lvl2pPr>
              <a:lvl3pPr marL="1143000" indent="-228600" eaLnBrk="0" hangingPunct="0">
                <a:defRPr sz="1200" b="1" i="1">
                  <a:solidFill>
                    <a:srgbClr val="1822CD"/>
                  </a:solidFill>
                  <a:latin typeface="Helvetica" charset="0"/>
                  <a:ea typeface="ＭＳ Ｐゴシック" charset="0"/>
                </a:defRPr>
              </a:lvl3pPr>
              <a:lvl4pPr marL="1600200" indent="-228600" eaLnBrk="0" hangingPunct="0">
                <a:defRPr sz="1200" b="1" i="1">
                  <a:solidFill>
                    <a:srgbClr val="1822CD"/>
                  </a:solidFill>
                  <a:latin typeface="Helvetica" charset="0"/>
                  <a:ea typeface="ＭＳ Ｐゴシック" charset="0"/>
                </a:defRPr>
              </a:lvl4pPr>
              <a:lvl5pPr marL="2057400" indent="-228600" eaLnBrk="0" hangingPunct="0">
                <a:defRPr sz="1200" b="1" i="1">
                  <a:solidFill>
                    <a:srgbClr val="1822CD"/>
                  </a:solidFill>
                  <a:latin typeface="Helvetica" charset="0"/>
                  <a:ea typeface="ＭＳ Ｐゴシック" charset="0"/>
                </a:defRPr>
              </a:lvl5pPr>
              <a:lvl6pPr marL="2514600" indent="-228600" eaLnBrk="0" fontAlgn="base" hangingPunct="0">
                <a:spcBef>
                  <a:spcPct val="0"/>
                </a:spcBef>
                <a:spcAft>
                  <a:spcPct val="0"/>
                </a:spcAft>
                <a:defRPr sz="1200" b="1" i="1">
                  <a:solidFill>
                    <a:srgbClr val="1822CD"/>
                  </a:solidFill>
                  <a:latin typeface="Helvetica" charset="0"/>
                  <a:ea typeface="ＭＳ Ｐゴシック" charset="0"/>
                </a:defRPr>
              </a:lvl6pPr>
              <a:lvl7pPr marL="2971800" indent="-228600" eaLnBrk="0" fontAlgn="base" hangingPunct="0">
                <a:spcBef>
                  <a:spcPct val="0"/>
                </a:spcBef>
                <a:spcAft>
                  <a:spcPct val="0"/>
                </a:spcAft>
                <a:defRPr sz="1200" b="1" i="1">
                  <a:solidFill>
                    <a:srgbClr val="1822CD"/>
                  </a:solidFill>
                  <a:latin typeface="Helvetica" charset="0"/>
                  <a:ea typeface="ＭＳ Ｐゴシック" charset="0"/>
                </a:defRPr>
              </a:lvl7pPr>
              <a:lvl8pPr marL="3429000" indent="-228600" eaLnBrk="0" fontAlgn="base" hangingPunct="0">
                <a:spcBef>
                  <a:spcPct val="0"/>
                </a:spcBef>
                <a:spcAft>
                  <a:spcPct val="0"/>
                </a:spcAft>
                <a:defRPr sz="1200" b="1" i="1">
                  <a:solidFill>
                    <a:srgbClr val="1822CD"/>
                  </a:solidFill>
                  <a:latin typeface="Helvetica" charset="0"/>
                  <a:ea typeface="ＭＳ Ｐゴシック" charset="0"/>
                </a:defRPr>
              </a:lvl8pPr>
              <a:lvl9pPr marL="3886200" indent="-228600" eaLnBrk="0" fontAlgn="base" hangingPunct="0">
                <a:spcBef>
                  <a:spcPct val="0"/>
                </a:spcBef>
                <a:spcAft>
                  <a:spcPct val="0"/>
                </a:spcAft>
                <a:defRPr sz="1200" b="1" i="1">
                  <a:solidFill>
                    <a:srgbClr val="1822CD"/>
                  </a:solidFill>
                  <a:latin typeface="Helvetica" charset="0"/>
                  <a:ea typeface="ＭＳ Ｐゴシック" charset="0"/>
                </a:defRPr>
              </a:lvl9pPr>
            </a:lstStyle>
            <a:p>
              <a:pPr eaLnBrk="1" hangingPunct="1"/>
              <a:r>
                <a:rPr lang="en-US" sz="1800" dirty="0">
                  <a:solidFill>
                    <a:srgbClr val="FF0000"/>
                  </a:solidFill>
                </a:rPr>
                <a:t> 10% incremental budget:</a:t>
              </a:r>
            </a:p>
          </p:txBody>
        </p:sp>
        <p:sp>
          <p:nvSpPr>
            <p:cNvPr id="22" name="Rounded Rectangle 14"/>
            <p:cNvSpPr>
              <a:spLocks noChangeArrowheads="1"/>
            </p:cNvSpPr>
            <p:nvPr/>
          </p:nvSpPr>
          <p:spPr bwMode="auto">
            <a:xfrm>
              <a:off x="9115460" y="6510387"/>
              <a:ext cx="609600" cy="326431"/>
            </a:xfrm>
            <a:prstGeom prst="roundRect">
              <a:avLst>
                <a:gd name="adj" fmla="val 16667"/>
              </a:avLst>
            </a:prstGeom>
            <a:noFill/>
            <a:ln w="254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algn="ctr">
                <a:spcBef>
                  <a:spcPct val="20000"/>
                </a:spcBef>
              </a:pPr>
              <a:r>
                <a:rPr lang="en-US" sz="1600" dirty="0" smtClean="0">
                  <a:solidFill>
                    <a:srgbClr val="FF0000"/>
                  </a:solidFill>
                </a:rPr>
                <a:t>Incr.</a:t>
              </a:r>
              <a:endParaRPr lang="en-US" sz="1600" dirty="0">
                <a:solidFill>
                  <a:srgbClr val="FF0000"/>
                </a:solidFill>
              </a:endParaRPr>
            </a:p>
          </p:txBody>
        </p:sp>
      </p:grpSp>
    </p:spTree>
    <p:extLst>
      <p:ext uri="{BB962C8B-B14F-4D97-AF65-F5344CB8AC3E}">
        <p14:creationId xmlns:p14="http://schemas.microsoft.com/office/powerpoint/2010/main" val="139864407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spDef>
    <a:lnDef>
      <a:spPr bwMode="auto">
        <a:xfrm>
          <a:off x="0" y="0"/>
          <a:ext cx="1" cy="1"/>
        </a:xfrm>
        <a:custGeom>
          <a:avLst/>
          <a:gdLst/>
          <a:ahLst/>
          <a:cxnLst/>
          <a:rect l="0" t="0" r="0" b="0"/>
          <a:pathLst/>
        </a:custGeom>
        <a:noFill/>
        <a:ln w="15875" cap="flat" cmpd="sng" algn="ctr">
          <a:solidFill>
            <a:schemeClr val="tx1"/>
          </a:solidFill>
          <a:prstDash val="solid"/>
          <a:round/>
          <a:headEnd type="none" w="med" len="med"/>
          <a:tailEnd type="triangl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sz="1200" b="1" i="1" u="none" strike="noStrike" cap="none" normalizeH="0" baseline="0" smtClean="0">
            <a:ln>
              <a:noFill/>
            </a:ln>
            <a:solidFill>
              <a:srgbClr val="1822CD"/>
            </a:solidFill>
            <a:effectLst/>
            <a:latin typeface="Helvetica" pitchFamily="-12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72435</TotalTime>
  <Words>5404</Words>
  <Application>Microsoft Macintosh PowerPoint</Application>
  <PresentationFormat>Custom</PresentationFormat>
  <Paragraphs>676</Paragraphs>
  <Slides>35</Slides>
  <Notes>10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Blank Presentation</vt:lpstr>
      <vt:lpstr>PowerPoint Presentation</vt:lpstr>
      <vt:lpstr>Goal: enable predictions of fast ion behavior and associated instabilities in high-b, super-Alfvénic regimes (ITER/FNSF)</vt:lpstr>
      <vt:lpstr>Goal: enable predictions of fast ion behavior and associated instabilities in high-b, super-Alfvénic regimes (ITER/FNSF)</vt:lpstr>
      <vt:lpstr>Goal: enable predictions of fast ion behavior and associated instabilities in high-b, super-Alfvénic regimes (ITER/FNSF)</vt:lpstr>
      <vt:lpstr>Outline</vt:lpstr>
      <vt:lpstr>Outline</vt:lpstr>
      <vt:lpstr>EP Thrusts &amp; Milestones: assess predictive capability, tools &amp; techniques for Fnb and mode control</vt:lpstr>
      <vt:lpstr>EP Thrusts &amp; Milestones: assess predictive capability, tools &amp; techniques for Fnb and mode control</vt:lpstr>
      <vt:lpstr>Outline</vt:lpstr>
      <vt:lpstr>EP research in FY14: develop new analysis tools, prepare for FY15 operations </vt:lpstr>
      <vt:lpstr>EP research in FY14: develop new analysis tools, prepare for FY15 operations </vt:lpstr>
      <vt:lpstr>Thrust EP-1 Plans &amp; Goals: focus on *AE dynamics, stability and induced fast ion transport</vt:lpstr>
      <vt:lpstr>Thrust EP-1 Plans &amp; Goals: focus on *AE dynamics, stability and induced fast ion transport</vt:lpstr>
      <vt:lpstr>Thrust EP-2 Plans &amp; Goals: assess development of Fnb, mode control tools/techniques</vt:lpstr>
      <vt:lpstr>Thrust EP-2 Plans &amp; Goals: assess development of Fnb, mode control tools/techniques</vt:lpstr>
      <vt:lpstr>Outline</vt:lpstr>
      <vt:lpstr>Theory &amp; code developments complement EP Research, enable detailed theory/experiment comparison for V&amp;V</vt:lpstr>
      <vt:lpstr>Diagnostics well suited for *AEs and Fnb characterization; incr. budget required for better measurements at high-ne</vt:lpstr>
      <vt:lpstr>Outline</vt:lpstr>
      <vt:lpstr>Summary of EP Research goals and plans for FY14-18 Five Year Plan</vt:lpstr>
      <vt:lpstr>Backup slides</vt:lpstr>
      <vt:lpstr>PowerPoint Presentation</vt:lpstr>
      <vt:lpstr>Facility &amp; Control developments give access to new physics, enable projections to next-step</vt:lpstr>
      <vt:lpstr>Collaborations of EP group, FY13-14 </vt:lpstr>
      <vt:lpstr>Thrust EP-1: Develop predictive tools for projections  of *AE-induced fast ion transport in FNSF and ITER</vt:lpstr>
      <vt:lpstr>Thrust EP-2: Assess requirements for  fast-ion phase-space engineering techniques</vt:lpstr>
      <vt:lpstr>PowerPoint Presentation</vt:lpstr>
      <vt:lpstr>PowerPoint Presentation</vt:lpstr>
      <vt:lpstr>PowerPoint Presentation</vt:lpstr>
      <vt:lpstr>Quasi-Linear model computes critical fast ion profile in the presence of unstable TAEs</vt:lpstr>
      <vt:lpstr>PowerPoint Presentation</vt:lpstr>
      <vt:lpstr>Initial predictions for TAE behavior on NSTX-U</vt:lpstr>
      <vt:lpstr>PowerPoint Presentation</vt:lpstr>
      <vt:lpstr>PowerPoint Presentation</vt:lpstr>
      <vt:lpstr>PowerPoint Presentation</vt:lpstr>
    </vt:vector>
  </TitlesOfParts>
  <Company>Princeton Plasma Physics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NSTX presentation</dc:title>
  <dc:creator>NSTX team member</dc:creator>
  <cp:lastModifiedBy>Mario Podesta'</cp:lastModifiedBy>
  <cp:revision>12706</cp:revision>
  <cp:lastPrinted>2013-02-15T02:10:15Z</cp:lastPrinted>
  <dcterms:created xsi:type="dcterms:W3CDTF">2013-01-31T15:33:01Z</dcterms:created>
  <dcterms:modified xsi:type="dcterms:W3CDTF">2013-02-15T21:23:47Z</dcterms:modified>
</cp:coreProperties>
</file>