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E7171-4788-4784-A75F-AD6C925CBD96}" type="datetimeFigureOut">
              <a:rPr lang="en-US" smtClean="0"/>
              <a:t>7/25/2014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2597-C987-4E96-9F43-A912D6440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7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4DF-0C70-4F09-B2CC-147F37B677CB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3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2AAA-F901-431E-89B8-9B2BF3B08D06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C25A-2260-45E6-A95E-E8263254FA88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CF08E-D782-4CCA-8BCF-253B5AD574D0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9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3A9F-A0C2-430C-8B51-2F05673DB5D1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0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2772-09D7-4F42-A248-EDBEF669F261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9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B1A2-2E34-4AAE-9764-E752412D729C}" type="datetime1">
              <a:rPr lang="en-US" smtClean="0"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4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2F8F-D9FD-4C46-A5F8-C433992BCC0E}" type="datetime1">
              <a:rPr lang="en-US" smtClean="0"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55152-4648-46D1-842F-E7F0B1694CBC}" type="datetime1">
              <a:rPr lang="en-US" smtClean="0"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4039-0DED-415D-A812-D0B9466011F2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1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72E4B-235F-47B8-A584-0F570171E0B5}" type="datetime1">
              <a:rPr lang="en-US" smtClean="0"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7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1746-3A81-4439-A56B-E9BA9819CAA0}" type="datetime1">
              <a:rPr lang="en-US" smtClean="0"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8EB0-A31A-4005-B671-26C905B7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4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PAC-35 responses: </a:t>
            </a:r>
            <a:r>
              <a:rPr lang="en-US" dirty="0" smtClean="0"/>
              <a:t>M&amp;P and Liquid </a:t>
            </a:r>
            <a:r>
              <a:rPr lang="en-US" dirty="0" smtClean="0"/>
              <a:t>Metals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 </a:t>
            </a:r>
            <a:r>
              <a:rPr lang="en-US" dirty="0" err="1" smtClean="0"/>
              <a:t>Jaworski</a:t>
            </a:r>
            <a:endParaRPr lang="en-US" dirty="0" smtClean="0"/>
          </a:p>
          <a:p>
            <a:r>
              <a:rPr lang="en-US" dirty="0" smtClean="0"/>
              <a:t>7/24/14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1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High-Z design and coverage plan</a:t>
            </a:r>
            <a:br>
              <a:rPr lang="en-US" dirty="0" smtClean="0"/>
            </a:br>
            <a:r>
              <a:rPr lang="en-US" dirty="0" smtClean="0"/>
              <a:t>(developed w/ K. </a:t>
            </a:r>
            <a:r>
              <a:rPr lang="en-US" dirty="0" err="1" smtClean="0"/>
              <a:t>Tresemer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Physics definition of </a:t>
            </a:r>
            <a:r>
              <a:rPr lang="en-US" dirty="0" err="1" smtClean="0"/>
              <a:t>eng.</a:t>
            </a:r>
            <a:r>
              <a:rPr lang="en-US" dirty="0" smtClean="0"/>
              <a:t> </a:t>
            </a:r>
            <a:r>
              <a:rPr lang="en-US" dirty="0" err="1" smtClean="0"/>
              <a:t>Reqs</a:t>
            </a:r>
            <a:r>
              <a:rPr lang="en-US" dirty="0" smtClean="0"/>
              <a:t>. (complete by mid-Nov.)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ISOLVER studies for row 2 and row 3 options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Plasma/heat flux estimates building from NSTX database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PFC response estimates of energy limitations (</a:t>
            </a:r>
            <a:r>
              <a:rPr lang="en-US" i="1" dirty="0" smtClean="0">
                <a:solidFill>
                  <a:schemeClr val="tx2"/>
                </a:solidFill>
              </a:rPr>
              <a:t>a la</a:t>
            </a:r>
            <a:r>
              <a:rPr lang="en-US" dirty="0" smtClean="0">
                <a:solidFill>
                  <a:schemeClr val="tx2"/>
                </a:solidFill>
              </a:rPr>
              <a:t> JET-ILW administrative limits)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Pre-filled LM targets design parallel effort (Eindhoven student)</a:t>
            </a:r>
          </a:p>
          <a:p>
            <a:r>
              <a:rPr lang="en-US" dirty="0" smtClean="0"/>
              <a:t>Conceptual Design </a:t>
            </a:r>
            <a:r>
              <a:rPr lang="en-US" dirty="0"/>
              <a:t>R</a:t>
            </a:r>
            <a:r>
              <a:rPr lang="en-US" dirty="0" smtClean="0"/>
              <a:t>eview (mid-Dec.)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Possible decision point for expanded coverage here</a:t>
            </a:r>
          </a:p>
          <a:p>
            <a:r>
              <a:rPr lang="en-US" dirty="0" smtClean="0"/>
              <a:t>Engineering analysis and design refinement (3 </a:t>
            </a:r>
            <a:r>
              <a:rPr lang="en-US" dirty="0" err="1" smtClean="0"/>
              <a:t>mos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EM analysis to define eddy-current loads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Structural and </a:t>
            </a:r>
            <a:r>
              <a:rPr lang="en-US" dirty="0" err="1" smtClean="0">
                <a:solidFill>
                  <a:schemeClr val="tx2"/>
                </a:solidFill>
              </a:rPr>
              <a:t>thermomechanical</a:t>
            </a:r>
            <a:r>
              <a:rPr lang="en-US" dirty="0" smtClean="0">
                <a:solidFill>
                  <a:schemeClr val="tx2"/>
                </a:solidFill>
              </a:rPr>
              <a:t> analysis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Design iterations as necessary</a:t>
            </a:r>
          </a:p>
          <a:p>
            <a:r>
              <a:rPr lang="en-US" dirty="0" smtClean="0"/>
              <a:t>Final Design Review (April)</a:t>
            </a:r>
          </a:p>
          <a:p>
            <a:r>
              <a:rPr lang="en-US" dirty="0" smtClean="0"/>
              <a:t>Facility milestone of May 2015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6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/>
          <p:nvPr/>
        </p:nvSpPr>
        <p:spPr>
          <a:xfrm>
            <a:off x="6705600" y="2667000"/>
            <a:ext cx="2362200" cy="137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Envelope sketch of concept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4114800"/>
            <a:ext cx="3200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05000" y="4572000"/>
            <a:ext cx="121920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828800" y="4419600"/>
            <a:ext cx="13716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62200" y="3276600"/>
            <a:ext cx="2667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62200" y="3505200"/>
            <a:ext cx="2667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057400" y="2667000"/>
            <a:ext cx="228600" cy="1371600"/>
            <a:chOff x="1981200" y="2667000"/>
            <a:chExt cx="228600" cy="1371600"/>
          </a:xfrm>
        </p:grpSpPr>
        <p:sp>
          <p:nvSpPr>
            <p:cNvPr id="11" name="Rectangle 10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752600" y="2667000"/>
            <a:ext cx="228600" cy="1371600"/>
            <a:chOff x="1981200" y="2667000"/>
            <a:chExt cx="228600" cy="1371600"/>
          </a:xfrm>
        </p:grpSpPr>
        <p:sp>
          <p:nvSpPr>
            <p:cNvPr id="15" name="Rectangle 14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447800" y="2667000"/>
            <a:ext cx="228600" cy="1371600"/>
            <a:chOff x="1981200" y="2667000"/>
            <a:chExt cx="228600" cy="1371600"/>
          </a:xfrm>
        </p:grpSpPr>
        <p:sp>
          <p:nvSpPr>
            <p:cNvPr id="18" name="Rectangle 17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43000" y="2667000"/>
            <a:ext cx="228600" cy="1371600"/>
            <a:chOff x="1981200" y="2667000"/>
            <a:chExt cx="228600" cy="1371600"/>
          </a:xfrm>
        </p:grpSpPr>
        <p:sp>
          <p:nvSpPr>
            <p:cNvPr id="21" name="Rectangle 20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38200" y="2667000"/>
            <a:ext cx="228600" cy="1371600"/>
            <a:chOff x="1981200" y="2667000"/>
            <a:chExt cx="228600" cy="1371600"/>
          </a:xfrm>
        </p:grpSpPr>
        <p:sp>
          <p:nvSpPr>
            <p:cNvPr id="36" name="Rectangle 35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962400" y="2667000"/>
            <a:ext cx="228600" cy="1371600"/>
            <a:chOff x="1981200" y="2667000"/>
            <a:chExt cx="228600" cy="1371600"/>
          </a:xfrm>
        </p:grpSpPr>
        <p:sp>
          <p:nvSpPr>
            <p:cNvPr id="39" name="Rectangle 38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657600" y="2667000"/>
            <a:ext cx="228600" cy="1371600"/>
            <a:chOff x="1981200" y="2667000"/>
            <a:chExt cx="228600" cy="1371600"/>
          </a:xfrm>
        </p:grpSpPr>
        <p:sp>
          <p:nvSpPr>
            <p:cNvPr id="42" name="Rectangle 41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352800" y="2667000"/>
            <a:ext cx="228600" cy="1371600"/>
            <a:chOff x="1981200" y="2667000"/>
            <a:chExt cx="228600" cy="1371600"/>
          </a:xfrm>
        </p:grpSpPr>
        <p:sp>
          <p:nvSpPr>
            <p:cNvPr id="45" name="Rectangle 44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048000" y="2667000"/>
            <a:ext cx="228600" cy="1371600"/>
            <a:chOff x="1981200" y="2667000"/>
            <a:chExt cx="228600" cy="1371600"/>
          </a:xfrm>
        </p:grpSpPr>
        <p:sp>
          <p:nvSpPr>
            <p:cNvPr id="48" name="Rectangle 47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743200" y="2667000"/>
            <a:ext cx="228600" cy="1371600"/>
            <a:chOff x="1981200" y="2667000"/>
            <a:chExt cx="228600" cy="1371600"/>
          </a:xfrm>
        </p:grpSpPr>
        <p:sp>
          <p:nvSpPr>
            <p:cNvPr id="51" name="Rectangle 50"/>
            <p:cNvSpPr/>
            <p:nvPr/>
          </p:nvSpPr>
          <p:spPr>
            <a:xfrm>
              <a:off x="1981200" y="2667000"/>
              <a:ext cx="228600" cy="1371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81200" y="3505200"/>
              <a:ext cx="2286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871105" y="3563138"/>
            <a:ext cx="3325091" cy="1889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114800" y="3276600"/>
            <a:ext cx="171450" cy="762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42950" y="3276600"/>
            <a:ext cx="171450" cy="762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1066800" y="1905000"/>
            <a:ext cx="4953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81000" y="1219200"/>
            <a:ext cx="1181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or TZM lamellae</a:t>
            </a: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685800" y="3657600"/>
            <a:ext cx="190500" cy="175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04800" y="5410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Compression bolt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781300" y="5449669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Interface carriage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3352800" y="4419600"/>
            <a:ext cx="190500" cy="11136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800600" y="4114800"/>
            <a:ext cx="4038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800600" y="4419600"/>
            <a:ext cx="4038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391400" y="32766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620000" y="3505200"/>
            <a:ext cx="4572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162800" y="41148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6553200" y="2286000"/>
            <a:ext cx="571500" cy="1828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67400" y="158183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T-bar mounting access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4495800" y="2667000"/>
            <a:ext cx="2133600" cy="1371600"/>
          </a:xfrm>
          <a:custGeom>
            <a:avLst/>
            <a:gdLst>
              <a:gd name="connsiteX0" fmla="*/ 0 w 2133600"/>
              <a:gd name="connsiteY0" fmla="*/ 0 h 1371600"/>
              <a:gd name="connsiteX1" fmla="*/ 2133600 w 2133600"/>
              <a:gd name="connsiteY1" fmla="*/ 0 h 1371600"/>
              <a:gd name="connsiteX2" fmla="*/ 2133600 w 2133600"/>
              <a:gd name="connsiteY2" fmla="*/ 1371600 h 1371600"/>
              <a:gd name="connsiteX3" fmla="*/ 0 w 2133600"/>
              <a:gd name="connsiteY3" fmla="*/ 1371600 h 1371600"/>
              <a:gd name="connsiteX4" fmla="*/ 0 w 2133600"/>
              <a:gd name="connsiteY4" fmla="*/ 0 h 1371600"/>
              <a:gd name="connsiteX0" fmla="*/ 0 w 2133600"/>
              <a:gd name="connsiteY0" fmla="*/ 733425 h 1371600"/>
              <a:gd name="connsiteX1" fmla="*/ 2133600 w 2133600"/>
              <a:gd name="connsiteY1" fmla="*/ 0 h 1371600"/>
              <a:gd name="connsiteX2" fmla="*/ 2133600 w 2133600"/>
              <a:gd name="connsiteY2" fmla="*/ 1371600 h 1371600"/>
              <a:gd name="connsiteX3" fmla="*/ 0 w 2133600"/>
              <a:gd name="connsiteY3" fmla="*/ 1371600 h 1371600"/>
              <a:gd name="connsiteX4" fmla="*/ 0 w 2133600"/>
              <a:gd name="connsiteY4" fmla="*/ 733425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600" h="1371600">
                <a:moveTo>
                  <a:pt x="0" y="733425"/>
                </a:moveTo>
                <a:lnTo>
                  <a:pt x="2133600" y="0"/>
                </a:lnTo>
                <a:lnTo>
                  <a:pt x="2133600" y="1371600"/>
                </a:lnTo>
                <a:lnTo>
                  <a:pt x="0" y="1371600"/>
                </a:lnTo>
                <a:lnTo>
                  <a:pt x="0" y="733425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105400" y="3276600"/>
            <a:ext cx="914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334000" y="3505200"/>
            <a:ext cx="4572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019800" y="41148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6134100" y="2286000"/>
            <a:ext cx="419100" cy="175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 flipV="1">
            <a:off x="4724400" y="3352800"/>
            <a:ext cx="11430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876800" y="5334000"/>
            <a:ext cx="2152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segment as necessary (monolithic carbon transition possible)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7724394" y="3581400"/>
            <a:ext cx="276606" cy="228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5438394" y="3581400"/>
            <a:ext cx="276606" cy="2286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667000" y="141106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Flat for bi-directional ops. Fish-scale for max q</a:t>
            </a:r>
            <a:endParaRPr lang="en-US" dirty="0"/>
          </a:p>
        </p:txBody>
      </p:sp>
      <p:cxnSp>
        <p:nvCxnSpPr>
          <p:cNvPr id="88" name="Straight Arrow Connector 87"/>
          <p:cNvCxnSpPr>
            <a:endCxn id="48" idx="0"/>
          </p:cNvCxnSpPr>
          <p:nvPr/>
        </p:nvCxnSpPr>
        <p:spPr>
          <a:xfrm flipH="1">
            <a:off x="3162300" y="2066925"/>
            <a:ext cx="285750" cy="600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487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Detailed investigation of each wall-conditioning step &amp; advanced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352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 stick by my answer given at the PAC meeting: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transition from one state of the machine to the next determined by run-time requests for different wall conditions. 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We want to get TMB and LITER ready on day one so the physics experiments are not driven by the tool availability.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Plasma conditions achievable by each conditioning step in this </a:t>
            </a:r>
            <a:r>
              <a:rPr lang="en-US" i="1" dirty="0" smtClean="0"/>
              <a:t>new machine </a:t>
            </a:r>
            <a:r>
              <a:rPr lang="en-US" dirty="0" smtClean="0"/>
              <a:t>will be established in the first run </a:t>
            </a:r>
            <a:r>
              <a:rPr lang="en-US" dirty="0" smtClean="0"/>
              <a:t>year (XPs should be realistic)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dd to the XP planning process whether a researcher specifically requires pure-C, B, or Li-conditioning and run-coordinator schedules as appropriate (isn’t this already done?)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" y="1428750"/>
            <a:ext cx="8296275" cy="1847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862" y="1047750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3…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23862" y="2209800"/>
            <a:ext cx="8296275" cy="838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8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Surface science experiments need to reflect </a:t>
            </a:r>
            <a:r>
              <a:rPr lang="en-US" dirty="0" err="1" smtClean="0"/>
              <a:t>tokamak</a:t>
            </a:r>
            <a:r>
              <a:rPr lang="en-US" dirty="0" smtClean="0"/>
              <a:t> conditions…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Agree</a:t>
            </a:r>
            <a:r>
              <a:rPr lang="en-US" dirty="0" smtClean="0"/>
              <a:t> that the collaborating groups with surface-science laboratory studies should conduct research relevant to understanding PMI processes with these mixed materials/complex situations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But:</a:t>
            </a:r>
            <a:r>
              <a:rPr lang="en-US" i="1" dirty="0" smtClean="0"/>
              <a:t> Understanding</a:t>
            </a:r>
            <a:r>
              <a:rPr lang="en-US" dirty="0" smtClean="0"/>
              <a:t> the processes often means experiments in highly controlled conditions (e.g. single crystals) so appropriate models can be developed (e.g. understanding </a:t>
            </a:r>
            <a:r>
              <a:rPr lang="en-US" dirty="0" err="1" smtClean="0"/>
              <a:t>multicrystalline</a:t>
            </a:r>
            <a:r>
              <a:rPr lang="en-US" dirty="0" smtClean="0"/>
              <a:t> systems from single-crystal effects)</a:t>
            </a:r>
          </a:p>
          <a:p>
            <a:endParaRPr lang="en-US" dirty="0" smtClean="0"/>
          </a:p>
          <a:p>
            <a:r>
              <a:rPr lang="en-US" dirty="0" smtClean="0"/>
              <a:t>(Feed-back for me that I should have made a stronger connection in this regard…)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24000"/>
            <a:ext cx="8210550" cy="1200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3862" y="1154668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8…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7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Systematic approach to address wall conditioning…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05225"/>
            <a:ext cx="8229600" cy="30003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See Stefan’s </a:t>
            </a:r>
            <a:r>
              <a:rPr lang="en-US" dirty="0" smtClean="0"/>
              <a:t>answer.  </a:t>
            </a:r>
          </a:p>
          <a:p>
            <a:endParaRPr lang="en-US" dirty="0"/>
          </a:p>
          <a:p>
            <a:r>
              <a:rPr lang="en-US" dirty="0" smtClean="0"/>
              <a:t>An efficient approach: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Suggest that the first </a:t>
            </a:r>
            <a:r>
              <a:rPr lang="en-US" dirty="0" smtClean="0">
                <a:solidFill>
                  <a:schemeClr val="tx2"/>
                </a:solidFill>
              </a:rPr>
              <a:t>run-year </a:t>
            </a:r>
            <a:r>
              <a:rPr lang="en-US" dirty="0" smtClean="0">
                <a:solidFill>
                  <a:schemeClr val="tx2"/>
                </a:solidFill>
              </a:rPr>
              <a:t>of “essentially new device” provide the base data (i.e. “catalogue approach”) and accommodate specific run time requests as appropriate to the research </a:t>
            </a:r>
            <a:r>
              <a:rPr lang="en-US" dirty="0" smtClean="0">
                <a:solidFill>
                  <a:schemeClr val="tx2"/>
                </a:solidFill>
              </a:rPr>
              <a:t>milestones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E.g. some optimization with TMB should happen to validate </a:t>
            </a:r>
            <a:r>
              <a:rPr lang="en-US" dirty="0" err="1" smtClean="0">
                <a:solidFill>
                  <a:srgbClr val="FF0000"/>
                </a:solidFill>
              </a:rPr>
              <a:t>cryo</a:t>
            </a:r>
            <a:r>
              <a:rPr lang="en-US" dirty="0" smtClean="0">
                <a:solidFill>
                  <a:srgbClr val="FF0000"/>
                </a:solidFill>
              </a:rPr>
              <a:t>-design input data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E.g. but fishing trips for performance with “pure” C tiles might not be justified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FY16 run can perform </a:t>
            </a:r>
            <a:r>
              <a:rPr lang="en-US" dirty="0" smtClean="0">
                <a:solidFill>
                  <a:schemeClr val="tx2"/>
                </a:solidFill>
              </a:rPr>
              <a:t>more “hypothesis-driven</a:t>
            </a:r>
            <a:r>
              <a:rPr lang="en-US" dirty="0" smtClean="0">
                <a:solidFill>
                  <a:schemeClr val="tx2"/>
                </a:solidFill>
              </a:rPr>
              <a:t>” experiments </a:t>
            </a:r>
            <a:r>
              <a:rPr lang="en-US" dirty="0" smtClean="0">
                <a:solidFill>
                  <a:schemeClr val="tx2"/>
                </a:solidFill>
              </a:rPr>
              <a:t>of wall-conditioning systems based </a:t>
            </a:r>
            <a:r>
              <a:rPr lang="en-US" dirty="0" smtClean="0">
                <a:solidFill>
                  <a:schemeClr val="tx2"/>
                </a:solidFill>
              </a:rPr>
              <a:t>on FY15 base data set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862" y="1154668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8-9…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905000"/>
            <a:ext cx="8267700" cy="1724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524000"/>
            <a:ext cx="8258175" cy="390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35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Sufficient time for systematic studies…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Agree</a:t>
            </a:r>
            <a:r>
              <a:rPr lang="en-US" dirty="0" smtClean="0"/>
              <a:t> good idea to perform </a:t>
            </a:r>
            <a:r>
              <a:rPr lang="en-US" dirty="0" err="1" smtClean="0"/>
              <a:t>fiducial</a:t>
            </a:r>
            <a:r>
              <a:rPr lang="en-US" dirty="0" smtClean="0"/>
              <a:t> studies in FY15 and compare to FY16 high-Z </a:t>
            </a:r>
            <a:r>
              <a:rPr lang="en-US" dirty="0" smtClean="0"/>
              <a:t>upgrades (already </a:t>
            </a:r>
            <a:r>
              <a:rPr lang="en-US" dirty="0" smtClean="0"/>
              <a:t>the research plan)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Agree</a:t>
            </a:r>
            <a:r>
              <a:rPr lang="en-US" dirty="0" smtClean="0"/>
              <a:t> we should confirm near- and far-SOL particle flux estimates utilized for </a:t>
            </a:r>
            <a:r>
              <a:rPr lang="en-US" dirty="0" err="1" smtClean="0"/>
              <a:t>Canik</a:t>
            </a:r>
            <a:r>
              <a:rPr lang="en-US" dirty="0" smtClean="0"/>
              <a:t> </a:t>
            </a:r>
            <a:r>
              <a:rPr lang="en-US" dirty="0" err="1" smtClean="0"/>
              <a:t>cryo</a:t>
            </a:r>
            <a:r>
              <a:rPr lang="en-US" dirty="0" smtClean="0"/>
              <a:t>-pump physics study </a:t>
            </a:r>
            <a:r>
              <a:rPr lang="en-US" dirty="0" smtClean="0"/>
              <a:t>(e.g. probe </a:t>
            </a:r>
            <a:r>
              <a:rPr lang="en-US" dirty="0" smtClean="0"/>
              <a:t>data used in that study was from </a:t>
            </a:r>
            <a:r>
              <a:rPr lang="en-US" dirty="0" err="1" smtClean="0"/>
              <a:t>lithiated</a:t>
            </a:r>
            <a:r>
              <a:rPr lang="en-US" dirty="0" smtClean="0"/>
              <a:t> ops)</a:t>
            </a:r>
          </a:p>
          <a:p>
            <a:endParaRPr lang="en-US" dirty="0"/>
          </a:p>
          <a:p>
            <a:r>
              <a:rPr lang="en-US" dirty="0" smtClean="0"/>
              <a:t>ELM-pacing issues with dropper/injector vs. LITER left to A. Diallo…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862" y="838200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9…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207532"/>
            <a:ext cx="8239125" cy="1838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22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Edge studies should be coordinated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048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Agree</a:t>
            </a:r>
            <a:r>
              <a:rPr lang="en-US" dirty="0" smtClean="0"/>
              <a:t> that all of the edge models benefit strongly from as many experimental constraints as possible and having the data available from day 1 would help with transitions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Agree</a:t>
            </a:r>
            <a:r>
              <a:rPr lang="en-US" dirty="0" smtClean="0"/>
              <a:t> it would be good to have which codes for modeling surface responses. 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PMI/evolution </a:t>
            </a:r>
            <a:r>
              <a:rPr lang="en-US" dirty="0" smtClean="0">
                <a:solidFill>
                  <a:schemeClr val="tx2"/>
                </a:solidFill>
              </a:rPr>
              <a:t>models are intrinsic in </a:t>
            </a:r>
            <a:r>
              <a:rPr lang="en-US" dirty="0" err="1" smtClean="0">
                <a:solidFill>
                  <a:schemeClr val="tx2"/>
                </a:solidFill>
              </a:rPr>
              <a:t>WallDYN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and are being developed.  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MD/DFT/etc. </a:t>
            </a:r>
            <a:r>
              <a:rPr lang="en-US" dirty="0" smtClean="0">
                <a:solidFill>
                  <a:schemeClr val="tx2"/>
                </a:solidFill>
              </a:rPr>
              <a:t>codes </a:t>
            </a:r>
            <a:r>
              <a:rPr lang="en-US" dirty="0" smtClean="0">
                <a:solidFill>
                  <a:schemeClr val="tx2"/>
                </a:solidFill>
              </a:rPr>
              <a:t>are often helpful </a:t>
            </a:r>
            <a:r>
              <a:rPr lang="en-US" dirty="0" smtClean="0">
                <a:solidFill>
                  <a:schemeClr val="tx2"/>
                </a:solidFill>
              </a:rPr>
              <a:t>and could be developed by NSTX-U collaborators (and possibly PPPL theory?)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862" y="914400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9…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314450"/>
            <a:ext cx="8286750" cy="1962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53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784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Strategy and plan for vapor-shielding “success” should be developed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Agree</a:t>
            </a:r>
          </a:p>
          <a:p>
            <a:endParaRPr lang="en-US" dirty="0"/>
          </a:p>
          <a:p>
            <a:r>
              <a:rPr lang="en-US" dirty="0" smtClean="0"/>
              <a:t>Performance metrics for the regime could include radiated power, change in incident heat-flux, reduction in ionic fluxes, degree of </a:t>
            </a:r>
            <a:r>
              <a:rPr lang="en-US" dirty="0" err="1" smtClean="0"/>
              <a:t>divertor</a:t>
            </a:r>
            <a:r>
              <a:rPr lang="en-US" dirty="0" smtClean="0"/>
              <a:t> impurity </a:t>
            </a:r>
            <a:r>
              <a:rPr lang="en-US" dirty="0" smtClean="0"/>
              <a:t>trapping</a:t>
            </a:r>
          </a:p>
          <a:p>
            <a:endParaRPr lang="en-US" dirty="0" smtClean="0"/>
          </a:p>
          <a:p>
            <a:r>
              <a:rPr lang="en-US" dirty="0" smtClean="0"/>
              <a:t>Indications that carbon is present to sufficient degree to change performance will be important to identify in FY16 if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862" y="1230868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9-10…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81150"/>
            <a:ext cx="8286750" cy="10096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2514600"/>
            <a:ext cx="8277225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29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comment on high-Z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Presence of low-Z impurities complicates picture, however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High-Z tiles provide a location of initial source term for wall-evolution codes validated with material migration </a:t>
            </a:r>
            <a:r>
              <a:rPr lang="en-US" dirty="0" smtClean="0">
                <a:solidFill>
                  <a:schemeClr val="tx2"/>
                </a:solidFill>
              </a:rPr>
              <a:t>diagnostics – still useful for PMI studies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Limited surface area of high-Z also limits (eliminates) sweeping statements about core-edge integrated scenarios until more complete </a:t>
            </a:r>
            <a:r>
              <a:rPr lang="en-US" dirty="0" smtClean="0"/>
              <a:t>coverage is present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1619250"/>
            <a:ext cx="8239125" cy="742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3862" y="1230868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10…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2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Consider expanded coverage…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590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Agree:</a:t>
            </a:r>
            <a:r>
              <a:rPr lang="en-US" dirty="0" smtClean="0"/>
              <a:t> expanded coverage would be useful</a:t>
            </a:r>
          </a:p>
          <a:p>
            <a:r>
              <a:rPr lang="en-US" dirty="0" smtClean="0"/>
              <a:t>Should decide coverage after reliable cost estimates are created (see next section)</a:t>
            </a:r>
          </a:p>
          <a:p>
            <a:r>
              <a:rPr lang="en-US" dirty="0" smtClean="0"/>
              <a:t>W/Mo melting considered but rejected for FY16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Considering pre-filled LM targets for droplet emission studies that could inform ITER/ITPA R&amp;D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Agree: </a:t>
            </a:r>
            <a:r>
              <a:rPr lang="en-US" dirty="0" smtClean="0"/>
              <a:t>discrete installation locations could be useful for impurity generation experiments and laser blow-off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A8EB0-A31A-4005-B671-26C905B7B25C}" type="slidenum">
              <a:rPr lang="en-US" smtClean="0"/>
              <a:t>9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314450"/>
            <a:ext cx="8248650" cy="2419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3862" y="914400"/>
            <a:ext cx="1862138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Page 10…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8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797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PAC-35 responses: M&amp;P and Liquid Metals</vt:lpstr>
      <vt:lpstr>Detailed investigation of each wall-conditioning step &amp; advanced planning</vt:lpstr>
      <vt:lpstr>Surface science experiments need to reflect tokamak conditions…</vt:lpstr>
      <vt:lpstr>Systematic approach to address wall conditioning… </vt:lpstr>
      <vt:lpstr>Sufficient time for systematic studies…</vt:lpstr>
      <vt:lpstr>Edge studies should be coordinated</vt:lpstr>
      <vt:lpstr>Strategy and plan for vapor-shielding “success” should be developed</vt:lpstr>
      <vt:lpstr>Additional comment on high-Z studies</vt:lpstr>
      <vt:lpstr>Consider expanded coverage…</vt:lpstr>
      <vt:lpstr>High-Z design and coverage plan (developed w/ K. Tresemer)</vt:lpstr>
      <vt:lpstr>Envelope sketch of concept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PAC-35 responses: Liquid Metals</dc:title>
  <dc:creator>Michael Jaworski</dc:creator>
  <cp:lastModifiedBy>Michael Jaworski</cp:lastModifiedBy>
  <cp:revision>24</cp:revision>
  <dcterms:created xsi:type="dcterms:W3CDTF">2014-07-24T20:51:07Z</dcterms:created>
  <dcterms:modified xsi:type="dcterms:W3CDTF">2014-07-25T17:46:06Z</dcterms:modified>
</cp:coreProperties>
</file>