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54"/>
  </p:notesMasterIdLst>
  <p:handoutMasterIdLst>
    <p:handoutMasterId r:id="rId55"/>
  </p:handoutMasterIdLst>
  <p:sldIdLst>
    <p:sldId id="1217" r:id="rId2"/>
    <p:sldId id="1312" r:id="rId3"/>
    <p:sldId id="1374" r:id="rId4"/>
    <p:sldId id="1272" r:id="rId5"/>
    <p:sldId id="1273" r:id="rId6"/>
    <p:sldId id="1274" r:id="rId7"/>
    <p:sldId id="1275" r:id="rId8"/>
    <p:sldId id="1368" r:id="rId9"/>
    <p:sldId id="1277" r:id="rId10"/>
    <p:sldId id="1278" r:id="rId11"/>
    <p:sldId id="1320" r:id="rId12"/>
    <p:sldId id="1363" r:id="rId13"/>
    <p:sldId id="1346" r:id="rId14"/>
    <p:sldId id="1377" r:id="rId15"/>
    <p:sldId id="1360" r:id="rId16"/>
    <p:sldId id="1322" r:id="rId17"/>
    <p:sldId id="1284" r:id="rId18"/>
    <p:sldId id="1325" r:id="rId19"/>
    <p:sldId id="1326" r:id="rId20"/>
    <p:sldId id="1365" r:id="rId21"/>
    <p:sldId id="1334" r:id="rId22"/>
    <p:sldId id="1335" r:id="rId23"/>
    <p:sldId id="1337" r:id="rId24"/>
    <p:sldId id="1338" r:id="rId25"/>
    <p:sldId id="1366" r:id="rId26"/>
    <p:sldId id="1282" r:id="rId27"/>
    <p:sldId id="1341" r:id="rId28"/>
    <p:sldId id="1343" r:id="rId29"/>
    <p:sldId id="1367" r:id="rId30"/>
    <p:sldId id="1328" r:id="rId31"/>
    <p:sldId id="1330" r:id="rId32"/>
    <p:sldId id="1331" r:id="rId33"/>
    <p:sldId id="1370" r:id="rId34"/>
    <p:sldId id="1332" r:id="rId35"/>
    <p:sldId id="1375" r:id="rId36"/>
    <p:sldId id="1286" r:id="rId37"/>
    <p:sldId id="1372" r:id="rId38"/>
    <p:sldId id="1349" r:id="rId39"/>
    <p:sldId id="1292" r:id="rId40"/>
    <p:sldId id="1293" r:id="rId41"/>
    <p:sldId id="1294" r:id="rId42"/>
    <p:sldId id="1295" r:id="rId43"/>
    <p:sldId id="1296" r:id="rId44"/>
    <p:sldId id="1376" r:id="rId45"/>
    <p:sldId id="1297" r:id="rId46"/>
    <p:sldId id="1351" r:id="rId47"/>
    <p:sldId id="1352" r:id="rId48"/>
    <p:sldId id="1353" r:id="rId49"/>
    <p:sldId id="1354" r:id="rId50"/>
    <p:sldId id="1355" r:id="rId51"/>
    <p:sldId id="1373" r:id="rId52"/>
    <p:sldId id="1371" r:id="rId53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FF9933"/>
    <a:srgbClr val="009999"/>
    <a:srgbClr val="FFCCCC"/>
    <a:srgbClr val="FF3300"/>
    <a:srgbClr val="9999FF"/>
    <a:srgbClr val="FF0000"/>
    <a:srgbClr val="00CC66"/>
    <a:srgbClr val="FFCC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8201" autoAdjust="0"/>
    <p:restoredTop sz="94558" autoAdjust="0"/>
  </p:normalViewPr>
  <p:slideViewPr>
    <p:cSldViewPr>
      <p:cViewPr>
        <p:scale>
          <a:sx n="100" d="100"/>
          <a:sy n="100" d="100"/>
        </p:scale>
        <p:origin x="-1770" y="330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528" y="-9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4A8B76E-066F-4F1C-9F3C-7B0A59AF6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0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92420B3-3334-4F22-B057-47A198518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63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008D5-44D2-47AC-B613-7D6CD12137F8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35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2782E-9648-4A56-834F-DC31174389BC}" type="slidenum">
              <a:rPr lang="en-US"/>
              <a:pPr/>
              <a:t>52</a:t>
            </a:fld>
            <a:endParaRPr lang="en-US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12914-6299-4A44-8AA2-82C3B09FFCC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Calibri" pitchFamily="34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09379" indent="-272839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091352" indent="-218270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527893" indent="-218270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1964433" indent="-218270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400976" indent="-21827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837516" indent="-21827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274057" indent="-21827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710597" indent="-21827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085C15D2-64CA-4227-B373-D6A469EFBE1D}" type="slidenum">
              <a:rPr lang="en-US" altLang="en-US" sz="1200" b="0" i="0">
                <a:solidFill>
                  <a:schemeClr val="tx1"/>
                </a:solidFill>
                <a:latin typeface="Arial" pitchFamily="34" charset="0"/>
              </a:rPr>
              <a:pPr eaLnBrk="1" hangingPunct="1"/>
              <a:t>9</a:t>
            </a:fld>
            <a:endParaRPr lang="en-US" altLang="en-US" sz="1200" b="0" i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13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192EA-3211-41DA-874E-4E33D0390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3087E-BCCB-45BD-8BD6-B0A47A89E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1E6F0EA-879E-4F7F-B436-B9F3E0F7D7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8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Gulim" pitchFamily="34" charset="-127"/>
              </a:defRPr>
            </a:lvl1pPr>
          </a:lstStyle>
          <a:p>
            <a:pPr>
              <a:defRPr/>
            </a:pPr>
            <a:fld id="{6EF10EC8-E19B-42DD-862A-D67D2141C0AF}" type="datetime1">
              <a:rPr lang="ko-KR" altLang="en-US"/>
              <a:pPr>
                <a:defRPr/>
              </a:pPr>
              <a:t>2014-06-08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Gulim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6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8DE9BE04-04E1-44B2-808F-EFAF8402D8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78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2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1C29AF7E-0260-4534-864B-42904FBA3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28800" y="6629400"/>
            <a:ext cx="54864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i="0" dirty="0" smtClean="0">
                <a:latin typeface="Helvetica" pitchFamily="34" charset="0"/>
                <a:cs typeface="+mn-cs"/>
              </a:rPr>
              <a:t>NSTX-U PAC-35 – NSTX-U</a:t>
            </a:r>
            <a:r>
              <a:rPr lang="en-US" sz="800" i="0" baseline="0" dirty="0" smtClean="0">
                <a:latin typeface="Helvetica" pitchFamily="34" charset="0"/>
                <a:cs typeface="+mn-cs"/>
              </a:rPr>
              <a:t> Research Program Overview</a:t>
            </a:r>
            <a:endParaRPr lang="en-US" sz="800" i="0" dirty="0" smtClean="0">
              <a:latin typeface="Helvetica" pitchFamily="34" charset="0"/>
              <a:cs typeface="+mn-cs"/>
            </a:endParaRPr>
          </a:p>
          <a:p>
            <a:pPr algn="ctr">
              <a:defRPr/>
            </a:pPr>
            <a:endParaRPr lang="en-US" sz="800" i="0" dirty="0">
              <a:latin typeface="Helvetica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.jpe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3200" i="0" dirty="0" smtClean="0"/>
              <a:t>Overview of NSTX-U Research Program Plans</a:t>
            </a: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i="0" dirty="0" smtClean="0">
                <a:solidFill>
                  <a:srgbClr val="000000"/>
                </a:solidFill>
                <a:latin typeface="Arial" charset="0"/>
              </a:rPr>
              <a:t>J. Menard (PPPL)</a:t>
            </a:r>
            <a:r>
              <a:rPr lang="en-US" sz="2000" i="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000" i="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NSTX-U Program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Director</a:t>
            </a:r>
          </a:p>
          <a:p>
            <a:pPr algn="ctr"/>
            <a:r>
              <a:rPr lang="en-US" sz="1800" b="0" i="0" dirty="0" smtClean="0">
                <a:solidFill>
                  <a:srgbClr val="000000"/>
                </a:solidFill>
                <a:latin typeface="Arial" charset="0"/>
              </a:rPr>
              <a:t>For the NSTX-U Research Team</a:t>
            </a:r>
            <a:endParaRPr lang="en-US" sz="1800" b="0" i="0" dirty="0" smtClean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676400" y="3352800"/>
            <a:ext cx="5715000" cy="61555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NSTX-U PAC-35 Meeting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PPPL – B318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June 11-13, 2013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NSTX-U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696200" y="2317750"/>
            <a:ext cx="1295400" cy="431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>
                <a:solidFill>
                  <a:srgbClr val="FF0000"/>
                </a:solidFill>
                <a:latin typeface="Arial" charset="0"/>
              </a:rPr>
              <a:t>Inst for Nucl Res, Kiev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Chonbuk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Seoul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0" name="Picture 3" descr="C:\Users\jmenard\Desktop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1" name="Picture 48" descr="ppi221.tmp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057400"/>
            <a:ext cx="1295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2" name="Text Box 152"/>
          <p:cNvSpPr txBox="1">
            <a:spLocks noChangeArrowheads="1"/>
          </p:cNvSpPr>
          <p:nvPr/>
        </p:nvSpPr>
        <p:spPr bwMode="auto">
          <a:xfrm>
            <a:off x="152400" y="2057400"/>
            <a:ext cx="1257300" cy="4648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Coll of Wm &amp; Mary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Old Dominion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2103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3" y="4343400"/>
            <a:ext cx="22748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95"/>
            <a:ext cx="8229600" cy="809095"/>
          </a:xfrm>
        </p:spPr>
        <p:txBody>
          <a:bodyPr/>
          <a:lstStyle/>
          <a:p>
            <a:r>
              <a:rPr lang="en-US" sz="2800" b="1" dirty="0" smtClean="0"/>
              <a:t>Overview of FY2014 NSTX-U research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067800" cy="5638800"/>
          </a:xfrm>
        </p:spPr>
        <p:txBody>
          <a:bodyPr rIns="0"/>
          <a:lstStyle/>
          <a:p>
            <a:r>
              <a:rPr lang="en-US" sz="2800" dirty="0"/>
              <a:t>Collaborations supporting NSTX-U, ITER, FNSF</a:t>
            </a:r>
          </a:p>
          <a:p>
            <a:pPr marL="519113" lvl="1" indent="-341313">
              <a:lnSpc>
                <a:spcPct val="80000"/>
              </a:lnSpc>
            </a:pPr>
            <a:r>
              <a:rPr lang="en-US" sz="2200" dirty="0"/>
              <a:t>DIII-D: </a:t>
            </a:r>
            <a:r>
              <a:rPr lang="en-US" sz="2200" dirty="0" smtClean="0"/>
              <a:t>Snowflake/detachment, pedestal/Li, QH, RWM, operations</a:t>
            </a:r>
            <a:endParaRPr lang="en-US" sz="2200" dirty="0"/>
          </a:p>
          <a:p>
            <a:pPr marL="519113" lvl="1" indent="-341313">
              <a:lnSpc>
                <a:spcPct val="80000"/>
              </a:lnSpc>
            </a:pPr>
            <a:r>
              <a:rPr lang="en-US" sz="2200" dirty="0"/>
              <a:t>C-Mod:  Pedestal structure, high-Z PFC studies, RF</a:t>
            </a:r>
          </a:p>
          <a:p>
            <a:pPr marL="519113" lvl="1" indent="-341313">
              <a:lnSpc>
                <a:spcPct val="80000"/>
              </a:lnSpc>
            </a:pPr>
            <a:r>
              <a:rPr lang="en-US" sz="2200" dirty="0"/>
              <a:t>KSTAR:  NTV physics, MHD </a:t>
            </a:r>
            <a:r>
              <a:rPr lang="en-US" sz="2200" dirty="0" smtClean="0"/>
              <a:t>stability and control</a:t>
            </a:r>
          </a:p>
          <a:p>
            <a:pPr marL="519113" lvl="1" indent="-341313">
              <a:lnSpc>
                <a:spcPct val="80000"/>
              </a:lnSpc>
            </a:pPr>
            <a:r>
              <a:rPr lang="en-US" sz="2200" dirty="0" smtClean="0"/>
              <a:t>MAST:  Momentum and particle transport, EBW plasma start-up</a:t>
            </a:r>
          </a:p>
          <a:p>
            <a:pPr marL="519113" lvl="1" indent="-341313">
              <a:lnSpc>
                <a:spcPct val="80000"/>
              </a:lnSpc>
            </a:pPr>
            <a:r>
              <a:rPr lang="en-US" sz="2200" dirty="0" smtClean="0"/>
              <a:t>York</a:t>
            </a:r>
            <a:r>
              <a:rPr lang="en-US" sz="2200" dirty="0"/>
              <a:t>:  </a:t>
            </a:r>
            <a:r>
              <a:rPr lang="en-US" sz="2200" dirty="0" smtClean="0"/>
              <a:t>Synthetic aperture </a:t>
            </a:r>
            <a:r>
              <a:rPr lang="en-US" sz="2200" dirty="0" smtClean="0">
                <a:latin typeface="Symbol" panose="05050102010706020507" pitchFamily="18" charset="2"/>
              </a:rPr>
              <a:t>m</a:t>
            </a:r>
            <a:r>
              <a:rPr lang="en-US" sz="2200" dirty="0" smtClean="0"/>
              <a:t>-wave imaging (DBS, BXO)</a:t>
            </a:r>
          </a:p>
          <a:p>
            <a:pPr marL="519113" lvl="1" indent="-341313">
              <a:lnSpc>
                <a:spcPct val="80000"/>
              </a:lnSpc>
            </a:pPr>
            <a:r>
              <a:rPr lang="en-US" sz="2200" dirty="0" smtClean="0"/>
              <a:t>EAST: Joint analysis of NSTX/EAST Li/boundary physics data</a:t>
            </a:r>
          </a:p>
          <a:p>
            <a:pPr marL="519113" lvl="1" indent="-341313">
              <a:lnSpc>
                <a:spcPct val="80000"/>
              </a:lnSpc>
            </a:pPr>
            <a:r>
              <a:rPr lang="en-US" sz="2200" dirty="0" smtClean="0"/>
              <a:t>MAGNUM-PSI:  study and develop high-Z + Li PFCs</a:t>
            </a:r>
          </a:p>
          <a:p>
            <a:pPr marL="519113" lvl="1" indent="-341313"/>
            <a:endParaRPr lang="en-US" sz="700" dirty="0" smtClean="0"/>
          </a:p>
          <a:p>
            <a:r>
              <a:rPr lang="en-US" sz="2800" dirty="0" smtClean="0"/>
              <a:t>Prepare for NSTX-U operation</a:t>
            </a:r>
            <a:endParaRPr lang="en-US" sz="2800" dirty="0"/>
          </a:p>
          <a:p>
            <a:pPr marL="519113" lvl="1" indent="-287338">
              <a:lnSpc>
                <a:spcPct val="80000"/>
              </a:lnSpc>
            </a:pPr>
            <a:r>
              <a:rPr lang="en-US" sz="2200" dirty="0"/>
              <a:t>Finish data analysis, publications from NSTX, collaborations</a:t>
            </a:r>
          </a:p>
          <a:p>
            <a:pPr marL="519113" lvl="1" indent="-287338">
              <a:lnSpc>
                <a:spcPct val="80000"/>
              </a:lnSpc>
            </a:pPr>
            <a:r>
              <a:rPr lang="en-US" sz="2200" dirty="0" smtClean="0"/>
              <a:t>Transition </a:t>
            </a:r>
            <a:r>
              <a:rPr lang="en-US" sz="2200" dirty="0"/>
              <a:t>off-site collaboration/researchers back to NSTX-U</a:t>
            </a:r>
          </a:p>
          <a:p>
            <a:pPr marL="519113" lvl="1" indent="-287338">
              <a:lnSpc>
                <a:spcPct val="80000"/>
              </a:lnSpc>
            </a:pPr>
            <a:r>
              <a:rPr lang="en-US" sz="2200" dirty="0" smtClean="0"/>
              <a:t>Finalize physics design </a:t>
            </a:r>
            <a:r>
              <a:rPr lang="en-US" sz="2200" dirty="0"/>
              <a:t>of </a:t>
            </a:r>
            <a:r>
              <a:rPr lang="en-US" sz="2200" dirty="0" smtClean="0"/>
              <a:t>long-term facility enhancements</a:t>
            </a:r>
          </a:p>
          <a:p>
            <a:pPr marL="914400" lvl="2" indent="-225425">
              <a:lnSpc>
                <a:spcPct val="80000"/>
              </a:lnSpc>
            </a:pPr>
            <a:r>
              <a:rPr lang="en-US" sz="2200" dirty="0" smtClean="0"/>
              <a:t>Row </a:t>
            </a:r>
            <a:r>
              <a:rPr lang="en-US" sz="2200" dirty="0"/>
              <a:t>of high-Z tiles on outboard </a:t>
            </a:r>
            <a:r>
              <a:rPr lang="en-US" sz="2200" dirty="0" err="1" smtClean="0"/>
              <a:t>divertor</a:t>
            </a:r>
            <a:r>
              <a:rPr lang="en-US" sz="2200" dirty="0" smtClean="0"/>
              <a:t>, </a:t>
            </a:r>
            <a:r>
              <a:rPr lang="en-US" sz="2200" dirty="0" err="1" smtClean="0"/>
              <a:t>divertor</a:t>
            </a:r>
            <a:r>
              <a:rPr lang="en-US" sz="2200" dirty="0" smtClean="0"/>
              <a:t> </a:t>
            </a:r>
            <a:r>
              <a:rPr lang="en-US" sz="2200" dirty="0" err="1" smtClean="0"/>
              <a:t>cryo</a:t>
            </a:r>
            <a:r>
              <a:rPr lang="en-US" sz="2200" dirty="0" smtClean="0"/>
              <a:t>-pump</a:t>
            </a:r>
          </a:p>
          <a:p>
            <a:pPr marL="914400" lvl="2" indent="-225425">
              <a:lnSpc>
                <a:spcPct val="80000"/>
              </a:lnSpc>
            </a:pPr>
            <a:r>
              <a:rPr lang="en-US" sz="2200" dirty="0" smtClean="0"/>
              <a:t>ECH/EBW </a:t>
            </a:r>
            <a:r>
              <a:rPr lang="en-US" sz="2200" dirty="0"/>
              <a:t>for </a:t>
            </a:r>
            <a:r>
              <a:rPr lang="en-US" sz="2200" dirty="0" smtClean="0"/>
              <a:t>start-up/ramp-up, off-</a:t>
            </a:r>
            <a:r>
              <a:rPr lang="en-US" sz="2200" dirty="0" err="1" smtClean="0"/>
              <a:t>midplane</a:t>
            </a:r>
            <a:r>
              <a:rPr lang="en-US" sz="2200" dirty="0" smtClean="0"/>
              <a:t> </a:t>
            </a:r>
            <a:r>
              <a:rPr lang="en-US" sz="2200" dirty="0"/>
              <a:t>3D </a:t>
            </a:r>
            <a:r>
              <a:rPr lang="en-US" sz="2200" dirty="0" smtClean="0"/>
              <a:t>coils </a:t>
            </a:r>
          </a:p>
          <a:p>
            <a:pPr marL="511175" lvl="1" indent="-285750">
              <a:lnSpc>
                <a:spcPct val="80000"/>
              </a:lnSpc>
            </a:pPr>
            <a:r>
              <a:rPr lang="en-US" sz="2200" dirty="0" smtClean="0"/>
              <a:t>Prepare </a:t>
            </a:r>
            <a:r>
              <a:rPr lang="en-US" sz="2200" dirty="0"/>
              <a:t>diagnostics, control system, analysis for NSTX-U </a:t>
            </a:r>
            <a:r>
              <a:rPr lang="en-US" sz="2200" dirty="0" smtClean="0"/>
              <a:t>ops</a:t>
            </a:r>
            <a:endParaRPr lang="en-US" sz="220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1000" smtClean="0"/>
              <a:pPr algn="r">
                <a:defRPr/>
              </a:pPr>
              <a:t>10</a:t>
            </a:fld>
            <a:endParaRPr lang="en-US" sz="1000" smtClean="0"/>
          </a:p>
        </p:txBody>
      </p:sp>
    </p:spTree>
    <p:extLst>
      <p:ext uri="{BB962C8B-B14F-4D97-AF65-F5344CB8AC3E}">
        <p14:creationId xmlns:p14="http://schemas.microsoft.com/office/powerpoint/2010/main" val="321683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Overview of FY2015-16 NSTX-U research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638800"/>
          </a:xfrm>
        </p:spPr>
        <p:txBody>
          <a:bodyPr rIns="0"/>
          <a:lstStyle/>
          <a:p>
            <a:r>
              <a:rPr lang="en-US" sz="2800" dirty="0" smtClean="0"/>
              <a:t>Resume </a:t>
            </a:r>
            <a:r>
              <a:rPr lang="en-US" sz="2800" dirty="0"/>
              <a:t>operation, explore new </a:t>
            </a:r>
            <a:r>
              <a:rPr lang="en-US" sz="2800" dirty="0" smtClean="0"/>
              <a:t>regimes:</a:t>
            </a:r>
            <a:endParaRPr lang="en-US" sz="2800" dirty="0"/>
          </a:p>
          <a:p>
            <a:pPr marL="795338" lvl="2" indent="-225425">
              <a:lnSpc>
                <a:spcPct val="85000"/>
              </a:lnSpc>
            </a:pPr>
            <a:r>
              <a:rPr lang="en-US" sz="2200" dirty="0" smtClean="0"/>
              <a:t>High </a:t>
            </a:r>
            <a:r>
              <a:rPr lang="en-US" sz="2200" dirty="0">
                <a:latin typeface="Symbol" pitchFamily="18" charset="2"/>
              </a:rPr>
              <a:t>b</a:t>
            </a:r>
            <a:r>
              <a:rPr lang="en-US" sz="2200" dirty="0"/>
              <a:t> + lower </a:t>
            </a:r>
            <a:r>
              <a:rPr lang="en-US" sz="2200" dirty="0">
                <a:latin typeface="Symbol" pitchFamily="18" charset="2"/>
              </a:rPr>
              <a:t>n</a:t>
            </a:r>
            <a:r>
              <a:rPr lang="en-US" sz="2200" dirty="0"/>
              <a:t>*, higher non-inductive w/ higher B</a:t>
            </a:r>
            <a:r>
              <a:rPr lang="en-US" sz="2200" baseline="-25000" dirty="0"/>
              <a:t>T</a:t>
            </a:r>
            <a:r>
              <a:rPr lang="en-US" sz="2200" dirty="0"/>
              <a:t>, I</a:t>
            </a:r>
            <a:r>
              <a:rPr lang="en-US" sz="2200" baseline="-25000" dirty="0"/>
              <a:t>P</a:t>
            </a:r>
            <a:r>
              <a:rPr lang="en-US" sz="2200" dirty="0"/>
              <a:t>, 2</a:t>
            </a:r>
            <a:r>
              <a:rPr lang="en-US" sz="2200" baseline="30000" dirty="0"/>
              <a:t>nd</a:t>
            </a:r>
            <a:r>
              <a:rPr lang="en-US" sz="2200" dirty="0"/>
              <a:t> NBI</a:t>
            </a:r>
          </a:p>
          <a:p>
            <a:endParaRPr lang="en-US" sz="900" dirty="0" smtClean="0"/>
          </a:p>
          <a:p>
            <a:r>
              <a:rPr lang="en-US" sz="2800" dirty="0" smtClean="0"/>
              <a:t>FY2015</a:t>
            </a:r>
          </a:p>
          <a:p>
            <a:pPr marL="519113" lvl="1" indent="-341313"/>
            <a:r>
              <a:rPr lang="en-US" sz="2400" dirty="0"/>
              <a:t>Complete CD-4 for NSTX Upgrade </a:t>
            </a:r>
            <a:r>
              <a:rPr lang="en-US" sz="2400" dirty="0" smtClean="0"/>
              <a:t>Project near end of CY14</a:t>
            </a:r>
            <a:endParaRPr lang="en-US" sz="2400" dirty="0"/>
          </a:p>
          <a:p>
            <a:pPr marL="519113" lvl="1" indent="-341313"/>
            <a:r>
              <a:rPr lang="en-US" sz="2400" dirty="0" smtClean="0"/>
              <a:t>Obtain first data at 60% higher field/current, 2-3</a:t>
            </a:r>
            <a:r>
              <a:rPr lang="en-US" sz="2400" dirty="0" smtClean="0">
                <a:latin typeface="Calibri"/>
              </a:rPr>
              <a:t>× </a:t>
            </a:r>
            <a:r>
              <a:rPr lang="en-US" sz="2400" dirty="0" smtClean="0"/>
              <a:t>longer pulse:</a:t>
            </a:r>
          </a:p>
          <a:p>
            <a:pPr marL="795338" lvl="2" indent="-225425"/>
            <a:r>
              <a:rPr lang="en-US" sz="2200" dirty="0" smtClean="0"/>
              <a:t>Re-establish sustained low l</a:t>
            </a:r>
            <a:r>
              <a:rPr lang="en-US" sz="2200" baseline="-25000" dirty="0" smtClean="0"/>
              <a:t>i</a:t>
            </a:r>
            <a:r>
              <a:rPr lang="en-US" sz="2200" dirty="0" smtClean="0"/>
              <a:t> / high-</a:t>
            </a:r>
            <a:r>
              <a:rPr lang="en-US" sz="2200" dirty="0" smtClean="0">
                <a:latin typeface="Symbol" pitchFamily="18" charset="2"/>
              </a:rPr>
              <a:t>k</a:t>
            </a:r>
            <a:r>
              <a:rPr lang="en-US" sz="2200" dirty="0" smtClean="0"/>
              <a:t> operation above no-wall limit</a:t>
            </a:r>
          </a:p>
          <a:p>
            <a:pPr marL="795338" lvl="2" indent="-225425"/>
            <a:r>
              <a:rPr lang="en-US" sz="2200" dirty="0" smtClean="0"/>
              <a:t>Study thermal confinement, pedestal structure, SOL widths</a:t>
            </a:r>
          </a:p>
          <a:p>
            <a:pPr marL="795338" lvl="2" indent="-225425"/>
            <a:r>
              <a:rPr lang="en-US" sz="2200" dirty="0" smtClean="0"/>
              <a:t>Assess current-drive, fast-ion instabilities from new 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NBI</a:t>
            </a:r>
          </a:p>
          <a:p>
            <a:endParaRPr lang="en-US" sz="600" dirty="0" smtClean="0"/>
          </a:p>
          <a:p>
            <a:r>
              <a:rPr lang="en-US" sz="2800" dirty="0" smtClean="0"/>
              <a:t>FY2016</a:t>
            </a:r>
            <a:endParaRPr lang="en-US" sz="2800" dirty="0"/>
          </a:p>
          <a:p>
            <a:pPr marL="519113" lvl="1" indent="-341313"/>
            <a:r>
              <a:rPr lang="en-US" sz="2400" dirty="0" smtClean="0"/>
              <a:t>Extend NSTX-U performance to full field, current (1T, 2MA)</a:t>
            </a:r>
          </a:p>
          <a:p>
            <a:pPr marL="919117" lvl="2" indent="-341313"/>
            <a:r>
              <a:rPr lang="en-US" sz="2000" dirty="0"/>
              <a:t>Assess </a:t>
            </a:r>
            <a:r>
              <a:rPr lang="en-US" sz="2000" dirty="0" err="1"/>
              <a:t>divertor</a:t>
            </a:r>
            <a:r>
              <a:rPr lang="en-US" sz="2000" dirty="0"/>
              <a:t> heat flux mitigation, confinement at full </a:t>
            </a:r>
            <a:r>
              <a:rPr lang="en-US" sz="2000" dirty="0" smtClean="0"/>
              <a:t>parameters</a:t>
            </a:r>
          </a:p>
          <a:p>
            <a:pPr marL="519113" lvl="1" indent="-341313"/>
            <a:r>
              <a:rPr lang="en-US" sz="2400" dirty="0" smtClean="0"/>
              <a:t>Access full non-inductive, test small current over-drive</a:t>
            </a:r>
          </a:p>
          <a:p>
            <a:pPr marL="519113" lvl="1" indent="-341313"/>
            <a:endParaRPr lang="en-US" sz="2400" dirty="0"/>
          </a:p>
          <a:p>
            <a:pPr marL="288971" lvl="1" indent="-173038">
              <a:lnSpc>
                <a:spcPct val="85000"/>
              </a:lnSpc>
            </a:pPr>
            <a:endParaRPr lang="en-US" sz="24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D638747E-09AD-4C3A-9D13-6024E79E966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5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Near-term upcoming NSTX-U Program events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067800" cy="5334000"/>
          </a:xfrm>
        </p:spPr>
        <p:txBody>
          <a:bodyPr/>
          <a:lstStyle/>
          <a:p>
            <a:r>
              <a:rPr lang="en-US" dirty="0" smtClean="0"/>
              <a:t>Input to FESAC sub-panel on 10 year strategic plan for FES</a:t>
            </a:r>
          </a:p>
          <a:p>
            <a:pPr lvl="1"/>
            <a:r>
              <a:rPr lang="en-US" dirty="0" smtClean="0"/>
              <a:t>Articulate coordinated strategy for </a:t>
            </a:r>
            <a:r>
              <a:rPr lang="en-US" dirty="0"/>
              <a:t>U.S. </a:t>
            </a:r>
            <a:r>
              <a:rPr lang="en-US" dirty="0" smtClean="0"/>
              <a:t>spherical </a:t>
            </a:r>
            <a:r>
              <a:rPr lang="en-US" dirty="0" err="1" smtClean="0"/>
              <a:t>tokamak</a:t>
            </a:r>
            <a:r>
              <a:rPr lang="en-US" dirty="0" smtClean="0"/>
              <a:t> facilities</a:t>
            </a:r>
          </a:p>
          <a:p>
            <a:pPr lvl="1"/>
            <a:r>
              <a:rPr lang="en-US" dirty="0" smtClean="0"/>
              <a:t>Address critical issues in support of FNSF and ITER</a:t>
            </a:r>
          </a:p>
          <a:p>
            <a:pPr lvl="2"/>
            <a:r>
              <a:rPr lang="en-US" dirty="0" smtClean="0"/>
              <a:t>Start-up / ramp-up / sustainment, disruptions, energetic particles, …</a:t>
            </a:r>
          </a:p>
          <a:p>
            <a:pPr lvl="1"/>
            <a:r>
              <a:rPr lang="en-US" dirty="0" smtClean="0"/>
              <a:t>Plans </a:t>
            </a:r>
            <a:r>
              <a:rPr lang="en-US" dirty="0"/>
              <a:t>for long-term increased emphasis on PMI / PFC / liquid metals</a:t>
            </a:r>
          </a:p>
          <a:p>
            <a:pPr lvl="1"/>
            <a:endParaRPr lang="en-US" sz="700" dirty="0"/>
          </a:p>
          <a:p>
            <a:r>
              <a:rPr lang="en-US" dirty="0" smtClean="0"/>
              <a:t>Research Forum to solicit experimental proposals for FY2015 run campaign tentatively planned for December 2014</a:t>
            </a:r>
          </a:p>
          <a:p>
            <a:pPr lvl="1"/>
            <a:r>
              <a:rPr lang="en-US" dirty="0" smtClean="0"/>
              <a:t>Waiting for successful VPI of OH coil before finalizing Forum dates</a:t>
            </a:r>
          </a:p>
          <a:p>
            <a:pPr lvl="1"/>
            <a:r>
              <a:rPr lang="en-US" dirty="0" smtClean="0"/>
              <a:t>Each </a:t>
            </a:r>
            <a:r>
              <a:rPr lang="en-US" dirty="0"/>
              <a:t>topical science group (TSG) will nominally follow year-by-year priorities/detailed plans developed for recent 5 year plan</a:t>
            </a:r>
          </a:p>
          <a:p>
            <a:pPr lvl="1"/>
            <a:r>
              <a:rPr lang="en-US" dirty="0"/>
              <a:t>The research forum specifically requests abbreviated </a:t>
            </a:r>
            <a:r>
              <a:rPr lang="en-US" dirty="0" err="1"/>
              <a:t>eXperimental</a:t>
            </a:r>
            <a:r>
              <a:rPr lang="en-US" dirty="0"/>
              <a:t> Proposals (XPs) be presented at the forum</a:t>
            </a:r>
          </a:p>
          <a:p>
            <a:pPr lvl="2"/>
            <a:r>
              <a:rPr lang="en-US" dirty="0"/>
              <a:t>Motivation, goal, </a:t>
            </a:r>
            <a:r>
              <a:rPr lang="en-US" dirty="0" smtClean="0"/>
              <a:t>shot </a:t>
            </a:r>
            <a:r>
              <a:rPr lang="en-US" dirty="0"/>
              <a:t>plan, # of run days, diagnostics, analysis…</a:t>
            </a:r>
          </a:p>
          <a:p>
            <a:pPr lvl="1"/>
            <a:r>
              <a:rPr lang="en-US" dirty="0" smtClean="0"/>
              <a:t>XP prioritization will be strongly driven by annual research milestones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1000" smtClean="0"/>
              <a:pPr algn="r">
                <a:defRPr/>
              </a:pPr>
              <a:t>12</a:t>
            </a:fld>
            <a:endParaRPr lang="en-US" sz="1000" smtClean="0"/>
          </a:p>
        </p:txBody>
      </p:sp>
    </p:spTree>
    <p:extLst>
      <p:ext uri="{BB962C8B-B14F-4D97-AF65-F5344CB8AC3E}">
        <p14:creationId xmlns:p14="http://schemas.microsoft.com/office/powerpoint/2010/main" val="2677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ABAB38-A6B9-47F0-99BA-BA8089AE29E8}" type="slidenum">
              <a:rPr lang="en-US" smtClean="0">
                <a:ea typeface="ＭＳ Ｐゴシック" pitchFamily="34" charset="-128"/>
                <a:cs typeface="Arial" charset="0"/>
              </a:rPr>
              <a:pPr>
                <a:defRPr/>
              </a:pPr>
              <a:t>13</a:t>
            </a:fld>
            <a:endParaRPr lang="en-US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0" y="1219200"/>
            <a:ext cx="1600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4" rIns="0" bIns="45714"/>
          <a:lstStyle/>
          <a:p>
            <a:pPr marL="342860" indent="-342860" algn="ctr" eaLnBrk="0" hangingPunct="0">
              <a:lnSpc>
                <a:spcPct val="80000"/>
              </a:lnSpc>
            </a:pPr>
            <a:r>
              <a:rPr lang="en-US" sz="1400" i="0" dirty="0">
                <a:solidFill>
                  <a:schemeClr val="accent2"/>
                </a:solidFill>
              </a:rPr>
              <a:t>Expt. Run Weeks: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477001" y="973138"/>
            <a:ext cx="2590799" cy="246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/>
              <a:t>FY2016</a:t>
            </a:r>
            <a:endParaRPr lang="en-US" sz="1600" i="0" dirty="0"/>
          </a:p>
        </p:txBody>
      </p:sp>
      <p:sp>
        <p:nvSpPr>
          <p:cNvPr id="8198" name="Line 21"/>
          <p:cNvSpPr>
            <a:spLocks noChangeShapeType="1"/>
          </p:cNvSpPr>
          <p:nvPr/>
        </p:nvSpPr>
        <p:spPr bwMode="auto">
          <a:xfrm>
            <a:off x="0" y="600075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1" name="Text Box 27"/>
          <p:cNvSpPr txBox="1">
            <a:spLocks noChangeArrowheads="1"/>
          </p:cNvSpPr>
          <p:nvPr/>
        </p:nvSpPr>
        <p:spPr bwMode="auto">
          <a:xfrm>
            <a:off x="1600200" y="1524000"/>
            <a:ext cx="22860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access to reduced density </a:t>
            </a:r>
            <a:b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and </a:t>
            </a:r>
            <a:r>
              <a:rPr lang="en-US" i="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* in high-performance scenarios </a:t>
            </a:r>
            <a:r>
              <a:rPr lang="en-US" b="0" i="0" dirty="0">
                <a:solidFill>
                  <a:srgbClr val="FF0000"/>
                </a:solidFill>
                <a:latin typeface="Arial Narrow" panose="020B0606020202030204" pitchFamily="34" charset="0"/>
              </a:rPr>
              <a:t>(with ASC, BP TSGs)</a:t>
            </a: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3962400" y="973138"/>
            <a:ext cx="2438400" cy="246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/>
              <a:t>FY2015</a:t>
            </a:r>
            <a:endParaRPr lang="en-US" sz="1600" i="0" dirty="0"/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1600200" y="973138"/>
            <a:ext cx="2286000" cy="246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/>
              <a:t>FY2014</a:t>
            </a:r>
            <a:endParaRPr lang="en-US" sz="1600" i="0" dirty="0"/>
          </a:p>
        </p:txBody>
      </p:sp>
      <p:sp>
        <p:nvSpPr>
          <p:cNvPr id="48" name="Right Arrow 47"/>
          <p:cNvSpPr/>
          <p:nvPr/>
        </p:nvSpPr>
        <p:spPr bwMode="auto">
          <a:xfrm>
            <a:off x="76200" y="20574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6" name="Right Arrow 65"/>
          <p:cNvSpPr/>
          <p:nvPr/>
        </p:nvSpPr>
        <p:spPr bwMode="auto">
          <a:xfrm>
            <a:off x="76200" y="15240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ight Arrow 69"/>
          <p:cNvSpPr/>
          <p:nvPr/>
        </p:nvSpPr>
        <p:spPr bwMode="auto">
          <a:xfrm>
            <a:off x="76200" y="37338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ight Arrow 71"/>
          <p:cNvSpPr/>
          <p:nvPr/>
        </p:nvSpPr>
        <p:spPr bwMode="auto">
          <a:xfrm>
            <a:off x="76200" y="432117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ight Arrow 73"/>
          <p:cNvSpPr/>
          <p:nvPr/>
        </p:nvSpPr>
        <p:spPr bwMode="auto">
          <a:xfrm>
            <a:off x="76200" y="490855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ight Arrow 75"/>
          <p:cNvSpPr/>
          <p:nvPr/>
        </p:nvSpPr>
        <p:spPr bwMode="auto">
          <a:xfrm>
            <a:off x="76200" y="546417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29" name="Text Box 12"/>
          <p:cNvSpPr txBox="1">
            <a:spLocks noChangeArrowheads="1"/>
          </p:cNvSpPr>
          <p:nvPr/>
        </p:nvSpPr>
        <p:spPr bwMode="auto">
          <a:xfrm>
            <a:off x="76200" y="2057401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Transport and Turbulence</a:t>
            </a:r>
          </a:p>
        </p:txBody>
      </p:sp>
      <p:sp>
        <p:nvSpPr>
          <p:cNvPr id="8230" name="Text Box 12"/>
          <p:cNvSpPr txBox="1">
            <a:spLocks noChangeArrowheads="1"/>
          </p:cNvSpPr>
          <p:nvPr/>
        </p:nvSpPr>
        <p:spPr bwMode="auto">
          <a:xfrm>
            <a:off x="76200" y="1501775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Macroscopic Stability</a:t>
            </a:r>
          </a:p>
        </p:txBody>
      </p:sp>
      <p:sp>
        <p:nvSpPr>
          <p:cNvPr id="8232" name="Text Box 12"/>
          <p:cNvSpPr txBox="1">
            <a:spLocks noChangeArrowheads="1"/>
          </p:cNvSpPr>
          <p:nvPr/>
        </p:nvSpPr>
        <p:spPr bwMode="auto">
          <a:xfrm>
            <a:off x="76200" y="3733801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 err="1">
                <a:solidFill>
                  <a:schemeClr val="tx1"/>
                </a:solidFill>
                <a:latin typeface="Arial Narrow" pitchFamily="34" charset="0"/>
              </a:rPr>
              <a:t>Waves+Energetic</a:t>
            </a: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 Particles</a:t>
            </a:r>
          </a:p>
        </p:txBody>
      </p:sp>
      <p:sp>
        <p:nvSpPr>
          <p:cNvPr id="8233" name="Text Box 12"/>
          <p:cNvSpPr txBox="1">
            <a:spLocks noChangeArrowheads="1"/>
          </p:cNvSpPr>
          <p:nvPr/>
        </p:nvSpPr>
        <p:spPr bwMode="auto">
          <a:xfrm>
            <a:off x="76200" y="4321175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Solenoid-free Start-up/ramp-up</a:t>
            </a:r>
          </a:p>
        </p:txBody>
      </p:sp>
      <p:sp>
        <p:nvSpPr>
          <p:cNvPr id="8234" name="Text Box 12"/>
          <p:cNvSpPr txBox="1">
            <a:spLocks noChangeArrowheads="1"/>
          </p:cNvSpPr>
          <p:nvPr/>
        </p:nvSpPr>
        <p:spPr bwMode="auto">
          <a:xfrm>
            <a:off x="76200" y="4908550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Adv. Scenarios and Control</a:t>
            </a:r>
          </a:p>
        </p:txBody>
      </p:sp>
      <p:sp>
        <p:nvSpPr>
          <p:cNvPr id="8235" name="Text Box 12"/>
          <p:cNvSpPr txBox="1">
            <a:spLocks noChangeArrowheads="1"/>
          </p:cNvSpPr>
          <p:nvPr/>
        </p:nvSpPr>
        <p:spPr bwMode="auto">
          <a:xfrm>
            <a:off x="76200" y="5464175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ITER Needs + Cross-cutting</a:t>
            </a:r>
          </a:p>
        </p:txBody>
      </p:sp>
      <p:sp>
        <p:nvSpPr>
          <p:cNvPr id="8237" name="Text Box 16"/>
          <p:cNvSpPr txBox="1">
            <a:spLocks noChangeArrowheads="1"/>
          </p:cNvSpPr>
          <p:nvPr/>
        </p:nvSpPr>
        <p:spPr bwMode="auto">
          <a:xfrm>
            <a:off x="1600200" y="3743326"/>
            <a:ext cx="2286000" cy="35085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ct val="700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reduced models for *AE mode-induced fast-ion transport</a:t>
            </a:r>
          </a:p>
        </p:txBody>
      </p:sp>
      <p:sp>
        <p:nvSpPr>
          <p:cNvPr id="8239" name="Text Box 23"/>
          <p:cNvSpPr txBox="1">
            <a:spLocks noChangeArrowheads="1"/>
          </p:cNvSpPr>
          <p:nvPr/>
        </p:nvSpPr>
        <p:spPr bwMode="auto">
          <a:xfrm>
            <a:off x="1600200" y="6071616"/>
            <a:ext cx="2286000" cy="44319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Quantify plasma response to non-</a:t>
            </a:r>
            <a:r>
              <a:rPr lang="en-US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axisymmetric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(3D) magnetic fields in </a:t>
            </a:r>
            <a:r>
              <a:rPr lang="en-US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tokamaks</a:t>
            </a:r>
            <a:endParaRPr lang="en-US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240" name="Text Box 27"/>
          <p:cNvSpPr txBox="1">
            <a:spLocks noChangeArrowheads="1"/>
          </p:cNvSpPr>
          <p:nvPr/>
        </p:nvSpPr>
        <p:spPr bwMode="auto">
          <a:xfrm>
            <a:off x="1600200" y="4876800"/>
            <a:ext cx="22860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advanced control techniques for sustained high performance </a:t>
            </a:r>
            <a:r>
              <a:rPr lang="en-US" b="0" i="0" dirty="0">
                <a:solidFill>
                  <a:srgbClr val="FF0000"/>
                </a:solidFill>
                <a:latin typeface="Arial Narrow" panose="020B0606020202030204" pitchFamily="34" charset="0"/>
              </a:rPr>
              <a:t>(with MS, BP TSGs)</a:t>
            </a:r>
          </a:p>
        </p:txBody>
      </p:sp>
      <p:sp>
        <p:nvSpPr>
          <p:cNvPr id="51" name="Right Arrow 50"/>
          <p:cNvSpPr/>
          <p:nvPr/>
        </p:nvSpPr>
        <p:spPr bwMode="auto">
          <a:xfrm>
            <a:off x="76200" y="264477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2" name="Text Box 12"/>
          <p:cNvSpPr txBox="1">
            <a:spLocks noChangeArrowheads="1"/>
          </p:cNvSpPr>
          <p:nvPr/>
        </p:nvSpPr>
        <p:spPr bwMode="auto">
          <a:xfrm>
            <a:off x="76200" y="2644776"/>
            <a:ext cx="1295400" cy="4801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Boundary </a:t>
            </a:r>
          </a:p>
          <a:p>
            <a:pPr algn="ctr">
              <a:lnSpc>
                <a:spcPct val="90000"/>
              </a:lnSpc>
            </a:pPr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Physics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76200" y="32004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76200" y="3295168"/>
            <a:ext cx="1295400" cy="2862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Materials &amp; PFCs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35708" y="1185445"/>
            <a:ext cx="298457" cy="33854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600" i="0" dirty="0" smtClean="0"/>
              <a:t>0</a:t>
            </a:r>
            <a:endParaRPr lang="en-US" sz="1600" i="0" dirty="0"/>
          </a:p>
        </p:txBody>
      </p:sp>
      <p:sp>
        <p:nvSpPr>
          <p:cNvPr id="59" name="TextBox 58"/>
          <p:cNvSpPr txBox="1"/>
          <p:nvPr/>
        </p:nvSpPr>
        <p:spPr>
          <a:xfrm>
            <a:off x="1600200" y="1400889"/>
            <a:ext cx="304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R14-1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00200" y="3610689"/>
            <a:ext cx="304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R14-2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00200" y="4753689"/>
            <a:ext cx="304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R14-3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65" name="Right Arrow 64"/>
          <p:cNvSpPr/>
          <p:nvPr/>
        </p:nvSpPr>
        <p:spPr bwMode="auto">
          <a:xfrm>
            <a:off x="76200" y="607248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76200" y="6072188"/>
            <a:ext cx="1295400" cy="4810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Joint Research </a:t>
            </a:r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Target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Text Box 11"/>
          <p:cNvSpPr txBox="1">
            <a:spLocks noChangeArrowheads="1"/>
          </p:cNvSpPr>
          <p:nvPr/>
        </p:nvSpPr>
        <p:spPr bwMode="auto">
          <a:xfrm>
            <a:off x="5333978" y="1295400"/>
            <a:ext cx="381022" cy="222250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</a:rPr>
              <a:t>20</a:t>
            </a:r>
            <a:endParaRPr lang="en-US" sz="1400" i="0" dirty="0">
              <a:solidFill>
                <a:srgbClr val="FFFFFF"/>
              </a:solidFill>
            </a:endParaRPr>
          </a:p>
        </p:txBody>
      </p:sp>
      <p:sp>
        <p:nvSpPr>
          <p:cNvPr id="73" name="Text Box 27"/>
          <p:cNvSpPr txBox="1">
            <a:spLocks noChangeArrowheads="1"/>
          </p:cNvSpPr>
          <p:nvPr/>
        </p:nvSpPr>
        <p:spPr bwMode="auto">
          <a:xfrm>
            <a:off x="4008120" y="3733800"/>
            <a:ext cx="23622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effects of NBI injection on fast-ion f(v) and NBI-CD profile </a:t>
            </a:r>
            <a:r>
              <a:rPr lang="en-US" b="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(with SFSU, MS, ASC TSGs</a:t>
            </a:r>
            <a:r>
              <a:rPr lang="en-US" b="0" i="0" dirty="0"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75" name="Text Box 27"/>
          <p:cNvSpPr txBox="1">
            <a:spLocks noChangeArrowheads="1"/>
          </p:cNvSpPr>
          <p:nvPr/>
        </p:nvSpPr>
        <p:spPr bwMode="auto">
          <a:xfrm>
            <a:off x="4008120" y="5228511"/>
            <a:ext cx="23622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Develop </a:t>
            </a:r>
            <a:r>
              <a:rPr lang="en-US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physics+operational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tools for high-performance discharges  </a:t>
            </a:r>
            <a:r>
              <a:rPr lang="en-US" b="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(with CC, ASC, MS</a:t>
            </a:r>
            <a:r>
              <a:rPr lang="en-US" b="0" i="0" dirty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b="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BP, M&amp;P TSGs)</a:t>
            </a:r>
            <a:endParaRPr lang="en-US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7" name="Text Box 27"/>
          <p:cNvSpPr txBox="1">
            <a:spLocks noChangeArrowheads="1"/>
          </p:cNvSpPr>
          <p:nvPr/>
        </p:nvSpPr>
        <p:spPr bwMode="auto">
          <a:xfrm>
            <a:off x="4008120" y="2819400"/>
            <a:ext cx="2362200" cy="48986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Develop snowflake configuration, study edge and </a:t>
            </a:r>
            <a:r>
              <a:rPr lang="en-US" i="0" dirty="0" err="1" smtClean="0">
                <a:solidFill>
                  <a:srgbClr val="008080"/>
                </a:solidFill>
                <a:latin typeface="Arial Narrow" panose="020B0606020202030204" pitchFamily="34" charset="0"/>
              </a:rPr>
              <a:t>divertor</a:t>
            </a:r>
            <a:r>
              <a:rPr lang="en-US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 properties</a:t>
            </a:r>
          </a:p>
          <a:p>
            <a:pPr>
              <a:lnSpc>
                <a:spcPts val="1000"/>
              </a:lnSpc>
            </a:pPr>
            <a:r>
              <a:rPr lang="en-US" b="0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(with ASC, TT, MP)</a:t>
            </a:r>
            <a:endParaRPr lang="en-US" b="0" i="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78" name="Text Box 27"/>
          <p:cNvSpPr txBox="1">
            <a:spLocks noChangeArrowheads="1"/>
          </p:cNvSpPr>
          <p:nvPr/>
        </p:nvSpPr>
        <p:spPr bwMode="auto">
          <a:xfrm>
            <a:off x="4008120" y="2286000"/>
            <a:ext cx="23622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H-mode </a:t>
            </a:r>
            <a:r>
              <a:rPr lang="en-US" i="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i="0" baseline="-250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pedestal, SOL characteristics at higher B</a:t>
            </a:r>
            <a:r>
              <a:rPr lang="en-US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I</a:t>
            </a:r>
            <a:r>
              <a:rPr lang="en-US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P</a:t>
            </a:r>
            <a:r>
              <a:rPr lang="en-US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NBI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b="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(with BP, M&amp;P, ASC, WEP TSGs</a:t>
            </a:r>
            <a:r>
              <a:rPr lang="en-US" b="0" i="0" dirty="0"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008120" y="2162889"/>
            <a:ext cx="304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R15-1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008120" y="3610689"/>
            <a:ext cx="304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R15-2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008120" y="5105400"/>
            <a:ext cx="304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R15-3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008120" y="3305889"/>
            <a:ext cx="381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IR15-1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4" name="Text Box 11"/>
          <p:cNvSpPr txBox="1">
            <a:spLocks noChangeArrowheads="1"/>
          </p:cNvSpPr>
          <p:nvPr/>
        </p:nvSpPr>
        <p:spPr bwMode="auto">
          <a:xfrm>
            <a:off x="4952978" y="1295400"/>
            <a:ext cx="381022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accent2"/>
                </a:solidFill>
              </a:rPr>
              <a:t>18</a:t>
            </a:r>
            <a:endParaRPr lang="en-US" sz="1400" i="0" dirty="0">
              <a:solidFill>
                <a:schemeClr val="accent2"/>
              </a:solidFill>
            </a:endParaRPr>
          </a:p>
        </p:txBody>
      </p:sp>
      <p:sp>
        <p:nvSpPr>
          <p:cNvPr id="85" name="Text Box 23"/>
          <p:cNvSpPr txBox="1">
            <a:spLocks noChangeArrowheads="1"/>
          </p:cNvSpPr>
          <p:nvPr/>
        </p:nvSpPr>
        <p:spPr bwMode="auto">
          <a:xfrm>
            <a:off x="4008120" y="6071616"/>
            <a:ext cx="2362200" cy="44319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Quantify impact of broadened current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and pressure profiles on </a:t>
            </a:r>
            <a:r>
              <a:rPr lang="en-US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tokamak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confinement 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and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stability</a:t>
            </a:r>
            <a:endParaRPr lang="en-US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6" name="Text Box 23"/>
          <p:cNvSpPr txBox="1">
            <a:spLocks noChangeArrowheads="1"/>
          </p:cNvSpPr>
          <p:nvPr/>
        </p:nvSpPr>
        <p:spPr bwMode="auto">
          <a:xfrm>
            <a:off x="6477000" y="6071616"/>
            <a:ext cx="2590800" cy="44319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disruption mitigation and  warning / prediction techniques</a:t>
            </a:r>
          </a:p>
          <a:p>
            <a:pPr algn="ctr">
              <a:lnSpc>
                <a:spcPct val="800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(+ additional theory contribution)</a:t>
            </a:r>
            <a:endParaRPr lang="en-US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7619977" y="1295400"/>
            <a:ext cx="404309" cy="222250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</a:rPr>
              <a:t>20</a:t>
            </a:r>
            <a:endParaRPr lang="en-US" sz="1400" i="0" dirty="0">
              <a:solidFill>
                <a:srgbClr val="FFFFFF"/>
              </a:solidFill>
            </a:endParaRP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7238977" y="1295400"/>
            <a:ext cx="4043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accent2"/>
                </a:solidFill>
              </a:rPr>
              <a:t>16</a:t>
            </a:r>
            <a:endParaRPr lang="en-US" sz="1400" i="0" dirty="0">
              <a:solidFill>
                <a:schemeClr val="accent2"/>
              </a:solidFill>
            </a:endParaRPr>
          </a:p>
        </p:txBody>
      </p:sp>
      <p:sp>
        <p:nvSpPr>
          <p:cNvPr id="57" name="Text Box 27"/>
          <p:cNvSpPr txBox="1">
            <a:spLocks noChangeArrowheads="1"/>
          </p:cNvSpPr>
          <p:nvPr/>
        </p:nvSpPr>
        <p:spPr bwMode="auto">
          <a:xfrm>
            <a:off x="6477000" y="4618911"/>
            <a:ext cx="2590800" cy="477042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Develop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high-non-inductive fraction NBI H-modes for ramp-up &amp; sustainment </a:t>
            </a:r>
            <a:r>
              <a:rPr lang="en-US" b="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(Joint ASC+SFSU)</a:t>
            </a:r>
            <a:endParaRPr lang="en-US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2" name="Text Box 27"/>
          <p:cNvSpPr txBox="1">
            <a:spLocks noChangeArrowheads="1"/>
          </p:cNvSpPr>
          <p:nvPr/>
        </p:nvSpPr>
        <p:spPr bwMode="auto">
          <a:xfrm>
            <a:off x="6477000" y="2590800"/>
            <a:ext cx="2590800" cy="477042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scaling, mitigation of steady-state, transient heat-fluxes w/ 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advanced </a:t>
            </a:r>
            <a:r>
              <a:rPr lang="en-US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operation at high power density </a:t>
            </a:r>
            <a:endParaRPr lang="en-US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6477000" y="3937429"/>
            <a:ext cx="2590800" cy="477042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fast-wave SOL losses and core  thermal and fast ion interactions at increased B</a:t>
            </a:r>
            <a:r>
              <a:rPr lang="en-US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I</a:t>
            </a:r>
            <a:r>
              <a:rPr lang="en-US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endParaRPr lang="en-US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76999" y="2447847"/>
            <a:ext cx="3234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476999" y="3810000"/>
            <a:ext cx="3234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76999" y="4495800"/>
            <a:ext cx="3234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R16-4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0" name="Text Box 27"/>
          <p:cNvSpPr txBox="1">
            <a:spLocks noChangeArrowheads="1"/>
          </p:cNvSpPr>
          <p:nvPr/>
        </p:nvSpPr>
        <p:spPr bwMode="auto">
          <a:xfrm>
            <a:off x="6477000" y="1961294"/>
            <a:ext cx="2590800" cy="477042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i="0" dirty="0">
                <a:solidFill>
                  <a:srgbClr val="008080"/>
                </a:solidFill>
                <a:latin typeface="Arial Narrow" panose="020B0606020202030204" pitchFamily="34" charset="0"/>
              </a:rPr>
              <a:t>Assess </a:t>
            </a:r>
            <a:r>
              <a:rPr lang="en-US" i="0" dirty="0" err="1" smtClean="0">
                <a:solidFill>
                  <a:srgbClr val="008080"/>
                </a:solidFill>
                <a:latin typeface="Symbol" panose="05050102010706020507" pitchFamily="18" charset="2"/>
              </a:rPr>
              <a:t>t</a:t>
            </a:r>
            <a:r>
              <a:rPr lang="en-US" i="0" baseline="-25000" dirty="0" err="1" smtClean="0">
                <a:solidFill>
                  <a:srgbClr val="008080"/>
                </a:solidFill>
                <a:latin typeface="Arial Narrow" panose="020B0606020202030204" pitchFamily="34" charset="0"/>
              </a:rPr>
              <a:t>E</a:t>
            </a:r>
            <a:r>
              <a:rPr lang="en-US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 and local transport </a:t>
            </a:r>
            <a:r>
              <a:rPr lang="en-US" i="0" dirty="0">
                <a:solidFill>
                  <a:srgbClr val="008080"/>
                </a:solidFill>
                <a:latin typeface="Arial Narrow" panose="020B0606020202030204" pitchFamily="34" charset="0"/>
              </a:rPr>
              <a:t>and turbulence </a:t>
            </a:r>
            <a:r>
              <a:rPr lang="en-US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at low </a:t>
            </a:r>
            <a:r>
              <a:rPr lang="en-US" i="0" dirty="0" smtClean="0">
                <a:solidFill>
                  <a:srgbClr val="008080"/>
                </a:solidFill>
                <a:latin typeface="Symbol" panose="05050102010706020507" pitchFamily="18" charset="2"/>
              </a:rPr>
              <a:t>n</a:t>
            </a:r>
            <a:r>
              <a:rPr lang="en-US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* with full </a:t>
            </a:r>
            <a:r>
              <a:rPr lang="en-US" i="0" dirty="0">
                <a:solidFill>
                  <a:srgbClr val="008080"/>
                </a:solidFill>
                <a:latin typeface="Arial Narrow" panose="020B0606020202030204" pitchFamily="34" charset="0"/>
              </a:rPr>
              <a:t>range of </a:t>
            </a:r>
            <a:r>
              <a:rPr lang="en-US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B</a:t>
            </a:r>
            <a:r>
              <a:rPr lang="en-US" i="0" baseline="-2500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T</a:t>
            </a:r>
            <a:r>
              <a:rPr lang="en-US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, I</a:t>
            </a:r>
            <a:r>
              <a:rPr lang="en-US" i="0" baseline="-2500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P</a:t>
            </a:r>
            <a:r>
              <a:rPr lang="en-US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, and </a:t>
            </a:r>
            <a:r>
              <a:rPr lang="en-US" i="0" dirty="0">
                <a:solidFill>
                  <a:srgbClr val="008080"/>
                </a:solidFill>
                <a:latin typeface="Arial Narrow" panose="020B0606020202030204" pitchFamily="34" charset="0"/>
              </a:rPr>
              <a:t>NBI power</a:t>
            </a:r>
            <a:endParaRPr lang="en-US" b="0" i="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477000" y="1828800"/>
            <a:ext cx="40428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IR16-1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 bwMode="auto">
          <a:xfrm>
            <a:off x="0" y="445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14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293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44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58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i="0" dirty="0" smtClean="0">
                <a:ea typeface="ＭＳ Ｐゴシック" pitchFamily="1" charset="-128"/>
              </a:rPr>
              <a:t>NSTX-U </a:t>
            </a:r>
            <a:r>
              <a:rPr lang="en-US" i="0" dirty="0">
                <a:ea typeface="ＭＳ Ｐゴシック" pitchFamily="1" charset="-128"/>
              </a:rPr>
              <a:t>research milestones target exploitation of new Upgrade capabilities, exploration of new </a:t>
            </a:r>
            <a:r>
              <a:rPr lang="en-US" i="0" dirty="0" smtClean="0">
                <a:ea typeface="ＭＳ Ｐゴシック" pitchFamily="1" charset="-128"/>
              </a:rPr>
              <a:t>regimes in FY15-16</a:t>
            </a:r>
            <a:endParaRPr lang="en-US" sz="4000" i="0" kern="0" dirty="0"/>
          </a:p>
        </p:txBody>
      </p:sp>
      <p:sp>
        <p:nvSpPr>
          <p:cNvPr id="58" name="Text Box 27"/>
          <p:cNvSpPr txBox="1">
            <a:spLocks noChangeArrowheads="1"/>
          </p:cNvSpPr>
          <p:nvPr/>
        </p:nvSpPr>
        <p:spPr bwMode="auto">
          <a:xfrm>
            <a:off x="6477000" y="3262699"/>
            <a:ext cx="2590800" cy="348801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high-Z </a:t>
            </a:r>
            <a:r>
              <a:rPr lang="en-US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PFC performance and impact 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on operating scenarios</a:t>
            </a:r>
            <a:endParaRPr lang="en-US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476999" y="3124200"/>
            <a:ext cx="3234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4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NSTX-U Topical </a:t>
            </a:r>
            <a:r>
              <a:rPr lang="en-US" sz="2800" dirty="0" smtClean="0"/>
              <a:t>Science Groups (TSGs) </a:t>
            </a:r>
            <a:r>
              <a:rPr lang="en-US" sz="2800" dirty="0" smtClean="0"/>
              <a:t>play </a:t>
            </a:r>
            <a:br>
              <a:rPr lang="en-US" sz="2800" dirty="0" smtClean="0"/>
            </a:br>
            <a:r>
              <a:rPr lang="en-US" sz="2800" dirty="0" smtClean="0"/>
              <a:t>lead role </a:t>
            </a:r>
            <a:r>
              <a:rPr lang="en-US" sz="2800" dirty="0" smtClean="0"/>
              <a:t>in </a:t>
            </a:r>
            <a:r>
              <a:rPr lang="en-US" sz="2800" dirty="0" smtClean="0"/>
              <a:t>carrying out research </a:t>
            </a:r>
            <a:r>
              <a:rPr lang="en-US" sz="2800" dirty="0" smtClean="0"/>
              <a:t>program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1519027"/>
            <a:ext cx="6172200" cy="4508501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228600" indent="-228600"/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Determine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and address highest priority scientific issues through discussion and consensus at open meetings</a:t>
            </a:r>
          </a:p>
          <a:p>
            <a:pPr marL="228600" indent="-228600"/>
            <a:r>
              <a:rPr lang="en-US" sz="1800" dirty="0"/>
              <a:t>Draft scientific milestones with Program/Project directors</a:t>
            </a:r>
          </a:p>
          <a:p>
            <a:pPr marL="228600" indent="-228600"/>
            <a:r>
              <a:rPr lang="en-US" sz="1800" dirty="0"/>
              <a:t>Define facility/theory resources </a:t>
            </a:r>
            <a:r>
              <a:rPr lang="en-US" sz="1800" dirty="0" smtClean="0"/>
              <a:t>needed to achieve </a:t>
            </a:r>
            <a:r>
              <a:rPr lang="en-US" sz="1800" dirty="0"/>
              <a:t>goals</a:t>
            </a:r>
          </a:p>
          <a:p>
            <a:pPr marL="228600" indent="-228600"/>
            <a:r>
              <a:rPr lang="en-US" sz="1800" dirty="0" smtClean="0"/>
              <a:t>Organize NSTX-U </a:t>
            </a:r>
            <a:r>
              <a:rPr lang="en-US" sz="1800" dirty="0" smtClean="0"/>
              <a:t>Research Forum </a:t>
            </a:r>
            <a:r>
              <a:rPr lang="en-US" sz="1800" dirty="0" smtClean="0"/>
              <a:t>sessions</a:t>
            </a:r>
            <a:endParaRPr lang="en-US" sz="1800" dirty="0" smtClean="0"/>
          </a:p>
          <a:p>
            <a:pPr marL="228600" indent="-228600"/>
            <a:r>
              <a:rPr lang="en-US" sz="1800" dirty="0"/>
              <a:t>Propose and execute experiments to achieve milestones and address research priorities</a:t>
            </a:r>
          </a:p>
          <a:p>
            <a:pPr marL="228600" indent="-228600"/>
            <a:r>
              <a:rPr lang="en-US" sz="1800" dirty="0" smtClean="0"/>
              <a:t>Present TSG results and plans at annual PAC meetings</a:t>
            </a:r>
          </a:p>
          <a:p>
            <a:pPr marL="228600" indent="-228600"/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Lead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brainstorming,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organization, writing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of 5 year plan</a:t>
            </a:r>
          </a:p>
          <a:p>
            <a:pPr marL="228600" indent="-228600"/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Aid results dissemination with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Physics Analysis Division</a:t>
            </a:r>
          </a:p>
          <a:p>
            <a:pPr marL="457200" lvl="1" indent="-228600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Publications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, talks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, seminars, colloquia, conferences, ITPA, BPO</a:t>
            </a:r>
          </a:p>
          <a:p>
            <a:pPr marL="228600" indent="-228600"/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Provide summaries of scientific progress at NSTX-U team meetings and other venues to promote discussion</a:t>
            </a:r>
          </a:p>
          <a:p>
            <a:pPr marL="228600" indent="-228600"/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Assist and report to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NSTX-U Program/Project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directors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43108" y="1185446"/>
            <a:ext cx="2376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Arial" pitchFamily="34" charset="0"/>
              </a:rPr>
              <a:t>Topical Science Groups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50862" y="3800265"/>
            <a:ext cx="2292338" cy="515938"/>
          </a:xfrm>
          <a:prstGeom prst="rect">
            <a:avLst/>
          </a:prstGeom>
          <a:solidFill>
            <a:srgbClr val="F2F2F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484454" y="3839952"/>
            <a:ext cx="2258746" cy="45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100" i="0" u="sng" dirty="0">
                <a:solidFill>
                  <a:srgbClr val="3333CC"/>
                </a:solidFill>
              </a:rPr>
              <a:t>Waves and Energetic Particles</a:t>
            </a:r>
            <a:endParaRPr lang="en-US" altLang="en-US" sz="1100" b="0" i="0" u="sng" dirty="0"/>
          </a:p>
          <a:p>
            <a:pPr lvl="0" algn="ctr">
              <a:lnSpc>
                <a:spcPct val="90000"/>
              </a:lnSpc>
            </a:pPr>
            <a:r>
              <a:rPr lang="en-US" altLang="en-US" sz="1100" b="0" i="0" dirty="0" smtClean="0">
                <a:solidFill>
                  <a:srgbClr val="000000"/>
                </a:solidFill>
              </a:rPr>
              <a:t>M. </a:t>
            </a:r>
            <a:r>
              <a:rPr lang="en-US" altLang="en-US" sz="1100" b="0" i="0" dirty="0" err="1" smtClean="0">
                <a:solidFill>
                  <a:srgbClr val="000000"/>
                </a:solidFill>
              </a:rPr>
              <a:t>Podestá</a:t>
            </a:r>
            <a:r>
              <a:rPr lang="en-US" altLang="en-US" sz="1100" b="0" i="0" dirty="0" smtClean="0">
                <a:solidFill>
                  <a:srgbClr val="000000"/>
                </a:solidFill>
              </a:rPr>
              <a:t>, R. Perkins</a:t>
            </a:r>
            <a:endParaRPr lang="en-US" altLang="en-US" sz="1100" b="0" i="0" dirty="0" smtClean="0"/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Theory: N. 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</a:rPr>
              <a:t>Gorelenkov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, N. 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</a:rPr>
              <a:t>Bertelli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450862" y="4941677"/>
            <a:ext cx="2292338" cy="515938"/>
          </a:xfrm>
          <a:prstGeom prst="rect">
            <a:avLst/>
          </a:prstGeom>
          <a:solidFill>
            <a:srgbClr val="F2F2F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465150" y="4966176"/>
            <a:ext cx="2278047" cy="4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100" i="0" u="sng" dirty="0">
                <a:solidFill>
                  <a:srgbClr val="3333CC"/>
                </a:solidFill>
              </a:rPr>
              <a:t>Advanced Scenarios &amp;</a:t>
            </a:r>
            <a:r>
              <a:rPr lang="en-US" altLang="en-US" sz="1100" i="0" u="sng" dirty="0" smtClean="0">
                <a:solidFill>
                  <a:srgbClr val="3333CC"/>
                </a:solidFill>
              </a:rPr>
              <a:t> </a:t>
            </a:r>
            <a:r>
              <a:rPr lang="en-US" altLang="en-US" sz="1100" i="0" u="sng" dirty="0">
                <a:solidFill>
                  <a:srgbClr val="3333CC"/>
                </a:solidFill>
              </a:rPr>
              <a:t>Control</a:t>
            </a:r>
            <a:endParaRPr lang="en-US" altLang="en-US" sz="1100" b="0" i="0" u="sng" dirty="0"/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S. Gerhardt, E. 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</a:rPr>
              <a:t>Kolemen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b="0" i="0" dirty="0" smtClean="0">
                <a:solidFill>
                  <a:srgbClr val="000000"/>
                </a:solidFill>
              </a:rPr>
              <a:t>Scenario modelling: F. </a:t>
            </a:r>
            <a:r>
              <a:rPr lang="en-US" altLang="en-US" sz="1100" b="0" i="0" dirty="0" err="1" smtClean="0">
                <a:solidFill>
                  <a:srgbClr val="000000"/>
                </a:solidFill>
              </a:rPr>
              <a:t>Poli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450862" y="3230352"/>
            <a:ext cx="2292337" cy="515938"/>
          </a:xfrm>
          <a:prstGeom prst="rect">
            <a:avLst/>
          </a:prstGeom>
          <a:solidFill>
            <a:srgbClr val="F2F2F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450861" y="3251688"/>
            <a:ext cx="2292335" cy="4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100" i="0" u="sng" dirty="0">
                <a:solidFill>
                  <a:srgbClr val="3333CC"/>
                </a:solidFill>
              </a:rPr>
              <a:t>Materials and PFC </a:t>
            </a:r>
            <a:r>
              <a:rPr lang="en-US" altLang="en-US" sz="1100" i="0" u="sng" dirty="0" smtClean="0">
                <a:solidFill>
                  <a:srgbClr val="3333CC"/>
                </a:solidFill>
              </a:rPr>
              <a:t>Research</a:t>
            </a:r>
            <a:endParaRPr lang="en-US" altLang="en-US" sz="1100" b="0" i="0" u="sng" dirty="0"/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M. 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</a:rPr>
              <a:t>Jaworski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, C. Skinner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Theory:  D. 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</a:rPr>
              <a:t>Stotler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450862" y="2090527"/>
            <a:ext cx="2292335" cy="515938"/>
          </a:xfrm>
          <a:prstGeom prst="rect">
            <a:avLst/>
          </a:prstGeom>
          <a:solidFill>
            <a:srgbClr val="F2F2F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40"/>
          <p:cNvSpPr>
            <a:spLocks noChangeArrowheads="1"/>
          </p:cNvSpPr>
          <p:nvPr/>
        </p:nvSpPr>
        <p:spPr bwMode="auto">
          <a:xfrm>
            <a:off x="450861" y="2108688"/>
            <a:ext cx="2292339" cy="4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100" i="0" u="sng" dirty="0">
                <a:solidFill>
                  <a:srgbClr val="3333CC"/>
                </a:solidFill>
              </a:rPr>
              <a:t>Transport and Turbulence</a:t>
            </a:r>
            <a:endParaRPr lang="en-US" altLang="en-US" sz="1100" b="0" i="0" u="sng" dirty="0"/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Y. Ren,</a:t>
            </a:r>
            <a:r>
              <a:rPr kumimoji="0" lang="en-US" altLang="en-US" sz="11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 W. </a:t>
            </a:r>
            <a:r>
              <a:rPr kumimoji="0" lang="en-US" altLang="en-US" sz="11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</a:rPr>
              <a:t>Guttenfelder</a:t>
            </a:r>
            <a:endParaRPr kumimoji="0" lang="en-US" altLang="en-US" sz="1100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Theory:</a:t>
            </a:r>
            <a:r>
              <a:rPr kumimoji="0" lang="en-US" altLang="en-US" sz="11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G. Hammett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4" name="Rectangle 41"/>
          <p:cNvSpPr>
            <a:spLocks noChangeArrowheads="1"/>
          </p:cNvSpPr>
          <p:nvPr/>
        </p:nvSpPr>
        <p:spPr bwMode="auto">
          <a:xfrm>
            <a:off x="450863" y="1519027"/>
            <a:ext cx="2292334" cy="517525"/>
          </a:xfrm>
          <a:prstGeom prst="rect">
            <a:avLst/>
          </a:prstGeom>
          <a:solidFill>
            <a:srgbClr val="F2F2F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50"/>
          <p:cNvSpPr>
            <a:spLocks noChangeArrowheads="1"/>
          </p:cNvSpPr>
          <p:nvPr/>
        </p:nvSpPr>
        <p:spPr bwMode="auto">
          <a:xfrm>
            <a:off x="457200" y="1537176"/>
            <a:ext cx="2285999" cy="4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100" i="0" u="sng" dirty="0">
                <a:solidFill>
                  <a:srgbClr val="3333CC"/>
                </a:solidFill>
              </a:rPr>
              <a:t>Macroscopic Stability</a:t>
            </a:r>
            <a:endParaRPr lang="en-US" altLang="en-US" sz="1100" b="0" i="0" u="sng" dirty="0"/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J. </a:t>
            </a:r>
            <a:r>
              <a:rPr lang="en-US" altLang="en-US" sz="1100" b="0" i="0" dirty="0" err="1" smtClean="0">
                <a:solidFill>
                  <a:srgbClr val="000000"/>
                </a:solidFill>
              </a:rPr>
              <a:t>Berkery</a:t>
            </a:r>
            <a:r>
              <a:rPr lang="en-US" altLang="en-US" sz="1100" b="0" i="0" dirty="0" smtClean="0">
                <a:solidFill>
                  <a:srgbClr val="000000"/>
                </a:solidFill>
              </a:rPr>
              <a:t>**, J.-K. Park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Theory: A.</a:t>
            </a:r>
            <a:r>
              <a:rPr kumimoji="0" lang="en-US" altLang="en-US" sz="11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 Boozer**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450861" y="2660440"/>
            <a:ext cx="2292337" cy="515938"/>
          </a:xfrm>
          <a:prstGeom prst="rect">
            <a:avLst/>
          </a:prstGeom>
          <a:solidFill>
            <a:srgbClr val="F2F2F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61"/>
          <p:cNvSpPr>
            <a:spLocks noChangeArrowheads="1"/>
          </p:cNvSpPr>
          <p:nvPr/>
        </p:nvSpPr>
        <p:spPr bwMode="auto">
          <a:xfrm>
            <a:off x="450862" y="2680176"/>
            <a:ext cx="2292338" cy="4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100" i="0" u="sng" dirty="0">
                <a:solidFill>
                  <a:srgbClr val="3333CC"/>
                </a:solidFill>
              </a:rPr>
              <a:t>Boundary Physics</a:t>
            </a:r>
            <a:endParaRPr lang="en-US" altLang="en-US" sz="1100" b="0" i="0" u="sng" dirty="0"/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V. 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</a:rPr>
              <a:t>Soukhanovskii</a:t>
            </a:r>
            <a:r>
              <a:rPr kumimoji="0" lang="en-US" altLang="en-US" sz="11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##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, A. Diallo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Theory: C.-S. Chang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5" name="Rectangle 62"/>
          <p:cNvSpPr>
            <a:spLocks noChangeArrowheads="1"/>
          </p:cNvSpPr>
          <p:nvPr/>
        </p:nvSpPr>
        <p:spPr bwMode="auto">
          <a:xfrm>
            <a:off x="450862" y="4371765"/>
            <a:ext cx="2292338" cy="517525"/>
          </a:xfrm>
          <a:prstGeom prst="rect">
            <a:avLst/>
          </a:prstGeom>
          <a:solidFill>
            <a:srgbClr val="F2F2F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75"/>
          <p:cNvSpPr>
            <a:spLocks noChangeArrowheads="1"/>
          </p:cNvSpPr>
          <p:nvPr/>
        </p:nvSpPr>
        <p:spPr bwMode="auto">
          <a:xfrm>
            <a:off x="457199" y="4373352"/>
            <a:ext cx="228599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100" i="0" u="sng" dirty="0" smtClean="0">
                <a:solidFill>
                  <a:srgbClr val="3333CC"/>
                </a:solidFill>
              </a:rPr>
              <a:t>Solenoid-free start-up &amp; ramp-up</a:t>
            </a:r>
            <a:endParaRPr lang="en-US" altLang="en-US" sz="1100" b="0" i="0" u="sng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R. Raman</a:t>
            </a:r>
            <a:r>
              <a:rPr kumimoji="0" lang="en-US" altLang="en-US" sz="11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#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, D. Mueller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Theory: S. 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</a:rPr>
              <a:t>Jardin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450862" y="5511590"/>
            <a:ext cx="2292335" cy="515938"/>
          </a:xfrm>
          <a:prstGeom prst="rect">
            <a:avLst/>
          </a:prstGeom>
          <a:solidFill>
            <a:srgbClr val="F2F2F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450862" y="5532120"/>
            <a:ext cx="2292334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050" i="0" u="sng" dirty="0" smtClean="0">
                <a:solidFill>
                  <a:srgbClr val="3333CC"/>
                </a:solidFill>
              </a:rPr>
              <a:t>Cross-Cutting </a:t>
            </a:r>
            <a:r>
              <a:rPr lang="en-US" altLang="en-US" sz="1050" i="0" u="sng" dirty="0">
                <a:solidFill>
                  <a:srgbClr val="3333CC"/>
                </a:solidFill>
              </a:rPr>
              <a:t>/ ITER needs</a:t>
            </a:r>
            <a:endParaRPr lang="en-US" altLang="en-US" sz="2000" b="0" i="0" u="sng" dirty="0"/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J. Menard, S. Kaye, R. </a:t>
            </a:r>
            <a:r>
              <a:rPr kumimoji="0" lang="en-US" altLang="en-US" sz="105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</a:rPr>
              <a:t>Maingi</a:t>
            </a:r>
            <a:endParaRPr kumimoji="0" lang="en-US" altLang="en-US" sz="10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50" b="0" i="0" dirty="0" smtClean="0">
                <a:solidFill>
                  <a:srgbClr val="000000"/>
                </a:solidFill>
              </a:rPr>
              <a:t>Theory/Modeling: J. </a:t>
            </a:r>
            <a:r>
              <a:rPr lang="en-US" altLang="en-US" sz="1050" b="0" i="0" dirty="0" err="1" smtClean="0">
                <a:solidFill>
                  <a:srgbClr val="000000"/>
                </a:solidFill>
              </a:rPr>
              <a:t>Canik</a:t>
            </a:r>
            <a:r>
              <a:rPr lang="en-US" altLang="en-US" sz="1050" b="0" i="0" dirty="0" smtClean="0">
                <a:solidFill>
                  <a:srgbClr val="000000"/>
                </a:solidFill>
              </a:rPr>
              <a:t>*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33400" y="6049752"/>
            <a:ext cx="2055371" cy="4308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**Columbia University, </a:t>
            </a:r>
            <a:r>
              <a:rPr lang="en-US" sz="1100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##</a:t>
            </a:r>
            <a:r>
              <a:rPr lang="en-US" sz="1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LLNL</a:t>
            </a:r>
          </a:p>
          <a:p>
            <a:pPr algn="ctr"/>
            <a:r>
              <a:rPr lang="en-US" sz="1100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#</a:t>
            </a:r>
            <a:r>
              <a:rPr lang="en-US" sz="1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University of Washington, *ORNL</a:t>
            </a:r>
            <a:endParaRPr lang="en-US" sz="11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5" name="Rectangle 7"/>
          <p:cNvSpPr>
            <a:spLocks noChangeArrowheads="1"/>
          </p:cNvSpPr>
          <p:nvPr/>
        </p:nvSpPr>
        <p:spPr bwMode="auto">
          <a:xfrm>
            <a:off x="4953000" y="1188720"/>
            <a:ext cx="21704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Arial" pitchFamily="34" charset="0"/>
              </a:rPr>
              <a:t>TSG Responsibilities: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490"/>
            <a:ext cx="9144000" cy="720510"/>
          </a:xfrm>
        </p:spPr>
        <p:txBody>
          <a:bodyPr/>
          <a:lstStyle/>
          <a:p>
            <a:r>
              <a:rPr lang="en-US" sz="2800" dirty="0" smtClean="0"/>
              <a:t>Planned FY2014-16 research </a:t>
            </a:r>
            <a:r>
              <a:rPr lang="en-US" sz="2800" dirty="0"/>
              <a:t>supports </a:t>
            </a:r>
            <a:br>
              <a:rPr lang="en-US" sz="2800" dirty="0"/>
            </a:br>
            <a:r>
              <a:rPr lang="en-US" sz="2800" dirty="0"/>
              <a:t>5 highest priority goals of NSTX-U 5 year plan:</a:t>
            </a:r>
            <a:endParaRPr lang="en-US" sz="2800" b="1" dirty="0" smtClean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3684" y="1066800"/>
            <a:ext cx="8940800" cy="553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Advance ST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for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Fusion Nuclear Science Facility (FNSF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)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Demonstrate 100% non-inductive sustainment at performance that extrapolates to ≥ 1MW/m</a:t>
            </a:r>
            <a:r>
              <a:rPr lang="en-US" sz="2000" b="0" i="0" kern="0" baseline="30000" dirty="0">
                <a:solidFill>
                  <a:schemeClr val="accent2"/>
                </a:solidFill>
                <a:cs typeface="Calibri" pitchFamily="34" charset="0"/>
              </a:rPr>
              <a:t>2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 neutron wall loading in FNSF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Develop and understand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non-inductive start-up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and ramp-up </a:t>
            </a:r>
            <a:b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</a:b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(overdrive) to project to ST-FNSF with small/no solenoid</a:t>
            </a: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8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Develop solutions for plasma-material </a:t>
            </a:r>
            <a:r>
              <a:rPr lang="en-US" sz="2400" i="0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interface </a:t>
            </a: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challenge</a:t>
            </a:r>
          </a:p>
          <a:p>
            <a:pPr marL="800100" lvl="1" indent="-457200" defTabSz="520700" eaLnBrk="0" hangingPunct="0"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Develop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and utilize high-flux-expansion “snowflake” </a:t>
            </a:r>
            <a:r>
              <a:rPr lang="en-US" sz="2000" i="0" kern="0" dirty="0" err="1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divertor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and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radiative detachment for mitigating very high heat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fluxes</a:t>
            </a:r>
          </a:p>
          <a:p>
            <a:pPr marL="800100" lvl="1" indent="-457200" defTabSz="520700" eaLnBrk="0" hangingPunct="0"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Begin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to assess high-Z PFCs + liquid lithium to develop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high-duty-factor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integrated PMI solutions for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next-steps</a:t>
            </a:r>
            <a:endParaRPr lang="en-US" sz="2800" i="0" kern="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900" i="0" kern="0" dirty="0" smtClean="0">
              <a:solidFill>
                <a:schemeClr val="bg1">
                  <a:lumMod val="85000"/>
                </a:schemeClr>
              </a:solidFill>
              <a:latin typeface="+mn-lt"/>
              <a:cs typeface="+mn-cs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Explore unique ST parameter regimes to advance predictive </a:t>
            </a:r>
            <a:r>
              <a:rPr lang="en-US" sz="2400" i="0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capability </a:t>
            </a: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- for </a:t>
            </a:r>
            <a:r>
              <a:rPr lang="en-US" sz="2400" i="0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ITER and </a:t>
            </a: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beyond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 startAt="5"/>
              <a:defRPr/>
            </a:pP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Access reduced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Calibri" pitchFamily="34" charset="0"/>
              </a:rPr>
              <a:t>n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* and high-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Calibri" pitchFamily="34" charset="0"/>
              </a:rPr>
              <a:t>b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 combined with ability to vary q and rotation to dramatically extend ST physics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understanding</a:t>
            </a:r>
            <a:endParaRPr lang="en-US" sz="2000" i="0" kern="0" dirty="0">
              <a:solidFill>
                <a:schemeClr val="bg1">
                  <a:lumMod val="85000"/>
                </a:schemeClr>
              </a:solidFill>
              <a:cs typeface="Calibri" pitchFamily="34" charset="0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15</a:t>
            </a:fld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13774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NSTX-U is developing a range of profile control actuators for detailed physics studies, scenario optimization for FNSF</a:t>
            </a:r>
          </a:p>
        </p:txBody>
      </p:sp>
      <p:sp>
        <p:nvSpPr>
          <p:cNvPr id="33809" name="TextBox 12"/>
          <p:cNvSpPr txBox="1">
            <a:spLocks noChangeArrowheads="1"/>
          </p:cNvSpPr>
          <p:nvPr/>
        </p:nvSpPr>
        <p:spPr bwMode="auto">
          <a:xfrm>
            <a:off x="228600" y="1285875"/>
            <a:ext cx="373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pPr algn="ctr"/>
            <a:r>
              <a:rPr lang="en-US" sz="1400" i="0" dirty="0">
                <a:solidFill>
                  <a:srgbClr val="000000"/>
                </a:solidFill>
              </a:rPr>
              <a:t>Variations in Beam Sources </a:t>
            </a:r>
          </a:p>
          <a:p>
            <a:pPr algn="ctr"/>
            <a:r>
              <a:rPr lang="en-US" sz="1400" i="0" dirty="0">
                <a:solidFill>
                  <a:srgbClr val="000000"/>
                </a:solidFill>
              </a:rPr>
              <a:t>800 kA Partial Inductive, 87% &lt; </a:t>
            </a:r>
            <a:r>
              <a:rPr lang="en-US" sz="1400" i="0" dirty="0" err="1">
                <a:solidFill>
                  <a:srgbClr val="000000"/>
                </a:solidFill>
              </a:rPr>
              <a:t>f</a:t>
            </a:r>
            <a:r>
              <a:rPr lang="en-US" sz="1400" i="0" baseline="-25000" dirty="0" err="1">
                <a:solidFill>
                  <a:srgbClr val="000000"/>
                </a:solidFill>
              </a:rPr>
              <a:t>NI</a:t>
            </a:r>
            <a:r>
              <a:rPr lang="en-US" sz="1400" i="0" dirty="0">
                <a:solidFill>
                  <a:srgbClr val="000000"/>
                </a:solidFill>
              </a:rPr>
              <a:t> &lt; 100%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317" y="3962400"/>
            <a:ext cx="2608263" cy="2365375"/>
            <a:chOff x="685800" y="4187825"/>
            <a:chExt cx="2608263" cy="2365375"/>
          </a:xfrm>
        </p:grpSpPr>
        <p:pic>
          <p:nvPicPr>
            <p:cNvPr id="33807" name="Picture 4" descr="Fig8.pdf"/>
            <p:cNvPicPr>
              <a:picLocks noChangeAspect="1"/>
            </p:cNvPicPr>
            <p:nvPr/>
          </p:nvPicPr>
          <p:blipFill>
            <a:blip r:embed="rId2" cstate="print"/>
            <a:srcRect l="15491" t="3333" r="47124" b="76334"/>
            <a:stretch>
              <a:fillRect/>
            </a:stretch>
          </p:blipFill>
          <p:spPr bwMode="auto">
            <a:xfrm>
              <a:off x="685800" y="4370388"/>
              <a:ext cx="2598738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8" name="TextBox 11"/>
            <p:cNvSpPr txBox="1">
              <a:spLocks noChangeArrowheads="1"/>
            </p:cNvSpPr>
            <p:nvPr/>
          </p:nvSpPr>
          <p:spPr bwMode="auto">
            <a:xfrm>
              <a:off x="1033463" y="4187825"/>
              <a:ext cx="22606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76" tIns="45688" rIns="91376" bIns="45688">
              <a:spAutoFit/>
            </a:bodyPr>
            <a:lstStyle/>
            <a:p>
              <a:r>
                <a:rPr lang="en-US" sz="1400" i="0" dirty="0">
                  <a:solidFill>
                    <a:srgbClr val="000000"/>
                  </a:solidFill>
                </a:rPr>
                <a:t>Variations in Outer Gap</a:t>
              </a:r>
            </a:p>
          </p:txBody>
        </p:sp>
        <p:sp>
          <p:nvSpPr>
            <p:cNvPr id="33810" name="TextBox 13"/>
            <p:cNvSpPr txBox="1">
              <a:spLocks noChangeArrowheads="1"/>
            </p:cNvSpPr>
            <p:nvPr/>
          </p:nvSpPr>
          <p:spPr bwMode="auto">
            <a:xfrm>
              <a:off x="931863" y="6122988"/>
              <a:ext cx="1971675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76" tIns="45688" rIns="91376" bIns="45688">
              <a:spAutoFit/>
            </a:bodyPr>
            <a:lstStyle/>
            <a:p>
              <a:r>
                <a:rPr lang="en-US" i="0">
                  <a:solidFill>
                    <a:schemeClr val="tx1"/>
                  </a:solidFill>
                </a:rPr>
                <a:t>27    22    17    12    7     2</a:t>
              </a:r>
            </a:p>
          </p:txBody>
        </p:sp>
        <p:sp>
          <p:nvSpPr>
            <p:cNvPr id="33811" name="TextBox 14"/>
            <p:cNvSpPr txBox="1">
              <a:spLocks noChangeArrowheads="1"/>
            </p:cNvSpPr>
            <p:nvPr/>
          </p:nvSpPr>
          <p:spPr bwMode="auto">
            <a:xfrm>
              <a:off x="1606550" y="6275388"/>
              <a:ext cx="969963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76" tIns="45688" rIns="91376" bIns="45688">
              <a:spAutoFit/>
            </a:bodyPr>
            <a:lstStyle/>
            <a:p>
              <a:r>
                <a:rPr lang="en-US" i="0">
                  <a:solidFill>
                    <a:srgbClr val="000000"/>
                  </a:solidFill>
                </a:rPr>
                <a:t>Outer Gap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25500" y="1698625"/>
            <a:ext cx="2493963" cy="2339975"/>
            <a:chOff x="825500" y="1698625"/>
            <a:chExt cx="2493963" cy="2492375"/>
          </a:xfrm>
        </p:grpSpPr>
        <p:pic>
          <p:nvPicPr>
            <p:cNvPr id="33806" name="Picture 3" descr="Fig29.pdf"/>
            <p:cNvPicPr>
              <a:picLocks noChangeAspect="1"/>
            </p:cNvPicPr>
            <p:nvPr/>
          </p:nvPicPr>
          <p:blipFill>
            <a:blip r:embed="rId3" cstate="print"/>
            <a:srcRect l="54314" t="33333" r="3987" b="34445"/>
            <a:stretch>
              <a:fillRect/>
            </a:stretch>
          </p:blipFill>
          <p:spPr bwMode="auto">
            <a:xfrm>
              <a:off x="825500" y="1698625"/>
              <a:ext cx="2493963" cy="2492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2" name="Rectangle 17"/>
            <p:cNvSpPr>
              <a:spLocks noChangeArrowheads="1"/>
            </p:cNvSpPr>
            <p:nvPr/>
          </p:nvSpPr>
          <p:spPr bwMode="auto">
            <a:xfrm>
              <a:off x="1309688" y="1958975"/>
              <a:ext cx="1247775" cy="684213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 defTabSz="911225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33813" name="TextBox 16"/>
            <p:cNvSpPr txBox="1">
              <a:spLocks noChangeArrowheads="1"/>
            </p:cNvSpPr>
            <p:nvPr/>
          </p:nvSpPr>
          <p:spPr bwMode="auto">
            <a:xfrm>
              <a:off x="1241425" y="1860550"/>
              <a:ext cx="1371600" cy="862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76" tIns="45688" rIns="91376" bIns="45688">
              <a:spAutoFit/>
            </a:bodyPr>
            <a:lstStyle/>
            <a:p>
              <a:r>
                <a:rPr lang="en-US" sz="1000" i="0" dirty="0">
                  <a:solidFill>
                    <a:schemeClr val="tx1"/>
                  </a:solidFill>
                </a:rPr>
                <a:t>800 kA and 1 T</a:t>
              </a:r>
            </a:p>
            <a:p>
              <a:r>
                <a:rPr lang="en-US" sz="1000" i="0" dirty="0">
                  <a:solidFill>
                    <a:srgbClr val="FF0000"/>
                  </a:solidFill>
                </a:rPr>
                <a:t>[50,60,70,130] cm</a:t>
              </a:r>
            </a:p>
            <a:p>
              <a:r>
                <a:rPr lang="en-US" sz="1000" i="0" dirty="0"/>
                <a:t>[50,60,120,130] cm</a:t>
              </a:r>
            </a:p>
            <a:p>
              <a:r>
                <a:rPr lang="en-US" sz="1000" i="0" dirty="0">
                  <a:solidFill>
                    <a:schemeClr val="tx1"/>
                  </a:solidFill>
                </a:rPr>
                <a:t>[60,70,110,120] cm</a:t>
              </a:r>
            </a:p>
            <a:p>
              <a:r>
                <a:rPr lang="en-US" sz="1000" i="0" dirty="0">
                  <a:solidFill>
                    <a:srgbClr val="008000"/>
                  </a:solidFill>
                </a:rPr>
                <a:t>[70,110,120,130] cm</a:t>
              </a:r>
            </a:p>
          </p:txBody>
        </p:sp>
      </p:grpSp>
      <p:sp>
        <p:nvSpPr>
          <p:cNvPr id="33814" name="TextBox 10"/>
          <p:cNvSpPr txBox="1">
            <a:spLocks noChangeArrowheads="1"/>
          </p:cNvSpPr>
          <p:nvPr/>
        </p:nvSpPr>
        <p:spPr bwMode="auto">
          <a:xfrm>
            <a:off x="893763" y="914400"/>
            <a:ext cx="248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</a:rPr>
              <a:t>q-Profile Actuators</a:t>
            </a:r>
          </a:p>
        </p:txBody>
      </p:sp>
      <p:cxnSp>
        <p:nvCxnSpPr>
          <p:cNvPr id="33815" name="Straight Connector 33"/>
          <p:cNvCxnSpPr>
            <a:cxnSpLocks noChangeShapeType="1"/>
          </p:cNvCxnSpPr>
          <p:nvPr/>
        </p:nvCxnSpPr>
        <p:spPr bwMode="auto">
          <a:xfrm>
            <a:off x="4419600" y="1144588"/>
            <a:ext cx="0" cy="53324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sp>
        <p:nvSpPr>
          <p:cNvPr id="33795" name="Text Box 17"/>
          <p:cNvSpPr txBox="1">
            <a:spLocks noChangeArrowheads="1"/>
          </p:cNvSpPr>
          <p:nvPr/>
        </p:nvSpPr>
        <p:spPr bwMode="auto">
          <a:xfrm>
            <a:off x="5105400" y="1282700"/>
            <a:ext cx="3810000" cy="215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400" i="0">
                <a:solidFill>
                  <a:srgbClr val="000000"/>
                </a:solidFill>
              </a:rPr>
              <a:t>Torque Profiles From 6 Different NB Sources</a:t>
            </a:r>
          </a:p>
        </p:txBody>
      </p:sp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5608637" y="2589213"/>
            <a:ext cx="7683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174625" indent="-174625">
              <a:lnSpc>
                <a:spcPct val="70000"/>
              </a:lnSpc>
            </a:pPr>
            <a:r>
              <a:rPr lang="en-US"/>
              <a:t>Neutral </a:t>
            </a:r>
          </a:p>
          <a:p>
            <a:pPr marL="174625" indent="-174625">
              <a:lnSpc>
                <a:spcPct val="70000"/>
              </a:lnSpc>
            </a:pPr>
            <a:r>
              <a:rPr lang="en-US"/>
              <a:t>Beams</a:t>
            </a:r>
          </a:p>
          <a:p>
            <a:pPr marL="174625" indent="-174625">
              <a:lnSpc>
                <a:spcPct val="70000"/>
              </a:lnSpc>
            </a:pPr>
            <a:r>
              <a:rPr lang="en-US"/>
              <a:t>(TRANSP)</a:t>
            </a:r>
          </a:p>
        </p:txBody>
      </p:sp>
      <p:sp>
        <p:nvSpPr>
          <p:cNvPr id="33797" name="TextBox 10"/>
          <p:cNvSpPr txBox="1">
            <a:spLocks noChangeArrowheads="1"/>
          </p:cNvSpPr>
          <p:nvPr/>
        </p:nvSpPr>
        <p:spPr bwMode="auto">
          <a:xfrm>
            <a:off x="5507037" y="895350"/>
            <a:ext cx="3352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</a:rPr>
              <a:t>Rotation Profile Actuators</a:t>
            </a:r>
          </a:p>
        </p:txBody>
      </p:sp>
      <p:pic>
        <p:nvPicPr>
          <p:cNvPr id="33798" name="Picture 24" descr="Screen shot 2012-04-09 at 1.44.52 P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1475" y="1550988"/>
            <a:ext cx="263207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Box 32"/>
          <p:cNvSpPr txBox="1">
            <a:spLocks noChangeArrowheads="1"/>
          </p:cNvSpPr>
          <p:nvPr/>
        </p:nvSpPr>
        <p:spPr bwMode="auto">
          <a:xfrm>
            <a:off x="6837362" y="1611313"/>
            <a:ext cx="1147763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12" tIns="41005" rIns="82012" bIns="41005">
            <a:spAutoFit/>
          </a:bodyPr>
          <a:lstStyle/>
          <a:p>
            <a:r>
              <a:rPr lang="en-US" sz="1300">
                <a:solidFill>
                  <a:srgbClr val="A14796"/>
                </a:solidFill>
              </a:rPr>
              <a:t>Largest R</a:t>
            </a:r>
            <a:r>
              <a:rPr lang="en-US" sz="1300" baseline="-25000">
                <a:solidFill>
                  <a:srgbClr val="A14796"/>
                </a:solidFill>
              </a:rPr>
              <a:t>tan</a:t>
            </a:r>
            <a:endParaRPr lang="en-US" sz="1300">
              <a:solidFill>
                <a:srgbClr val="A14796"/>
              </a:solidFill>
            </a:endParaRPr>
          </a:p>
        </p:txBody>
      </p:sp>
      <p:sp>
        <p:nvSpPr>
          <p:cNvPr id="33801" name="TextBox 33"/>
          <p:cNvSpPr txBox="1">
            <a:spLocks noChangeArrowheads="1"/>
          </p:cNvSpPr>
          <p:nvPr/>
        </p:nvSpPr>
        <p:spPr bwMode="auto">
          <a:xfrm>
            <a:off x="6535737" y="3225800"/>
            <a:ext cx="1230313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12" tIns="41005" rIns="82012" bIns="41005">
            <a:spAutoFit/>
          </a:bodyPr>
          <a:lstStyle/>
          <a:p>
            <a:r>
              <a:rPr lang="en-US" sz="1300">
                <a:solidFill>
                  <a:srgbClr val="FF0000"/>
                </a:solidFill>
              </a:rPr>
              <a:t>Smallest R</a:t>
            </a:r>
            <a:r>
              <a:rPr lang="en-US" sz="1300" baseline="-25000">
                <a:solidFill>
                  <a:srgbClr val="FF0000"/>
                </a:solidFill>
              </a:rPr>
              <a:t>tan</a:t>
            </a:r>
            <a:endParaRPr lang="en-US" sz="1300">
              <a:solidFill>
                <a:srgbClr val="FF0000"/>
              </a:solidFill>
            </a:endParaRPr>
          </a:p>
        </p:txBody>
      </p:sp>
      <p:cxnSp>
        <p:nvCxnSpPr>
          <p:cNvPr id="33802" name="Straight Connector 35"/>
          <p:cNvCxnSpPr>
            <a:cxnSpLocks noChangeShapeType="1"/>
          </p:cNvCxnSpPr>
          <p:nvPr/>
        </p:nvCxnSpPr>
        <p:spPr bwMode="auto">
          <a:xfrm rot="16200000" flipV="1">
            <a:off x="6772275" y="3022600"/>
            <a:ext cx="336550" cy="698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3803" name="Straight Connector 36"/>
          <p:cNvCxnSpPr>
            <a:cxnSpLocks noChangeShapeType="1"/>
          </p:cNvCxnSpPr>
          <p:nvPr/>
        </p:nvCxnSpPr>
        <p:spPr bwMode="auto">
          <a:xfrm rot="5400000">
            <a:off x="7235031" y="1928019"/>
            <a:ext cx="212725" cy="39687"/>
          </a:xfrm>
          <a:prstGeom prst="line">
            <a:avLst/>
          </a:prstGeom>
          <a:noFill/>
          <a:ln w="15875">
            <a:solidFill>
              <a:srgbClr val="910F7B"/>
            </a:solidFill>
            <a:round/>
            <a:headEnd/>
            <a:tailEnd type="triangle" w="med" len="med"/>
          </a:ln>
        </p:spPr>
      </p:cxnSp>
      <p:sp>
        <p:nvSpPr>
          <p:cNvPr id="2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0" y="6306979"/>
            <a:ext cx="434340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rgbClr val="FF9933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For more info see presentations by Gerhardt and </a:t>
            </a:r>
            <a:r>
              <a:rPr lang="en-US" sz="1600" dirty="0" err="1" smtClean="0">
                <a:solidFill>
                  <a:srgbClr val="FF9933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Poli</a:t>
            </a:r>
            <a:endParaRPr lang="en-US" sz="1600" dirty="0">
              <a:solidFill>
                <a:srgbClr val="FF9933"/>
              </a:solidFill>
              <a:latin typeface="Arial Narrow" panose="020B0606020202030204" pitchFamily="34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413330" y="1898650"/>
            <a:ext cx="52890" cy="153035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4077" y="2057400"/>
            <a:ext cx="118512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288" y="4953000"/>
            <a:ext cx="83450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165" y="4363308"/>
            <a:ext cx="2950393" cy="211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5451475" y="4094798"/>
            <a:ext cx="3159125" cy="3447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>
                <a:solidFill>
                  <a:schemeClr val="tx1"/>
                </a:solidFill>
              </a:rPr>
              <a:t>Measured and Calculated Torque Profiles from 3D Fields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37171" y="4532888"/>
            <a:ext cx="117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n=3 Experiment</a:t>
            </a:r>
          </a:p>
          <a:p>
            <a:r>
              <a:rPr lang="en-US" sz="1000" i="0" dirty="0" smtClean="0">
                <a:solidFill>
                  <a:srgbClr val="FF0000"/>
                </a:solidFill>
              </a:rPr>
              <a:t>n=3 POCA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27869" y="6317816"/>
            <a:ext cx="1320531" cy="203133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i="0" dirty="0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K. Kim, J.-K. Park</a:t>
            </a:r>
            <a:endParaRPr lang="en-US" i="0" dirty="0">
              <a:solidFill>
                <a:schemeClr val="tx1"/>
              </a:solidFill>
              <a:latin typeface="Arial Narrow" panose="020B0606020202030204" pitchFamily="34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78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/>
              <a:t>Rotation profile control </a:t>
            </a:r>
            <a:r>
              <a:rPr lang="en-US" sz="2800" b="1" dirty="0" smtClean="0"/>
              <a:t>will be an important </a:t>
            </a:r>
            <a:br>
              <a:rPr lang="en-US" sz="2800" b="1" dirty="0" smtClean="0"/>
            </a:br>
            <a:r>
              <a:rPr lang="en-US" sz="2800" b="1" dirty="0" smtClean="0"/>
              <a:t>tool for accessing and sustaining high </a:t>
            </a:r>
            <a:r>
              <a:rPr lang="en-US" sz="2800" b="1" dirty="0" smtClean="0">
                <a:latin typeface="Symbol" panose="05050102010706020507" pitchFamily="18" charset="2"/>
              </a:rPr>
              <a:t>b</a:t>
            </a:r>
            <a:endParaRPr lang="en-US" sz="2800" b="1" dirty="0" smtClean="0">
              <a:solidFill>
                <a:srgbClr val="8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657600" y="2238375"/>
            <a:ext cx="5486400" cy="13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1775" indent="-231775"/>
            <a:r>
              <a:rPr lang="en-US" sz="2000" b="0" i="0" dirty="0" smtClean="0"/>
              <a:t>For these plasmas, high </a:t>
            </a:r>
            <a:r>
              <a:rPr lang="en-US" sz="2000" b="0" i="0" dirty="0" err="1" smtClean="0">
                <a:latin typeface="Symbol" panose="05050102010706020507" pitchFamily="18" charset="2"/>
              </a:rPr>
              <a:t>b</a:t>
            </a:r>
            <a:r>
              <a:rPr lang="en-US" sz="2000" b="0" i="0" baseline="-25000" dirty="0" err="1" smtClean="0"/>
              <a:t>N</a:t>
            </a:r>
            <a:r>
              <a:rPr lang="en-US" sz="2000" b="0" i="0" dirty="0" smtClean="0"/>
              <a:t> was correlated with rotation that maximizes RWM damping </a:t>
            </a:r>
            <a:endParaRPr lang="en-US" sz="1800" b="0" i="0" dirty="0"/>
          </a:p>
          <a:p>
            <a:pPr marL="573088" lvl="1" indent="-231775">
              <a:lnSpc>
                <a:spcPct val="90000"/>
              </a:lnSpc>
            </a:pPr>
            <a:r>
              <a:rPr lang="en-US" sz="1600" b="0" dirty="0" smtClean="0">
                <a:solidFill>
                  <a:srgbClr val="0000CC"/>
                </a:solidFill>
              </a:rPr>
              <a:t>S</a:t>
            </a:r>
            <a:r>
              <a:rPr lang="en-US" sz="1600" b="0" i="0" dirty="0" smtClean="0">
                <a:solidFill>
                  <a:srgbClr val="0000CC"/>
                </a:solidFill>
              </a:rPr>
              <a:t>tabilization from ion precession </a:t>
            </a:r>
            <a:r>
              <a:rPr lang="en-US" sz="1600" b="0" i="0" dirty="0">
                <a:solidFill>
                  <a:srgbClr val="0000CC"/>
                </a:solidFill>
              </a:rPr>
              <a:t>drift </a:t>
            </a:r>
            <a:r>
              <a:rPr lang="en-US" sz="1600" b="0" i="0" dirty="0" smtClean="0">
                <a:solidFill>
                  <a:srgbClr val="0000CC"/>
                </a:solidFill>
              </a:rPr>
              <a:t>resonance</a:t>
            </a:r>
          </a:p>
          <a:p>
            <a:pPr marL="573088" lvl="1" indent="-231775">
              <a:lnSpc>
                <a:spcPct val="90000"/>
              </a:lnSpc>
            </a:pPr>
            <a:r>
              <a:rPr lang="en-US" sz="1600" b="0" i="0" dirty="0" smtClean="0">
                <a:solidFill>
                  <a:srgbClr val="0000CC"/>
                </a:solidFill>
              </a:rPr>
              <a:t>Strong motivation for rotation profile control</a:t>
            </a:r>
            <a:endParaRPr lang="en-US" sz="1600" b="0" i="0" dirty="0">
              <a:solidFill>
                <a:srgbClr val="0000CC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657600" y="3800475"/>
            <a:ext cx="5410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0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1775" indent="-231775"/>
            <a:r>
              <a:rPr lang="en-US" sz="2000" b="0" i="0" dirty="0" smtClean="0"/>
              <a:t>5YP: Off-</a:t>
            </a:r>
            <a:r>
              <a:rPr lang="en-US" sz="2000" b="0" i="0" dirty="0" err="1" smtClean="0"/>
              <a:t>midplane</a:t>
            </a:r>
            <a:r>
              <a:rPr lang="en-US" sz="2000" b="0" i="0" dirty="0" smtClean="0"/>
              <a:t> 3D coils enable control of resonant vs. non-resonant torques, </a:t>
            </a:r>
            <a:r>
              <a:rPr lang="en-US" sz="2000" b="0" i="0" dirty="0" err="1" smtClean="0"/>
              <a:t>v</a:t>
            </a:r>
            <a:r>
              <a:rPr lang="en-US" sz="2000" b="0" i="0" baseline="-25000" dirty="0" err="1" smtClean="0">
                <a:latin typeface="Symbol" panose="05050102010706020507" pitchFamily="18" charset="2"/>
              </a:rPr>
              <a:t>f</a:t>
            </a:r>
            <a:r>
              <a:rPr lang="en-US" sz="2000" b="0" i="0" dirty="0" smtClean="0"/>
              <a:t> profile</a:t>
            </a:r>
            <a:endParaRPr lang="en-US" sz="1100" dirty="0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210662" y="1229654"/>
            <a:ext cx="314011" cy="191133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657600" y="1066800"/>
            <a:ext cx="548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0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1775" indent="-231775"/>
            <a:r>
              <a:rPr lang="en-US" sz="2000" b="0" i="0" dirty="0" smtClean="0"/>
              <a:t>n=1 MHD spectroscopy: high </a:t>
            </a:r>
            <a:r>
              <a:rPr lang="en-US" sz="2000" b="0" i="0" dirty="0" err="1" smtClean="0">
                <a:latin typeface="Symbol" pitchFamily="18" charset="2"/>
              </a:rPr>
              <a:t>b</a:t>
            </a:r>
            <a:r>
              <a:rPr lang="en-US" sz="2000" b="0" i="0" baseline="-25000" dirty="0" err="1" smtClean="0"/>
              <a:t>N</a:t>
            </a:r>
            <a:r>
              <a:rPr lang="en-US" sz="2000" b="0" i="0" dirty="0" smtClean="0"/>
              <a:t> can be more stable </a:t>
            </a:r>
            <a:r>
              <a:rPr lang="en-US" sz="2000" b="0" i="0" dirty="0" smtClean="0">
                <a:sym typeface="Wingdings" pitchFamily="2" charset="2"/>
              </a:rPr>
              <a:t> important for advanced scenarios</a:t>
            </a:r>
            <a:endParaRPr lang="en-US" sz="2000" dirty="0" smtClean="0"/>
          </a:p>
        </p:txBody>
      </p:sp>
      <p:sp>
        <p:nvSpPr>
          <p:cNvPr id="25" name="Right Arrow 24"/>
          <p:cNvSpPr/>
          <p:nvPr/>
        </p:nvSpPr>
        <p:spPr bwMode="auto">
          <a:xfrm rot="8216618">
            <a:off x="3020528" y="3391677"/>
            <a:ext cx="1052100" cy="228600"/>
          </a:xfrm>
          <a:prstGeom prst="rightArrow">
            <a:avLst>
              <a:gd name="adj1" fmla="val 73585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 rot="10800000">
            <a:off x="3352800" y="1492725"/>
            <a:ext cx="445008" cy="228600"/>
          </a:xfrm>
          <a:prstGeom prst="rightArrow">
            <a:avLst>
              <a:gd name="adj1" fmla="val 73585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96" name="Picture 95" descr="Picture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7331" y="4556088"/>
            <a:ext cx="3806619" cy="19780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5"/>
          <a:stretch/>
        </p:blipFill>
        <p:spPr>
          <a:xfrm>
            <a:off x="697215" y="3685084"/>
            <a:ext cx="2360641" cy="24871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0"/>
          <a:stretch/>
        </p:blipFill>
        <p:spPr>
          <a:xfrm>
            <a:off x="350892" y="1004822"/>
            <a:ext cx="2778754" cy="23988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6200000">
            <a:off x="-531303" y="1734522"/>
            <a:ext cx="1732424" cy="5493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Resonant Field </a:t>
            </a:r>
          </a:p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Amplification (G/G)</a:t>
            </a:r>
            <a:endParaRPr lang="en-US" sz="1400" i="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3218893"/>
            <a:ext cx="7425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i="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sz="1800" i="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1800" i="0" dirty="0" smtClean="0">
                <a:solidFill>
                  <a:schemeClr val="tx1"/>
                </a:solidFill>
              </a:rPr>
              <a:t> / l</a:t>
            </a:r>
            <a:r>
              <a:rPr lang="en-US" sz="1800" i="0" baseline="-25000" dirty="0" smtClean="0">
                <a:solidFill>
                  <a:schemeClr val="tx1"/>
                </a:solidFill>
              </a:rPr>
              <a:t>i</a:t>
            </a:r>
            <a:endParaRPr lang="en-US" sz="1800" i="0" baseline="-250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0" y="6183868"/>
            <a:ext cx="27494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1800" i="0" dirty="0" smtClean="0">
                <a:solidFill>
                  <a:schemeClr val="tx1"/>
                </a:solidFill>
                <a:latin typeface="Calibri"/>
              </a:rPr>
              <a:t>×</a:t>
            </a:r>
            <a:r>
              <a:rPr lang="en-US" sz="1800" i="0" dirty="0" smtClean="0">
                <a:solidFill>
                  <a:schemeClr val="tx1"/>
                </a:solidFill>
                <a:latin typeface="+mn-lt"/>
              </a:rPr>
              <a:t>B rotation frequency</a:t>
            </a:r>
            <a:endParaRPr lang="en-US" sz="1800" i="0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515321" y="4477722"/>
            <a:ext cx="1732424" cy="5493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Resonant Field </a:t>
            </a:r>
          </a:p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Amplification (G/G)</a:t>
            </a:r>
            <a:endParaRPr lang="en-US" sz="1400" i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1910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  <a:endParaRPr lang="en-US" sz="14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3400" y="559040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</a:t>
            </a:r>
            <a:endParaRPr lang="en-US" sz="14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838200" y="3733800"/>
            <a:ext cx="234461" cy="215813"/>
          </a:xfrm>
          <a:prstGeom prst="rect">
            <a:avLst/>
          </a:prstGeom>
          <a:solidFill>
            <a:srgbClr val="E2E2E2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908539" y="1079587"/>
            <a:ext cx="234461" cy="215813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29000" y="6019800"/>
            <a:ext cx="2573867" cy="449354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S. </a:t>
            </a:r>
            <a:r>
              <a:rPr lang="en-US" sz="1400" i="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Sabbagh</a:t>
            </a:r>
            <a:r>
              <a:rPr lang="en-US" sz="1400" i="0" dirty="0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, J. </a:t>
            </a:r>
            <a:r>
              <a:rPr lang="en-US" sz="1400" i="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Berkery</a:t>
            </a:r>
            <a:r>
              <a:rPr lang="en-US" sz="1400" i="0" dirty="0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(</a:t>
            </a:r>
            <a:r>
              <a:rPr lang="en-US" sz="1400" i="0" dirty="0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Columbia)</a:t>
            </a:r>
          </a:p>
          <a:p>
            <a:pPr algn="ctr"/>
            <a:r>
              <a:rPr lang="en-US" sz="1400" i="0" dirty="0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J-K Park (PPPL), J. </a:t>
            </a:r>
            <a:r>
              <a:rPr lang="en-US" sz="1400" i="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Canik</a:t>
            </a:r>
            <a:r>
              <a:rPr lang="en-US" sz="1400" i="0" dirty="0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 (ORNL)</a:t>
            </a:r>
            <a:endParaRPr lang="en-US" sz="1400" i="0" dirty="0">
              <a:solidFill>
                <a:schemeClr val="tx1"/>
              </a:solidFill>
              <a:latin typeface="Arial Narrow" panose="020B0606020202030204" pitchFamily="34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257490"/>
            <a:ext cx="1045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0" dirty="0" err="1" smtClean="0">
                <a:solidFill>
                  <a:srgbClr val="FF0000"/>
                </a:solidFill>
              </a:rPr>
              <a:t>Berkery</a:t>
            </a:r>
            <a:r>
              <a:rPr lang="en-US" sz="1000" b="1" i="0" dirty="0" smtClean="0">
                <a:solidFill>
                  <a:srgbClr val="FF0000"/>
                </a:solidFill>
              </a:rPr>
              <a:t> - APS Invited 2013</a:t>
            </a:r>
            <a:endParaRPr lang="en-US" sz="1000" b="1" i="0" dirty="0">
              <a:solidFill>
                <a:srgbClr val="FF0000"/>
              </a:solidFill>
            </a:endParaRPr>
          </a:p>
        </p:txBody>
      </p:sp>
      <p:sp>
        <p:nvSpPr>
          <p:cNvPr id="3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1000" smtClean="0"/>
              <a:pPr algn="r">
                <a:defRPr/>
              </a:pPr>
              <a:t>17</a:t>
            </a:fld>
            <a:endParaRPr lang="en-US" sz="1000" smtClean="0"/>
          </a:p>
        </p:txBody>
      </p:sp>
    </p:spTree>
    <p:extLst>
      <p:ext uri="{BB962C8B-B14F-4D97-AF65-F5344CB8AC3E}">
        <p14:creationId xmlns:p14="http://schemas.microsoft.com/office/powerpoint/2010/main" val="129878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Advanced Scenarios and Control Research Plans for FY2014-16:</a:t>
            </a:r>
            <a:br>
              <a:rPr lang="en-US" sz="1800" u="sng" dirty="0" smtClean="0"/>
            </a:br>
            <a:r>
              <a:rPr lang="en-US" sz="2000" dirty="0" smtClean="0"/>
              <a:t>Implement advanced controls, explore high non-inductive &amp; I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scenarios</a:t>
            </a:r>
            <a:endParaRPr lang="en-US" sz="1800" u="sng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486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FY14: Develop and implement advanced control algorithms in preparation for NSTX-U operation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Snowflake control on DIII-D (PPPL+LLNL+GA)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J profile control using on/off-axis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</a:p>
          <a:p>
            <a:pPr marL="1030288" lvl="2" indent="-231775">
              <a:lnSpc>
                <a:spcPct val="90000"/>
              </a:lnSpc>
              <a:defRPr/>
            </a:pPr>
            <a:r>
              <a:rPr lang="en-US" dirty="0" smtClean="0"/>
              <a:t>ORISE post-doc: J profile control algorithms w/ TRANSP as plasma simulator</a:t>
            </a:r>
          </a:p>
          <a:p>
            <a:pPr marL="1030288" lvl="2" indent="-231775">
              <a:lnSpc>
                <a:spcPct val="90000"/>
              </a:lnSpc>
              <a:defRPr/>
            </a:pPr>
            <a:r>
              <a:rPr lang="en-US" dirty="0" smtClean="0"/>
              <a:t>Implement </a:t>
            </a:r>
            <a:r>
              <a:rPr lang="en-US" dirty="0" err="1" smtClean="0"/>
              <a:t>rt</a:t>
            </a:r>
            <a:r>
              <a:rPr lang="en-US" dirty="0" smtClean="0"/>
              <a:t>-MSE (Nova Photonics) in </a:t>
            </a:r>
            <a:r>
              <a:rPr lang="en-US" dirty="0" err="1" smtClean="0"/>
              <a:t>rt</a:t>
            </a:r>
            <a:r>
              <a:rPr lang="en-US" dirty="0" smtClean="0"/>
              <a:t>-EFIT for q-profile reconstruction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Rotation control: 2</a:t>
            </a:r>
            <a:r>
              <a:rPr lang="en-US" baseline="30000" dirty="0" smtClean="0"/>
              <a:t>nd</a:t>
            </a:r>
            <a:r>
              <a:rPr lang="en-US" dirty="0" smtClean="0"/>
              <a:t> NBI deposition flexibility + 3D fields/NTV</a:t>
            </a:r>
            <a:endParaRPr lang="en-US" sz="900" dirty="0" smtClean="0"/>
          </a:p>
          <a:p>
            <a:pPr>
              <a:defRPr/>
            </a:pPr>
            <a:r>
              <a:rPr lang="en-US" dirty="0"/>
              <a:t>FY14: </a:t>
            </a:r>
            <a:r>
              <a:rPr lang="en-US" dirty="0" smtClean="0"/>
              <a:t>DIII-D/National </a:t>
            </a:r>
            <a:r>
              <a:rPr lang="en-US" dirty="0"/>
              <a:t>Campaign: </a:t>
            </a:r>
            <a:r>
              <a:rPr lang="en-US" dirty="0" smtClean="0"/>
              <a:t>test 100% NI at </a:t>
            </a:r>
            <a:r>
              <a:rPr lang="en-US" dirty="0"/>
              <a:t>lower </a:t>
            </a:r>
            <a:r>
              <a:rPr lang="en-US" dirty="0" smtClean="0"/>
              <a:t>B</a:t>
            </a:r>
            <a:r>
              <a:rPr lang="en-US" baseline="-25000" dirty="0" smtClean="0"/>
              <a:t>T</a:t>
            </a:r>
            <a:endParaRPr lang="en-US" dirty="0" smtClean="0"/>
          </a:p>
          <a:p>
            <a:pPr>
              <a:defRPr/>
            </a:pPr>
            <a:endParaRPr lang="en-US" sz="800" dirty="0" smtClean="0"/>
          </a:p>
          <a:p>
            <a:pPr>
              <a:defRPr/>
            </a:pPr>
            <a:r>
              <a:rPr lang="en-US" dirty="0" smtClean="0"/>
              <a:t>FY14-15: Re-establish NSTX-U control and plasma scenarios</a:t>
            </a:r>
          </a:p>
          <a:p>
            <a:pPr>
              <a:lnSpc>
                <a:spcPct val="80000"/>
              </a:lnSpc>
              <a:defRPr/>
            </a:pPr>
            <a:endParaRPr lang="en-US" sz="800" dirty="0" smtClean="0"/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FY15: Assess new 2</a:t>
            </a:r>
            <a:r>
              <a:rPr lang="en-US" baseline="30000" dirty="0" smtClean="0"/>
              <a:t>nd</a:t>
            </a:r>
            <a:r>
              <a:rPr lang="en-US" dirty="0" smtClean="0"/>
              <a:t> NBI current-drive vs. R</a:t>
            </a:r>
            <a:r>
              <a:rPr lang="en-US" baseline="-25000" dirty="0" smtClean="0"/>
              <a:t>TAN</a:t>
            </a:r>
            <a:r>
              <a:rPr lang="en-US" dirty="0" smtClean="0"/>
              <a:t>, n</a:t>
            </a:r>
            <a:r>
              <a:rPr lang="en-US" baseline="-25000" dirty="0" smtClean="0"/>
              <a:t>e</a:t>
            </a:r>
            <a:r>
              <a:rPr lang="en-US" dirty="0" smtClean="0"/>
              <a:t>, outer gap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FF0000"/>
                </a:solidFill>
              </a:rPr>
              <a:t> Push toward 100% non-inductive at higher B</a:t>
            </a:r>
            <a:r>
              <a:rPr lang="en-US" baseline="-25000" dirty="0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, P</a:t>
            </a:r>
            <a:r>
              <a:rPr lang="en-US" baseline="-25000" dirty="0" smtClean="0">
                <a:solidFill>
                  <a:srgbClr val="FF0000"/>
                </a:solidFill>
              </a:rPr>
              <a:t>NBI</a:t>
            </a:r>
          </a:p>
          <a:p>
            <a:pPr>
              <a:defRPr/>
            </a:pPr>
            <a:r>
              <a:rPr lang="en-US" dirty="0" smtClean="0"/>
              <a:t>FY15: Explore scenarios (</a:t>
            </a:r>
            <a:r>
              <a:rPr lang="en-US" dirty="0" err="1" smtClean="0">
                <a:latin typeface="Symbol" pitchFamily="18" charset="2"/>
              </a:rPr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, l</a:t>
            </a:r>
            <a:r>
              <a:rPr lang="en-US" baseline="-25000" dirty="0" smtClean="0"/>
              <a:t>i</a:t>
            </a:r>
            <a:r>
              <a:rPr lang="en-US" dirty="0" smtClean="0"/>
              <a:t>, MHD) at up to 60% higher I</a:t>
            </a:r>
            <a:r>
              <a:rPr lang="en-US" baseline="-25000" dirty="0" smtClean="0"/>
              <a:t>P</a:t>
            </a:r>
            <a:r>
              <a:rPr lang="en-US" dirty="0" smtClean="0"/>
              <a:t>, B</a:t>
            </a:r>
            <a:r>
              <a:rPr lang="en-US" baseline="-25000" dirty="0" smtClean="0"/>
              <a:t>T</a:t>
            </a:r>
          </a:p>
          <a:p>
            <a:pPr>
              <a:lnSpc>
                <a:spcPct val="80000"/>
              </a:lnSpc>
              <a:defRPr/>
            </a:pPr>
            <a:endParaRPr lang="en-US" sz="800" dirty="0" smtClean="0"/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FY16: </a:t>
            </a:r>
            <a:r>
              <a:rPr lang="en-US" dirty="0"/>
              <a:t>Explore scenarios </a:t>
            </a:r>
            <a:r>
              <a:rPr lang="en-US" dirty="0" smtClean="0"/>
              <a:t>at full I</a:t>
            </a:r>
            <a:r>
              <a:rPr lang="en-US" baseline="-25000" dirty="0" smtClean="0"/>
              <a:t>P</a:t>
            </a:r>
            <a:r>
              <a:rPr lang="en-US" dirty="0" smtClean="0"/>
              <a:t> and B</a:t>
            </a:r>
            <a:r>
              <a:rPr lang="en-US" baseline="-25000" dirty="0" smtClean="0"/>
              <a:t>T</a:t>
            </a:r>
            <a:r>
              <a:rPr lang="en-US" dirty="0" smtClean="0"/>
              <a:t> capability of NSTX-U</a:t>
            </a:r>
            <a:endParaRPr lang="en-US" baseline="-25000" dirty="0"/>
          </a:p>
          <a:p>
            <a:pPr lvl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FF0000"/>
                </a:solidFill>
              </a:rPr>
              <a:t>Goal:  Access 100% non-inductive, test small I</a:t>
            </a:r>
            <a:r>
              <a:rPr lang="en-US" baseline="-25000" dirty="0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 overdrive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Macroscopic Stability Research Plans for FY2014-16:</a:t>
            </a:r>
            <a:br>
              <a:rPr lang="en-US" sz="1800" u="sng" dirty="0" smtClean="0"/>
            </a:br>
            <a:r>
              <a:rPr lang="en-US" sz="2000" dirty="0" smtClean="0"/>
              <a:t>Complete 3D coil physics design, re-establish high-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dirty="0" smtClean="0"/>
              <a:t> ops, test MGI</a:t>
            </a:r>
            <a:endParaRPr lang="en-US" sz="1800" u="sng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0" y="990599"/>
            <a:ext cx="9144000" cy="211787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FY14: JRT - analysis for plasma response to 3D fields </a:t>
            </a:r>
            <a:r>
              <a:rPr lang="en-US" sz="2000" dirty="0" smtClean="0"/>
              <a:t>(J-K Park)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Also, complete physics design of new Non-axisymmetric Control Coils (NCC) for mode, error field, and </a:t>
            </a:r>
            <a:r>
              <a:rPr lang="en-US" dirty="0" err="1" smtClean="0"/>
              <a:t>v</a:t>
            </a:r>
            <a:r>
              <a:rPr lang="en-US" baseline="-25000" dirty="0" err="1" smtClean="0">
                <a:latin typeface="Symbol" pitchFamily="18" charset="2"/>
              </a:rPr>
              <a:t>f</a:t>
            </a:r>
            <a:r>
              <a:rPr lang="en-US" dirty="0" smtClean="0"/>
              <a:t> control</a:t>
            </a:r>
            <a:endParaRPr lang="en-US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6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FY14: Understand/model low-density/ramp-up disruptions in NSTX in prep for low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* operation in NSTX-U scenarios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Hybrid fast-ion + </a:t>
            </a:r>
            <a:r>
              <a:rPr lang="en-US" dirty="0" smtClean="0">
                <a:latin typeface="Symbol" panose="05050102010706020507" pitchFamily="18" charset="2"/>
                <a:sym typeface="Symbol"/>
              </a:rPr>
              <a:t></a:t>
            </a:r>
            <a:r>
              <a:rPr lang="en-US" dirty="0" err="1" smtClean="0">
                <a:latin typeface="Symbol" panose="05050102010706020507" pitchFamily="18" charset="2"/>
              </a:rPr>
              <a:t>W</a:t>
            </a:r>
            <a:r>
              <a:rPr lang="en-US" baseline="-25000" dirty="0" err="1" smtClean="0">
                <a:latin typeface="Symbol" panose="05050102010706020507" pitchFamily="18" charset="2"/>
              </a:rPr>
              <a:t>f</a:t>
            </a:r>
            <a:r>
              <a:rPr lang="en-US" dirty="0" smtClean="0"/>
              <a:t> + </a:t>
            </a:r>
            <a:r>
              <a:rPr lang="en-US" dirty="0" smtClean="0">
                <a:latin typeface="Symbol" panose="05050102010706020507" pitchFamily="18" charset="2"/>
                <a:sym typeface="Symbol"/>
              </a:rPr>
              <a:t></a:t>
            </a:r>
            <a:r>
              <a:rPr lang="en-US" dirty="0" smtClean="0"/>
              <a:t>p-driven kink is a leading candidate early mode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23F36B-F6C6-4B82-ACAB-14926F8F245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3260879"/>
            <a:ext cx="7315200" cy="321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 eaLnBrk="0" hangingPunct="0">
              <a:spcBef>
                <a:spcPct val="20000"/>
              </a:spcBef>
              <a:buFontTx/>
              <a:buChar char="•"/>
            </a:pP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FY15: Re-establish n=1-3 error-field correction, RWM control, minimize EF rotation damping, sustain operation above no-wall limit</a:t>
            </a:r>
          </a:p>
          <a:p>
            <a:pPr marL="342860" lvl="0" indent="-342860" eaLnBrk="0" hangingPunct="0">
              <a:spcBef>
                <a:spcPct val="20000"/>
              </a:spcBef>
              <a:buFontTx/>
              <a:buChar char="•"/>
            </a:pPr>
            <a:endParaRPr lang="en-US" sz="300" b="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FY15: Test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poloidal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dependence of Massive Gas Injection (outboard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vs.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private flux region)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60" lvl="0" indent="-34286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 smtClean="0">
                <a:solidFill>
                  <a:schemeClr val="tx1"/>
                </a:solidFill>
              </a:rPr>
              <a:t>FY16: Contribute unique MGI data (low-A, injector location) for mitigation + warning, prediction</a:t>
            </a:r>
            <a:r>
              <a:rPr lang="en-US" sz="1800" b="0" i="0" kern="0" dirty="0" smtClean="0">
                <a:solidFill>
                  <a:schemeClr val="accent2"/>
                </a:solidFill>
              </a:rPr>
              <a:t> </a:t>
            </a:r>
            <a:endParaRPr lang="en-US" sz="2400" b="0" i="0" kern="0" dirty="0">
              <a:solidFill>
                <a:schemeClr val="tx1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800" b="0" i="0" kern="0" dirty="0" smtClean="0">
                <a:solidFill>
                  <a:schemeClr val="accent2"/>
                </a:solidFill>
              </a:rPr>
              <a:t>Assess mitigation triggering via </a:t>
            </a:r>
            <a:r>
              <a:rPr lang="en-US" sz="1800" b="0" i="0" kern="0" dirty="0">
                <a:solidFill>
                  <a:schemeClr val="accent2"/>
                </a:solidFill>
              </a:rPr>
              <a:t>real-time </a:t>
            </a:r>
            <a:r>
              <a:rPr lang="en-US" sz="1800" b="0" i="0" kern="0" dirty="0" smtClean="0">
                <a:solidFill>
                  <a:schemeClr val="accent2"/>
                </a:solidFill>
              </a:rPr>
              <a:t>warning in NSTX-U</a:t>
            </a:r>
            <a:endParaRPr lang="en-US" sz="1800" b="0" i="0" kern="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Picture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00" y="3200400"/>
            <a:ext cx="184801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7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36E80-9298-4372-9D32-CCBB107D4971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915400" cy="5486400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US" sz="3200" dirty="0" smtClean="0"/>
              <a:t>PAC Charges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 smtClean="0"/>
              <a:t>NSTX-U mission, priorities, assessments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 smtClean="0"/>
              <a:t>FY14-16 overview and milestones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 smtClean="0"/>
              <a:t>FY14-16 research plan highlights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 smtClean="0"/>
              <a:t>ITPA and ITER contributions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 smtClean="0"/>
              <a:t>ST-FNSF mission and configuration study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 smtClean="0"/>
              <a:t>Ideas to enhance NSTX-U attractiveness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386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490"/>
            <a:ext cx="9144000" cy="720510"/>
          </a:xfrm>
        </p:spPr>
        <p:txBody>
          <a:bodyPr/>
          <a:lstStyle/>
          <a:p>
            <a:r>
              <a:rPr lang="en-US" sz="2800" dirty="0" smtClean="0"/>
              <a:t>Planned FY2014-16 research </a:t>
            </a:r>
            <a:r>
              <a:rPr lang="en-US" sz="2800" dirty="0"/>
              <a:t>supports </a:t>
            </a:r>
            <a:br>
              <a:rPr lang="en-US" sz="2800" dirty="0"/>
            </a:br>
            <a:r>
              <a:rPr lang="en-US" sz="2800" dirty="0"/>
              <a:t>5 highest priority goals of NSTX-U 5 year plan:</a:t>
            </a:r>
            <a:endParaRPr lang="en-US" sz="2800" b="1" dirty="0" smtClean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3684" y="1066800"/>
            <a:ext cx="8940800" cy="553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Advance ST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for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Fusion Nuclear Science Facility (FNSF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)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Demonstrate 100% non-inductive sustainment at performance that extrapolates to ≥ 1MW/m</a:t>
            </a:r>
            <a:r>
              <a:rPr lang="en-US" sz="2000" i="0" kern="0" baseline="3000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2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 neutron wall loading in FNSF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Develop and understand </a:t>
            </a: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non-inductive start-up 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and ramp-up </a:t>
            </a:r>
            <a:b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</a:b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(overdrive) to project to ST-FNSF with small/no solenoid</a:t>
            </a: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8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Develop solutions for plasma-material </a:t>
            </a:r>
            <a:r>
              <a:rPr lang="en-US" sz="2400" i="0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interface </a:t>
            </a: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challenge</a:t>
            </a:r>
          </a:p>
          <a:p>
            <a:pPr marL="800100" lvl="1" indent="-457200" defTabSz="520700" eaLnBrk="0" hangingPunct="0"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Develop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and utilize high-flux-expansion “snowflake” </a:t>
            </a:r>
            <a:r>
              <a:rPr lang="en-US" sz="2000" i="0" kern="0" dirty="0" err="1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divertor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and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radiative detachment for mitigating very high heat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fluxes</a:t>
            </a:r>
          </a:p>
          <a:p>
            <a:pPr marL="800100" lvl="1" indent="-457200" defTabSz="520700" eaLnBrk="0" hangingPunct="0"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Begin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to assess high-Z PFCs + liquid lithium to develop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high-duty-factor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integrated PMI solutions for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next-steps</a:t>
            </a:r>
            <a:endParaRPr lang="en-US" sz="2800" i="0" kern="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900" i="0" kern="0" dirty="0" smtClean="0">
              <a:solidFill>
                <a:schemeClr val="bg1">
                  <a:lumMod val="85000"/>
                </a:schemeClr>
              </a:solidFill>
              <a:latin typeface="+mn-lt"/>
              <a:cs typeface="+mn-cs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Explore unique ST parameter regimes to advance predictive </a:t>
            </a:r>
            <a:r>
              <a:rPr lang="en-US" sz="2400" i="0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capability </a:t>
            </a: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- for </a:t>
            </a:r>
            <a:r>
              <a:rPr lang="en-US" sz="2400" i="0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ITER and </a:t>
            </a: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beyond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 startAt="5"/>
              <a:defRPr/>
            </a:pP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Access reduced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Calibri" pitchFamily="34" charset="0"/>
              </a:rPr>
              <a:t>n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* and high-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Calibri" pitchFamily="34" charset="0"/>
              </a:rPr>
              <a:t>b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 combined with ability to vary q and rotation to dramatically extend ST physics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understanding</a:t>
            </a:r>
            <a:endParaRPr lang="en-US" sz="2000" i="0" kern="0" dirty="0">
              <a:solidFill>
                <a:schemeClr val="bg1">
                  <a:lumMod val="85000"/>
                </a:schemeClr>
              </a:solidFill>
              <a:cs typeface="Calibri" pitchFamily="34" charset="0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20</a:t>
            </a:fld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36661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11114"/>
            <a:ext cx="9144000" cy="903287"/>
          </a:xfrm>
        </p:spPr>
        <p:txBody>
          <a:bodyPr/>
          <a:lstStyle/>
          <a:p>
            <a: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  <a:t>Plasma initiation with small or no transformer is unique </a:t>
            </a:r>
            <a:b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</a:br>
            <a: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  <a:t>challenge for ST-based Fusion Nuclear Science Facility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0" y="5181600"/>
            <a:ext cx="9067800" cy="1143000"/>
          </a:xfrm>
        </p:spPr>
        <p:txBody>
          <a:bodyPr/>
          <a:lstStyle/>
          <a:p>
            <a:pPr marL="231748" indent="-231748">
              <a:defRPr/>
            </a:pPr>
            <a:r>
              <a:rPr lang="en-US" sz="2000" b="1" dirty="0" smtClean="0"/>
              <a:t>NSTX-U 5 year plan goal:</a:t>
            </a:r>
          </a:p>
          <a:p>
            <a:pPr marL="631751" lvl="1" indent="-231748">
              <a:defRPr/>
            </a:pPr>
            <a:r>
              <a:rPr lang="en-US" dirty="0" smtClean="0"/>
              <a:t>Generate ~0.4MA closed-flux start-up current with </a:t>
            </a:r>
            <a:r>
              <a:rPr lang="en-US" dirty="0" err="1" smtClean="0"/>
              <a:t>helicity</a:t>
            </a:r>
            <a:r>
              <a:rPr lang="en-US" dirty="0" smtClean="0"/>
              <a:t> injection</a:t>
            </a:r>
          </a:p>
          <a:p>
            <a:pPr marL="631751" lvl="1" indent="-231748">
              <a:defRPr/>
            </a:pPr>
            <a:r>
              <a:rPr lang="en-US" dirty="0" smtClean="0"/>
              <a:t>Heat CHI with ECH and/or fast wave, ramp 0.4MA to 0.8-1MA with NBI</a:t>
            </a:r>
          </a:p>
          <a:p>
            <a:pPr>
              <a:buFont typeface="Arial" pitchFamily="34" charset="0"/>
              <a:buNone/>
              <a:defRPr/>
            </a:pPr>
            <a:endParaRPr lang="en-US" sz="2000" b="1" dirty="0" smtClean="0"/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51026"/>
            <a:ext cx="20574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381000" y="1371600"/>
            <a:ext cx="2209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/>
              <a:t>ST-FNSF has no/small central solenoid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BF7E5-5F05-4F35-8777-97D2D16D80B7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1676400"/>
            <a:ext cx="4343400" cy="3276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4928" y="1143000"/>
            <a:ext cx="371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0" dirty="0" smtClean="0">
                <a:solidFill>
                  <a:schemeClr val="accent2"/>
                </a:solidFill>
              </a:rPr>
              <a:t>NSTX-U Non-Inductive Strategy:</a:t>
            </a:r>
            <a:endParaRPr lang="en-US" sz="1800" i="0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43400" y="4904601"/>
            <a:ext cx="156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accent6"/>
                </a:solidFill>
              </a:rPr>
              <a:t>Raman presentation</a:t>
            </a:r>
            <a:endParaRPr lang="en-US" b="0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0600" y="3685401"/>
            <a:ext cx="1582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accent6"/>
                </a:solidFill>
              </a:rPr>
              <a:t>Perkins presentation</a:t>
            </a:r>
            <a:endParaRPr lang="en-US" b="0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2514600"/>
            <a:ext cx="2350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chemeClr val="accent6"/>
                </a:solidFill>
              </a:rPr>
              <a:t>Poli</a:t>
            </a:r>
            <a:r>
              <a:rPr lang="en-US" b="0" dirty="0" smtClean="0">
                <a:solidFill>
                  <a:schemeClr val="accent6"/>
                </a:solidFill>
              </a:rPr>
              <a:t> and Gerhardt presentations</a:t>
            </a:r>
            <a:endParaRPr lang="en-US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support non-inductive start-up/ramp-up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914400"/>
            <a:ext cx="4648200" cy="2057400"/>
          </a:xfrm>
        </p:spPr>
        <p:txBody>
          <a:bodyPr rIns="0"/>
          <a:lstStyle/>
          <a:p>
            <a:pPr marL="171450" indent="-171450"/>
            <a:r>
              <a:rPr lang="en-US" sz="2000" dirty="0" smtClean="0"/>
              <a:t>TRANSP:  NSTX-U more tangential NBI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3-4x higher CD at low I</a:t>
            </a:r>
            <a:r>
              <a:rPr lang="en-US" sz="2000" baseline="-25000" dirty="0" smtClean="0"/>
              <a:t>P </a:t>
            </a:r>
            <a:r>
              <a:rPr lang="en-US" sz="1800" dirty="0" smtClean="0"/>
              <a:t>(0.4MA)</a:t>
            </a:r>
            <a:endParaRPr lang="en-US" sz="2000" dirty="0" smtClean="0"/>
          </a:p>
          <a:p>
            <a:pPr marL="342900" lvl="1" indent="-171450"/>
            <a:r>
              <a:rPr lang="en-US" sz="1800" dirty="0" smtClean="0">
                <a:latin typeface="Arial Narrow" pitchFamily="34" charset="0"/>
              </a:rPr>
              <a:t>1.5-2x higher CD efficiency, 3x lower prompt loss</a:t>
            </a:r>
          </a:p>
          <a:p>
            <a:pPr marL="171450" indent="-171450"/>
            <a:r>
              <a:rPr lang="en-US" sz="2000" dirty="0" smtClean="0"/>
              <a:t>New TRANSP simulations of ramp-up:  0.3MA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0.9MA with FW+BS</a:t>
            </a:r>
            <a:r>
              <a:rPr lang="en-US" sz="2000" dirty="0" smtClean="0">
                <a:sym typeface="Wingdings" panose="05000000000000000000" pitchFamily="2" charset="2"/>
              </a:rPr>
              <a:t>NBI+</a:t>
            </a:r>
            <a:r>
              <a:rPr lang="en-US" sz="2000" dirty="0" smtClean="0"/>
              <a:t>BS</a:t>
            </a:r>
          </a:p>
          <a:p>
            <a:pPr marL="342900" lvl="1" indent="-168275"/>
            <a:r>
              <a:rPr lang="en-US" sz="1800" dirty="0" smtClean="0">
                <a:latin typeface="Arial Narrow" panose="020B0606020202030204" pitchFamily="34" charset="0"/>
              </a:rPr>
              <a:t>1</a:t>
            </a:r>
            <a:r>
              <a:rPr lang="en-US" sz="1800" baseline="30000" dirty="0" smtClean="0">
                <a:latin typeface="Arial Narrow" panose="020B0606020202030204" pitchFamily="34" charset="0"/>
              </a:rPr>
              <a:t>st</a:t>
            </a:r>
            <a:r>
              <a:rPr lang="en-US" sz="1800" dirty="0" smtClean="0">
                <a:latin typeface="Arial Narrow" panose="020B0606020202030204" pitchFamily="34" charset="0"/>
              </a:rPr>
              <a:t> self-consistent NBI-CD </a:t>
            </a:r>
            <a:r>
              <a:rPr lang="en-US" sz="1800" dirty="0" err="1" smtClean="0">
                <a:latin typeface="Arial Narrow" panose="020B0606020202030204" pitchFamily="34" charset="0"/>
              </a:rPr>
              <a:t>calcs</a:t>
            </a:r>
            <a:r>
              <a:rPr lang="en-US" sz="1800" dirty="0" smtClean="0">
                <a:latin typeface="Arial Narrow" panose="020B0606020202030204" pitchFamily="34" charset="0"/>
              </a:rPr>
              <a:t> during NI ramp-up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9144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 code successfully simulates CHI I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~200kA achieved in NSTX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4495800"/>
            <a:ext cx="472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TSC +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tools included in 5 year plan support CHI I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400kA in NSTX-U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304800" y="5181600"/>
            <a:ext cx="403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228600" marR="0" lvl="1" indent="-228600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2.5 x higher injector flux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(scales with I</a:t>
            </a:r>
            <a:r>
              <a:rPr kumimoji="0" lang="en-US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P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</a:endParaRPr>
          </a:p>
          <a:p>
            <a:pPr marL="228600" lvl="1" indent="-228600" eaLnBrk="0" hangingPunct="0">
              <a:lnSpc>
                <a:spcPct val="85000"/>
              </a:lnSpc>
              <a:spcBef>
                <a:spcPct val="20000"/>
              </a:spcBef>
              <a:buFontTx/>
              <a:buChar char="–"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Higher 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T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=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1T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(increases current multiplication)</a:t>
            </a:r>
            <a:r>
              <a:rPr lang="en-US" b="0" i="0" kern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1400" b="0" i="0" kern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28600" lvl="1" indent="-228600" eaLnBrk="0" hangingPunct="0">
              <a:lnSpc>
                <a:spcPct val="85000"/>
              </a:lnSpc>
              <a:spcBef>
                <a:spcPct val="20000"/>
              </a:spcBef>
              <a:buFontTx/>
              <a:buChar char="–"/>
            </a:pPr>
            <a:r>
              <a:rPr lang="en-US" sz="1400" b="0" i="0" kern="0" dirty="0" smtClean="0">
                <a:solidFill>
                  <a:schemeClr val="accent2">
                    <a:lumMod val="75000"/>
                  </a:schemeClr>
                </a:solidFill>
              </a:rPr>
              <a:t>&gt; 2kV CHI voltage </a:t>
            </a:r>
            <a:r>
              <a:rPr lang="en-US" b="0" i="0" kern="0" dirty="0" smtClean="0">
                <a:solidFill>
                  <a:schemeClr val="accent2">
                    <a:lumMod val="75000"/>
                  </a:schemeClr>
                </a:solidFill>
              </a:rPr>
              <a:t>(increases flux injection)</a:t>
            </a:r>
            <a:endParaRPr lang="en-US" sz="1400" b="0" i="0" kern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28600" marR="0" lvl="1" indent="-228600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1MW 28GHz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ECH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(increases T</a:t>
            </a:r>
            <a:r>
              <a:rPr kumimoji="0" lang="en-US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e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572000" y="5791200"/>
            <a:ext cx="449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0" bIns="45714" numCol="1" anchor="t" anchorCtr="0" compatLnSpc="1">
            <a:prstTxWarp prst="textNoShape">
              <a:avLst/>
            </a:prstTxWarp>
          </a:bodyPr>
          <a:lstStyle/>
          <a:p>
            <a:pPr marL="171450" lvl="0" indent="-17145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surface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0 constraint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need to add </a:t>
            </a:r>
            <a:r>
              <a:rPr lang="en-US" sz="2000" b="0" i="0" kern="0" noProof="0" dirty="0" smtClean="0">
                <a:solidFill>
                  <a:schemeClr val="tx1"/>
                </a:solidFill>
                <a:latin typeface="+mn-lt"/>
                <a:cs typeface="+mn-cs"/>
                <a:sym typeface="Wingdings" panose="05000000000000000000" pitchFamily="2" charset="2"/>
              </a:rPr>
              <a:t>induction</a:t>
            </a:r>
            <a:r>
              <a:rPr lang="en-US" sz="2000" b="0" i="0" kern="0" dirty="0" smtClean="0">
                <a:solidFill>
                  <a:schemeClr val="tx1"/>
                </a:solidFill>
                <a:latin typeface="+mn-lt"/>
                <a:cs typeface="+mn-cs"/>
                <a:sym typeface="Wingdings" panose="05000000000000000000" pitchFamily="2" charset="2"/>
              </a:rPr>
              <a:t> from PF coil swing (future)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4267200" cy="22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0" y="18404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FY14: Implemented NSTX-U geometry in TSC</a:t>
            </a:r>
            <a:endParaRPr lang="en-US" sz="18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15806" y="6248400"/>
            <a:ext cx="2213194" cy="233910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R. Raman (U-Wash)</a:t>
            </a:r>
            <a:endParaRPr lang="en-US" sz="1400" i="0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71800"/>
            <a:ext cx="3124200" cy="279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010400" y="3706321"/>
            <a:ext cx="1070194" cy="233910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F. </a:t>
            </a:r>
            <a:r>
              <a:rPr lang="en-US" sz="1400" i="0" dirty="0" err="1" smtClean="0">
                <a:solidFill>
                  <a:schemeClr val="tx1"/>
                </a:solidFill>
              </a:rPr>
              <a:t>Poli</a:t>
            </a:r>
            <a:endParaRPr lang="en-US" sz="1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1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1800" u="sng" dirty="0" smtClean="0"/>
              <a:t>Solenoid-Free Start-up and Ramp-up Research Plans for FY2014-16:</a:t>
            </a:r>
            <a:br>
              <a:rPr lang="en-US" sz="1800" u="sng" dirty="0" smtClean="0"/>
            </a:br>
            <a:r>
              <a:rPr lang="en-US" dirty="0" smtClean="0"/>
              <a:t>Prepare CHI for NSTX-U, assess CHI/NBI start-up/ramp-up</a:t>
            </a:r>
            <a:endParaRPr lang="en-US" sz="1800" u="sng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29BC57-4010-4190-BB11-557654EC338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12486" y="1112156"/>
            <a:ext cx="6553200" cy="406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7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FY14: Complete design of upgraded capacitor bank and diagnostics for NSTX-U, implement CHI gap tiles</a:t>
            </a:r>
          </a:p>
          <a:p>
            <a:pPr marL="800006" lvl="1" indent="-34286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Also </a:t>
            </a:r>
            <a:r>
              <a:rPr lang="en-US" sz="2400" b="0" i="0" kern="0" dirty="0">
                <a:solidFill>
                  <a:schemeClr val="accent2"/>
                </a:solidFill>
                <a:latin typeface="+mn-lt"/>
                <a:cs typeface="+mn-cs"/>
              </a:rPr>
              <a:t>f</a:t>
            </a:r>
            <a:r>
              <a:rPr lang="en-US" sz="24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inish CHI design study for QUEST, possibly implement CHI</a:t>
            </a:r>
          </a:p>
          <a:p>
            <a:pPr marL="342860" marR="0" lvl="0" indent="-34286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6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0" i="0" kern="0" dirty="0">
                <a:solidFill>
                  <a:schemeClr val="tx1"/>
                </a:solidFill>
              </a:rPr>
              <a:t>FY14: DIII-D/National Campaign: test </a:t>
            </a:r>
            <a:r>
              <a:rPr lang="en-US" sz="2800" b="0" i="0" kern="0" dirty="0" smtClean="0">
                <a:solidFill>
                  <a:schemeClr val="tx1"/>
                </a:solidFill>
              </a:rPr>
              <a:t>small current overdrive using NBI+BS</a:t>
            </a:r>
          </a:p>
          <a:p>
            <a:pPr marL="34286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6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FY15: Establish NSTX-U</a:t>
            </a:r>
            <a:r>
              <a:rPr kumimoji="0" lang="en-US" sz="27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CHI,</a:t>
            </a:r>
            <a:r>
              <a:rPr kumimoji="0" lang="en-US" sz="27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assess impact of new injector,</a:t>
            </a:r>
            <a:r>
              <a:rPr kumimoji="0" lang="en-US" sz="27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gap, higher B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endParaRPr kumimoji="0" lang="en-US" sz="27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5257800"/>
            <a:ext cx="8077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marR="0" lvl="0" indent="-34286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FY15-16: Initial tests of small NBI+BS overdrive ramp-up using new 2</a:t>
            </a:r>
            <a:r>
              <a:rPr kumimoji="0" lang="en-US" sz="27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NBI and higher B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</a:p>
          <a:p>
            <a:pPr marL="342860" marR="0" lvl="0" indent="-34286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7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 descr="STW-Fig-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71" y="1676400"/>
            <a:ext cx="2288129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 bwMode="auto">
          <a:xfrm>
            <a:off x="6443182" y="4495800"/>
            <a:ext cx="445008" cy="228600"/>
          </a:xfrm>
          <a:prstGeom prst="rightArrow">
            <a:avLst>
              <a:gd name="adj1" fmla="val 73585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20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Wave Physics Research Plans for FY2014-16:</a:t>
            </a:r>
            <a:br>
              <a:rPr lang="en-US" sz="1800" u="sng" dirty="0" smtClean="0"/>
            </a:br>
            <a:r>
              <a:rPr lang="en-US" sz="2200" dirty="0" smtClean="0"/>
              <a:t>Finalize ECH/EBW design, </a:t>
            </a:r>
            <a:r>
              <a:rPr lang="fr-FR" sz="2200" dirty="0" err="1" smtClean="0"/>
              <a:t>simulate</a:t>
            </a:r>
            <a:r>
              <a:rPr lang="fr-FR" sz="2200" dirty="0" smtClean="0"/>
              <a:t> &amp; </a:t>
            </a:r>
            <a:r>
              <a:rPr lang="fr-FR" sz="2200" dirty="0" err="1" smtClean="0"/>
              <a:t>develop</a:t>
            </a:r>
            <a:r>
              <a:rPr lang="fr-FR" sz="2200" dirty="0" smtClean="0"/>
              <a:t> </a:t>
            </a:r>
            <a:r>
              <a:rPr lang="fr-FR" sz="2200" dirty="0" err="1" smtClean="0"/>
              <a:t>reliable</a:t>
            </a:r>
            <a:r>
              <a:rPr lang="fr-FR" sz="2200" dirty="0" smtClean="0"/>
              <a:t> FW H-mode</a:t>
            </a:r>
            <a:endParaRPr lang="en-US" sz="2200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123E4B-4B97-470C-8D19-B39015751AC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1143000"/>
            <a:ext cx="906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 eaLnBrk="0" hangingPunct="0">
              <a:spcBef>
                <a:spcPct val="20000"/>
              </a:spcBef>
              <a:buFontTx/>
              <a:buChar char="•"/>
              <a:defRPr/>
            </a:pPr>
            <a:endParaRPr kumimoji="0" lang="en-US" sz="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1066800"/>
            <a:ext cx="891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FY14-15: 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Guide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1MW/28GHz ECH/EBW </a:t>
            </a:r>
            <a:r>
              <a:rPr lang="en-US" sz="2400" b="0" i="0" kern="0" dirty="0">
                <a:solidFill>
                  <a:schemeClr val="tx1"/>
                </a:solidFill>
              </a:rPr>
              <a:t>engineering </a:t>
            </a:r>
            <a:r>
              <a:rPr lang="en-US" sz="2400" b="0" i="0" kern="0" dirty="0" smtClean="0">
                <a:solidFill>
                  <a:schemeClr val="tx1"/>
                </a:solidFill>
              </a:rPr>
              <a:t>design</a:t>
            </a:r>
            <a:endParaRPr kumimoji="0" lang="en-US" sz="24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27063" lvl="1" indent="-223838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ECH to heat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CHI, form target for HHFW/NBI</a:t>
            </a:r>
          </a:p>
          <a:p>
            <a:pPr marL="627063" lvl="1" indent="-223838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EBW H&amp;CD for start-up, sustainment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637374"/>
            <a:ext cx="2667000" cy="274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8963" y="2438400"/>
            <a:ext cx="887890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smtClean="0"/>
              <a:t>FY16:  Assess fast-wave SOL losses and core  thermal and fast ion interactions at increased B</a:t>
            </a:r>
            <a:r>
              <a:rPr lang="en-US" b="0" i="0" kern="0" baseline="-25000" dirty="0" smtClean="0"/>
              <a:t>T</a:t>
            </a:r>
            <a:r>
              <a:rPr lang="en-US" b="0" i="0" kern="0" dirty="0" smtClean="0"/>
              <a:t>, I</a:t>
            </a:r>
            <a:r>
              <a:rPr lang="en-US" b="0" i="0" kern="0" baseline="-25000" dirty="0" smtClean="0"/>
              <a:t>P</a:t>
            </a:r>
            <a:endParaRPr lang="en-US" b="0" i="0" kern="0" baseline="-25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05400"/>
            <a:ext cx="1634970" cy="567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" y="3581400"/>
            <a:ext cx="4490197" cy="276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006788" y="5943600"/>
            <a:ext cx="1070194" cy="233910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N. </a:t>
            </a:r>
            <a:r>
              <a:rPr lang="en-US" sz="1400" i="0" dirty="0" err="1" smtClean="0">
                <a:solidFill>
                  <a:schemeClr val="tx1"/>
                </a:solidFill>
              </a:rPr>
              <a:t>Bertelli</a:t>
            </a:r>
            <a:endParaRPr lang="en-US" sz="1400" i="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0" y="3581400"/>
            <a:ext cx="1689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dirty="0" smtClean="0">
                <a:latin typeface="Arial Narrow" panose="020B0606020202030204" pitchFamily="34" charset="0"/>
              </a:rPr>
              <a:t>AORSA modeling:</a:t>
            </a:r>
          </a:p>
          <a:p>
            <a:r>
              <a:rPr lang="en-US" sz="1600" i="0" dirty="0" smtClean="0">
                <a:latin typeface="Arial Narrow" panose="020B0606020202030204" pitchFamily="34" charset="0"/>
              </a:rPr>
              <a:t>higher B </a:t>
            </a:r>
            <a:r>
              <a:rPr lang="en-US" sz="1600" i="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US" sz="1600" i="0" dirty="0" smtClean="0">
                <a:latin typeface="Arial Narrow" panose="020B0606020202030204" pitchFamily="34" charset="0"/>
              </a:rPr>
              <a:t>lower SOL losses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2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490"/>
            <a:ext cx="9144000" cy="720510"/>
          </a:xfrm>
        </p:spPr>
        <p:txBody>
          <a:bodyPr/>
          <a:lstStyle/>
          <a:p>
            <a:r>
              <a:rPr lang="en-US" sz="2800" dirty="0" smtClean="0"/>
              <a:t>Planned FY2014-16 research </a:t>
            </a:r>
            <a:r>
              <a:rPr lang="en-US" sz="2800" dirty="0"/>
              <a:t>supports </a:t>
            </a:r>
            <a:br>
              <a:rPr lang="en-US" sz="2800" dirty="0"/>
            </a:br>
            <a:r>
              <a:rPr lang="en-US" sz="2800" dirty="0"/>
              <a:t>5 highest priority goals of NSTX-U 5 year plan:</a:t>
            </a:r>
            <a:endParaRPr lang="en-US" sz="2800" b="1" dirty="0" smtClean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3684" y="1066800"/>
            <a:ext cx="8940800" cy="553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Advance ST </a:t>
            </a: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for </a:t>
            </a:r>
            <a:r>
              <a:rPr lang="en-US" sz="2400" i="0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Fusion Nuclear Science Facility (FNSF</a:t>
            </a: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)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Demonstrate 100% non-inductive sustainment at performance that extrapolates to ≥ 1MW/m</a:t>
            </a:r>
            <a:r>
              <a:rPr lang="en-US" sz="2000" i="0" kern="0" baseline="3000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2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 neutron wall loading in FNSF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Develop and understand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non-inductive start-up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and ramp-up </a:t>
            </a:r>
            <a:b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</a:b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(overdrive) to project to ST-FNSF with small/no solenoid</a:t>
            </a: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8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solutions for plasma-material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interface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challenge</a:t>
            </a:r>
          </a:p>
          <a:p>
            <a:pPr marL="800100" lvl="1" indent="-457200" defTabSz="520700" eaLnBrk="0" hangingPunct="0"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Develop 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and utilize high-flux-expansion “snowflake” </a:t>
            </a:r>
            <a:r>
              <a:rPr lang="en-US" sz="2000" b="0" i="0" kern="0" dirty="0" err="1">
                <a:solidFill>
                  <a:schemeClr val="accent2"/>
                </a:solidFill>
                <a:cs typeface="Calibri" pitchFamily="34" charset="0"/>
              </a:rPr>
              <a:t>divertor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 </a:t>
            </a: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and 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radiative detachment for mitigating very high heat </a:t>
            </a: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fluxes</a:t>
            </a:r>
          </a:p>
          <a:p>
            <a:pPr marL="800100" lvl="1" indent="-457200" defTabSz="520700" eaLnBrk="0" hangingPunct="0"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Begin 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to assess high-Z PFCs + liquid lithium to develop </a:t>
            </a: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high-duty-factor 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integrated PMI solutions for </a:t>
            </a: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next-steps</a:t>
            </a:r>
            <a:endParaRPr lang="en-US" sz="2800" b="0" i="0" kern="0" dirty="0">
              <a:solidFill>
                <a:schemeClr val="accent2"/>
              </a:solidFill>
              <a:latin typeface="+mn-lt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900" i="0" kern="0" dirty="0" smtClean="0">
              <a:solidFill>
                <a:schemeClr val="bg1">
                  <a:lumMod val="85000"/>
                </a:schemeClr>
              </a:solidFill>
              <a:latin typeface="+mn-lt"/>
              <a:cs typeface="+mn-cs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Explore unique ST parameter regimes to advance predictive </a:t>
            </a:r>
            <a:r>
              <a:rPr lang="en-US" sz="2400" i="0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capability </a:t>
            </a: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- for </a:t>
            </a:r>
            <a:r>
              <a:rPr lang="en-US" sz="2400" i="0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ITER and </a:t>
            </a: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beyond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 startAt="5"/>
              <a:defRPr/>
            </a:pP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Access reduced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Calibri" pitchFamily="34" charset="0"/>
              </a:rPr>
              <a:t>n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* and high-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Calibri" pitchFamily="34" charset="0"/>
              </a:rPr>
              <a:t>b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 combined with ability to vary q and rotation to dramatically extend ST physics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understanding</a:t>
            </a:r>
            <a:endParaRPr lang="en-US" sz="2000" i="0" kern="0" dirty="0">
              <a:solidFill>
                <a:schemeClr val="bg1">
                  <a:lumMod val="85000"/>
                </a:schemeClr>
              </a:solidFill>
              <a:cs typeface="Calibri" pitchFamily="34" charset="0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25</a:t>
            </a:fld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758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dirty="0" smtClean="0"/>
              <a:t>Snowflake </a:t>
            </a:r>
            <a:r>
              <a:rPr lang="en-US" b="1" dirty="0" err="1" smtClean="0"/>
              <a:t>divertor</a:t>
            </a:r>
            <a:r>
              <a:rPr lang="en-US" b="1" dirty="0" smtClean="0"/>
              <a:t> results + simulations project to favorable particle and power exhaust control in NSTX-U, next-steps</a:t>
            </a:r>
            <a:endParaRPr lang="en-US" b="1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76200" y="4522608"/>
            <a:ext cx="5257800" cy="222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231775" marR="0" lvl="0" indent="-23177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Multi-fluid edge transport model (UEDGE) predicts factor of ~5 reduction in NSTX-U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peak heat flux</a:t>
            </a:r>
          </a:p>
          <a:p>
            <a:pPr marL="406400" marR="0" lvl="1" indent="-1746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0" i="0" kern="0" dirty="0" smtClean="0">
                <a:solidFill>
                  <a:srgbClr val="0000CC"/>
                </a:solidFill>
                <a:latin typeface="+mn-lt"/>
              </a:rPr>
              <a:t>Geometry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 + impurity radiation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 (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4% </a:t>
            </a:r>
            <a:r>
              <a:rPr lang="en-US" sz="1800" b="0" i="0" kern="0" dirty="0" smtClean="0">
                <a:solidFill>
                  <a:srgbClr val="0000CC"/>
                </a:solidFill>
                <a:latin typeface="+mn-lt"/>
              </a:rPr>
              <a:t>C)</a:t>
            </a:r>
          </a:p>
          <a:p>
            <a:pPr marL="406400" marR="0" lvl="1" indent="-1746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0" i="0" kern="0" dirty="0" smtClean="0">
                <a:latin typeface="+mn-lt"/>
              </a:rPr>
              <a:t>UEDGE also being applied to ST-FNSF advanced </a:t>
            </a:r>
            <a:r>
              <a:rPr lang="en-US" sz="1800" b="0" i="0" kern="0" dirty="0" err="1" smtClean="0">
                <a:latin typeface="+mn-lt"/>
              </a:rPr>
              <a:t>divertor</a:t>
            </a:r>
            <a:r>
              <a:rPr lang="en-US" sz="1800" b="0" i="0" kern="0" dirty="0" smtClean="0">
                <a:latin typeface="+mn-lt"/>
              </a:rPr>
              <a:t> options</a:t>
            </a:r>
            <a:endParaRPr lang="en-US" sz="1600" b="0" i="0" kern="0" dirty="0" smtClean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76200" y="2912532"/>
            <a:ext cx="502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Autofit/>
          </a:bodyPr>
          <a:lstStyle/>
          <a:p>
            <a:pPr marL="225425" marR="0" lvl="0" indent="-2254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NSTX-U </a:t>
            </a:r>
            <a:r>
              <a:rPr lang="en-US" sz="2400" b="0" i="0" kern="0" noProof="0" dirty="0" err="1" smtClean="0">
                <a:solidFill>
                  <a:schemeClr val="tx1"/>
                </a:solidFill>
                <a:latin typeface="+mn-lt"/>
                <a:cs typeface="+mn-cs"/>
              </a:rPr>
              <a:t>divertor</a:t>
            </a:r>
            <a:r>
              <a:rPr lang="en-US" sz="24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2400" b="0" i="0" kern="0" noProof="0" dirty="0" err="1" smtClean="0">
                <a:solidFill>
                  <a:schemeClr val="tx1"/>
                </a:solidFill>
                <a:latin typeface="+mn-lt"/>
                <a:cs typeface="+mn-cs"/>
              </a:rPr>
              <a:t>cryo</a:t>
            </a:r>
            <a:r>
              <a:rPr lang="en-US" sz="24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 projections: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</a:t>
            </a:r>
            <a:r>
              <a:rPr kumimoji="0" lang="en-US" sz="24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≤ 0.5 for wide range of I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cs typeface="+mn-cs"/>
              </a:rPr>
              <a:t>l</a:t>
            </a:r>
            <a:r>
              <a:rPr kumimoji="0" lang="en-US" sz="24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519113" marR="0" lvl="1" indent="-236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Standard/snowflake/X: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 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.6/0.7 to 1.5/2MA</a:t>
            </a:r>
            <a:endParaRPr lang="en-US" sz="1800" b="0" i="0" kern="0" dirty="0" smtClean="0">
              <a:solidFill>
                <a:srgbClr val="0000CC"/>
              </a:solidFill>
            </a:endParaRPr>
          </a:p>
          <a:p>
            <a:pPr marL="519113" lvl="1" indent="-236538" eaLnBrk="0" hangingPunct="0">
              <a:spcBef>
                <a:spcPct val="20000"/>
              </a:spcBef>
              <a:buFontTx/>
              <a:buChar char="–"/>
            </a:pPr>
            <a:r>
              <a:rPr lang="en-US" sz="1800" b="0" i="0" kern="0" dirty="0" smtClean="0">
                <a:solidFill>
                  <a:srgbClr val="0000CC"/>
                </a:solidFill>
                <a:latin typeface="+mn-lt"/>
              </a:rPr>
              <a:t>Maintain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q</a:t>
            </a:r>
            <a:r>
              <a:rPr kumimoji="0" lang="en-US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peak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 ≤ 10MW/m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2</a:t>
            </a:r>
          </a:p>
          <a:p>
            <a:pPr marL="519113" lvl="1" indent="-236538" eaLnBrk="0" hangingPunct="0">
              <a:spcBef>
                <a:spcPct val="20000"/>
              </a:spcBef>
              <a:buFontTx/>
              <a:buChar char="–"/>
            </a:pPr>
            <a:endParaRPr kumimoji="0" lang="en-US" sz="1800" b="0" i="0" u="none" strike="noStrike" kern="0" cap="none" spc="0" normalizeH="0" baseline="3000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848253"/>
            <a:ext cx="3352800" cy="158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ight Arrow 51"/>
          <p:cNvSpPr/>
          <p:nvPr/>
        </p:nvSpPr>
        <p:spPr bwMode="auto">
          <a:xfrm>
            <a:off x="5334000" y="3233983"/>
            <a:ext cx="685800" cy="304800"/>
          </a:xfrm>
          <a:prstGeom prst="rightArrow">
            <a:avLst>
              <a:gd name="adj1" fmla="val 75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58" name="Content Placeholder 3" descr="iaea12-sfd-eq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r="-298"/>
          <a:stretch/>
        </p:blipFill>
        <p:spPr bwMode="auto">
          <a:xfrm>
            <a:off x="3736089" y="1137012"/>
            <a:ext cx="5331711" cy="107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59" name="Picture 58" descr="cryo_geometry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2590800"/>
            <a:ext cx="2638903" cy="2057400"/>
          </a:xfrm>
          <a:prstGeom prst="rect">
            <a:avLst/>
          </a:prstGeom>
        </p:spPr>
      </p:pic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76200" y="1066800"/>
            <a:ext cx="3733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Autofit/>
          </a:bodyPr>
          <a:lstStyle/>
          <a:p>
            <a:pPr marL="225425" marR="0" lvl="0" indent="-225425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Snowflake on DIII-D </a:t>
            </a:r>
            <a:r>
              <a:rPr lang="en-US" sz="16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(GA+LLNL+PPPL collaboration) </a:t>
            </a:r>
            <a:r>
              <a:rPr lang="en-US" sz="24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extended 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2-3x reduction in </a:t>
            </a:r>
            <a:r>
              <a:rPr lang="en-US" sz="2400" b="0" i="0" kern="0" dirty="0" err="1" smtClean="0">
                <a:solidFill>
                  <a:schemeClr val="tx1"/>
                </a:solidFill>
                <a:latin typeface="+mn-lt"/>
                <a:cs typeface="+mn-cs"/>
              </a:rPr>
              <a:t>q</a:t>
            </a:r>
            <a:r>
              <a:rPr lang="en-US" sz="2400" b="0" i="0" kern="0" baseline="-25000" dirty="0" err="1" smtClean="0">
                <a:solidFill>
                  <a:schemeClr val="tx1"/>
                </a:solidFill>
                <a:latin typeface="+mn-lt"/>
                <a:cs typeface="+mn-cs"/>
              </a:rPr>
              <a:t>peak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 to 3s duration</a:t>
            </a:r>
            <a:endParaRPr kumimoji="0" lang="en-US" sz="1800" b="0" i="0" u="none" strike="noStrike" kern="0" cap="none" spc="0" normalizeH="0" baseline="-2500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2" name="Right Arrow 61"/>
          <p:cNvSpPr/>
          <p:nvPr/>
        </p:nvSpPr>
        <p:spPr bwMode="auto">
          <a:xfrm>
            <a:off x="4883150" y="4848253"/>
            <a:ext cx="685800" cy="304800"/>
          </a:xfrm>
          <a:prstGeom prst="rightArrow">
            <a:avLst>
              <a:gd name="adj1" fmla="val 75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6200" y="2324100"/>
            <a:ext cx="5638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Autofit/>
          </a:bodyPr>
          <a:lstStyle/>
          <a:p>
            <a:pPr marL="519113" marR="0" lvl="1" indent="-236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Compatible with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cryo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-pumping (n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/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n</a:t>
            </a:r>
            <a:r>
              <a:rPr kumimoji="0" lang="en-US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=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</a:rPr>
              <a:t> 0.4-0.75)</a:t>
            </a:r>
            <a:endParaRPr lang="en-US" sz="1800" b="0" i="0" kern="0" dirty="0" smtClean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6965" y="6324600"/>
            <a:ext cx="2770035" cy="203133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i="0" dirty="0" smtClean="0">
                <a:solidFill>
                  <a:schemeClr val="tx1"/>
                </a:solidFill>
              </a:rPr>
              <a:t>E. Meier, V. </a:t>
            </a:r>
            <a:r>
              <a:rPr lang="en-US" i="0" dirty="0" err="1" smtClean="0">
                <a:solidFill>
                  <a:schemeClr val="tx1"/>
                </a:solidFill>
              </a:rPr>
              <a:t>Soukhanovskii</a:t>
            </a:r>
            <a:r>
              <a:rPr lang="en-US" i="0" dirty="0" smtClean="0">
                <a:solidFill>
                  <a:schemeClr val="tx1"/>
                </a:solidFill>
              </a:rPr>
              <a:t> (LLNL)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1000" smtClean="0"/>
              <a:pPr algn="r">
                <a:defRPr/>
              </a:pPr>
              <a:t>26</a:t>
            </a:fld>
            <a:endParaRPr lang="en-US" sz="1000" smtClean="0"/>
          </a:p>
        </p:txBody>
      </p:sp>
    </p:spTree>
    <p:extLst>
      <p:ext uri="{BB962C8B-B14F-4D97-AF65-F5344CB8AC3E}">
        <p14:creationId xmlns:p14="http://schemas.microsoft.com/office/powerpoint/2010/main" val="132904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Boundary Physics Research Plans for FY2014-16: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>Advance heat flux, </a:t>
            </a:r>
            <a:r>
              <a:rPr lang="en-US" sz="2000" dirty="0" err="1" smtClean="0"/>
              <a:t>cryo</a:t>
            </a:r>
            <a:r>
              <a:rPr lang="en-US" sz="2000" dirty="0" smtClean="0"/>
              <a:t>, pedestal, SOL studies, extend to higher B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I</a:t>
            </a:r>
            <a:r>
              <a:rPr lang="en-US" sz="2000" baseline="-25000" dirty="0" smtClean="0"/>
              <a:t>P</a:t>
            </a:r>
            <a:endParaRPr lang="en-US" sz="1800" baseline="-25000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38747E-09AD-4C3A-9D13-6024E79E966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" y="1524000"/>
            <a:ext cx="643376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231775" lvl="0" indent="-231775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FY14: Pedestal/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SOL collaborations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006" lvl="1" indent="-34286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b="0" i="0" dirty="0" smtClean="0">
                <a:solidFill>
                  <a:schemeClr val="accent2"/>
                </a:solidFill>
              </a:rPr>
              <a:t>C-Mod: Measured field-aligned EM mode that clamps pedestal </a:t>
            </a:r>
            <a:r>
              <a:rPr lang="en-US" sz="2000" b="0" i="0" dirty="0" smtClean="0">
                <a:solidFill>
                  <a:schemeClr val="accent2"/>
                </a:solidFill>
                <a:sym typeface="Symbol"/>
              </a:rPr>
              <a:t></a:t>
            </a:r>
            <a:r>
              <a:rPr lang="en-US" sz="2000" b="0" i="0" dirty="0" err="1" smtClean="0">
                <a:solidFill>
                  <a:schemeClr val="accent2"/>
                </a:solidFill>
              </a:rPr>
              <a:t>T</a:t>
            </a:r>
            <a:r>
              <a:rPr lang="en-US" sz="2000" b="0" i="0" baseline="-25000" dirty="0" err="1" smtClean="0">
                <a:solidFill>
                  <a:schemeClr val="accent2"/>
                </a:solidFill>
              </a:rPr>
              <a:t>e</a:t>
            </a:r>
            <a:r>
              <a:rPr lang="en-US" sz="2000" b="0" i="0" dirty="0" smtClean="0">
                <a:solidFill>
                  <a:schemeClr val="accent2"/>
                </a:solidFill>
              </a:rPr>
              <a:t> – consistent with kinetic ballooning mode (KBM) and EPED/ELITE</a:t>
            </a:r>
          </a:p>
          <a:p>
            <a:pPr marL="800006" lvl="1" indent="-34286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800" b="0" i="0" dirty="0" smtClean="0">
                <a:solidFill>
                  <a:schemeClr val="accent2"/>
                </a:solidFill>
              </a:rPr>
              <a:t>NSTX-U/DIII-D:  Analysis of enhanced pedestal (EPH) / very-high confinement (VH) H-modes</a:t>
            </a:r>
          </a:p>
          <a:p>
            <a:pPr marL="1141413" lvl="2" indent="-227013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800" b="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Both obtain H</a:t>
            </a:r>
            <a:r>
              <a:rPr lang="en-US" sz="1800" b="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98y,2</a:t>
            </a:r>
            <a:r>
              <a:rPr lang="en-US" sz="1800" b="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&gt;&gt; 1, likely from increased E×B shear</a:t>
            </a:r>
          </a:p>
          <a:p>
            <a:pPr marL="1141413" lvl="2" indent="-227013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800" b="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New: Li dropper in DIII-D: 2-3× higher </a:t>
            </a:r>
            <a:r>
              <a:rPr lang="en-US" sz="1800" b="0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r>
              <a:rPr lang="en-US" sz="1800" b="0" i="0" baseline="-250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ped</a:t>
            </a:r>
            <a:r>
              <a:rPr lang="en-US" sz="1800" b="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1.5× higher H</a:t>
            </a:r>
            <a:r>
              <a:rPr lang="en-US" sz="1800" b="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98</a:t>
            </a:r>
          </a:p>
          <a:p>
            <a:pPr marL="684213" lvl="1" indent="-227013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1600" b="0" i="0" dirty="0" smtClean="0">
              <a:solidFill>
                <a:srgbClr val="FF0000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0" y="4343400"/>
            <a:ext cx="7239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231775" marR="0" lvl="0" indent="-23177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FY15:  Measure pedestal structure, SOL width,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ELM types,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snowflake/X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performance at up to 60% higher I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B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2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cs typeface="Helvetica"/>
              </a:rPr>
              <a:t>×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higher P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NBI</a:t>
            </a:r>
          </a:p>
          <a:p>
            <a:pPr marL="231775" lvl="0" indent="-231775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000" b="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231775" lvl="0" indent="-231775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FY16: I</a:t>
            </a:r>
            <a:r>
              <a:rPr lang="en-US" sz="2400" b="0" i="0" kern="0" baseline="-25000" dirty="0" smtClean="0">
                <a:solidFill>
                  <a:schemeClr val="tx1"/>
                </a:solidFill>
                <a:latin typeface="+mn-lt"/>
                <a:cs typeface="+mn-cs"/>
              </a:rPr>
              <a:t>P</a:t>
            </a:r>
            <a:r>
              <a:rPr lang="en-US" sz="2400" b="0" i="0" kern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  <a:sym typeface="Wingdings" panose="05000000000000000000" pitchFamily="2" charset="2"/>
              </a:rPr>
              <a:t> 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2MA 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  <a:sym typeface="Wingdings" panose="05000000000000000000" pitchFamily="2" charset="2"/>
              </a:rPr>
              <a:t> t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est snowflake/X, detachment, PFCs with q</a:t>
            </a:r>
            <a:r>
              <a:rPr lang="en-US" sz="2400" b="0" i="0" kern="0" baseline="-25000" dirty="0" smtClean="0">
                <a:solidFill>
                  <a:schemeClr val="tx1"/>
                </a:solidFill>
                <a:latin typeface="+mn-lt"/>
                <a:cs typeface="+mn-cs"/>
              </a:rPr>
              <a:t>||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 up to 4-5</a:t>
            </a:r>
            <a:r>
              <a:rPr lang="en-US" sz="2400" b="0" i="0" kern="0" dirty="0" smtClean="0">
                <a:solidFill>
                  <a:schemeClr val="tx1"/>
                </a:solidFill>
                <a:latin typeface="Calibri"/>
                <a:cs typeface="+mn-cs"/>
              </a:rPr>
              <a:t>× 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higher than NSTX</a:t>
            </a:r>
            <a:endParaRPr lang="en-US" sz="2400" b="0" i="0" kern="0" baseline="-2500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860" lvl="0" indent="-34286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kumimoji="0" lang="en-US" sz="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54" name="Picture 53" descr="lambda_q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8392" y="4084986"/>
            <a:ext cx="2058643" cy="2311715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0" y="990600"/>
            <a:ext cx="9067800" cy="35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231775" lvl="0" indent="-231775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FY14: Complete </a:t>
            </a:r>
            <a:r>
              <a:rPr lang="en-US" sz="2400" b="0" i="0" kern="0" dirty="0" err="1" smtClean="0">
                <a:solidFill>
                  <a:schemeClr val="tx1"/>
                </a:solidFill>
                <a:latin typeface="+mn-lt"/>
                <a:cs typeface="+mn-cs"/>
              </a:rPr>
              <a:t>divertor</a:t>
            </a:r>
            <a:r>
              <a:rPr lang="en-US" sz="2400" b="0" i="0" kern="0" dirty="0" err="1">
                <a:solidFill>
                  <a:schemeClr val="tx1"/>
                </a:solidFill>
                <a:latin typeface="+mn-lt"/>
                <a:cs typeface="+mn-cs"/>
              </a:rPr>
              <a:t>-</a:t>
            </a:r>
            <a:r>
              <a:rPr lang="en-US" sz="2400" b="0" i="0" kern="0" dirty="0" err="1" smtClean="0">
                <a:solidFill>
                  <a:schemeClr val="tx1"/>
                </a:solidFill>
                <a:latin typeface="+mn-lt"/>
                <a:cs typeface="+mn-cs"/>
              </a:rPr>
              <a:t>cryo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 physics design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80" y="1327272"/>
            <a:ext cx="2728377" cy="275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4" name="Right Arrow 713"/>
          <p:cNvSpPr/>
          <p:nvPr/>
        </p:nvSpPr>
        <p:spPr bwMode="auto">
          <a:xfrm>
            <a:off x="6019800" y="2325129"/>
            <a:ext cx="413966" cy="189471"/>
          </a:xfrm>
          <a:prstGeom prst="rightArrow">
            <a:avLst>
              <a:gd name="adj1" fmla="val 75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9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Materials and Plasma Facing Components Plans for FY2014-16:</a:t>
            </a:r>
            <a:r>
              <a:rPr lang="en-US" sz="2000" u="sng" dirty="0" smtClean="0"/>
              <a:t/>
            </a:r>
            <a:br>
              <a:rPr lang="en-US" sz="2000" u="sng" dirty="0" smtClean="0"/>
            </a:br>
            <a:r>
              <a:rPr lang="en-US" sz="2000" dirty="0" smtClean="0"/>
              <a:t>Advance Li understanding/technology, support NSTX-U wall conditioning</a:t>
            </a:r>
            <a:endParaRPr lang="en-US" sz="2000" u="sng" dirty="0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FY14:  Develop Li-coating tools for upper PFCs of NSTX-U to increase Li coverage of C, D pumping, thermal confinement</a:t>
            </a:r>
          </a:p>
          <a:p>
            <a:endParaRPr lang="en-US" sz="2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14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FY14:  EAST: assess particle/impurity control w/ triggered ELMs, </a:t>
            </a:r>
            <a:r>
              <a:rPr lang="en-US" dirty="0" err="1" smtClean="0"/>
              <a:t>cryo</a:t>
            </a:r>
            <a:r>
              <a:rPr lang="en-US" dirty="0" smtClean="0"/>
              <a:t>-pumping, </a:t>
            </a:r>
            <a:r>
              <a:rPr lang="en-US" dirty="0" err="1" smtClean="0"/>
              <a:t>lithiumization</a:t>
            </a:r>
            <a:r>
              <a:rPr lang="en-US" dirty="0" smtClean="0"/>
              <a:t>, high-Z PFCs</a:t>
            </a:r>
          </a:p>
          <a:p>
            <a:r>
              <a:rPr lang="en-US" dirty="0" smtClean="0"/>
              <a:t>FY15: Test lithium granule injector (LGI) for ELM triggering and impurity control, Li coating performance in NSTX-U</a:t>
            </a:r>
          </a:p>
          <a:p>
            <a:pPr lvl="0"/>
            <a:r>
              <a:rPr lang="en-US" dirty="0"/>
              <a:t>FY16: Begin to assess high-Z (+Li coated) </a:t>
            </a:r>
            <a:r>
              <a:rPr lang="en-US" dirty="0" smtClean="0"/>
              <a:t>PFC performance </a:t>
            </a:r>
            <a:r>
              <a:rPr lang="en-US" dirty="0"/>
              <a:t>with 1 row </a:t>
            </a:r>
            <a:r>
              <a:rPr lang="en-US" dirty="0" smtClean="0"/>
              <a:t>of W or TZM tiles on </a:t>
            </a:r>
            <a:r>
              <a:rPr lang="en-US" dirty="0"/>
              <a:t>outboard </a:t>
            </a:r>
            <a:r>
              <a:rPr lang="en-US" dirty="0" err="1" smtClean="0"/>
              <a:t>divertor</a:t>
            </a:r>
            <a:r>
              <a:rPr lang="en-US" dirty="0" smtClean="0"/>
              <a:t> (at large R)</a:t>
            </a:r>
            <a:endParaRPr lang="en-US" sz="500" dirty="0"/>
          </a:p>
          <a:p>
            <a:endParaRPr lang="en-US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757F2-32B1-422E-A47B-F8D5DF5E3F0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6200" y="1981200"/>
            <a:ext cx="70555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FY14-15: Lab-based R&amp;D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for 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a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dvanced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Li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PFCs</a:t>
            </a:r>
          </a:p>
          <a:p>
            <a:pPr marL="742863" marR="0" lvl="1" indent="-285717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Study Li on metal substrates, response to plasma power and particle fluxes (MAGNUM-PSI)</a:t>
            </a:r>
          </a:p>
          <a:p>
            <a:pPr marL="742863" marR="0" lvl="1" indent="-285717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High-heat-flux high-Z PFC design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(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TZM or W lamellae)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  <a:p>
            <a:pPr marL="742863" marR="0" lvl="1" indent="-285717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Flowing Li loop tests</a:t>
            </a:r>
          </a:p>
          <a:p>
            <a:pPr marL="742863" marR="0" lvl="1" indent="-285717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Develop c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apillary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-restrained gas-cooled Li PFC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6019800" y="3496408"/>
            <a:ext cx="609600" cy="228600"/>
          </a:xfrm>
          <a:prstGeom prst="rightArrow">
            <a:avLst>
              <a:gd name="adj1" fmla="val 73585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40" y="2362200"/>
            <a:ext cx="236632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8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490"/>
            <a:ext cx="9144000" cy="720510"/>
          </a:xfrm>
        </p:spPr>
        <p:txBody>
          <a:bodyPr/>
          <a:lstStyle/>
          <a:p>
            <a:r>
              <a:rPr lang="en-US" sz="2800" dirty="0" smtClean="0"/>
              <a:t>Planned FY2014-16 research </a:t>
            </a:r>
            <a:r>
              <a:rPr lang="en-US" sz="2800" dirty="0"/>
              <a:t>supports </a:t>
            </a:r>
            <a:br>
              <a:rPr lang="en-US" sz="2800" dirty="0"/>
            </a:br>
            <a:r>
              <a:rPr lang="en-US" sz="2800" dirty="0"/>
              <a:t>5 highest priority goals of NSTX-U 5 year plan:</a:t>
            </a:r>
            <a:endParaRPr lang="en-US" sz="2800" b="1" dirty="0" smtClean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3684" y="1066800"/>
            <a:ext cx="8940800" cy="553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Advance ST </a:t>
            </a: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for </a:t>
            </a:r>
            <a:r>
              <a:rPr lang="en-US" sz="2400" i="0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Fusion Nuclear Science Facility (FNSF</a:t>
            </a: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)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Demonstrate 100% non-inductive sustainment at performance that extrapolates to ≥ 1MW/m</a:t>
            </a:r>
            <a:r>
              <a:rPr lang="en-US" sz="2000" i="0" kern="0" baseline="3000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2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 neutron wall loading in FNSF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Develop and understand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non-inductive start-up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and ramp-up </a:t>
            </a:r>
            <a:b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</a:b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(overdrive) to project to ST-FNSF with small/no solenoid</a:t>
            </a: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8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Develop solutions for plasma-material </a:t>
            </a:r>
            <a:r>
              <a:rPr lang="en-US" sz="2400" i="0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interface </a:t>
            </a:r>
            <a:r>
              <a:rPr lang="en-US" sz="2400" i="0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challenge</a:t>
            </a:r>
          </a:p>
          <a:p>
            <a:pPr marL="800100" lvl="1" indent="-457200" defTabSz="520700" eaLnBrk="0" hangingPunct="0"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Develop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and utilize high-flux-expansion “snowflake” </a:t>
            </a:r>
            <a:r>
              <a:rPr lang="en-US" sz="2000" i="0" kern="0" dirty="0" err="1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divertor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and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radiative detachment for mitigating very high heat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fluxes</a:t>
            </a:r>
          </a:p>
          <a:p>
            <a:pPr marL="800100" lvl="1" indent="-457200" defTabSz="520700" eaLnBrk="0" hangingPunct="0"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Begin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to assess high-Z PFCs + liquid lithium to develop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high-duty-factor </a:t>
            </a:r>
            <a:r>
              <a:rPr lang="en-US" sz="2000" i="0" kern="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integrated PMI solutions for </a:t>
            </a:r>
            <a:r>
              <a:rPr lang="en-US" sz="2000" i="0" kern="0" dirty="0" smtClean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next-steps</a:t>
            </a:r>
            <a:endParaRPr lang="en-US" sz="2800" i="0" kern="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900" i="0" kern="0" dirty="0" smtClean="0">
              <a:solidFill>
                <a:schemeClr val="bg1">
                  <a:lumMod val="85000"/>
                </a:schemeClr>
              </a:solidFill>
              <a:latin typeface="+mn-lt"/>
              <a:cs typeface="+mn-cs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Explore unique ST parameter regimes to advance predictive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capability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- for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ITER and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beyond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 startAt="5"/>
              <a:defRPr/>
            </a:pP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Access reduced </a:t>
            </a:r>
            <a:r>
              <a:rPr lang="en-US" sz="2000" b="0" i="0" kern="0" dirty="0">
                <a:solidFill>
                  <a:schemeClr val="accent2"/>
                </a:solidFill>
                <a:latin typeface="Symbol" pitchFamily="18" charset="2"/>
                <a:cs typeface="Calibri" pitchFamily="34" charset="0"/>
              </a:rPr>
              <a:t>n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* and high-</a:t>
            </a:r>
            <a:r>
              <a:rPr lang="en-US" sz="2000" b="0" i="0" kern="0" dirty="0">
                <a:solidFill>
                  <a:schemeClr val="accent2"/>
                </a:solidFill>
                <a:latin typeface="Symbol" pitchFamily="18" charset="2"/>
                <a:cs typeface="Calibri" pitchFamily="34" charset="0"/>
              </a:rPr>
              <a:t>b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 combined with ability to vary q and rotation to dramatically extend ST physics </a:t>
            </a: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understanding</a:t>
            </a:r>
            <a:endParaRPr lang="en-US" sz="2000" b="0" i="0" kern="0" dirty="0">
              <a:solidFill>
                <a:schemeClr val="accent2"/>
              </a:solidFill>
              <a:cs typeface="Calibri" pitchFamily="34" charset="0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29</a:t>
            </a:fld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35134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PAC-35 Charge Questions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067800" cy="4114800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Assess </a:t>
            </a:r>
            <a:r>
              <a:rPr lang="en-US" dirty="0"/>
              <a:t>the operational preparation and research priorities and preliminary plans for the first two run-years of NSTX-U with emphasis on the first run </a:t>
            </a:r>
            <a:r>
              <a:rPr lang="en-US" dirty="0" smtClean="0"/>
              <a:t>year 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Please </a:t>
            </a:r>
            <a:r>
              <a:rPr lang="en-US" dirty="0"/>
              <a:t>comment on and/or expand the preliminary set of </a:t>
            </a:r>
            <a:r>
              <a:rPr lang="en-US" dirty="0" smtClean="0"/>
              <a:t>ideas to </a:t>
            </a:r>
            <a:r>
              <a:rPr lang="en-US" dirty="0"/>
              <a:t>make NSTX-U more </a:t>
            </a:r>
            <a:r>
              <a:rPr lang="en-US" dirty="0" smtClean="0"/>
              <a:t>attractive/available </a:t>
            </a:r>
            <a:r>
              <a:rPr lang="en-US" dirty="0"/>
              <a:t>to university scientists – including early career researchers and </a:t>
            </a:r>
            <a:r>
              <a:rPr lang="en-US" dirty="0" smtClean="0"/>
              <a:t>students</a:t>
            </a:r>
            <a:endParaRPr lang="en-US" dirty="0" smtClean="0"/>
          </a:p>
          <a:p>
            <a:pPr marL="685800" lvl="1" indent="-174625">
              <a:buFont typeface="Arial" panose="020B0604020202020204" pitchFamily="34" charset="0"/>
              <a:buChar char="•"/>
            </a:pPr>
            <a:r>
              <a:rPr lang="en-US" sz="1600" dirty="0" smtClean="0"/>
              <a:t>Background:  NSTX has </a:t>
            </a:r>
            <a:r>
              <a:rPr lang="en-US" sz="1600" dirty="0"/>
              <a:t>been asked by </a:t>
            </a:r>
            <a:r>
              <a:rPr lang="en-US" sz="1600" dirty="0" smtClean="0"/>
              <a:t>Fusion </a:t>
            </a:r>
            <a:r>
              <a:rPr lang="en-US" sz="1600" dirty="0"/>
              <a:t>Energy Sciences </a:t>
            </a:r>
            <a:r>
              <a:rPr lang="en-US" sz="1600" dirty="0" smtClean="0"/>
              <a:t>to develop/implement </a:t>
            </a:r>
            <a:r>
              <a:rPr lang="en-US" sz="1600" dirty="0"/>
              <a:t>ideas to “Expand engagement with university scientists to enhance the NSTX-U program”. 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Comment on progress and plans for establishing and expanding the partnership between the NSTX-U program and the PPPL </a:t>
            </a:r>
            <a:r>
              <a:rPr lang="en-US" dirty="0" smtClean="0"/>
              <a:t>Theory </a:t>
            </a:r>
            <a:r>
              <a:rPr lang="en-US" dirty="0" smtClean="0"/>
              <a:t>department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153561"/>
            <a:ext cx="8382000" cy="13542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/>
              <a:t>Responses to PAC-33 comments are listed in </a:t>
            </a:r>
            <a:r>
              <a:rPr lang="en-US" sz="1600" b="0" i="0" dirty="0" smtClean="0"/>
              <a:t>the XL </a:t>
            </a:r>
            <a:r>
              <a:rPr lang="en-US" sz="1600" b="0" i="0" dirty="0"/>
              <a:t>file on </a:t>
            </a:r>
            <a:r>
              <a:rPr lang="en-US" sz="1600" b="0" i="0" dirty="0" smtClean="0"/>
              <a:t>PAC-35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 smtClean="0"/>
              <a:t>Many PAC recommendations were incorporated into the 5 year plan - thank you!</a:t>
            </a:r>
            <a:endParaRPr lang="en-US" sz="1600" i="0" dirty="0" smtClean="0">
              <a:solidFill>
                <a:schemeClr val="tx1"/>
              </a:solidFill>
            </a:endParaRPr>
          </a:p>
          <a:p>
            <a:r>
              <a:rPr lang="en-US" sz="1800" i="0" dirty="0">
                <a:solidFill>
                  <a:schemeClr val="tx1"/>
                </a:solidFill>
              </a:rPr>
              <a:t>I</a:t>
            </a:r>
            <a:r>
              <a:rPr lang="en-US" sz="1800" i="0" dirty="0" smtClean="0">
                <a:solidFill>
                  <a:schemeClr val="tx1"/>
                </a:solidFill>
              </a:rPr>
              <a:t>n response to PAC-33 specific requests for presentations / information: </a:t>
            </a:r>
          </a:p>
          <a:p>
            <a:pPr marL="342900" indent="-228600">
              <a:buFont typeface="Wingdings" panose="05000000000000000000" pitchFamily="2" charset="2"/>
              <a:buChar char="Ø"/>
            </a:pPr>
            <a:r>
              <a:rPr lang="en-US" sz="1600" b="0" i="0" dirty="0" smtClean="0">
                <a:solidFill>
                  <a:srgbClr val="FF0000"/>
                </a:solidFill>
              </a:rPr>
              <a:t>Stan Kaye will </a:t>
            </a:r>
            <a:r>
              <a:rPr lang="en-US" sz="1600" b="0" i="0" dirty="0" smtClean="0">
                <a:solidFill>
                  <a:srgbClr val="FF0000"/>
                </a:solidFill>
              </a:rPr>
              <a:t>present report on status of </a:t>
            </a:r>
            <a:r>
              <a:rPr lang="en-US" sz="1600" b="0" i="0" dirty="0" smtClean="0">
                <a:solidFill>
                  <a:srgbClr val="FF0000"/>
                </a:solidFill>
              </a:rPr>
              <a:t>improved </a:t>
            </a:r>
            <a:r>
              <a:rPr lang="en-US" sz="1600" b="0" i="0" dirty="0" smtClean="0">
                <a:solidFill>
                  <a:srgbClr val="FF0000"/>
                </a:solidFill>
              </a:rPr>
              <a:t>NSTX-U / PPPL </a:t>
            </a:r>
            <a:r>
              <a:rPr lang="en-US" sz="1600" b="0" i="0" dirty="0" smtClean="0">
                <a:solidFill>
                  <a:srgbClr val="FF0000"/>
                </a:solidFill>
              </a:rPr>
              <a:t>Theory </a:t>
            </a:r>
            <a:r>
              <a:rPr lang="en-US" sz="1600" b="0" i="0" dirty="0" smtClean="0">
                <a:solidFill>
                  <a:srgbClr val="FF0000"/>
                </a:solidFill>
              </a:rPr>
              <a:t>partnership</a:t>
            </a:r>
          </a:p>
          <a:p>
            <a:pPr marL="342900" indent="-228600">
              <a:buFont typeface="Wingdings" panose="05000000000000000000" pitchFamily="2" charset="2"/>
              <a:buChar char="Ø"/>
            </a:pPr>
            <a:r>
              <a:rPr lang="en-US" sz="1600" b="0" i="0" dirty="0" smtClean="0">
                <a:solidFill>
                  <a:srgbClr val="FF0000"/>
                </a:solidFill>
              </a:rPr>
              <a:t>Francesca </a:t>
            </a:r>
            <a:r>
              <a:rPr lang="en-US" sz="1600" b="0" i="0" dirty="0" err="1" smtClean="0">
                <a:solidFill>
                  <a:srgbClr val="FF0000"/>
                </a:solidFill>
              </a:rPr>
              <a:t>Poli</a:t>
            </a:r>
            <a:r>
              <a:rPr lang="en-US" sz="1600" b="0" i="0" dirty="0" smtClean="0">
                <a:solidFill>
                  <a:srgbClr val="FF0000"/>
                </a:solidFill>
              </a:rPr>
              <a:t> will </a:t>
            </a:r>
            <a:r>
              <a:rPr lang="en-US" sz="1600" b="0" i="0" dirty="0" smtClean="0">
                <a:solidFill>
                  <a:srgbClr val="FF0000"/>
                </a:solidFill>
              </a:rPr>
              <a:t>present</a:t>
            </a:r>
            <a:r>
              <a:rPr lang="en-US" sz="1600" b="0" i="0" dirty="0" smtClean="0">
                <a:solidFill>
                  <a:srgbClr val="FF0000"/>
                </a:solidFill>
              </a:rPr>
              <a:t> </a:t>
            </a:r>
            <a:r>
              <a:rPr lang="en-US" sz="1600" b="0" i="0" dirty="0" smtClean="0">
                <a:solidFill>
                  <a:srgbClr val="FF0000"/>
                </a:solidFill>
              </a:rPr>
              <a:t>modelling of non-inductive start-up, ramp-up, sustainment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3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351333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dirty="0" smtClean="0"/>
              <a:t>Testing predictability of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 profiles using reduced </a:t>
            </a:r>
            <a:r>
              <a:rPr lang="en-US" dirty="0" err="1" smtClean="0">
                <a:latin typeface="Symbol" pitchFamily="18" charset="2"/>
              </a:rPr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 models</a:t>
            </a:r>
            <a:br>
              <a:rPr lang="en-US" dirty="0" smtClean="0"/>
            </a:br>
            <a:r>
              <a:rPr lang="en-US" dirty="0" smtClean="0"/>
              <a:t>in regimes where single micro-instability is dominant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035294"/>
            <a:ext cx="5237239" cy="3179352"/>
          </a:xfrm>
        </p:spPr>
        <p:txBody>
          <a:bodyPr>
            <a:noAutofit/>
          </a:bodyPr>
          <a:lstStyle/>
          <a:p>
            <a:r>
              <a:rPr lang="en-US" sz="2200" dirty="0" smtClean="0"/>
              <a:t>Reduced model for </a:t>
            </a:r>
            <a:r>
              <a:rPr lang="en-US" sz="2200" dirty="0" err="1" smtClean="0"/>
              <a:t>microtearing</a:t>
            </a:r>
            <a:r>
              <a:rPr lang="en-US" sz="2200" dirty="0" smtClean="0"/>
              <a:t> </a:t>
            </a:r>
            <a:r>
              <a:rPr lang="en-US" sz="2200" dirty="0" err="1" smtClean="0">
                <a:latin typeface="Symbol" pitchFamily="18" charset="2"/>
              </a:rPr>
              <a:t>c</a:t>
            </a:r>
            <a:r>
              <a:rPr lang="en-US" sz="2200" baseline="-25000" dirty="0" err="1" smtClean="0"/>
              <a:t>e</a:t>
            </a:r>
            <a:r>
              <a:rPr lang="en-US" sz="2200" dirty="0" smtClean="0"/>
              <a:t>  </a:t>
            </a:r>
            <a:r>
              <a:rPr lang="en-US" sz="2000" dirty="0" smtClean="0"/>
              <a:t>(Rebut-</a:t>
            </a:r>
            <a:r>
              <a:rPr lang="en-US" sz="2000" dirty="0" err="1" smtClean="0"/>
              <a:t>Lallia</a:t>
            </a:r>
            <a:r>
              <a:rPr lang="en-US" sz="2000" dirty="0" smtClean="0"/>
              <a:t>-Watkins (RLW) - 1988) </a:t>
            </a:r>
            <a:r>
              <a:rPr lang="en-US" sz="2100" dirty="0" smtClean="0"/>
              <a:t>shows reasonable agreement between  predicted &amp; measured T</a:t>
            </a:r>
            <a:r>
              <a:rPr lang="en-US" sz="2100" baseline="-25000" dirty="0" smtClean="0"/>
              <a:t>e</a:t>
            </a:r>
            <a:r>
              <a:rPr lang="en-US" sz="2100" dirty="0" smtClean="0"/>
              <a:t> for r/a &gt; 0.3</a:t>
            </a:r>
          </a:p>
          <a:p>
            <a:pPr marL="457200" lvl="1" indent="-228600"/>
            <a:r>
              <a:rPr lang="en-US" sz="1800" dirty="0" smtClean="0"/>
              <a:t> </a:t>
            </a:r>
            <a:r>
              <a:rPr lang="en-US" sz="1800" dirty="0" err="1" smtClean="0">
                <a:latin typeface="Symbol" charset="2"/>
                <a:cs typeface="Symbol" charset="2"/>
              </a:rPr>
              <a:t>c</a:t>
            </a:r>
            <a:r>
              <a:rPr lang="en-US" sz="1800" baseline="-25000" dirty="0" err="1" smtClean="0"/>
              <a:t>e</a:t>
            </a:r>
            <a:r>
              <a:rPr lang="en-US" sz="1800" dirty="0" smtClean="0"/>
              <a:t> much larger than RLW must be used in core to match central </a:t>
            </a:r>
            <a:r>
              <a:rPr lang="en-US" sz="1800" dirty="0" err="1" smtClean="0"/>
              <a:t>T</a:t>
            </a:r>
            <a:r>
              <a:rPr lang="en-US" sz="1800" baseline="-25000" dirty="0" err="1" smtClean="0"/>
              <a:t>e</a:t>
            </a:r>
            <a:r>
              <a:rPr lang="en-US" sz="1800" dirty="0" smtClean="0"/>
              <a:t> </a:t>
            </a:r>
          </a:p>
          <a:p>
            <a:pPr marL="457200" lvl="1" indent="-228600"/>
            <a:r>
              <a:rPr lang="en-US" sz="1800" dirty="0" smtClean="0"/>
              <a:t>Enhanced core electron thermal transport may be due energy transfer from core GAE/CAE </a:t>
            </a:r>
            <a:r>
              <a:rPr lang="en-US" sz="1800" dirty="0" smtClean="0">
                <a:sym typeface="Wingdings" panose="05000000000000000000" pitchFamily="2" charset="2"/>
              </a:rPr>
              <a:t> mid-radius </a:t>
            </a:r>
            <a:r>
              <a:rPr lang="en-US" sz="1800" dirty="0" smtClean="0"/>
              <a:t>KAW 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 smtClean="0"/>
              <a:t>electrons</a:t>
            </a:r>
            <a:endParaRPr lang="en-US" sz="1800" dirty="0"/>
          </a:p>
          <a:p>
            <a:pPr marL="857250" lvl="2"/>
            <a:r>
              <a:rPr lang="en-US" sz="1400" dirty="0" smtClean="0"/>
              <a:t>See presentations by Kaye, </a:t>
            </a:r>
            <a:r>
              <a:rPr lang="en-US" sz="1400" dirty="0" err="1" smtClean="0"/>
              <a:t>Podestá</a:t>
            </a:r>
            <a:r>
              <a:rPr lang="en-US" sz="1400" dirty="0" smtClean="0"/>
              <a:t>, </a:t>
            </a:r>
            <a:r>
              <a:rPr lang="en-US" sz="1400" dirty="0" err="1" smtClean="0"/>
              <a:t>Guttenfelder</a:t>
            </a:r>
            <a:endParaRPr lang="en-US" sz="1400" dirty="0" smtClean="0"/>
          </a:p>
        </p:txBody>
      </p:sp>
      <p:sp>
        <p:nvSpPr>
          <p:cNvPr id="461" name="Content Placeholder 2"/>
          <p:cNvSpPr txBox="1">
            <a:spLocks/>
          </p:cNvSpPr>
          <p:nvPr/>
        </p:nvSpPr>
        <p:spPr bwMode="auto">
          <a:xfrm>
            <a:off x="76200" y="1066799"/>
            <a:ext cx="5486400" cy="180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  <a:noAutofit/>
          </a:bodyPr>
          <a:lstStyle/>
          <a:p>
            <a:pPr marL="342820" marR="0" lvl="0" indent="-34282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Linear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gyrokinetic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 simulations find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microtearing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 unstable in mid-radius region of high-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collisionality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 H-modes</a:t>
            </a:r>
          </a:p>
        </p:txBody>
      </p:sp>
      <p:sp>
        <p:nvSpPr>
          <p:cNvPr id="609" name="Content Placeholder 2"/>
          <p:cNvSpPr txBox="1">
            <a:spLocks/>
          </p:cNvSpPr>
          <p:nvPr/>
        </p:nvSpPr>
        <p:spPr bwMode="auto">
          <a:xfrm>
            <a:off x="76200" y="2057400"/>
            <a:ext cx="52752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  <a:noAutofit/>
          </a:bodyPr>
          <a:lstStyle/>
          <a:p>
            <a:pPr marL="5715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Other micro-instabilities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subdominant at this location for this class of discharge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</p:txBody>
      </p:sp>
      <p:cxnSp>
        <p:nvCxnSpPr>
          <p:cNvPr id="611" name="Straight Connector 610"/>
          <p:cNvCxnSpPr/>
          <p:nvPr/>
        </p:nvCxnSpPr>
        <p:spPr bwMode="auto">
          <a:xfrm flipH="1">
            <a:off x="8153400" y="2975824"/>
            <a:ext cx="533400" cy="5334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3" name="Straight Connector 612"/>
          <p:cNvCxnSpPr/>
          <p:nvPr/>
        </p:nvCxnSpPr>
        <p:spPr bwMode="auto">
          <a:xfrm>
            <a:off x="6324600" y="2975824"/>
            <a:ext cx="762000" cy="5334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18" name="Group 617"/>
          <p:cNvGrpSpPr/>
          <p:nvPr/>
        </p:nvGrpSpPr>
        <p:grpSpPr>
          <a:xfrm>
            <a:off x="5715000" y="994624"/>
            <a:ext cx="2971800" cy="2133600"/>
            <a:chOff x="6019800" y="4114800"/>
            <a:chExt cx="2673350" cy="2051050"/>
          </a:xfrm>
        </p:grpSpPr>
        <p:sp>
          <p:nvSpPr>
            <p:cNvPr id="619" name="Freeform 6"/>
            <p:cNvSpPr>
              <a:spLocks/>
            </p:cNvSpPr>
            <p:nvPr/>
          </p:nvSpPr>
          <p:spPr bwMode="auto">
            <a:xfrm>
              <a:off x="6540500" y="4164013"/>
              <a:ext cx="2152650" cy="16240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250" y="0"/>
                </a:cxn>
                <a:cxn ang="0">
                  <a:pos x="2250" y="1689"/>
                </a:cxn>
                <a:cxn ang="0">
                  <a:pos x="0" y="1689"/>
                </a:cxn>
                <a:cxn ang="0">
                  <a:pos x="0" y="0"/>
                </a:cxn>
              </a:cxnLst>
              <a:rect l="0" t="0" r="r" b="b"/>
              <a:pathLst>
                <a:path w="2250" h="1689">
                  <a:moveTo>
                    <a:pt x="0" y="0"/>
                  </a:moveTo>
                  <a:lnTo>
                    <a:pt x="0" y="0"/>
                  </a:lnTo>
                  <a:lnTo>
                    <a:pt x="2250" y="0"/>
                  </a:lnTo>
                  <a:lnTo>
                    <a:pt x="2250" y="1689"/>
                  </a:lnTo>
                  <a:lnTo>
                    <a:pt x="0" y="1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20" name="Freeform 7"/>
            <p:cNvSpPr>
              <a:spLocks/>
            </p:cNvSpPr>
            <p:nvPr/>
          </p:nvSpPr>
          <p:spPr bwMode="auto">
            <a:xfrm>
              <a:off x="6540500" y="4164013"/>
              <a:ext cx="2152650" cy="1624013"/>
            </a:xfrm>
            <a:custGeom>
              <a:avLst/>
              <a:gdLst/>
              <a:ahLst/>
              <a:cxnLst>
                <a:cxn ang="0">
                  <a:pos x="0" y="1689"/>
                </a:cxn>
                <a:cxn ang="0">
                  <a:pos x="0" y="1689"/>
                </a:cxn>
                <a:cxn ang="0">
                  <a:pos x="2250" y="1689"/>
                </a:cxn>
                <a:cxn ang="0">
                  <a:pos x="2250" y="0"/>
                </a:cxn>
                <a:cxn ang="0">
                  <a:pos x="0" y="0"/>
                </a:cxn>
                <a:cxn ang="0">
                  <a:pos x="0" y="1689"/>
                </a:cxn>
              </a:cxnLst>
              <a:rect l="0" t="0" r="r" b="b"/>
              <a:pathLst>
                <a:path w="2250" h="1689">
                  <a:moveTo>
                    <a:pt x="0" y="1689"/>
                  </a:moveTo>
                  <a:lnTo>
                    <a:pt x="0" y="1689"/>
                  </a:lnTo>
                  <a:lnTo>
                    <a:pt x="2250" y="1689"/>
                  </a:lnTo>
                  <a:lnTo>
                    <a:pt x="2250" y="0"/>
                  </a:lnTo>
                  <a:lnTo>
                    <a:pt x="0" y="0"/>
                  </a:lnTo>
                  <a:lnTo>
                    <a:pt x="0" y="1689"/>
                  </a:lnTo>
                  <a:close/>
                </a:path>
              </a:pathLst>
            </a:custGeom>
            <a:noFill/>
            <a:ln w="635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21" name="Freeform 8"/>
            <p:cNvSpPr>
              <a:spLocks noEditPoints="1"/>
            </p:cNvSpPr>
            <p:nvPr/>
          </p:nvSpPr>
          <p:spPr bwMode="auto">
            <a:xfrm>
              <a:off x="6540500" y="4164013"/>
              <a:ext cx="2152650" cy="1624013"/>
            </a:xfrm>
            <a:custGeom>
              <a:avLst/>
              <a:gdLst/>
              <a:ahLst/>
              <a:cxnLst>
                <a:cxn ang="0">
                  <a:pos x="0" y="1689"/>
                </a:cxn>
                <a:cxn ang="0">
                  <a:pos x="0" y="1689"/>
                </a:cxn>
                <a:cxn ang="0">
                  <a:pos x="2250" y="168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250" y="0"/>
                </a:cxn>
                <a:cxn ang="0">
                  <a:pos x="0" y="1689"/>
                </a:cxn>
                <a:cxn ang="0">
                  <a:pos x="0" y="1689"/>
                </a:cxn>
                <a:cxn ang="0">
                  <a:pos x="0" y="0"/>
                </a:cxn>
                <a:cxn ang="0">
                  <a:pos x="2250" y="1689"/>
                </a:cxn>
                <a:cxn ang="0">
                  <a:pos x="2250" y="1689"/>
                </a:cxn>
                <a:cxn ang="0">
                  <a:pos x="2250" y="0"/>
                </a:cxn>
                <a:cxn ang="0">
                  <a:pos x="0" y="1689"/>
                </a:cxn>
                <a:cxn ang="0">
                  <a:pos x="0" y="1689"/>
                </a:cxn>
                <a:cxn ang="0">
                  <a:pos x="2250" y="1689"/>
                </a:cxn>
                <a:cxn ang="0">
                  <a:pos x="0" y="1689"/>
                </a:cxn>
                <a:cxn ang="0">
                  <a:pos x="0" y="1689"/>
                </a:cxn>
                <a:cxn ang="0">
                  <a:pos x="0" y="0"/>
                </a:cxn>
                <a:cxn ang="0">
                  <a:pos x="230" y="1689"/>
                </a:cxn>
                <a:cxn ang="0">
                  <a:pos x="230" y="1689"/>
                </a:cxn>
                <a:cxn ang="0">
                  <a:pos x="230" y="1654"/>
                </a:cxn>
                <a:cxn ang="0">
                  <a:pos x="230" y="0"/>
                </a:cxn>
                <a:cxn ang="0">
                  <a:pos x="230" y="0"/>
                </a:cxn>
                <a:cxn ang="0">
                  <a:pos x="230" y="33"/>
                </a:cxn>
                <a:cxn ang="0">
                  <a:pos x="173" y="1689"/>
                </a:cxn>
                <a:cxn ang="0">
                  <a:pos x="173" y="1689"/>
                </a:cxn>
                <a:cxn ang="0">
                  <a:pos x="173" y="1654"/>
                </a:cxn>
                <a:cxn ang="0">
                  <a:pos x="173" y="0"/>
                </a:cxn>
                <a:cxn ang="0">
                  <a:pos x="173" y="0"/>
                </a:cxn>
                <a:cxn ang="0">
                  <a:pos x="173" y="33"/>
                </a:cxn>
                <a:cxn ang="0">
                  <a:pos x="115" y="1689"/>
                </a:cxn>
                <a:cxn ang="0">
                  <a:pos x="115" y="1689"/>
                </a:cxn>
                <a:cxn ang="0">
                  <a:pos x="115" y="1654"/>
                </a:cxn>
                <a:cxn ang="0">
                  <a:pos x="115" y="0"/>
                </a:cxn>
                <a:cxn ang="0">
                  <a:pos x="115" y="0"/>
                </a:cxn>
                <a:cxn ang="0">
                  <a:pos x="115" y="33"/>
                </a:cxn>
                <a:cxn ang="0">
                  <a:pos x="57" y="1689"/>
                </a:cxn>
                <a:cxn ang="0">
                  <a:pos x="57" y="1689"/>
                </a:cxn>
                <a:cxn ang="0">
                  <a:pos x="57" y="1654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7" y="33"/>
                </a:cxn>
                <a:cxn ang="0">
                  <a:pos x="0" y="1689"/>
                </a:cxn>
                <a:cxn ang="0">
                  <a:pos x="0" y="1689"/>
                </a:cxn>
                <a:cxn ang="0">
                  <a:pos x="0" y="165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33"/>
                </a:cxn>
                <a:cxn ang="0">
                  <a:pos x="288" y="1689"/>
                </a:cxn>
                <a:cxn ang="0">
                  <a:pos x="288" y="1689"/>
                </a:cxn>
                <a:cxn ang="0">
                  <a:pos x="288" y="1621"/>
                </a:cxn>
                <a:cxn ang="0">
                  <a:pos x="288" y="0"/>
                </a:cxn>
                <a:cxn ang="0">
                  <a:pos x="288" y="0"/>
                </a:cxn>
                <a:cxn ang="0">
                  <a:pos x="288" y="67"/>
                </a:cxn>
              </a:cxnLst>
              <a:rect l="0" t="0" r="r" b="b"/>
              <a:pathLst>
                <a:path w="2250" h="1689">
                  <a:moveTo>
                    <a:pt x="0" y="1689"/>
                  </a:moveTo>
                  <a:lnTo>
                    <a:pt x="0" y="1689"/>
                  </a:lnTo>
                  <a:lnTo>
                    <a:pt x="2250" y="1689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2250" y="0"/>
                  </a:lnTo>
                  <a:moveTo>
                    <a:pt x="0" y="1689"/>
                  </a:moveTo>
                  <a:lnTo>
                    <a:pt x="0" y="1689"/>
                  </a:lnTo>
                  <a:lnTo>
                    <a:pt x="0" y="0"/>
                  </a:lnTo>
                  <a:moveTo>
                    <a:pt x="2250" y="1689"/>
                  </a:moveTo>
                  <a:lnTo>
                    <a:pt x="2250" y="1689"/>
                  </a:lnTo>
                  <a:lnTo>
                    <a:pt x="2250" y="0"/>
                  </a:lnTo>
                  <a:moveTo>
                    <a:pt x="0" y="1689"/>
                  </a:moveTo>
                  <a:lnTo>
                    <a:pt x="0" y="1689"/>
                  </a:lnTo>
                  <a:lnTo>
                    <a:pt x="2250" y="1689"/>
                  </a:lnTo>
                  <a:moveTo>
                    <a:pt x="0" y="1689"/>
                  </a:moveTo>
                  <a:lnTo>
                    <a:pt x="0" y="1689"/>
                  </a:lnTo>
                  <a:lnTo>
                    <a:pt x="0" y="0"/>
                  </a:lnTo>
                  <a:moveTo>
                    <a:pt x="230" y="1689"/>
                  </a:moveTo>
                  <a:lnTo>
                    <a:pt x="230" y="1689"/>
                  </a:lnTo>
                  <a:lnTo>
                    <a:pt x="230" y="1654"/>
                  </a:lnTo>
                  <a:moveTo>
                    <a:pt x="230" y="0"/>
                  </a:moveTo>
                  <a:lnTo>
                    <a:pt x="230" y="0"/>
                  </a:lnTo>
                  <a:lnTo>
                    <a:pt x="230" y="33"/>
                  </a:lnTo>
                  <a:moveTo>
                    <a:pt x="173" y="1689"/>
                  </a:moveTo>
                  <a:lnTo>
                    <a:pt x="173" y="1689"/>
                  </a:lnTo>
                  <a:lnTo>
                    <a:pt x="173" y="1654"/>
                  </a:lnTo>
                  <a:moveTo>
                    <a:pt x="173" y="0"/>
                  </a:moveTo>
                  <a:lnTo>
                    <a:pt x="173" y="0"/>
                  </a:lnTo>
                  <a:lnTo>
                    <a:pt x="173" y="33"/>
                  </a:lnTo>
                  <a:moveTo>
                    <a:pt x="115" y="1689"/>
                  </a:moveTo>
                  <a:lnTo>
                    <a:pt x="115" y="1689"/>
                  </a:lnTo>
                  <a:lnTo>
                    <a:pt x="115" y="1654"/>
                  </a:lnTo>
                  <a:moveTo>
                    <a:pt x="115" y="0"/>
                  </a:moveTo>
                  <a:lnTo>
                    <a:pt x="115" y="0"/>
                  </a:lnTo>
                  <a:lnTo>
                    <a:pt x="115" y="33"/>
                  </a:lnTo>
                  <a:moveTo>
                    <a:pt x="57" y="1689"/>
                  </a:moveTo>
                  <a:lnTo>
                    <a:pt x="57" y="1689"/>
                  </a:lnTo>
                  <a:lnTo>
                    <a:pt x="57" y="1654"/>
                  </a:lnTo>
                  <a:moveTo>
                    <a:pt x="57" y="0"/>
                  </a:moveTo>
                  <a:lnTo>
                    <a:pt x="57" y="0"/>
                  </a:lnTo>
                  <a:lnTo>
                    <a:pt x="57" y="33"/>
                  </a:lnTo>
                  <a:moveTo>
                    <a:pt x="0" y="1689"/>
                  </a:moveTo>
                  <a:lnTo>
                    <a:pt x="0" y="1689"/>
                  </a:lnTo>
                  <a:lnTo>
                    <a:pt x="0" y="16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33"/>
                  </a:lnTo>
                  <a:moveTo>
                    <a:pt x="288" y="1689"/>
                  </a:moveTo>
                  <a:lnTo>
                    <a:pt x="288" y="1689"/>
                  </a:lnTo>
                  <a:lnTo>
                    <a:pt x="288" y="1621"/>
                  </a:lnTo>
                  <a:moveTo>
                    <a:pt x="288" y="0"/>
                  </a:moveTo>
                  <a:lnTo>
                    <a:pt x="288" y="0"/>
                  </a:lnTo>
                  <a:lnTo>
                    <a:pt x="288" y="67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22" name="Freeform 9"/>
            <p:cNvSpPr>
              <a:spLocks noEditPoints="1"/>
            </p:cNvSpPr>
            <p:nvPr/>
          </p:nvSpPr>
          <p:spPr bwMode="auto">
            <a:xfrm>
              <a:off x="6715125" y="5859463"/>
              <a:ext cx="73025" cy="1111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69" y="18"/>
                </a:cxn>
                <a:cxn ang="0">
                  <a:pos x="77" y="56"/>
                </a:cxn>
                <a:cxn ang="0">
                  <a:pos x="70" y="93"/>
                </a:cxn>
                <a:cxn ang="0">
                  <a:pos x="38" y="115"/>
                </a:cxn>
                <a:cxn ang="0">
                  <a:pos x="8" y="97"/>
                </a:cxn>
                <a:cxn ang="0">
                  <a:pos x="0" y="58"/>
                </a:cxn>
                <a:cxn ang="0">
                  <a:pos x="5" y="26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02"/>
                </a:cxn>
                <a:cxn ang="0">
                  <a:pos x="38" y="102"/>
                </a:cxn>
                <a:cxn ang="0">
                  <a:pos x="55" y="92"/>
                </a:cxn>
                <a:cxn ang="0">
                  <a:pos x="62" y="56"/>
                </a:cxn>
                <a:cxn ang="0">
                  <a:pos x="57" y="25"/>
                </a:cxn>
                <a:cxn ang="0">
                  <a:pos x="39" y="13"/>
                </a:cxn>
                <a:cxn ang="0">
                  <a:pos x="21" y="25"/>
                </a:cxn>
                <a:cxn ang="0">
                  <a:pos x="15" y="59"/>
                </a:cxn>
                <a:cxn ang="0">
                  <a:pos x="19" y="86"/>
                </a:cxn>
                <a:cxn ang="0">
                  <a:pos x="38" y="102"/>
                </a:cxn>
                <a:cxn ang="0">
                  <a:pos x="38" y="102"/>
                </a:cxn>
              </a:cxnLst>
              <a:rect l="0" t="0" r="r" b="b"/>
              <a:pathLst>
                <a:path w="77" h="115">
                  <a:moveTo>
                    <a:pt x="38" y="0"/>
                  </a:moveTo>
                  <a:lnTo>
                    <a:pt x="38" y="0"/>
                  </a:lnTo>
                  <a:cubicBezTo>
                    <a:pt x="52" y="0"/>
                    <a:pt x="63" y="6"/>
                    <a:pt x="69" y="18"/>
                  </a:cubicBezTo>
                  <a:cubicBezTo>
                    <a:pt x="74" y="27"/>
                    <a:pt x="77" y="40"/>
                    <a:pt x="77" y="56"/>
                  </a:cubicBezTo>
                  <a:cubicBezTo>
                    <a:pt x="77" y="71"/>
                    <a:pt x="75" y="83"/>
                    <a:pt x="70" y="93"/>
                  </a:cubicBezTo>
                  <a:cubicBezTo>
                    <a:pt x="63" y="107"/>
                    <a:pt x="53" y="115"/>
                    <a:pt x="38" y="115"/>
                  </a:cubicBezTo>
                  <a:cubicBezTo>
                    <a:pt x="25" y="115"/>
                    <a:pt x="15" y="109"/>
                    <a:pt x="8" y="97"/>
                  </a:cubicBezTo>
                  <a:cubicBezTo>
                    <a:pt x="3" y="87"/>
                    <a:pt x="0" y="74"/>
                    <a:pt x="0" y="58"/>
                  </a:cubicBezTo>
                  <a:cubicBezTo>
                    <a:pt x="0" y="46"/>
                    <a:pt x="2" y="35"/>
                    <a:pt x="5" y="26"/>
                  </a:cubicBezTo>
                  <a:cubicBezTo>
                    <a:pt x="11" y="9"/>
                    <a:pt x="22" y="0"/>
                    <a:pt x="38" y="0"/>
                  </a:cubicBezTo>
                  <a:lnTo>
                    <a:pt x="38" y="0"/>
                  </a:lnTo>
                  <a:close/>
                  <a:moveTo>
                    <a:pt x="38" y="102"/>
                  </a:moveTo>
                  <a:lnTo>
                    <a:pt x="38" y="102"/>
                  </a:lnTo>
                  <a:cubicBezTo>
                    <a:pt x="45" y="102"/>
                    <a:pt x="51" y="99"/>
                    <a:pt x="55" y="92"/>
                  </a:cubicBezTo>
                  <a:cubicBezTo>
                    <a:pt x="60" y="86"/>
                    <a:pt x="62" y="74"/>
                    <a:pt x="62" y="56"/>
                  </a:cubicBezTo>
                  <a:cubicBezTo>
                    <a:pt x="62" y="44"/>
                    <a:pt x="60" y="33"/>
                    <a:pt x="57" y="25"/>
                  </a:cubicBezTo>
                  <a:cubicBezTo>
                    <a:pt x="54" y="17"/>
                    <a:pt x="48" y="13"/>
                    <a:pt x="39" y="13"/>
                  </a:cubicBezTo>
                  <a:cubicBezTo>
                    <a:pt x="31" y="13"/>
                    <a:pt x="25" y="17"/>
                    <a:pt x="21" y="25"/>
                  </a:cubicBezTo>
                  <a:cubicBezTo>
                    <a:pt x="17" y="32"/>
                    <a:pt x="15" y="44"/>
                    <a:pt x="15" y="59"/>
                  </a:cubicBezTo>
                  <a:cubicBezTo>
                    <a:pt x="15" y="70"/>
                    <a:pt x="16" y="79"/>
                    <a:pt x="19" y="86"/>
                  </a:cubicBezTo>
                  <a:cubicBezTo>
                    <a:pt x="23" y="97"/>
                    <a:pt x="29" y="102"/>
                    <a:pt x="38" y="102"/>
                  </a:cubicBezTo>
                  <a:lnTo>
                    <a:pt x="38" y="10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23" name="Freeform 10"/>
            <p:cNvSpPr>
              <a:spLocks/>
            </p:cNvSpPr>
            <p:nvPr/>
          </p:nvSpPr>
          <p:spPr bwMode="auto">
            <a:xfrm>
              <a:off x="6808788" y="5951538"/>
              <a:ext cx="1587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16" h="17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24" name="Freeform 11"/>
            <p:cNvSpPr>
              <a:spLocks noEditPoints="1"/>
            </p:cNvSpPr>
            <p:nvPr/>
          </p:nvSpPr>
          <p:spPr bwMode="auto">
            <a:xfrm>
              <a:off x="6842125" y="5859463"/>
              <a:ext cx="76200" cy="107950"/>
            </a:xfrm>
            <a:custGeom>
              <a:avLst/>
              <a:gdLst/>
              <a:ahLst/>
              <a:cxnLst>
                <a:cxn ang="0">
                  <a:pos x="48" y="72"/>
                </a:cxn>
                <a:cxn ang="0">
                  <a:pos x="48" y="72"/>
                </a:cxn>
                <a:cxn ang="0">
                  <a:pos x="48" y="22"/>
                </a:cxn>
                <a:cxn ang="0">
                  <a:pos x="12" y="72"/>
                </a:cxn>
                <a:cxn ang="0">
                  <a:pos x="48" y="72"/>
                </a:cxn>
                <a:cxn ang="0">
                  <a:pos x="48" y="112"/>
                </a:cxn>
                <a:cxn ang="0">
                  <a:pos x="48" y="112"/>
                </a:cxn>
                <a:cxn ang="0">
                  <a:pos x="48" y="84"/>
                </a:cxn>
                <a:cxn ang="0">
                  <a:pos x="0" y="84"/>
                </a:cxn>
                <a:cxn ang="0">
                  <a:pos x="0" y="71"/>
                </a:cxn>
                <a:cxn ang="0">
                  <a:pos x="51" y="0"/>
                </a:cxn>
                <a:cxn ang="0">
                  <a:pos x="62" y="0"/>
                </a:cxn>
                <a:cxn ang="0">
                  <a:pos x="62" y="72"/>
                </a:cxn>
                <a:cxn ang="0">
                  <a:pos x="79" y="72"/>
                </a:cxn>
                <a:cxn ang="0">
                  <a:pos x="79" y="84"/>
                </a:cxn>
                <a:cxn ang="0">
                  <a:pos x="62" y="84"/>
                </a:cxn>
                <a:cxn ang="0">
                  <a:pos x="62" y="112"/>
                </a:cxn>
                <a:cxn ang="0">
                  <a:pos x="48" y="112"/>
                </a:cxn>
              </a:cxnLst>
              <a:rect l="0" t="0" r="r" b="b"/>
              <a:pathLst>
                <a:path w="79" h="112">
                  <a:moveTo>
                    <a:pt x="48" y="72"/>
                  </a:moveTo>
                  <a:lnTo>
                    <a:pt x="48" y="72"/>
                  </a:lnTo>
                  <a:lnTo>
                    <a:pt x="48" y="22"/>
                  </a:lnTo>
                  <a:lnTo>
                    <a:pt x="12" y="72"/>
                  </a:lnTo>
                  <a:lnTo>
                    <a:pt x="48" y="72"/>
                  </a:lnTo>
                  <a:close/>
                  <a:moveTo>
                    <a:pt x="48" y="112"/>
                  </a:moveTo>
                  <a:lnTo>
                    <a:pt x="48" y="112"/>
                  </a:lnTo>
                  <a:lnTo>
                    <a:pt x="48" y="84"/>
                  </a:lnTo>
                  <a:lnTo>
                    <a:pt x="0" y="84"/>
                  </a:lnTo>
                  <a:lnTo>
                    <a:pt x="0" y="71"/>
                  </a:lnTo>
                  <a:lnTo>
                    <a:pt x="51" y="0"/>
                  </a:lnTo>
                  <a:lnTo>
                    <a:pt x="62" y="0"/>
                  </a:lnTo>
                  <a:lnTo>
                    <a:pt x="62" y="72"/>
                  </a:lnTo>
                  <a:lnTo>
                    <a:pt x="79" y="72"/>
                  </a:lnTo>
                  <a:lnTo>
                    <a:pt x="79" y="84"/>
                  </a:lnTo>
                  <a:lnTo>
                    <a:pt x="62" y="84"/>
                  </a:lnTo>
                  <a:lnTo>
                    <a:pt x="62" y="112"/>
                  </a:lnTo>
                  <a:lnTo>
                    <a:pt x="48" y="1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25" name="Freeform 12"/>
            <p:cNvSpPr>
              <a:spLocks noEditPoints="1"/>
            </p:cNvSpPr>
            <p:nvPr/>
          </p:nvSpPr>
          <p:spPr bwMode="auto">
            <a:xfrm>
              <a:off x="6872288" y="4164013"/>
              <a:ext cx="496888" cy="1624013"/>
            </a:xfrm>
            <a:custGeom>
              <a:avLst/>
              <a:gdLst/>
              <a:ahLst/>
              <a:cxnLst>
                <a:cxn ang="0">
                  <a:pos x="0" y="1689"/>
                </a:cxn>
                <a:cxn ang="0">
                  <a:pos x="0" y="1689"/>
                </a:cxn>
                <a:cxn ang="0">
                  <a:pos x="0" y="165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33"/>
                </a:cxn>
                <a:cxn ang="0">
                  <a:pos x="58" y="1689"/>
                </a:cxn>
                <a:cxn ang="0">
                  <a:pos x="58" y="1689"/>
                </a:cxn>
                <a:cxn ang="0">
                  <a:pos x="58" y="1654"/>
                </a:cxn>
                <a:cxn ang="0">
                  <a:pos x="58" y="0"/>
                </a:cxn>
                <a:cxn ang="0">
                  <a:pos x="58" y="0"/>
                </a:cxn>
                <a:cxn ang="0">
                  <a:pos x="58" y="33"/>
                </a:cxn>
                <a:cxn ang="0">
                  <a:pos x="116" y="1689"/>
                </a:cxn>
                <a:cxn ang="0">
                  <a:pos x="116" y="1689"/>
                </a:cxn>
                <a:cxn ang="0">
                  <a:pos x="116" y="1654"/>
                </a:cxn>
                <a:cxn ang="0">
                  <a:pos x="116" y="0"/>
                </a:cxn>
                <a:cxn ang="0">
                  <a:pos x="116" y="0"/>
                </a:cxn>
                <a:cxn ang="0">
                  <a:pos x="116" y="33"/>
                </a:cxn>
                <a:cxn ang="0">
                  <a:pos x="173" y="1689"/>
                </a:cxn>
                <a:cxn ang="0">
                  <a:pos x="173" y="1689"/>
                </a:cxn>
                <a:cxn ang="0">
                  <a:pos x="173" y="1654"/>
                </a:cxn>
                <a:cxn ang="0">
                  <a:pos x="173" y="0"/>
                </a:cxn>
                <a:cxn ang="0">
                  <a:pos x="173" y="0"/>
                </a:cxn>
                <a:cxn ang="0">
                  <a:pos x="173" y="33"/>
                </a:cxn>
                <a:cxn ang="0">
                  <a:pos x="231" y="1689"/>
                </a:cxn>
                <a:cxn ang="0">
                  <a:pos x="231" y="1689"/>
                </a:cxn>
                <a:cxn ang="0">
                  <a:pos x="231" y="1654"/>
                </a:cxn>
                <a:cxn ang="0">
                  <a:pos x="231" y="0"/>
                </a:cxn>
                <a:cxn ang="0">
                  <a:pos x="231" y="0"/>
                </a:cxn>
                <a:cxn ang="0">
                  <a:pos x="231" y="33"/>
                </a:cxn>
                <a:cxn ang="0">
                  <a:pos x="289" y="1689"/>
                </a:cxn>
                <a:cxn ang="0">
                  <a:pos x="289" y="1689"/>
                </a:cxn>
                <a:cxn ang="0">
                  <a:pos x="289" y="1654"/>
                </a:cxn>
                <a:cxn ang="0">
                  <a:pos x="289" y="0"/>
                </a:cxn>
                <a:cxn ang="0">
                  <a:pos x="289" y="0"/>
                </a:cxn>
                <a:cxn ang="0">
                  <a:pos x="289" y="33"/>
                </a:cxn>
                <a:cxn ang="0">
                  <a:pos x="347" y="1689"/>
                </a:cxn>
                <a:cxn ang="0">
                  <a:pos x="347" y="1689"/>
                </a:cxn>
                <a:cxn ang="0">
                  <a:pos x="347" y="1654"/>
                </a:cxn>
                <a:cxn ang="0">
                  <a:pos x="347" y="0"/>
                </a:cxn>
                <a:cxn ang="0">
                  <a:pos x="347" y="0"/>
                </a:cxn>
                <a:cxn ang="0">
                  <a:pos x="347" y="33"/>
                </a:cxn>
                <a:cxn ang="0">
                  <a:pos x="404" y="1689"/>
                </a:cxn>
                <a:cxn ang="0">
                  <a:pos x="404" y="1689"/>
                </a:cxn>
                <a:cxn ang="0">
                  <a:pos x="404" y="1654"/>
                </a:cxn>
                <a:cxn ang="0">
                  <a:pos x="404" y="0"/>
                </a:cxn>
                <a:cxn ang="0">
                  <a:pos x="404" y="0"/>
                </a:cxn>
                <a:cxn ang="0">
                  <a:pos x="404" y="33"/>
                </a:cxn>
                <a:cxn ang="0">
                  <a:pos x="461" y="1689"/>
                </a:cxn>
                <a:cxn ang="0">
                  <a:pos x="461" y="1689"/>
                </a:cxn>
                <a:cxn ang="0">
                  <a:pos x="461" y="1654"/>
                </a:cxn>
                <a:cxn ang="0">
                  <a:pos x="461" y="0"/>
                </a:cxn>
                <a:cxn ang="0">
                  <a:pos x="461" y="0"/>
                </a:cxn>
                <a:cxn ang="0">
                  <a:pos x="461" y="33"/>
                </a:cxn>
                <a:cxn ang="0">
                  <a:pos x="519" y="1689"/>
                </a:cxn>
                <a:cxn ang="0">
                  <a:pos x="519" y="1689"/>
                </a:cxn>
                <a:cxn ang="0">
                  <a:pos x="519" y="1621"/>
                </a:cxn>
                <a:cxn ang="0">
                  <a:pos x="519" y="0"/>
                </a:cxn>
                <a:cxn ang="0">
                  <a:pos x="519" y="0"/>
                </a:cxn>
                <a:cxn ang="0">
                  <a:pos x="519" y="67"/>
                </a:cxn>
              </a:cxnLst>
              <a:rect l="0" t="0" r="r" b="b"/>
              <a:pathLst>
                <a:path w="519" h="1689">
                  <a:moveTo>
                    <a:pt x="0" y="1689"/>
                  </a:moveTo>
                  <a:lnTo>
                    <a:pt x="0" y="1689"/>
                  </a:lnTo>
                  <a:lnTo>
                    <a:pt x="0" y="16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33"/>
                  </a:lnTo>
                  <a:moveTo>
                    <a:pt x="58" y="1689"/>
                  </a:moveTo>
                  <a:lnTo>
                    <a:pt x="58" y="1689"/>
                  </a:lnTo>
                  <a:lnTo>
                    <a:pt x="58" y="1654"/>
                  </a:lnTo>
                  <a:moveTo>
                    <a:pt x="58" y="0"/>
                  </a:moveTo>
                  <a:lnTo>
                    <a:pt x="58" y="0"/>
                  </a:lnTo>
                  <a:lnTo>
                    <a:pt x="58" y="33"/>
                  </a:lnTo>
                  <a:moveTo>
                    <a:pt x="116" y="1689"/>
                  </a:moveTo>
                  <a:lnTo>
                    <a:pt x="116" y="1689"/>
                  </a:lnTo>
                  <a:lnTo>
                    <a:pt x="116" y="1654"/>
                  </a:lnTo>
                  <a:moveTo>
                    <a:pt x="116" y="0"/>
                  </a:moveTo>
                  <a:lnTo>
                    <a:pt x="116" y="0"/>
                  </a:lnTo>
                  <a:lnTo>
                    <a:pt x="116" y="33"/>
                  </a:lnTo>
                  <a:moveTo>
                    <a:pt x="173" y="1689"/>
                  </a:moveTo>
                  <a:lnTo>
                    <a:pt x="173" y="1689"/>
                  </a:lnTo>
                  <a:lnTo>
                    <a:pt x="173" y="1654"/>
                  </a:lnTo>
                  <a:moveTo>
                    <a:pt x="173" y="0"/>
                  </a:moveTo>
                  <a:lnTo>
                    <a:pt x="173" y="0"/>
                  </a:lnTo>
                  <a:lnTo>
                    <a:pt x="173" y="33"/>
                  </a:lnTo>
                  <a:moveTo>
                    <a:pt x="231" y="1689"/>
                  </a:moveTo>
                  <a:lnTo>
                    <a:pt x="231" y="1689"/>
                  </a:lnTo>
                  <a:lnTo>
                    <a:pt x="231" y="1654"/>
                  </a:lnTo>
                  <a:moveTo>
                    <a:pt x="231" y="0"/>
                  </a:moveTo>
                  <a:lnTo>
                    <a:pt x="231" y="0"/>
                  </a:lnTo>
                  <a:lnTo>
                    <a:pt x="231" y="33"/>
                  </a:lnTo>
                  <a:moveTo>
                    <a:pt x="289" y="1689"/>
                  </a:moveTo>
                  <a:lnTo>
                    <a:pt x="289" y="1689"/>
                  </a:lnTo>
                  <a:lnTo>
                    <a:pt x="289" y="1654"/>
                  </a:lnTo>
                  <a:moveTo>
                    <a:pt x="289" y="0"/>
                  </a:moveTo>
                  <a:lnTo>
                    <a:pt x="289" y="0"/>
                  </a:lnTo>
                  <a:lnTo>
                    <a:pt x="289" y="33"/>
                  </a:lnTo>
                  <a:moveTo>
                    <a:pt x="347" y="1689"/>
                  </a:moveTo>
                  <a:lnTo>
                    <a:pt x="347" y="1689"/>
                  </a:lnTo>
                  <a:lnTo>
                    <a:pt x="347" y="1654"/>
                  </a:lnTo>
                  <a:moveTo>
                    <a:pt x="347" y="0"/>
                  </a:moveTo>
                  <a:lnTo>
                    <a:pt x="347" y="0"/>
                  </a:lnTo>
                  <a:lnTo>
                    <a:pt x="347" y="33"/>
                  </a:lnTo>
                  <a:moveTo>
                    <a:pt x="404" y="1689"/>
                  </a:moveTo>
                  <a:lnTo>
                    <a:pt x="404" y="1689"/>
                  </a:lnTo>
                  <a:lnTo>
                    <a:pt x="404" y="1654"/>
                  </a:lnTo>
                  <a:moveTo>
                    <a:pt x="404" y="0"/>
                  </a:moveTo>
                  <a:lnTo>
                    <a:pt x="404" y="0"/>
                  </a:lnTo>
                  <a:lnTo>
                    <a:pt x="404" y="33"/>
                  </a:lnTo>
                  <a:moveTo>
                    <a:pt x="461" y="1689"/>
                  </a:moveTo>
                  <a:lnTo>
                    <a:pt x="461" y="1689"/>
                  </a:lnTo>
                  <a:lnTo>
                    <a:pt x="461" y="1654"/>
                  </a:lnTo>
                  <a:moveTo>
                    <a:pt x="461" y="0"/>
                  </a:moveTo>
                  <a:lnTo>
                    <a:pt x="461" y="0"/>
                  </a:lnTo>
                  <a:lnTo>
                    <a:pt x="461" y="33"/>
                  </a:lnTo>
                  <a:moveTo>
                    <a:pt x="519" y="1689"/>
                  </a:moveTo>
                  <a:lnTo>
                    <a:pt x="519" y="1689"/>
                  </a:lnTo>
                  <a:lnTo>
                    <a:pt x="519" y="1621"/>
                  </a:lnTo>
                  <a:moveTo>
                    <a:pt x="519" y="0"/>
                  </a:moveTo>
                  <a:lnTo>
                    <a:pt x="519" y="0"/>
                  </a:lnTo>
                  <a:lnTo>
                    <a:pt x="519" y="67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26" name="Freeform 13"/>
            <p:cNvSpPr>
              <a:spLocks noEditPoints="1"/>
            </p:cNvSpPr>
            <p:nvPr/>
          </p:nvSpPr>
          <p:spPr bwMode="auto">
            <a:xfrm>
              <a:off x="7267575" y="5859463"/>
              <a:ext cx="73025" cy="1111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69" y="18"/>
                </a:cxn>
                <a:cxn ang="0">
                  <a:pos x="76" y="56"/>
                </a:cxn>
                <a:cxn ang="0">
                  <a:pos x="70" y="93"/>
                </a:cxn>
                <a:cxn ang="0">
                  <a:pos x="38" y="115"/>
                </a:cxn>
                <a:cxn ang="0">
                  <a:pos x="8" y="97"/>
                </a:cxn>
                <a:cxn ang="0">
                  <a:pos x="0" y="58"/>
                </a:cxn>
                <a:cxn ang="0">
                  <a:pos x="5" y="26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02"/>
                </a:cxn>
                <a:cxn ang="0">
                  <a:pos x="38" y="102"/>
                </a:cxn>
                <a:cxn ang="0">
                  <a:pos x="55" y="92"/>
                </a:cxn>
                <a:cxn ang="0">
                  <a:pos x="61" y="56"/>
                </a:cxn>
                <a:cxn ang="0">
                  <a:pos x="57" y="25"/>
                </a:cxn>
                <a:cxn ang="0">
                  <a:pos x="39" y="13"/>
                </a:cxn>
                <a:cxn ang="0">
                  <a:pos x="21" y="25"/>
                </a:cxn>
                <a:cxn ang="0">
                  <a:pos x="15" y="59"/>
                </a:cxn>
                <a:cxn ang="0">
                  <a:pos x="19" y="86"/>
                </a:cxn>
                <a:cxn ang="0">
                  <a:pos x="38" y="102"/>
                </a:cxn>
                <a:cxn ang="0">
                  <a:pos x="38" y="102"/>
                </a:cxn>
              </a:cxnLst>
              <a:rect l="0" t="0" r="r" b="b"/>
              <a:pathLst>
                <a:path w="76" h="115">
                  <a:moveTo>
                    <a:pt x="38" y="0"/>
                  </a:moveTo>
                  <a:lnTo>
                    <a:pt x="38" y="0"/>
                  </a:lnTo>
                  <a:cubicBezTo>
                    <a:pt x="52" y="0"/>
                    <a:pt x="63" y="6"/>
                    <a:pt x="69" y="18"/>
                  </a:cubicBezTo>
                  <a:cubicBezTo>
                    <a:pt x="74" y="27"/>
                    <a:pt x="76" y="40"/>
                    <a:pt x="76" y="56"/>
                  </a:cubicBezTo>
                  <a:cubicBezTo>
                    <a:pt x="76" y="71"/>
                    <a:pt x="74" y="83"/>
                    <a:pt x="70" y="93"/>
                  </a:cubicBezTo>
                  <a:cubicBezTo>
                    <a:pt x="63" y="107"/>
                    <a:pt x="52" y="115"/>
                    <a:pt x="38" y="115"/>
                  </a:cubicBezTo>
                  <a:cubicBezTo>
                    <a:pt x="24" y="115"/>
                    <a:pt x="14" y="109"/>
                    <a:pt x="8" y="97"/>
                  </a:cubicBezTo>
                  <a:cubicBezTo>
                    <a:pt x="2" y="87"/>
                    <a:pt x="0" y="74"/>
                    <a:pt x="0" y="58"/>
                  </a:cubicBezTo>
                  <a:cubicBezTo>
                    <a:pt x="0" y="46"/>
                    <a:pt x="1" y="35"/>
                    <a:pt x="5" y="26"/>
                  </a:cubicBezTo>
                  <a:cubicBezTo>
                    <a:pt x="11" y="9"/>
                    <a:pt x="22" y="0"/>
                    <a:pt x="38" y="0"/>
                  </a:cubicBezTo>
                  <a:lnTo>
                    <a:pt x="38" y="0"/>
                  </a:lnTo>
                  <a:close/>
                  <a:moveTo>
                    <a:pt x="38" y="102"/>
                  </a:moveTo>
                  <a:lnTo>
                    <a:pt x="38" y="102"/>
                  </a:lnTo>
                  <a:cubicBezTo>
                    <a:pt x="45" y="102"/>
                    <a:pt x="51" y="99"/>
                    <a:pt x="55" y="92"/>
                  </a:cubicBezTo>
                  <a:cubicBezTo>
                    <a:pt x="59" y="86"/>
                    <a:pt x="61" y="74"/>
                    <a:pt x="61" y="56"/>
                  </a:cubicBezTo>
                  <a:cubicBezTo>
                    <a:pt x="61" y="44"/>
                    <a:pt x="60" y="33"/>
                    <a:pt x="57" y="25"/>
                  </a:cubicBezTo>
                  <a:cubicBezTo>
                    <a:pt x="54" y="17"/>
                    <a:pt x="48" y="13"/>
                    <a:pt x="39" y="13"/>
                  </a:cubicBezTo>
                  <a:cubicBezTo>
                    <a:pt x="30" y="13"/>
                    <a:pt x="24" y="17"/>
                    <a:pt x="21" y="25"/>
                  </a:cubicBezTo>
                  <a:cubicBezTo>
                    <a:pt x="17" y="32"/>
                    <a:pt x="15" y="44"/>
                    <a:pt x="15" y="59"/>
                  </a:cubicBezTo>
                  <a:cubicBezTo>
                    <a:pt x="15" y="70"/>
                    <a:pt x="16" y="79"/>
                    <a:pt x="19" y="86"/>
                  </a:cubicBezTo>
                  <a:cubicBezTo>
                    <a:pt x="22" y="97"/>
                    <a:pt x="29" y="102"/>
                    <a:pt x="38" y="102"/>
                  </a:cubicBezTo>
                  <a:lnTo>
                    <a:pt x="38" y="10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27" name="Freeform 14"/>
            <p:cNvSpPr>
              <a:spLocks/>
            </p:cNvSpPr>
            <p:nvPr/>
          </p:nvSpPr>
          <p:spPr bwMode="auto">
            <a:xfrm>
              <a:off x="7359650" y="5951538"/>
              <a:ext cx="1587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28" name="Freeform 15"/>
            <p:cNvSpPr>
              <a:spLocks/>
            </p:cNvSpPr>
            <p:nvPr/>
          </p:nvSpPr>
          <p:spPr bwMode="auto">
            <a:xfrm>
              <a:off x="7394575" y="5861050"/>
              <a:ext cx="73025" cy="107950"/>
            </a:xfrm>
            <a:custGeom>
              <a:avLst/>
              <a:gdLst/>
              <a:ahLst/>
              <a:cxnLst>
                <a:cxn ang="0">
                  <a:pos x="15" y="81"/>
                </a:cxn>
                <a:cxn ang="0">
                  <a:pos x="15" y="81"/>
                </a:cxn>
                <a:cxn ang="0">
                  <a:pos x="26" y="98"/>
                </a:cxn>
                <a:cxn ang="0">
                  <a:pos x="37" y="100"/>
                </a:cxn>
                <a:cxn ang="0">
                  <a:pos x="56" y="92"/>
                </a:cxn>
                <a:cxn ang="0">
                  <a:pos x="62" y="75"/>
                </a:cxn>
                <a:cxn ang="0">
                  <a:pos x="55" y="57"/>
                </a:cxn>
                <a:cxn ang="0">
                  <a:pos x="38" y="50"/>
                </a:cxn>
                <a:cxn ang="0">
                  <a:pos x="25" y="53"/>
                </a:cxn>
                <a:cxn ang="0">
                  <a:pos x="16" y="61"/>
                </a:cxn>
                <a:cxn ang="0">
                  <a:pos x="4" y="60"/>
                </a:cxn>
                <a:cxn ang="0">
                  <a:pos x="13" y="0"/>
                </a:cxn>
                <a:cxn ang="0">
                  <a:pos x="71" y="0"/>
                </a:cxn>
                <a:cxn ang="0">
                  <a:pos x="71" y="14"/>
                </a:cxn>
                <a:cxn ang="0">
                  <a:pos x="23" y="14"/>
                </a:cxn>
                <a:cxn ang="0">
                  <a:pos x="19" y="45"/>
                </a:cxn>
                <a:cxn ang="0">
                  <a:pos x="26" y="40"/>
                </a:cxn>
                <a:cxn ang="0">
                  <a:pos x="40" y="38"/>
                </a:cxn>
                <a:cxn ang="0">
                  <a:pos x="66" y="47"/>
                </a:cxn>
                <a:cxn ang="0">
                  <a:pos x="77" y="72"/>
                </a:cxn>
                <a:cxn ang="0">
                  <a:pos x="67" y="100"/>
                </a:cxn>
                <a:cxn ang="0">
                  <a:pos x="36" y="112"/>
                </a:cxn>
                <a:cxn ang="0">
                  <a:pos x="12" y="105"/>
                </a:cxn>
                <a:cxn ang="0">
                  <a:pos x="0" y="81"/>
                </a:cxn>
                <a:cxn ang="0">
                  <a:pos x="15" y="81"/>
                </a:cxn>
              </a:cxnLst>
              <a:rect l="0" t="0" r="r" b="b"/>
              <a:pathLst>
                <a:path w="77" h="112">
                  <a:moveTo>
                    <a:pt x="15" y="81"/>
                  </a:moveTo>
                  <a:lnTo>
                    <a:pt x="15" y="81"/>
                  </a:lnTo>
                  <a:cubicBezTo>
                    <a:pt x="16" y="89"/>
                    <a:pt x="19" y="95"/>
                    <a:pt x="26" y="98"/>
                  </a:cubicBezTo>
                  <a:cubicBezTo>
                    <a:pt x="29" y="99"/>
                    <a:pt x="33" y="100"/>
                    <a:pt x="37" y="100"/>
                  </a:cubicBezTo>
                  <a:cubicBezTo>
                    <a:pt x="46" y="100"/>
                    <a:pt x="52" y="97"/>
                    <a:pt x="56" y="92"/>
                  </a:cubicBezTo>
                  <a:cubicBezTo>
                    <a:pt x="60" y="87"/>
                    <a:pt x="62" y="81"/>
                    <a:pt x="62" y="75"/>
                  </a:cubicBezTo>
                  <a:cubicBezTo>
                    <a:pt x="62" y="67"/>
                    <a:pt x="59" y="61"/>
                    <a:pt x="55" y="57"/>
                  </a:cubicBezTo>
                  <a:cubicBezTo>
                    <a:pt x="50" y="52"/>
                    <a:pt x="44" y="50"/>
                    <a:pt x="38" y="50"/>
                  </a:cubicBezTo>
                  <a:cubicBezTo>
                    <a:pt x="33" y="50"/>
                    <a:pt x="29" y="51"/>
                    <a:pt x="25" y="53"/>
                  </a:cubicBezTo>
                  <a:cubicBezTo>
                    <a:pt x="22" y="55"/>
                    <a:pt x="19" y="57"/>
                    <a:pt x="16" y="61"/>
                  </a:cubicBezTo>
                  <a:lnTo>
                    <a:pt x="4" y="60"/>
                  </a:lnTo>
                  <a:lnTo>
                    <a:pt x="13" y="0"/>
                  </a:lnTo>
                  <a:lnTo>
                    <a:pt x="71" y="0"/>
                  </a:lnTo>
                  <a:lnTo>
                    <a:pt x="71" y="14"/>
                  </a:lnTo>
                  <a:lnTo>
                    <a:pt x="23" y="14"/>
                  </a:lnTo>
                  <a:lnTo>
                    <a:pt x="19" y="45"/>
                  </a:lnTo>
                  <a:cubicBezTo>
                    <a:pt x="21" y="43"/>
                    <a:pt x="24" y="41"/>
                    <a:pt x="26" y="40"/>
                  </a:cubicBezTo>
                  <a:cubicBezTo>
                    <a:pt x="30" y="38"/>
                    <a:pt x="35" y="38"/>
                    <a:pt x="40" y="38"/>
                  </a:cubicBezTo>
                  <a:cubicBezTo>
                    <a:pt x="50" y="38"/>
                    <a:pt x="59" y="41"/>
                    <a:pt x="66" y="47"/>
                  </a:cubicBezTo>
                  <a:cubicBezTo>
                    <a:pt x="73" y="54"/>
                    <a:pt x="77" y="62"/>
                    <a:pt x="77" y="72"/>
                  </a:cubicBezTo>
                  <a:cubicBezTo>
                    <a:pt x="77" y="83"/>
                    <a:pt x="74" y="92"/>
                    <a:pt x="67" y="100"/>
                  </a:cubicBezTo>
                  <a:cubicBezTo>
                    <a:pt x="61" y="108"/>
                    <a:pt x="50" y="112"/>
                    <a:pt x="36" y="112"/>
                  </a:cubicBezTo>
                  <a:cubicBezTo>
                    <a:pt x="27" y="112"/>
                    <a:pt x="19" y="110"/>
                    <a:pt x="12" y="105"/>
                  </a:cubicBezTo>
                  <a:cubicBezTo>
                    <a:pt x="5" y="100"/>
                    <a:pt x="1" y="92"/>
                    <a:pt x="0" y="81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29" name="Freeform 16"/>
            <p:cNvSpPr>
              <a:spLocks noEditPoints="1"/>
            </p:cNvSpPr>
            <p:nvPr/>
          </p:nvSpPr>
          <p:spPr bwMode="auto">
            <a:xfrm>
              <a:off x="7424738" y="4164013"/>
              <a:ext cx="496888" cy="1624013"/>
            </a:xfrm>
            <a:custGeom>
              <a:avLst/>
              <a:gdLst/>
              <a:ahLst/>
              <a:cxnLst>
                <a:cxn ang="0">
                  <a:pos x="0" y="1689"/>
                </a:cxn>
                <a:cxn ang="0">
                  <a:pos x="0" y="1689"/>
                </a:cxn>
                <a:cxn ang="0">
                  <a:pos x="0" y="165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33"/>
                </a:cxn>
                <a:cxn ang="0">
                  <a:pos x="57" y="1689"/>
                </a:cxn>
                <a:cxn ang="0">
                  <a:pos x="57" y="1689"/>
                </a:cxn>
                <a:cxn ang="0">
                  <a:pos x="57" y="1654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7" y="33"/>
                </a:cxn>
                <a:cxn ang="0">
                  <a:pos x="115" y="1689"/>
                </a:cxn>
                <a:cxn ang="0">
                  <a:pos x="115" y="1689"/>
                </a:cxn>
                <a:cxn ang="0">
                  <a:pos x="115" y="1654"/>
                </a:cxn>
                <a:cxn ang="0">
                  <a:pos x="115" y="0"/>
                </a:cxn>
                <a:cxn ang="0">
                  <a:pos x="115" y="0"/>
                </a:cxn>
                <a:cxn ang="0">
                  <a:pos x="115" y="33"/>
                </a:cxn>
                <a:cxn ang="0">
                  <a:pos x="173" y="1689"/>
                </a:cxn>
                <a:cxn ang="0">
                  <a:pos x="173" y="1689"/>
                </a:cxn>
                <a:cxn ang="0">
                  <a:pos x="173" y="1654"/>
                </a:cxn>
                <a:cxn ang="0">
                  <a:pos x="173" y="0"/>
                </a:cxn>
                <a:cxn ang="0">
                  <a:pos x="173" y="0"/>
                </a:cxn>
                <a:cxn ang="0">
                  <a:pos x="173" y="33"/>
                </a:cxn>
                <a:cxn ang="0">
                  <a:pos x="231" y="1689"/>
                </a:cxn>
                <a:cxn ang="0">
                  <a:pos x="231" y="1689"/>
                </a:cxn>
                <a:cxn ang="0">
                  <a:pos x="231" y="1654"/>
                </a:cxn>
                <a:cxn ang="0">
                  <a:pos x="231" y="0"/>
                </a:cxn>
                <a:cxn ang="0">
                  <a:pos x="231" y="0"/>
                </a:cxn>
                <a:cxn ang="0">
                  <a:pos x="231" y="33"/>
                </a:cxn>
                <a:cxn ang="0">
                  <a:pos x="289" y="1689"/>
                </a:cxn>
                <a:cxn ang="0">
                  <a:pos x="289" y="1689"/>
                </a:cxn>
                <a:cxn ang="0">
                  <a:pos x="289" y="1654"/>
                </a:cxn>
                <a:cxn ang="0">
                  <a:pos x="289" y="0"/>
                </a:cxn>
                <a:cxn ang="0">
                  <a:pos x="289" y="0"/>
                </a:cxn>
                <a:cxn ang="0">
                  <a:pos x="289" y="33"/>
                </a:cxn>
                <a:cxn ang="0">
                  <a:pos x="346" y="1689"/>
                </a:cxn>
                <a:cxn ang="0">
                  <a:pos x="346" y="1689"/>
                </a:cxn>
                <a:cxn ang="0">
                  <a:pos x="346" y="1654"/>
                </a:cxn>
                <a:cxn ang="0">
                  <a:pos x="346" y="0"/>
                </a:cxn>
                <a:cxn ang="0">
                  <a:pos x="346" y="0"/>
                </a:cxn>
                <a:cxn ang="0">
                  <a:pos x="346" y="33"/>
                </a:cxn>
                <a:cxn ang="0">
                  <a:pos x="404" y="1689"/>
                </a:cxn>
                <a:cxn ang="0">
                  <a:pos x="404" y="1689"/>
                </a:cxn>
                <a:cxn ang="0">
                  <a:pos x="404" y="1654"/>
                </a:cxn>
                <a:cxn ang="0">
                  <a:pos x="404" y="0"/>
                </a:cxn>
                <a:cxn ang="0">
                  <a:pos x="404" y="0"/>
                </a:cxn>
                <a:cxn ang="0">
                  <a:pos x="404" y="33"/>
                </a:cxn>
                <a:cxn ang="0">
                  <a:pos x="462" y="1689"/>
                </a:cxn>
                <a:cxn ang="0">
                  <a:pos x="462" y="1689"/>
                </a:cxn>
                <a:cxn ang="0">
                  <a:pos x="462" y="1654"/>
                </a:cxn>
                <a:cxn ang="0">
                  <a:pos x="462" y="0"/>
                </a:cxn>
                <a:cxn ang="0">
                  <a:pos x="462" y="0"/>
                </a:cxn>
                <a:cxn ang="0">
                  <a:pos x="462" y="33"/>
                </a:cxn>
                <a:cxn ang="0">
                  <a:pos x="520" y="1689"/>
                </a:cxn>
                <a:cxn ang="0">
                  <a:pos x="520" y="1689"/>
                </a:cxn>
                <a:cxn ang="0">
                  <a:pos x="520" y="1621"/>
                </a:cxn>
                <a:cxn ang="0">
                  <a:pos x="520" y="0"/>
                </a:cxn>
                <a:cxn ang="0">
                  <a:pos x="520" y="0"/>
                </a:cxn>
                <a:cxn ang="0">
                  <a:pos x="520" y="67"/>
                </a:cxn>
              </a:cxnLst>
              <a:rect l="0" t="0" r="r" b="b"/>
              <a:pathLst>
                <a:path w="520" h="1689">
                  <a:moveTo>
                    <a:pt x="0" y="1689"/>
                  </a:moveTo>
                  <a:lnTo>
                    <a:pt x="0" y="1689"/>
                  </a:lnTo>
                  <a:lnTo>
                    <a:pt x="0" y="16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33"/>
                  </a:lnTo>
                  <a:moveTo>
                    <a:pt x="57" y="1689"/>
                  </a:moveTo>
                  <a:lnTo>
                    <a:pt x="57" y="1689"/>
                  </a:lnTo>
                  <a:lnTo>
                    <a:pt x="57" y="1654"/>
                  </a:lnTo>
                  <a:moveTo>
                    <a:pt x="57" y="0"/>
                  </a:moveTo>
                  <a:lnTo>
                    <a:pt x="57" y="0"/>
                  </a:lnTo>
                  <a:lnTo>
                    <a:pt x="57" y="33"/>
                  </a:lnTo>
                  <a:moveTo>
                    <a:pt x="115" y="1689"/>
                  </a:moveTo>
                  <a:lnTo>
                    <a:pt x="115" y="1689"/>
                  </a:lnTo>
                  <a:lnTo>
                    <a:pt x="115" y="1654"/>
                  </a:lnTo>
                  <a:moveTo>
                    <a:pt x="115" y="0"/>
                  </a:moveTo>
                  <a:lnTo>
                    <a:pt x="115" y="0"/>
                  </a:lnTo>
                  <a:lnTo>
                    <a:pt x="115" y="33"/>
                  </a:lnTo>
                  <a:moveTo>
                    <a:pt x="173" y="1689"/>
                  </a:moveTo>
                  <a:lnTo>
                    <a:pt x="173" y="1689"/>
                  </a:lnTo>
                  <a:lnTo>
                    <a:pt x="173" y="1654"/>
                  </a:lnTo>
                  <a:moveTo>
                    <a:pt x="173" y="0"/>
                  </a:moveTo>
                  <a:lnTo>
                    <a:pt x="173" y="0"/>
                  </a:lnTo>
                  <a:lnTo>
                    <a:pt x="173" y="33"/>
                  </a:lnTo>
                  <a:moveTo>
                    <a:pt x="231" y="1689"/>
                  </a:moveTo>
                  <a:lnTo>
                    <a:pt x="231" y="1689"/>
                  </a:lnTo>
                  <a:lnTo>
                    <a:pt x="231" y="1654"/>
                  </a:lnTo>
                  <a:moveTo>
                    <a:pt x="231" y="0"/>
                  </a:moveTo>
                  <a:lnTo>
                    <a:pt x="231" y="0"/>
                  </a:lnTo>
                  <a:lnTo>
                    <a:pt x="231" y="33"/>
                  </a:lnTo>
                  <a:moveTo>
                    <a:pt x="289" y="1689"/>
                  </a:moveTo>
                  <a:lnTo>
                    <a:pt x="289" y="1689"/>
                  </a:lnTo>
                  <a:lnTo>
                    <a:pt x="289" y="1654"/>
                  </a:lnTo>
                  <a:moveTo>
                    <a:pt x="289" y="0"/>
                  </a:moveTo>
                  <a:lnTo>
                    <a:pt x="289" y="0"/>
                  </a:lnTo>
                  <a:lnTo>
                    <a:pt x="289" y="33"/>
                  </a:lnTo>
                  <a:moveTo>
                    <a:pt x="346" y="1689"/>
                  </a:moveTo>
                  <a:lnTo>
                    <a:pt x="346" y="1689"/>
                  </a:lnTo>
                  <a:lnTo>
                    <a:pt x="346" y="1654"/>
                  </a:lnTo>
                  <a:moveTo>
                    <a:pt x="346" y="0"/>
                  </a:moveTo>
                  <a:lnTo>
                    <a:pt x="346" y="0"/>
                  </a:lnTo>
                  <a:lnTo>
                    <a:pt x="346" y="33"/>
                  </a:lnTo>
                  <a:moveTo>
                    <a:pt x="404" y="1689"/>
                  </a:moveTo>
                  <a:lnTo>
                    <a:pt x="404" y="1689"/>
                  </a:lnTo>
                  <a:lnTo>
                    <a:pt x="404" y="1654"/>
                  </a:lnTo>
                  <a:moveTo>
                    <a:pt x="404" y="0"/>
                  </a:moveTo>
                  <a:lnTo>
                    <a:pt x="404" y="0"/>
                  </a:lnTo>
                  <a:lnTo>
                    <a:pt x="404" y="33"/>
                  </a:lnTo>
                  <a:moveTo>
                    <a:pt x="462" y="1689"/>
                  </a:moveTo>
                  <a:lnTo>
                    <a:pt x="462" y="1689"/>
                  </a:lnTo>
                  <a:lnTo>
                    <a:pt x="462" y="1654"/>
                  </a:lnTo>
                  <a:moveTo>
                    <a:pt x="462" y="0"/>
                  </a:moveTo>
                  <a:lnTo>
                    <a:pt x="462" y="0"/>
                  </a:lnTo>
                  <a:lnTo>
                    <a:pt x="462" y="33"/>
                  </a:lnTo>
                  <a:moveTo>
                    <a:pt x="520" y="1689"/>
                  </a:moveTo>
                  <a:lnTo>
                    <a:pt x="520" y="1689"/>
                  </a:lnTo>
                  <a:lnTo>
                    <a:pt x="520" y="1621"/>
                  </a:lnTo>
                  <a:moveTo>
                    <a:pt x="520" y="0"/>
                  </a:moveTo>
                  <a:lnTo>
                    <a:pt x="520" y="0"/>
                  </a:lnTo>
                  <a:lnTo>
                    <a:pt x="520" y="67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30" name="Freeform 17"/>
            <p:cNvSpPr>
              <a:spLocks noEditPoints="1"/>
            </p:cNvSpPr>
            <p:nvPr/>
          </p:nvSpPr>
          <p:spPr bwMode="auto">
            <a:xfrm>
              <a:off x="7820025" y="5859463"/>
              <a:ext cx="73025" cy="1111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69" y="18"/>
                </a:cxn>
                <a:cxn ang="0">
                  <a:pos x="76" y="56"/>
                </a:cxn>
                <a:cxn ang="0">
                  <a:pos x="69" y="93"/>
                </a:cxn>
                <a:cxn ang="0">
                  <a:pos x="37" y="115"/>
                </a:cxn>
                <a:cxn ang="0">
                  <a:pos x="8" y="97"/>
                </a:cxn>
                <a:cxn ang="0">
                  <a:pos x="0" y="58"/>
                </a:cxn>
                <a:cxn ang="0">
                  <a:pos x="4" y="26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7" y="102"/>
                </a:cxn>
                <a:cxn ang="0">
                  <a:pos x="37" y="102"/>
                </a:cxn>
                <a:cxn ang="0">
                  <a:pos x="55" y="92"/>
                </a:cxn>
                <a:cxn ang="0">
                  <a:pos x="61" y="56"/>
                </a:cxn>
                <a:cxn ang="0">
                  <a:pos x="56" y="25"/>
                </a:cxn>
                <a:cxn ang="0">
                  <a:pos x="38" y="13"/>
                </a:cxn>
                <a:cxn ang="0">
                  <a:pos x="20" y="25"/>
                </a:cxn>
                <a:cxn ang="0">
                  <a:pos x="15" y="59"/>
                </a:cxn>
                <a:cxn ang="0">
                  <a:pos x="18" y="86"/>
                </a:cxn>
                <a:cxn ang="0">
                  <a:pos x="37" y="102"/>
                </a:cxn>
                <a:cxn ang="0">
                  <a:pos x="37" y="102"/>
                </a:cxn>
              </a:cxnLst>
              <a:rect l="0" t="0" r="r" b="b"/>
              <a:pathLst>
                <a:path w="76" h="115">
                  <a:moveTo>
                    <a:pt x="38" y="0"/>
                  </a:moveTo>
                  <a:lnTo>
                    <a:pt x="38" y="0"/>
                  </a:lnTo>
                  <a:cubicBezTo>
                    <a:pt x="52" y="0"/>
                    <a:pt x="62" y="6"/>
                    <a:pt x="69" y="18"/>
                  </a:cubicBezTo>
                  <a:cubicBezTo>
                    <a:pt x="74" y="27"/>
                    <a:pt x="76" y="40"/>
                    <a:pt x="76" y="56"/>
                  </a:cubicBezTo>
                  <a:cubicBezTo>
                    <a:pt x="76" y="71"/>
                    <a:pt x="74" y="83"/>
                    <a:pt x="69" y="93"/>
                  </a:cubicBezTo>
                  <a:cubicBezTo>
                    <a:pt x="63" y="107"/>
                    <a:pt x="52" y="115"/>
                    <a:pt x="37" y="115"/>
                  </a:cubicBezTo>
                  <a:cubicBezTo>
                    <a:pt x="24" y="115"/>
                    <a:pt x="14" y="109"/>
                    <a:pt x="8" y="97"/>
                  </a:cubicBezTo>
                  <a:cubicBezTo>
                    <a:pt x="2" y="87"/>
                    <a:pt x="0" y="74"/>
                    <a:pt x="0" y="58"/>
                  </a:cubicBezTo>
                  <a:cubicBezTo>
                    <a:pt x="0" y="46"/>
                    <a:pt x="1" y="35"/>
                    <a:pt x="4" y="26"/>
                  </a:cubicBezTo>
                  <a:cubicBezTo>
                    <a:pt x="10" y="9"/>
                    <a:pt x="22" y="0"/>
                    <a:pt x="38" y="0"/>
                  </a:cubicBezTo>
                  <a:lnTo>
                    <a:pt x="38" y="0"/>
                  </a:lnTo>
                  <a:close/>
                  <a:moveTo>
                    <a:pt x="37" y="102"/>
                  </a:moveTo>
                  <a:lnTo>
                    <a:pt x="37" y="102"/>
                  </a:lnTo>
                  <a:cubicBezTo>
                    <a:pt x="45" y="102"/>
                    <a:pt x="50" y="99"/>
                    <a:pt x="55" y="92"/>
                  </a:cubicBezTo>
                  <a:cubicBezTo>
                    <a:pt x="59" y="86"/>
                    <a:pt x="61" y="74"/>
                    <a:pt x="61" y="56"/>
                  </a:cubicBezTo>
                  <a:cubicBezTo>
                    <a:pt x="61" y="44"/>
                    <a:pt x="60" y="33"/>
                    <a:pt x="56" y="25"/>
                  </a:cubicBezTo>
                  <a:cubicBezTo>
                    <a:pt x="53" y="17"/>
                    <a:pt x="47" y="13"/>
                    <a:pt x="38" y="13"/>
                  </a:cubicBezTo>
                  <a:cubicBezTo>
                    <a:pt x="30" y="13"/>
                    <a:pt x="24" y="17"/>
                    <a:pt x="20" y="25"/>
                  </a:cubicBezTo>
                  <a:cubicBezTo>
                    <a:pt x="17" y="32"/>
                    <a:pt x="15" y="44"/>
                    <a:pt x="15" y="59"/>
                  </a:cubicBezTo>
                  <a:cubicBezTo>
                    <a:pt x="15" y="70"/>
                    <a:pt x="16" y="79"/>
                    <a:pt x="18" y="86"/>
                  </a:cubicBezTo>
                  <a:cubicBezTo>
                    <a:pt x="22" y="97"/>
                    <a:pt x="28" y="102"/>
                    <a:pt x="37" y="102"/>
                  </a:cubicBezTo>
                  <a:lnTo>
                    <a:pt x="37" y="10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31" name="Freeform 18"/>
            <p:cNvSpPr>
              <a:spLocks/>
            </p:cNvSpPr>
            <p:nvPr/>
          </p:nvSpPr>
          <p:spPr bwMode="auto">
            <a:xfrm>
              <a:off x="7913688" y="5951538"/>
              <a:ext cx="14288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16" h="17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32" name="Freeform 19"/>
            <p:cNvSpPr>
              <a:spLocks noEditPoints="1"/>
            </p:cNvSpPr>
            <p:nvPr/>
          </p:nvSpPr>
          <p:spPr bwMode="auto">
            <a:xfrm>
              <a:off x="7948613" y="5859463"/>
              <a:ext cx="73025" cy="109538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40" y="0"/>
                </a:cxn>
                <a:cxn ang="0">
                  <a:pos x="66" y="10"/>
                </a:cxn>
                <a:cxn ang="0">
                  <a:pos x="74" y="29"/>
                </a:cxn>
                <a:cxn ang="0">
                  <a:pos x="60" y="29"/>
                </a:cxn>
                <a:cxn ang="0">
                  <a:pos x="56" y="19"/>
                </a:cxn>
                <a:cxn ang="0">
                  <a:pos x="41" y="12"/>
                </a:cxn>
                <a:cxn ang="0">
                  <a:pos x="22" y="23"/>
                </a:cxn>
                <a:cxn ang="0">
                  <a:pos x="14" y="54"/>
                </a:cxn>
                <a:cxn ang="0">
                  <a:pos x="27" y="43"/>
                </a:cxn>
                <a:cxn ang="0">
                  <a:pos x="41" y="40"/>
                </a:cxn>
                <a:cxn ang="0">
                  <a:pos x="66" y="49"/>
                </a:cxn>
                <a:cxn ang="0">
                  <a:pos x="76" y="76"/>
                </a:cxn>
                <a:cxn ang="0">
                  <a:pos x="66" y="103"/>
                </a:cxn>
                <a:cxn ang="0">
                  <a:pos x="38" y="114"/>
                </a:cxn>
                <a:cxn ang="0">
                  <a:pos x="11" y="103"/>
                </a:cxn>
                <a:cxn ang="0">
                  <a:pos x="0" y="63"/>
                </a:cxn>
                <a:cxn ang="0">
                  <a:pos x="5" y="28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39" y="102"/>
                </a:cxn>
                <a:cxn ang="0">
                  <a:pos x="39" y="102"/>
                </a:cxn>
                <a:cxn ang="0">
                  <a:pos x="56" y="95"/>
                </a:cxn>
                <a:cxn ang="0">
                  <a:pos x="61" y="77"/>
                </a:cxn>
                <a:cxn ang="0">
                  <a:pos x="57" y="61"/>
                </a:cxn>
                <a:cxn ang="0">
                  <a:pos x="39" y="53"/>
                </a:cxn>
                <a:cxn ang="0">
                  <a:pos x="23" y="59"/>
                </a:cxn>
                <a:cxn ang="0">
                  <a:pos x="16" y="77"/>
                </a:cxn>
                <a:cxn ang="0">
                  <a:pos x="22" y="95"/>
                </a:cxn>
                <a:cxn ang="0">
                  <a:pos x="39" y="102"/>
                </a:cxn>
                <a:cxn ang="0">
                  <a:pos x="39" y="102"/>
                </a:cxn>
              </a:cxnLst>
              <a:rect l="0" t="0" r="r" b="b"/>
              <a:pathLst>
                <a:path w="76" h="114">
                  <a:moveTo>
                    <a:pt x="40" y="0"/>
                  </a:moveTo>
                  <a:lnTo>
                    <a:pt x="40" y="0"/>
                  </a:lnTo>
                  <a:cubicBezTo>
                    <a:pt x="53" y="0"/>
                    <a:pt x="62" y="3"/>
                    <a:pt x="66" y="10"/>
                  </a:cubicBezTo>
                  <a:cubicBezTo>
                    <a:pt x="71" y="16"/>
                    <a:pt x="74" y="23"/>
                    <a:pt x="74" y="29"/>
                  </a:cubicBezTo>
                  <a:lnTo>
                    <a:pt x="60" y="29"/>
                  </a:lnTo>
                  <a:cubicBezTo>
                    <a:pt x="59" y="25"/>
                    <a:pt x="58" y="22"/>
                    <a:pt x="56" y="19"/>
                  </a:cubicBezTo>
                  <a:cubicBezTo>
                    <a:pt x="53" y="14"/>
                    <a:pt x="48" y="12"/>
                    <a:pt x="41" y="12"/>
                  </a:cubicBezTo>
                  <a:cubicBezTo>
                    <a:pt x="33" y="12"/>
                    <a:pt x="27" y="16"/>
                    <a:pt x="22" y="23"/>
                  </a:cubicBezTo>
                  <a:cubicBezTo>
                    <a:pt x="17" y="30"/>
                    <a:pt x="15" y="41"/>
                    <a:pt x="14" y="54"/>
                  </a:cubicBezTo>
                  <a:cubicBezTo>
                    <a:pt x="18" y="49"/>
                    <a:pt x="22" y="46"/>
                    <a:pt x="27" y="43"/>
                  </a:cubicBezTo>
                  <a:cubicBezTo>
                    <a:pt x="31" y="41"/>
                    <a:pt x="36" y="40"/>
                    <a:pt x="41" y="40"/>
                  </a:cubicBezTo>
                  <a:cubicBezTo>
                    <a:pt x="51" y="40"/>
                    <a:pt x="59" y="43"/>
                    <a:pt x="66" y="49"/>
                  </a:cubicBezTo>
                  <a:cubicBezTo>
                    <a:pt x="73" y="55"/>
                    <a:pt x="76" y="64"/>
                    <a:pt x="76" y="76"/>
                  </a:cubicBezTo>
                  <a:cubicBezTo>
                    <a:pt x="76" y="86"/>
                    <a:pt x="73" y="95"/>
                    <a:pt x="66" y="103"/>
                  </a:cubicBezTo>
                  <a:cubicBezTo>
                    <a:pt x="60" y="111"/>
                    <a:pt x="50" y="114"/>
                    <a:pt x="38" y="114"/>
                  </a:cubicBezTo>
                  <a:cubicBezTo>
                    <a:pt x="28" y="114"/>
                    <a:pt x="19" y="110"/>
                    <a:pt x="11" y="103"/>
                  </a:cubicBezTo>
                  <a:cubicBezTo>
                    <a:pt x="4" y="95"/>
                    <a:pt x="0" y="81"/>
                    <a:pt x="0" y="63"/>
                  </a:cubicBezTo>
                  <a:cubicBezTo>
                    <a:pt x="0" y="49"/>
                    <a:pt x="2" y="37"/>
                    <a:pt x="5" y="28"/>
                  </a:cubicBezTo>
                  <a:cubicBezTo>
                    <a:pt x="11" y="9"/>
                    <a:pt x="23" y="0"/>
                    <a:pt x="40" y="0"/>
                  </a:cubicBezTo>
                  <a:lnTo>
                    <a:pt x="40" y="0"/>
                  </a:lnTo>
                  <a:close/>
                  <a:moveTo>
                    <a:pt x="39" y="102"/>
                  </a:moveTo>
                  <a:lnTo>
                    <a:pt x="39" y="102"/>
                  </a:lnTo>
                  <a:cubicBezTo>
                    <a:pt x="47" y="102"/>
                    <a:pt x="52" y="100"/>
                    <a:pt x="56" y="95"/>
                  </a:cubicBezTo>
                  <a:cubicBezTo>
                    <a:pt x="60" y="90"/>
                    <a:pt x="61" y="84"/>
                    <a:pt x="61" y="77"/>
                  </a:cubicBezTo>
                  <a:cubicBezTo>
                    <a:pt x="61" y="71"/>
                    <a:pt x="60" y="66"/>
                    <a:pt x="57" y="61"/>
                  </a:cubicBezTo>
                  <a:cubicBezTo>
                    <a:pt x="53" y="56"/>
                    <a:pt x="47" y="53"/>
                    <a:pt x="39" y="53"/>
                  </a:cubicBezTo>
                  <a:cubicBezTo>
                    <a:pt x="33" y="53"/>
                    <a:pt x="28" y="55"/>
                    <a:pt x="23" y="59"/>
                  </a:cubicBezTo>
                  <a:cubicBezTo>
                    <a:pt x="18" y="63"/>
                    <a:pt x="16" y="69"/>
                    <a:pt x="16" y="77"/>
                  </a:cubicBezTo>
                  <a:cubicBezTo>
                    <a:pt x="16" y="84"/>
                    <a:pt x="18" y="90"/>
                    <a:pt x="22" y="95"/>
                  </a:cubicBezTo>
                  <a:cubicBezTo>
                    <a:pt x="26" y="100"/>
                    <a:pt x="32" y="102"/>
                    <a:pt x="39" y="102"/>
                  </a:cubicBezTo>
                  <a:lnTo>
                    <a:pt x="39" y="10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33" name="Freeform 20"/>
            <p:cNvSpPr>
              <a:spLocks noEditPoints="1"/>
            </p:cNvSpPr>
            <p:nvPr/>
          </p:nvSpPr>
          <p:spPr bwMode="auto">
            <a:xfrm>
              <a:off x="7975600" y="4164013"/>
              <a:ext cx="496888" cy="1624013"/>
            </a:xfrm>
            <a:custGeom>
              <a:avLst/>
              <a:gdLst/>
              <a:ahLst/>
              <a:cxnLst>
                <a:cxn ang="0">
                  <a:pos x="0" y="1689"/>
                </a:cxn>
                <a:cxn ang="0">
                  <a:pos x="0" y="1689"/>
                </a:cxn>
                <a:cxn ang="0">
                  <a:pos x="0" y="165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33"/>
                </a:cxn>
                <a:cxn ang="0">
                  <a:pos x="57" y="1689"/>
                </a:cxn>
                <a:cxn ang="0">
                  <a:pos x="57" y="1689"/>
                </a:cxn>
                <a:cxn ang="0">
                  <a:pos x="57" y="1654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7" y="33"/>
                </a:cxn>
                <a:cxn ang="0">
                  <a:pos x="115" y="1689"/>
                </a:cxn>
                <a:cxn ang="0">
                  <a:pos x="115" y="1689"/>
                </a:cxn>
                <a:cxn ang="0">
                  <a:pos x="115" y="1654"/>
                </a:cxn>
                <a:cxn ang="0">
                  <a:pos x="115" y="0"/>
                </a:cxn>
                <a:cxn ang="0">
                  <a:pos x="115" y="0"/>
                </a:cxn>
                <a:cxn ang="0">
                  <a:pos x="115" y="33"/>
                </a:cxn>
                <a:cxn ang="0">
                  <a:pos x="173" y="1689"/>
                </a:cxn>
                <a:cxn ang="0">
                  <a:pos x="173" y="1689"/>
                </a:cxn>
                <a:cxn ang="0">
                  <a:pos x="173" y="1654"/>
                </a:cxn>
                <a:cxn ang="0">
                  <a:pos x="173" y="0"/>
                </a:cxn>
                <a:cxn ang="0">
                  <a:pos x="173" y="0"/>
                </a:cxn>
                <a:cxn ang="0">
                  <a:pos x="173" y="33"/>
                </a:cxn>
                <a:cxn ang="0">
                  <a:pos x="230" y="1689"/>
                </a:cxn>
                <a:cxn ang="0">
                  <a:pos x="230" y="1689"/>
                </a:cxn>
                <a:cxn ang="0">
                  <a:pos x="230" y="1654"/>
                </a:cxn>
                <a:cxn ang="0">
                  <a:pos x="230" y="0"/>
                </a:cxn>
                <a:cxn ang="0">
                  <a:pos x="230" y="0"/>
                </a:cxn>
                <a:cxn ang="0">
                  <a:pos x="230" y="33"/>
                </a:cxn>
                <a:cxn ang="0">
                  <a:pos x="288" y="1689"/>
                </a:cxn>
                <a:cxn ang="0">
                  <a:pos x="288" y="1689"/>
                </a:cxn>
                <a:cxn ang="0">
                  <a:pos x="288" y="1654"/>
                </a:cxn>
                <a:cxn ang="0">
                  <a:pos x="288" y="0"/>
                </a:cxn>
                <a:cxn ang="0">
                  <a:pos x="288" y="0"/>
                </a:cxn>
                <a:cxn ang="0">
                  <a:pos x="288" y="33"/>
                </a:cxn>
                <a:cxn ang="0">
                  <a:pos x="346" y="1689"/>
                </a:cxn>
                <a:cxn ang="0">
                  <a:pos x="346" y="1689"/>
                </a:cxn>
                <a:cxn ang="0">
                  <a:pos x="346" y="1654"/>
                </a:cxn>
                <a:cxn ang="0">
                  <a:pos x="346" y="0"/>
                </a:cxn>
                <a:cxn ang="0">
                  <a:pos x="346" y="0"/>
                </a:cxn>
                <a:cxn ang="0">
                  <a:pos x="346" y="33"/>
                </a:cxn>
                <a:cxn ang="0">
                  <a:pos x="404" y="1689"/>
                </a:cxn>
                <a:cxn ang="0">
                  <a:pos x="404" y="1689"/>
                </a:cxn>
                <a:cxn ang="0">
                  <a:pos x="404" y="1654"/>
                </a:cxn>
                <a:cxn ang="0">
                  <a:pos x="404" y="0"/>
                </a:cxn>
                <a:cxn ang="0">
                  <a:pos x="404" y="0"/>
                </a:cxn>
                <a:cxn ang="0">
                  <a:pos x="404" y="33"/>
                </a:cxn>
                <a:cxn ang="0">
                  <a:pos x="462" y="1689"/>
                </a:cxn>
                <a:cxn ang="0">
                  <a:pos x="462" y="1689"/>
                </a:cxn>
                <a:cxn ang="0">
                  <a:pos x="462" y="1654"/>
                </a:cxn>
                <a:cxn ang="0">
                  <a:pos x="462" y="0"/>
                </a:cxn>
                <a:cxn ang="0">
                  <a:pos x="462" y="0"/>
                </a:cxn>
                <a:cxn ang="0">
                  <a:pos x="462" y="33"/>
                </a:cxn>
                <a:cxn ang="0">
                  <a:pos x="519" y="1689"/>
                </a:cxn>
                <a:cxn ang="0">
                  <a:pos x="519" y="1689"/>
                </a:cxn>
                <a:cxn ang="0">
                  <a:pos x="519" y="1621"/>
                </a:cxn>
                <a:cxn ang="0">
                  <a:pos x="519" y="0"/>
                </a:cxn>
                <a:cxn ang="0">
                  <a:pos x="519" y="0"/>
                </a:cxn>
                <a:cxn ang="0">
                  <a:pos x="519" y="67"/>
                </a:cxn>
              </a:cxnLst>
              <a:rect l="0" t="0" r="r" b="b"/>
              <a:pathLst>
                <a:path w="519" h="1689">
                  <a:moveTo>
                    <a:pt x="0" y="1689"/>
                  </a:moveTo>
                  <a:lnTo>
                    <a:pt x="0" y="1689"/>
                  </a:lnTo>
                  <a:lnTo>
                    <a:pt x="0" y="16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33"/>
                  </a:lnTo>
                  <a:moveTo>
                    <a:pt x="57" y="1689"/>
                  </a:moveTo>
                  <a:lnTo>
                    <a:pt x="57" y="1689"/>
                  </a:lnTo>
                  <a:lnTo>
                    <a:pt x="57" y="1654"/>
                  </a:lnTo>
                  <a:moveTo>
                    <a:pt x="57" y="0"/>
                  </a:moveTo>
                  <a:lnTo>
                    <a:pt x="57" y="0"/>
                  </a:lnTo>
                  <a:lnTo>
                    <a:pt x="57" y="33"/>
                  </a:lnTo>
                  <a:moveTo>
                    <a:pt x="115" y="1689"/>
                  </a:moveTo>
                  <a:lnTo>
                    <a:pt x="115" y="1689"/>
                  </a:lnTo>
                  <a:lnTo>
                    <a:pt x="115" y="1654"/>
                  </a:lnTo>
                  <a:moveTo>
                    <a:pt x="115" y="0"/>
                  </a:moveTo>
                  <a:lnTo>
                    <a:pt x="115" y="0"/>
                  </a:lnTo>
                  <a:lnTo>
                    <a:pt x="115" y="33"/>
                  </a:lnTo>
                  <a:moveTo>
                    <a:pt x="173" y="1689"/>
                  </a:moveTo>
                  <a:lnTo>
                    <a:pt x="173" y="1689"/>
                  </a:lnTo>
                  <a:lnTo>
                    <a:pt x="173" y="1654"/>
                  </a:lnTo>
                  <a:moveTo>
                    <a:pt x="173" y="0"/>
                  </a:moveTo>
                  <a:lnTo>
                    <a:pt x="173" y="0"/>
                  </a:lnTo>
                  <a:lnTo>
                    <a:pt x="173" y="33"/>
                  </a:lnTo>
                  <a:moveTo>
                    <a:pt x="230" y="1689"/>
                  </a:moveTo>
                  <a:lnTo>
                    <a:pt x="230" y="1689"/>
                  </a:lnTo>
                  <a:lnTo>
                    <a:pt x="230" y="1654"/>
                  </a:lnTo>
                  <a:moveTo>
                    <a:pt x="230" y="0"/>
                  </a:moveTo>
                  <a:lnTo>
                    <a:pt x="230" y="0"/>
                  </a:lnTo>
                  <a:lnTo>
                    <a:pt x="230" y="33"/>
                  </a:lnTo>
                  <a:moveTo>
                    <a:pt x="288" y="1689"/>
                  </a:moveTo>
                  <a:lnTo>
                    <a:pt x="288" y="1689"/>
                  </a:lnTo>
                  <a:lnTo>
                    <a:pt x="288" y="1654"/>
                  </a:lnTo>
                  <a:moveTo>
                    <a:pt x="288" y="0"/>
                  </a:moveTo>
                  <a:lnTo>
                    <a:pt x="288" y="0"/>
                  </a:lnTo>
                  <a:lnTo>
                    <a:pt x="288" y="33"/>
                  </a:lnTo>
                  <a:moveTo>
                    <a:pt x="346" y="1689"/>
                  </a:moveTo>
                  <a:lnTo>
                    <a:pt x="346" y="1689"/>
                  </a:lnTo>
                  <a:lnTo>
                    <a:pt x="346" y="1654"/>
                  </a:lnTo>
                  <a:moveTo>
                    <a:pt x="346" y="0"/>
                  </a:moveTo>
                  <a:lnTo>
                    <a:pt x="346" y="0"/>
                  </a:lnTo>
                  <a:lnTo>
                    <a:pt x="346" y="33"/>
                  </a:lnTo>
                  <a:moveTo>
                    <a:pt x="404" y="1689"/>
                  </a:moveTo>
                  <a:lnTo>
                    <a:pt x="404" y="1689"/>
                  </a:lnTo>
                  <a:lnTo>
                    <a:pt x="404" y="1654"/>
                  </a:lnTo>
                  <a:moveTo>
                    <a:pt x="404" y="0"/>
                  </a:moveTo>
                  <a:lnTo>
                    <a:pt x="404" y="0"/>
                  </a:lnTo>
                  <a:lnTo>
                    <a:pt x="404" y="33"/>
                  </a:lnTo>
                  <a:moveTo>
                    <a:pt x="462" y="1689"/>
                  </a:moveTo>
                  <a:lnTo>
                    <a:pt x="462" y="1689"/>
                  </a:lnTo>
                  <a:lnTo>
                    <a:pt x="462" y="1654"/>
                  </a:lnTo>
                  <a:moveTo>
                    <a:pt x="462" y="0"/>
                  </a:moveTo>
                  <a:lnTo>
                    <a:pt x="462" y="0"/>
                  </a:lnTo>
                  <a:lnTo>
                    <a:pt x="462" y="33"/>
                  </a:lnTo>
                  <a:moveTo>
                    <a:pt x="519" y="1689"/>
                  </a:moveTo>
                  <a:lnTo>
                    <a:pt x="519" y="1689"/>
                  </a:lnTo>
                  <a:lnTo>
                    <a:pt x="519" y="1621"/>
                  </a:lnTo>
                  <a:moveTo>
                    <a:pt x="519" y="0"/>
                  </a:moveTo>
                  <a:lnTo>
                    <a:pt x="519" y="0"/>
                  </a:lnTo>
                  <a:lnTo>
                    <a:pt x="519" y="67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34" name="Freeform 21"/>
            <p:cNvSpPr>
              <a:spLocks noEditPoints="1"/>
            </p:cNvSpPr>
            <p:nvPr/>
          </p:nvSpPr>
          <p:spPr bwMode="auto">
            <a:xfrm>
              <a:off x="8370888" y="5859463"/>
              <a:ext cx="74613" cy="1111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69" y="18"/>
                </a:cxn>
                <a:cxn ang="0">
                  <a:pos x="77" y="56"/>
                </a:cxn>
                <a:cxn ang="0">
                  <a:pos x="70" y="93"/>
                </a:cxn>
                <a:cxn ang="0">
                  <a:pos x="38" y="115"/>
                </a:cxn>
                <a:cxn ang="0">
                  <a:pos x="8" y="97"/>
                </a:cxn>
                <a:cxn ang="0">
                  <a:pos x="0" y="58"/>
                </a:cxn>
                <a:cxn ang="0">
                  <a:pos x="5" y="26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02"/>
                </a:cxn>
                <a:cxn ang="0">
                  <a:pos x="38" y="102"/>
                </a:cxn>
                <a:cxn ang="0">
                  <a:pos x="55" y="92"/>
                </a:cxn>
                <a:cxn ang="0">
                  <a:pos x="62" y="56"/>
                </a:cxn>
                <a:cxn ang="0">
                  <a:pos x="57" y="25"/>
                </a:cxn>
                <a:cxn ang="0">
                  <a:pos x="39" y="13"/>
                </a:cxn>
                <a:cxn ang="0">
                  <a:pos x="21" y="25"/>
                </a:cxn>
                <a:cxn ang="0">
                  <a:pos x="15" y="59"/>
                </a:cxn>
                <a:cxn ang="0">
                  <a:pos x="19" y="86"/>
                </a:cxn>
                <a:cxn ang="0">
                  <a:pos x="38" y="102"/>
                </a:cxn>
                <a:cxn ang="0">
                  <a:pos x="38" y="102"/>
                </a:cxn>
              </a:cxnLst>
              <a:rect l="0" t="0" r="r" b="b"/>
              <a:pathLst>
                <a:path w="77" h="115">
                  <a:moveTo>
                    <a:pt x="38" y="0"/>
                  </a:moveTo>
                  <a:lnTo>
                    <a:pt x="38" y="0"/>
                  </a:lnTo>
                  <a:cubicBezTo>
                    <a:pt x="53" y="0"/>
                    <a:pt x="63" y="6"/>
                    <a:pt x="69" y="18"/>
                  </a:cubicBezTo>
                  <a:cubicBezTo>
                    <a:pt x="74" y="27"/>
                    <a:pt x="77" y="40"/>
                    <a:pt x="77" y="56"/>
                  </a:cubicBezTo>
                  <a:cubicBezTo>
                    <a:pt x="77" y="71"/>
                    <a:pt x="75" y="83"/>
                    <a:pt x="70" y="93"/>
                  </a:cubicBezTo>
                  <a:cubicBezTo>
                    <a:pt x="64" y="107"/>
                    <a:pt x="53" y="115"/>
                    <a:pt x="38" y="115"/>
                  </a:cubicBezTo>
                  <a:cubicBezTo>
                    <a:pt x="25" y="115"/>
                    <a:pt x="15" y="109"/>
                    <a:pt x="8" y="97"/>
                  </a:cubicBezTo>
                  <a:cubicBezTo>
                    <a:pt x="3" y="87"/>
                    <a:pt x="0" y="74"/>
                    <a:pt x="0" y="58"/>
                  </a:cubicBezTo>
                  <a:cubicBezTo>
                    <a:pt x="0" y="46"/>
                    <a:pt x="2" y="35"/>
                    <a:pt x="5" y="26"/>
                  </a:cubicBezTo>
                  <a:cubicBezTo>
                    <a:pt x="11" y="9"/>
                    <a:pt x="22" y="0"/>
                    <a:pt x="38" y="0"/>
                  </a:cubicBezTo>
                  <a:lnTo>
                    <a:pt x="38" y="0"/>
                  </a:lnTo>
                  <a:close/>
                  <a:moveTo>
                    <a:pt x="38" y="102"/>
                  </a:moveTo>
                  <a:lnTo>
                    <a:pt x="38" y="102"/>
                  </a:lnTo>
                  <a:cubicBezTo>
                    <a:pt x="45" y="102"/>
                    <a:pt x="51" y="99"/>
                    <a:pt x="55" y="92"/>
                  </a:cubicBezTo>
                  <a:cubicBezTo>
                    <a:pt x="60" y="86"/>
                    <a:pt x="62" y="74"/>
                    <a:pt x="62" y="56"/>
                  </a:cubicBezTo>
                  <a:cubicBezTo>
                    <a:pt x="62" y="44"/>
                    <a:pt x="60" y="33"/>
                    <a:pt x="57" y="25"/>
                  </a:cubicBezTo>
                  <a:cubicBezTo>
                    <a:pt x="54" y="17"/>
                    <a:pt x="48" y="13"/>
                    <a:pt x="39" y="13"/>
                  </a:cubicBezTo>
                  <a:cubicBezTo>
                    <a:pt x="31" y="13"/>
                    <a:pt x="25" y="17"/>
                    <a:pt x="21" y="25"/>
                  </a:cubicBezTo>
                  <a:cubicBezTo>
                    <a:pt x="17" y="32"/>
                    <a:pt x="15" y="44"/>
                    <a:pt x="15" y="59"/>
                  </a:cubicBezTo>
                  <a:cubicBezTo>
                    <a:pt x="15" y="70"/>
                    <a:pt x="17" y="79"/>
                    <a:pt x="19" y="86"/>
                  </a:cubicBezTo>
                  <a:cubicBezTo>
                    <a:pt x="23" y="97"/>
                    <a:pt x="29" y="102"/>
                    <a:pt x="38" y="102"/>
                  </a:cubicBezTo>
                  <a:lnTo>
                    <a:pt x="38" y="10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35" name="Freeform 22"/>
            <p:cNvSpPr>
              <a:spLocks/>
            </p:cNvSpPr>
            <p:nvPr/>
          </p:nvSpPr>
          <p:spPr bwMode="auto">
            <a:xfrm>
              <a:off x="8464550" y="5951538"/>
              <a:ext cx="1587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16" h="17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36" name="Freeform 23"/>
            <p:cNvSpPr>
              <a:spLocks/>
            </p:cNvSpPr>
            <p:nvPr/>
          </p:nvSpPr>
          <p:spPr bwMode="auto">
            <a:xfrm>
              <a:off x="8499475" y="5861050"/>
              <a:ext cx="74613" cy="106363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78" y="0"/>
                </a:cxn>
                <a:cxn ang="0">
                  <a:pos x="78" y="12"/>
                </a:cxn>
                <a:cxn ang="0">
                  <a:pos x="64" y="30"/>
                </a:cxn>
                <a:cxn ang="0">
                  <a:pos x="48" y="58"/>
                </a:cxn>
                <a:cxn ang="0">
                  <a:pos x="38" y="85"/>
                </a:cxn>
                <a:cxn ang="0">
                  <a:pos x="32" y="110"/>
                </a:cxn>
                <a:cxn ang="0">
                  <a:pos x="16" y="110"/>
                </a:cxn>
                <a:cxn ang="0">
                  <a:pos x="40" y="46"/>
                </a:cxn>
                <a:cxn ang="0">
                  <a:pos x="62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78" y="0"/>
                </a:cxn>
              </a:cxnLst>
              <a:rect l="0" t="0" r="r" b="b"/>
              <a:pathLst>
                <a:path w="78" h="110">
                  <a:moveTo>
                    <a:pt x="78" y="0"/>
                  </a:moveTo>
                  <a:lnTo>
                    <a:pt x="78" y="0"/>
                  </a:lnTo>
                  <a:lnTo>
                    <a:pt x="78" y="12"/>
                  </a:lnTo>
                  <a:cubicBezTo>
                    <a:pt x="74" y="16"/>
                    <a:pt x="69" y="22"/>
                    <a:pt x="64" y="30"/>
                  </a:cubicBezTo>
                  <a:cubicBezTo>
                    <a:pt x="58" y="39"/>
                    <a:pt x="52" y="48"/>
                    <a:pt x="48" y="58"/>
                  </a:cubicBezTo>
                  <a:cubicBezTo>
                    <a:pt x="43" y="68"/>
                    <a:pt x="40" y="77"/>
                    <a:pt x="38" y="85"/>
                  </a:cubicBezTo>
                  <a:cubicBezTo>
                    <a:pt x="36" y="90"/>
                    <a:pt x="34" y="98"/>
                    <a:pt x="32" y="110"/>
                  </a:cubicBezTo>
                  <a:lnTo>
                    <a:pt x="16" y="110"/>
                  </a:lnTo>
                  <a:cubicBezTo>
                    <a:pt x="20" y="88"/>
                    <a:pt x="28" y="67"/>
                    <a:pt x="40" y="46"/>
                  </a:cubicBezTo>
                  <a:cubicBezTo>
                    <a:pt x="47" y="34"/>
                    <a:pt x="54" y="23"/>
                    <a:pt x="62" y="14"/>
                  </a:cubicBezTo>
                  <a:lnTo>
                    <a:pt x="0" y="14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37" name="Freeform 24"/>
            <p:cNvSpPr>
              <a:spLocks noEditPoints="1"/>
            </p:cNvSpPr>
            <p:nvPr/>
          </p:nvSpPr>
          <p:spPr bwMode="auto">
            <a:xfrm>
              <a:off x="6540500" y="4164013"/>
              <a:ext cx="2152650" cy="1624013"/>
            </a:xfrm>
            <a:custGeom>
              <a:avLst/>
              <a:gdLst/>
              <a:ahLst/>
              <a:cxnLst>
                <a:cxn ang="0">
                  <a:pos x="2077" y="1689"/>
                </a:cxn>
                <a:cxn ang="0">
                  <a:pos x="2077" y="1689"/>
                </a:cxn>
                <a:cxn ang="0">
                  <a:pos x="2077" y="1654"/>
                </a:cxn>
                <a:cxn ang="0">
                  <a:pos x="2077" y="0"/>
                </a:cxn>
                <a:cxn ang="0">
                  <a:pos x="2077" y="0"/>
                </a:cxn>
                <a:cxn ang="0">
                  <a:pos x="2077" y="33"/>
                </a:cxn>
                <a:cxn ang="0">
                  <a:pos x="2135" y="1689"/>
                </a:cxn>
                <a:cxn ang="0">
                  <a:pos x="2135" y="1689"/>
                </a:cxn>
                <a:cxn ang="0">
                  <a:pos x="2135" y="1654"/>
                </a:cxn>
                <a:cxn ang="0">
                  <a:pos x="2135" y="0"/>
                </a:cxn>
                <a:cxn ang="0">
                  <a:pos x="2135" y="0"/>
                </a:cxn>
                <a:cxn ang="0">
                  <a:pos x="2135" y="33"/>
                </a:cxn>
                <a:cxn ang="0">
                  <a:pos x="2193" y="1689"/>
                </a:cxn>
                <a:cxn ang="0">
                  <a:pos x="2193" y="1689"/>
                </a:cxn>
                <a:cxn ang="0">
                  <a:pos x="2193" y="1654"/>
                </a:cxn>
                <a:cxn ang="0">
                  <a:pos x="2193" y="0"/>
                </a:cxn>
                <a:cxn ang="0">
                  <a:pos x="2193" y="0"/>
                </a:cxn>
                <a:cxn ang="0">
                  <a:pos x="2193" y="33"/>
                </a:cxn>
                <a:cxn ang="0">
                  <a:pos x="2250" y="1689"/>
                </a:cxn>
                <a:cxn ang="0">
                  <a:pos x="2250" y="1689"/>
                </a:cxn>
                <a:cxn ang="0">
                  <a:pos x="2250" y="1654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50" y="33"/>
                </a:cxn>
                <a:cxn ang="0">
                  <a:pos x="0" y="1689"/>
                </a:cxn>
                <a:cxn ang="0">
                  <a:pos x="0" y="1689"/>
                </a:cxn>
                <a:cxn ang="0">
                  <a:pos x="67" y="1689"/>
                </a:cxn>
                <a:cxn ang="0">
                  <a:pos x="2250" y="1689"/>
                </a:cxn>
                <a:cxn ang="0">
                  <a:pos x="2250" y="1689"/>
                </a:cxn>
                <a:cxn ang="0">
                  <a:pos x="2183" y="1689"/>
                </a:cxn>
              </a:cxnLst>
              <a:rect l="0" t="0" r="r" b="b"/>
              <a:pathLst>
                <a:path w="2250" h="1689">
                  <a:moveTo>
                    <a:pt x="2077" y="1689"/>
                  </a:moveTo>
                  <a:lnTo>
                    <a:pt x="2077" y="1689"/>
                  </a:lnTo>
                  <a:lnTo>
                    <a:pt x="2077" y="1654"/>
                  </a:lnTo>
                  <a:moveTo>
                    <a:pt x="2077" y="0"/>
                  </a:moveTo>
                  <a:lnTo>
                    <a:pt x="2077" y="0"/>
                  </a:lnTo>
                  <a:lnTo>
                    <a:pt x="2077" y="33"/>
                  </a:lnTo>
                  <a:moveTo>
                    <a:pt x="2135" y="1689"/>
                  </a:moveTo>
                  <a:lnTo>
                    <a:pt x="2135" y="1689"/>
                  </a:lnTo>
                  <a:lnTo>
                    <a:pt x="2135" y="1654"/>
                  </a:lnTo>
                  <a:moveTo>
                    <a:pt x="2135" y="0"/>
                  </a:moveTo>
                  <a:lnTo>
                    <a:pt x="2135" y="0"/>
                  </a:lnTo>
                  <a:lnTo>
                    <a:pt x="2135" y="33"/>
                  </a:lnTo>
                  <a:moveTo>
                    <a:pt x="2193" y="1689"/>
                  </a:moveTo>
                  <a:lnTo>
                    <a:pt x="2193" y="1689"/>
                  </a:lnTo>
                  <a:lnTo>
                    <a:pt x="2193" y="1654"/>
                  </a:lnTo>
                  <a:moveTo>
                    <a:pt x="2193" y="0"/>
                  </a:moveTo>
                  <a:lnTo>
                    <a:pt x="2193" y="0"/>
                  </a:lnTo>
                  <a:lnTo>
                    <a:pt x="2193" y="33"/>
                  </a:lnTo>
                  <a:moveTo>
                    <a:pt x="2250" y="1689"/>
                  </a:moveTo>
                  <a:lnTo>
                    <a:pt x="2250" y="1689"/>
                  </a:lnTo>
                  <a:lnTo>
                    <a:pt x="2250" y="1654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50" y="33"/>
                  </a:lnTo>
                  <a:moveTo>
                    <a:pt x="0" y="1689"/>
                  </a:moveTo>
                  <a:lnTo>
                    <a:pt x="0" y="1689"/>
                  </a:lnTo>
                  <a:lnTo>
                    <a:pt x="67" y="1689"/>
                  </a:lnTo>
                  <a:moveTo>
                    <a:pt x="2250" y="1689"/>
                  </a:moveTo>
                  <a:lnTo>
                    <a:pt x="2250" y="1689"/>
                  </a:lnTo>
                  <a:lnTo>
                    <a:pt x="2183" y="1689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38" name="Freeform 25"/>
            <p:cNvSpPr>
              <a:spLocks noEditPoints="1"/>
            </p:cNvSpPr>
            <p:nvPr/>
          </p:nvSpPr>
          <p:spPr bwMode="auto">
            <a:xfrm>
              <a:off x="6424613" y="5737225"/>
              <a:ext cx="73025" cy="109538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69" y="17"/>
                </a:cxn>
                <a:cxn ang="0">
                  <a:pos x="76" y="55"/>
                </a:cxn>
                <a:cxn ang="0">
                  <a:pos x="70" y="93"/>
                </a:cxn>
                <a:cxn ang="0">
                  <a:pos x="38" y="114"/>
                </a:cxn>
                <a:cxn ang="0">
                  <a:pos x="8" y="96"/>
                </a:cxn>
                <a:cxn ang="0">
                  <a:pos x="0" y="57"/>
                </a:cxn>
                <a:cxn ang="0">
                  <a:pos x="5" y="25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01"/>
                </a:cxn>
                <a:cxn ang="0">
                  <a:pos x="38" y="101"/>
                </a:cxn>
                <a:cxn ang="0">
                  <a:pos x="55" y="91"/>
                </a:cxn>
                <a:cxn ang="0">
                  <a:pos x="61" y="56"/>
                </a:cxn>
                <a:cxn ang="0">
                  <a:pos x="57" y="24"/>
                </a:cxn>
                <a:cxn ang="0">
                  <a:pos x="39" y="12"/>
                </a:cxn>
                <a:cxn ang="0">
                  <a:pos x="20" y="24"/>
                </a:cxn>
                <a:cxn ang="0">
                  <a:pos x="15" y="58"/>
                </a:cxn>
                <a:cxn ang="0">
                  <a:pos x="18" y="85"/>
                </a:cxn>
                <a:cxn ang="0">
                  <a:pos x="38" y="101"/>
                </a:cxn>
                <a:cxn ang="0">
                  <a:pos x="38" y="101"/>
                </a:cxn>
              </a:cxnLst>
              <a:rect l="0" t="0" r="r" b="b"/>
              <a:pathLst>
                <a:path w="76" h="114">
                  <a:moveTo>
                    <a:pt x="38" y="0"/>
                  </a:moveTo>
                  <a:lnTo>
                    <a:pt x="38" y="0"/>
                  </a:lnTo>
                  <a:cubicBezTo>
                    <a:pt x="52" y="0"/>
                    <a:pt x="62" y="6"/>
                    <a:pt x="69" y="17"/>
                  </a:cubicBezTo>
                  <a:cubicBezTo>
                    <a:pt x="74" y="27"/>
                    <a:pt x="76" y="39"/>
                    <a:pt x="76" y="55"/>
                  </a:cubicBezTo>
                  <a:cubicBezTo>
                    <a:pt x="76" y="70"/>
                    <a:pt x="74" y="83"/>
                    <a:pt x="70" y="93"/>
                  </a:cubicBezTo>
                  <a:cubicBezTo>
                    <a:pt x="63" y="107"/>
                    <a:pt x="52" y="114"/>
                    <a:pt x="38" y="114"/>
                  </a:cubicBezTo>
                  <a:cubicBezTo>
                    <a:pt x="24" y="114"/>
                    <a:pt x="14" y="108"/>
                    <a:pt x="8" y="96"/>
                  </a:cubicBezTo>
                  <a:cubicBezTo>
                    <a:pt x="2" y="87"/>
                    <a:pt x="0" y="74"/>
                    <a:pt x="0" y="57"/>
                  </a:cubicBezTo>
                  <a:cubicBezTo>
                    <a:pt x="0" y="45"/>
                    <a:pt x="1" y="34"/>
                    <a:pt x="5" y="25"/>
                  </a:cubicBezTo>
                  <a:cubicBezTo>
                    <a:pt x="11" y="8"/>
                    <a:pt x="22" y="0"/>
                    <a:pt x="38" y="0"/>
                  </a:cubicBezTo>
                  <a:lnTo>
                    <a:pt x="38" y="0"/>
                  </a:lnTo>
                  <a:close/>
                  <a:moveTo>
                    <a:pt x="38" y="101"/>
                  </a:moveTo>
                  <a:lnTo>
                    <a:pt x="38" y="101"/>
                  </a:lnTo>
                  <a:cubicBezTo>
                    <a:pt x="45" y="101"/>
                    <a:pt x="51" y="98"/>
                    <a:pt x="55" y="91"/>
                  </a:cubicBezTo>
                  <a:cubicBezTo>
                    <a:pt x="59" y="85"/>
                    <a:pt x="61" y="73"/>
                    <a:pt x="61" y="56"/>
                  </a:cubicBezTo>
                  <a:cubicBezTo>
                    <a:pt x="61" y="43"/>
                    <a:pt x="60" y="33"/>
                    <a:pt x="57" y="24"/>
                  </a:cubicBezTo>
                  <a:cubicBezTo>
                    <a:pt x="53" y="16"/>
                    <a:pt x="47" y="12"/>
                    <a:pt x="39" y="12"/>
                  </a:cubicBezTo>
                  <a:cubicBezTo>
                    <a:pt x="30" y="12"/>
                    <a:pt x="24" y="16"/>
                    <a:pt x="20" y="24"/>
                  </a:cubicBezTo>
                  <a:cubicBezTo>
                    <a:pt x="17" y="32"/>
                    <a:pt x="15" y="43"/>
                    <a:pt x="15" y="58"/>
                  </a:cubicBezTo>
                  <a:cubicBezTo>
                    <a:pt x="15" y="69"/>
                    <a:pt x="16" y="78"/>
                    <a:pt x="18" y="85"/>
                  </a:cubicBezTo>
                  <a:cubicBezTo>
                    <a:pt x="22" y="96"/>
                    <a:pt x="28" y="101"/>
                    <a:pt x="38" y="101"/>
                  </a:cubicBezTo>
                  <a:lnTo>
                    <a:pt x="38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39" name="Freeform 26"/>
            <p:cNvSpPr>
              <a:spLocks noEditPoints="1"/>
            </p:cNvSpPr>
            <p:nvPr/>
          </p:nvSpPr>
          <p:spPr bwMode="auto">
            <a:xfrm>
              <a:off x="6540500" y="5462588"/>
              <a:ext cx="2152650" cy="260350"/>
            </a:xfrm>
            <a:custGeom>
              <a:avLst/>
              <a:gdLst/>
              <a:ahLst/>
              <a:cxnLst>
                <a:cxn ang="0">
                  <a:pos x="0" y="270"/>
                </a:cxn>
                <a:cxn ang="0">
                  <a:pos x="0" y="270"/>
                </a:cxn>
                <a:cxn ang="0">
                  <a:pos x="34" y="270"/>
                </a:cxn>
                <a:cxn ang="0">
                  <a:pos x="2250" y="270"/>
                </a:cxn>
                <a:cxn ang="0">
                  <a:pos x="2250" y="270"/>
                </a:cxn>
                <a:cxn ang="0">
                  <a:pos x="2216" y="270"/>
                </a:cxn>
                <a:cxn ang="0">
                  <a:pos x="0" y="202"/>
                </a:cxn>
                <a:cxn ang="0">
                  <a:pos x="0" y="202"/>
                </a:cxn>
                <a:cxn ang="0">
                  <a:pos x="34" y="202"/>
                </a:cxn>
                <a:cxn ang="0">
                  <a:pos x="2250" y="202"/>
                </a:cxn>
                <a:cxn ang="0">
                  <a:pos x="2250" y="202"/>
                </a:cxn>
                <a:cxn ang="0">
                  <a:pos x="2216" y="202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34" y="135"/>
                </a:cxn>
                <a:cxn ang="0">
                  <a:pos x="2250" y="135"/>
                </a:cxn>
                <a:cxn ang="0">
                  <a:pos x="2250" y="135"/>
                </a:cxn>
                <a:cxn ang="0">
                  <a:pos x="2216" y="135"/>
                </a:cxn>
                <a:cxn ang="0">
                  <a:pos x="0" y="67"/>
                </a:cxn>
                <a:cxn ang="0">
                  <a:pos x="0" y="67"/>
                </a:cxn>
                <a:cxn ang="0">
                  <a:pos x="34" y="67"/>
                </a:cxn>
                <a:cxn ang="0">
                  <a:pos x="2250" y="67"/>
                </a:cxn>
                <a:cxn ang="0">
                  <a:pos x="2250" y="67"/>
                </a:cxn>
                <a:cxn ang="0">
                  <a:pos x="2216" y="6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7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183" y="0"/>
                </a:cxn>
              </a:cxnLst>
              <a:rect l="0" t="0" r="r" b="b"/>
              <a:pathLst>
                <a:path w="2250" h="270">
                  <a:moveTo>
                    <a:pt x="0" y="270"/>
                  </a:moveTo>
                  <a:lnTo>
                    <a:pt x="0" y="270"/>
                  </a:lnTo>
                  <a:lnTo>
                    <a:pt x="34" y="270"/>
                  </a:lnTo>
                  <a:moveTo>
                    <a:pt x="2250" y="270"/>
                  </a:moveTo>
                  <a:lnTo>
                    <a:pt x="2250" y="270"/>
                  </a:lnTo>
                  <a:lnTo>
                    <a:pt x="2216" y="270"/>
                  </a:lnTo>
                  <a:moveTo>
                    <a:pt x="0" y="202"/>
                  </a:moveTo>
                  <a:lnTo>
                    <a:pt x="0" y="202"/>
                  </a:lnTo>
                  <a:lnTo>
                    <a:pt x="34" y="202"/>
                  </a:lnTo>
                  <a:moveTo>
                    <a:pt x="2250" y="202"/>
                  </a:moveTo>
                  <a:lnTo>
                    <a:pt x="2250" y="202"/>
                  </a:lnTo>
                  <a:lnTo>
                    <a:pt x="2216" y="202"/>
                  </a:lnTo>
                  <a:moveTo>
                    <a:pt x="0" y="135"/>
                  </a:moveTo>
                  <a:lnTo>
                    <a:pt x="0" y="135"/>
                  </a:lnTo>
                  <a:lnTo>
                    <a:pt x="34" y="135"/>
                  </a:lnTo>
                  <a:moveTo>
                    <a:pt x="2250" y="135"/>
                  </a:moveTo>
                  <a:lnTo>
                    <a:pt x="2250" y="135"/>
                  </a:lnTo>
                  <a:lnTo>
                    <a:pt x="2216" y="135"/>
                  </a:lnTo>
                  <a:moveTo>
                    <a:pt x="0" y="67"/>
                  </a:moveTo>
                  <a:lnTo>
                    <a:pt x="0" y="67"/>
                  </a:lnTo>
                  <a:lnTo>
                    <a:pt x="34" y="67"/>
                  </a:lnTo>
                  <a:moveTo>
                    <a:pt x="2250" y="67"/>
                  </a:moveTo>
                  <a:lnTo>
                    <a:pt x="2250" y="67"/>
                  </a:lnTo>
                  <a:lnTo>
                    <a:pt x="2216" y="67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67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183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40" name="Freeform 27"/>
            <p:cNvSpPr>
              <a:spLocks noEditPoints="1"/>
            </p:cNvSpPr>
            <p:nvPr/>
          </p:nvSpPr>
          <p:spPr bwMode="auto">
            <a:xfrm>
              <a:off x="6296025" y="5413375"/>
              <a:ext cx="73025" cy="109538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70" y="18"/>
                </a:cxn>
                <a:cxn ang="0">
                  <a:pos x="77" y="55"/>
                </a:cxn>
                <a:cxn ang="0">
                  <a:pos x="70" y="93"/>
                </a:cxn>
                <a:cxn ang="0">
                  <a:pos x="38" y="114"/>
                </a:cxn>
                <a:cxn ang="0">
                  <a:pos x="8" y="97"/>
                </a:cxn>
                <a:cxn ang="0">
                  <a:pos x="0" y="58"/>
                </a:cxn>
                <a:cxn ang="0">
                  <a:pos x="5" y="25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01"/>
                </a:cxn>
                <a:cxn ang="0">
                  <a:pos x="38" y="101"/>
                </a:cxn>
                <a:cxn ang="0">
                  <a:pos x="55" y="92"/>
                </a:cxn>
                <a:cxn ang="0">
                  <a:pos x="62" y="56"/>
                </a:cxn>
                <a:cxn ang="0">
                  <a:pos x="57" y="25"/>
                </a:cxn>
                <a:cxn ang="0">
                  <a:pos x="39" y="12"/>
                </a:cxn>
                <a:cxn ang="0">
                  <a:pos x="21" y="24"/>
                </a:cxn>
                <a:cxn ang="0">
                  <a:pos x="15" y="58"/>
                </a:cxn>
                <a:cxn ang="0">
                  <a:pos x="19" y="86"/>
                </a:cxn>
                <a:cxn ang="0">
                  <a:pos x="38" y="101"/>
                </a:cxn>
                <a:cxn ang="0">
                  <a:pos x="38" y="101"/>
                </a:cxn>
              </a:cxnLst>
              <a:rect l="0" t="0" r="r" b="b"/>
              <a:pathLst>
                <a:path w="77" h="114">
                  <a:moveTo>
                    <a:pt x="38" y="0"/>
                  </a:moveTo>
                  <a:lnTo>
                    <a:pt x="38" y="0"/>
                  </a:lnTo>
                  <a:cubicBezTo>
                    <a:pt x="53" y="0"/>
                    <a:pt x="63" y="6"/>
                    <a:pt x="70" y="18"/>
                  </a:cubicBezTo>
                  <a:cubicBezTo>
                    <a:pt x="75" y="27"/>
                    <a:pt x="77" y="39"/>
                    <a:pt x="77" y="55"/>
                  </a:cubicBezTo>
                  <a:cubicBezTo>
                    <a:pt x="77" y="70"/>
                    <a:pt x="75" y="83"/>
                    <a:pt x="70" y="93"/>
                  </a:cubicBezTo>
                  <a:cubicBezTo>
                    <a:pt x="64" y="107"/>
                    <a:pt x="53" y="114"/>
                    <a:pt x="38" y="114"/>
                  </a:cubicBezTo>
                  <a:cubicBezTo>
                    <a:pt x="25" y="114"/>
                    <a:pt x="15" y="108"/>
                    <a:pt x="8" y="97"/>
                  </a:cubicBezTo>
                  <a:cubicBezTo>
                    <a:pt x="3" y="87"/>
                    <a:pt x="0" y="74"/>
                    <a:pt x="0" y="58"/>
                  </a:cubicBezTo>
                  <a:cubicBezTo>
                    <a:pt x="0" y="45"/>
                    <a:pt x="2" y="34"/>
                    <a:pt x="5" y="25"/>
                  </a:cubicBezTo>
                  <a:cubicBezTo>
                    <a:pt x="11" y="8"/>
                    <a:pt x="22" y="0"/>
                    <a:pt x="38" y="0"/>
                  </a:cubicBezTo>
                  <a:lnTo>
                    <a:pt x="38" y="0"/>
                  </a:lnTo>
                  <a:close/>
                  <a:moveTo>
                    <a:pt x="38" y="101"/>
                  </a:moveTo>
                  <a:lnTo>
                    <a:pt x="38" y="101"/>
                  </a:lnTo>
                  <a:cubicBezTo>
                    <a:pt x="45" y="101"/>
                    <a:pt x="51" y="98"/>
                    <a:pt x="55" y="92"/>
                  </a:cubicBezTo>
                  <a:cubicBezTo>
                    <a:pt x="60" y="85"/>
                    <a:pt x="62" y="73"/>
                    <a:pt x="62" y="56"/>
                  </a:cubicBezTo>
                  <a:cubicBezTo>
                    <a:pt x="62" y="43"/>
                    <a:pt x="60" y="33"/>
                    <a:pt x="57" y="25"/>
                  </a:cubicBezTo>
                  <a:cubicBezTo>
                    <a:pt x="54" y="16"/>
                    <a:pt x="48" y="12"/>
                    <a:pt x="39" y="12"/>
                  </a:cubicBezTo>
                  <a:cubicBezTo>
                    <a:pt x="31" y="12"/>
                    <a:pt x="25" y="16"/>
                    <a:pt x="21" y="24"/>
                  </a:cubicBezTo>
                  <a:cubicBezTo>
                    <a:pt x="17" y="32"/>
                    <a:pt x="15" y="43"/>
                    <a:pt x="15" y="58"/>
                  </a:cubicBezTo>
                  <a:cubicBezTo>
                    <a:pt x="15" y="70"/>
                    <a:pt x="17" y="79"/>
                    <a:pt x="19" y="86"/>
                  </a:cubicBezTo>
                  <a:cubicBezTo>
                    <a:pt x="23" y="96"/>
                    <a:pt x="29" y="101"/>
                    <a:pt x="38" y="101"/>
                  </a:cubicBezTo>
                  <a:lnTo>
                    <a:pt x="38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41" name="Freeform 28"/>
            <p:cNvSpPr>
              <a:spLocks/>
            </p:cNvSpPr>
            <p:nvPr/>
          </p:nvSpPr>
          <p:spPr bwMode="auto">
            <a:xfrm>
              <a:off x="6389688" y="5503863"/>
              <a:ext cx="1587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16" h="17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42" name="Freeform 29"/>
            <p:cNvSpPr>
              <a:spLocks/>
            </p:cNvSpPr>
            <p:nvPr/>
          </p:nvSpPr>
          <p:spPr bwMode="auto">
            <a:xfrm>
              <a:off x="6434138" y="5413375"/>
              <a:ext cx="39688" cy="106363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32"/>
                </a:cxn>
                <a:cxn ang="0">
                  <a:pos x="0" y="22"/>
                </a:cxn>
                <a:cxn ang="0">
                  <a:pos x="21" y="17"/>
                </a:cxn>
                <a:cxn ang="0">
                  <a:pos x="30" y="0"/>
                </a:cxn>
                <a:cxn ang="0">
                  <a:pos x="41" y="0"/>
                </a:cxn>
                <a:cxn ang="0">
                  <a:pos x="41" y="111"/>
                </a:cxn>
                <a:cxn ang="0">
                  <a:pos x="26" y="111"/>
                </a:cxn>
                <a:cxn ang="0">
                  <a:pos x="26" y="32"/>
                </a:cxn>
                <a:cxn ang="0">
                  <a:pos x="0" y="32"/>
                </a:cxn>
              </a:cxnLst>
              <a:rect l="0" t="0" r="r" b="b"/>
              <a:pathLst>
                <a:path w="41" h="111">
                  <a:moveTo>
                    <a:pt x="0" y="32"/>
                  </a:moveTo>
                  <a:lnTo>
                    <a:pt x="0" y="32"/>
                  </a:lnTo>
                  <a:lnTo>
                    <a:pt x="0" y="22"/>
                  </a:lnTo>
                  <a:cubicBezTo>
                    <a:pt x="10" y="21"/>
                    <a:pt x="17" y="19"/>
                    <a:pt x="21" y="17"/>
                  </a:cubicBezTo>
                  <a:cubicBezTo>
                    <a:pt x="25" y="14"/>
                    <a:pt x="28" y="9"/>
                    <a:pt x="30" y="0"/>
                  </a:cubicBezTo>
                  <a:lnTo>
                    <a:pt x="41" y="0"/>
                  </a:lnTo>
                  <a:lnTo>
                    <a:pt x="41" y="111"/>
                  </a:lnTo>
                  <a:lnTo>
                    <a:pt x="26" y="111"/>
                  </a:lnTo>
                  <a:lnTo>
                    <a:pt x="26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43" name="Freeform 30"/>
            <p:cNvSpPr>
              <a:spLocks noEditPoints="1"/>
            </p:cNvSpPr>
            <p:nvPr/>
          </p:nvSpPr>
          <p:spPr bwMode="auto">
            <a:xfrm>
              <a:off x="6540500" y="5138738"/>
              <a:ext cx="2152650" cy="258763"/>
            </a:xfrm>
            <a:custGeom>
              <a:avLst/>
              <a:gdLst/>
              <a:ahLst/>
              <a:cxnLst>
                <a:cxn ang="0">
                  <a:pos x="0" y="270"/>
                </a:cxn>
                <a:cxn ang="0">
                  <a:pos x="0" y="270"/>
                </a:cxn>
                <a:cxn ang="0">
                  <a:pos x="34" y="270"/>
                </a:cxn>
                <a:cxn ang="0">
                  <a:pos x="2250" y="270"/>
                </a:cxn>
                <a:cxn ang="0">
                  <a:pos x="2250" y="270"/>
                </a:cxn>
                <a:cxn ang="0">
                  <a:pos x="2216" y="270"/>
                </a:cxn>
                <a:cxn ang="0">
                  <a:pos x="0" y="203"/>
                </a:cxn>
                <a:cxn ang="0">
                  <a:pos x="0" y="203"/>
                </a:cxn>
                <a:cxn ang="0">
                  <a:pos x="34" y="203"/>
                </a:cxn>
                <a:cxn ang="0">
                  <a:pos x="2250" y="203"/>
                </a:cxn>
                <a:cxn ang="0">
                  <a:pos x="2250" y="203"/>
                </a:cxn>
                <a:cxn ang="0">
                  <a:pos x="2216" y="203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34" y="135"/>
                </a:cxn>
                <a:cxn ang="0">
                  <a:pos x="2250" y="135"/>
                </a:cxn>
                <a:cxn ang="0">
                  <a:pos x="2250" y="135"/>
                </a:cxn>
                <a:cxn ang="0">
                  <a:pos x="2216" y="135"/>
                </a:cxn>
                <a:cxn ang="0">
                  <a:pos x="0" y="67"/>
                </a:cxn>
                <a:cxn ang="0">
                  <a:pos x="0" y="67"/>
                </a:cxn>
                <a:cxn ang="0">
                  <a:pos x="34" y="67"/>
                </a:cxn>
                <a:cxn ang="0">
                  <a:pos x="2250" y="67"/>
                </a:cxn>
                <a:cxn ang="0">
                  <a:pos x="2250" y="67"/>
                </a:cxn>
                <a:cxn ang="0">
                  <a:pos x="2216" y="6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7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183" y="0"/>
                </a:cxn>
              </a:cxnLst>
              <a:rect l="0" t="0" r="r" b="b"/>
              <a:pathLst>
                <a:path w="2250" h="270">
                  <a:moveTo>
                    <a:pt x="0" y="270"/>
                  </a:moveTo>
                  <a:lnTo>
                    <a:pt x="0" y="270"/>
                  </a:lnTo>
                  <a:lnTo>
                    <a:pt x="34" y="270"/>
                  </a:lnTo>
                  <a:moveTo>
                    <a:pt x="2250" y="270"/>
                  </a:moveTo>
                  <a:lnTo>
                    <a:pt x="2250" y="270"/>
                  </a:lnTo>
                  <a:lnTo>
                    <a:pt x="2216" y="270"/>
                  </a:lnTo>
                  <a:moveTo>
                    <a:pt x="0" y="203"/>
                  </a:moveTo>
                  <a:lnTo>
                    <a:pt x="0" y="203"/>
                  </a:lnTo>
                  <a:lnTo>
                    <a:pt x="34" y="203"/>
                  </a:lnTo>
                  <a:moveTo>
                    <a:pt x="2250" y="203"/>
                  </a:moveTo>
                  <a:lnTo>
                    <a:pt x="2250" y="203"/>
                  </a:lnTo>
                  <a:lnTo>
                    <a:pt x="2216" y="203"/>
                  </a:lnTo>
                  <a:moveTo>
                    <a:pt x="0" y="135"/>
                  </a:moveTo>
                  <a:lnTo>
                    <a:pt x="0" y="135"/>
                  </a:lnTo>
                  <a:lnTo>
                    <a:pt x="34" y="135"/>
                  </a:lnTo>
                  <a:moveTo>
                    <a:pt x="2250" y="135"/>
                  </a:moveTo>
                  <a:lnTo>
                    <a:pt x="2250" y="135"/>
                  </a:lnTo>
                  <a:lnTo>
                    <a:pt x="2216" y="135"/>
                  </a:lnTo>
                  <a:moveTo>
                    <a:pt x="0" y="67"/>
                  </a:moveTo>
                  <a:lnTo>
                    <a:pt x="0" y="67"/>
                  </a:lnTo>
                  <a:lnTo>
                    <a:pt x="34" y="67"/>
                  </a:lnTo>
                  <a:moveTo>
                    <a:pt x="2250" y="67"/>
                  </a:moveTo>
                  <a:lnTo>
                    <a:pt x="2250" y="67"/>
                  </a:lnTo>
                  <a:lnTo>
                    <a:pt x="2216" y="67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67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183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44" name="Freeform 31"/>
            <p:cNvSpPr>
              <a:spLocks noEditPoints="1"/>
            </p:cNvSpPr>
            <p:nvPr/>
          </p:nvSpPr>
          <p:spPr bwMode="auto">
            <a:xfrm>
              <a:off x="6296025" y="5087938"/>
              <a:ext cx="73025" cy="109538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70" y="18"/>
                </a:cxn>
                <a:cxn ang="0">
                  <a:pos x="77" y="55"/>
                </a:cxn>
                <a:cxn ang="0">
                  <a:pos x="70" y="93"/>
                </a:cxn>
                <a:cxn ang="0">
                  <a:pos x="38" y="114"/>
                </a:cxn>
                <a:cxn ang="0">
                  <a:pos x="8" y="97"/>
                </a:cxn>
                <a:cxn ang="0">
                  <a:pos x="0" y="58"/>
                </a:cxn>
                <a:cxn ang="0">
                  <a:pos x="5" y="25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01"/>
                </a:cxn>
                <a:cxn ang="0">
                  <a:pos x="38" y="101"/>
                </a:cxn>
                <a:cxn ang="0">
                  <a:pos x="55" y="92"/>
                </a:cxn>
                <a:cxn ang="0">
                  <a:pos x="62" y="56"/>
                </a:cxn>
                <a:cxn ang="0">
                  <a:pos x="57" y="25"/>
                </a:cxn>
                <a:cxn ang="0">
                  <a:pos x="39" y="13"/>
                </a:cxn>
                <a:cxn ang="0">
                  <a:pos x="21" y="24"/>
                </a:cxn>
                <a:cxn ang="0">
                  <a:pos x="15" y="58"/>
                </a:cxn>
                <a:cxn ang="0">
                  <a:pos x="19" y="86"/>
                </a:cxn>
                <a:cxn ang="0">
                  <a:pos x="38" y="101"/>
                </a:cxn>
                <a:cxn ang="0">
                  <a:pos x="38" y="101"/>
                </a:cxn>
              </a:cxnLst>
              <a:rect l="0" t="0" r="r" b="b"/>
              <a:pathLst>
                <a:path w="77" h="114">
                  <a:moveTo>
                    <a:pt x="38" y="0"/>
                  </a:moveTo>
                  <a:lnTo>
                    <a:pt x="38" y="0"/>
                  </a:lnTo>
                  <a:cubicBezTo>
                    <a:pt x="53" y="0"/>
                    <a:pt x="63" y="6"/>
                    <a:pt x="70" y="18"/>
                  </a:cubicBezTo>
                  <a:cubicBezTo>
                    <a:pt x="75" y="27"/>
                    <a:pt x="77" y="40"/>
                    <a:pt x="77" y="55"/>
                  </a:cubicBezTo>
                  <a:cubicBezTo>
                    <a:pt x="77" y="71"/>
                    <a:pt x="75" y="83"/>
                    <a:pt x="70" y="93"/>
                  </a:cubicBezTo>
                  <a:cubicBezTo>
                    <a:pt x="64" y="107"/>
                    <a:pt x="53" y="114"/>
                    <a:pt x="38" y="114"/>
                  </a:cubicBezTo>
                  <a:cubicBezTo>
                    <a:pt x="25" y="114"/>
                    <a:pt x="15" y="108"/>
                    <a:pt x="8" y="97"/>
                  </a:cubicBezTo>
                  <a:cubicBezTo>
                    <a:pt x="3" y="87"/>
                    <a:pt x="0" y="74"/>
                    <a:pt x="0" y="58"/>
                  </a:cubicBezTo>
                  <a:cubicBezTo>
                    <a:pt x="0" y="45"/>
                    <a:pt x="2" y="34"/>
                    <a:pt x="5" y="25"/>
                  </a:cubicBezTo>
                  <a:cubicBezTo>
                    <a:pt x="11" y="8"/>
                    <a:pt x="22" y="0"/>
                    <a:pt x="38" y="0"/>
                  </a:cubicBezTo>
                  <a:lnTo>
                    <a:pt x="38" y="0"/>
                  </a:lnTo>
                  <a:close/>
                  <a:moveTo>
                    <a:pt x="38" y="101"/>
                  </a:moveTo>
                  <a:lnTo>
                    <a:pt x="38" y="101"/>
                  </a:lnTo>
                  <a:cubicBezTo>
                    <a:pt x="45" y="101"/>
                    <a:pt x="51" y="98"/>
                    <a:pt x="55" y="92"/>
                  </a:cubicBezTo>
                  <a:cubicBezTo>
                    <a:pt x="60" y="85"/>
                    <a:pt x="62" y="73"/>
                    <a:pt x="62" y="56"/>
                  </a:cubicBezTo>
                  <a:cubicBezTo>
                    <a:pt x="62" y="43"/>
                    <a:pt x="60" y="33"/>
                    <a:pt x="57" y="25"/>
                  </a:cubicBezTo>
                  <a:cubicBezTo>
                    <a:pt x="54" y="17"/>
                    <a:pt x="48" y="13"/>
                    <a:pt x="39" y="13"/>
                  </a:cubicBezTo>
                  <a:cubicBezTo>
                    <a:pt x="31" y="13"/>
                    <a:pt x="25" y="16"/>
                    <a:pt x="21" y="24"/>
                  </a:cubicBezTo>
                  <a:cubicBezTo>
                    <a:pt x="17" y="32"/>
                    <a:pt x="15" y="43"/>
                    <a:pt x="15" y="58"/>
                  </a:cubicBezTo>
                  <a:cubicBezTo>
                    <a:pt x="15" y="70"/>
                    <a:pt x="17" y="79"/>
                    <a:pt x="19" y="86"/>
                  </a:cubicBezTo>
                  <a:cubicBezTo>
                    <a:pt x="23" y="96"/>
                    <a:pt x="29" y="101"/>
                    <a:pt x="38" y="101"/>
                  </a:cubicBezTo>
                  <a:lnTo>
                    <a:pt x="38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45" name="Freeform 32"/>
            <p:cNvSpPr>
              <a:spLocks/>
            </p:cNvSpPr>
            <p:nvPr/>
          </p:nvSpPr>
          <p:spPr bwMode="auto">
            <a:xfrm>
              <a:off x="6389688" y="5178425"/>
              <a:ext cx="1587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16" h="17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46" name="Freeform 33"/>
            <p:cNvSpPr>
              <a:spLocks/>
            </p:cNvSpPr>
            <p:nvPr/>
          </p:nvSpPr>
          <p:spPr bwMode="auto">
            <a:xfrm>
              <a:off x="6424613" y="5087938"/>
              <a:ext cx="73025" cy="106363"/>
            </a:xfrm>
            <a:custGeom>
              <a:avLst/>
              <a:gdLst/>
              <a:ahLst/>
              <a:cxnLst>
                <a:cxn ang="0">
                  <a:pos x="0" y="111"/>
                </a:cxn>
                <a:cxn ang="0">
                  <a:pos x="0" y="111"/>
                </a:cxn>
                <a:cxn ang="0">
                  <a:pos x="6" y="86"/>
                </a:cxn>
                <a:cxn ang="0">
                  <a:pos x="26" y="67"/>
                </a:cxn>
                <a:cxn ang="0">
                  <a:pos x="41" y="58"/>
                </a:cxn>
                <a:cxn ang="0">
                  <a:pos x="55" y="48"/>
                </a:cxn>
                <a:cxn ang="0">
                  <a:pos x="61" y="34"/>
                </a:cxn>
                <a:cxn ang="0">
                  <a:pos x="55" y="18"/>
                </a:cxn>
                <a:cxn ang="0">
                  <a:pos x="40" y="12"/>
                </a:cxn>
                <a:cxn ang="0">
                  <a:pos x="20" y="23"/>
                </a:cxn>
                <a:cxn ang="0">
                  <a:pos x="17" y="39"/>
                </a:cxn>
                <a:cxn ang="0">
                  <a:pos x="2" y="39"/>
                </a:cxn>
                <a:cxn ang="0">
                  <a:pos x="8" y="16"/>
                </a:cxn>
                <a:cxn ang="0">
                  <a:pos x="40" y="0"/>
                </a:cxn>
                <a:cxn ang="0">
                  <a:pos x="68" y="10"/>
                </a:cxn>
                <a:cxn ang="0">
                  <a:pos x="77" y="33"/>
                </a:cxn>
                <a:cxn ang="0">
                  <a:pos x="67" y="56"/>
                </a:cxn>
                <a:cxn ang="0">
                  <a:pos x="48" y="69"/>
                </a:cxn>
                <a:cxn ang="0">
                  <a:pos x="37" y="75"/>
                </a:cxn>
                <a:cxn ang="0">
                  <a:pos x="25" y="83"/>
                </a:cxn>
                <a:cxn ang="0">
                  <a:pos x="15" y="98"/>
                </a:cxn>
                <a:cxn ang="0">
                  <a:pos x="76" y="98"/>
                </a:cxn>
                <a:cxn ang="0">
                  <a:pos x="76" y="111"/>
                </a:cxn>
                <a:cxn ang="0">
                  <a:pos x="0" y="111"/>
                </a:cxn>
              </a:cxnLst>
              <a:rect l="0" t="0" r="r" b="b"/>
              <a:pathLst>
                <a:path w="77" h="111">
                  <a:moveTo>
                    <a:pt x="0" y="111"/>
                  </a:moveTo>
                  <a:lnTo>
                    <a:pt x="0" y="111"/>
                  </a:lnTo>
                  <a:cubicBezTo>
                    <a:pt x="0" y="102"/>
                    <a:pt x="2" y="93"/>
                    <a:pt x="6" y="86"/>
                  </a:cubicBezTo>
                  <a:cubicBezTo>
                    <a:pt x="9" y="79"/>
                    <a:pt x="16" y="73"/>
                    <a:pt x="26" y="67"/>
                  </a:cubicBezTo>
                  <a:lnTo>
                    <a:pt x="41" y="58"/>
                  </a:lnTo>
                  <a:cubicBezTo>
                    <a:pt x="47" y="54"/>
                    <a:pt x="52" y="51"/>
                    <a:pt x="55" y="48"/>
                  </a:cubicBezTo>
                  <a:cubicBezTo>
                    <a:pt x="59" y="44"/>
                    <a:pt x="61" y="39"/>
                    <a:pt x="61" y="34"/>
                  </a:cubicBezTo>
                  <a:cubicBezTo>
                    <a:pt x="61" y="27"/>
                    <a:pt x="59" y="22"/>
                    <a:pt x="55" y="18"/>
                  </a:cubicBezTo>
                  <a:cubicBezTo>
                    <a:pt x="51" y="14"/>
                    <a:pt x="46" y="12"/>
                    <a:pt x="40" y="12"/>
                  </a:cubicBezTo>
                  <a:cubicBezTo>
                    <a:pt x="30" y="12"/>
                    <a:pt x="24" y="16"/>
                    <a:pt x="20" y="23"/>
                  </a:cubicBezTo>
                  <a:cubicBezTo>
                    <a:pt x="18" y="27"/>
                    <a:pt x="17" y="33"/>
                    <a:pt x="17" y="39"/>
                  </a:cubicBezTo>
                  <a:lnTo>
                    <a:pt x="2" y="39"/>
                  </a:lnTo>
                  <a:cubicBezTo>
                    <a:pt x="3" y="30"/>
                    <a:pt x="4" y="22"/>
                    <a:pt x="8" y="16"/>
                  </a:cubicBezTo>
                  <a:cubicBezTo>
                    <a:pt x="14" y="5"/>
                    <a:pt x="25" y="0"/>
                    <a:pt x="40" y="0"/>
                  </a:cubicBezTo>
                  <a:cubicBezTo>
                    <a:pt x="53" y="0"/>
                    <a:pt x="62" y="3"/>
                    <a:pt x="68" y="10"/>
                  </a:cubicBezTo>
                  <a:cubicBezTo>
                    <a:pt x="74" y="17"/>
                    <a:pt x="77" y="25"/>
                    <a:pt x="77" y="33"/>
                  </a:cubicBezTo>
                  <a:cubicBezTo>
                    <a:pt x="77" y="42"/>
                    <a:pt x="73" y="49"/>
                    <a:pt x="67" y="56"/>
                  </a:cubicBezTo>
                  <a:cubicBezTo>
                    <a:pt x="64" y="59"/>
                    <a:pt x="57" y="64"/>
                    <a:pt x="48" y="69"/>
                  </a:cubicBezTo>
                  <a:lnTo>
                    <a:pt x="37" y="75"/>
                  </a:lnTo>
                  <a:cubicBezTo>
                    <a:pt x="32" y="78"/>
                    <a:pt x="28" y="80"/>
                    <a:pt x="25" y="83"/>
                  </a:cubicBezTo>
                  <a:cubicBezTo>
                    <a:pt x="20" y="88"/>
                    <a:pt x="17" y="93"/>
                    <a:pt x="15" y="98"/>
                  </a:cubicBezTo>
                  <a:lnTo>
                    <a:pt x="76" y="98"/>
                  </a:lnTo>
                  <a:lnTo>
                    <a:pt x="76" y="1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47" name="Freeform 34"/>
            <p:cNvSpPr>
              <a:spLocks noEditPoints="1"/>
            </p:cNvSpPr>
            <p:nvPr/>
          </p:nvSpPr>
          <p:spPr bwMode="auto">
            <a:xfrm>
              <a:off x="6540500" y="4811713"/>
              <a:ext cx="2152650" cy="261938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0" y="272"/>
                </a:cxn>
                <a:cxn ang="0">
                  <a:pos x="34" y="272"/>
                </a:cxn>
                <a:cxn ang="0">
                  <a:pos x="2250" y="272"/>
                </a:cxn>
                <a:cxn ang="0">
                  <a:pos x="2250" y="272"/>
                </a:cxn>
                <a:cxn ang="0">
                  <a:pos x="2216" y="272"/>
                </a:cxn>
                <a:cxn ang="0">
                  <a:pos x="0" y="204"/>
                </a:cxn>
                <a:cxn ang="0">
                  <a:pos x="0" y="204"/>
                </a:cxn>
                <a:cxn ang="0">
                  <a:pos x="34" y="204"/>
                </a:cxn>
                <a:cxn ang="0">
                  <a:pos x="2250" y="204"/>
                </a:cxn>
                <a:cxn ang="0">
                  <a:pos x="2250" y="204"/>
                </a:cxn>
                <a:cxn ang="0">
                  <a:pos x="2216" y="204"/>
                </a:cxn>
                <a:cxn ang="0">
                  <a:pos x="0" y="136"/>
                </a:cxn>
                <a:cxn ang="0">
                  <a:pos x="0" y="136"/>
                </a:cxn>
                <a:cxn ang="0">
                  <a:pos x="34" y="136"/>
                </a:cxn>
                <a:cxn ang="0">
                  <a:pos x="2250" y="136"/>
                </a:cxn>
                <a:cxn ang="0">
                  <a:pos x="2250" y="136"/>
                </a:cxn>
                <a:cxn ang="0">
                  <a:pos x="2216" y="136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34" y="68"/>
                </a:cxn>
                <a:cxn ang="0">
                  <a:pos x="2250" y="68"/>
                </a:cxn>
                <a:cxn ang="0">
                  <a:pos x="2250" y="68"/>
                </a:cxn>
                <a:cxn ang="0">
                  <a:pos x="2216" y="6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7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183" y="0"/>
                </a:cxn>
              </a:cxnLst>
              <a:rect l="0" t="0" r="r" b="b"/>
              <a:pathLst>
                <a:path w="2250" h="272">
                  <a:moveTo>
                    <a:pt x="0" y="272"/>
                  </a:moveTo>
                  <a:lnTo>
                    <a:pt x="0" y="272"/>
                  </a:lnTo>
                  <a:lnTo>
                    <a:pt x="34" y="272"/>
                  </a:lnTo>
                  <a:moveTo>
                    <a:pt x="2250" y="272"/>
                  </a:moveTo>
                  <a:lnTo>
                    <a:pt x="2250" y="272"/>
                  </a:lnTo>
                  <a:lnTo>
                    <a:pt x="2216" y="272"/>
                  </a:lnTo>
                  <a:moveTo>
                    <a:pt x="0" y="204"/>
                  </a:moveTo>
                  <a:lnTo>
                    <a:pt x="0" y="204"/>
                  </a:lnTo>
                  <a:lnTo>
                    <a:pt x="34" y="204"/>
                  </a:lnTo>
                  <a:moveTo>
                    <a:pt x="2250" y="204"/>
                  </a:moveTo>
                  <a:lnTo>
                    <a:pt x="2250" y="204"/>
                  </a:lnTo>
                  <a:lnTo>
                    <a:pt x="2216" y="204"/>
                  </a:lnTo>
                  <a:moveTo>
                    <a:pt x="0" y="136"/>
                  </a:moveTo>
                  <a:lnTo>
                    <a:pt x="0" y="136"/>
                  </a:lnTo>
                  <a:lnTo>
                    <a:pt x="34" y="136"/>
                  </a:lnTo>
                  <a:moveTo>
                    <a:pt x="2250" y="136"/>
                  </a:moveTo>
                  <a:lnTo>
                    <a:pt x="2250" y="136"/>
                  </a:lnTo>
                  <a:lnTo>
                    <a:pt x="2216" y="136"/>
                  </a:lnTo>
                  <a:moveTo>
                    <a:pt x="0" y="68"/>
                  </a:moveTo>
                  <a:lnTo>
                    <a:pt x="0" y="68"/>
                  </a:lnTo>
                  <a:lnTo>
                    <a:pt x="34" y="68"/>
                  </a:lnTo>
                  <a:moveTo>
                    <a:pt x="2250" y="68"/>
                  </a:moveTo>
                  <a:lnTo>
                    <a:pt x="2250" y="68"/>
                  </a:lnTo>
                  <a:lnTo>
                    <a:pt x="2216" y="68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67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183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48" name="Freeform 35"/>
            <p:cNvSpPr>
              <a:spLocks noEditPoints="1"/>
            </p:cNvSpPr>
            <p:nvPr/>
          </p:nvSpPr>
          <p:spPr bwMode="auto">
            <a:xfrm>
              <a:off x="6296025" y="4762500"/>
              <a:ext cx="73025" cy="109538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70" y="18"/>
                </a:cxn>
                <a:cxn ang="0">
                  <a:pos x="77" y="56"/>
                </a:cxn>
                <a:cxn ang="0">
                  <a:pos x="70" y="93"/>
                </a:cxn>
                <a:cxn ang="0">
                  <a:pos x="38" y="114"/>
                </a:cxn>
                <a:cxn ang="0">
                  <a:pos x="8" y="97"/>
                </a:cxn>
                <a:cxn ang="0">
                  <a:pos x="0" y="58"/>
                </a:cxn>
                <a:cxn ang="0">
                  <a:pos x="5" y="25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02"/>
                </a:cxn>
                <a:cxn ang="0">
                  <a:pos x="38" y="102"/>
                </a:cxn>
                <a:cxn ang="0">
                  <a:pos x="55" y="92"/>
                </a:cxn>
                <a:cxn ang="0">
                  <a:pos x="62" y="56"/>
                </a:cxn>
                <a:cxn ang="0">
                  <a:pos x="57" y="25"/>
                </a:cxn>
                <a:cxn ang="0">
                  <a:pos x="39" y="13"/>
                </a:cxn>
                <a:cxn ang="0">
                  <a:pos x="21" y="24"/>
                </a:cxn>
                <a:cxn ang="0">
                  <a:pos x="15" y="59"/>
                </a:cxn>
                <a:cxn ang="0">
                  <a:pos x="19" y="86"/>
                </a:cxn>
                <a:cxn ang="0">
                  <a:pos x="38" y="102"/>
                </a:cxn>
                <a:cxn ang="0">
                  <a:pos x="38" y="102"/>
                </a:cxn>
              </a:cxnLst>
              <a:rect l="0" t="0" r="r" b="b"/>
              <a:pathLst>
                <a:path w="77" h="114">
                  <a:moveTo>
                    <a:pt x="38" y="0"/>
                  </a:moveTo>
                  <a:lnTo>
                    <a:pt x="38" y="0"/>
                  </a:lnTo>
                  <a:cubicBezTo>
                    <a:pt x="53" y="0"/>
                    <a:pt x="63" y="6"/>
                    <a:pt x="70" y="18"/>
                  </a:cubicBezTo>
                  <a:cubicBezTo>
                    <a:pt x="75" y="27"/>
                    <a:pt x="77" y="40"/>
                    <a:pt x="77" y="56"/>
                  </a:cubicBezTo>
                  <a:cubicBezTo>
                    <a:pt x="77" y="71"/>
                    <a:pt x="75" y="83"/>
                    <a:pt x="70" y="93"/>
                  </a:cubicBezTo>
                  <a:cubicBezTo>
                    <a:pt x="64" y="107"/>
                    <a:pt x="53" y="114"/>
                    <a:pt x="38" y="114"/>
                  </a:cubicBezTo>
                  <a:cubicBezTo>
                    <a:pt x="25" y="114"/>
                    <a:pt x="15" y="109"/>
                    <a:pt x="8" y="97"/>
                  </a:cubicBezTo>
                  <a:cubicBezTo>
                    <a:pt x="3" y="87"/>
                    <a:pt x="0" y="74"/>
                    <a:pt x="0" y="58"/>
                  </a:cubicBezTo>
                  <a:cubicBezTo>
                    <a:pt x="0" y="45"/>
                    <a:pt x="2" y="35"/>
                    <a:pt x="5" y="25"/>
                  </a:cubicBezTo>
                  <a:cubicBezTo>
                    <a:pt x="11" y="9"/>
                    <a:pt x="22" y="0"/>
                    <a:pt x="38" y="0"/>
                  </a:cubicBezTo>
                  <a:lnTo>
                    <a:pt x="38" y="0"/>
                  </a:lnTo>
                  <a:close/>
                  <a:moveTo>
                    <a:pt x="38" y="102"/>
                  </a:moveTo>
                  <a:lnTo>
                    <a:pt x="38" y="102"/>
                  </a:lnTo>
                  <a:cubicBezTo>
                    <a:pt x="45" y="102"/>
                    <a:pt x="51" y="98"/>
                    <a:pt x="55" y="92"/>
                  </a:cubicBezTo>
                  <a:cubicBezTo>
                    <a:pt x="60" y="86"/>
                    <a:pt x="62" y="74"/>
                    <a:pt x="62" y="56"/>
                  </a:cubicBezTo>
                  <a:cubicBezTo>
                    <a:pt x="62" y="43"/>
                    <a:pt x="60" y="33"/>
                    <a:pt x="57" y="25"/>
                  </a:cubicBezTo>
                  <a:cubicBezTo>
                    <a:pt x="54" y="17"/>
                    <a:pt x="48" y="13"/>
                    <a:pt x="39" y="13"/>
                  </a:cubicBezTo>
                  <a:cubicBezTo>
                    <a:pt x="31" y="13"/>
                    <a:pt x="25" y="17"/>
                    <a:pt x="21" y="24"/>
                  </a:cubicBezTo>
                  <a:cubicBezTo>
                    <a:pt x="17" y="32"/>
                    <a:pt x="15" y="43"/>
                    <a:pt x="15" y="59"/>
                  </a:cubicBezTo>
                  <a:cubicBezTo>
                    <a:pt x="15" y="70"/>
                    <a:pt x="17" y="79"/>
                    <a:pt x="19" y="86"/>
                  </a:cubicBezTo>
                  <a:cubicBezTo>
                    <a:pt x="23" y="96"/>
                    <a:pt x="29" y="102"/>
                    <a:pt x="38" y="102"/>
                  </a:cubicBezTo>
                  <a:lnTo>
                    <a:pt x="38" y="10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49" name="Freeform 36"/>
            <p:cNvSpPr>
              <a:spLocks/>
            </p:cNvSpPr>
            <p:nvPr/>
          </p:nvSpPr>
          <p:spPr bwMode="auto">
            <a:xfrm>
              <a:off x="6389688" y="4852988"/>
              <a:ext cx="1587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16" h="17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50" name="Freeform 37"/>
            <p:cNvSpPr>
              <a:spLocks/>
            </p:cNvSpPr>
            <p:nvPr/>
          </p:nvSpPr>
          <p:spPr bwMode="auto">
            <a:xfrm>
              <a:off x="6423025" y="4762500"/>
              <a:ext cx="74613" cy="109538"/>
            </a:xfrm>
            <a:custGeom>
              <a:avLst/>
              <a:gdLst/>
              <a:ahLst/>
              <a:cxnLst>
                <a:cxn ang="0">
                  <a:pos x="37" y="114"/>
                </a:cxn>
                <a:cxn ang="0">
                  <a:pos x="37" y="114"/>
                </a:cxn>
                <a:cxn ang="0">
                  <a:pos x="8" y="104"/>
                </a:cxn>
                <a:cxn ang="0">
                  <a:pos x="0" y="77"/>
                </a:cxn>
                <a:cxn ang="0">
                  <a:pos x="14" y="77"/>
                </a:cxn>
                <a:cxn ang="0">
                  <a:pos x="18" y="93"/>
                </a:cxn>
                <a:cxn ang="0">
                  <a:pos x="38" y="102"/>
                </a:cxn>
                <a:cxn ang="0">
                  <a:pos x="56" y="96"/>
                </a:cxn>
                <a:cxn ang="0">
                  <a:pos x="62" y="80"/>
                </a:cxn>
                <a:cxn ang="0">
                  <a:pos x="55" y="64"/>
                </a:cxn>
                <a:cxn ang="0">
                  <a:pos x="36" y="60"/>
                </a:cxn>
                <a:cxn ang="0">
                  <a:pos x="33" y="60"/>
                </a:cxn>
                <a:cxn ang="0">
                  <a:pos x="30" y="60"/>
                </a:cxn>
                <a:cxn ang="0">
                  <a:pos x="30" y="48"/>
                </a:cxn>
                <a:cxn ang="0">
                  <a:pos x="34" y="48"/>
                </a:cxn>
                <a:cxn ang="0">
                  <a:pos x="37" y="48"/>
                </a:cxn>
                <a:cxn ang="0">
                  <a:pos x="50" y="46"/>
                </a:cxn>
                <a:cxn ang="0">
                  <a:pos x="58" y="30"/>
                </a:cxn>
                <a:cxn ang="0">
                  <a:pos x="53" y="17"/>
                </a:cxn>
                <a:cxn ang="0">
                  <a:pos x="39" y="13"/>
                </a:cxn>
                <a:cxn ang="0">
                  <a:pos x="20" y="22"/>
                </a:cxn>
                <a:cxn ang="0">
                  <a:pos x="16" y="37"/>
                </a:cxn>
                <a:cxn ang="0">
                  <a:pos x="2" y="37"/>
                </a:cxn>
                <a:cxn ang="0">
                  <a:pos x="7" y="16"/>
                </a:cxn>
                <a:cxn ang="0">
                  <a:pos x="37" y="0"/>
                </a:cxn>
                <a:cxn ang="0">
                  <a:pos x="64" y="8"/>
                </a:cxn>
                <a:cxn ang="0">
                  <a:pos x="73" y="29"/>
                </a:cxn>
                <a:cxn ang="0">
                  <a:pos x="67" y="46"/>
                </a:cxn>
                <a:cxn ang="0">
                  <a:pos x="59" y="52"/>
                </a:cxn>
                <a:cxn ang="0">
                  <a:pos x="72" y="62"/>
                </a:cxn>
                <a:cxn ang="0">
                  <a:pos x="77" y="78"/>
                </a:cxn>
                <a:cxn ang="0">
                  <a:pos x="67" y="104"/>
                </a:cxn>
                <a:cxn ang="0">
                  <a:pos x="37" y="114"/>
                </a:cxn>
                <a:cxn ang="0">
                  <a:pos x="37" y="114"/>
                </a:cxn>
              </a:cxnLst>
              <a:rect l="0" t="0" r="r" b="b"/>
              <a:pathLst>
                <a:path w="77" h="114">
                  <a:moveTo>
                    <a:pt x="37" y="114"/>
                  </a:moveTo>
                  <a:lnTo>
                    <a:pt x="37" y="114"/>
                  </a:lnTo>
                  <a:cubicBezTo>
                    <a:pt x="24" y="114"/>
                    <a:pt x="14" y="111"/>
                    <a:pt x="8" y="104"/>
                  </a:cubicBezTo>
                  <a:cubicBezTo>
                    <a:pt x="3" y="96"/>
                    <a:pt x="0" y="87"/>
                    <a:pt x="0" y="77"/>
                  </a:cubicBezTo>
                  <a:lnTo>
                    <a:pt x="14" y="77"/>
                  </a:lnTo>
                  <a:cubicBezTo>
                    <a:pt x="15" y="84"/>
                    <a:pt x="16" y="90"/>
                    <a:pt x="18" y="93"/>
                  </a:cubicBezTo>
                  <a:cubicBezTo>
                    <a:pt x="22" y="99"/>
                    <a:pt x="28" y="102"/>
                    <a:pt x="38" y="102"/>
                  </a:cubicBezTo>
                  <a:cubicBezTo>
                    <a:pt x="45" y="102"/>
                    <a:pt x="51" y="100"/>
                    <a:pt x="56" y="96"/>
                  </a:cubicBezTo>
                  <a:cubicBezTo>
                    <a:pt x="60" y="92"/>
                    <a:pt x="62" y="87"/>
                    <a:pt x="62" y="80"/>
                  </a:cubicBezTo>
                  <a:cubicBezTo>
                    <a:pt x="62" y="73"/>
                    <a:pt x="60" y="67"/>
                    <a:pt x="55" y="64"/>
                  </a:cubicBezTo>
                  <a:cubicBezTo>
                    <a:pt x="50" y="61"/>
                    <a:pt x="44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2" y="60"/>
                    <a:pt x="31" y="60"/>
                    <a:pt x="30" y="60"/>
                  </a:cubicBezTo>
                  <a:lnTo>
                    <a:pt x="30" y="48"/>
                  </a:lnTo>
                  <a:cubicBezTo>
                    <a:pt x="31" y="48"/>
                    <a:pt x="33" y="48"/>
                    <a:pt x="34" y="48"/>
                  </a:cubicBezTo>
                  <a:cubicBezTo>
                    <a:pt x="35" y="48"/>
                    <a:pt x="36" y="48"/>
                    <a:pt x="37" y="48"/>
                  </a:cubicBezTo>
                  <a:cubicBezTo>
                    <a:pt x="42" y="48"/>
                    <a:pt x="46" y="47"/>
                    <a:pt x="50" y="46"/>
                  </a:cubicBezTo>
                  <a:cubicBezTo>
                    <a:pt x="56" y="43"/>
                    <a:pt x="58" y="37"/>
                    <a:pt x="58" y="30"/>
                  </a:cubicBezTo>
                  <a:cubicBezTo>
                    <a:pt x="58" y="24"/>
                    <a:pt x="57" y="20"/>
                    <a:pt x="53" y="17"/>
                  </a:cubicBezTo>
                  <a:cubicBezTo>
                    <a:pt x="49" y="14"/>
                    <a:pt x="44" y="13"/>
                    <a:pt x="39" y="13"/>
                  </a:cubicBezTo>
                  <a:cubicBezTo>
                    <a:pt x="30" y="13"/>
                    <a:pt x="23" y="16"/>
                    <a:pt x="20" y="22"/>
                  </a:cubicBezTo>
                  <a:cubicBezTo>
                    <a:pt x="18" y="25"/>
                    <a:pt x="16" y="30"/>
                    <a:pt x="16" y="37"/>
                  </a:cubicBezTo>
                  <a:lnTo>
                    <a:pt x="2" y="37"/>
                  </a:lnTo>
                  <a:cubicBezTo>
                    <a:pt x="2" y="28"/>
                    <a:pt x="4" y="21"/>
                    <a:pt x="7" y="16"/>
                  </a:cubicBezTo>
                  <a:cubicBezTo>
                    <a:pt x="13" y="5"/>
                    <a:pt x="23" y="0"/>
                    <a:pt x="37" y="0"/>
                  </a:cubicBezTo>
                  <a:cubicBezTo>
                    <a:pt x="49" y="0"/>
                    <a:pt x="57" y="3"/>
                    <a:pt x="64" y="8"/>
                  </a:cubicBezTo>
                  <a:cubicBezTo>
                    <a:pt x="70" y="13"/>
                    <a:pt x="73" y="20"/>
                    <a:pt x="73" y="29"/>
                  </a:cubicBezTo>
                  <a:cubicBezTo>
                    <a:pt x="73" y="36"/>
                    <a:pt x="71" y="42"/>
                    <a:pt x="67" y="46"/>
                  </a:cubicBezTo>
                  <a:cubicBezTo>
                    <a:pt x="65" y="49"/>
                    <a:pt x="62" y="51"/>
                    <a:pt x="59" y="52"/>
                  </a:cubicBezTo>
                  <a:cubicBezTo>
                    <a:pt x="64" y="54"/>
                    <a:pt x="69" y="57"/>
                    <a:pt x="72" y="62"/>
                  </a:cubicBezTo>
                  <a:cubicBezTo>
                    <a:pt x="76" y="66"/>
                    <a:pt x="77" y="72"/>
                    <a:pt x="77" y="78"/>
                  </a:cubicBezTo>
                  <a:cubicBezTo>
                    <a:pt x="77" y="89"/>
                    <a:pt x="74" y="98"/>
                    <a:pt x="67" y="104"/>
                  </a:cubicBezTo>
                  <a:cubicBezTo>
                    <a:pt x="60" y="111"/>
                    <a:pt x="50" y="114"/>
                    <a:pt x="37" y="114"/>
                  </a:cubicBezTo>
                  <a:lnTo>
                    <a:pt x="37" y="1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51" name="Freeform 38"/>
            <p:cNvSpPr>
              <a:spLocks noEditPoints="1"/>
            </p:cNvSpPr>
            <p:nvPr/>
          </p:nvSpPr>
          <p:spPr bwMode="auto">
            <a:xfrm>
              <a:off x="6540500" y="4489450"/>
              <a:ext cx="2152650" cy="258763"/>
            </a:xfrm>
            <a:custGeom>
              <a:avLst/>
              <a:gdLst/>
              <a:ahLst/>
              <a:cxnLst>
                <a:cxn ang="0">
                  <a:pos x="0" y="270"/>
                </a:cxn>
                <a:cxn ang="0">
                  <a:pos x="0" y="270"/>
                </a:cxn>
                <a:cxn ang="0">
                  <a:pos x="34" y="270"/>
                </a:cxn>
                <a:cxn ang="0">
                  <a:pos x="2250" y="270"/>
                </a:cxn>
                <a:cxn ang="0">
                  <a:pos x="2250" y="270"/>
                </a:cxn>
                <a:cxn ang="0">
                  <a:pos x="2216" y="270"/>
                </a:cxn>
                <a:cxn ang="0">
                  <a:pos x="0" y="202"/>
                </a:cxn>
                <a:cxn ang="0">
                  <a:pos x="0" y="202"/>
                </a:cxn>
                <a:cxn ang="0">
                  <a:pos x="34" y="202"/>
                </a:cxn>
                <a:cxn ang="0">
                  <a:pos x="2250" y="202"/>
                </a:cxn>
                <a:cxn ang="0">
                  <a:pos x="2250" y="202"/>
                </a:cxn>
                <a:cxn ang="0">
                  <a:pos x="2216" y="202"/>
                </a:cxn>
                <a:cxn ang="0">
                  <a:pos x="0" y="134"/>
                </a:cxn>
                <a:cxn ang="0">
                  <a:pos x="0" y="134"/>
                </a:cxn>
                <a:cxn ang="0">
                  <a:pos x="34" y="134"/>
                </a:cxn>
                <a:cxn ang="0">
                  <a:pos x="2250" y="134"/>
                </a:cxn>
                <a:cxn ang="0">
                  <a:pos x="2250" y="134"/>
                </a:cxn>
                <a:cxn ang="0">
                  <a:pos x="2216" y="134"/>
                </a:cxn>
                <a:cxn ang="0">
                  <a:pos x="0" y="66"/>
                </a:cxn>
                <a:cxn ang="0">
                  <a:pos x="0" y="66"/>
                </a:cxn>
                <a:cxn ang="0">
                  <a:pos x="34" y="66"/>
                </a:cxn>
                <a:cxn ang="0">
                  <a:pos x="2250" y="66"/>
                </a:cxn>
                <a:cxn ang="0">
                  <a:pos x="2250" y="66"/>
                </a:cxn>
                <a:cxn ang="0">
                  <a:pos x="2216" y="6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7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183" y="0"/>
                </a:cxn>
              </a:cxnLst>
              <a:rect l="0" t="0" r="r" b="b"/>
              <a:pathLst>
                <a:path w="2250" h="270">
                  <a:moveTo>
                    <a:pt x="0" y="270"/>
                  </a:moveTo>
                  <a:lnTo>
                    <a:pt x="0" y="270"/>
                  </a:lnTo>
                  <a:lnTo>
                    <a:pt x="34" y="270"/>
                  </a:lnTo>
                  <a:moveTo>
                    <a:pt x="2250" y="270"/>
                  </a:moveTo>
                  <a:lnTo>
                    <a:pt x="2250" y="270"/>
                  </a:lnTo>
                  <a:lnTo>
                    <a:pt x="2216" y="270"/>
                  </a:lnTo>
                  <a:moveTo>
                    <a:pt x="0" y="202"/>
                  </a:moveTo>
                  <a:lnTo>
                    <a:pt x="0" y="202"/>
                  </a:lnTo>
                  <a:lnTo>
                    <a:pt x="34" y="202"/>
                  </a:lnTo>
                  <a:moveTo>
                    <a:pt x="2250" y="202"/>
                  </a:moveTo>
                  <a:lnTo>
                    <a:pt x="2250" y="202"/>
                  </a:lnTo>
                  <a:lnTo>
                    <a:pt x="2216" y="202"/>
                  </a:lnTo>
                  <a:moveTo>
                    <a:pt x="0" y="134"/>
                  </a:moveTo>
                  <a:lnTo>
                    <a:pt x="0" y="134"/>
                  </a:lnTo>
                  <a:lnTo>
                    <a:pt x="34" y="134"/>
                  </a:lnTo>
                  <a:moveTo>
                    <a:pt x="2250" y="134"/>
                  </a:moveTo>
                  <a:lnTo>
                    <a:pt x="2250" y="134"/>
                  </a:lnTo>
                  <a:lnTo>
                    <a:pt x="2216" y="134"/>
                  </a:lnTo>
                  <a:moveTo>
                    <a:pt x="0" y="66"/>
                  </a:moveTo>
                  <a:lnTo>
                    <a:pt x="0" y="66"/>
                  </a:lnTo>
                  <a:lnTo>
                    <a:pt x="34" y="66"/>
                  </a:lnTo>
                  <a:moveTo>
                    <a:pt x="2250" y="66"/>
                  </a:moveTo>
                  <a:lnTo>
                    <a:pt x="2250" y="66"/>
                  </a:lnTo>
                  <a:lnTo>
                    <a:pt x="2216" y="6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67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183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52" name="Freeform 39"/>
            <p:cNvSpPr>
              <a:spLocks noEditPoints="1"/>
            </p:cNvSpPr>
            <p:nvPr/>
          </p:nvSpPr>
          <p:spPr bwMode="auto">
            <a:xfrm>
              <a:off x="6296025" y="4438650"/>
              <a:ext cx="73025" cy="109538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70" y="18"/>
                </a:cxn>
                <a:cxn ang="0">
                  <a:pos x="77" y="56"/>
                </a:cxn>
                <a:cxn ang="0">
                  <a:pos x="70" y="93"/>
                </a:cxn>
                <a:cxn ang="0">
                  <a:pos x="38" y="115"/>
                </a:cxn>
                <a:cxn ang="0">
                  <a:pos x="8" y="97"/>
                </a:cxn>
                <a:cxn ang="0">
                  <a:pos x="0" y="58"/>
                </a:cxn>
                <a:cxn ang="0">
                  <a:pos x="5" y="26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02"/>
                </a:cxn>
                <a:cxn ang="0">
                  <a:pos x="38" y="102"/>
                </a:cxn>
                <a:cxn ang="0">
                  <a:pos x="55" y="92"/>
                </a:cxn>
                <a:cxn ang="0">
                  <a:pos x="62" y="56"/>
                </a:cxn>
                <a:cxn ang="0">
                  <a:pos x="57" y="25"/>
                </a:cxn>
                <a:cxn ang="0">
                  <a:pos x="39" y="13"/>
                </a:cxn>
                <a:cxn ang="0">
                  <a:pos x="21" y="25"/>
                </a:cxn>
                <a:cxn ang="0">
                  <a:pos x="15" y="59"/>
                </a:cxn>
                <a:cxn ang="0">
                  <a:pos x="19" y="86"/>
                </a:cxn>
                <a:cxn ang="0">
                  <a:pos x="38" y="102"/>
                </a:cxn>
                <a:cxn ang="0">
                  <a:pos x="38" y="102"/>
                </a:cxn>
              </a:cxnLst>
              <a:rect l="0" t="0" r="r" b="b"/>
              <a:pathLst>
                <a:path w="77" h="115">
                  <a:moveTo>
                    <a:pt x="38" y="0"/>
                  </a:moveTo>
                  <a:lnTo>
                    <a:pt x="38" y="0"/>
                  </a:lnTo>
                  <a:cubicBezTo>
                    <a:pt x="53" y="0"/>
                    <a:pt x="63" y="6"/>
                    <a:pt x="70" y="18"/>
                  </a:cubicBezTo>
                  <a:cubicBezTo>
                    <a:pt x="75" y="27"/>
                    <a:pt x="77" y="40"/>
                    <a:pt x="77" y="56"/>
                  </a:cubicBezTo>
                  <a:cubicBezTo>
                    <a:pt x="77" y="71"/>
                    <a:pt x="75" y="84"/>
                    <a:pt x="70" y="93"/>
                  </a:cubicBezTo>
                  <a:cubicBezTo>
                    <a:pt x="64" y="108"/>
                    <a:pt x="53" y="115"/>
                    <a:pt x="38" y="115"/>
                  </a:cubicBezTo>
                  <a:cubicBezTo>
                    <a:pt x="25" y="115"/>
                    <a:pt x="15" y="109"/>
                    <a:pt x="8" y="97"/>
                  </a:cubicBezTo>
                  <a:cubicBezTo>
                    <a:pt x="3" y="88"/>
                    <a:pt x="0" y="75"/>
                    <a:pt x="0" y="58"/>
                  </a:cubicBezTo>
                  <a:cubicBezTo>
                    <a:pt x="0" y="46"/>
                    <a:pt x="2" y="35"/>
                    <a:pt x="5" y="26"/>
                  </a:cubicBezTo>
                  <a:cubicBezTo>
                    <a:pt x="11" y="9"/>
                    <a:pt x="22" y="0"/>
                    <a:pt x="38" y="0"/>
                  </a:cubicBezTo>
                  <a:lnTo>
                    <a:pt x="38" y="0"/>
                  </a:lnTo>
                  <a:close/>
                  <a:moveTo>
                    <a:pt x="38" y="102"/>
                  </a:moveTo>
                  <a:lnTo>
                    <a:pt x="38" y="102"/>
                  </a:lnTo>
                  <a:cubicBezTo>
                    <a:pt x="45" y="102"/>
                    <a:pt x="51" y="99"/>
                    <a:pt x="55" y="92"/>
                  </a:cubicBezTo>
                  <a:cubicBezTo>
                    <a:pt x="60" y="86"/>
                    <a:pt x="62" y="74"/>
                    <a:pt x="62" y="56"/>
                  </a:cubicBezTo>
                  <a:cubicBezTo>
                    <a:pt x="62" y="44"/>
                    <a:pt x="60" y="33"/>
                    <a:pt x="57" y="25"/>
                  </a:cubicBezTo>
                  <a:cubicBezTo>
                    <a:pt x="54" y="17"/>
                    <a:pt x="48" y="13"/>
                    <a:pt x="39" y="13"/>
                  </a:cubicBezTo>
                  <a:cubicBezTo>
                    <a:pt x="31" y="13"/>
                    <a:pt x="25" y="17"/>
                    <a:pt x="21" y="25"/>
                  </a:cubicBezTo>
                  <a:cubicBezTo>
                    <a:pt x="17" y="32"/>
                    <a:pt x="15" y="44"/>
                    <a:pt x="15" y="59"/>
                  </a:cubicBezTo>
                  <a:cubicBezTo>
                    <a:pt x="15" y="70"/>
                    <a:pt x="17" y="79"/>
                    <a:pt x="19" y="86"/>
                  </a:cubicBezTo>
                  <a:cubicBezTo>
                    <a:pt x="23" y="97"/>
                    <a:pt x="29" y="102"/>
                    <a:pt x="38" y="102"/>
                  </a:cubicBezTo>
                  <a:lnTo>
                    <a:pt x="38" y="10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53" name="Freeform 40"/>
            <p:cNvSpPr>
              <a:spLocks/>
            </p:cNvSpPr>
            <p:nvPr/>
          </p:nvSpPr>
          <p:spPr bwMode="auto">
            <a:xfrm>
              <a:off x="6389688" y="4529138"/>
              <a:ext cx="15875" cy="17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16" h="17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54" name="Freeform 41"/>
            <p:cNvSpPr>
              <a:spLocks noEditPoints="1"/>
            </p:cNvSpPr>
            <p:nvPr/>
          </p:nvSpPr>
          <p:spPr bwMode="auto">
            <a:xfrm>
              <a:off x="6423025" y="4438650"/>
              <a:ext cx="76200" cy="107950"/>
            </a:xfrm>
            <a:custGeom>
              <a:avLst/>
              <a:gdLst/>
              <a:ahLst/>
              <a:cxnLst>
                <a:cxn ang="0">
                  <a:pos x="48" y="72"/>
                </a:cxn>
                <a:cxn ang="0">
                  <a:pos x="48" y="72"/>
                </a:cxn>
                <a:cxn ang="0">
                  <a:pos x="48" y="22"/>
                </a:cxn>
                <a:cxn ang="0">
                  <a:pos x="13" y="72"/>
                </a:cxn>
                <a:cxn ang="0">
                  <a:pos x="48" y="72"/>
                </a:cxn>
                <a:cxn ang="0">
                  <a:pos x="49" y="112"/>
                </a:cxn>
                <a:cxn ang="0">
                  <a:pos x="49" y="112"/>
                </a:cxn>
                <a:cxn ang="0">
                  <a:pos x="49" y="84"/>
                </a:cxn>
                <a:cxn ang="0">
                  <a:pos x="0" y="84"/>
                </a:cxn>
                <a:cxn ang="0">
                  <a:pos x="0" y="71"/>
                </a:cxn>
                <a:cxn ang="0">
                  <a:pos x="51" y="0"/>
                </a:cxn>
                <a:cxn ang="0">
                  <a:pos x="63" y="0"/>
                </a:cxn>
                <a:cxn ang="0">
                  <a:pos x="63" y="72"/>
                </a:cxn>
                <a:cxn ang="0">
                  <a:pos x="79" y="72"/>
                </a:cxn>
                <a:cxn ang="0">
                  <a:pos x="79" y="84"/>
                </a:cxn>
                <a:cxn ang="0">
                  <a:pos x="63" y="84"/>
                </a:cxn>
                <a:cxn ang="0">
                  <a:pos x="63" y="112"/>
                </a:cxn>
                <a:cxn ang="0">
                  <a:pos x="49" y="112"/>
                </a:cxn>
              </a:cxnLst>
              <a:rect l="0" t="0" r="r" b="b"/>
              <a:pathLst>
                <a:path w="79" h="112">
                  <a:moveTo>
                    <a:pt x="48" y="72"/>
                  </a:moveTo>
                  <a:lnTo>
                    <a:pt x="48" y="72"/>
                  </a:lnTo>
                  <a:lnTo>
                    <a:pt x="48" y="22"/>
                  </a:lnTo>
                  <a:lnTo>
                    <a:pt x="13" y="72"/>
                  </a:lnTo>
                  <a:lnTo>
                    <a:pt x="48" y="72"/>
                  </a:lnTo>
                  <a:close/>
                  <a:moveTo>
                    <a:pt x="49" y="112"/>
                  </a:moveTo>
                  <a:lnTo>
                    <a:pt x="49" y="112"/>
                  </a:lnTo>
                  <a:lnTo>
                    <a:pt x="49" y="84"/>
                  </a:lnTo>
                  <a:lnTo>
                    <a:pt x="0" y="84"/>
                  </a:lnTo>
                  <a:lnTo>
                    <a:pt x="0" y="71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63" y="72"/>
                  </a:lnTo>
                  <a:lnTo>
                    <a:pt x="79" y="72"/>
                  </a:lnTo>
                  <a:lnTo>
                    <a:pt x="79" y="84"/>
                  </a:lnTo>
                  <a:lnTo>
                    <a:pt x="63" y="84"/>
                  </a:lnTo>
                  <a:lnTo>
                    <a:pt x="63" y="112"/>
                  </a:lnTo>
                  <a:lnTo>
                    <a:pt x="49" y="1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55" name="Freeform 42"/>
            <p:cNvSpPr>
              <a:spLocks noEditPoints="1"/>
            </p:cNvSpPr>
            <p:nvPr/>
          </p:nvSpPr>
          <p:spPr bwMode="auto">
            <a:xfrm>
              <a:off x="6540500" y="4164013"/>
              <a:ext cx="2152650" cy="260350"/>
            </a:xfrm>
            <a:custGeom>
              <a:avLst/>
              <a:gdLst/>
              <a:ahLst/>
              <a:cxnLst>
                <a:cxn ang="0">
                  <a:pos x="0" y="270"/>
                </a:cxn>
                <a:cxn ang="0">
                  <a:pos x="0" y="270"/>
                </a:cxn>
                <a:cxn ang="0">
                  <a:pos x="34" y="270"/>
                </a:cxn>
                <a:cxn ang="0">
                  <a:pos x="2250" y="270"/>
                </a:cxn>
                <a:cxn ang="0">
                  <a:pos x="2250" y="270"/>
                </a:cxn>
                <a:cxn ang="0">
                  <a:pos x="2216" y="270"/>
                </a:cxn>
                <a:cxn ang="0">
                  <a:pos x="0" y="202"/>
                </a:cxn>
                <a:cxn ang="0">
                  <a:pos x="0" y="202"/>
                </a:cxn>
                <a:cxn ang="0">
                  <a:pos x="34" y="202"/>
                </a:cxn>
                <a:cxn ang="0">
                  <a:pos x="2250" y="202"/>
                </a:cxn>
                <a:cxn ang="0">
                  <a:pos x="2250" y="202"/>
                </a:cxn>
                <a:cxn ang="0">
                  <a:pos x="2216" y="202"/>
                </a:cxn>
                <a:cxn ang="0">
                  <a:pos x="0" y="134"/>
                </a:cxn>
                <a:cxn ang="0">
                  <a:pos x="0" y="134"/>
                </a:cxn>
                <a:cxn ang="0">
                  <a:pos x="34" y="134"/>
                </a:cxn>
                <a:cxn ang="0">
                  <a:pos x="2250" y="134"/>
                </a:cxn>
                <a:cxn ang="0">
                  <a:pos x="2250" y="134"/>
                </a:cxn>
                <a:cxn ang="0">
                  <a:pos x="2216" y="134"/>
                </a:cxn>
                <a:cxn ang="0">
                  <a:pos x="0" y="67"/>
                </a:cxn>
                <a:cxn ang="0">
                  <a:pos x="0" y="67"/>
                </a:cxn>
                <a:cxn ang="0">
                  <a:pos x="34" y="67"/>
                </a:cxn>
                <a:cxn ang="0">
                  <a:pos x="2250" y="67"/>
                </a:cxn>
                <a:cxn ang="0">
                  <a:pos x="2250" y="67"/>
                </a:cxn>
                <a:cxn ang="0">
                  <a:pos x="2216" y="6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21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7" y="0"/>
                </a:cxn>
                <a:cxn ang="0">
                  <a:pos x="2250" y="0"/>
                </a:cxn>
                <a:cxn ang="0">
                  <a:pos x="2250" y="0"/>
                </a:cxn>
                <a:cxn ang="0">
                  <a:pos x="2183" y="0"/>
                </a:cxn>
              </a:cxnLst>
              <a:rect l="0" t="0" r="r" b="b"/>
              <a:pathLst>
                <a:path w="2250" h="270">
                  <a:moveTo>
                    <a:pt x="0" y="270"/>
                  </a:moveTo>
                  <a:lnTo>
                    <a:pt x="0" y="270"/>
                  </a:lnTo>
                  <a:lnTo>
                    <a:pt x="34" y="270"/>
                  </a:lnTo>
                  <a:moveTo>
                    <a:pt x="2250" y="270"/>
                  </a:moveTo>
                  <a:lnTo>
                    <a:pt x="2250" y="270"/>
                  </a:lnTo>
                  <a:lnTo>
                    <a:pt x="2216" y="270"/>
                  </a:lnTo>
                  <a:moveTo>
                    <a:pt x="0" y="202"/>
                  </a:moveTo>
                  <a:lnTo>
                    <a:pt x="0" y="202"/>
                  </a:lnTo>
                  <a:lnTo>
                    <a:pt x="34" y="202"/>
                  </a:lnTo>
                  <a:moveTo>
                    <a:pt x="2250" y="202"/>
                  </a:moveTo>
                  <a:lnTo>
                    <a:pt x="2250" y="202"/>
                  </a:lnTo>
                  <a:lnTo>
                    <a:pt x="2216" y="202"/>
                  </a:lnTo>
                  <a:moveTo>
                    <a:pt x="0" y="134"/>
                  </a:moveTo>
                  <a:lnTo>
                    <a:pt x="0" y="134"/>
                  </a:lnTo>
                  <a:lnTo>
                    <a:pt x="34" y="134"/>
                  </a:lnTo>
                  <a:moveTo>
                    <a:pt x="2250" y="134"/>
                  </a:moveTo>
                  <a:lnTo>
                    <a:pt x="2250" y="134"/>
                  </a:lnTo>
                  <a:lnTo>
                    <a:pt x="2216" y="134"/>
                  </a:lnTo>
                  <a:moveTo>
                    <a:pt x="0" y="67"/>
                  </a:moveTo>
                  <a:lnTo>
                    <a:pt x="0" y="67"/>
                  </a:lnTo>
                  <a:lnTo>
                    <a:pt x="34" y="67"/>
                  </a:lnTo>
                  <a:moveTo>
                    <a:pt x="2250" y="67"/>
                  </a:moveTo>
                  <a:lnTo>
                    <a:pt x="2250" y="67"/>
                  </a:lnTo>
                  <a:lnTo>
                    <a:pt x="2216" y="67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216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67" y="0"/>
                  </a:lnTo>
                  <a:moveTo>
                    <a:pt x="2250" y="0"/>
                  </a:moveTo>
                  <a:lnTo>
                    <a:pt x="2250" y="0"/>
                  </a:lnTo>
                  <a:lnTo>
                    <a:pt x="2183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56" name="Freeform 43"/>
            <p:cNvSpPr>
              <a:spLocks noEditPoints="1"/>
            </p:cNvSpPr>
            <p:nvPr/>
          </p:nvSpPr>
          <p:spPr bwMode="auto">
            <a:xfrm>
              <a:off x="6296025" y="4114800"/>
              <a:ext cx="73025" cy="109538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70" y="17"/>
                </a:cxn>
                <a:cxn ang="0">
                  <a:pos x="77" y="55"/>
                </a:cxn>
                <a:cxn ang="0">
                  <a:pos x="70" y="93"/>
                </a:cxn>
                <a:cxn ang="0">
                  <a:pos x="38" y="114"/>
                </a:cxn>
                <a:cxn ang="0">
                  <a:pos x="8" y="97"/>
                </a:cxn>
                <a:cxn ang="0">
                  <a:pos x="0" y="58"/>
                </a:cxn>
                <a:cxn ang="0">
                  <a:pos x="5" y="25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01"/>
                </a:cxn>
                <a:cxn ang="0">
                  <a:pos x="38" y="101"/>
                </a:cxn>
                <a:cxn ang="0">
                  <a:pos x="55" y="92"/>
                </a:cxn>
                <a:cxn ang="0">
                  <a:pos x="62" y="56"/>
                </a:cxn>
                <a:cxn ang="0">
                  <a:pos x="57" y="25"/>
                </a:cxn>
                <a:cxn ang="0">
                  <a:pos x="39" y="12"/>
                </a:cxn>
                <a:cxn ang="0">
                  <a:pos x="21" y="24"/>
                </a:cxn>
                <a:cxn ang="0">
                  <a:pos x="15" y="58"/>
                </a:cxn>
                <a:cxn ang="0">
                  <a:pos x="19" y="85"/>
                </a:cxn>
                <a:cxn ang="0">
                  <a:pos x="38" y="101"/>
                </a:cxn>
                <a:cxn ang="0">
                  <a:pos x="38" y="101"/>
                </a:cxn>
              </a:cxnLst>
              <a:rect l="0" t="0" r="r" b="b"/>
              <a:pathLst>
                <a:path w="77" h="114">
                  <a:moveTo>
                    <a:pt x="38" y="0"/>
                  </a:moveTo>
                  <a:lnTo>
                    <a:pt x="38" y="0"/>
                  </a:lnTo>
                  <a:cubicBezTo>
                    <a:pt x="53" y="0"/>
                    <a:pt x="63" y="6"/>
                    <a:pt x="70" y="17"/>
                  </a:cubicBezTo>
                  <a:cubicBezTo>
                    <a:pt x="75" y="27"/>
                    <a:pt x="77" y="39"/>
                    <a:pt x="77" y="55"/>
                  </a:cubicBezTo>
                  <a:cubicBezTo>
                    <a:pt x="77" y="70"/>
                    <a:pt x="75" y="83"/>
                    <a:pt x="70" y="93"/>
                  </a:cubicBezTo>
                  <a:cubicBezTo>
                    <a:pt x="64" y="107"/>
                    <a:pt x="53" y="114"/>
                    <a:pt x="38" y="114"/>
                  </a:cubicBezTo>
                  <a:cubicBezTo>
                    <a:pt x="25" y="114"/>
                    <a:pt x="15" y="108"/>
                    <a:pt x="8" y="97"/>
                  </a:cubicBezTo>
                  <a:cubicBezTo>
                    <a:pt x="3" y="87"/>
                    <a:pt x="0" y="74"/>
                    <a:pt x="0" y="58"/>
                  </a:cubicBezTo>
                  <a:cubicBezTo>
                    <a:pt x="0" y="45"/>
                    <a:pt x="2" y="34"/>
                    <a:pt x="5" y="25"/>
                  </a:cubicBezTo>
                  <a:cubicBezTo>
                    <a:pt x="11" y="8"/>
                    <a:pt x="22" y="0"/>
                    <a:pt x="38" y="0"/>
                  </a:cubicBezTo>
                  <a:lnTo>
                    <a:pt x="38" y="0"/>
                  </a:lnTo>
                  <a:close/>
                  <a:moveTo>
                    <a:pt x="38" y="101"/>
                  </a:moveTo>
                  <a:lnTo>
                    <a:pt x="38" y="101"/>
                  </a:lnTo>
                  <a:cubicBezTo>
                    <a:pt x="45" y="101"/>
                    <a:pt x="51" y="98"/>
                    <a:pt x="55" y="92"/>
                  </a:cubicBezTo>
                  <a:cubicBezTo>
                    <a:pt x="60" y="85"/>
                    <a:pt x="62" y="73"/>
                    <a:pt x="62" y="56"/>
                  </a:cubicBezTo>
                  <a:cubicBezTo>
                    <a:pt x="62" y="43"/>
                    <a:pt x="60" y="33"/>
                    <a:pt x="57" y="25"/>
                  </a:cubicBezTo>
                  <a:cubicBezTo>
                    <a:pt x="54" y="16"/>
                    <a:pt x="48" y="12"/>
                    <a:pt x="39" y="12"/>
                  </a:cubicBezTo>
                  <a:cubicBezTo>
                    <a:pt x="31" y="12"/>
                    <a:pt x="25" y="16"/>
                    <a:pt x="21" y="24"/>
                  </a:cubicBezTo>
                  <a:cubicBezTo>
                    <a:pt x="17" y="32"/>
                    <a:pt x="15" y="43"/>
                    <a:pt x="15" y="58"/>
                  </a:cubicBezTo>
                  <a:cubicBezTo>
                    <a:pt x="15" y="69"/>
                    <a:pt x="17" y="79"/>
                    <a:pt x="19" y="85"/>
                  </a:cubicBezTo>
                  <a:cubicBezTo>
                    <a:pt x="23" y="96"/>
                    <a:pt x="29" y="101"/>
                    <a:pt x="38" y="101"/>
                  </a:cubicBezTo>
                  <a:lnTo>
                    <a:pt x="38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57" name="Freeform 44"/>
            <p:cNvSpPr>
              <a:spLocks/>
            </p:cNvSpPr>
            <p:nvPr/>
          </p:nvSpPr>
          <p:spPr bwMode="auto">
            <a:xfrm>
              <a:off x="6389688" y="4205288"/>
              <a:ext cx="1587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16" h="17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58" name="Freeform 45"/>
            <p:cNvSpPr>
              <a:spLocks/>
            </p:cNvSpPr>
            <p:nvPr/>
          </p:nvSpPr>
          <p:spPr bwMode="auto">
            <a:xfrm>
              <a:off x="6424613" y="4116388"/>
              <a:ext cx="73025" cy="107950"/>
            </a:xfrm>
            <a:custGeom>
              <a:avLst/>
              <a:gdLst/>
              <a:ahLst/>
              <a:cxnLst>
                <a:cxn ang="0">
                  <a:pos x="14" y="81"/>
                </a:cxn>
                <a:cxn ang="0">
                  <a:pos x="14" y="81"/>
                </a:cxn>
                <a:cxn ang="0">
                  <a:pos x="26" y="97"/>
                </a:cxn>
                <a:cxn ang="0">
                  <a:pos x="37" y="99"/>
                </a:cxn>
                <a:cxn ang="0">
                  <a:pos x="55" y="91"/>
                </a:cxn>
                <a:cxn ang="0">
                  <a:pos x="61" y="74"/>
                </a:cxn>
                <a:cxn ang="0">
                  <a:pos x="54" y="56"/>
                </a:cxn>
                <a:cxn ang="0">
                  <a:pos x="37" y="50"/>
                </a:cxn>
                <a:cxn ang="0">
                  <a:pos x="25" y="52"/>
                </a:cxn>
                <a:cxn ang="0">
                  <a:pos x="16" y="60"/>
                </a:cxn>
                <a:cxn ang="0">
                  <a:pos x="4" y="59"/>
                </a:cxn>
                <a:cxn ang="0">
                  <a:pos x="12" y="0"/>
                </a:cxn>
                <a:cxn ang="0">
                  <a:pos x="70" y="0"/>
                </a:cxn>
                <a:cxn ang="0">
                  <a:pos x="70" y="13"/>
                </a:cxn>
                <a:cxn ang="0">
                  <a:pos x="23" y="13"/>
                </a:cxn>
                <a:cxn ang="0">
                  <a:pos x="18" y="44"/>
                </a:cxn>
                <a:cxn ang="0">
                  <a:pos x="26" y="40"/>
                </a:cxn>
                <a:cxn ang="0">
                  <a:pos x="40" y="37"/>
                </a:cxn>
                <a:cxn ang="0">
                  <a:pos x="66" y="47"/>
                </a:cxn>
                <a:cxn ang="0">
                  <a:pos x="76" y="72"/>
                </a:cxn>
                <a:cxn ang="0">
                  <a:pos x="67" y="100"/>
                </a:cxn>
                <a:cxn ang="0">
                  <a:pos x="36" y="112"/>
                </a:cxn>
                <a:cxn ang="0">
                  <a:pos x="12" y="104"/>
                </a:cxn>
                <a:cxn ang="0">
                  <a:pos x="0" y="81"/>
                </a:cxn>
                <a:cxn ang="0">
                  <a:pos x="14" y="81"/>
                </a:cxn>
              </a:cxnLst>
              <a:rect l="0" t="0" r="r" b="b"/>
              <a:pathLst>
                <a:path w="76" h="112">
                  <a:moveTo>
                    <a:pt x="14" y="81"/>
                  </a:moveTo>
                  <a:lnTo>
                    <a:pt x="14" y="81"/>
                  </a:lnTo>
                  <a:cubicBezTo>
                    <a:pt x="15" y="89"/>
                    <a:pt x="19" y="94"/>
                    <a:pt x="26" y="97"/>
                  </a:cubicBezTo>
                  <a:cubicBezTo>
                    <a:pt x="29" y="99"/>
                    <a:pt x="33" y="99"/>
                    <a:pt x="37" y="99"/>
                  </a:cubicBezTo>
                  <a:cubicBezTo>
                    <a:pt x="45" y="99"/>
                    <a:pt x="51" y="97"/>
                    <a:pt x="55" y="91"/>
                  </a:cubicBezTo>
                  <a:cubicBezTo>
                    <a:pt x="59" y="86"/>
                    <a:pt x="61" y="80"/>
                    <a:pt x="61" y="74"/>
                  </a:cubicBezTo>
                  <a:cubicBezTo>
                    <a:pt x="61" y="66"/>
                    <a:pt x="59" y="60"/>
                    <a:pt x="54" y="56"/>
                  </a:cubicBezTo>
                  <a:cubicBezTo>
                    <a:pt x="50" y="52"/>
                    <a:pt x="44" y="50"/>
                    <a:pt x="37" y="50"/>
                  </a:cubicBezTo>
                  <a:cubicBezTo>
                    <a:pt x="32" y="50"/>
                    <a:pt x="28" y="50"/>
                    <a:pt x="25" y="52"/>
                  </a:cubicBezTo>
                  <a:cubicBezTo>
                    <a:pt x="21" y="54"/>
                    <a:pt x="18" y="57"/>
                    <a:pt x="16" y="60"/>
                  </a:cubicBezTo>
                  <a:lnTo>
                    <a:pt x="4" y="59"/>
                  </a:lnTo>
                  <a:lnTo>
                    <a:pt x="12" y="0"/>
                  </a:lnTo>
                  <a:lnTo>
                    <a:pt x="70" y="0"/>
                  </a:lnTo>
                  <a:lnTo>
                    <a:pt x="70" y="13"/>
                  </a:lnTo>
                  <a:lnTo>
                    <a:pt x="23" y="13"/>
                  </a:lnTo>
                  <a:lnTo>
                    <a:pt x="18" y="44"/>
                  </a:lnTo>
                  <a:cubicBezTo>
                    <a:pt x="21" y="42"/>
                    <a:pt x="23" y="41"/>
                    <a:pt x="26" y="40"/>
                  </a:cubicBezTo>
                  <a:cubicBezTo>
                    <a:pt x="30" y="38"/>
                    <a:pt x="34" y="37"/>
                    <a:pt x="40" y="37"/>
                  </a:cubicBezTo>
                  <a:cubicBezTo>
                    <a:pt x="50" y="37"/>
                    <a:pt x="59" y="40"/>
                    <a:pt x="66" y="47"/>
                  </a:cubicBezTo>
                  <a:cubicBezTo>
                    <a:pt x="73" y="53"/>
                    <a:pt x="76" y="62"/>
                    <a:pt x="76" y="72"/>
                  </a:cubicBezTo>
                  <a:cubicBezTo>
                    <a:pt x="76" y="82"/>
                    <a:pt x="73" y="92"/>
                    <a:pt x="67" y="100"/>
                  </a:cubicBezTo>
                  <a:cubicBezTo>
                    <a:pt x="60" y="108"/>
                    <a:pt x="50" y="112"/>
                    <a:pt x="36" y="112"/>
                  </a:cubicBezTo>
                  <a:cubicBezTo>
                    <a:pt x="27" y="112"/>
                    <a:pt x="19" y="109"/>
                    <a:pt x="12" y="104"/>
                  </a:cubicBezTo>
                  <a:cubicBezTo>
                    <a:pt x="5" y="99"/>
                    <a:pt x="1" y="91"/>
                    <a:pt x="0" y="81"/>
                  </a:cubicBezTo>
                  <a:lnTo>
                    <a:pt x="14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59" name="Freeform 46"/>
            <p:cNvSpPr>
              <a:spLocks noEditPoints="1"/>
            </p:cNvSpPr>
            <p:nvPr/>
          </p:nvSpPr>
          <p:spPr bwMode="auto">
            <a:xfrm>
              <a:off x="6540500" y="4164013"/>
              <a:ext cx="2152650" cy="1624013"/>
            </a:xfrm>
            <a:custGeom>
              <a:avLst/>
              <a:gdLst/>
              <a:ahLst/>
              <a:cxnLst>
                <a:cxn ang="0">
                  <a:pos x="0" y="1689"/>
                </a:cxn>
                <a:cxn ang="0">
                  <a:pos x="0" y="1689"/>
                </a:cxn>
                <a:cxn ang="0">
                  <a:pos x="2250" y="168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250" y="0"/>
                </a:cxn>
                <a:cxn ang="0">
                  <a:pos x="0" y="1689"/>
                </a:cxn>
                <a:cxn ang="0">
                  <a:pos x="0" y="1689"/>
                </a:cxn>
                <a:cxn ang="0">
                  <a:pos x="0" y="0"/>
                </a:cxn>
                <a:cxn ang="0">
                  <a:pos x="2250" y="1689"/>
                </a:cxn>
                <a:cxn ang="0">
                  <a:pos x="2250" y="1689"/>
                </a:cxn>
                <a:cxn ang="0">
                  <a:pos x="2250" y="0"/>
                </a:cxn>
                <a:cxn ang="0">
                  <a:pos x="200" y="1437"/>
                </a:cxn>
                <a:cxn ang="0">
                  <a:pos x="200" y="1437"/>
                </a:cxn>
                <a:cxn ang="0">
                  <a:pos x="708" y="1008"/>
                </a:cxn>
                <a:cxn ang="0">
                  <a:pos x="1277" y="430"/>
                </a:cxn>
                <a:cxn ang="0">
                  <a:pos x="1957" y="1049"/>
                </a:cxn>
              </a:cxnLst>
              <a:rect l="0" t="0" r="r" b="b"/>
              <a:pathLst>
                <a:path w="2250" h="1689">
                  <a:moveTo>
                    <a:pt x="0" y="1689"/>
                  </a:moveTo>
                  <a:lnTo>
                    <a:pt x="0" y="1689"/>
                  </a:lnTo>
                  <a:lnTo>
                    <a:pt x="2250" y="1689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2250" y="0"/>
                  </a:lnTo>
                  <a:moveTo>
                    <a:pt x="0" y="1689"/>
                  </a:moveTo>
                  <a:lnTo>
                    <a:pt x="0" y="1689"/>
                  </a:lnTo>
                  <a:lnTo>
                    <a:pt x="0" y="0"/>
                  </a:lnTo>
                  <a:moveTo>
                    <a:pt x="2250" y="1689"/>
                  </a:moveTo>
                  <a:lnTo>
                    <a:pt x="2250" y="1689"/>
                  </a:lnTo>
                  <a:lnTo>
                    <a:pt x="2250" y="0"/>
                  </a:lnTo>
                  <a:moveTo>
                    <a:pt x="200" y="1437"/>
                  </a:moveTo>
                  <a:lnTo>
                    <a:pt x="200" y="1437"/>
                  </a:lnTo>
                  <a:lnTo>
                    <a:pt x="708" y="1008"/>
                  </a:lnTo>
                  <a:lnTo>
                    <a:pt x="1277" y="430"/>
                  </a:lnTo>
                  <a:lnTo>
                    <a:pt x="1957" y="1049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60" name="Freeform 47"/>
            <p:cNvSpPr>
              <a:spLocks/>
            </p:cNvSpPr>
            <p:nvPr/>
          </p:nvSpPr>
          <p:spPr bwMode="auto">
            <a:xfrm>
              <a:off x="6719888" y="5532438"/>
              <a:ext cx="25400" cy="25400"/>
            </a:xfrm>
            <a:custGeom>
              <a:avLst/>
              <a:gdLst/>
              <a:ahLst/>
              <a:cxnLst>
                <a:cxn ang="0">
                  <a:pos x="27" y="14"/>
                </a:cxn>
                <a:cxn ang="0">
                  <a:pos x="27" y="14"/>
                </a:cxn>
                <a:cxn ang="0">
                  <a:pos x="13" y="27"/>
                </a:cxn>
                <a:cxn ang="0">
                  <a:pos x="0" y="14"/>
                </a:cxn>
                <a:cxn ang="0">
                  <a:pos x="13" y="0"/>
                </a:cxn>
                <a:cxn ang="0">
                  <a:pos x="27" y="14"/>
                </a:cxn>
              </a:cxnLst>
              <a:rect l="0" t="0" r="r" b="b"/>
              <a:pathLst>
                <a:path w="27" h="27">
                  <a:moveTo>
                    <a:pt x="27" y="14"/>
                  </a:moveTo>
                  <a:lnTo>
                    <a:pt x="27" y="14"/>
                  </a:lnTo>
                  <a:cubicBezTo>
                    <a:pt x="27" y="21"/>
                    <a:pt x="21" y="27"/>
                    <a:pt x="13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61" name="Freeform 48"/>
            <p:cNvSpPr>
              <a:spLocks/>
            </p:cNvSpPr>
            <p:nvPr/>
          </p:nvSpPr>
          <p:spPr bwMode="auto">
            <a:xfrm>
              <a:off x="7205663" y="5119688"/>
              <a:ext cx="25400" cy="25400"/>
            </a:xfrm>
            <a:custGeom>
              <a:avLst/>
              <a:gdLst/>
              <a:ahLst/>
              <a:cxnLst>
                <a:cxn ang="0">
                  <a:pos x="27" y="14"/>
                </a:cxn>
                <a:cxn ang="0">
                  <a:pos x="27" y="14"/>
                </a:cxn>
                <a:cxn ang="0">
                  <a:pos x="13" y="27"/>
                </a:cxn>
                <a:cxn ang="0">
                  <a:pos x="0" y="14"/>
                </a:cxn>
                <a:cxn ang="0">
                  <a:pos x="13" y="0"/>
                </a:cxn>
                <a:cxn ang="0">
                  <a:pos x="27" y="14"/>
                </a:cxn>
              </a:cxnLst>
              <a:rect l="0" t="0" r="r" b="b"/>
              <a:pathLst>
                <a:path w="27" h="27">
                  <a:moveTo>
                    <a:pt x="27" y="14"/>
                  </a:moveTo>
                  <a:lnTo>
                    <a:pt x="27" y="14"/>
                  </a:lnTo>
                  <a:cubicBezTo>
                    <a:pt x="27" y="21"/>
                    <a:pt x="21" y="27"/>
                    <a:pt x="13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62" name="Freeform 49"/>
            <p:cNvSpPr>
              <a:spLocks/>
            </p:cNvSpPr>
            <p:nvPr/>
          </p:nvSpPr>
          <p:spPr bwMode="auto">
            <a:xfrm>
              <a:off x="7750175" y="4565650"/>
              <a:ext cx="25400" cy="25400"/>
            </a:xfrm>
            <a:custGeom>
              <a:avLst/>
              <a:gdLst/>
              <a:ahLst/>
              <a:cxnLst>
                <a:cxn ang="0">
                  <a:pos x="26" y="13"/>
                </a:cxn>
                <a:cxn ang="0">
                  <a:pos x="26" y="13"/>
                </a:cxn>
                <a:cxn ang="0">
                  <a:pos x="13" y="26"/>
                </a:cxn>
                <a:cxn ang="0">
                  <a:pos x="0" y="13"/>
                </a:cxn>
                <a:cxn ang="0">
                  <a:pos x="13" y="0"/>
                </a:cxn>
                <a:cxn ang="0">
                  <a:pos x="26" y="13"/>
                </a:cxn>
              </a:cxnLst>
              <a:rect l="0" t="0" r="r" b="b"/>
              <a:pathLst>
                <a:path w="26" h="26">
                  <a:moveTo>
                    <a:pt x="26" y="13"/>
                  </a:moveTo>
                  <a:lnTo>
                    <a:pt x="26" y="13"/>
                  </a:lnTo>
                  <a:cubicBezTo>
                    <a:pt x="26" y="20"/>
                    <a:pt x="20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63" name="Freeform 50"/>
            <p:cNvSpPr>
              <a:spLocks/>
            </p:cNvSpPr>
            <p:nvPr/>
          </p:nvSpPr>
          <p:spPr bwMode="auto">
            <a:xfrm>
              <a:off x="8401050" y="5159375"/>
              <a:ext cx="25400" cy="25400"/>
            </a:xfrm>
            <a:custGeom>
              <a:avLst/>
              <a:gdLst/>
              <a:ahLst/>
              <a:cxnLst>
                <a:cxn ang="0">
                  <a:pos x="26" y="13"/>
                </a:cxn>
                <a:cxn ang="0">
                  <a:pos x="26" y="13"/>
                </a:cxn>
                <a:cxn ang="0">
                  <a:pos x="13" y="26"/>
                </a:cxn>
                <a:cxn ang="0">
                  <a:pos x="0" y="13"/>
                </a:cxn>
                <a:cxn ang="0">
                  <a:pos x="13" y="0"/>
                </a:cxn>
                <a:cxn ang="0">
                  <a:pos x="26" y="13"/>
                </a:cxn>
              </a:cxnLst>
              <a:rect l="0" t="0" r="r" b="b"/>
              <a:pathLst>
                <a:path w="26" h="26">
                  <a:moveTo>
                    <a:pt x="26" y="13"/>
                  </a:moveTo>
                  <a:lnTo>
                    <a:pt x="26" y="13"/>
                  </a:lnTo>
                  <a:cubicBezTo>
                    <a:pt x="26" y="20"/>
                    <a:pt x="20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64" name="Freeform 51"/>
            <p:cNvSpPr>
              <a:spLocks noEditPoints="1"/>
            </p:cNvSpPr>
            <p:nvPr/>
          </p:nvSpPr>
          <p:spPr bwMode="auto">
            <a:xfrm>
              <a:off x="6732588" y="5008563"/>
              <a:ext cx="1681163" cy="4857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9" y="50"/>
                </a:cxn>
                <a:cxn ang="0">
                  <a:pos x="149" y="69"/>
                </a:cxn>
                <a:cxn ang="0">
                  <a:pos x="149" y="69"/>
                </a:cxn>
                <a:cxn ang="0">
                  <a:pos x="258" y="120"/>
                </a:cxn>
                <a:cxn ang="0">
                  <a:pos x="298" y="139"/>
                </a:cxn>
                <a:cxn ang="0">
                  <a:pos x="298" y="139"/>
                </a:cxn>
                <a:cxn ang="0">
                  <a:pos x="406" y="189"/>
                </a:cxn>
                <a:cxn ang="0">
                  <a:pos x="447" y="208"/>
                </a:cxn>
                <a:cxn ang="0">
                  <a:pos x="447" y="208"/>
                </a:cxn>
                <a:cxn ang="0">
                  <a:pos x="508" y="236"/>
                </a:cxn>
                <a:cxn ang="0">
                  <a:pos x="558" y="251"/>
                </a:cxn>
                <a:cxn ang="0">
                  <a:pos x="601" y="264"/>
                </a:cxn>
                <a:cxn ang="0">
                  <a:pos x="601" y="264"/>
                </a:cxn>
                <a:cxn ang="0">
                  <a:pos x="716" y="298"/>
                </a:cxn>
                <a:cxn ang="0">
                  <a:pos x="759" y="311"/>
                </a:cxn>
                <a:cxn ang="0">
                  <a:pos x="759" y="311"/>
                </a:cxn>
                <a:cxn ang="0">
                  <a:pos x="873" y="345"/>
                </a:cxn>
                <a:cxn ang="0">
                  <a:pos x="916" y="357"/>
                </a:cxn>
                <a:cxn ang="0">
                  <a:pos x="916" y="357"/>
                </a:cxn>
                <a:cxn ang="0">
                  <a:pos x="1031" y="391"/>
                </a:cxn>
                <a:cxn ang="0">
                  <a:pos x="1073" y="404"/>
                </a:cxn>
                <a:cxn ang="0">
                  <a:pos x="1073" y="404"/>
                </a:cxn>
                <a:cxn ang="0">
                  <a:pos x="1077" y="405"/>
                </a:cxn>
                <a:cxn ang="0">
                  <a:pos x="1192" y="422"/>
                </a:cxn>
                <a:cxn ang="0">
                  <a:pos x="1236" y="429"/>
                </a:cxn>
                <a:cxn ang="0">
                  <a:pos x="1236" y="429"/>
                </a:cxn>
                <a:cxn ang="0">
                  <a:pos x="1354" y="446"/>
                </a:cxn>
                <a:cxn ang="0">
                  <a:pos x="1398" y="453"/>
                </a:cxn>
                <a:cxn ang="0">
                  <a:pos x="1398" y="453"/>
                </a:cxn>
                <a:cxn ang="0">
                  <a:pos x="1516" y="471"/>
                </a:cxn>
                <a:cxn ang="0">
                  <a:pos x="1561" y="477"/>
                </a:cxn>
                <a:cxn ang="0">
                  <a:pos x="1561" y="477"/>
                </a:cxn>
                <a:cxn ang="0">
                  <a:pos x="1679" y="495"/>
                </a:cxn>
                <a:cxn ang="0">
                  <a:pos x="1723" y="501"/>
                </a:cxn>
                <a:cxn ang="0">
                  <a:pos x="1723" y="501"/>
                </a:cxn>
                <a:cxn ang="0">
                  <a:pos x="1757" y="506"/>
                </a:cxn>
              </a:cxnLst>
              <a:rect l="0" t="0" r="r" b="b"/>
              <a:pathLst>
                <a:path w="1757" h="506">
                  <a:moveTo>
                    <a:pt x="0" y="0"/>
                  </a:moveTo>
                  <a:lnTo>
                    <a:pt x="0" y="0"/>
                  </a:lnTo>
                  <a:lnTo>
                    <a:pt x="109" y="50"/>
                  </a:lnTo>
                  <a:moveTo>
                    <a:pt x="149" y="69"/>
                  </a:moveTo>
                  <a:lnTo>
                    <a:pt x="149" y="69"/>
                  </a:lnTo>
                  <a:lnTo>
                    <a:pt x="258" y="120"/>
                  </a:lnTo>
                  <a:moveTo>
                    <a:pt x="298" y="139"/>
                  </a:moveTo>
                  <a:lnTo>
                    <a:pt x="298" y="139"/>
                  </a:lnTo>
                  <a:lnTo>
                    <a:pt x="406" y="189"/>
                  </a:lnTo>
                  <a:moveTo>
                    <a:pt x="447" y="208"/>
                  </a:moveTo>
                  <a:lnTo>
                    <a:pt x="447" y="208"/>
                  </a:lnTo>
                  <a:lnTo>
                    <a:pt x="508" y="236"/>
                  </a:lnTo>
                  <a:lnTo>
                    <a:pt x="558" y="251"/>
                  </a:lnTo>
                  <a:moveTo>
                    <a:pt x="601" y="264"/>
                  </a:moveTo>
                  <a:lnTo>
                    <a:pt x="601" y="264"/>
                  </a:lnTo>
                  <a:lnTo>
                    <a:pt x="716" y="298"/>
                  </a:lnTo>
                  <a:moveTo>
                    <a:pt x="759" y="311"/>
                  </a:moveTo>
                  <a:lnTo>
                    <a:pt x="759" y="311"/>
                  </a:lnTo>
                  <a:lnTo>
                    <a:pt x="873" y="345"/>
                  </a:lnTo>
                  <a:moveTo>
                    <a:pt x="916" y="357"/>
                  </a:moveTo>
                  <a:lnTo>
                    <a:pt x="916" y="357"/>
                  </a:lnTo>
                  <a:lnTo>
                    <a:pt x="1031" y="391"/>
                  </a:lnTo>
                  <a:moveTo>
                    <a:pt x="1073" y="404"/>
                  </a:moveTo>
                  <a:lnTo>
                    <a:pt x="1073" y="404"/>
                  </a:lnTo>
                  <a:lnTo>
                    <a:pt x="1077" y="405"/>
                  </a:lnTo>
                  <a:lnTo>
                    <a:pt x="1192" y="422"/>
                  </a:lnTo>
                  <a:moveTo>
                    <a:pt x="1236" y="429"/>
                  </a:moveTo>
                  <a:lnTo>
                    <a:pt x="1236" y="429"/>
                  </a:lnTo>
                  <a:lnTo>
                    <a:pt x="1354" y="446"/>
                  </a:lnTo>
                  <a:moveTo>
                    <a:pt x="1398" y="453"/>
                  </a:moveTo>
                  <a:lnTo>
                    <a:pt x="1398" y="453"/>
                  </a:lnTo>
                  <a:lnTo>
                    <a:pt x="1516" y="471"/>
                  </a:lnTo>
                  <a:moveTo>
                    <a:pt x="1561" y="477"/>
                  </a:moveTo>
                  <a:lnTo>
                    <a:pt x="1561" y="477"/>
                  </a:lnTo>
                  <a:lnTo>
                    <a:pt x="1679" y="495"/>
                  </a:lnTo>
                  <a:moveTo>
                    <a:pt x="1723" y="501"/>
                  </a:moveTo>
                  <a:lnTo>
                    <a:pt x="1723" y="501"/>
                  </a:lnTo>
                  <a:lnTo>
                    <a:pt x="1757" y="506"/>
                  </a:lnTo>
                </a:path>
              </a:pathLst>
            </a:custGeom>
            <a:noFill/>
            <a:ln w="12700" cap="flat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65" name="Freeform 52"/>
            <p:cNvSpPr>
              <a:spLocks noEditPoints="1"/>
            </p:cNvSpPr>
            <p:nvPr/>
          </p:nvSpPr>
          <p:spPr bwMode="auto">
            <a:xfrm>
              <a:off x="6707188" y="4981575"/>
              <a:ext cx="1733550" cy="5397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5" y="56"/>
                </a:cxn>
                <a:cxn ang="0">
                  <a:pos x="55" y="0"/>
                </a:cxn>
                <a:cxn ang="0">
                  <a:pos x="55" y="0"/>
                </a:cxn>
                <a:cxn ang="0">
                  <a:pos x="0" y="56"/>
                </a:cxn>
                <a:cxn ang="0">
                  <a:pos x="507" y="237"/>
                </a:cxn>
                <a:cxn ang="0">
                  <a:pos x="507" y="237"/>
                </a:cxn>
                <a:cxn ang="0">
                  <a:pos x="563" y="292"/>
                </a:cxn>
                <a:cxn ang="0">
                  <a:pos x="563" y="237"/>
                </a:cxn>
                <a:cxn ang="0">
                  <a:pos x="563" y="237"/>
                </a:cxn>
                <a:cxn ang="0">
                  <a:pos x="507" y="292"/>
                </a:cxn>
                <a:cxn ang="0">
                  <a:pos x="1076" y="406"/>
                </a:cxn>
                <a:cxn ang="0">
                  <a:pos x="1076" y="406"/>
                </a:cxn>
                <a:cxn ang="0">
                  <a:pos x="1132" y="461"/>
                </a:cxn>
                <a:cxn ang="0">
                  <a:pos x="1132" y="406"/>
                </a:cxn>
                <a:cxn ang="0">
                  <a:pos x="1132" y="406"/>
                </a:cxn>
                <a:cxn ang="0">
                  <a:pos x="1076" y="461"/>
                </a:cxn>
                <a:cxn ang="0">
                  <a:pos x="1756" y="507"/>
                </a:cxn>
                <a:cxn ang="0">
                  <a:pos x="1756" y="507"/>
                </a:cxn>
                <a:cxn ang="0">
                  <a:pos x="1812" y="562"/>
                </a:cxn>
                <a:cxn ang="0">
                  <a:pos x="1812" y="507"/>
                </a:cxn>
                <a:cxn ang="0">
                  <a:pos x="1812" y="507"/>
                </a:cxn>
                <a:cxn ang="0">
                  <a:pos x="1756" y="562"/>
                </a:cxn>
              </a:cxnLst>
              <a:rect l="0" t="0" r="r" b="b"/>
              <a:pathLst>
                <a:path w="1812" h="562">
                  <a:moveTo>
                    <a:pt x="0" y="0"/>
                  </a:moveTo>
                  <a:lnTo>
                    <a:pt x="0" y="0"/>
                  </a:lnTo>
                  <a:lnTo>
                    <a:pt x="55" y="56"/>
                  </a:lnTo>
                  <a:moveTo>
                    <a:pt x="55" y="0"/>
                  </a:moveTo>
                  <a:lnTo>
                    <a:pt x="55" y="0"/>
                  </a:lnTo>
                  <a:lnTo>
                    <a:pt x="0" y="56"/>
                  </a:lnTo>
                  <a:moveTo>
                    <a:pt x="507" y="237"/>
                  </a:moveTo>
                  <a:lnTo>
                    <a:pt x="507" y="237"/>
                  </a:lnTo>
                  <a:lnTo>
                    <a:pt x="563" y="292"/>
                  </a:lnTo>
                  <a:moveTo>
                    <a:pt x="563" y="237"/>
                  </a:moveTo>
                  <a:lnTo>
                    <a:pt x="563" y="237"/>
                  </a:lnTo>
                  <a:lnTo>
                    <a:pt x="507" y="292"/>
                  </a:lnTo>
                  <a:moveTo>
                    <a:pt x="1076" y="406"/>
                  </a:moveTo>
                  <a:lnTo>
                    <a:pt x="1076" y="406"/>
                  </a:lnTo>
                  <a:lnTo>
                    <a:pt x="1132" y="461"/>
                  </a:lnTo>
                  <a:moveTo>
                    <a:pt x="1132" y="406"/>
                  </a:moveTo>
                  <a:lnTo>
                    <a:pt x="1132" y="406"/>
                  </a:lnTo>
                  <a:lnTo>
                    <a:pt x="1076" y="461"/>
                  </a:lnTo>
                  <a:moveTo>
                    <a:pt x="1756" y="507"/>
                  </a:moveTo>
                  <a:lnTo>
                    <a:pt x="1756" y="507"/>
                  </a:lnTo>
                  <a:lnTo>
                    <a:pt x="1812" y="562"/>
                  </a:lnTo>
                  <a:moveTo>
                    <a:pt x="1812" y="507"/>
                  </a:moveTo>
                  <a:lnTo>
                    <a:pt x="1812" y="507"/>
                  </a:lnTo>
                  <a:lnTo>
                    <a:pt x="1756" y="562"/>
                  </a:lnTo>
                </a:path>
              </a:pathLst>
            </a:custGeom>
            <a:noFill/>
            <a:ln w="6350" cap="flat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66" name="Freeform 53"/>
            <p:cNvSpPr>
              <a:spLocks noEditPoints="1"/>
            </p:cNvSpPr>
            <p:nvPr/>
          </p:nvSpPr>
          <p:spPr bwMode="auto">
            <a:xfrm>
              <a:off x="7583488" y="6057900"/>
              <a:ext cx="66675" cy="107950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0" y="39"/>
                </a:cxn>
                <a:cxn ang="0">
                  <a:pos x="10" y="10"/>
                </a:cxn>
                <a:cxn ang="0">
                  <a:pos x="36" y="0"/>
                </a:cxn>
                <a:cxn ang="0">
                  <a:pos x="60" y="10"/>
                </a:cxn>
                <a:cxn ang="0">
                  <a:pos x="70" y="38"/>
                </a:cxn>
                <a:cxn ang="0">
                  <a:pos x="60" y="67"/>
                </a:cxn>
                <a:cxn ang="0">
                  <a:pos x="36" y="79"/>
                </a:cxn>
                <a:cxn ang="0">
                  <a:pos x="24" y="76"/>
                </a:cxn>
                <a:cxn ang="0">
                  <a:pos x="14" y="68"/>
                </a:cxn>
                <a:cxn ang="0">
                  <a:pos x="14" y="112"/>
                </a:cxn>
                <a:cxn ang="0">
                  <a:pos x="0" y="112"/>
                </a:cxn>
                <a:cxn ang="0">
                  <a:pos x="0" y="39"/>
                </a:cxn>
                <a:cxn ang="0">
                  <a:pos x="33" y="4"/>
                </a:cxn>
                <a:cxn ang="0">
                  <a:pos x="33" y="4"/>
                </a:cxn>
                <a:cxn ang="0">
                  <a:pos x="19" y="12"/>
                </a:cxn>
                <a:cxn ang="0">
                  <a:pos x="14" y="34"/>
                </a:cxn>
                <a:cxn ang="0">
                  <a:pos x="20" y="63"/>
                </a:cxn>
                <a:cxn ang="0">
                  <a:pos x="36" y="74"/>
                </a:cxn>
                <a:cxn ang="0">
                  <a:pos x="51" y="67"/>
                </a:cxn>
                <a:cxn ang="0">
                  <a:pos x="55" y="45"/>
                </a:cxn>
                <a:cxn ang="0">
                  <a:pos x="49" y="15"/>
                </a:cxn>
                <a:cxn ang="0">
                  <a:pos x="33" y="4"/>
                </a:cxn>
                <a:cxn ang="0">
                  <a:pos x="33" y="4"/>
                </a:cxn>
              </a:cxnLst>
              <a:rect l="0" t="0" r="r" b="b"/>
              <a:pathLst>
                <a:path w="70" h="112">
                  <a:moveTo>
                    <a:pt x="0" y="39"/>
                  </a:moveTo>
                  <a:lnTo>
                    <a:pt x="0" y="39"/>
                  </a:lnTo>
                  <a:cubicBezTo>
                    <a:pt x="0" y="27"/>
                    <a:pt x="3" y="17"/>
                    <a:pt x="10" y="10"/>
                  </a:cubicBezTo>
                  <a:cubicBezTo>
                    <a:pt x="16" y="3"/>
                    <a:pt x="25" y="0"/>
                    <a:pt x="36" y="0"/>
                  </a:cubicBezTo>
                  <a:cubicBezTo>
                    <a:pt x="46" y="0"/>
                    <a:pt x="54" y="3"/>
                    <a:pt x="60" y="10"/>
                  </a:cubicBezTo>
                  <a:cubicBezTo>
                    <a:pt x="67" y="17"/>
                    <a:pt x="70" y="26"/>
                    <a:pt x="70" y="38"/>
                  </a:cubicBezTo>
                  <a:cubicBezTo>
                    <a:pt x="70" y="50"/>
                    <a:pt x="66" y="60"/>
                    <a:pt x="60" y="67"/>
                  </a:cubicBezTo>
                  <a:cubicBezTo>
                    <a:pt x="54" y="75"/>
                    <a:pt x="46" y="79"/>
                    <a:pt x="36" y="79"/>
                  </a:cubicBezTo>
                  <a:cubicBezTo>
                    <a:pt x="32" y="79"/>
                    <a:pt x="28" y="78"/>
                    <a:pt x="24" y="76"/>
                  </a:cubicBezTo>
                  <a:cubicBezTo>
                    <a:pt x="20" y="74"/>
                    <a:pt x="16" y="71"/>
                    <a:pt x="14" y="68"/>
                  </a:cubicBezTo>
                  <a:lnTo>
                    <a:pt x="14" y="112"/>
                  </a:lnTo>
                  <a:lnTo>
                    <a:pt x="0" y="112"/>
                  </a:lnTo>
                  <a:lnTo>
                    <a:pt x="0" y="39"/>
                  </a:lnTo>
                  <a:close/>
                  <a:moveTo>
                    <a:pt x="33" y="4"/>
                  </a:moveTo>
                  <a:lnTo>
                    <a:pt x="33" y="4"/>
                  </a:lnTo>
                  <a:cubicBezTo>
                    <a:pt x="27" y="4"/>
                    <a:pt x="22" y="7"/>
                    <a:pt x="19" y="12"/>
                  </a:cubicBezTo>
                  <a:cubicBezTo>
                    <a:pt x="16" y="17"/>
                    <a:pt x="14" y="24"/>
                    <a:pt x="14" y="34"/>
                  </a:cubicBezTo>
                  <a:cubicBezTo>
                    <a:pt x="14" y="46"/>
                    <a:pt x="16" y="55"/>
                    <a:pt x="20" y="63"/>
                  </a:cubicBezTo>
                  <a:cubicBezTo>
                    <a:pt x="25" y="70"/>
                    <a:pt x="30" y="74"/>
                    <a:pt x="36" y="74"/>
                  </a:cubicBezTo>
                  <a:cubicBezTo>
                    <a:pt x="43" y="74"/>
                    <a:pt x="48" y="71"/>
                    <a:pt x="51" y="67"/>
                  </a:cubicBezTo>
                  <a:cubicBezTo>
                    <a:pt x="54" y="62"/>
                    <a:pt x="55" y="55"/>
                    <a:pt x="55" y="45"/>
                  </a:cubicBezTo>
                  <a:cubicBezTo>
                    <a:pt x="55" y="32"/>
                    <a:pt x="53" y="23"/>
                    <a:pt x="49" y="15"/>
                  </a:cubicBezTo>
                  <a:cubicBezTo>
                    <a:pt x="45" y="8"/>
                    <a:pt x="40" y="4"/>
                    <a:pt x="33" y="4"/>
                  </a:cubicBezTo>
                  <a:lnTo>
                    <a:pt x="33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67" name="Freeform 54"/>
            <p:cNvSpPr>
              <a:spLocks/>
            </p:cNvSpPr>
            <p:nvPr/>
          </p:nvSpPr>
          <p:spPr bwMode="auto">
            <a:xfrm>
              <a:off x="6061075" y="5154613"/>
              <a:ext cx="103188" cy="57150"/>
            </a:xfrm>
            <a:custGeom>
              <a:avLst/>
              <a:gdLst/>
              <a:ahLst/>
              <a:cxnLst>
                <a:cxn ang="0">
                  <a:pos x="65" y="29"/>
                </a:cxn>
                <a:cxn ang="0">
                  <a:pos x="65" y="29"/>
                </a:cxn>
                <a:cxn ang="0">
                  <a:pos x="28" y="40"/>
                </a:cxn>
                <a:cxn ang="0">
                  <a:pos x="15" y="50"/>
                </a:cxn>
                <a:cxn ang="0">
                  <a:pos x="17" y="54"/>
                </a:cxn>
                <a:cxn ang="0">
                  <a:pos x="24" y="56"/>
                </a:cxn>
                <a:cxn ang="0">
                  <a:pos x="24" y="60"/>
                </a:cxn>
                <a:cxn ang="0">
                  <a:pos x="19" y="60"/>
                </a:cxn>
                <a:cxn ang="0">
                  <a:pos x="5" y="57"/>
                </a:cxn>
                <a:cxn ang="0">
                  <a:pos x="0" y="49"/>
                </a:cxn>
                <a:cxn ang="0">
                  <a:pos x="51" y="27"/>
                </a:cxn>
                <a:cxn ang="0">
                  <a:pos x="57" y="26"/>
                </a:cxn>
                <a:cxn ang="0">
                  <a:pos x="18" y="16"/>
                </a:cxn>
                <a:cxn ang="0">
                  <a:pos x="14" y="15"/>
                </a:cxn>
                <a:cxn ang="0">
                  <a:pos x="3" y="12"/>
                </a:cxn>
                <a:cxn ang="0">
                  <a:pos x="0" y="7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33" y="10"/>
                </a:cxn>
                <a:cxn ang="0">
                  <a:pos x="65" y="24"/>
                </a:cxn>
                <a:cxn ang="0">
                  <a:pos x="81" y="22"/>
                </a:cxn>
                <a:cxn ang="0">
                  <a:pos x="93" y="22"/>
                </a:cxn>
                <a:cxn ang="0">
                  <a:pos x="105" y="23"/>
                </a:cxn>
                <a:cxn ang="0">
                  <a:pos x="108" y="28"/>
                </a:cxn>
                <a:cxn ang="0">
                  <a:pos x="105" y="34"/>
                </a:cxn>
                <a:cxn ang="0">
                  <a:pos x="97" y="36"/>
                </a:cxn>
                <a:cxn ang="0">
                  <a:pos x="83" y="34"/>
                </a:cxn>
                <a:cxn ang="0">
                  <a:pos x="65" y="29"/>
                </a:cxn>
                <a:cxn ang="0">
                  <a:pos x="65" y="29"/>
                </a:cxn>
              </a:cxnLst>
              <a:rect l="0" t="0" r="r" b="b"/>
              <a:pathLst>
                <a:path w="108" h="60">
                  <a:moveTo>
                    <a:pt x="65" y="29"/>
                  </a:moveTo>
                  <a:lnTo>
                    <a:pt x="65" y="29"/>
                  </a:lnTo>
                  <a:cubicBezTo>
                    <a:pt x="49" y="32"/>
                    <a:pt x="37" y="36"/>
                    <a:pt x="28" y="40"/>
                  </a:cubicBezTo>
                  <a:cubicBezTo>
                    <a:pt x="19" y="44"/>
                    <a:pt x="15" y="47"/>
                    <a:pt x="15" y="50"/>
                  </a:cubicBezTo>
                  <a:cubicBezTo>
                    <a:pt x="15" y="52"/>
                    <a:pt x="16" y="53"/>
                    <a:pt x="17" y="54"/>
                  </a:cubicBezTo>
                  <a:cubicBezTo>
                    <a:pt x="19" y="55"/>
                    <a:pt x="21" y="56"/>
                    <a:pt x="24" y="56"/>
                  </a:cubicBezTo>
                  <a:lnTo>
                    <a:pt x="24" y="60"/>
                  </a:lnTo>
                  <a:lnTo>
                    <a:pt x="19" y="60"/>
                  </a:lnTo>
                  <a:cubicBezTo>
                    <a:pt x="13" y="60"/>
                    <a:pt x="8" y="59"/>
                    <a:pt x="5" y="57"/>
                  </a:cubicBezTo>
                  <a:cubicBezTo>
                    <a:pt x="2" y="55"/>
                    <a:pt x="0" y="52"/>
                    <a:pt x="0" y="49"/>
                  </a:cubicBezTo>
                  <a:cubicBezTo>
                    <a:pt x="0" y="42"/>
                    <a:pt x="17" y="35"/>
                    <a:pt x="51" y="27"/>
                  </a:cubicBezTo>
                  <a:lnTo>
                    <a:pt x="57" y="26"/>
                  </a:lnTo>
                  <a:cubicBezTo>
                    <a:pt x="45" y="21"/>
                    <a:pt x="32" y="17"/>
                    <a:pt x="18" y="16"/>
                  </a:cubicBezTo>
                  <a:cubicBezTo>
                    <a:pt x="16" y="15"/>
                    <a:pt x="14" y="15"/>
                    <a:pt x="14" y="15"/>
                  </a:cubicBezTo>
                  <a:cubicBezTo>
                    <a:pt x="9" y="14"/>
                    <a:pt x="5" y="13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11" y="0"/>
                    <a:pt x="20" y="3"/>
                    <a:pt x="33" y="10"/>
                  </a:cubicBezTo>
                  <a:cubicBezTo>
                    <a:pt x="46" y="16"/>
                    <a:pt x="57" y="21"/>
                    <a:pt x="65" y="24"/>
                  </a:cubicBezTo>
                  <a:cubicBezTo>
                    <a:pt x="71" y="23"/>
                    <a:pt x="76" y="23"/>
                    <a:pt x="81" y="22"/>
                  </a:cubicBezTo>
                  <a:cubicBezTo>
                    <a:pt x="86" y="22"/>
                    <a:pt x="90" y="22"/>
                    <a:pt x="93" y="22"/>
                  </a:cubicBezTo>
                  <a:cubicBezTo>
                    <a:pt x="98" y="22"/>
                    <a:pt x="102" y="22"/>
                    <a:pt x="105" y="23"/>
                  </a:cubicBezTo>
                  <a:cubicBezTo>
                    <a:pt x="107" y="24"/>
                    <a:pt x="108" y="26"/>
                    <a:pt x="108" y="28"/>
                  </a:cubicBezTo>
                  <a:cubicBezTo>
                    <a:pt x="108" y="31"/>
                    <a:pt x="107" y="33"/>
                    <a:pt x="105" y="34"/>
                  </a:cubicBezTo>
                  <a:cubicBezTo>
                    <a:pt x="103" y="35"/>
                    <a:pt x="100" y="36"/>
                    <a:pt x="97" y="36"/>
                  </a:cubicBezTo>
                  <a:cubicBezTo>
                    <a:pt x="93" y="36"/>
                    <a:pt x="88" y="35"/>
                    <a:pt x="83" y="34"/>
                  </a:cubicBezTo>
                  <a:cubicBezTo>
                    <a:pt x="78" y="33"/>
                    <a:pt x="71" y="31"/>
                    <a:pt x="65" y="29"/>
                  </a:cubicBezTo>
                  <a:lnTo>
                    <a:pt x="65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68" name="Freeform 55"/>
            <p:cNvSpPr>
              <a:spLocks/>
            </p:cNvSpPr>
            <p:nvPr/>
          </p:nvSpPr>
          <p:spPr bwMode="auto">
            <a:xfrm>
              <a:off x="6019800" y="5060950"/>
              <a:ext cx="142875" cy="349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4" y="16"/>
                </a:cxn>
                <a:cxn ang="0">
                  <a:pos x="74" y="21"/>
                </a:cxn>
                <a:cxn ang="0">
                  <a:pos x="115" y="15"/>
                </a:cxn>
                <a:cxn ang="0">
                  <a:pos x="148" y="0"/>
                </a:cxn>
                <a:cxn ang="0">
                  <a:pos x="148" y="9"/>
                </a:cxn>
                <a:cxn ang="0">
                  <a:pos x="125" y="23"/>
                </a:cxn>
                <a:cxn ang="0">
                  <a:pos x="112" y="29"/>
                </a:cxn>
                <a:cxn ang="0">
                  <a:pos x="88" y="35"/>
                </a:cxn>
                <a:cxn ang="0">
                  <a:pos x="75" y="36"/>
                </a:cxn>
                <a:cxn ang="0">
                  <a:pos x="34" y="29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148" h="36">
                  <a:moveTo>
                    <a:pt x="0" y="0"/>
                  </a:moveTo>
                  <a:lnTo>
                    <a:pt x="0" y="0"/>
                  </a:lnTo>
                  <a:cubicBezTo>
                    <a:pt x="15" y="8"/>
                    <a:pt x="27" y="13"/>
                    <a:pt x="34" y="16"/>
                  </a:cubicBezTo>
                  <a:cubicBezTo>
                    <a:pt x="46" y="19"/>
                    <a:pt x="59" y="21"/>
                    <a:pt x="74" y="21"/>
                  </a:cubicBezTo>
                  <a:cubicBezTo>
                    <a:pt x="89" y="21"/>
                    <a:pt x="103" y="19"/>
                    <a:pt x="115" y="15"/>
                  </a:cubicBezTo>
                  <a:cubicBezTo>
                    <a:pt x="123" y="12"/>
                    <a:pt x="134" y="7"/>
                    <a:pt x="148" y="0"/>
                  </a:cubicBezTo>
                  <a:lnTo>
                    <a:pt x="148" y="9"/>
                  </a:lnTo>
                  <a:cubicBezTo>
                    <a:pt x="136" y="17"/>
                    <a:pt x="129" y="21"/>
                    <a:pt x="125" y="23"/>
                  </a:cubicBezTo>
                  <a:cubicBezTo>
                    <a:pt x="122" y="25"/>
                    <a:pt x="118" y="27"/>
                    <a:pt x="112" y="29"/>
                  </a:cubicBezTo>
                  <a:cubicBezTo>
                    <a:pt x="104" y="32"/>
                    <a:pt x="96" y="34"/>
                    <a:pt x="88" y="35"/>
                  </a:cubicBezTo>
                  <a:cubicBezTo>
                    <a:pt x="83" y="36"/>
                    <a:pt x="79" y="36"/>
                    <a:pt x="75" y="36"/>
                  </a:cubicBezTo>
                  <a:cubicBezTo>
                    <a:pt x="59" y="36"/>
                    <a:pt x="46" y="33"/>
                    <a:pt x="34" y="29"/>
                  </a:cubicBezTo>
                  <a:cubicBezTo>
                    <a:pt x="26" y="26"/>
                    <a:pt x="15" y="19"/>
                    <a:pt x="0" y="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69" name="Freeform 56"/>
            <p:cNvSpPr>
              <a:spLocks noEditPoints="1"/>
            </p:cNvSpPr>
            <p:nvPr/>
          </p:nvSpPr>
          <p:spPr bwMode="auto">
            <a:xfrm>
              <a:off x="6049963" y="4983163"/>
              <a:ext cx="84138" cy="66675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0" y="33"/>
                </a:cxn>
                <a:cxn ang="0">
                  <a:pos x="7" y="10"/>
                </a:cxn>
                <a:cxn ang="0">
                  <a:pos x="30" y="0"/>
                </a:cxn>
                <a:cxn ang="0">
                  <a:pos x="30" y="13"/>
                </a:cxn>
                <a:cxn ang="0">
                  <a:pos x="18" y="19"/>
                </a:cxn>
                <a:cxn ang="0">
                  <a:pos x="12" y="33"/>
                </a:cxn>
                <a:cxn ang="0">
                  <a:pos x="26" y="52"/>
                </a:cxn>
                <a:cxn ang="0">
                  <a:pos x="46" y="56"/>
                </a:cxn>
                <a:cxn ang="0">
                  <a:pos x="67" y="51"/>
                </a:cxn>
                <a:cxn ang="0">
                  <a:pos x="76" y="34"/>
                </a:cxn>
                <a:cxn ang="0">
                  <a:pos x="71" y="21"/>
                </a:cxn>
                <a:cxn ang="0">
                  <a:pos x="56" y="13"/>
                </a:cxn>
                <a:cxn ang="0">
                  <a:pos x="56" y="0"/>
                </a:cxn>
                <a:cxn ang="0">
                  <a:pos x="80" y="12"/>
                </a:cxn>
                <a:cxn ang="0">
                  <a:pos x="88" y="35"/>
                </a:cxn>
                <a:cxn ang="0">
                  <a:pos x="76" y="61"/>
                </a:cxn>
                <a:cxn ang="0">
                  <a:pos x="46" y="71"/>
                </a:cxn>
                <a:cxn ang="0">
                  <a:pos x="12" y="60"/>
                </a:cxn>
                <a:cxn ang="0">
                  <a:pos x="0" y="33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0" y="36"/>
                </a:cxn>
              </a:cxnLst>
              <a:rect l="0" t="0" r="r" b="b"/>
              <a:pathLst>
                <a:path w="88" h="71">
                  <a:moveTo>
                    <a:pt x="0" y="33"/>
                  </a:moveTo>
                  <a:lnTo>
                    <a:pt x="0" y="33"/>
                  </a:lnTo>
                  <a:cubicBezTo>
                    <a:pt x="0" y="24"/>
                    <a:pt x="2" y="16"/>
                    <a:pt x="7" y="10"/>
                  </a:cubicBezTo>
                  <a:cubicBezTo>
                    <a:pt x="11" y="5"/>
                    <a:pt x="19" y="1"/>
                    <a:pt x="30" y="0"/>
                  </a:cubicBezTo>
                  <a:lnTo>
                    <a:pt x="30" y="13"/>
                  </a:lnTo>
                  <a:cubicBezTo>
                    <a:pt x="25" y="14"/>
                    <a:pt x="21" y="16"/>
                    <a:pt x="18" y="19"/>
                  </a:cubicBezTo>
                  <a:cubicBezTo>
                    <a:pt x="14" y="22"/>
                    <a:pt x="12" y="27"/>
                    <a:pt x="12" y="33"/>
                  </a:cubicBezTo>
                  <a:cubicBezTo>
                    <a:pt x="12" y="42"/>
                    <a:pt x="17" y="49"/>
                    <a:pt x="26" y="52"/>
                  </a:cubicBezTo>
                  <a:cubicBezTo>
                    <a:pt x="31" y="55"/>
                    <a:pt x="38" y="56"/>
                    <a:pt x="46" y="56"/>
                  </a:cubicBezTo>
                  <a:cubicBezTo>
                    <a:pt x="55" y="56"/>
                    <a:pt x="62" y="54"/>
                    <a:pt x="67" y="51"/>
                  </a:cubicBezTo>
                  <a:cubicBezTo>
                    <a:pt x="73" y="47"/>
                    <a:pt x="76" y="42"/>
                    <a:pt x="76" y="34"/>
                  </a:cubicBezTo>
                  <a:cubicBezTo>
                    <a:pt x="76" y="28"/>
                    <a:pt x="74" y="24"/>
                    <a:pt x="71" y="21"/>
                  </a:cubicBezTo>
                  <a:cubicBezTo>
                    <a:pt x="67" y="17"/>
                    <a:pt x="62" y="15"/>
                    <a:pt x="56" y="13"/>
                  </a:cubicBezTo>
                  <a:lnTo>
                    <a:pt x="56" y="0"/>
                  </a:lnTo>
                  <a:cubicBezTo>
                    <a:pt x="67" y="1"/>
                    <a:pt x="75" y="5"/>
                    <a:pt x="80" y="12"/>
                  </a:cubicBezTo>
                  <a:cubicBezTo>
                    <a:pt x="85" y="18"/>
                    <a:pt x="88" y="26"/>
                    <a:pt x="88" y="35"/>
                  </a:cubicBezTo>
                  <a:cubicBezTo>
                    <a:pt x="88" y="46"/>
                    <a:pt x="84" y="55"/>
                    <a:pt x="76" y="61"/>
                  </a:cubicBezTo>
                  <a:cubicBezTo>
                    <a:pt x="68" y="68"/>
                    <a:pt x="58" y="71"/>
                    <a:pt x="46" y="71"/>
                  </a:cubicBezTo>
                  <a:cubicBezTo>
                    <a:pt x="32" y="71"/>
                    <a:pt x="20" y="68"/>
                    <a:pt x="12" y="60"/>
                  </a:cubicBezTo>
                  <a:cubicBezTo>
                    <a:pt x="4" y="53"/>
                    <a:pt x="0" y="44"/>
                    <a:pt x="0" y="33"/>
                  </a:cubicBezTo>
                  <a:lnTo>
                    <a:pt x="0" y="33"/>
                  </a:lnTo>
                  <a:close/>
                  <a:moveTo>
                    <a:pt x="0" y="36"/>
                  </a:move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70" name="Freeform 57"/>
            <p:cNvSpPr>
              <a:spLocks noEditPoints="1"/>
            </p:cNvSpPr>
            <p:nvPr/>
          </p:nvSpPr>
          <p:spPr bwMode="auto">
            <a:xfrm>
              <a:off x="6146800" y="4926013"/>
              <a:ext cx="63500" cy="49213"/>
            </a:xfrm>
            <a:custGeom>
              <a:avLst/>
              <a:gdLst/>
              <a:ahLst/>
              <a:cxnLst>
                <a:cxn ang="0">
                  <a:pos x="44" y="41"/>
                </a:cxn>
                <a:cxn ang="0">
                  <a:pos x="44" y="41"/>
                </a:cxn>
                <a:cxn ang="0">
                  <a:pos x="52" y="38"/>
                </a:cxn>
                <a:cxn ang="0">
                  <a:pos x="57" y="25"/>
                </a:cxn>
                <a:cxn ang="0">
                  <a:pos x="55" y="14"/>
                </a:cxn>
                <a:cxn ang="0">
                  <a:pos x="47" y="10"/>
                </a:cxn>
                <a:cxn ang="0">
                  <a:pos x="41" y="13"/>
                </a:cxn>
                <a:cxn ang="0">
                  <a:pos x="38" y="22"/>
                </a:cxn>
                <a:cxn ang="0">
                  <a:pos x="36" y="31"/>
                </a:cxn>
                <a:cxn ang="0">
                  <a:pos x="31" y="42"/>
                </a:cxn>
                <a:cxn ang="0">
                  <a:pos x="19" y="49"/>
                </a:cxn>
                <a:cxn ang="0">
                  <a:pos x="5" y="43"/>
                </a:cxn>
                <a:cxn ang="0">
                  <a:pos x="0" y="26"/>
                </a:cxn>
                <a:cxn ang="0">
                  <a:pos x="8" y="5"/>
                </a:cxn>
                <a:cxn ang="0">
                  <a:pos x="19" y="2"/>
                </a:cxn>
                <a:cxn ang="0">
                  <a:pos x="19" y="12"/>
                </a:cxn>
                <a:cxn ang="0">
                  <a:pos x="13" y="14"/>
                </a:cxn>
                <a:cxn ang="0">
                  <a:pos x="9" y="27"/>
                </a:cxn>
                <a:cxn ang="0">
                  <a:pos x="11" y="35"/>
                </a:cxn>
                <a:cxn ang="0">
                  <a:pos x="17" y="39"/>
                </a:cxn>
                <a:cxn ang="0">
                  <a:pos x="23" y="35"/>
                </a:cxn>
                <a:cxn ang="0">
                  <a:pos x="26" y="28"/>
                </a:cxn>
                <a:cxn ang="0">
                  <a:pos x="28" y="21"/>
                </a:cxn>
                <a:cxn ang="0">
                  <a:pos x="33" y="6"/>
                </a:cxn>
                <a:cxn ang="0">
                  <a:pos x="46" y="0"/>
                </a:cxn>
                <a:cxn ang="0">
                  <a:pos x="60" y="6"/>
                </a:cxn>
                <a:cxn ang="0">
                  <a:pos x="66" y="25"/>
                </a:cxn>
                <a:cxn ang="0">
                  <a:pos x="60" y="45"/>
                </a:cxn>
                <a:cxn ang="0">
                  <a:pos x="44" y="51"/>
                </a:cxn>
                <a:cxn ang="0">
                  <a:pos x="44" y="41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</a:cxnLst>
              <a:rect l="0" t="0" r="r" b="b"/>
              <a:pathLst>
                <a:path w="66" h="51">
                  <a:moveTo>
                    <a:pt x="44" y="41"/>
                  </a:moveTo>
                  <a:lnTo>
                    <a:pt x="44" y="41"/>
                  </a:lnTo>
                  <a:cubicBezTo>
                    <a:pt x="48" y="41"/>
                    <a:pt x="50" y="40"/>
                    <a:pt x="52" y="38"/>
                  </a:cubicBezTo>
                  <a:cubicBezTo>
                    <a:pt x="55" y="36"/>
                    <a:pt x="57" y="31"/>
                    <a:pt x="57" y="25"/>
                  </a:cubicBezTo>
                  <a:cubicBezTo>
                    <a:pt x="57" y="21"/>
                    <a:pt x="56" y="17"/>
                    <a:pt x="55" y="14"/>
                  </a:cubicBezTo>
                  <a:cubicBezTo>
                    <a:pt x="53" y="11"/>
                    <a:pt x="50" y="10"/>
                    <a:pt x="47" y="10"/>
                  </a:cubicBezTo>
                  <a:cubicBezTo>
                    <a:pt x="44" y="10"/>
                    <a:pt x="42" y="11"/>
                    <a:pt x="41" y="13"/>
                  </a:cubicBezTo>
                  <a:cubicBezTo>
                    <a:pt x="40" y="15"/>
                    <a:pt x="39" y="18"/>
                    <a:pt x="38" y="22"/>
                  </a:cubicBezTo>
                  <a:lnTo>
                    <a:pt x="36" y="31"/>
                  </a:lnTo>
                  <a:cubicBezTo>
                    <a:pt x="34" y="36"/>
                    <a:pt x="33" y="40"/>
                    <a:pt x="31" y="42"/>
                  </a:cubicBezTo>
                  <a:cubicBezTo>
                    <a:pt x="28" y="47"/>
                    <a:pt x="24" y="49"/>
                    <a:pt x="19" y="49"/>
                  </a:cubicBezTo>
                  <a:cubicBezTo>
                    <a:pt x="14" y="49"/>
                    <a:pt x="9" y="47"/>
                    <a:pt x="5" y="43"/>
                  </a:cubicBezTo>
                  <a:cubicBezTo>
                    <a:pt x="2" y="39"/>
                    <a:pt x="0" y="33"/>
                    <a:pt x="0" y="26"/>
                  </a:cubicBezTo>
                  <a:cubicBezTo>
                    <a:pt x="0" y="16"/>
                    <a:pt x="2" y="10"/>
                    <a:pt x="8" y="5"/>
                  </a:cubicBezTo>
                  <a:cubicBezTo>
                    <a:pt x="11" y="3"/>
                    <a:pt x="15" y="2"/>
                    <a:pt x="19" y="2"/>
                  </a:cubicBezTo>
                  <a:lnTo>
                    <a:pt x="19" y="12"/>
                  </a:lnTo>
                  <a:cubicBezTo>
                    <a:pt x="17" y="12"/>
                    <a:pt x="15" y="13"/>
                    <a:pt x="13" y="14"/>
                  </a:cubicBezTo>
                  <a:cubicBezTo>
                    <a:pt x="10" y="16"/>
                    <a:pt x="9" y="21"/>
                    <a:pt x="9" y="27"/>
                  </a:cubicBezTo>
                  <a:cubicBezTo>
                    <a:pt x="9" y="30"/>
                    <a:pt x="9" y="33"/>
                    <a:pt x="11" y="35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20" y="39"/>
                    <a:pt x="22" y="37"/>
                    <a:pt x="23" y="35"/>
                  </a:cubicBezTo>
                  <a:cubicBezTo>
                    <a:pt x="24" y="33"/>
                    <a:pt x="25" y="31"/>
                    <a:pt x="26" y="28"/>
                  </a:cubicBezTo>
                  <a:lnTo>
                    <a:pt x="28" y="21"/>
                  </a:lnTo>
                  <a:cubicBezTo>
                    <a:pt x="29" y="13"/>
                    <a:pt x="31" y="8"/>
                    <a:pt x="33" y="6"/>
                  </a:cubicBezTo>
                  <a:cubicBezTo>
                    <a:pt x="36" y="2"/>
                    <a:pt x="40" y="0"/>
                    <a:pt x="46" y="0"/>
                  </a:cubicBezTo>
                  <a:cubicBezTo>
                    <a:pt x="51" y="0"/>
                    <a:pt x="56" y="2"/>
                    <a:pt x="60" y="6"/>
                  </a:cubicBezTo>
                  <a:cubicBezTo>
                    <a:pt x="64" y="10"/>
                    <a:pt x="66" y="16"/>
                    <a:pt x="66" y="25"/>
                  </a:cubicBezTo>
                  <a:cubicBezTo>
                    <a:pt x="66" y="34"/>
                    <a:pt x="64" y="41"/>
                    <a:pt x="60" y="45"/>
                  </a:cubicBezTo>
                  <a:cubicBezTo>
                    <a:pt x="55" y="49"/>
                    <a:pt x="50" y="51"/>
                    <a:pt x="44" y="51"/>
                  </a:cubicBezTo>
                  <a:lnTo>
                    <a:pt x="44" y="41"/>
                  </a:lnTo>
                  <a:close/>
                  <a:moveTo>
                    <a:pt x="0" y="25"/>
                  </a:move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71" name="Freeform 58"/>
            <p:cNvSpPr>
              <a:spLocks/>
            </p:cNvSpPr>
            <p:nvPr/>
          </p:nvSpPr>
          <p:spPr bwMode="auto">
            <a:xfrm>
              <a:off x="6021388" y="4875213"/>
              <a:ext cx="109538" cy="4603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115" y="36"/>
                </a:cxn>
                <a:cxn ang="0">
                  <a:pos x="115" y="48"/>
                </a:cxn>
                <a:cxn ang="0">
                  <a:pos x="0" y="12"/>
                </a:cxn>
              </a:cxnLst>
              <a:rect l="0" t="0" r="r" b="b"/>
              <a:pathLst>
                <a:path w="115" h="48">
                  <a:moveTo>
                    <a:pt x="0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15" y="36"/>
                  </a:lnTo>
                  <a:lnTo>
                    <a:pt x="115" y="4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72" name="Freeform 59"/>
            <p:cNvSpPr>
              <a:spLocks noEditPoints="1"/>
            </p:cNvSpPr>
            <p:nvPr/>
          </p:nvSpPr>
          <p:spPr bwMode="auto">
            <a:xfrm>
              <a:off x="6049963" y="4797425"/>
              <a:ext cx="84138" cy="74613"/>
            </a:xfrm>
            <a:custGeom>
              <a:avLst/>
              <a:gdLst/>
              <a:ahLst/>
              <a:cxnLst>
                <a:cxn ang="0">
                  <a:pos x="63" y="64"/>
                </a:cxn>
                <a:cxn ang="0">
                  <a:pos x="63" y="64"/>
                </a:cxn>
                <a:cxn ang="0">
                  <a:pos x="73" y="60"/>
                </a:cxn>
                <a:cxn ang="0">
                  <a:pos x="76" y="49"/>
                </a:cxn>
                <a:cxn ang="0">
                  <a:pos x="73" y="35"/>
                </a:cxn>
                <a:cxn ang="0">
                  <a:pos x="54" y="23"/>
                </a:cxn>
                <a:cxn ang="0">
                  <a:pos x="43" y="23"/>
                </a:cxn>
                <a:cxn ang="0">
                  <a:pos x="46" y="30"/>
                </a:cxn>
                <a:cxn ang="0">
                  <a:pos x="47" y="38"/>
                </a:cxn>
                <a:cxn ang="0">
                  <a:pos x="49" y="46"/>
                </a:cxn>
                <a:cxn ang="0">
                  <a:pos x="52" y="58"/>
                </a:cxn>
                <a:cxn ang="0">
                  <a:pos x="63" y="64"/>
                </a:cxn>
                <a:cxn ang="0">
                  <a:pos x="63" y="64"/>
                </a:cxn>
                <a:cxn ang="0">
                  <a:pos x="35" y="30"/>
                </a:cxn>
                <a:cxn ang="0">
                  <a:pos x="35" y="30"/>
                </a:cxn>
                <a:cxn ang="0">
                  <a:pos x="31" y="24"/>
                </a:cxn>
                <a:cxn ang="0">
                  <a:pos x="26" y="23"/>
                </a:cxn>
                <a:cxn ang="0">
                  <a:pos x="15" y="28"/>
                </a:cxn>
                <a:cxn ang="0">
                  <a:pos x="12" y="43"/>
                </a:cxn>
                <a:cxn ang="0">
                  <a:pos x="18" y="58"/>
                </a:cxn>
                <a:cxn ang="0">
                  <a:pos x="28" y="62"/>
                </a:cxn>
                <a:cxn ang="0">
                  <a:pos x="28" y="75"/>
                </a:cxn>
                <a:cxn ang="0">
                  <a:pos x="6" y="65"/>
                </a:cxn>
                <a:cxn ang="0">
                  <a:pos x="0" y="42"/>
                </a:cxn>
                <a:cxn ang="0">
                  <a:pos x="6" y="19"/>
                </a:cxn>
                <a:cxn ang="0">
                  <a:pos x="23" y="9"/>
                </a:cxn>
                <a:cxn ang="0">
                  <a:pos x="71" y="9"/>
                </a:cxn>
                <a:cxn ang="0">
                  <a:pos x="75" y="9"/>
                </a:cxn>
                <a:cxn ang="0">
                  <a:pos x="76" y="5"/>
                </a:cxn>
                <a:cxn ang="0">
                  <a:pos x="76" y="3"/>
                </a:cxn>
                <a:cxn ang="0">
                  <a:pos x="76" y="0"/>
                </a:cxn>
                <a:cxn ang="0">
                  <a:pos x="86" y="0"/>
                </a:cxn>
                <a:cxn ang="0">
                  <a:pos x="87" y="5"/>
                </a:cxn>
                <a:cxn ang="0">
                  <a:pos x="87" y="10"/>
                </a:cxn>
                <a:cxn ang="0">
                  <a:pos x="82" y="20"/>
                </a:cxn>
                <a:cxn ang="0">
                  <a:pos x="75" y="23"/>
                </a:cxn>
                <a:cxn ang="0">
                  <a:pos x="84" y="35"/>
                </a:cxn>
                <a:cxn ang="0">
                  <a:pos x="88" y="53"/>
                </a:cxn>
                <a:cxn ang="0">
                  <a:pos x="81" y="72"/>
                </a:cxn>
                <a:cxn ang="0">
                  <a:pos x="64" y="79"/>
                </a:cxn>
                <a:cxn ang="0">
                  <a:pos x="46" y="72"/>
                </a:cxn>
                <a:cxn ang="0">
                  <a:pos x="38" y="53"/>
                </a:cxn>
                <a:cxn ang="0">
                  <a:pos x="35" y="30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8" h="79">
                  <a:moveTo>
                    <a:pt x="63" y="64"/>
                  </a:moveTo>
                  <a:lnTo>
                    <a:pt x="63" y="64"/>
                  </a:lnTo>
                  <a:cubicBezTo>
                    <a:pt x="67" y="64"/>
                    <a:pt x="71" y="63"/>
                    <a:pt x="73" y="60"/>
                  </a:cubicBezTo>
                  <a:cubicBezTo>
                    <a:pt x="75" y="57"/>
                    <a:pt x="76" y="53"/>
                    <a:pt x="76" y="49"/>
                  </a:cubicBezTo>
                  <a:cubicBezTo>
                    <a:pt x="76" y="44"/>
                    <a:pt x="75" y="40"/>
                    <a:pt x="73" y="35"/>
                  </a:cubicBezTo>
                  <a:cubicBezTo>
                    <a:pt x="69" y="27"/>
                    <a:pt x="63" y="23"/>
                    <a:pt x="54" y="23"/>
                  </a:cubicBezTo>
                  <a:lnTo>
                    <a:pt x="43" y="23"/>
                  </a:lnTo>
                  <a:cubicBezTo>
                    <a:pt x="44" y="25"/>
                    <a:pt x="45" y="27"/>
                    <a:pt x="46" y="30"/>
                  </a:cubicBezTo>
                  <a:cubicBezTo>
                    <a:pt x="47" y="33"/>
                    <a:pt x="47" y="35"/>
                    <a:pt x="47" y="38"/>
                  </a:cubicBezTo>
                  <a:lnTo>
                    <a:pt x="49" y="46"/>
                  </a:lnTo>
                  <a:cubicBezTo>
                    <a:pt x="49" y="52"/>
                    <a:pt x="50" y="55"/>
                    <a:pt x="52" y="58"/>
                  </a:cubicBezTo>
                  <a:cubicBezTo>
                    <a:pt x="54" y="62"/>
                    <a:pt x="58" y="64"/>
                    <a:pt x="63" y="64"/>
                  </a:cubicBezTo>
                  <a:lnTo>
                    <a:pt x="63" y="64"/>
                  </a:lnTo>
                  <a:close/>
                  <a:moveTo>
                    <a:pt x="35" y="30"/>
                  </a:moveTo>
                  <a:lnTo>
                    <a:pt x="35" y="30"/>
                  </a:lnTo>
                  <a:cubicBezTo>
                    <a:pt x="35" y="27"/>
                    <a:pt x="33" y="25"/>
                    <a:pt x="31" y="24"/>
                  </a:cubicBezTo>
                  <a:cubicBezTo>
                    <a:pt x="30" y="23"/>
                    <a:pt x="28" y="23"/>
                    <a:pt x="26" y="23"/>
                  </a:cubicBezTo>
                  <a:cubicBezTo>
                    <a:pt x="21" y="23"/>
                    <a:pt x="18" y="25"/>
                    <a:pt x="15" y="28"/>
                  </a:cubicBezTo>
                  <a:cubicBezTo>
                    <a:pt x="13" y="32"/>
                    <a:pt x="12" y="36"/>
                    <a:pt x="12" y="43"/>
                  </a:cubicBezTo>
                  <a:cubicBezTo>
                    <a:pt x="12" y="50"/>
                    <a:pt x="14" y="55"/>
                    <a:pt x="18" y="58"/>
                  </a:cubicBezTo>
                  <a:cubicBezTo>
                    <a:pt x="20" y="60"/>
                    <a:pt x="23" y="61"/>
                    <a:pt x="28" y="62"/>
                  </a:cubicBezTo>
                  <a:lnTo>
                    <a:pt x="28" y="75"/>
                  </a:lnTo>
                  <a:cubicBezTo>
                    <a:pt x="18" y="74"/>
                    <a:pt x="10" y="71"/>
                    <a:pt x="6" y="65"/>
                  </a:cubicBezTo>
                  <a:cubicBezTo>
                    <a:pt x="2" y="58"/>
                    <a:pt x="0" y="51"/>
                    <a:pt x="0" y="42"/>
                  </a:cubicBezTo>
                  <a:cubicBezTo>
                    <a:pt x="0" y="33"/>
                    <a:pt x="2" y="25"/>
                    <a:pt x="6" y="19"/>
                  </a:cubicBezTo>
                  <a:cubicBezTo>
                    <a:pt x="10" y="13"/>
                    <a:pt x="15" y="9"/>
                    <a:pt x="23" y="9"/>
                  </a:cubicBezTo>
                  <a:lnTo>
                    <a:pt x="71" y="9"/>
                  </a:lnTo>
                  <a:cubicBezTo>
                    <a:pt x="73" y="9"/>
                    <a:pt x="74" y="9"/>
                    <a:pt x="75" y="9"/>
                  </a:cubicBezTo>
                  <a:cubicBezTo>
                    <a:pt x="76" y="8"/>
                    <a:pt x="76" y="7"/>
                    <a:pt x="76" y="5"/>
                  </a:cubicBezTo>
                  <a:cubicBezTo>
                    <a:pt x="76" y="4"/>
                    <a:pt x="76" y="4"/>
                    <a:pt x="76" y="3"/>
                  </a:cubicBezTo>
                  <a:cubicBezTo>
                    <a:pt x="76" y="2"/>
                    <a:pt x="76" y="1"/>
                    <a:pt x="76" y="0"/>
                  </a:cubicBezTo>
                  <a:lnTo>
                    <a:pt x="86" y="0"/>
                  </a:lnTo>
                  <a:cubicBezTo>
                    <a:pt x="87" y="2"/>
                    <a:pt x="87" y="4"/>
                    <a:pt x="87" y="5"/>
                  </a:cubicBezTo>
                  <a:cubicBezTo>
                    <a:pt x="87" y="6"/>
                    <a:pt x="87" y="8"/>
                    <a:pt x="87" y="10"/>
                  </a:cubicBezTo>
                  <a:cubicBezTo>
                    <a:pt x="87" y="15"/>
                    <a:pt x="86" y="18"/>
                    <a:pt x="82" y="20"/>
                  </a:cubicBezTo>
                  <a:cubicBezTo>
                    <a:pt x="80" y="22"/>
                    <a:pt x="78" y="22"/>
                    <a:pt x="75" y="23"/>
                  </a:cubicBezTo>
                  <a:cubicBezTo>
                    <a:pt x="78" y="26"/>
                    <a:pt x="81" y="30"/>
                    <a:pt x="84" y="35"/>
                  </a:cubicBezTo>
                  <a:cubicBezTo>
                    <a:pt x="87" y="40"/>
                    <a:pt x="88" y="46"/>
                    <a:pt x="88" y="53"/>
                  </a:cubicBezTo>
                  <a:cubicBezTo>
                    <a:pt x="88" y="60"/>
                    <a:pt x="86" y="67"/>
                    <a:pt x="81" y="72"/>
                  </a:cubicBezTo>
                  <a:cubicBezTo>
                    <a:pt x="77" y="76"/>
                    <a:pt x="71" y="79"/>
                    <a:pt x="64" y="79"/>
                  </a:cubicBezTo>
                  <a:cubicBezTo>
                    <a:pt x="56" y="79"/>
                    <a:pt x="50" y="77"/>
                    <a:pt x="46" y="72"/>
                  </a:cubicBezTo>
                  <a:cubicBezTo>
                    <a:pt x="42" y="67"/>
                    <a:pt x="39" y="61"/>
                    <a:pt x="38" y="53"/>
                  </a:cubicBezTo>
                  <a:lnTo>
                    <a:pt x="35" y="30"/>
                  </a:lnTo>
                  <a:close/>
                  <a:moveTo>
                    <a:pt x="0" y="42"/>
                  </a:move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73" name="Freeform 60"/>
            <p:cNvSpPr>
              <a:spLocks/>
            </p:cNvSpPr>
            <p:nvPr/>
          </p:nvSpPr>
          <p:spPr bwMode="auto">
            <a:xfrm>
              <a:off x="6019800" y="4752975"/>
              <a:ext cx="142875" cy="34925"/>
            </a:xfrm>
            <a:custGeom>
              <a:avLst/>
              <a:gdLst/>
              <a:ahLst/>
              <a:cxnLst>
                <a:cxn ang="0">
                  <a:pos x="148" y="36"/>
                </a:cxn>
                <a:cxn ang="0">
                  <a:pos x="148" y="36"/>
                </a:cxn>
                <a:cxn ang="0">
                  <a:pos x="113" y="20"/>
                </a:cxn>
                <a:cxn ang="0">
                  <a:pos x="74" y="14"/>
                </a:cxn>
                <a:cxn ang="0">
                  <a:pos x="33" y="21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23" y="12"/>
                </a:cxn>
                <a:cxn ang="0">
                  <a:pos x="35" y="7"/>
                </a:cxn>
                <a:cxn ang="0">
                  <a:pos x="55" y="1"/>
                </a:cxn>
                <a:cxn ang="0">
                  <a:pos x="73" y="0"/>
                </a:cxn>
                <a:cxn ang="0">
                  <a:pos x="114" y="7"/>
                </a:cxn>
                <a:cxn ang="0">
                  <a:pos x="148" y="26"/>
                </a:cxn>
                <a:cxn ang="0">
                  <a:pos x="148" y="36"/>
                </a:cxn>
              </a:cxnLst>
              <a:rect l="0" t="0" r="r" b="b"/>
              <a:pathLst>
                <a:path w="148" h="36">
                  <a:moveTo>
                    <a:pt x="148" y="36"/>
                  </a:moveTo>
                  <a:lnTo>
                    <a:pt x="148" y="36"/>
                  </a:lnTo>
                  <a:cubicBezTo>
                    <a:pt x="132" y="28"/>
                    <a:pt x="120" y="22"/>
                    <a:pt x="113" y="20"/>
                  </a:cubicBezTo>
                  <a:cubicBezTo>
                    <a:pt x="102" y="16"/>
                    <a:pt x="89" y="14"/>
                    <a:pt x="74" y="14"/>
                  </a:cubicBezTo>
                  <a:cubicBezTo>
                    <a:pt x="59" y="14"/>
                    <a:pt x="45" y="17"/>
                    <a:pt x="33" y="21"/>
                  </a:cubicBezTo>
                  <a:cubicBezTo>
                    <a:pt x="25" y="23"/>
                    <a:pt x="14" y="28"/>
                    <a:pt x="0" y="36"/>
                  </a:cubicBezTo>
                  <a:lnTo>
                    <a:pt x="0" y="27"/>
                  </a:lnTo>
                  <a:cubicBezTo>
                    <a:pt x="12" y="19"/>
                    <a:pt x="20" y="14"/>
                    <a:pt x="23" y="12"/>
                  </a:cubicBezTo>
                  <a:cubicBezTo>
                    <a:pt x="26" y="10"/>
                    <a:pt x="30" y="9"/>
                    <a:pt x="35" y="7"/>
                  </a:cubicBezTo>
                  <a:cubicBezTo>
                    <a:pt x="42" y="4"/>
                    <a:pt x="48" y="2"/>
                    <a:pt x="55" y="1"/>
                  </a:cubicBezTo>
                  <a:cubicBezTo>
                    <a:pt x="61" y="0"/>
                    <a:pt x="67" y="0"/>
                    <a:pt x="73" y="0"/>
                  </a:cubicBezTo>
                  <a:cubicBezTo>
                    <a:pt x="88" y="0"/>
                    <a:pt x="102" y="2"/>
                    <a:pt x="114" y="7"/>
                  </a:cubicBezTo>
                  <a:cubicBezTo>
                    <a:pt x="122" y="10"/>
                    <a:pt x="133" y="16"/>
                    <a:pt x="148" y="26"/>
                  </a:cubicBezTo>
                  <a:lnTo>
                    <a:pt x="148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674" name="TextBox 673"/>
            <p:cNvSpPr txBox="1"/>
            <p:nvPr/>
          </p:nvSpPr>
          <p:spPr>
            <a:xfrm>
              <a:off x="7197804" y="4295001"/>
              <a:ext cx="1027845" cy="286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err="1" smtClean="0">
                  <a:solidFill>
                    <a:schemeClr val="tx1"/>
                  </a:solidFill>
                </a:rPr>
                <a:t>Microtearing</a:t>
              </a:r>
              <a:endParaRPr lang="en-US" b="0" i="0" dirty="0">
                <a:solidFill>
                  <a:schemeClr val="tx1"/>
                </a:solidFill>
              </a:endParaRPr>
            </a:p>
          </p:txBody>
        </p:sp>
        <p:sp>
          <p:nvSpPr>
            <p:cNvPr id="675" name="TextBox 674"/>
            <p:cNvSpPr txBox="1"/>
            <p:nvPr/>
          </p:nvSpPr>
          <p:spPr>
            <a:xfrm>
              <a:off x="7467600" y="5410200"/>
              <a:ext cx="482824" cy="286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err="1" smtClean="0">
                  <a:solidFill>
                    <a:schemeClr val="accent2"/>
                  </a:solidFill>
                </a:rPr>
                <a:t>ExB</a:t>
              </a:r>
              <a:endParaRPr lang="en-US" b="0" i="0" dirty="0">
                <a:solidFill>
                  <a:schemeClr val="accent2"/>
                </a:solidFill>
              </a:endParaRPr>
            </a:p>
          </p:txBody>
        </p:sp>
      </p:grpSp>
      <p:cxnSp>
        <p:nvCxnSpPr>
          <p:cNvPr id="679" name="Straight Connector 678"/>
          <p:cNvCxnSpPr/>
          <p:nvPr/>
        </p:nvCxnSpPr>
        <p:spPr bwMode="auto">
          <a:xfrm>
            <a:off x="6324600" y="2823424"/>
            <a:ext cx="0" cy="1524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2" name="Straight Connector 681"/>
          <p:cNvCxnSpPr/>
          <p:nvPr/>
        </p:nvCxnSpPr>
        <p:spPr bwMode="auto">
          <a:xfrm>
            <a:off x="8686800" y="2823424"/>
            <a:ext cx="0" cy="1524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5" name="TextBox 684"/>
          <p:cNvSpPr txBox="1"/>
          <p:nvPr/>
        </p:nvSpPr>
        <p:spPr>
          <a:xfrm>
            <a:off x="6934200" y="6214646"/>
            <a:ext cx="1295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0" dirty="0" smtClean="0">
                <a:solidFill>
                  <a:schemeClr val="tx1"/>
                </a:solidFill>
              </a:rPr>
              <a:t>r/a</a:t>
            </a:r>
            <a:endParaRPr lang="en-US" sz="1600" i="0" dirty="0">
              <a:solidFill>
                <a:schemeClr val="tx1"/>
              </a:solidFill>
            </a:endParaRPr>
          </a:p>
        </p:txBody>
      </p:sp>
      <p:sp>
        <p:nvSpPr>
          <p:cNvPr id="686" name="TextBox 685"/>
          <p:cNvSpPr txBox="1"/>
          <p:nvPr/>
        </p:nvSpPr>
        <p:spPr>
          <a:xfrm>
            <a:off x="6934200" y="2975824"/>
            <a:ext cx="1295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0" dirty="0" smtClean="0">
                <a:solidFill>
                  <a:schemeClr val="tx1"/>
                </a:solidFill>
              </a:rPr>
              <a:t>r/a</a:t>
            </a:r>
            <a:endParaRPr lang="en-US" sz="1600" i="0" dirty="0">
              <a:solidFill>
                <a:schemeClr val="tx1"/>
              </a:solidFill>
            </a:endParaRPr>
          </a:p>
        </p:txBody>
      </p:sp>
      <p:sp>
        <p:nvSpPr>
          <p:cNvPr id="688" name="Slide Number Placeholder 6"/>
          <p:cNvSpPr txBox="1">
            <a:spLocks/>
          </p:cNvSpPr>
          <p:nvPr/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A5C58C-FD11-4B94-BFF4-CA8E3597B327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Arial" pitchFamily="34" charset="0"/>
                <a:ea typeface="Gulim" pitchFamily="34" charset="-127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Arial" pitchFamily="34" charset="0"/>
              <a:ea typeface="Gulim" pitchFamily="34" charset="-127"/>
              <a:cs typeface="Arial" charset="0"/>
            </a:endParaRPr>
          </a:p>
        </p:txBody>
      </p:sp>
      <p:sp>
        <p:nvSpPr>
          <p:cNvPr id="75" name="Right Arrow 74"/>
          <p:cNvSpPr/>
          <p:nvPr/>
        </p:nvSpPr>
        <p:spPr bwMode="auto">
          <a:xfrm>
            <a:off x="5029200" y="1126681"/>
            <a:ext cx="669142" cy="39731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6" name="Right Arrow 75"/>
          <p:cNvSpPr/>
          <p:nvPr/>
        </p:nvSpPr>
        <p:spPr bwMode="auto">
          <a:xfrm rot="1925787">
            <a:off x="5007420" y="3417672"/>
            <a:ext cx="669142" cy="39731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029" name="Freeform 5"/>
          <p:cNvSpPr>
            <a:spLocks/>
          </p:cNvSpPr>
          <p:nvPr/>
        </p:nvSpPr>
        <p:spPr bwMode="auto">
          <a:xfrm>
            <a:off x="6183313" y="3505201"/>
            <a:ext cx="790575" cy="2339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177" y="0"/>
              </a:cxn>
              <a:cxn ang="0">
                <a:pos x="1177" y="3772"/>
              </a:cxn>
              <a:cxn ang="0">
                <a:pos x="0" y="3772"/>
              </a:cxn>
              <a:cxn ang="0">
                <a:pos x="0" y="0"/>
              </a:cxn>
            </a:cxnLst>
            <a:rect l="0" t="0" r="r" b="b"/>
            <a:pathLst>
              <a:path w="1177" h="3772">
                <a:moveTo>
                  <a:pt x="0" y="0"/>
                </a:moveTo>
                <a:lnTo>
                  <a:pt x="0" y="0"/>
                </a:lnTo>
                <a:lnTo>
                  <a:pt x="1177" y="0"/>
                </a:lnTo>
                <a:lnTo>
                  <a:pt x="1177" y="3772"/>
                </a:lnTo>
                <a:lnTo>
                  <a:pt x="0" y="3772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6188075" y="5845176"/>
            <a:ext cx="2598738" cy="1588"/>
          </a:xfrm>
          <a:custGeom>
            <a:avLst/>
            <a:gdLst/>
            <a:ahLst/>
            <a:cxnLst>
              <a:cxn ang="0">
                <a:pos x="3867" y="0"/>
              </a:cxn>
              <a:cxn ang="0">
                <a:pos x="3867" y="0"/>
              </a:cxn>
              <a:cxn ang="0">
                <a:pos x="0" y="0"/>
              </a:cxn>
            </a:cxnLst>
            <a:rect l="0" t="0" r="r" b="b"/>
            <a:pathLst>
              <a:path w="3867">
                <a:moveTo>
                  <a:pt x="3867" y="0"/>
                </a:moveTo>
                <a:lnTo>
                  <a:pt x="3867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6188075" y="5845176"/>
            <a:ext cx="1588" cy="92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47"/>
              </a:cxn>
            </a:cxnLst>
            <a:rect l="0" t="0" r="r" b="b"/>
            <a:pathLst>
              <a:path h="147">
                <a:moveTo>
                  <a:pt x="0" y="0"/>
                </a:moveTo>
                <a:lnTo>
                  <a:pt x="0" y="0"/>
                </a:lnTo>
                <a:lnTo>
                  <a:pt x="0" y="147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318250" y="5845176"/>
            <a:ext cx="1588" cy="460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3"/>
              </a:cxn>
            </a:cxnLst>
            <a:rect l="0" t="0" r="r" b="b"/>
            <a:pathLst>
              <a:path h="73">
                <a:moveTo>
                  <a:pt x="0" y="0"/>
                </a:moveTo>
                <a:lnTo>
                  <a:pt x="0" y="0"/>
                </a:lnTo>
                <a:lnTo>
                  <a:pt x="0" y="73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6448425" y="5845176"/>
            <a:ext cx="1588" cy="92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47"/>
              </a:cxn>
            </a:cxnLst>
            <a:rect l="0" t="0" r="r" b="b"/>
            <a:pathLst>
              <a:path h="147">
                <a:moveTo>
                  <a:pt x="0" y="0"/>
                </a:moveTo>
                <a:lnTo>
                  <a:pt x="0" y="0"/>
                </a:lnTo>
                <a:lnTo>
                  <a:pt x="0" y="147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6578600" y="5845176"/>
            <a:ext cx="1588" cy="460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3"/>
              </a:cxn>
            </a:cxnLst>
            <a:rect l="0" t="0" r="r" b="b"/>
            <a:pathLst>
              <a:path h="73">
                <a:moveTo>
                  <a:pt x="0" y="0"/>
                </a:moveTo>
                <a:lnTo>
                  <a:pt x="0" y="0"/>
                </a:lnTo>
                <a:lnTo>
                  <a:pt x="0" y="73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Freeform 11"/>
          <p:cNvSpPr>
            <a:spLocks/>
          </p:cNvSpPr>
          <p:nvPr/>
        </p:nvSpPr>
        <p:spPr bwMode="auto">
          <a:xfrm>
            <a:off x="6707188" y="5845176"/>
            <a:ext cx="1588" cy="92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47"/>
              </a:cxn>
            </a:cxnLst>
            <a:rect l="0" t="0" r="r" b="b"/>
            <a:pathLst>
              <a:path h="147">
                <a:moveTo>
                  <a:pt x="0" y="0"/>
                </a:moveTo>
                <a:lnTo>
                  <a:pt x="0" y="0"/>
                </a:lnTo>
                <a:lnTo>
                  <a:pt x="0" y="147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Freeform 12"/>
          <p:cNvSpPr>
            <a:spLocks/>
          </p:cNvSpPr>
          <p:nvPr/>
        </p:nvSpPr>
        <p:spPr bwMode="auto">
          <a:xfrm>
            <a:off x="6838950" y="5845176"/>
            <a:ext cx="1588" cy="460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3"/>
              </a:cxn>
            </a:cxnLst>
            <a:rect l="0" t="0" r="r" b="b"/>
            <a:pathLst>
              <a:path h="73">
                <a:moveTo>
                  <a:pt x="0" y="0"/>
                </a:moveTo>
                <a:lnTo>
                  <a:pt x="0" y="0"/>
                </a:lnTo>
                <a:lnTo>
                  <a:pt x="0" y="73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6967538" y="5845176"/>
            <a:ext cx="1588" cy="92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47"/>
              </a:cxn>
            </a:cxnLst>
            <a:rect l="0" t="0" r="r" b="b"/>
            <a:pathLst>
              <a:path h="147">
                <a:moveTo>
                  <a:pt x="0" y="0"/>
                </a:moveTo>
                <a:lnTo>
                  <a:pt x="0" y="0"/>
                </a:lnTo>
                <a:lnTo>
                  <a:pt x="0" y="147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7097713" y="5845176"/>
            <a:ext cx="1588" cy="460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3"/>
              </a:cxn>
            </a:cxnLst>
            <a:rect l="0" t="0" r="r" b="b"/>
            <a:pathLst>
              <a:path h="73">
                <a:moveTo>
                  <a:pt x="0" y="0"/>
                </a:moveTo>
                <a:lnTo>
                  <a:pt x="0" y="0"/>
                </a:lnTo>
                <a:lnTo>
                  <a:pt x="0" y="73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7227888" y="5845176"/>
            <a:ext cx="1588" cy="92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47"/>
              </a:cxn>
            </a:cxnLst>
            <a:rect l="0" t="0" r="r" b="b"/>
            <a:pathLst>
              <a:path h="147">
                <a:moveTo>
                  <a:pt x="0" y="0"/>
                </a:moveTo>
                <a:lnTo>
                  <a:pt x="0" y="0"/>
                </a:lnTo>
                <a:lnTo>
                  <a:pt x="0" y="147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7358063" y="5845176"/>
            <a:ext cx="1588" cy="460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3"/>
              </a:cxn>
            </a:cxnLst>
            <a:rect l="0" t="0" r="r" b="b"/>
            <a:pathLst>
              <a:path h="73">
                <a:moveTo>
                  <a:pt x="0" y="0"/>
                </a:moveTo>
                <a:lnTo>
                  <a:pt x="0" y="0"/>
                </a:lnTo>
                <a:lnTo>
                  <a:pt x="0" y="73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7486650" y="5845176"/>
            <a:ext cx="1588" cy="92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47"/>
              </a:cxn>
            </a:cxnLst>
            <a:rect l="0" t="0" r="r" b="b"/>
            <a:pathLst>
              <a:path h="147">
                <a:moveTo>
                  <a:pt x="0" y="0"/>
                </a:moveTo>
                <a:lnTo>
                  <a:pt x="0" y="0"/>
                </a:lnTo>
                <a:lnTo>
                  <a:pt x="0" y="147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Freeform 18"/>
          <p:cNvSpPr>
            <a:spLocks/>
          </p:cNvSpPr>
          <p:nvPr/>
        </p:nvSpPr>
        <p:spPr bwMode="auto">
          <a:xfrm>
            <a:off x="7618413" y="5845176"/>
            <a:ext cx="1588" cy="460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3"/>
              </a:cxn>
            </a:cxnLst>
            <a:rect l="0" t="0" r="r" b="b"/>
            <a:pathLst>
              <a:path h="73">
                <a:moveTo>
                  <a:pt x="0" y="0"/>
                </a:moveTo>
                <a:lnTo>
                  <a:pt x="0" y="0"/>
                </a:lnTo>
                <a:lnTo>
                  <a:pt x="0" y="73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7747000" y="5845176"/>
            <a:ext cx="1588" cy="92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47"/>
              </a:cxn>
            </a:cxnLst>
            <a:rect l="0" t="0" r="r" b="b"/>
            <a:pathLst>
              <a:path h="147">
                <a:moveTo>
                  <a:pt x="0" y="0"/>
                </a:moveTo>
                <a:lnTo>
                  <a:pt x="0" y="0"/>
                </a:lnTo>
                <a:lnTo>
                  <a:pt x="0" y="147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7877175" y="5845176"/>
            <a:ext cx="1588" cy="460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3"/>
              </a:cxn>
            </a:cxnLst>
            <a:rect l="0" t="0" r="r" b="b"/>
            <a:pathLst>
              <a:path h="73">
                <a:moveTo>
                  <a:pt x="0" y="0"/>
                </a:moveTo>
                <a:lnTo>
                  <a:pt x="0" y="0"/>
                </a:lnTo>
                <a:lnTo>
                  <a:pt x="0" y="73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" name="Freeform 21"/>
          <p:cNvSpPr>
            <a:spLocks/>
          </p:cNvSpPr>
          <p:nvPr/>
        </p:nvSpPr>
        <p:spPr bwMode="auto">
          <a:xfrm>
            <a:off x="8007350" y="5845176"/>
            <a:ext cx="1588" cy="92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47"/>
              </a:cxn>
            </a:cxnLst>
            <a:rect l="0" t="0" r="r" b="b"/>
            <a:pathLst>
              <a:path h="147">
                <a:moveTo>
                  <a:pt x="0" y="0"/>
                </a:moveTo>
                <a:lnTo>
                  <a:pt x="0" y="0"/>
                </a:lnTo>
                <a:lnTo>
                  <a:pt x="0" y="147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8137525" y="5845176"/>
            <a:ext cx="1588" cy="460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3"/>
              </a:cxn>
            </a:cxnLst>
            <a:rect l="0" t="0" r="r" b="b"/>
            <a:pathLst>
              <a:path h="73">
                <a:moveTo>
                  <a:pt x="0" y="0"/>
                </a:moveTo>
                <a:lnTo>
                  <a:pt x="0" y="0"/>
                </a:lnTo>
                <a:lnTo>
                  <a:pt x="0" y="73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8266113" y="5845176"/>
            <a:ext cx="1588" cy="92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47"/>
              </a:cxn>
            </a:cxnLst>
            <a:rect l="0" t="0" r="r" b="b"/>
            <a:pathLst>
              <a:path h="147">
                <a:moveTo>
                  <a:pt x="0" y="0"/>
                </a:moveTo>
                <a:lnTo>
                  <a:pt x="0" y="0"/>
                </a:lnTo>
                <a:lnTo>
                  <a:pt x="0" y="147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" name="Freeform 24"/>
          <p:cNvSpPr>
            <a:spLocks/>
          </p:cNvSpPr>
          <p:nvPr/>
        </p:nvSpPr>
        <p:spPr bwMode="auto">
          <a:xfrm>
            <a:off x="8397875" y="5845176"/>
            <a:ext cx="1588" cy="460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3"/>
              </a:cxn>
            </a:cxnLst>
            <a:rect l="0" t="0" r="r" b="b"/>
            <a:pathLst>
              <a:path h="73">
                <a:moveTo>
                  <a:pt x="0" y="0"/>
                </a:moveTo>
                <a:lnTo>
                  <a:pt x="0" y="0"/>
                </a:lnTo>
                <a:lnTo>
                  <a:pt x="0" y="73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9" name="Freeform 25"/>
          <p:cNvSpPr>
            <a:spLocks/>
          </p:cNvSpPr>
          <p:nvPr/>
        </p:nvSpPr>
        <p:spPr bwMode="auto">
          <a:xfrm>
            <a:off x="8526463" y="5845176"/>
            <a:ext cx="1588" cy="92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47"/>
              </a:cxn>
            </a:cxnLst>
            <a:rect l="0" t="0" r="r" b="b"/>
            <a:pathLst>
              <a:path h="147">
                <a:moveTo>
                  <a:pt x="0" y="0"/>
                </a:moveTo>
                <a:lnTo>
                  <a:pt x="0" y="0"/>
                </a:lnTo>
                <a:lnTo>
                  <a:pt x="0" y="147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Freeform 26"/>
          <p:cNvSpPr>
            <a:spLocks/>
          </p:cNvSpPr>
          <p:nvPr/>
        </p:nvSpPr>
        <p:spPr bwMode="auto">
          <a:xfrm>
            <a:off x="8656638" y="5845176"/>
            <a:ext cx="1588" cy="460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3"/>
              </a:cxn>
            </a:cxnLst>
            <a:rect l="0" t="0" r="r" b="b"/>
            <a:pathLst>
              <a:path h="73">
                <a:moveTo>
                  <a:pt x="0" y="0"/>
                </a:moveTo>
                <a:lnTo>
                  <a:pt x="0" y="0"/>
                </a:lnTo>
                <a:lnTo>
                  <a:pt x="0" y="73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Freeform 27"/>
          <p:cNvSpPr>
            <a:spLocks/>
          </p:cNvSpPr>
          <p:nvPr/>
        </p:nvSpPr>
        <p:spPr bwMode="auto">
          <a:xfrm>
            <a:off x="8786813" y="5845176"/>
            <a:ext cx="1588" cy="92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47"/>
              </a:cxn>
            </a:cxnLst>
            <a:rect l="0" t="0" r="r" b="b"/>
            <a:pathLst>
              <a:path h="147">
                <a:moveTo>
                  <a:pt x="0" y="0"/>
                </a:moveTo>
                <a:lnTo>
                  <a:pt x="0" y="0"/>
                </a:lnTo>
                <a:lnTo>
                  <a:pt x="0" y="147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Freeform 28"/>
          <p:cNvSpPr>
            <a:spLocks/>
          </p:cNvSpPr>
          <p:nvPr/>
        </p:nvSpPr>
        <p:spPr bwMode="auto">
          <a:xfrm>
            <a:off x="6188075" y="3509964"/>
            <a:ext cx="1588" cy="23352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3767"/>
              </a:cxn>
            </a:cxnLst>
            <a:rect l="0" t="0" r="r" b="b"/>
            <a:pathLst>
              <a:path h="3767">
                <a:moveTo>
                  <a:pt x="0" y="0"/>
                </a:moveTo>
                <a:lnTo>
                  <a:pt x="0" y="0"/>
                </a:lnTo>
                <a:lnTo>
                  <a:pt x="0" y="3767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3" name="Freeform 29"/>
          <p:cNvSpPr>
            <a:spLocks/>
          </p:cNvSpPr>
          <p:nvPr/>
        </p:nvSpPr>
        <p:spPr bwMode="auto">
          <a:xfrm>
            <a:off x="6089650" y="5845176"/>
            <a:ext cx="98425" cy="1588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0"/>
              </a:cxn>
              <a:cxn ang="0">
                <a:pos x="0" y="0"/>
              </a:cxn>
            </a:cxnLst>
            <a:rect l="0" t="0" r="r" b="b"/>
            <a:pathLst>
              <a:path w="147">
                <a:moveTo>
                  <a:pt x="147" y="0"/>
                </a:moveTo>
                <a:lnTo>
                  <a:pt x="147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Freeform 30"/>
          <p:cNvSpPr>
            <a:spLocks/>
          </p:cNvSpPr>
          <p:nvPr/>
        </p:nvSpPr>
        <p:spPr bwMode="auto">
          <a:xfrm>
            <a:off x="6138863" y="5716589"/>
            <a:ext cx="49213" cy="1588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73" y="0"/>
              </a:cxn>
              <a:cxn ang="0">
                <a:pos x="0" y="0"/>
              </a:cxn>
            </a:cxnLst>
            <a:rect l="0" t="0" r="r" b="b"/>
            <a:pathLst>
              <a:path w="73">
                <a:moveTo>
                  <a:pt x="73" y="0"/>
                </a:moveTo>
                <a:lnTo>
                  <a:pt x="73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Freeform 31"/>
          <p:cNvSpPr>
            <a:spLocks/>
          </p:cNvSpPr>
          <p:nvPr/>
        </p:nvSpPr>
        <p:spPr bwMode="auto">
          <a:xfrm>
            <a:off x="6089650" y="5589589"/>
            <a:ext cx="98425" cy="1588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0"/>
              </a:cxn>
              <a:cxn ang="0">
                <a:pos x="0" y="0"/>
              </a:cxn>
            </a:cxnLst>
            <a:rect l="0" t="0" r="r" b="b"/>
            <a:pathLst>
              <a:path w="147">
                <a:moveTo>
                  <a:pt x="147" y="0"/>
                </a:moveTo>
                <a:lnTo>
                  <a:pt x="147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6" name="Freeform 32"/>
          <p:cNvSpPr>
            <a:spLocks/>
          </p:cNvSpPr>
          <p:nvPr/>
        </p:nvSpPr>
        <p:spPr bwMode="auto">
          <a:xfrm>
            <a:off x="6138863" y="5456239"/>
            <a:ext cx="49213" cy="1588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73" y="0"/>
              </a:cxn>
              <a:cxn ang="0">
                <a:pos x="0" y="0"/>
              </a:cxn>
            </a:cxnLst>
            <a:rect l="0" t="0" r="r" b="b"/>
            <a:pathLst>
              <a:path w="73">
                <a:moveTo>
                  <a:pt x="73" y="0"/>
                </a:moveTo>
                <a:lnTo>
                  <a:pt x="73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7" name="Freeform 33"/>
          <p:cNvSpPr>
            <a:spLocks/>
          </p:cNvSpPr>
          <p:nvPr/>
        </p:nvSpPr>
        <p:spPr bwMode="auto">
          <a:xfrm>
            <a:off x="6089650" y="5329239"/>
            <a:ext cx="98425" cy="1588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0"/>
              </a:cxn>
              <a:cxn ang="0">
                <a:pos x="0" y="0"/>
              </a:cxn>
            </a:cxnLst>
            <a:rect l="0" t="0" r="r" b="b"/>
            <a:pathLst>
              <a:path w="147">
                <a:moveTo>
                  <a:pt x="147" y="0"/>
                </a:moveTo>
                <a:lnTo>
                  <a:pt x="147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8" name="Freeform 34"/>
          <p:cNvSpPr>
            <a:spLocks/>
          </p:cNvSpPr>
          <p:nvPr/>
        </p:nvSpPr>
        <p:spPr bwMode="auto">
          <a:xfrm>
            <a:off x="6138863" y="5200651"/>
            <a:ext cx="49213" cy="1588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73" y="0"/>
              </a:cxn>
              <a:cxn ang="0">
                <a:pos x="0" y="0"/>
              </a:cxn>
            </a:cxnLst>
            <a:rect l="0" t="0" r="r" b="b"/>
            <a:pathLst>
              <a:path w="73">
                <a:moveTo>
                  <a:pt x="73" y="0"/>
                </a:moveTo>
                <a:lnTo>
                  <a:pt x="73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9" name="Freeform 35"/>
          <p:cNvSpPr>
            <a:spLocks/>
          </p:cNvSpPr>
          <p:nvPr/>
        </p:nvSpPr>
        <p:spPr bwMode="auto">
          <a:xfrm>
            <a:off x="6089650" y="5068889"/>
            <a:ext cx="98425" cy="1588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0"/>
              </a:cxn>
              <a:cxn ang="0">
                <a:pos x="0" y="0"/>
              </a:cxn>
            </a:cxnLst>
            <a:rect l="0" t="0" r="r" b="b"/>
            <a:pathLst>
              <a:path w="147">
                <a:moveTo>
                  <a:pt x="147" y="0"/>
                </a:moveTo>
                <a:lnTo>
                  <a:pt x="147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0" name="Freeform 36"/>
          <p:cNvSpPr>
            <a:spLocks/>
          </p:cNvSpPr>
          <p:nvPr/>
        </p:nvSpPr>
        <p:spPr bwMode="auto">
          <a:xfrm>
            <a:off x="6138863" y="4940301"/>
            <a:ext cx="49213" cy="1588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73" y="0"/>
              </a:cxn>
              <a:cxn ang="0">
                <a:pos x="0" y="0"/>
              </a:cxn>
            </a:cxnLst>
            <a:rect l="0" t="0" r="r" b="b"/>
            <a:pathLst>
              <a:path w="73">
                <a:moveTo>
                  <a:pt x="73" y="0"/>
                </a:moveTo>
                <a:lnTo>
                  <a:pt x="73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" name="Freeform 37"/>
          <p:cNvSpPr>
            <a:spLocks/>
          </p:cNvSpPr>
          <p:nvPr/>
        </p:nvSpPr>
        <p:spPr bwMode="auto">
          <a:xfrm>
            <a:off x="6089650" y="4808539"/>
            <a:ext cx="98425" cy="1588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0"/>
              </a:cxn>
              <a:cxn ang="0">
                <a:pos x="0" y="0"/>
              </a:cxn>
            </a:cxnLst>
            <a:rect l="0" t="0" r="r" b="b"/>
            <a:pathLst>
              <a:path w="147">
                <a:moveTo>
                  <a:pt x="147" y="0"/>
                </a:moveTo>
                <a:lnTo>
                  <a:pt x="147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2" name="Freeform 38"/>
          <p:cNvSpPr>
            <a:spLocks/>
          </p:cNvSpPr>
          <p:nvPr/>
        </p:nvSpPr>
        <p:spPr bwMode="auto">
          <a:xfrm>
            <a:off x="6138863" y="4679951"/>
            <a:ext cx="49213" cy="1588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73" y="0"/>
              </a:cxn>
              <a:cxn ang="0">
                <a:pos x="0" y="0"/>
              </a:cxn>
            </a:cxnLst>
            <a:rect l="0" t="0" r="r" b="b"/>
            <a:pathLst>
              <a:path w="73">
                <a:moveTo>
                  <a:pt x="73" y="0"/>
                </a:moveTo>
                <a:lnTo>
                  <a:pt x="73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3" name="Freeform 39"/>
          <p:cNvSpPr>
            <a:spLocks/>
          </p:cNvSpPr>
          <p:nvPr/>
        </p:nvSpPr>
        <p:spPr bwMode="auto">
          <a:xfrm>
            <a:off x="6089650" y="4551364"/>
            <a:ext cx="98425" cy="1588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0"/>
              </a:cxn>
              <a:cxn ang="0">
                <a:pos x="0" y="0"/>
              </a:cxn>
            </a:cxnLst>
            <a:rect l="0" t="0" r="r" b="b"/>
            <a:pathLst>
              <a:path w="147">
                <a:moveTo>
                  <a:pt x="147" y="0"/>
                </a:moveTo>
                <a:lnTo>
                  <a:pt x="147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4" name="Freeform 40"/>
          <p:cNvSpPr>
            <a:spLocks/>
          </p:cNvSpPr>
          <p:nvPr/>
        </p:nvSpPr>
        <p:spPr bwMode="auto">
          <a:xfrm>
            <a:off x="6138863" y="4419601"/>
            <a:ext cx="49213" cy="1588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73" y="0"/>
              </a:cxn>
              <a:cxn ang="0">
                <a:pos x="0" y="0"/>
              </a:cxn>
            </a:cxnLst>
            <a:rect l="0" t="0" r="r" b="b"/>
            <a:pathLst>
              <a:path w="73">
                <a:moveTo>
                  <a:pt x="73" y="0"/>
                </a:moveTo>
                <a:lnTo>
                  <a:pt x="73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" name="Freeform 41"/>
          <p:cNvSpPr>
            <a:spLocks/>
          </p:cNvSpPr>
          <p:nvPr/>
        </p:nvSpPr>
        <p:spPr bwMode="auto">
          <a:xfrm>
            <a:off x="6089650" y="4291014"/>
            <a:ext cx="98425" cy="1588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0"/>
              </a:cxn>
              <a:cxn ang="0">
                <a:pos x="0" y="0"/>
              </a:cxn>
            </a:cxnLst>
            <a:rect l="0" t="0" r="r" b="b"/>
            <a:pathLst>
              <a:path w="147">
                <a:moveTo>
                  <a:pt x="147" y="0"/>
                </a:moveTo>
                <a:lnTo>
                  <a:pt x="147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6" name="Freeform 42"/>
          <p:cNvSpPr>
            <a:spLocks/>
          </p:cNvSpPr>
          <p:nvPr/>
        </p:nvSpPr>
        <p:spPr bwMode="auto">
          <a:xfrm>
            <a:off x="6138863" y="4159251"/>
            <a:ext cx="49213" cy="1588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73" y="0"/>
              </a:cxn>
              <a:cxn ang="0">
                <a:pos x="0" y="0"/>
              </a:cxn>
            </a:cxnLst>
            <a:rect l="0" t="0" r="r" b="b"/>
            <a:pathLst>
              <a:path w="73">
                <a:moveTo>
                  <a:pt x="73" y="0"/>
                </a:moveTo>
                <a:lnTo>
                  <a:pt x="73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7" name="Freeform 43"/>
          <p:cNvSpPr>
            <a:spLocks/>
          </p:cNvSpPr>
          <p:nvPr/>
        </p:nvSpPr>
        <p:spPr bwMode="auto">
          <a:xfrm>
            <a:off x="6089650" y="4030664"/>
            <a:ext cx="98425" cy="1588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0"/>
              </a:cxn>
              <a:cxn ang="0">
                <a:pos x="0" y="0"/>
              </a:cxn>
            </a:cxnLst>
            <a:rect l="0" t="0" r="r" b="b"/>
            <a:pathLst>
              <a:path w="147">
                <a:moveTo>
                  <a:pt x="147" y="0"/>
                </a:moveTo>
                <a:lnTo>
                  <a:pt x="147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8" name="Freeform 44"/>
          <p:cNvSpPr>
            <a:spLocks/>
          </p:cNvSpPr>
          <p:nvPr/>
        </p:nvSpPr>
        <p:spPr bwMode="auto">
          <a:xfrm>
            <a:off x="6138863" y="3902076"/>
            <a:ext cx="49213" cy="1588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73" y="0"/>
              </a:cxn>
              <a:cxn ang="0">
                <a:pos x="0" y="0"/>
              </a:cxn>
            </a:cxnLst>
            <a:rect l="0" t="0" r="r" b="b"/>
            <a:pathLst>
              <a:path w="73">
                <a:moveTo>
                  <a:pt x="73" y="0"/>
                </a:moveTo>
                <a:lnTo>
                  <a:pt x="73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9" name="Freeform 45"/>
          <p:cNvSpPr>
            <a:spLocks/>
          </p:cNvSpPr>
          <p:nvPr/>
        </p:nvSpPr>
        <p:spPr bwMode="auto">
          <a:xfrm>
            <a:off x="6089650" y="3770314"/>
            <a:ext cx="98425" cy="1588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0"/>
              </a:cxn>
              <a:cxn ang="0">
                <a:pos x="0" y="0"/>
              </a:cxn>
            </a:cxnLst>
            <a:rect l="0" t="0" r="r" b="b"/>
            <a:pathLst>
              <a:path w="147">
                <a:moveTo>
                  <a:pt x="147" y="0"/>
                </a:moveTo>
                <a:lnTo>
                  <a:pt x="147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0" name="Freeform 46"/>
          <p:cNvSpPr>
            <a:spLocks/>
          </p:cNvSpPr>
          <p:nvPr/>
        </p:nvSpPr>
        <p:spPr bwMode="auto">
          <a:xfrm>
            <a:off x="6138863" y="3641726"/>
            <a:ext cx="49213" cy="1588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73" y="0"/>
              </a:cxn>
              <a:cxn ang="0">
                <a:pos x="0" y="0"/>
              </a:cxn>
            </a:cxnLst>
            <a:rect l="0" t="0" r="r" b="b"/>
            <a:pathLst>
              <a:path w="73">
                <a:moveTo>
                  <a:pt x="73" y="0"/>
                </a:moveTo>
                <a:lnTo>
                  <a:pt x="73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1" name="Freeform 47"/>
          <p:cNvSpPr>
            <a:spLocks/>
          </p:cNvSpPr>
          <p:nvPr/>
        </p:nvSpPr>
        <p:spPr bwMode="auto">
          <a:xfrm>
            <a:off x="6089650" y="3509964"/>
            <a:ext cx="98425" cy="1588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0"/>
              </a:cxn>
              <a:cxn ang="0">
                <a:pos x="0" y="0"/>
              </a:cxn>
            </a:cxnLst>
            <a:rect l="0" t="0" r="r" b="b"/>
            <a:pathLst>
              <a:path w="147">
                <a:moveTo>
                  <a:pt x="147" y="0"/>
                </a:moveTo>
                <a:lnTo>
                  <a:pt x="147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2" name="Freeform 48"/>
          <p:cNvSpPr>
            <a:spLocks/>
          </p:cNvSpPr>
          <p:nvPr/>
        </p:nvSpPr>
        <p:spPr bwMode="auto">
          <a:xfrm>
            <a:off x="6188075" y="3509964"/>
            <a:ext cx="2598738" cy="1588"/>
          </a:xfrm>
          <a:custGeom>
            <a:avLst/>
            <a:gdLst/>
            <a:ahLst/>
            <a:cxnLst>
              <a:cxn ang="0">
                <a:pos x="3867" y="0"/>
              </a:cxn>
              <a:cxn ang="0">
                <a:pos x="3867" y="0"/>
              </a:cxn>
              <a:cxn ang="0">
                <a:pos x="0" y="0"/>
              </a:cxn>
            </a:cxnLst>
            <a:rect l="0" t="0" r="r" b="b"/>
            <a:pathLst>
              <a:path w="3867">
                <a:moveTo>
                  <a:pt x="3867" y="0"/>
                </a:moveTo>
                <a:lnTo>
                  <a:pt x="3867" y="0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3" name="Freeform 49"/>
          <p:cNvSpPr>
            <a:spLocks/>
          </p:cNvSpPr>
          <p:nvPr/>
        </p:nvSpPr>
        <p:spPr bwMode="auto">
          <a:xfrm>
            <a:off x="6188075" y="3509964"/>
            <a:ext cx="1588" cy="90488"/>
          </a:xfrm>
          <a:custGeom>
            <a:avLst/>
            <a:gdLst/>
            <a:ahLst/>
            <a:cxnLst>
              <a:cxn ang="0">
                <a:pos x="0" y="147"/>
              </a:cxn>
              <a:cxn ang="0">
                <a:pos x="0" y="147"/>
              </a:cxn>
              <a:cxn ang="0">
                <a:pos x="0" y="0"/>
              </a:cxn>
            </a:cxnLst>
            <a:rect l="0" t="0" r="r" b="b"/>
            <a:pathLst>
              <a:path h="147">
                <a:moveTo>
                  <a:pt x="0" y="147"/>
                </a:moveTo>
                <a:lnTo>
                  <a:pt x="0" y="147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4" name="Freeform 50"/>
          <p:cNvSpPr>
            <a:spLocks/>
          </p:cNvSpPr>
          <p:nvPr/>
        </p:nvSpPr>
        <p:spPr bwMode="auto">
          <a:xfrm>
            <a:off x="6318250" y="3509964"/>
            <a:ext cx="1588" cy="4445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0" y="74"/>
              </a:cxn>
              <a:cxn ang="0">
                <a:pos x="0" y="0"/>
              </a:cxn>
            </a:cxnLst>
            <a:rect l="0" t="0" r="r" b="b"/>
            <a:pathLst>
              <a:path h="74">
                <a:moveTo>
                  <a:pt x="0" y="74"/>
                </a:moveTo>
                <a:lnTo>
                  <a:pt x="0" y="74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" name="Freeform 51"/>
          <p:cNvSpPr>
            <a:spLocks/>
          </p:cNvSpPr>
          <p:nvPr/>
        </p:nvSpPr>
        <p:spPr bwMode="auto">
          <a:xfrm>
            <a:off x="6448425" y="3509964"/>
            <a:ext cx="1588" cy="90488"/>
          </a:xfrm>
          <a:custGeom>
            <a:avLst/>
            <a:gdLst/>
            <a:ahLst/>
            <a:cxnLst>
              <a:cxn ang="0">
                <a:pos x="0" y="147"/>
              </a:cxn>
              <a:cxn ang="0">
                <a:pos x="0" y="147"/>
              </a:cxn>
              <a:cxn ang="0">
                <a:pos x="0" y="0"/>
              </a:cxn>
            </a:cxnLst>
            <a:rect l="0" t="0" r="r" b="b"/>
            <a:pathLst>
              <a:path h="147">
                <a:moveTo>
                  <a:pt x="0" y="147"/>
                </a:moveTo>
                <a:lnTo>
                  <a:pt x="0" y="147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6" name="Freeform 52"/>
          <p:cNvSpPr>
            <a:spLocks/>
          </p:cNvSpPr>
          <p:nvPr/>
        </p:nvSpPr>
        <p:spPr bwMode="auto">
          <a:xfrm>
            <a:off x="6578600" y="3509964"/>
            <a:ext cx="1588" cy="4445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0" y="74"/>
              </a:cxn>
              <a:cxn ang="0">
                <a:pos x="0" y="0"/>
              </a:cxn>
            </a:cxnLst>
            <a:rect l="0" t="0" r="r" b="b"/>
            <a:pathLst>
              <a:path h="74">
                <a:moveTo>
                  <a:pt x="0" y="74"/>
                </a:moveTo>
                <a:lnTo>
                  <a:pt x="0" y="74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7" name="Freeform 53"/>
          <p:cNvSpPr>
            <a:spLocks/>
          </p:cNvSpPr>
          <p:nvPr/>
        </p:nvSpPr>
        <p:spPr bwMode="auto">
          <a:xfrm>
            <a:off x="6707188" y="3509964"/>
            <a:ext cx="1588" cy="90488"/>
          </a:xfrm>
          <a:custGeom>
            <a:avLst/>
            <a:gdLst/>
            <a:ahLst/>
            <a:cxnLst>
              <a:cxn ang="0">
                <a:pos x="0" y="147"/>
              </a:cxn>
              <a:cxn ang="0">
                <a:pos x="0" y="147"/>
              </a:cxn>
              <a:cxn ang="0">
                <a:pos x="0" y="0"/>
              </a:cxn>
            </a:cxnLst>
            <a:rect l="0" t="0" r="r" b="b"/>
            <a:pathLst>
              <a:path h="147">
                <a:moveTo>
                  <a:pt x="0" y="147"/>
                </a:moveTo>
                <a:lnTo>
                  <a:pt x="0" y="147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8" name="Freeform 54"/>
          <p:cNvSpPr>
            <a:spLocks/>
          </p:cNvSpPr>
          <p:nvPr/>
        </p:nvSpPr>
        <p:spPr bwMode="auto">
          <a:xfrm>
            <a:off x="6838950" y="3509964"/>
            <a:ext cx="1588" cy="4445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0" y="74"/>
              </a:cxn>
              <a:cxn ang="0">
                <a:pos x="0" y="0"/>
              </a:cxn>
            </a:cxnLst>
            <a:rect l="0" t="0" r="r" b="b"/>
            <a:pathLst>
              <a:path h="74">
                <a:moveTo>
                  <a:pt x="0" y="74"/>
                </a:moveTo>
                <a:lnTo>
                  <a:pt x="0" y="74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9" name="Freeform 55"/>
          <p:cNvSpPr>
            <a:spLocks/>
          </p:cNvSpPr>
          <p:nvPr/>
        </p:nvSpPr>
        <p:spPr bwMode="auto">
          <a:xfrm>
            <a:off x="6967538" y="3509964"/>
            <a:ext cx="1588" cy="90488"/>
          </a:xfrm>
          <a:custGeom>
            <a:avLst/>
            <a:gdLst/>
            <a:ahLst/>
            <a:cxnLst>
              <a:cxn ang="0">
                <a:pos x="0" y="147"/>
              </a:cxn>
              <a:cxn ang="0">
                <a:pos x="0" y="147"/>
              </a:cxn>
              <a:cxn ang="0">
                <a:pos x="0" y="0"/>
              </a:cxn>
            </a:cxnLst>
            <a:rect l="0" t="0" r="r" b="b"/>
            <a:pathLst>
              <a:path h="147">
                <a:moveTo>
                  <a:pt x="0" y="147"/>
                </a:moveTo>
                <a:lnTo>
                  <a:pt x="0" y="147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0" name="Freeform 56"/>
          <p:cNvSpPr>
            <a:spLocks/>
          </p:cNvSpPr>
          <p:nvPr/>
        </p:nvSpPr>
        <p:spPr bwMode="auto">
          <a:xfrm>
            <a:off x="7097713" y="3509964"/>
            <a:ext cx="1588" cy="4445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0" y="74"/>
              </a:cxn>
              <a:cxn ang="0">
                <a:pos x="0" y="0"/>
              </a:cxn>
            </a:cxnLst>
            <a:rect l="0" t="0" r="r" b="b"/>
            <a:pathLst>
              <a:path h="74">
                <a:moveTo>
                  <a:pt x="0" y="74"/>
                </a:moveTo>
                <a:lnTo>
                  <a:pt x="0" y="74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1" name="Freeform 57"/>
          <p:cNvSpPr>
            <a:spLocks/>
          </p:cNvSpPr>
          <p:nvPr/>
        </p:nvSpPr>
        <p:spPr bwMode="auto">
          <a:xfrm>
            <a:off x="7227888" y="3509964"/>
            <a:ext cx="1588" cy="90488"/>
          </a:xfrm>
          <a:custGeom>
            <a:avLst/>
            <a:gdLst/>
            <a:ahLst/>
            <a:cxnLst>
              <a:cxn ang="0">
                <a:pos x="0" y="147"/>
              </a:cxn>
              <a:cxn ang="0">
                <a:pos x="0" y="147"/>
              </a:cxn>
              <a:cxn ang="0">
                <a:pos x="0" y="0"/>
              </a:cxn>
            </a:cxnLst>
            <a:rect l="0" t="0" r="r" b="b"/>
            <a:pathLst>
              <a:path h="147">
                <a:moveTo>
                  <a:pt x="0" y="147"/>
                </a:moveTo>
                <a:lnTo>
                  <a:pt x="0" y="147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2" name="Freeform 58"/>
          <p:cNvSpPr>
            <a:spLocks/>
          </p:cNvSpPr>
          <p:nvPr/>
        </p:nvSpPr>
        <p:spPr bwMode="auto">
          <a:xfrm>
            <a:off x="7358063" y="3509964"/>
            <a:ext cx="1588" cy="4445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0" y="74"/>
              </a:cxn>
              <a:cxn ang="0">
                <a:pos x="0" y="0"/>
              </a:cxn>
            </a:cxnLst>
            <a:rect l="0" t="0" r="r" b="b"/>
            <a:pathLst>
              <a:path h="74">
                <a:moveTo>
                  <a:pt x="0" y="74"/>
                </a:moveTo>
                <a:lnTo>
                  <a:pt x="0" y="74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3" name="Freeform 59"/>
          <p:cNvSpPr>
            <a:spLocks/>
          </p:cNvSpPr>
          <p:nvPr/>
        </p:nvSpPr>
        <p:spPr bwMode="auto">
          <a:xfrm>
            <a:off x="7486650" y="3509964"/>
            <a:ext cx="1588" cy="90488"/>
          </a:xfrm>
          <a:custGeom>
            <a:avLst/>
            <a:gdLst/>
            <a:ahLst/>
            <a:cxnLst>
              <a:cxn ang="0">
                <a:pos x="0" y="147"/>
              </a:cxn>
              <a:cxn ang="0">
                <a:pos x="0" y="147"/>
              </a:cxn>
              <a:cxn ang="0">
                <a:pos x="0" y="0"/>
              </a:cxn>
            </a:cxnLst>
            <a:rect l="0" t="0" r="r" b="b"/>
            <a:pathLst>
              <a:path h="147">
                <a:moveTo>
                  <a:pt x="0" y="147"/>
                </a:moveTo>
                <a:lnTo>
                  <a:pt x="0" y="147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4" name="Freeform 60"/>
          <p:cNvSpPr>
            <a:spLocks/>
          </p:cNvSpPr>
          <p:nvPr/>
        </p:nvSpPr>
        <p:spPr bwMode="auto">
          <a:xfrm>
            <a:off x="7618413" y="3509964"/>
            <a:ext cx="1588" cy="4445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0" y="74"/>
              </a:cxn>
              <a:cxn ang="0">
                <a:pos x="0" y="0"/>
              </a:cxn>
            </a:cxnLst>
            <a:rect l="0" t="0" r="r" b="b"/>
            <a:pathLst>
              <a:path h="74">
                <a:moveTo>
                  <a:pt x="0" y="74"/>
                </a:moveTo>
                <a:lnTo>
                  <a:pt x="0" y="74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" name="Freeform 61"/>
          <p:cNvSpPr>
            <a:spLocks/>
          </p:cNvSpPr>
          <p:nvPr/>
        </p:nvSpPr>
        <p:spPr bwMode="auto">
          <a:xfrm>
            <a:off x="7747000" y="3509964"/>
            <a:ext cx="1588" cy="90488"/>
          </a:xfrm>
          <a:custGeom>
            <a:avLst/>
            <a:gdLst/>
            <a:ahLst/>
            <a:cxnLst>
              <a:cxn ang="0">
                <a:pos x="0" y="147"/>
              </a:cxn>
              <a:cxn ang="0">
                <a:pos x="0" y="147"/>
              </a:cxn>
              <a:cxn ang="0">
                <a:pos x="0" y="0"/>
              </a:cxn>
            </a:cxnLst>
            <a:rect l="0" t="0" r="r" b="b"/>
            <a:pathLst>
              <a:path h="147">
                <a:moveTo>
                  <a:pt x="0" y="147"/>
                </a:moveTo>
                <a:lnTo>
                  <a:pt x="0" y="147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6" name="Freeform 62"/>
          <p:cNvSpPr>
            <a:spLocks/>
          </p:cNvSpPr>
          <p:nvPr/>
        </p:nvSpPr>
        <p:spPr bwMode="auto">
          <a:xfrm>
            <a:off x="7877175" y="3509964"/>
            <a:ext cx="1588" cy="4445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0" y="74"/>
              </a:cxn>
              <a:cxn ang="0">
                <a:pos x="0" y="0"/>
              </a:cxn>
            </a:cxnLst>
            <a:rect l="0" t="0" r="r" b="b"/>
            <a:pathLst>
              <a:path h="74">
                <a:moveTo>
                  <a:pt x="0" y="74"/>
                </a:moveTo>
                <a:lnTo>
                  <a:pt x="0" y="74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7" name="Freeform 63"/>
          <p:cNvSpPr>
            <a:spLocks/>
          </p:cNvSpPr>
          <p:nvPr/>
        </p:nvSpPr>
        <p:spPr bwMode="auto">
          <a:xfrm>
            <a:off x="8007350" y="3509964"/>
            <a:ext cx="1588" cy="90488"/>
          </a:xfrm>
          <a:custGeom>
            <a:avLst/>
            <a:gdLst/>
            <a:ahLst/>
            <a:cxnLst>
              <a:cxn ang="0">
                <a:pos x="0" y="147"/>
              </a:cxn>
              <a:cxn ang="0">
                <a:pos x="0" y="147"/>
              </a:cxn>
              <a:cxn ang="0">
                <a:pos x="0" y="0"/>
              </a:cxn>
            </a:cxnLst>
            <a:rect l="0" t="0" r="r" b="b"/>
            <a:pathLst>
              <a:path h="147">
                <a:moveTo>
                  <a:pt x="0" y="147"/>
                </a:moveTo>
                <a:lnTo>
                  <a:pt x="0" y="147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8" name="Freeform 64"/>
          <p:cNvSpPr>
            <a:spLocks/>
          </p:cNvSpPr>
          <p:nvPr/>
        </p:nvSpPr>
        <p:spPr bwMode="auto">
          <a:xfrm>
            <a:off x="8137525" y="3509964"/>
            <a:ext cx="1588" cy="4445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0" y="74"/>
              </a:cxn>
              <a:cxn ang="0">
                <a:pos x="0" y="0"/>
              </a:cxn>
            </a:cxnLst>
            <a:rect l="0" t="0" r="r" b="b"/>
            <a:pathLst>
              <a:path h="74">
                <a:moveTo>
                  <a:pt x="0" y="74"/>
                </a:moveTo>
                <a:lnTo>
                  <a:pt x="0" y="74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9" name="Freeform 65"/>
          <p:cNvSpPr>
            <a:spLocks/>
          </p:cNvSpPr>
          <p:nvPr/>
        </p:nvSpPr>
        <p:spPr bwMode="auto">
          <a:xfrm>
            <a:off x="8266113" y="3509964"/>
            <a:ext cx="1588" cy="90488"/>
          </a:xfrm>
          <a:custGeom>
            <a:avLst/>
            <a:gdLst/>
            <a:ahLst/>
            <a:cxnLst>
              <a:cxn ang="0">
                <a:pos x="0" y="147"/>
              </a:cxn>
              <a:cxn ang="0">
                <a:pos x="0" y="147"/>
              </a:cxn>
              <a:cxn ang="0">
                <a:pos x="0" y="0"/>
              </a:cxn>
            </a:cxnLst>
            <a:rect l="0" t="0" r="r" b="b"/>
            <a:pathLst>
              <a:path h="147">
                <a:moveTo>
                  <a:pt x="0" y="147"/>
                </a:moveTo>
                <a:lnTo>
                  <a:pt x="0" y="147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0" name="Freeform 66"/>
          <p:cNvSpPr>
            <a:spLocks/>
          </p:cNvSpPr>
          <p:nvPr/>
        </p:nvSpPr>
        <p:spPr bwMode="auto">
          <a:xfrm>
            <a:off x="8397875" y="3509964"/>
            <a:ext cx="1588" cy="4445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0" y="74"/>
              </a:cxn>
              <a:cxn ang="0">
                <a:pos x="0" y="0"/>
              </a:cxn>
            </a:cxnLst>
            <a:rect l="0" t="0" r="r" b="b"/>
            <a:pathLst>
              <a:path h="74">
                <a:moveTo>
                  <a:pt x="0" y="74"/>
                </a:moveTo>
                <a:lnTo>
                  <a:pt x="0" y="74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1" name="Freeform 67"/>
          <p:cNvSpPr>
            <a:spLocks/>
          </p:cNvSpPr>
          <p:nvPr/>
        </p:nvSpPr>
        <p:spPr bwMode="auto">
          <a:xfrm>
            <a:off x="8526463" y="3509964"/>
            <a:ext cx="1588" cy="90488"/>
          </a:xfrm>
          <a:custGeom>
            <a:avLst/>
            <a:gdLst/>
            <a:ahLst/>
            <a:cxnLst>
              <a:cxn ang="0">
                <a:pos x="0" y="147"/>
              </a:cxn>
              <a:cxn ang="0">
                <a:pos x="0" y="147"/>
              </a:cxn>
              <a:cxn ang="0">
                <a:pos x="0" y="0"/>
              </a:cxn>
            </a:cxnLst>
            <a:rect l="0" t="0" r="r" b="b"/>
            <a:pathLst>
              <a:path h="147">
                <a:moveTo>
                  <a:pt x="0" y="147"/>
                </a:moveTo>
                <a:lnTo>
                  <a:pt x="0" y="147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2" name="Freeform 68"/>
          <p:cNvSpPr>
            <a:spLocks/>
          </p:cNvSpPr>
          <p:nvPr/>
        </p:nvSpPr>
        <p:spPr bwMode="auto">
          <a:xfrm>
            <a:off x="8656638" y="3509964"/>
            <a:ext cx="1588" cy="4445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0" y="74"/>
              </a:cxn>
              <a:cxn ang="0">
                <a:pos x="0" y="0"/>
              </a:cxn>
            </a:cxnLst>
            <a:rect l="0" t="0" r="r" b="b"/>
            <a:pathLst>
              <a:path h="74">
                <a:moveTo>
                  <a:pt x="0" y="74"/>
                </a:moveTo>
                <a:lnTo>
                  <a:pt x="0" y="74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3" name="Freeform 69"/>
          <p:cNvSpPr>
            <a:spLocks/>
          </p:cNvSpPr>
          <p:nvPr/>
        </p:nvSpPr>
        <p:spPr bwMode="auto">
          <a:xfrm>
            <a:off x="8786813" y="3509964"/>
            <a:ext cx="1588" cy="90488"/>
          </a:xfrm>
          <a:custGeom>
            <a:avLst/>
            <a:gdLst/>
            <a:ahLst/>
            <a:cxnLst>
              <a:cxn ang="0">
                <a:pos x="0" y="147"/>
              </a:cxn>
              <a:cxn ang="0">
                <a:pos x="0" y="147"/>
              </a:cxn>
              <a:cxn ang="0">
                <a:pos x="0" y="0"/>
              </a:cxn>
            </a:cxnLst>
            <a:rect l="0" t="0" r="r" b="b"/>
            <a:pathLst>
              <a:path h="147">
                <a:moveTo>
                  <a:pt x="0" y="147"/>
                </a:moveTo>
                <a:lnTo>
                  <a:pt x="0" y="147"/>
                </a:lnTo>
                <a:lnTo>
                  <a:pt x="0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4" name="Freeform 70"/>
          <p:cNvSpPr>
            <a:spLocks/>
          </p:cNvSpPr>
          <p:nvPr/>
        </p:nvSpPr>
        <p:spPr bwMode="auto">
          <a:xfrm>
            <a:off x="8786813" y="3509964"/>
            <a:ext cx="1588" cy="23352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3767"/>
              </a:cxn>
            </a:cxnLst>
            <a:rect l="0" t="0" r="r" b="b"/>
            <a:pathLst>
              <a:path h="3767">
                <a:moveTo>
                  <a:pt x="0" y="0"/>
                </a:moveTo>
                <a:lnTo>
                  <a:pt x="0" y="0"/>
                </a:lnTo>
                <a:lnTo>
                  <a:pt x="0" y="3767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" name="Freeform 71"/>
          <p:cNvSpPr>
            <a:spLocks/>
          </p:cNvSpPr>
          <p:nvPr/>
        </p:nvSpPr>
        <p:spPr bwMode="auto">
          <a:xfrm>
            <a:off x="8688388" y="5845176"/>
            <a:ext cx="9842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47" y="0"/>
              </a:cxn>
            </a:cxnLst>
            <a:rect l="0" t="0" r="r" b="b"/>
            <a:pathLst>
              <a:path w="147">
                <a:moveTo>
                  <a:pt x="0" y="0"/>
                </a:move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6" name="Freeform 72"/>
          <p:cNvSpPr>
            <a:spLocks/>
          </p:cNvSpPr>
          <p:nvPr/>
        </p:nvSpPr>
        <p:spPr bwMode="auto">
          <a:xfrm>
            <a:off x="8737600" y="5716589"/>
            <a:ext cx="49213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74" y="0"/>
              </a:cxn>
            </a:cxnLst>
            <a:rect l="0" t="0" r="r" b="b"/>
            <a:pathLst>
              <a:path w="74">
                <a:moveTo>
                  <a:pt x="0" y="0"/>
                </a:moveTo>
                <a:lnTo>
                  <a:pt x="0" y="0"/>
                </a:lnTo>
                <a:lnTo>
                  <a:pt x="74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7" name="Freeform 73"/>
          <p:cNvSpPr>
            <a:spLocks/>
          </p:cNvSpPr>
          <p:nvPr/>
        </p:nvSpPr>
        <p:spPr bwMode="auto">
          <a:xfrm>
            <a:off x="8688388" y="5589589"/>
            <a:ext cx="9842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47" y="0"/>
              </a:cxn>
            </a:cxnLst>
            <a:rect l="0" t="0" r="r" b="b"/>
            <a:pathLst>
              <a:path w="147">
                <a:moveTo>
                  <a:pt x="0" y="0"/>
                </a:move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8" name="Freeform 74"/>
          <p:cNvSpPr>
            <a:spLocks/>
          </p:cNvSpPr>
          <p:nvPr/>
        </p:nvSpPr>
        <p:spPr bwMode="auto">
          <a:xfrm>
            <a:off x="8737600" y="5456239"/>
            <a:ext cx="49213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74" y="0"/>
              </a:cxn>
            </a:cxnLst>
            <a:rect l="0" t="0" r="r" b="b"/>
            <a:pathLst>
              <a:path w="74">
                <a:moveTo>
                  <a:pt x="0" y="0"/>
                </a:moveTo>
                <a:lnTo>
                  <a:pt x="0" y="0"/>
                </a:lnTo>
                <a:lnTo>
                  <a:pt x="74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9" name="Freeform 75"/>
          <p:cNvSpPr>
            <a:spLocks/>
          </p:cNvSpPr>
          <p:nvPr/>
        </p:nvSpPr>
        <p:spPr bwMode="auto">
          <a:xfrm>
            <a:off x="8688388" y="5329239"/>
            <a:ext cx="9842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47" y="0"/>
              </a:cxn>
            </a:cxnLst>
            <a:rect l="0" t="0" r="r" b="b"/>
            <a:pathLst>
              <a:path w="147">
                <a:moveTo>
                  <a:pt x="0" y="0"/>
                </a:move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0" name="Freeform 76"/>
          <p:cNvSpPr>
            <a:spLocks/>
          </p:cNvSpPr>
          <p:nvPr/>
        </p:nvSpPr>
        <p:spPr bwMode="auto">
          <a:xfrm>
            <a:off x="8737600" y="5200651"/>
            <a:ext cx="49213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74" y="0"/>
              </a:cxn>
            </a:cxnLst>
            <a:rect l="0" t="0" r="r" b="b"/>
            <a:pathLst>
              <a:path w="74">
                <a:moveTo>
                  <a:pt x="0" y="0"/>
                </a:moveTo>
                <a:lnTo>
                  <a:pt x="0" y="0"/>
                </a:lnTo>
                <a:lnTo>
                  <a:pt x="74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1" name="Freeform 77"/>
          <p:cNvSpPr>
            <a:spLocks/>
          </p:cNvSpPr>
          <p:nvPr/>
        </p:nvSpPr>
        <p:spPr bwMode="auto">
          <a:xfrm>
            <a:off x="8688388" y="5068889"/>
            <a:ext cx="9842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47" y="0"/>
              </a:cxn>
            </a:cxnLst>
            <a:rect l="0" t="0" r="r" b="b"/>
            <a:pathLst>
              <a:path w="147">
                <a:moveTo>
                  <a:pt x="0" y="0"/>
                </a:move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2" name="Freeform 78"/>
          <p:cNvSpPr>
            <a:spLocks/>
          </p:cNvSpPr>
          <p:nvPr/>
        </p:nvSpPr>
        <p:spPr bwMode="auto">
          <a:xfrm>
            <a:off x="8737600" y="4940301"/>
            <a:ext cx="49213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74" y="0"/>
              </a:cxn>
            </a:cxnLst>
            <a:rect l="0" t="0" r="r" b="b"/>
            <a:pathLst>
              <a:path w="74">
                <a:moveTo>
                  <a:pt x="0" y="0"/>
                </a:moveTo>
                <a:lnTo>
                  <a:pt x="0" y="0"/>
                </a:lnTo>
                <a:lnTo>
                  <a:pt x="74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3" name="Freeform 79"/>
          <p:cNvSpPr>
            <a:spLocks/>
          </p:cNvSpPr>
          <p:nvPr/>
        </p:nvSpPr>
        <p:spPr bwMode="auto">
          <a:xfrm>
            <a:off x="8688388" y="4808539"/>
            <a:ext cx="9842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47" y="0"/>
              </a:cxn>
            </a:cxnLst>
            <a:rect l="0" t="0" r="r" b="b"/>
            <a:pathLst>
              <a:path w="147">
                <a:moveTo>
                  <a:pt x="0" y="0"/>
                </a:move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4" name="Freeform 80"/>
          <p:cNvSpPr>
            <a:spLocks/>
          </p:cNvSpPr>
          <p:nvPr/>
        </p:nvSpPr>
        <p:spPr bwMode="auto">
          <a:xfrm>
            <a:off x="8737600" y="4679951"/>
            <a:ext cx="49213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74" y="0"/>
              </a:cxn>
            </a:cxnLst>
            <a:rect l="0" t="0" r="r" b="b"/>
            <a:pathLst>
              <a:path w="74">
                <a:moveTo>
                  <a:pt x="0" y="0"/>
                </a:moveTo>
                <a:lnTo>
                  <a:pt x="0" y="0"/>
                </a:lnTo>
                <a:lnTo>
                  <a:pt x="74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5" name="Freeform 81"/>
          <p:cNvSpPr>
            <a:spLocks/>
          </p:cNvSpPr>
          <p:nvPr/>
        </p:nvSpPr>
        <p:spPr bwMode="auto">
          <a:xfrm>
            <a:off x="8688388" y="4551364"/>
            <a:ext cx="9842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47" y="0"/>
              </a:cxn>
            </a:cxnLst>
            <a:rect l="0" t="0" r="r" b="b"/>
            <a:pathLst>
              <a:path w="147">
                <a:moveTo>
                  <a:pt x="0" y="0"/>
                </a:move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" name="Freeform 82"/>
          <p:cNvSpPr>
            <a:spLocks/>
          </p:cNvSpPr>
          <p:nvPr/>
        </p:nvSpPr>
        <p:spPr bwMode="auto">
          <a:xfrm>
            <a:off x="8737600" y="4419601"/>
            <a:ext cx="49213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74" y="0"/>
              </a:cxn>
            </a:cxnLst>
            <a:rect l="0" t="0" r="r" b="b"/>
            <a:pathLst>
              <a:path w="74">
                <a:moveTo>
                  <a:pt x="0" y="0"/>
                </a:moveTo>
                <a:lnTo>
                  <a:pt x="0" y="0"/>
                </a:lnTo>
                <a:lnTo>
                  <a:pt x="74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7" name="Freeform 83"/>
          <p:cNvSpPr>
            <a:spLocks/>
          </p:cNvSpPr>
          <p:nvPr/>
        </p:nvSpPr>
        <p:spPr bwMode="auto">
          <a:xfrm>
            <a:off x="8688388" y="4291014"/>
            <a:ext cx="9842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47" y="0"/>
              </a:cxn>
            </a:cxnLst>
            <a:rect l="0" t="0" r="r" b="b"/>
            <a:pathLst>
              <a:path w="147">
                <a:moveTo>
                  <a:pt x="0" y="0"/>
                </a:move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8" name="Freeform 84"/>
          <p:cNvSpPr>
            <a:spLocks/>
          </p:cNvSpPr>
          <p:nvPr/>
        </p:nvSpPr>
        <p:spPr bwMode="auto">
          <a:xfrm>
            <a:off x="8737600" y="4159251"/>
            <a:ext cx="49213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74" y="0"/>
              </a:cxn>
            </a:cxnLst>
            <a:rect l="0" t="0" r="r" b="b"/>
            <a:pathLst>
              <a:path w="74">
                <a:moveTo>
                  <a:pt x="0" y="0"/>
                </a:moveTo>
                <a:lnTo>
                  <a:pt x="0" y="0"/>
                </a:lnTo>
                <a:lnTo>
                  <a:pt x="74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9" name="Freeform 85"/>
          <p:cNvSpPr>
            <a:spLocks/>
          </p:cNvSpPr>
          <p:nvPr/>
        </p:nvSpPr>
        <p:spPr bwMode="auto">
          <a:xfrm>
            <a:off x="8688388" y="4030664"/>
            <a:ext cx="9842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47" y="0"/>
              </a:cxn>
            </a:cxnLst>
            <a:rect l="0" t="0" r="r" b="b"/>
            <a:pathLst>
              <a:path w="147">
                <a:moveTo>
                  <a:pt x="0" y="0"/>
                </a:move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0" name="Freeform 86"/>
          <p:cNvSpPr>
            <a:spLocks/>
          </p:cNvSpPr>
          <p:nvPr/>
        </p:nvSpPr>
        <p:spPr bwMode="auto">
          <a:xfrm>
            <a:off x="8737600" y="3902076"/>
            <a:ext cx="49213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74" y="0"/>
              </a:cxn>
            </a:cxnLst>
            <a:rect l="0" t="0" r="r" b="b"/>
            <a:pathLst>
              <a:path w="74">
                <a:moveTo>
                  <a:pt x="0" y="0"/>
                </a:moveTo>
                <a:lnTo>
                  <a:pt x="0" y="0"/>
                </a:lnTo>
                <a:lnTo>
                  <a:pt x="74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1" name="Freeform 87"/>
          <p:cNvSpPr>
            <a:spLocks/>
          </p:cNvSpPr>
          <p:nvPr/>
        </p:nvSpPr>
        <p:spPr bwMode="auto">
          <a:xfrm>
            <a:off x="8688388" y="3770314"/>
            <a:ext cx="9842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47" y="0"/>
              </a:cxn>
            </a:cxnLst>
            <a:rect l="0" t="0" r="r" b="b"/>
            <a:pathLst>
              <a:path w="147">
                <a:moveTo>
                  <a:pt x="0" y="0"/>
                </a:move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2" name="Freeform 88"/>
          <p:cNvSpPr>
            <a:spLocks/>
          </p:cNvSpPr>
          <p:nvPr/>
        </p:nvSpPr>
        <p:spPr bwMode="auto">
          <a:xfrm>
            <a:off x="8737600" y="3641726"/>
            <a:ext cx="49213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74" y="0"/>
              </a:cxn>
            </a:cxnLst>
            <a:rect l="0" t="0" r="r" b="b"/>
            <a:pathLst>
              <a:path w="74">
                <a:moveTo>
                  <a:pt x="0" y="0"/>
                </a:moveTo>
                <a:lnTo>
                  <a:pt x="0" y="0"/>
                </a:lnTo>
                <a:lnTo>
                  <a:pt x="74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3" name="Freeform 89"/>
          <p:cNvSpPr>
            <a:spLocks/>
          </p:cNvSpPr>
          <p:nvPr/>
        </p:nvSpPr>
        <p:spPr bwMode="auto">
          <a:xfrm>
            <a:off x="8688388" y="3509964"/>
            <a:ext cx="9842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47" y="0"/>
              </a:cxn>
            </a:cxnLst>
            <a:rect l="0" t="0" r="r" b="b"/>
            <a:pathLst>
              <a:path w="147">
                <a:moveTo>
                  <a:pt x="0" y="0"/>
                </a:move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4" name="Freeform 90"/>
          <p:cNvSpPr>
            <a:spLocks/>
          </p:cNvSpPr>
          <p:nvPr/>
        </p:nvSpPr>
        <p:spPr bwMode="auto">
          <a:xfrm>
            <a:off x="6251575" y="3741739"/>
            <a:ext cx="2468563" cy="1674813"/>
          </a:xfrm>
          <a:custGeom>
            <a:avLst/>
            <a:gdLst/>
            <a:ahLst/>
            <a:cxnLst>
              <a:cxn ang="0">
                <a:pos x="3674" y="2700"/>
              </a:cxn>
              <a:cxn ang="0">
                <a:pos x="3674" y="2700"/>
              </a:cxn>
              <a:cxn ang="0">
                <a:pos x="3480" y="2660"/>
              </a:cxn>
              <a:cxn ang="0">
                <a:pos x="3287" y="2613"/>
              </a:cxn>
              <a:cxn ang="0">
                <a:pos x="3094" y="2560"/>
              </a:cxn>
              <a:cxn ang="0">
                <a:pos x="2900" y="2506"/>
              </a:cxn>
              <a:cxn ang="0">
                <a:pos x="2707" y="2440"/>
              </a:cxn>
              <a:cxn ang="0">
                <a:pos x="2514" y="2360"/>
              </a:cxn>
              <a:cxn ang="0">
                <a:pos x="2320" y="2240"/>
              </a:cxn>
              <a:cxn ang="0">
                <a:pos x="2127" y="2066"/>
              </a:cxn>
              <a:cxn ang="0">
                <a:pos x="1934" y="1800"/>
              </a:cxn>
              <a:cxn ang="0">
                <a:pos x="1740" y="1480"/>
              </a:cxn>
              <a:cxn ang="0">
                <a:pos x="1547" y="1160"/>
              </a:cxn>
              <a:cxn ang="0">
                <a:pos x="1354" y="866"/>
              </a:cxn>
              <a:cxn ang="0">
                <a:pos x="1160" y="600"/>
              </a:cxn>
              <a:cxn ang="0">
                <a:pos x="967" y="373"/>
              </a:cxn>
              <a:cxn ang="0">
                <a:pos x="774" y="220"/>
              </a:cxn>
              <a:cxn ang="0">
                <a:pos x="580" y="120"/>
              </a:cxn>
              <a:cxn ang="0">
                <a:pos x="387" y="60"/>
              </a:cxn>
              <a:cxn ang="0">
                <a:pos x="194" y="20"/>
              </a:cxn>
              <a:cxn ang="0">
                <a:pos x="0" y="0"/>
              </a:cxn>
            </a:cxnLst>
            <a:rect l="0" t="0" r="r" b="b"/>
            <a:pathLst>
              <a:path w="3674" h="2700">
                <a:moveTo>
                  <a:pt x="3674" y="2700"/>
                </a:moveTo>
                <a:lnTo>
                  <a:pt x="3674" y="2700"/>
                </a:lnTo>
                <a:lnTo>
                  <a:pt x="3480" y="2660"/>
                </a:lnTo>
                <a:lnTo>
                  <a:pt x="3287" y="2613"/>
                </a:lnTo>
                <a:lnTo>
                  <a:pt x="3094" y="2560"/>
                </a:lnTo>
                <a:lnTo>
                  <a:pt x="2900" y="2506"/>
                </a:lnTo>
                <a:lnTo>
                  <a:pt x="2707" y="2440"/>
                </a:lnTo>
                <a:lnTo>
                  <a:pt x="2514" y="2360"/>
                </a:lnTo>
                <a:lnTo>
                  <a:pt x="2320" y="2240"/>
                </a:lnTo>
                <a:lnTo>
                  <a:pt x="2127" y="2066"/>
                </a:lnTo>
                <a:lnTo>
                  <a:pt x="1934" y="1800"/>
                </a:lnTo>
                <a:lnTo>
                  <a:pt x="1740" y="1480"/>
                </a:lnTo>
                <a:lnTo>
                  <a:pt x="1547" y="1160"/>
                </a:lnTo>
                <a:lnTo>
                  <a:pt x="1354" y="866"/>
                </a:lnTo>
                <a:lnTo>
                  <a:pt x="1160" y="600"/>
                </a:lnTo>
                <a:lnTo>
                  <a:pt x="967" y="373"/>
                </a:lnTo>
                <a:lnTo>
                  <a:pt x="774" y="220"/>
                </a:lnTo>
                <a:lnTo>
                  <a:pt x="580" y="120"/>
                </a:lnTo>
                <a:lnTo>
                  <a:pt x="387" y="60"/>
                </a:lnTo>
                <a:lnTo>
                  <a:pt x="194" y="20"/>
                </a:lnTo>
                <a:lnTo>
                  <a:pt x="0" y="0"/>
                </a:lnTo>
              </a:path>
            </a:pathLst>
          </a:custGeom>
          <a:noFill/>
          <a:ln w="17463" cap="flat">
            <a:solidFill>
              <a:srgbClr val="0000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5" name="Freeform 91"/>
          <p:cNvSpPr>
            <a:spLocks/>
          </p:cNvSpPr>
          <p:nvPr/>
        </p:nvSpPr>
        <p:spPr bwMode="auto">
          <a:xfrm>
            <a:off x="6769100" y="3876676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" name="Freeform 92"/>
          <p:cNvSpPr>
            <a:spLocks/>
          </p:cNvSpPr>
          <p:nvPr/>
        </p:nvSpPr>
        <p:spPr bwMode="auto">
          <a:xfrm>
            <a:off x="7289800" y="4459289"/>
            <a:ext cx="1588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" name="Freeform 93"/>
          <p:cNvSpPr>
            <a:spLocks/>
          </p:cNvSpPr>
          <p:nvPr/>
        </p:nvSpPr>
        <p:spPr bwMode="auto">
          <a:xfrm>
            <a:off x="7289800" y="4459289"/>
            <a:ext cx="1588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8" name="Freeform 94"/>
          <p:cNvSpPr>
            <a:spLocks/>
          </p:cNvSpPr>
          <p:nvPr/>
        </p:nvSpPr>
        <p:spPr bwMode="auto">
          <a:xfrm>
            <a:off x="7808913" y="5129214"/>
            <a:ext cx="1588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9" name="Freeform 95"/>
          <p:cNvSpPr>
            <a:spLocks/>
          </p:cNvSpPr>
          <p:nvPr/>
        </p:nvSpPr>
        <p:spPr bwMode="auto">
          <a:xfrm>
            <a:off x="7808913" y="5129214"/>
            <a:ext cx="1588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0" name="Freeform 96"/>
          <p:cNvSpPr>
            <a:spLocks/>
          </p:cNvSpPr>
          <p:nvPr/>
        </p:nvSpPr>
        <p:spPr bwMode="auto">
          <a:xfrm>
            <a:off x="8328025" y="5327651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1" name="Freeform 97"/>
          <p:cNvSpPr>
            <a:spLocks/>
          </p:cNvSpPr>
          <p:nvPr/>
        </p:nvSpPr>
        <p:spPr bwMode="auto">
          <a:xfrm>
            <a:off x="8328025" y="5327651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2" name="Freeform 98"/>
          <p:cNvSpPr>
            <a:spLocks/>
          </p:cNvSpPr>
          <p:nvPr/>
        </p:nvSpPr>
        <p:spPr bwMode="auto">
          <a:xfrm>
            <a:off x="6638925" y="3859214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3" name="Freeform 99"/>
          <p:cNvSpPr>
            <a:spLocks/>
          </p:cNvSpPr>
          <p:nvPr/>
        </p:nvSpPr>
        <p:spPr bwMode="auto">
          <a:xfrm>
            <a:off x="7159625" y="427672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7159625" y="427672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7678738" y="5026026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" name="Freeform 102"/>
          <p:cNvSpPr>
            <a:spLocks/>
          </p:cNvSpPr>
          <p:nvPr/>
        </p:nvSpPr>
        <p:spPr bwMode="auto">
          <a:xfrm>
            <a:off x="7678738" y="5026026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" name="Freeform 103"/>
          <p:cNvSpPr>
            <a:spLocks/>
          </p:cNvSpPr>
          <p:nvPr/>
        </p:nvSpPr>
        <p:spPr bwMode="auto">
          <a:xfrm>
            <a:off x="8197850" y="5294314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8197850" y="5294314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9" name="Freeform 105"/>
          <p:cNvSpPr>
            <a:spLocks/>
          </p:cNvSpPr>
          <p:nvPr/>
        </p:nvSpPr>
        <p:spPr bwMode="auto">
          <a:xfrm>
            <a:off x="8718550" y="5414964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" name="Freeform 106"/>
          <p:cNvSpPr>
            <a:spLocks/>
          </p:cNvSpPr>
          <p:nvPr/>
        </p:nvSpPr>
        <p:spPr bwMode="auto">
          <a:xfrm>
            <a:off x="8718550" y="5414964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" name="Freeform 107"/>
          <p:cNvSpPr>
            <a:spLocks/>
          </p:cNvSpPr>
          <p:nvPr/>
        </p:nvSpPr>
        <p:spPr bwMode="auto">
          <a:xfrm>
            <a:off x="6251575" y="3595689"/>
            <a:ext cx="2468563" cy="1824038"/>
          </a:xfrm>
          <a:custGeom>
            <a:avLst/>
            <a:gdLst/>
            <a:ahLst/>
            <a:cxnLst>
              <a:cxn ang="0">
                <a:pos x="3674" y="2940"/>
              </a:cxn>
              <a:cxn ang="0">
                <a:pos x="3674" y="2940"/>
              </a:cxn>
              <a:cxn ang="0">
                <a:pos x="3480" y="2894"/>
              </a:cxn>
              <a:cxn ang="0">
                <a:pos x="3287" y="2894"/>
              </a:cxn>
              <a:cxn ang="0">
                <a:pos x="3094" y="2854"/>
              </a:cxn>
              <a:cxn ang="0">
                <a:pos x="2900" y="2734"/>
              </a:cxn>
              <a:cxn ang="0">
                <a:pos x="2514" y="2440"/>
              </a:cxn>
              <a:cxn ang="0">
                <a:pos x="2320" y="2287"/>
              </a:cxn>
              <a:cxn ang="0">
                <a:pos x="2127" y="2120"/>
              </a:cxn>
              <a:cxn ang="0">
                <a:pos x="1934" y="1927"/>
              </a:cxn>
              <a:cxn ang="0">
                <a:pos x="1740" y="1707"/>
              </a:cxn>
              <a:cxn ang="0">
                <a:pos x="1547" y="1460"/>
              </a:cxn>
              <a:cxn ang="0">
                <a:pos x="1354" y="1187"/>
              </a:cxn>
              <a:cxn ang="0">
                <a:pos x="1160" y="907"/>
              </a:cxn>
              <a:cxn ang="0">
                <a:pos x="967" y="627"/>
              </a:cxn>
              <a:cxn ang="0">
                <a:pos x="774" y="394"/>
              </a:cxn>
              <a:cxn ang="0">
                <a:pos x="580" y="220"/>
              </a:cxn>
              <a:cxn ang="0">
                <a:pos x="387" y="107"/>
              </a:cxn>
              <a:cxn ang="0">
                <a:pos x="194" y="40"/>
              </a:cxn>
              <a:cxn ang="0">
                <a:pos x="0" y="0"/>
              </a:cxn>
            </a:cxnLst>
            <a:rect l="0" t="0" r="r" b="b"/>
            <a:pathLst>
              <a:path w="3674" h="2940">
                <a:moveTo>
                  <a:pt x="3674" y="2940"/>
                </a:moveTo>
                <a:lnTo>
                  <a:pt x="3674" y="2940"/>
                </a:lnTo>
                <a:lnTo>
                  <a:pt x="3480" y="2894"/>
                </a:lnTo>
                <a:lnTo>
                  <a:pt x="3287" y="2894"/>
                </a:lnTo>
                <a:lnTo>
                  <a:pt x="3094" y="2854"/>
                </a:lnTo>
                <a:lnTo>
                  <a:pt x="2900" y="2734"/>
                </a:lnTo>
                <a:lnTo>
                  <a:pt x="2514" y="2440"/>
                </a:lnTo>
                <a:lnTo>
                  <a:pt x="2320" y="2287"/>
                </a:lnTo>
                <a:lnTo>
                  <a:pt x="2127" y="2120"/>
                </a:lnTo>
                <a:lnTo>
                  <a:pt x="1934" y="1927"/>
                </a:lnTo>
                <a:lnTo>
                  <a:pt x="1740" y="1707"/>
                </a:lnTo>
                <a:lnTo>
                  <a:pt x="1547" y="1460"/>
                </a:lnTo>
                <a:lnTo>
                  <a:pt x="1354" y="1187"/>
                </a:lnTo>
                <a:lnTo>
                  <a:pt x="1160" y="907"/>
                </a:lnTo>
                <a:lnTo>
                  <a:pt x="967" y="627"/>
                </a:lnTo>
                <a:lnTo>
                  <a:pt x="774" y="394"/>
                </a:lnTo>
                <a:lnTo>
                  <a:pt x="580" y="220"/>
                </a:lnTo>
                <a:lnTo>
                  <a:pt x="387" y="107"/>
                </a:lnTo>
                <a:lnTo>
                  <a:pt x="194" y="40"/>
                </a:lnTo>
                <a:lnTo>
                  <a:pt x="0" y="0"/>
                </a:lnTo>
              </a:path>
            </a:pathLst>
          </a:custGeom>
          <a:noFill/>
          <a:ln w="17463" cap="flat">
            <a:solidFill>
              <a:srgbClr val="E3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2" name="Freeform 108"/>
          <p:cNvSpPr>
            <a:spLocks/>
          </p:cNvSpPr>
          <p:nvPr/>
        </p:nvSpPr>
        <p:spPr bwMode="auto">
          <a:xfrm>
            <a:off x="6510338" y="3660776"/>
            <a:ext cx="1588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3" name="Freeform 109"/>
          <p:cNvSpPr>
            <a:spLocks/>
          </p:cNvSpPr>
          <p:nvPr/>
        </p:nvSpPr>
        <p:spPr bwMode="auto">
          <a:xfrm>
            <a:off x="7029450" y="4157664"/>
            <a:ext cx="1588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4" name="Freeform 110"/>
          <p:cNvSpPr>
            <a:spLocks/>
          </p:cNvSpPr>
          <p:nvPr/>
        </p:nvSpPr>
        <p:spPr bwMode="auto">
          <a:xfrm>
            <a:off x="7029450" y="4157664"/>
            <a:ext cx="1588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5" name="Freeform 111"/>
          <p:cNvSpPr>
            <a:spLocks/>
          </p:cNvSpPr>
          <p:nvPr/>
        </p:nvSpPr>
        <p:spPr bwMode="auto">
          <a:xfrm>
            <a:off x="7464425" y="4789489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" name="Freeform 112"/>
          <p:cNvSpPr>
            <a:spLocks/>
          </p:cNvSpPr>
          <p:nvPr/>
        </p:nvSpPr>
        <p:spPr bwMode="auto">
          <a:xfrm>
            <a:off x="7464425" y="4789489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" name="Freeform 113"/>
          <p:cNvSpPr>
            <a:spLocks/>
          </p:cNvSpPr>
          <p:nvPr/>
        </p:nvSpPr>
        <p:spPr bwMode="auto">
          <a:xfrm>
            <a:off x="8069263" y="5199064"/>
            <a:ext cx="1588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8" name="Freeform 114"/>
          <p:cNvSpPr>
            <a:spLocks/>
          </p:cNvSpPr>
          <p:nvPr/>
        </p:nvSpPr>
        <p:spPr bwMode="auto">
          <a:xfrm>
            <a:off x="8069263" y="5199064"/>
            <a:ext cx="1588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9" name="Freeform 115"/>
          <p:cNvSpPr>
            <a:spLocks/>
          </p:cNvSpPr>
          <p:nvPr/>
        </p:nvSpPr>
        <p:spPr bwMode="auto">
          <a:xfrm>
            <a:off x="8588375" y="5389564"/>
            <a:ext cx="1588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0" name="Freeform 116"/>
          <p:cNvSpPr>
            <a:spLocks/>
          </p:cNvSpPr>
          <p:nvPr/>
        </p:nvSpPr>
        <p:spPr bwMode="auto">
          <a:xfrm>
            <a:off x="8588375" y="5389564"/>
            <a:ext cx="1588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4" y="2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1" name="Rectangle 117"/>
          <p:cNvSpPr>
            <a:spLocks noChangeArrowheads="1"/>
          </p:cNvSpPr>
          <p:nvPr/>
        </p:nvSpPr>
        <p:spPr bwMode="auto">
          <a:xfrm>
            <a:off x="7550150" y="3614739"/>
            <a:ext cx="19208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2" name="Rectangle 118"/>
          <p:cNvSpPr>
            <a:spLocks noChangeArrowheads="1"/>
          </p:cNvSpPr>
          <p:nvPr/>
        </p:nvSpPr>
        <p:spPr bwMode="auto">
          <a:xfrm>
            <a:off x="7666038" y="3614739"/>
            <a:ext cx="10953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i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3" name="Rectangle 119"/>
          <p:cNvSpPr>
            <a:spLocks noChangeArrowheads="1"/>
          </p:cNvSpPr>
          <p:nvPr/>
        </p:nvSpPr>
        <p:spPr bwMode="auto">
          <a:xfrm>
            <a:off x="7700963" y="361473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7789863" y="361473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5" name="Rectangle 121"/>
          <p:cNvSpPr>
            <a:spLocks noChangeArrowheads="1"/>
          </p:cNvSpPr>
          <p:nvPr/>
        </p:nvSpPr>
        <p:spPr bwMode="auto">
          <a:xfrm>
            <a:off x="7924800" y="3597276"/>
            <a:ext cx="18415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cs typeface="Arial" pitchFamily="34" charset="0"/>
              </a:rPr>
              <a:t>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8010525" y="3611880"/>
            <a:ext cx="4488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itchFamily="34" charset="0"/>
              </a:rPr>
              <a:t>*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1147" name="Rectangle 123"/>
          <p:cNvSpPr>
            <a:spLocks noChangeArrowheads="1"/>
          </p:cNvSpPr>
          <p:nvPr/>
        </p:nvSpPr>
        <p:spPr bwMode="auto">
          <a:xfrm>
            <a:off x="8105775" y="3614739"/>
            <a:ext cx="19208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8" name="Rectangle 124"/>
          <p:cNvSpPr>
            <a:spLocks noChangeArrowheads="1"/>
          </p:cNvSpPr>
          <p:nvPr/>
        </p:nvSpPr>
        <p:spPr bwMode="auto">
          <a:xfrm>
            <a:off x="8221663" y="3614739"/>
            <a:ext cx="12858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-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9" name="Rectangle 125"/>
          <p:cNvSpPr>
            <a:spLocks noChangeArrowheads="1"/>
          </p:cNvSpPr>
          <p:nvPr/>
        </p:nvSpPr>
        <p:spPr bwMode="auto">
          <a:xfrm>
            <a:off x="8275638" y="3614739"/>
            <a:ext cx="21113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0" name="Rectangle 126"/>
          <p:cNvSpPr>
            <a:spLocks noChangeArrowheads="1"/>
          </p:cNvSpPr>
          <p:nvPr/>
        </p:nvSpPr>
        <p:spPr bwMode="auto">
          <a:xfrm>
            <a:off x="8408988" y="361473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1" name="Rectangle 127"/>
          <p:cNvSpPr>
            <a:spLocks noChangeArrowheads="1"/>
          </p:cNvSpPr>
          <p:nvPr/>
        </p:nvSpPr>
        <p:spPr bwMode="auto">
          <a:xfrm>
            <a:off x="8497888" y="361473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2" name="Rectangle 128"/>
          <p:cNvSpPr>
            <a:spLocks noChangeArrowheads="1"/>
          </p:cNvSpPr>
          <p:nvPr/>
        </p:nvSpPr>
        <p:spPr bwMode="auto">
          <a:xfrm>
            <a:off x="8589963" y="361473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3" name="Rectangle 129"/>
          <p:cNvSpPr>
            <a:spLocks noChangeArrowheads="1"/>
          </p:cNvSpPr>
          <p:nvPr/>
        </p:nvSpPr>
        <p:spPr bwMode="auto">
          <a:xfrm>
            <a:off x="7843838" y="3781426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4" name="Rectangle 130"/>
          <p:cNvSpPr>
            <a:spLocks noChangeArrowheads="1"/>
          </p:cNvSpPr>
          <p:nvPr/>
        </p:nvSpPr>
        <p:spPr bwMode="auto">
          <a:xfrm>
            <a:off x="7934325" y="3781426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5" name="Rectangle 131"/>
          <p:cNvSpPr>
            <a:spLocks noChangeArrowheads="1"/>
          </p:cNvSpPr>
          <p:nvPr/>
        </p:nvSpPr>
        <p:spPr bwMode="auto">
          <a:xfrm>
            <a:off x="8024813" y="3781426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6" name="Rectangle 132"/>
          <p:cNvSpPr>
            <a:spLocks noChangeArrowheads="1"/>
          </p:cNvSpPr>
          <p:nvPr/>
        </p:nvSpPr>
        <p:spPr bwMode="auto">
          <a:xfrm>
            <a:off x="8115300" y="3781426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7" name="Rectangle 133"/>
          <p:cNvSpPr>
            <a:spLocks noChangeArrowheads="1"/>
          </p:cNvSpPr>
          <p:nvPr/>
        </p:nvSpPr>
        <p:spPr bwMode="auto">
          <a:xfrm>
            <a:off x="8205788" y="3781426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8" name="Rectangle 134"/>
          <p:cNvSpPr>
            <a:spLocks noChangeArrowheads="1"/>
          </p:cNvSpPr>
          <p:nvPr/>
        </p:nvSpPr>
        <p:spPr bwMode="auto">
          <a:xfrm>
            <a:off x="8294688" y="3781426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9" name="Rectangle 135"/>
          <p:cNvSpPr>
            <a:spLocks noChangeArrowheads="1"/>
          </p:cNvSpPr>
          <p:nvPr/>
        </p:nvSpPr>
        <p:spPr bwMode="auto">
          <a:xfrm>
            <a:off x="7894638" y="3948114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0" name="Rectangle 136"/>
          <p:cNvSpPr>
            <a:spLocks noChangeArrowheads="1"/>
          </p:cNvSpPr>
          <p:nvPr/>
        </p:nvSpPr>
        <p:spPr bwMode="auto">
          <a:xfrm>
            <a:off x="7983538" y="3948114"/>
            <a:ext cx="1190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1" name="Rectangle 137"/>
          <p:cNvSpPr>
            <a:spLocks noChangeArrowheads="1"/>
          </p:cNvSpPr>
          <p:nvPr/>
        </p:nvSpPr>
        <p:spPr bwMode="auto">
          <a:xfrm>
            <a:off x="8029575" y="3948114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2" name="Rectangle 138"/>
          <p:cNvSpPr>
            <a:spLocks noChangeArrowheads="1"/>
          </p:cNvSpPr>
          <p:nvPr/>
        </p:nvSpPr>
        <p:spPr bwMode="auto">
          <a:xfrm>
            <a:off x="8120063" y="3948114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3" name="Rectangle 139"/>
          <p:cNvSpPr>
            <a:spLocks noChangeArrowheads="1"/>
          </p:cNvSpPr>
          <p:nvPr/>
        </p:nvSpPr>
        <p:spPr bwMode="auto">
          <a:xfrm>
            <a:off x="8255000" y="3948114"/>
            <a:ext cx="155575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4" name="Rectangle 140"/>
          <p:cNvSpPr>
            <a:spLocks noChangeArrowheads="1"/>
          </p:cNvSpPr>
          <p:nvPr/>
        </p:nvSpPr>
        <p:spPr bwMode="auto">
          <a:xfrm>
            <a:off x="7672388" y="4281489"/>
            <a:ext cx="21113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E30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5" name="Rectangle 141"/>
          <p:cNvSpPr>
            <a:spLocks noChangeArrowheads="1"/>
          </p:cNvSpPr>
          <p:nvPr/>
        </p:nvSpPr>
        <p:spPr bwMode="auto">
          <a:xfrm>
            <a:off x="7805738" y="42814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E3000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6" name="Rectangle 142"/>
          <p:cNvSpPr>
            <a:spLocks noChangeArrowheads="1"/>
          </p:cNvSpPr>
          <p:nvPr/>
        </p:nvSpPr>
        <p:spPr bwMode="auto">
          <a:xfrm>
            <a:off x="7896225" y="42814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E3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7" name="Rectangle 143"/>
          <p:cNvSpPr>
            <a:spLocks noChangeArrowheads="1"/>
          </p:cNvSpPr>
          <p:nvPr/>
        </p:nvSpPr>
        <p:spPr bwMode="auto">
          <a:xfrm>
            <a:off x="7986713" y="4281489"/>
            <a:ext cx="155575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E3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8" name="Rectangle 144"/>
          <p:cNvSpPr>
            <a:spLocks noChangeArrowheads="1"/>
          </p:cNvSpPr>
          <p:nvPr/>
        </p:nvSpPr>
        <p:spPr bwMode="auto">
          <a:xfrm>
            <a:off x="8067675" y="42814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E3000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9" name="Rectangle 145"/>
          <p:cNvSpPr>
            <a:spLocks noChangeArrowheads="1"/>
          </p:cNvSpPr>
          <p:nvPr/>
        </p:nvSpPr>
        <p:spPr bwMode="auto">
          <a:xfrm>
            <a:off x="8158163" y="4281489"/>
            <a:ext cx="12858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E30000"/>
                </a:solidFill>
                <a:effectLst/>
                <a:latin typeface="Arial" pitchFamily="34" charset="0"/>
                <a:cs typeface="Arial" pitchFamily="34" charset="0"/>
              </a:rPr>
              <a:t>r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0" name="Rectangle 146"/>
          <p:cNvSpPr>
            <a:spLocks noChangeArrowheads="1"/>
          </p:cNvSpPr>
          <p:nvPr/>
        </p:nvSpPr>
        <p:spPr bwMode="auto">
          <a:xfrm>
            <a:off x="8210550" y="42814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E3000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1" name="Rectangle 147"/>
          <p:cNvSpPr>
            <a:spLocks noChangeArrowheads="1"/>
          </p:cNvSpPr>
          <p:nvPr/>
        </p:nvSpPr>
        <p:spPr bwMode="auto">
          <a:xfrm>
            <a:off x="8301038" y="42814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E3000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2" name="Rectangle 148"/>
          <p:cNvSpPr>
            <a:spLocks noChangeArrowheads="1"/>
          </p:cNvSpPr>
          <p:nvPr/>
        </p:nvSpPr>
        <p:spPr bwMode="auto">
          <a:xfrm>
            <a:off x="6242050" y="4640264"/>
            <a:ext cx="1825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3" name="Rectangle 149"/>
          <p:cNvSpPr>
            <a:spLocks noChangeArrowheads="1"/>
          </p:cNvSpPr>
          <p:nvPr/>
        </p:nvSpPr>
        <p:spPr bwMode="auto">
          <a:xfrm>
            <a:off x="6350000" y="4640264"/>
            <a:ext cx="12858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r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4" name="Rectangle 150"/>
          <p:cNvSpPr>
            <a:spLocks noChangeArrowheads="1"/>
          </p:cNvSpPr>
          <p:nvPr/>
        </p:nvSpPr>
        <p:spPr bwMode="auto">
          <a:xfrm>
            <a:off x="6403975" y="4640264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5" name="Rectangle 151"/>
          <p:cNvSpPr>
            <a:spLocks noChangeArrowheads="1"/>
          </p:cNvSpPr>
          <p:nvPr/>
        </p:nvSpPr>
        <p:spPr bwMode="auto">
          <a:xfrm>
            <a:off x="6492875" y="4640264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6" name="Rectangle 152"/>
          <p:cNvSpPr>
            <a:spLocks noChangeArrowheads="1"/>
          </p:cNvSpPr>
          <p:nvPr/>
        </p:nvSpPr>
        <p:spPr bwMode="auto">
          <a:xfrm>
            <a:off x="6583362" y="4640264"/>
            <a:ext cx="10953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i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7" name="Rectangle 153"/>
          <p:cNvSpPr>
            <a:spLocks noChangeArrowheads="1"/>
          </p:cNvSpPr>
          <p:nvPr/>
        </p:nvSpPr>
        <p:spPr bwMode="auto">
          <a:xfrm>
            <a:off x="6618287" y="4640264"/>
            <a:ext cx="155575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8" name="Rectangle 154"/>
          <p:cNvSpPr>
            <a:spLocks noChangeArrowheads="1"/>
          </p:cNvSpPr>
          <p:nvPr/>
        </p:nvSpPr>
        <p:spPr bwMode="auto">
          <a:xfrm>
            <a:off x="6699250" y="4640264"/>
            <a:ext cx="1190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9" name="Rectangle 155"/>
          <p:cNvSpPr>
            <a:spLocks noChangeArrowheads="1"/>
          </p:cNvSpPr>
          <p:nvPr/>
        </p:nvSpPr>
        <p:spPr bwMode="auto">
          <a:xfrm>
            <a:off x="6745287" y="4640264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0" name="Rectangle 156"/>
          <p:cNvSpPr>
            <a:spLocks noChangeArrowheads="1"/>
          </p:cNvSpPr>
          <p:nvPr/>
        </p:nvSpPr>
        <p:spPr bwMode="auto">
          <a:xfrm>
            <a:off x="6835775" y="4640264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1" name="Freeform 157"/>
          <p:cNvSpPr>
            <a:spLocks/>
          </p:cNvSpPr>
          <p:nvPr/>
        </p:nvSpPr>
        <p:spPr bwMode="auto">
          <a:xfrm>
            <a:off x="7948613" y="4470401"/>
            <a:ext cx="217488" cy="461963"/>
          </a:xfrm>
          <a:custGeom>
            <a:avLst/>
            <a:gdLst/>
            <a:ahLst/>
            <a:cxnLst>
              <a:cxn ang="0">
                <a:pos x="324" y="0"/>
              </a:cxn>
              <a:cxn ang="0">
                <a:pos x="324" y="0"/>
              </a:cxn>
              <a:cxn ang="0">
                <a:pos x="0" y="745"/>
              </a:cxn>
            </a:cxnLst>
            <a:rect l="0" t="0" r="r" b="b"/>
            <a:pathLst>
              <a:path w="324" h="745">
                <a:moveTo>
                  <a:pt x="324" y="0"/>
                </a:moveTo>
                <a:lnTo>
                  <a:pt x="324" y="0"/>
                </a:lnTo>
                <a:lnTo>
                  <a:pt x="0" y="745"/>
                </a:lnTo>
              </a:path>
            </a:pathLst>
          </a:custGeom>
          <a:noFill/>
          <a:ln w="9525" cap="flat">
            <a:solidFill>
              <a:srgbClr val="E3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2" name="Freeform 158"/>
          <p:cNvSpPr>
            <a:spLocks/>
          </p:cNvSpPr>
          <p:nvPr/>
        </p:nvSpPr>
        <p:spPr bwMode="auto">
          <a:xfrm>
            <a:off x="7910513" y="4867276"/>
            <a:ext cx="104775" cy="147638"/>
          </a:xfrm>
          <a:custGeom>
            <a:avLst/>
            <a:gdLst/>
            <a:ahLst/>
            <a:cxnLst>
              <a:cxn ang="0">
                <a:pos x="156" y="55"/>
              </a:cxn>
              <a:cxn ang="0">
                <a:pos x="156" y="55"/>
              </a:cxn>
              <a:cxn ang="0">
                <a:pos x="156" y="55"/>
              </a:cxn>
              <a:cxn ang="0">
                <a:pos x="0" y="239"/>
              </a:cxn>
              <a:cxn ang="0">
                <a:pos x="26" y="0"/>
              </a:cxn>
              <a:cxn ang="0">
                <a:pos x="64" y="88"/>
              </a:cxn>
              <a:cxn ang="0">
                <a:pos x="156" y="55"/>
              </a:cxn>
            </a:cxnLst>
            <a:rect l="0" t="0" r="r" b="b"/>
            <a:pathLst>
              <a:path w="156" h="239">
                <a:moveTo>
                  <a:pt x="156" y="55"/>
                </a:moveTo>
                <a:lnTo>
                  <a:pt x="156" y="55"/>
                </a:lnTo>
                <a:cubicBezTo>
                  <a:pt x="156" y="55"/>
                  <a:pt x="156" y="55"/>
                  <a:pt x="156" y="55"/>
                </a:cubicBezTo>
                <a:lnTo>
                  <a:pt x="0" y="239"/>
                </a:lnTo>
                <a:cubicBezTo>
                  <a:pt x="0" y="239"/>
                  <a:pt x="15" y="49"/>
                  <a:pt x="26" y="0"/>
                </a:cubicBezTo>
                <a:cubicBezTo>
                  <a:pt x="29" y="24"/>
                  <a:pt x="45" y="80"/>
                  <a:pt x="64" y="88"/>
                </a:cubicBezTo>
                <a:cubicBezTo>
                  <a:pt x="83" y="97"/>
                  <a:pt x="135" y="69"/>
                  <a:pt x="156" y="55"/>
                </a:cubicBezTo>
                <a:close/>
              </a:path>
            </a:pathLst>
          </a:custGeom>
          <a:solidFill>
            <a:srgbClr val="E3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3" name="Freeform 159"/>
          <p:cNvSpPr>
            <a:spLocks/>
          </p:cNvSpPr>
          <p:nvPr/>
        </p:nvSpPr>
        <p:spPr bwMode="auto">
          <a:xfrm>
            <a:off x="6399213" y="3952876"/>
            <a:ext cx="196850" cy="631825"/>
          </a:xfrm>
          <a:custGeom>
            <a:avLst/>
            <a:gdLst/>
            <a:ahLst/>
            <a:cxnLst>
              <a:cxn ang="0">
                <a:pos x="0" y="1020"/>
              </a:cxn>
              <a:cxn ang="0">
                <a:pos x="0" y="1020"/>
              </a:cxn>
              <a:cxn ang="0">
                <a:pos x="293" y="0"/>
              </a:cxn>
            </a:cxnLst>
            <a:rect l="0" t="0" r="r" b="b"/>
            <a:pathLst>
              <a:path w="293" h="1020">
                <a:moveTo>
                  <a:pt x="0" y="1020"/>
                </a:moveTo>
                <a:lnTo>
                  <a:pt x="0" y="1020"/>
                </a:lnTo>
                <a:lnTo>
                  <a:pt x="293" y="0"/>
                </a:lnTo>
              </a:path>
            </a:pathLst>
          </a:custGeom>
          <a:noFill/>
          <a:ln w="9525" cap="flat">
            <a:solidFill>
              <a:srgbClr val="0000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4" name="Freeform 160"/>
          <p:cNvSpPr>
            <a:spLocks/>
          </p:cNvSpPr>
          <p:nvPr/>
        </p:nvSpPr>
        <p:spPr bwMode="auto">
          <a:xfrm>
            <a:off x="6534150" y="3865564"/>
            <a:ext cx="93663" cy="149225"/>
          </a:xfrm>
          <a:custGeom>
            <a:avLst/>
            <a:gdLst/>
            <a:ahLst/>
            <a:cxnLst>
              <a:cxn ang="0">
                <a:pos x="0" y="203"/>
              </a:cxn>
              <a:cxn ang="0">
                <a:pos x="0" y="203"/>
              </a:cxn>
              <a:cxn ang="0">
                <a:pos x="0" y="203"/>
              </a:cxn>
              <a:cxn ang="0">
                <a:pos x="132" y="0"/>
              </a:cxn>
              <a:cxn ang="0">
                <a:pos x="137" y="241"/>
              </a:cxn>
              <a:cxn ang="0">
                <a:pos x="88" y="158"/>
              </a:cxn>
              <a:cxn ang="0">
                <a:pos x="0" y="203"/>
              </a:cxn>
            </a:cxnLst>
            <a:rect l="0" t="0" r="r" b="b"/>
            <a:pathLst>
              <a:path w="141" h="241">
                <a:moveTo>
                  <a:pt x="0" y="203"/>
                </a:moveTo>
                <a:lnTo>
                  <a:pt x="0" y="203"/>
                </a:lnTo>
                <a:cubicBezTo>
                  <a:pt x="0" y="203"/>
                  <a:pt x="0" y="203"/>
                  <a:pt x="0" y="203"/>
                </a:cubicBezTo>
                <a:lnTo>
                  <a:pt x="132" y="0"/>
                </a:lnTo>
                <a:cubicBezTo>
                  <a:pt x="132" y="0"/>
                  <a:pt x="141" y="191"/>
                  <a:pt x="137" y="241"/>
                </a:cubicBezTo>
                <a:cubicBezTo>
                  <a:pt x="130" y="217"/>
                  <a:pt x="107" y="163"/>
                  <a:pt x="88" y="158"/>
                </a:cubicBezTo>
                <a:cubicBezTo>
                  <a:pt x="68" y="152"/>
                  <a:pt x="19" y="186"/>
                  <a:pt x="0" y="203"/>
                </a:cubicBez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5" name="Rectangle 161"/>
          <p:cNvSpPr>
            <a:spLocks noChangeArrowheads="1"/>
          </p:cNvSpPr>
          <p:nvPr/>
        </p:nvSpPr>
        <p:spPr bwMode="auto">
          <a:xfrm>
            <a:off x="6088063" y="59705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6" name="Rectangle 162"/>
          <p:cNvSpPr>
            <a:spLocks noChangeArrowheads="1"/>
          </p:cNvSpPr>
          <p:nvPr/>
        </p:nvSpPr>
        <p:spPr bwMode="auto">
          <a:xfrm>
            <a:off x="6178550" y="5970589"/>
            <a:ext cx="1190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7" name="Rectangle 163"/>
          <p:cNvSpPr>
            <a:spLocks noChangeArrowheads="1"/>
          </p:cNvSpPr>
          <p:nvPr/>
        </p:nvSpPr>
        <p:spPr bwMode="auto">
          <a:xfrm>
            <a:off x="6224588" y="59705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8" name="Rectangle 164"/>
          <p:cNvSpPr>
            <a:spLocks noChangeArrowheads="1"/>
          </p:cNvSpPr>
          <p:nvPr/>
        </p:nvSpPr>
        <p:spPr bwMode="auto">
          <a:xfrm>
            <a:off x="6584950" y="59705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9" name="Rectangle 165"/>
          <p:cNvSpPr>
            <a:spLocks noChangeArrowheads="1"/>
          </p:cNvSpPr>
          <p:nvPr/>
        </p:nvSpPr>
        <p:spPr bwMode="auto">
          <a:xfrm>
            <a:off x="6675438" y="5970589"/>
            <a:ext cx="1190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0" name="Rectangle 166"/>
          <p:cNvSpPr>
            <a:spLocks noChangeArrowheads="1"/>
          </p:cNvSpPr>
          <p:nvPr/>
        </p:nvSpPr>
        <p:spPr bwMode="auto">
          <a:xfrm>
            <a:off x="6719888" y="59705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1" name="Rectangle 167"/>
          <p:cNvSpPr>
            <a:spLocks noChangeArrowheads="1"/>
          </p:cNvSpPr>
          <p:nvPr/>
        </p:nvSpPr>
        <p:spPr bwMode="auto">
          <a:xfrm>
            <a:off x="7127875" y="59705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2" name="Rectangle 168"/>
          <p:cNvSpPr>
            <a:spLocks noChangeArrowheads="1"/>
          </p:cNvSpPr>
          <p:nvPr/>
        </p:nvSpPr>
        <p:spPr bwMode="auto">
          <a:xfrm>
            <a:off x="7216775" y="5970589"/>
            <a:ext cx="1190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3" name="Rectangle 169"/>
          <p:cNvSpPr>
            <a:spLocks noChangeArrowheads="1"/>
          </p:cNvSpPr>
          <p:nvPr/>
        </p:nvSpPr>
        <p:spPr bwMode="auto">
          <a:xfrm>
            <a:off x="7262813" y="59705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4" name="Rectangle 170"/>
          <p:cNvSpPr>
            <a:spLocks noChangeArrowheads="1"/>
          </p:cNvSpPr>
          <p:nvPr/>
        </p:nvSpPr>
        <p:spPr bwMode="auto">
          <a:xfrm>
            <a:off x="7623175" y="59705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5" name="Rectangle 171"/>
          <p:cNvSpPr>
            <a:spLocks noChangeArrowheads="1"/>
          </p:cNvSpPr>
          <p:nvPr/>
        </p:nvSpPr>
        <p:spPr bwMode="auto">
          <a:xfrm>
            <a:off x="7715250" y="5970589"/>
            <a:ext cx="1190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6" name="Rectangle 172"/>
          <p:cNvSpPr>
            <a:spLocks noChangeArrowheads="1"/>
          </p:cNvSpPr>
          <p:nvPr/>
        </p:nvSpPr>
        <p:spPr bwMode="auto">
          <a:xfrm>
            <a:off x="7759700" y="59705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7" name="Rectangle 173"/>
          <p:cNvSpPr>
            <a:spLocks noChangeArrowheads="1"/>
          </p:cNvSpPr>
          <p:nvPr/>
        </p:nvSpPr>
        <p:spPr bwMode="auto">
          <a:xfrm>
            <a:off x="8166100" y="59705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8" name="Rectangle 174"/>
          <p:cNvSpPr>
            <a:spLocks noChangeArrowheads="1"/>
          </p:cNvSpPr>
          <p:nvPr/>
        </p:nvSpPr>
        <p:spPr bwMode="auto">
          <a:xfrm>
            <a:off x="8256588" y="5970589"/>
            <a:ext cx="1190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9" name="Rectangle 175"/>
          <p:cNvSpPr>
            <a:spLocks noChangeArrowheads="1"/>
          </p:cNvSpPr>
          <p:nvPr/>
        </p:nvSpPr>
        <p:spPr bwMode="auto">
          <a:xfrm>
            <a:off x="8301038" y="59705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0" name="Rectangle 176"/>
          <p:cNvSpPr>
            <a:spLocks noChangeArrowheads="1"/>
          </p:cNvSpPr>
          <p:nvPr/>
        </p:nvSpPr>
        <p:spPr bwMode="auto">
          <a:xfrm>
            <a:off x="8707438" y="59705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1" name="Rectangle 177"/>
          <p:cNvSpPr>
            <a:spLocks noChangeArrowheads="1"/>
          </p:cNvSpPr>
          <p:nvPr/>
        </p:nvSpPr>
        <p:spPr bwMode="auto">
          <a:xfrm>
            <a:off x="8797925" y="5970589"/>
            <a:ext cx="1190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2" name="Rectangle 178"/>
          <p:cNvSpPr>
            <a:spLocks noChangeArrowheads="1"/>
          </p:cNvSpPr>
          <p:nvPr/>
        </p:nvSpPr>
        <p:spPr bwMode="auto">
          <a:xfrm>
            <a:off x="8843963" y="59705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5" name="Rectangle 181"/>
          <p:cNvSpPr>
            <a:spLocks noChangeArrowheads="1"/>
          </p:cNvSpPr>
          <p:nvPr/>
        </p:nvSpPr>
        <p:spPr bwMode="auto">
          <a:xfrm>
            <a:off x="7194550" y="6332539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6" name="Rectangle 182"/>
          <p:cNvSpPr>
            <a:spLocks noChangeArrowheads="1"/>
          </p:cNvSpPr>
          <p:nvPr/>
        </p:nvSpPr>
        <p:spPr bwMode="auto">
          <a:xfrm>
            <a:off x="7265988" y="6310314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8" name="Rectangle 184"/>
          <p:cNvSpPr>
            <a:spLocks noChangeArrowheads="1"/>
          </p:cNvSpPr>
          <p:nvPr/>
        </p:nvSpPr>
        <p:spPr bwMode="auto">
          <a:xfrm>
            <a:off x="7496175" y="6310314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9" name="Rectangle 185"/>
          <p:cNvSpPr>
            <a:spLocks noChangeArrowheads="1"/>
          </p:cNvSpPr>
          <p:nvPr/>
        </p:nvSpPr>
        <p:spPr bwMode="auto">
          <a:xfrm>
            <a:off x="7666038" y="6413501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10" name="Rectangle 186"/>
          <p:cNvSpPr>
            <a:spLocks noChangeArrowheads="1"/>
          </p:cNvSpPr>
          <p:nvPr/>
        </p:nvSpPr>
        <p:spPr bwMode="auto">
          <a:xfrm>
            <a:off x="7762875" y="6332539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12" name="Rectangle 188"/>
          <p:cNvSpPr>
            <a:spLocks noChangeArrowheads="1"/>
          </p:cNvSpPr>
          <p:nvPr/>
        </p:nvSpPr>
        <p:spPr bwMode="auto">
          <a:xfrm>
            <a:off x="7932738" y="6313489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13" name="Rectangle 189"/>
          <p:cNvSpPr>
            <a:spLocks noChangeArrowheads="1"/>
          </p:cNvSpPr>
          <p:nvPr/>
        </p:nvSpPr>
        <p:spPr bwMode="auto">
          <a:xfrm>
            <a:off x="7981950" y="6313489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14" name="Rectangle 190"/>
          <p:cNvSpPr>
            <a:spLocks noChangeArrowheads="1"/>
          </p:cNvSpPr>
          <p:nvPr/>
        </p:nvSpPr>
        <p:spPr bwMode="auto">
          <a:xfrm>
            <a:off x="5800725" y="4718051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15" name="Rectangle 191"/>
          <p:cNvSpPr>
            <a:spLocks noChangeArrowheads="1"/>
          </p:cNvSpPr>
          <p:nvPr/>
        </p:nvSpPr>
        <p:spPr bwMode="auto">
          <a:xfrm>
            <a:off x="5891213" y="4718051"/>
            <a:ext cx="1190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16" name="Rectangle 192"/>
          <p:cNvSpPr>
            <a:spLocks noChangeArrowheads="1"/>
          </p:cNvSpPr>
          <p:nvPr/>
        </p:nvSpPr>
        <p:spPr bwMode="auto">
          <a:xfrm>
            <a:off x="5937250" y="4718051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17" name="Rectangle 193"/>
          <p:cNvSpPr>
            <a:spLocks noChangeArrowheads="1"/>
          </p:cNvSpPr>
          <p:nvPr/>
        </p:nvSpPr>
        <p:spPr bwMode="auto">
          <a:xfrm>
            <a:off x="5807075" y="5764214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18" name="Rectangle 194"/>
          <p:cNvSpPr>
            <a:spLocks noChangeArrowheads="1"/>
          </p:cNvSpPr>
          <p:nvPr/>
        </p:nvSpPr>
        <p:spPr bwMode="auto">
          <a:xfrm>
            <a:off x="5897563" y="5764214"/>
            <a:ext cx="1190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19" name="Rectangle 195"/>
          <p:cNvSpPr>
            <a:spLocks noChangeArrowheads="1"/>
          </p:cNvSpPr>
          <p:nvPr/>
        </p:nvSpPr>
        <p:spPr bwMode="auto">
          <a:xfrm>
            <a:off x="5943600" y="5764214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0" name="Rectangle 196"/>
          <p:cNvSpPr>
            <a:spLocks noChangeArrowheads="1"/>
          </p:cNvSpPr>
          <p:nvPr/>
        </p:nvSpPr>
        <p:spPr bwMode="auto">
          <a:xfrm rot="16200000">
            <a:off x="5287962" y="4806951"/>
            <a:ext cx="231775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1" name="Rectangle 197"/>
          <p:cNvSpPr>
            <a:spLocks noChangeArrowheads="1"/>
          </p:cNvSpPr>
          <p:nvPr/>
        </p:nvSpPr>
        <p:spPr bwMode="auto">
          <a:xfrm rot="16200000">
            <a:off x="5370513" y="4751389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2" name="Rectangle 198"/>
          <p:cNvSpPr>
            <a:spLocks noChangeArrowheads="1"/>
          </p:cNvSpPr>
          <p:nvPr/>
        </p:nvSpPr>
        <p:spPr bwMode="auto">
          <a:xfrm rot="16200000">
            <a:off x="5318125" y="4586289"/>
            <a:ext cx="17145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3" name="Rectangle 199"/>
          <p:cNvSpPr>
            <a:spLocks noChangeArrowheads="1"/>
          </p:cNvSpPr>
          <p:nvPr/>
        </p:nvSpPr>
        <p:spPr bwMode="auto">
          <a:xfrm rot="16200000">
            <a:off x="5300663" y="4503739"/>
            <a:ext cx="206375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4" name="Rectangle 200"/>
          <p:cNvSpPr>
            <a:spLocks noChangeArrowheads="1"/>
          </p:cNvSpPr>
          <p:nvPr/>
        </p:nvSpPr>
        <p:spPr bwMode="auto">
          <a:xfrm rot="16200000">
            <a:off x="5294313" y="4397376"/>
            <a:ext cx="219075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5" name="Rectangle 201"/>
          <p:cNvSpPr>
            <a:spLocks noChangeArrowheads="1"/>
          </p:cNvSpPr>
          <p:nvPr/>
        </p:nvSpPr>
        <p:spPr bwMode="auto">
          <a:xfrm rot="16200000">
            <a:off x="5280025" y="4271964"/>
            <a:ext cx="246063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6" name="Rectangle 202"/>
          <p:cNvSpPr>
            <a:spLocks noChangeArrowheads="1"/>
          </p:cNvSpPr>
          <p:nvPr/>
        </p:nvSpPr>
        <p:spPr bwMode="auto">
          <a:xfrm rot="16200000">
            <a:off x="5318125" y="4176714"/>
            <a:ext cx="17145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7" name="Rectangle 203"/>
          <p:cNvSpPr>
            <a:spLocks noChangeArrowheads="1"/>
          </p:cNvSpPr>
          <p:nvPr/>
        </p:nvSpPr>
        <p:spPr bwMode="auto">
          <a:xfrm>
            <a:off x="6245225" y="5232401"/>
            <a:ext cx="1524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8" name="Rectangle 204"/>
          <p:cNvSpPr>
            <a:spLocks noChangeArrowheads="1"/>
          </p:cNvSpPr>
          <p:nvPr/>
        </p:nvSpPr>
        <p:spPr bwMode="auto">
          <a:xfrm>
            <a:off x="6329363" y="5232401"/>
            <a:ext cx="136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30" name="Rectangle 206"/>
          <p:cNvSpPr>
            <a:spLocks noChangeArrowheads="1"/>
          </p:cNvSpPr>
          <p:nvPr/>
        </p:nvSpPr>
        <p:spPr bwMode="auto">
          <a:xfrm>
            <a:off x="6399213" y="5232401"/>
            <a:ext cx="106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-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31" name="Rectangle 207"/>
          <p:cNvSpPr>
            <a:spLocks noChangeArrowheads="1"/>
          </p:cNvSpPr>
          <p:nvPr/>
        </p:nvSpPr>
        <p:spPr bwMode="auto">
          <a:xfrm>
            <a:off x="6440488" y="5232401"/>
            <a:ext cx="136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32" name="Rectangle 208"/>
          <p:cNvSpPr>
            <a:spLocks noChangeArrowheads="1"/>
          </p:cNvSpPr>
          <p:nvPr/>
        </p:nvSpPr>
        <p:spPr bwMode="auto">
          <a:xfrm>
            <a:off x="6510338" y="5232401"/>
            <a:ext cx="136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33" name="Rectangle 209"/>
          <p:cNvSpPr>
            <a:spLocks noChangeArrowheads="1"/>
          </p:cNvSpPr>
          <p:nvPr/>
        </p:nvSpPr>
        <p:spPr bwMode="auto">
          <a:xfrm>
            <a:off x="6580188" y="5232401"/>
            <a:ext cx="1285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34" name="Rectangle 210"/>
          <p:cNvSpPr>
            <a:spLocks noChangeArrowheads="1"/>
          </p:cNvSpPr>
          <p:nvPr/>
        </p:nvSpPr>
        <p:spPr bwMode="auto">
          <a:xfrm>
            <a:off x="6678613" y="5221288"/>
            <a:ext cx="15875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cs typeface="Arial" pitchFamily="34" charset="0"/>
              </a:rPr>
              <a:t>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35" name="Rectangle 211"/>
          <p:cNvSpPr>
            <a:spLocks noChangeArrowheads="1"/>
          </p:cNvSpPr>
          <p:nvPr/>
        </p:nvSpPr>
        <p:spPr bwMode="auto">
          <a:xfrm>
            <a:off x="6748463" y="5295901"/>
            <a:ext cx="968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36" name="Rectangle 212"/>
          <p:cNvSpPr>
            <a:spLocks noChangeArrowheads="1"/>
          </p:cNvSpPr>
          <p:nvPr/>
        </p:nvSpPr>
        <p:spPr bwMode="auto">
          <a:xfrm>
            <a:off x="6245225" y="5407026"/>
            <a:ext cx="136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37" name="Rectangle 213"/>
          <p:cNvSpPr>
            <a:spLocks noChangeArrowheads="1"/>
          </p:cNvSpPr>
          <p:nvPr/>
        </p:nvSpPr>
        <p:spPr bwMode="auto">
          <a:xfrm>
            <a:off x="6315075" y="5407026"/>
            <a:ext cx="136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38" name="Rectangle 214"/>
          <p:cNvSpPr>
            <a:spLocks noChangeArrowheads="1"/>
          </p:cNvSpPr>
          <p:nvPr/>
        </p:nvSpPr>
        <p:spPr bwMode="auto">
          <a:xfrm>
            <a:off x="6384925" y="5407026"/>
            <a:ext cx="106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-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39" name="Rectangle 215"/>
          <p:cNvSpPr>
            <a:spLocks noChangeArrowheads="1"/>
          </p:cNvSpPr>
          <p:nvPr/>
        </p:nvSpPr>
        <p:spPr bwMode="auto">
          <a:xfrm>
            <a:off x="6426200" y="5407026"/>
            <a:ext cx="136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0" name="Rectangle 216"/>
          <p:cNvSpPr>
            <a:spLocks noChangeArrowheads="1"/>
          </p:cNvSpPr>
          <p:nvPr/>
        </p:nvSpPr>
        <p:spPr bwMode="auto">
          <a:xfrm>
            <a:off x="6496050" y="5407026"/>
            <a:ext cx="136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1" name="Rectangle 217"/>
          <p:cNvSpPr>
            <a:spLocks noChangeArrowheads="1"/>
          </p:cNvSpPr>
          <p:nvPr/>
        </p:nvSpPr>
        <p:spPr bwMode="auto">
          <a:xfrm>
            <a:off x="6602413" y="5407026"/>
            <a:ext cx="174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2" name="Rectangle 218"/>
          <p:cNvSpPr>
            <a:spLocks noChangeArrowheads="1"/>
          </p:cNvSpPr>
          <p:nvPr/>
        </p:nvSpPr>
        <p:spPr bwMode="auto">
          <a:xfrm>
            <a:off x="6707188" y="5392738"/>
            <a:ext cx="968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3" name="Rectangle 219"/>
          <p:cNvSpPr>
            <a:spLocks noChangeArrowheads="1"/>
          </p:cNvSpPr>
          <p:nvPr/>
        </p:nvSpPr>
        <p:spPr bwMode="auto">
          <a:xfrm>
            <a:off x="6759575" y="5407026"/>
            <a:ext cx="984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/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4" name="Rectangle 220"/>
          <p:cNvSpPr>
            <a:spLocks noChangeArrowheads="1"/>
          </p:cNvSpPr>
          <p:nvPr/>
        </p:nvSpPr>
        <p:spPr bwMode="auto">
          <a:xfrm>
            <a:off x="6794500" y="5407026"/>
            <a:ext cx="1285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5" name="Rectangle 221"/>
          <p:cNvSpPr>
            <a:spLocks noChangeArrowheads="1"/>
          </p:cNvSpPr>
          <p:nvPr/>
        </p:nvSpPr>
        <p:spPr bwMode="auto">
          <a:xfrm>
            <a:off x="6245225" y="5537201"/>
            <a:ext cx="106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6" name="Rectangle 222"/>
          <p:cNvSpPr>
            <a:spLocks noChangeArrowheads="1"/>
          </p:cNvSpPr>
          <p:nvPr/>
        </p:nvSpPr>
        <p:spPr bwMode="auto">
          <a:xfrm>
            <a:off x="6286500" y="5537201"/>
            <a:ext cx="8335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0" i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7" name="Rectangle 223"/>
          <p:cNvSpPr>
            <a:spLocks noChangeArrowheads="1"/>
          </p:cNvSpPr>
          <p:nvPr/>
        </p:nvSpPr>
        <p:spPr bwMode="auto">
          <a:xfrm>
            <a:off x="6383338" y="5537201"/>
            <a:ext cx="1524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8" name="Rectangle 224"/>
          <p:cNvSpPr>
            <a:spLocks noChangeArrowheads="1"/>
          </p:cNvSpPr>
          <p:nvPr/>
        </p:nvSpPr>
        <p:spPr bwMode="auto">
          <a:xfrm>
            <a:off x="6467475" y="5537201"/>
            <a:ext cx="1524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9" name="Rectangle 225"/>
          <p:cNvSpPr>
            <a:spLocks noChangeArrowheads="1"/>
          </p:cNvSpPr>
          <p:nvPr/>
        </p:nvSpPr>
        <p:spPr bwMode="auto">
          <a:xfrm>
            <a:off x="6588125" y="5537201"/>
            <a:ext cx="136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0" name="Rectangle 226"/>
          <p:cNvSpPr>
            <a:spLocks noChangeArrowheads="1"/>
          </p:cNvSpPr>
          <p:nvPr/>
        </p:nvSpPr>
        <p:spPr bwMode="auto">
          <a:xfrm>
            <a:off x="6657975" y="5537201"/>
            <a:ext cx="106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1" name="Rectangle 227"/>
          <p:cNvSpPr>
            <a:spLocks noChangeArrowheads="1"/>
          </p:cNvSpPr>
          <p:nvPr/>
        </p:nvSpPr>
        <p:spPr bwMode="auto">
          <a:xfrm>
            <a:off x="6699250" y="5537201"/>
            <a:ext cx="136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2" name="Rectangle 228"/>
          <p:cNvSpPr>
            <a:spLocks noChangeArrowheads="1"/>
          </p:cNvSpPr>
          <p:nvPr/>
        </p:nvSpPr>
        <p:spPr bwMode="auto">
          <a:xfrm>
            <a:off x="6769100" y="5537201"/>
            <a:ext cx="1285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x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3" name="Rectangle 229"/>
          <p:cNvSpPr>
            <a:spLocks noChangeArrowheads="1"/>
          </p:cNvSpPr>
          <p:nvPr/>
        </p:nvSpPr>
        <p:spPr bwMode="auto">
          <a:xfrm>
            <a:off x="6831013" y="5537201"/>
            <a:ext cx="1285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y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4" name="Rectangle 230"/>
          <p:cNvSpPr>
            <a:spLocks noChangeArrowheads="1"/>
          </p:cNvSpPr>
          <p:nvPr/>
        </p:nvSpPr>
        <p:spPr bwMode="auto">
          <a:xfrm>
            <a:off x="6891338" y="5537201"/>
            <a:ext cx="106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5" name="Freeform 231"/>
          <p:cNvSpPr>
            <a:spLocks/>
          </p:cNvSpPr>
          <p:nvPr/>
        </p:nvSpPr>
        <p:spPr bwMode="auto">
          <a:xfrm>
            <a:off x="6530975" y="5127626"/>
            <a:ext cx="409575" cy="1588"/>
          </a:xfrm>
          <a:custGeom>
            <a:avLst/>
            <a:gdLst/>
            <a:ahLst/>
            <a:cxnLst>
              <a:cxn ang="0">
                <a:pos x="609" y="0"/>
              </a:cxn>
              <a:cxn ang="0">
                <a:pos x="609" y="0"/>
              </a:cxn>
              <a:cxn ang="0">
                <a:pos x="0" y="0"/>
              </a:cxn>
            </a:cxnLst>
            <a:rect l="0" t="0" r="r" b="b"/>
            <a:pathLst>
              <a:path w="609">
                <a:moveTo>
                  <a:pt x="609" y="0"/>
                </a:moveTo>
                <a:lnTo>
                  <a:pt x="609" y="0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6" name="Freeform 232"/>
          <p:cNvSpPr>
            <a:spLocks/>
          </p:cNvSpPr>
          <p:nvPr/>
        </p:nvSpPr>
        <p:spPr bwMode="auto">
          <a:xfrm>
            <a:off x="6432550" y="5083176"/>
            <a:ext cx="155575" cy="88900"/>
          </a:xfrm>
          <a:custGeom>
            <a:avLst/>
            <a:gdLst/>
            <a:ahLst/>
            <a:cxnLst>
              <a:cxn ang="0">
                <a:pos x="232" y="141"/>
              </a:cxn>
              <a:cxn ang="0">
                <a:pos x="232" y="141"/>
              </a:cxn>
              <a:cxn ang="0">
                <a:pos x="232" y="142"/>
              </a:cxn>
              <a:cxn ang="0">
                <a:pos x="0" y="71"/>
              </a:cxn>
              <a:cxn ang="0">
                <a:pos x="230" y="0"/>
              </a:cxn>
              <a:cxn ang="0">
                <a:pos x="164" y="70"/>
              </a:cxn>
              <a:cxn ang="0">
                <a:pos x="232" y="141"/>
              </a:cxn>
            </a:cxnLst>
            <a:rect l="0" t="0" r="r" b="b"/>
            <a:pathLst>
              <a:path w="232" h="142">
                <a:moveTo>
                  <a:pt x="232" y="141"/>
                </a:moveTo>
                <a:lnTo>
                  <a:pt x="232" y="141"/>
                </a:lnTo>
                <a:cubicBezTo>
                  <a:pt x="232" y="141"/>
                  <a:pt x="232" y="142"/>
                  <a:pt x="232" y="142"/>
                </a:cubicBezTo>
                <a:lnTo>
                  <a:pt x="0" y="71"/>
                </a:lnTo>
                <a:cubicBezTo>
                  <a:pt x="0" y="71"/>
                  <a:pt x="181" y="10"/>
                  <a:pt x="230" y="0"/>
                </a:cubicBezTo>
                <a:cubicBezTo>
                  <a:pt x="210" y="13"/>
                  <a:pt x="164" y="50"/>
                  <a:pt x="164" y="70"/>
                </a:cubicBezTo>
                <a:cubicBezTo>
                  <a:pt x="164" y="91"/>
                  <a:pt x="210" y="128"/>
                  <a:pt x="232" y="141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7" name="Freeform 233"/>
          <p:cNvSpPr>
            <a:spLocks/>
          </p:cNvSpPr>
          <p:nvPr/>
        </p:nvSpPr>
        <p:spPr bwMode="auto">
          <a:xfrm>
            <a:off x="7099300" y="5521326"/>
            <a:ext cx="482600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718" y="0"/>
              </a:cxn>
            </a:cxnLst>
            <a:rect l="0" t="0" r="r" b="b"/>
            <a:pathLst>
              <a:path w="718">
                <a:moveTo>
                  <a:pt x="0" y="0"/>
                </a:moveTo>
                <a:lnTo>
                  <a:pt x="0" y="0"/>
                </a:lnTo>
                <a:lnTo>
                  <a:pt x="718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8" name="Freeform 234"/>
          <p:cNvSpPr>
            <a:spLocks/>
          </p:cNvSpPr>
          <p:nvPr/>
        </p:nvSpPr>
        <p:spPr bwMode="auto">
          <a:xfrm>
            <a:off x="7524750" y="5478463"/>
            <a:ext cx="153988" cy="87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31" y="70"/>
              </a:cxn>
              <a:cxn ang="0">
                <a:pos x="1" y="142"/>
              </a:cxn>
              <a:cxn ang="0">
                <a:pos x="67" y="72"/>
              </a:cxn>
              <a:cxn ang="0">
                <a:pos x="0" y="0"/>
              </a:cxn>
            </a:cxnLst>
            <a:rect l="0" t="0" r="r" b="b"/>
            <a:pathLst>
              <a:path w="231" h="142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0" y="0"/>
                  <a:pt x="0" y="0"/>
                </a:cubicBezTo>
                <a:lnTo>
                  <a:pt x="231" y="70"/>
                </a:lnTo>
                <a:cubicBezTo>
                  <a:pt x="231" y="70"/>
                  <a:pt x="50" y="132"/>
                  <a:pt x="1" y="142"/>
                </a:cubicBezTo>
                <a:cubicBezTo>
                  <a:pt x="22" y="129"/>
                  <a:pt x="67" y="92"/>
                  <a:pt x="67" y="72"/>
                </a:cubicBezTo>
                <a:cubicBezTo>
                  <a:pt x="67" y="51"/>
                  <a:pt x="21" y="14"/>
                  <a:pt x="0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" name="Rectangle 235"/>
          <p:cNvSpPr>
            <a:spLocks noChangeArrowheads="1"/>
          </p:cNvSpPr>
          <p:nvPr/>
        </p:nvSpPr>
        <p:spPr bwMode="auto">
          <a:xfrm>
            <a:off x="7475538" y="5597526"/>
            <a:ext cx="188913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cs typeface="Arial" pitchFamily="34" charset="0"/>
              </a:rPr>
              <a:t>c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0" name="Rectangle 236"/>
          <p:cNvSpPr>
            <a:spLocks noChangeArrowheads="1"/>
          </p:cNvSpPr>
          <p:nvPr/>
        </p:nvSpPr>
        <p:spPr bwMode="auto">
          <a:xfrm>
            <a:off x="7564438" y="5697538"/>
            <a:ext cx="1095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1" name="Rectangle 237"/>
          <p:cNvSpPr>
            <a:spLocks noChangeArrowheads="1"/>
          </p:cNvSpPr>
          <p:nvPr/>
        </p:nvSpPr>
        <p:spPr bwMode="auto">
          <a:xfrm>
            <a:off x="7650163" y="5657851"/>
            <a:ext cx="841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2" name="Rectangle 238"/>
          <p:cNvSpPr>
            <a:spLocks noChangeArrowheads="1"/>
          </p:cNvSpPr>
          <p:nvPr/>
        </p:nvSpPr>
        <p:spPr bwMode="auto">
          <a:xfrm>
            <a:off x="7685088" y="5630863"/>
            <a:ext cx="176213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3" name="Rectangle 239"/>
          <p:cNvSpPr>
            <a:spLocks noChangeArrowheads="1"/>
          </p:cNvSpPr>
          <p:nvPr/>
        </p:nvSpPr>
        <p:spPr bwMode="auto">
          <a:xfrm>
            <a:off x="7788275" y="5630863"/>
            <a:ext cx="150813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L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4" name="Rectangle 240"/>
          <p:cNvSpPr>
            <a:spLocks noChangeArrowheads="1"/>
          </p:cNvSpPr>
          <p:nvPr/>
        </p:nvSpPr>
        <p:spPr bwMode="auto">
          <a:xfrm>
            <a:off x="7859713" y="5630863"/>
            <a:ext cx="20955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5" name="Rectangle 241"/>
          <p:cNvSpPr>
            <a:spLocks noChangeArrowheads="1"/>
          </p:cNvSpPr>
          <p:nvPr/>
        </p:nvSpPr>
        <p:spPr bwMode="auto">
          <a:xfrm>
            <a:off x="8001000" y="5630863"/>
            <a:ext cx="117475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6" name="Rectangle 242"/>
          <p:cNvSpPr>
            <a:spLocks noChangeArrowheads="1"/>
          </p:cNvSpPr>
          <p:nvPr/>
        </p:nvSpPr>
        <p:spPr bwMode="auto">
          <a:xfrm>
            <a:off x="5807075" y="3686176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7" name="Rectangle 243"/>
          <p:cNvSpPr>
            <a:spLocks noChangeArrowheads="1"/>
          </p:cNvSpPr>
          <p:nvPr/>
        </p:nvSpPr>
        <p:spPr bwMode="auto">
          <a:xfrm>
            <a:off x="5895975" y="3686176"/>
            <a:ext cx="1190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8" name="Rectangle 244"/>
          <p:cNvSpPr>
            <a:spLocks noChangeArrowheads="1"/>
          </p:cNvSpPr>
          <p:nvPr/>
        </p:nvSpPr>
        <p:spPr bwMode="auto">
          <a:xfrm>
            <a:off x="5942013" y="3686176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5838532" y="6251579"/>
            <a:ext cx="1143000" cy="264688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1600" i="0" dirty="0" smtClean="0">
                <a:solidFill>
                  <a:schemeClr val="tx1"/>
                </a:solidFill>
                <a:latin typeface="Arial" charset="0"/>
                <a:cs typeface="ＭＳ Ｐゴシック" charset="0"/>
              </a:rPr>
              <a:t>S. Kaye</a:t>
            </a:r>
            <a:endParaRPr lang="en-US" sz="1600" i="0" dirty="0">
              <a:solidFill>
                <a:schemeClr val="tx1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310" name="TextBox 309"/>
          <p:cNvSpPr txBox="1"/>
          <p:nvPr/>
        </p:nvSpPr>
        <p:spPr>
          <a:xfrm>
            <a:off x="752476" y="6172200"/>
            <a:ext cx="4200524" cy="203133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i="0" dirty="0" smtClean="0">
                <a:solidFill>
                  <a:schemeClr val="tx1"/>
                </a:solidFill>
                <a:latin typeface="Arial" charset="0"/>
                <a:cs typeface="ＭＳ Ｐゴシック" charset="0"/>
              </a:rPr>
              <a:t>E. </a:t>
            </a:r>
            <a:r>
              <a:rPr lang="en-US" i="0" dirty="0" err="1" smtClean="0">
                <a:solidFill>
                  <a:schemeClr val="tx1"/>
                </a:solidFill>
                <a:latin typeface="Arial" charset="0"/>
                <a:cs typeface="ＭＳ Ｐゴシック" charset="0"/>
              </a:rPr>
              <a:t>Belova</a:t>
            </a:r>
            <a:r>
              <a:rPr lang="en-US" i="0" dirty="0" smtClean="0">
                <a:solidFill>
                  <a:schemeClr val="tx1"/>
                </a:solidFill>
                <a:latin typeface="Arial" charset="0"/>
                <a:cs typeface="ＭＳ Ｐゴシック" charset="0"/>
              </a:rPr>
              <a:t> – HYM code (Theory/NSTX-U partnership)</a:t>
            </a:r>
            <a:endParaRPr lang="en-US" i="0" dirty="0">
              <a:solidFill>
                <a:schemeClr val="tx1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42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Transport and Turbulence Research Plans for FY2014-16: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2000" dirty="0" smtClean="0"/>
              <a:t>First </a:t>
            </a:r>
            <a:r>
              <a:rPr lang="en-US" sz="2000" dirty="0" err="1" smtClean="0">
                <a:latin typeface="Symbol" pitchFamily="18" charset="2"/>
              </a:rPr>
              <a:t>t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 data at higher B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I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+ turbulence, develop reduced </a:t>
            </a:r>
            <a:r>
              <a:rPr lang="en-US" sz="2000" dirty="0" err="1" smtClean="0">
                <a:latin typeface="Symbol" panose="05050102010706020507" pitchFamily="18" charset="2"/>
              </a:rPr>
              <a:t>c</a:t>
            </a:r>
            <a:r>
              <a:rPr lang="en-US" sz="2000" baseline="-25000" dirty="0" err="1" smtClean="0"/>
              <a:t>e</a:t>
            </a:r>
            <a:r>
              <a:rPr lang="en-US" sz="2000" dirty="0"/>
              <a:t> </a:t>
            </a:r>
            <a:r>
              <a:rPr lang="en-US" sz="2000" dirty="0" smtClean="0"/>
              <a:t>models</a:t>
            </a:r>
            <a:endParaRPr lang="en-US" sz="1200" baseline="-250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056298" cy="35052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FY14-16:  Develop model </a:t>
            </a:r>
            <a:r>
              <a:rPr lang="en-US" dirty="0" err="1" smtClean="0">
                <a:latin typeface="Symbol" pitchFamily="18" charset="2"/>
              </a:rPr>
              <a:t>c</a:t>
            </a:r>
            <a:r>
              <a:rPr lang="en-US" baseline="-25000" dirty="0" err="1" smtClean="0">
                <a:latin typeface="Arial" pitchFamily="34" charset="0"/>
              </a:rPr>
              <a:t>e</a:t>
            </a:r>
            <a:r>
              <a:rPr lang="en-US" baseline="-25000" dirty="0" smtClean="0">
                <a:latin typeface="Arial" pitchFamily="34" charset="0"/>
              </a:rPr>
              <a:t>, AE</a:t>
            </a:r>
            <a:r>
              <a:rPr lang="en-US" dirty="0" smtClean="0">
                <a:latin typeface="Arial" pitchFamily="34" charset="0"/>
              </a:rPr>
              <a:t> using measured CAE/GAE mode structures and HYM/ORBIT simulations (w/ EP group)</a:t>
            </a:r>
          </a:p>
          <a:p>
            <a:endParaRPr lang="en-US" sz="600" dirty="0" smtClean="0"/>
          </a:p>
          <a:p>
            <a:r>
              <a:rPr lang="en-US" dirty="0" smtClean="0"/>
              <a:t>FY14-16: Develop and validate reduced transport models using ST data + linear and non-linear gyro-kinetic simulations</a:t>
            </a:r>
          </a:p>
          <a:p>
            <a:endParaRPr lang="en-US" sz="800" dirty="0" smtClean="0"/>
          </a:p>
          <a:p>
            <a:r>
              <a:rPr lang="en-US" dirty="0" smtClean="0"/>
              <a:t>FY15: Extend ST confinement </a:t>
            </a:r>
            <a:r>
              <a:rPr lang="en-US" dirty="0" err="1" smtClean="0"/>
              <a:t>scalings</a:t>
            </a:r>
            <a:r>
              <a:rPr lang="en-US" dirty="0" smtClean="0"/>
              <a:t> and understanding with up to 60% increase in B</a:t>
            </a:r>
            <a:r>
              <a:rPr lang="en-US" baseline="-25000" dirty="0" smtClean="0"/>
              <a:t>T</a:t>
            </a:r>
            <a:r>
              <a:rPr lang="en-US" dirty="0" smtClean="0"/>
              <a:t> and I</a:t>
            </a:r>
            <a:r>
              <a:rPr lang="en-US" baseline="-25000" dirty="0" smtClean="0"/>
              <a:t>P</a:t>
            </a:r>
            <a:r>
              <a:rPr lang="en-US" dirty="0" smtClean="0"/>
              <a:t> </a:t>
            </a:r>
            <a:endParaRPr lang="en-US" baseline="-25000" dirty="0" smtClean="0"/>
          </a:p>
          <a:p>
            <a:pPr marL="571500" lvl="1" indent="-228600"/>
            <a:r>
              <a:rPr lang="en-US" sz="1800" dirty="0" smtClean="0"/>
              <a:t>Measure low-k </a:t>
            </a:r>
            <a:r>
              <a:rPr lang="en-US" sz="1800" dirty="0" err="1" smtClean="0">
                <a:latin typeface="Symbol" pitchFamily="18" charset="2"/>
              </a:rPr>
              <a:t>d</a:t>
            </a:r>
            <a:r>
              <a:rPr lang="en-US" sz="1800" dirty="0" err="1" smtClean="0"/>
              <a:t>n</a:t>
            </a:r>
            <a:r>
              <a:rPr lang="en-US" sz="1800" dirty="0" smtClean="0"/>
              <a:t> (BES w/ increased edge channel count),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</a:t>
            </a:r>
            <a:r>
              <a:rPr lang="en-US" sz="1800" dirty="0" err="1" smtClean="0"/>
              <a:t>polarimetry</a:t>
            </a:r>
            <a:r>
              <a:rPr lang="en-US" sz="1800" dirty="0" smtClean="0"/>
              <a:t> data</a:t>
            </a:r>
          </a:p>
          <a:p>
            <a:r>
              <a:rPr lang="en-US" dirty="0" smtClean="0"/>
              <a:t>FY16: </a:t>
            </a:r>
            <a:r>
              <a:rPr lang="en-US" dirty="0"/>
              <a:t>Extend </a:t>
            </a:r>
            <a:r>
              <a:rPr lang="en-US" dirty="0" smtClean="0"/>
              <a:t>confinement studies to full B</a:t>
            </a:r>
            <a:r>
              <a:rPr lang="en-US" baseline="-25000" dirty="0" smtClean="0"/>
              <a:t>T</a:t>
            </a:r>
            <a:r>
              <a:rPr lang="en-US" dirty="0" smtClean="0"/>
              <a:t>, I</a:t>
            </a:r>
            <a:r>
              <a:rPr lang="en-US" baseline="-25000" dirty="0" smtClean="0"/>
              <a:t>P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2-3</a:t>
            </a:r>
            <a:r>
              <a:rPr lang="en-US" dirty="0" smtClean="0">
                <a:latin typeface="Calibri"/>
                <a:sym typeface="Wingdings" panose="05000000000000000000" pitchFamily="2" charset="2"/>
              </a:rPr>
              <a:t>×</a:t>
            </a:r>
            <a:r>
              <a:rPr lang="en-US" dirty="0" smtClean="0">
                <a:sym typeface="Wingdings" panose="05000000000000000000" pitchFamily="2" charset="2"/>
              </a:rPr>
              <a:t> lower </a:t>
            </a:r>
            <a:r>
              <a:rPr lang="en-US" dirty="0" smtClean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US" dirty="0" smtClean="0">
                <a:sym typeface="Wingdings" panose="05000000000000000000" pitchFamily="2" charset="2"/>
              </a:rPr>
              <a:t>*</a:t>
            </a:r>
            <a:endParaRPr lang="en-US" baseline="-25000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4D8FA3-1173-4C67-8B35-A46415E96C7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4648200"/>
            <a:ext cx="6553200" cy="185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marR="0" lvl="0" indent="-34286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FY16: Initial 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utilization of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ew high-k FIR scattering system for ETG turbulence</a:t>
            </a:r>
          </a:p>
          <a:p>
            <a:pPr marL="5715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Measure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&amp;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ymbol" pitchFamily="18" charset="2"/>
              </a:rPr>
              <a:t>q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t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o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study turbulence anisotropy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6200" y="5791200"/>
            <a:ext cx="6553200" cy="71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FY16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(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increm</a:t>
            </a:r>
            <a:r>
              <a:rPr lang="en-US" sz="2000" b="0" i="0" kern="0" dirty="0" err="1" smtClean="0">
                <a:solidFill>
                  <a:schemeClr val="tx1"/>
                </a:solidFill>
                <a:latin typeface="+mn-lt"/>
                <a:cs typeface="+mn-cs"/>
              </a:rPr>
              <a:t>ental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)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: Study turbulence vs. </a:t>
            </a:r>
            <a:r>
              <a:rPr lang="en-US" sz="2400" b="0" i="0" kern="0" dirty="0" smtClean="0">
                <a:solidFill>
                  <a:schemeClr val="tx1"/>
                </a:solidFill>
                <a:latin typeface="Symbol" panose="05050102010706020507" pitchFamily="18" charset="2"/>
                <a:cs typeface="+mn-cs"/>
              </a:rPr>
              <a:t>n</a:t>
            </a:r>
            <a:r>
              <a:rPr lang="en-US" sz="2400" b="0" i="0" kern="0" dirty="0">
                <a:solidFill>
                  <a:schemeClr val="tx1"/>
                </a:solidFill>
                <a:latin typeface="+mn-lt"/>
                <a:cs typeface="+mn-cs"/>
              </a:rPr>
              <a:t>*, rotation, 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q with h</a:t>
            </a:r>
            <a:r>
              <a:rPr lang="en-US" sz="2400" b="0" i="0" kern="0" dirty="0" smtClean="0">
                <a:solidFill>
                  <a:schemeClr val="tx1"/>
                </a:solidFill>
              </a:rPr>
              <a:t>igh-k </a:t>
            </a:r>
            <a:r>
              <a:rPr lang="en-US" sz="2400" b="0" i="0" kern="0" dirty="0">
                <a:solidFill>
                  <a:schemeClr val="tx1"/>
                </a:solidFill>
              </a:rPr>
              <a:t>+ BES + </a:t>
            </a:r>
            <a:r>
              <a:rPr lang="en-US" sz="2400" b="0" i="0" kern="0" dirty="0" err="1" smtClean="0">
                <a:solidFill>
                  <a:schemeClr val="tx1"/>
                </a:solidFill>
              </a:rPr>
              <a:t>polarimetry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09601" y="4553712"/>
            <a:ext cx="2858199" cy="1987284"/>
            <a:chOff x="6209601" y="4506542"/>
            <a:chExt cx="2858199" cy="1987284"/>
          </a:xfrm>
        </p:grpSpPr>
        <p:grpSp>
          <p:nvGrpSpPr>
            <p:cNvPr id="9" name="Group 8"/>
            <p:cNvGrpSpPr/>
            <p:nvPr/>
          </p:nvGrpSpPr>
          <p:grpSpPr>
            <a:xfrm>
              <a:off x="8670861" y="4644227"/>
              <a:ext cx="396939" cy="1571277"/>
              <a:chOff x="4724400" y="2640281"/>
              <a:chExt cx="417830" cy="2009581"/>
            </a:xfrm>
          </p:grpSpPr>
          <p:sp>
            <p:nvSpPr>
              <p:cNvPr id="27" name="object 101"/>
              <p:cNvSpPr/>
              <p:nvPr/>
            </p:nvSpPr>
            <p:spPr>
              <a:xfrm>
                <a:off x="4724400" y="2702216"/>
                <a:ext cx="149796" cy="1854483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 i="0"/>
              </a:p>
            </p:txBody>
          </p:sp>
          <p:sp>
            <p:nvSpPr>
              <p:cNvPr id="28" name="object 102"/>
              <p:cNvSpPr/>
              <p:nvPr/>
            </p:nvSpPr>
            <p:spPr>
              <a:xfrm>
                <a:off x="4724400" y="4556699"/>
                <a:ext cx="1498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9860">
                    <a:moveTo>
                      <a:pt x="0" y="0"/>
                    </a:moveTo>
                    <a:lnTo>
                      <a:pt x="149796" y="0"/>
                    </a:lnTo>
                  </a:path>
                </a:pathLst>
              </a:custGeom>
              <a:ln w="3746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i="0"/>
              </a:p>
            </p:txBody>
          </p:sp>
          <p:sp>
            <p:nvSpPr>
              <p:cNvPr id="29" name="object 105"/>
              <p:cNvSpPr/>
              <p:nvPr/>
            </p:nvSpPr>
            <p:spPr>
              <a:xfrm>
                <a:off x="4724400" y="2702221"/>
                <a:ext cx="1498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9860">
                    <a:moveTo>
                      <a:pt x="0" y="0"/>
                    </a:moveTo>
                    <a:lnTo>
                      <a:pt x="149796" y="0"/>
                    </a:lnTo>
                  </a:path>
                </a:pathLst>
              </a:custGeom>
              <a:ln w="3759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i="0"/>
              </a:p>
            </p:txBody>
          </p:sp>
          <p:sp>
            <p:nvSpPr>
              <p:cNvPr id="30" name="object 119"/>
              <p:cNvSpPr txBox="1"/>
              <p:nvPr/>
            </p:nvSpPr>
            <p:spPr>
              <a:xfrm>
                <a:off x="4876800" y="4500282"/>
                <a:ext cx="265430" cy="14958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800" i="0" spc="-10" dirty="0">
                    <a:solidFill>
                      <a:srgbClr val="221E1F"/>
                    </a:solidFill>
                    <a:latin typeface="Arial"/>
                    <a:cs typeface="Arial"/>
                  </a:rPr>
                  <a:t>−110</a:t>
                </a:r>
                <a:endParaRPr sz="800" i="0" dirty="0">
                  <a:latin typeface="Arial"/>
                  <a:cs typeface="Arial"/>
                </a:endParaRPr>
              </a:p>
            </p:txBody>
          </p:sp>
          <p:sp>
            <p:nvSpPr>
              <p:cNvPr id="31" name="object 121"/>
              <p:cNvSpPr txBox="1"/>
              <p:nvPr/>
            </p:nvSpPr>
            <p:spPr>
              <a:xfrm>
                <a:off x="4876800" y="4034292"/>
                <a:ext cx="265430" cy="14958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800" i="0" spc="-10" dirty="0">
                    <a:solidFill>
                      <a:srgbClr val="221E1F"/>
                    </a:solidFill>
                    <a:latin typeface="Arial"/>
                    <a:cs typeface="Arial"/>
                  </a:rPr>
                  <a:t>−100</a:t>
                </a:r>
                <a:endParaRPr sz="800" i="0">
                  <a:latin typeface="Arial"/>
                  <a:cs typeface="Arial"/>
                </a:endParaRPr>
              </a:p>
            </p:txBody>
          </p:sp>
          <p:sp>
            <p:nvSpPr>
              <p:cNvPr id="32" name="object 123"/>
              <p:cNvSpPr txBox="1"/>
              <p:nvPr/>
            </p:nvSpPr>
            <p:spPr>
              <a:xfrm>
                <a:off x="4876800" y="3568766"/>
                <a:ext cx="207645" cy="14958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800" i="0" spc="-5" dirty="0">
                    <a:solidFill>
                      <a:srgbClr val="221E1F"/>
                    </a:solidFill>
                    <a:latin typeface="Arial"/>
                    <a:cs typeface="Arial"/>
                  </a:rPr>
                  <a:t>−90</a:t>
                </a:r>
                <a:endParaRPr sz="800" i="0">
                  <a:latin typeface="Arial"/>
                  <a:cs typeface="Arial"/>
                </a:endParaRPr>
              </a:p>
            </p:txBody>
          </p:sp>
          <p:sp>
            <p:nvSpPr>
              <p:cNvPr id="33" name="object 127"/>
              <p:cNvSpPr txBox="1"/>
              <p:nvPr/>
            </p:nvSpPr>
            <p:spPr>
              <a:xfrm>
                <a:off x="4876800" y="3103226"/>
                <a:ext cx="207645" cy="14958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800" i="0" spc="-5" dirty="0">
                    <a:solidFill>
                      <a:srgbClr val="221E1F"/>
                    </a:solidFill>
                    <a:latin typeface="Arial"/>
                    <a:cs typeface="Arial"/>
                  </a:rPr>
                  <a:t>−80</a:t>
                </a:r>
                <a:endParaRPr sz="800" i="0">
                  <a:latin typeface="Arial"/>
                  <a:cs typeface="Arial"/>
                </a:endParaRPr>
              </a:p>
            </p:txBody>
          </p:sp>
          <p:sp>
            <p:nvSpPr>
              <p:cNvPr id="34" name="object 130"/>
              <p:cNvSpPr txBox="1"/>
              <p:nvPr/>
            </p:nvSpPr>
            <p:spPr>
              <a:xfrm>
                <a:off x="4885942" y="2640281"/>
                <a:ext cx="207645" cy="14958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800" i="0" spc="-5" dirty="0">
                    <a:solidFill>
                      <a:srgbClr val="221E1F"/>
                    </a:solidFill>
                    <a:latin typeface="Arial"/>
                    <a:cs typeface="Arial"/>
                  </a:rPr>
                  <a:t>−</a:t>
                </a:r>
                <a:r>
                  <a:rPr sz="800" i="0" spc="-5" dirty="0" smtClean="0">
                    <a:solidFill>
                      <a:srgbClr val="221E1F"/>
                    </a:solidFill>
                    <a:latin typeface="Arial"/>
                    <a:cs typeface="Arial"/>
                  </a:rPr>
                  <a:t>7</a:t>
                </a:r>
                <a:r>
                  <a:rPr lang="en-US" sz="800" i="0" spc="-5" dirty="0" smtClean="0">
                    <a:solidFill>
                      <a:srgbClr val="221E1F"/>
                    </a:solidFill>
                    <a:latin typeface="Arial"/>
                    <a:cs typeface="Arial"/>
                  </a:rPr>
                  <a:t>0</a:t>
                </a:r>
                <a:endParaRPr sz="800" i="0" dirty="0">
                  <a:latin typeface="Arial"/>
                  <a:cs typeface="Arial"/>
                </a:endParaRPr>
              </a:p>
            </p:txBody>
          </p:sp>
        </p:grpSp>
        <p:sp>
          <p:nvSpPr>
            <p:cNvPr id="10" name="object 80"/>
            <p:cNvSpPr txBox="1"/>
            <p:nvPr/>
          </p:nvSpPr>
          <p:spPr>
            <a:xfrm>
              <a:off x="8359084" y="6121894"/>
              <a:ext cx="197263" cy="1608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i="0" spc="-5" dirty="0" smtClean="0">
                  <a:solidFill>
                    <a:srgbClr val="221E1F"/>
                  </a:solidFill>
                  <a:latin typeface="Arial"/>
                  <a:cs typeface="Arial"/>
                </a:rPr>
                <a:t>20</a:t>
              </a:r>
              <a:endParaRPr sz="1100" i="0" dirty="0">
                <a:latin typeface="Arial"/>
                <a:cs typeface="Arial"/>
              </a:endParaRPr>
            </a:p>
          </p:txBody>
        </p:sp>
        <p:sp>
          <p:nvSpPr>
            <p:cNvPr id="12" name="object 81"/>
            <p:cNvSpPr txBox="1"/>
            <p:nvPr/>
          </p:nvSpPr>
          <p:spPr>
            <a:xfrm>
              <a:off x="7946961" y="6121894"/>
              <a:ext cx="197263" cy="1608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i="0" spc="-5" dirty="0" smtClean="0">
                  <a:solidFill>
                    <a:srgbClr val="221E1F"/>
                  </a:solidFill>
                  <a:latin typeface="Arial"/>
                  <a:cs typeface="Arial"/>
                </a:rPr>
                <a:t>10</a:t>
              </a:r>
              <a:endParaRPr sz="1100" i="0" dirty="0">
                <a:latin typeface="Arial"/>
                <a:cs typeface="Arial"/>
              </a:endParaRPr>
            </a:p>
          </p:txBody>
        </p:sp>
        <p:sp>
          <p:nvSpPr>
            <p:cNvPr id="13" name="object 82"/>
            <p:cNvSpPr txBox="1"/>
            <p:nvPr/>
          </p:nvSpPr>
          <p:spPr>
            <a:xfrm>
              <a:off x="7583044" y="6121894"/>
              <a:ext cx="79026" cy="1608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i="0" spc="-20" dirty="0">
                  <a:solidFill>
                    <a:srgbClr val="221E1F"/>
                  </a:solidFill>
                  <a:latin typeface="Arial"/>
                  <a:cs typeface="Arial"/>
                </a:rPr>
                <a:t>0</a:t>
              </a:r>
              <a:endParaRPr sz="1100" i="0" dirty="0">
                <a:latin typeface="Arial"/>
                <a:cs typeface="Arial"/>
              </a:endParaRPr>
            </a:p>
          </p:txBody>
        </p:sp>
        <p:sp>
          <p:nvSpPr>
            <p:cNvPr id="14" name="object 83"/>
            <p:cNvSpPr txBox="1"/>
            <p:nvPr/>
          </p:nvSpPr>
          <p:spPr>
            <a:xfrm>
              <a:off x="7086600" y="6121894"/>
              <a:ext cx="267636" cy="1692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100" i="0" spc="-20" dirty="0" smtClean="0">
                  <a:solidFill>
                    <a:srgbClr val="221E1F"/>
                  </a:solidFill>
                  <a:latin typeface="Arial"/>
                  <a:cs typeface="Arial"/>
                </a:rPr>
                <a:t>-</a:t>
              </a:r>
              <a:r>
                <a:rPr sz="1100" i="0" spc="-20" dirty="0" smtClean="0">
                  <a:solidFill>
                    <a:srgbClr val="221E1F"/>
                  </a:solidFill>
                  <a:latin typeface="Arial"/>
                  <a:cs typeface="Arial"/>
                </a:rPr>
                <a:t>10</a:t>
              </a:r>
              <a:endParaRPr sz="1100" i="0" dirty="0">
                <a:latin typeface="Arial"/>
                <a:cs typeface="Arial"/>
              </a:endParaRPr>
            </a:p>
          </p:txBody>
        </p:sp>
        <p:sp>
          <p:nvSpPr>
            <p:cNvPr id="15" name="object 84"/>
            <p:cNvSpPr txBox="1"/>
            <p:nvPr/>
          </p:nvSpPr>
          <p:spPr>
            <a:xfrm>
              <a:off x="6711469" y="6121894"/>
              <a:ext cx="222032" cy="1608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100" i="0" spc="-20" dirty="0" smtClean="0">
                  <a:solidFill>
                    <a:srgbClr val="221E1F"/>
                  </a:solidFill>
                  <a:latin typeface="Arial"/>
                  <a:cs typeface="Arial"/>
                </a:rPr>
                <a:t>-</a:t>
              </a:r>
              <a:r>
                <a:rPr sz="1100" i="0" spc="-20" dirty="0" smtClean="0">
                  <a:solidFill>
                    <a:srgbClr val="221E1F"/>
                  </a:solidFill>
                  <a:latin typeface="Arial"/>
                  <a:cs typeface="Arial"/>
                </a:rPr>
                <a:t>20</a:t>
              </a:r>
              <a:endParaRPr sz="1100" i="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09601" y="5286693"/>
              <a:ext cx="557364" cy="32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spc="-7" dirty="0" err="1">
                  <a:solidFill>
                    <a:srgbClr val="221E1F"/>
                  </a:solidFill>
                  <a:latin typeface="Arial"/>
                  <a:cs typeface="Arial"/>
                </a:rPr>
                <a:t>k</a:t>
              </a:r>
              <a:r>
                <a:rPr lang="en-US" sz="1600" i="0" spc="-7" baseline="-25000" dirty="0" err="1" smtClean="0">
                  <a:solidFill>
                    <a:srgbClr val="221E1F"/>
                  </a:solidFill>
                  <a:latin typeface="Symbol" panose="05050102010706020507" pitchFamily="18" charset="2"/>
                  <a:cs typeface="Arial"/>
                </a:rPr>
                <a:t>q</a:t>
              </a:r>
              <a:r>
                <a:rPr lang="en-US" sz="1600" i="0" spc="-7" baseline="-25000" dirty="0" smtClean="0">
                  <a:solidFill>
                    <a:srgbClr val="221E1F"/>
                  </a:solidFill>
                  <a:latin typeface="Symbol" panose="05050102010706020507" pitchFamily="18" charset="2"/>
                  <a:cs typeface="Arial"/>
                </a:rPr>
                <a:t> </a:t>
              </a:r>
              <a:r>
                <a:rPr lang="en-US" sz="1600" i="0" spc="-7" dirty="0" err="1" smtClean="0">
                  <a:solidFill>
                    <a:srgbClr val="221E1F"/>
                  </a:solidFill>
                  <a:latin typeface="Symbol" panose="05050102010706020507" pitchFamily="18" charset="2"/>
                  <a:cs typeface="Arial"/>
                </a:rPr>
                <a:t>r</a:t>
              </a:r>
              <a:r>
                <a:rPr lang="en-US" sz="1600" i="0" spc="-7" baseline="-25000" dirty="0" err="1" smtClean="0">
                  <a:solidFill>
                    <a:srgbClr val="221E1F"/>
                  </a:solidFill>
                  <a:latin typeface="Arial"/>
                  <a:cs typeface="Arial"/>
                </a:rPr>
                <a:t>s</a:t>
              </a:r>
              <a:endParaRPr lang="en-US" sz="800" i="0" baseline="-25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91400" y="6172200"/>
              <a:ext cx="545181" cy="32162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i="0" spc="-7" dirty="0" err="1">
                  <a:solidFill>
                    <a:srgbClr val="221E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US" sz="1600" i="0" spc="-7" baseline="-25000" dirty="0" err="1" smtClean="0">
                  <a:solidFill>
                    <a:srgbClr val="221E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600" i="0" spc="-7" baseline="-25000" dirty="0" smtClean="0">
                  <a:solidFill>
                    <a:srgbClr val="221E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0" spc="-7" dirty="0" err="1" smtClean="0">
                  <a:solidFill>
                    <a:srgbClr val="221E1F"/>
                  </a:solidFill>
                  <a:latin typeface="Symbol" panose="05050102010706020507" pitchFamily="18" charset="2"/>
                  <a:cs typeface="Arial"/>
                </a:rPr>
                <a:t>r</a:t>
              </a:r>
              <a:r>
                <a:rPr lang="en-US" sz="1600" i="0" spc="-7" baseline="-25000" dirty="0" err="1" smtClean="0">
                  <a:solidFill>
                    <a:srgbClr val="221E1F"/>
                  </a:solidFill>
                  <a:latin typeface="Arial"/>
                  <a:cs typeface="Arial"/>
                </a:rPr>
                <a:t>s</a:t>
              </a:r>
              <a:endParaRPr lang="en-US" sz="800" i="0" baseline="-25000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6902564" y="4586391"/>
              <a:ext cx="1430550" cy="16432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object 82"/>
            <p:cNvSpPr txBox="1"/>
            <p:nvPr/>
          </p:nvSpPr>
          <p:spPr>
            <a:xfrm>
              <a:off x="6671956" y="6042901"/>
              <a:ext cx="79026" cy="1608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i="0" spc="-20" dirty="0">
                  <a:solidFill>
                    <a:srgbClr val="221E1F"/>
                  </a:solidFill>
                  <a:latin typeface="Arial"/>
                  <a:cs typeface="Arial"/>
                </a:rPr>
                <a:t>0</a:t>
              </a:r>
              <a:endParaRPr sz="1100" i="0" dirty="0">
                <a:latin typeface="Arial"/>
                <a:cs typeface="Arial"/>
              </a:endParaRPr>
            </a:p>
          </p:txBody>
        </p:sp>
        <p:sp>
          <p:nvSpPr>
            <p:cNvPr id="20" name="object 82"/>
            <p:cNvSpPr txBox="1"/>
            <p:nvPr/>
          </p:nvSpPr>
          <p:spPr>
            <a:xfrm>
              <a:off x="6571552" y="5615164"/>
              <a:ext cx="179430" cy="1608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</a:pPr>
              <a:r>
                <a:rPr lang="en-US" sz="1100" i="0" spc="-20" dirty="0" smtClean="0">
                  <a:solidFill>
                    <a:srgbClr val="221E1F"/>
                  </a:solidFill>
                  <a:latin typeface="Arial"/>
                  <a:cs typeface="Arial"/>
                </a:rPr>
                <a:t>1</a:t>
              </a:r>
              <a:r>
                <a:rPr sz="1100" i="0" spc="-20" dirty="0" smtClean="0">
                  <a:solidFill>
                    <a:srgbClr val="221E1F"/>
                  </a:solidFill>
                  <a:latin typeface="Arial"/>
                  <a:cs typeface="Arial"/>
                </a:rPr>
                <a:t>0</a:t>
              </a:r>
              <a:endParaRPr sz="1100" i="0" dirty="0">
                <a:latin typeface="Arial"/>
                <a:cs typeface="Arial"/>
              </a:endParaRPr>
            </a:p>
          </p:txBody>
        </p:sp>
        <p:sp>
          <p:nvSpPr>
            <p:cNvPr id="21" name="object 82"/>
            <p:cNvSpPr txBox="1"/>
            <p:nvPr/>
          </p:nvSpPr>
          <p:spPr>
            <a:xfrm>
              <a:off x="6571551" y="5217019"/>
              <a:ext cx="179430" cy="1608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</a:pPr>
              <a:r>
                <a:rPr lang="en-US" sz="1100" i="0" spc="-20" dirty="0" smtClean="0">
                  <a:solidFill>
                    <a:srgbClr val="221E1F"/>
                  </a:solidFill>
                  <a:latin typeface="Arial"/>
                  <a:cs typeface="Arial"/>
                </a:rPr>
                <a:t>2</a:t>
              </a:r>
              <a:r>
                <a:rPr sz="1100" i="0" spc="-20" dirty="0" smtClean="0">
                  <a:solidFill>
                    <a:srgbClr val="221E1F"/>
                  </a:solidFill>
                  <a:latin typeface="Arial"/>
                  <a:cs typeface="Arial"/>
                </a:rPr>
                <a:t>0</a:t>
              </a:r>
              <a:endParaRPr sz="1100" i="0" dirty="0">
                <a:latin typeface="Arial"/>
                <a:cs typeface="Arial"/>
              </a:endParaRPr>
            </a:p>
          </p:txBody>
        </p:sp>
        <p:sp>
          <p:nvSpPr>
            <p:cNvPr id="22" name="object 82"/>
            <p:cNvSpPr txBox="1"/>
            <p:nvPr/>
          </p:nvSpPr>
          <p:spPr>
            <a:xfrm>
              <a:off x="6571551" y="4818874"/>
              <a:ext cx="179430" cy="1608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</a:pPr>
              <a:r>
                <a:rPr lang="en-US" sz="1100" i="0" spc="-20" dirty="0" smtClean="0">
                  <a:solidFill>
                    <a:srgbClr val="221E1F"/>
                  </a:solidFill>
                  <a:latin typeface="Arial"/>
                  <a:cs typeface="Arial"/>
                </a:rPr>
                <a:t>3</a:t>
              </a:r>
              <a:r>
                <a:rPr sz="1100" i="0" spc="-20" dirty="0" smtClean="0">
                  <a:solidFill>
                    <a:srgbClr val="221E1F"/>
                  </a:solidFill>
                  <a:latin typeface="Arial"/>
                  <a:cs typeface="Arial"/>
                </a:rPr>
                <a:t>0</a:t>
              </a:r>
              <a:endParaRPr sz="1100" i="0" dirty="0">
                <a:latin typeface="Arial"/>
                <a:cs typeface="Arial"/>
              </a:endParaRPr>
            </a:p>
          </p:txBody>
        </p:sp>
        <p:sp>
          <p:nvSpPr>
            <p:cNvPr id="23" name="object 130"/>
            <p:cNvSpPr txBox="1"/>
            <p:nvPr/>
          </p:nvSpPr>
          <p:spPr>
            <a:xfrm>
              <a:off x="8598471" y="4524830"/>
              <a:ext cx="329916" cy="14619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000" i="0" spc="-5" dirty="0" smtClean="0">
                  <a:solidFill>
                    <a:srgbClr val="221E1F"/>
                  </a:solidFill>
                  <a:latin typeface="Arial"/>
                  <a:cs typeface="Arial"/>
                </a:rPr>
                <a:t>(dB)</a:t>
              </a:r>
              <a:endParaRPr sz="1000" i="0" dirty="0">
                <a:latin typeface="Arial"/>
                <a:cs typeface="Arial"/>
              </a:endParaRPr>
            </a:p>
          </p:txBody>
        </p:sp>
        <p:sp>
          <p:nvSpPr>
            <p:cNvPr id="24" name="object 130"/>
            <p:cNvSpPr txBox="1"/>
            <p:nvPr/>
          </p:nvSpPr>
          <p:spPr>
            <a:xfrm>
              <a:off x="6810523" y="4506542"/>
              <a:ext cx="1661971" cy="14619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1000" i="0" spc="-5" dirty="0" smtClean="0">
                  <a:solidFill>
                    <a:srgbClr val="221E1F"/>
                  </a:solidFill>
                  <a:latin typeface="Arial"/>
                  <a:cs typeface="Arial"/>
                </a:rPr>
                <a:t>Bay G Launching</a:t>
              </a:r>
              <a:endParaRPr sz="1000" i="0" dirty="0">
                <a:latin typeface="Arial"/>
                <a:cs typeface="Arial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7363174" y="5052077"/>
              <a:ext cx="294227" cy="5776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324726" y="4828401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endParaRPr lang="en-US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ight Arrow 34"/>
          <p:cNvSpPr/>
          <p:nvPr/>
        </p:nvSpPr>
        <p:spPr bwMode="auto">
          <a:xfrm>
            <a:off x="5618607" y="5065845"/>
            <a:ext cx="477393" cy="26815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5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199" y="1447800"/>
            <a:ext cx="4572001" cy="509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5" rIns="96370" bIns="48185" numCol="1" anchor="t" anchorCtr="0" compatLnSpc="1">
            <a:prstTxWarp prst="textNoShape">
              <a:avLst/>
            </a:prstTxWarp>
          </a:bodyPr>
          <a:lstStyle/>
          <a:p>
            <a:pPr marL="360388" indent="-360388" defTabSz="864931" eaLnBrk="0" hangingPunct="0">
              <a:lnSpc>
                <a:spcPct val="90000"/>
              </a:lnSpc>
              <a:spcBef>
                <a:spcPct val="20000"/>
              </a:spcBef>
              <a:spcAft>
                <a:spcPts val="1135"/>
              </a:spcAft>
              <a:buClr>
                <a:srgbClr val="010000"/>
              </a:buClr>
              <a:buFontTx/>
              <a:buChar char="•"/>
              <a:defRPr/>
            </a:pPr>
            <a:r>
              <a:rPr lang="en-US" sz="2400" b="0" i="0" kern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Modes lead to neutron rate decrements up to 30%</a:t>
            </a:r>
          </a:p>
          <a:p>
            <a:pPr marL="360388" indent="-360388" defTabSz="864931" eaLnBrk="0" hangingPunct="0">
              <a:spcBef>
                <a:spcPct val="20000"/>
              </a:spcBef>
              <a:spcAft>
                <a:spcPts val="1135"/>
              </a:spcAft>
              <a:buClr>
                <a:srgbClr val="010000"/>
              </a:buClr>
              <a:buFontTx/>
              <a:buChar char="•"/>
              <a:defRPr/>
            </a:pPr>
            <a:r>
              <a:rPr lang="en-US" sz="2400" b="0" i="0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TAE avalanches only occur for </a:t>
            </a:r>
            <a:r>
              <a:rPr lang="en-US" sz="2400" b="0" i="0" kern="0" dirty="0" err="1" smtClean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="0" i="0" kern="0" baseline="-2500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fast</a:t>
            </a:r>
            <a:r>
              <a:rPr lang="en-US" sz="2400" b="0" i="0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 &gt; 0.3 </a:t>
            </a:r>
            <a:r>
              <a:rPr lang="en-US" sz="2400" b="0" i="0" kern="0" dirty="0" err="1" smtClean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="0" i="0" kern="0" baseline="-25000" dirty="0" err="1" smtClean="0">
                <a:solidFill>
                  <a:schemeClr val="accent2"/>
                </a:solidFill>
                <a:latin typeface="Arial (Body)" charset="0"/>
                <a:ea typeface="Arial (Body)" charset="0"/>
                <a:cs typeface="Arial (Body)" charset="0"/>
              </a:rPr>
              <a:t>total</a:t>
            </a:r>
            <a:endParaRPr lang="en-US" sz="2400" b="0" i="0" kern="0" dirty="0" smtClean="0">
              <a:solidFill>
                <a:schemeClr val="accent2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360388" indent="-360388" defTabSz="864931" eaLnBrk="0" hangingPunct="0">
              <a:lnSpc>
                <a:spcPct val="90000"/>
              </a:lnSpc>
              <a:spcBef>
                <a:spcPct val="20000"/>
              </a:spcBef>
              <a:spcAft>
                <a:spcPts val="1135"/>
              </a:spcAft>
              <a:buClr>
                <a:srgbClr val="010000"/>
              </a:buClr>
              <a:buFontTx/>
              <a:buChar char="•"/>
              <a:defRPr/>
            </a:pPr>
            <a:r>
              <a:rPr lang="en-US" sz="2400" b="0" i="0" kern="0" dirty="0" smtClean="0">
                <a:solidFill>
                  <a:srgbClr val="00B050"/>
                </a:solidFill>
                <a:latin typeface="+mn-lt"/>
                <a:ea typeface="ＭＳ Ｐゴシック" charset="-128"/>
                <a:cs typeface="ＭＳ Ｐゴシック" charset="-128"/>
              </a:rPr>
              <a:t>Conversely, quiescent plasmas were only seen where </a:t>
            </a:r>
            <a:r>
              <a:rPr lang="en-US" sz="2400" b="0" i="0" kern="0" dirty="0" err="1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="0" i="0" kern="0" baseline="-25000" dirty="0" err="1" smtClean="0">
                <a:solidFill>
                  <a:srgbClr val="00B050"/>
                </a:solidFill>
                <a:latin typeface="+mn-lt"/>
                <a:ea typeface="ＭＳ Ｐゴシック" charset="-128"/>
                <a:cs typeface="ＭＳ Ｐゴシック" charset="-128"/>
              </a:rPr>
              <a:t>fast</a:t>
            </a:r>
            <a:r>
              <a:rPr lang="en-US" sz="2400" b="0" i="0" kern="0" dirty="0" smtClean="0">
                <a:solidFill>
                  <a:srgbClr val="00B050"/>
                </a:solidFill>
                <a:latin typeface="+mn-lt"/>
                <a:ea typeface="ＭＳ Ｐゴシック" charset="-128"/>
                <a:cs typeface="ＭＳ Ｐゴシック" charset="-128"/>
              </a:rPr>
              <a:t> &lt; 0.3 </a:t>
            </a:r>
            <a:r>
              <a:rPr lang="en-US" sz="2400" b="0" i="0" kern="0" dirty="0" err="1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="0" i="0" kern="0" baseline="-25000" dirty="0" err="1" smtClean="0">
                <a:solidFill>
                  <a:srgbClr val="00B050"/>
                </a:solidFill>
                <a:latin typeface="Arial (Body)" charset="0"/>
                <a:ea typeface="Arial (Body)" charset="0"/>
                <a:cs typeface="Arial (Body)" charset="0"/>
              </a:rPr>
              <a:t>total</a:t>
            </a:r>
            <a:endParaRPr lang="en-US" sz="2400" b="0" i="0" kern="0" dirty="0" smtClean="0">
              <a:solidFill>
                <a:srgbClr val="00B050"/>
              </a:solidFill>
              <a:latin typeface="Arial (Body)" charset="0"/>
              <a:ea typeface="Arial (Body)" charset="0"/>
              <a:cs typeface="Arial (Body)" charset="0"/>
            </a:endParaRPr>
          </a:p>
          <a:p>
            <a:pPr marL="360388" indent="-360388" eaLnBrk="0" hangingPunct="0">
              <a:spcBef>
                <a:spcPct val="20000"/>
              </a:spcBef>
              <a:spcAft>
                <a:spcPts val="1135"/>
              </a:spcAft>
              <a:buClr>
                <a:srgbClr val="010000"/>
              </a:buClr>
              <a:buFontTx/>
              <a:buChar char="•"/>
              <a:defRPr/>
            </a:pPr>
            <a:r>
              <a:rPr lang="en-US" sz="2400" b="0" i="0" kern="0" dirty="0" smtClean="0">
                <a:solidFill>
                  <a:schemeClr val="tx1"/>
                </a:solidFill>
              </a:rPr>
              <a:t>Two types of EPM: </a:t>
            </a:r>
          </a:p>
          <a:p>
            <a:pPr marL="569913" lvl="1" indent="-336550" eaLnBrk="0" hangingPunct="0">
              <a:spcBef>
                <a:spcPct val="20000"/>
              </a:spcBef>
              <a:spcAft>
                <a:spcPts val="1135"/>
              </a:spcAft>
              <a:buClr>
                <a:srgbClr val="010000"/>
              </a:buClr>
              <a:buFont typeface="Wingdings" pitchFamily="2" charset="2"/>
              <a:buChar char="§"/>
              <a:defRPr/>
            </a:pPr>
            <a:r>
              <a:rPr lang="en-US" sz="1600" i="0" kern="0" dirty="0" smtClean="0">
                <a:solidFill>
                  <a:srgbClr val="FF0000"/>
                </a:solidFill>
              </a:rPr>
              <a:t>Higher q</a:t>
            </a:r>
            <a:r>
              <a:rPr lang="en-US" sz="1600" i="0" kern="0" baseline="-25000" dirty="0" smtClean="0">
                <a:solidFill>
                  <a:srgbClr val="FF0000"/>
                </a:solidFill>
              </a:rPr>
              <a:t>min</a:t>
            </a:r>
            <a:r>
              <a:rPr lang="en-US" sz="1600" i="0" kern="0" dirty="0" smtClean="0">
                <a:solidFill>
                  <a:srgbClr val="FF0000"/>
                </a:solidFill>
              </a:rPr>
              <a:t>~2-3 (earlier in shot), more continuous </a:t>
            </a:r>
            <a:r>
              <a:rPr lang="en-US" sz="1600" i="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1600" i="0" kern="0" dirty="0" smtClean="0">
                <a:solidFill>
                  <a:srgbClr val="FF0000"/>
                </a:solidFill>
              </a:rPr>
              <a:t>long-lasting mode (LLM) </a:t>
            </a:r>
          </a:p>
          <a:p>
            <a:pPr marL="569913" lvl="1" indent="-336550" eaLnBrk="0" hangingPunct="0">
              <a:spcBef>
                <a:spcPct val="20000"/>
              </a:spcBef>
              <a:spcAft>
                <a:spcPts val="1135"/>
              </a:spcAft>
              <a:buClr>
                <a:srgbClr val="010000"/>
              </a:buClr>
              <a:buFont typeface="Wingdings" pitchFamily="2" charset="2"/>
              <a:buChar char="§"/>
              <a:defRPr/>
            </a:pPr>
            <a:r>
              <a:rPr lang="en-US" sz="1600" i="0" kern="0" dirty="0">
                <a:solidFill>
                  <a:srgbClr val="FF8A15"/>
                </a:solidFill>
              </a:rPr>
              <a:t>Lower </a:t>
            </a:r>
            <a:r>
              <a:rPr lang="en-US" sz="1600" i="0" kern="0" dirty="0" err="1">
                <a:solidFill>
                  <a:srgbClr val="FF8A15"/>
                </a:solidFill>
              </a:rPr>
              <a:t>q</a:t>
            </a:r>
            <a:r>
              <a:rPr lang="en-US" sz="1600" i="0" kern="0" baseline="-25000" dirty="0" err="1">
                <a:solidFill>
                  <a:srgbClr val="FF8A15"/>
                </a:solidFill>
              </a:rPr>
              <a:t>min</a:t>
            </a:r>
            <a:r>
              <a:rPr lang="en-US" sz="1600" i="0" kern="0" dirty="0">
                <a:solidFill>
                  <a:srgbClr val="FF8A15"/>
                </a:solidFill>
              </a:rPr>
              <a:t> </a:t>
            </a:r>
            <a:r>
              <a:rPr lang="en-US" sz="1600" i="0" kern="0" dirty="0">
                <a:solidFill>
                  <a:srgbClr val="FF8A15"/>
                </a:solidFill>
                <a:sym typeface="Wingdings" pitchFamily="2" charset="2"/>
              </a:rPr>
              <a:t> 1 </a:t>
            </a:r>
            <a:r>
              <a:rPr lang="en-US" sz="1600" i="0" kern="0" dirty="0">
                <a:solidFill>
                  <a:srgbClr val="FF8A15"/>
                </a:solidFill>
              </a:rPr>
              <a:t>(later in shot), more </a:t>
            </a:r>
            <a:r>
              <a:rPr lang="en-US" sz="1600" i="0" kern="0" dirty="0" err="1">
                <a:solidFill>
                  <a:srgbClr val="FF8A15"/>
                </a:solidFill>
              </a:rPr>
              <a:t>bursty</a:t>
            </a:r>
            <a:r>
              <a:rPr lang="en-US" sz="1600" i="0" kern="0" dirty="0">
                <a:solidFill>
                  <a:srgbClr val="FF8A15"/>
                </a:solidFill>
              </a:rPr>
              <a:t> and fishbone-like, </a:t>
            </a:r>
            <a:r>
              <a:rPr lang="en-US" sz="1600" i="0" kern="0" dirty="0" smtClean="0">
                <a:solidFill>
                  <a:srgbClr val="FF8A15"/>
                </a:solidFill>
              </a:rPr>
              <a:t>n=1-3</a:t>
            </a:r>
            <a:endParaRPr lang="en-US" sz="1600" i="0" kern="0" dirty="0">
              <a:solidFill>
                <a:srgbClr val="FF8A1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82CCBD-EFDF-C849-814B-DF51C7D686E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3" name="Rectangle 95"/>
          <p:cNvSpPr>
            <a:spLocks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2400" i="0" dirty="0" smtClean="0"/>
              <a:t>FY13-14: Assessed parametric dependence of TAE avalanches and energetic particle modes (EPMs) in NSTX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914400"/>
            <a:ext cx="91440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i="0" dirty="0" smtClean="0">
                <a:solidFill>
                  <a:srgbClr val="FF0000"/>
                </a:solidFill>
                <a:latin typeface="Arial Narrow" pitchFamily="34" charset="0"/>
              </a:rPr>
              <a:t>Identified regimes w/ small fast-ion loss: important for NSTX-U, FNSF, ITER</a:t>
            </a:r>
            <a:endParaRPr lang="en-US" sz="2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6324600"/>
            <a:ext cx="1748742" cy="203133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i="0" dirty="0" smtClean="0">
                <a:solidFill>
                  <a:schemeClr val="tx1"/>
                </a:solidFill>
                <a:latin typeface="Arial" charset="0"/>
                <a:cs typeface="ＭＳ Ｐゴシック" charset="0"/>
              </a:rPr>
              <a:t>E. Fredrickson</a:t>
            </a:r>
            <a:endParaRPr lang="en-US" i="0" dirty="0">
              <a:solidFill>
                <a:schemeClr val="tx1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7223" y="5650468"/>
            <a:ext cx="398057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solidFill>
                  <a:schemeClr val="bg1">
                    <a:lumMod val="50000"/>
                  </a:schemeClr>
                </a:solidFill>
              </a:rPr>
              <a:t>NSTX quiescent operating range</a:t>
            </a:r>
          </a:p>
          <a:p>
            <a:r>
              <a:rPr lang="en-US" sz="1600" b="0" i="0" dirty="0" smtClean="0">
                <a:solidFill>
                  <a:srgbClr val="FF0000"/>
                </a:solidFill>
              </a:rPr>
              <a:t>(NSTX-U will access up to 2</a:t>
            </a:r>
            <a:r>
              <a:rPr lang="en-US" sz="1600" b="0" i="0" dirty="0" smtClean="0">
                <a:solidFill>
                  <a:srgbClr val="FF0000"/>
                </a:solidFill>
                <a:latin typeface="Calibri"/>
              </a:rPr>
              <a:t>×</a:t>
            </a:r>
            <a:r>
              <a:rPr lang="en-US" sz="1600" b="0" i="0" dirty="0" smtClean="0">
                <a:solidFill>
                  <a:srgbClr val="FF0000"/>
                </a:solidFill>
              </a:rPr>
              <a:t> lower </a:t>
            </a:r>
            <a:r>
              <a:rPr lang="en-US" sz="1600" b="0" i="0" dirty="0" err="1" smtClean="0">
                <a:solidFill>
                  <a:srgbClr val="FF0000"/>
                </a:solidFill>
              </a:rPr>
              <a:t>v</a:t>
            </a:r>
            <a:r>
              <a:rPr lang="en-US" sz="1600" b="0" i="0" baseline="-25000" dirty="0" err="1" smtClean="0">
                <a:solidFill>
                  <a:srgbClr val="FF0000"/>
                </a:solidFill>
              </a:rPr>
              <a:t>f</a:t>
            </a:r>
            <a:r>
              <a:rPr lang="en-US" sz="1600" b="0" i="0" dirty="0" smtClean="0">
                <a:solidFill>
                  <a:srgbClr val="FF0000"/>
                </a:solidFill>
              </a:rPr>
              <a:t>/</a:t>
            </a:r>
            <a:r>
              <a:rPr lang="en-US" sz="1600" b="0" i="0" dirty="0" err="1" smtClean="0">
                <a:solidFill>
                  <a:srgbClr val="FF0000"/>
                </a:solidFill>
              </a:rPr>
              <a:t>v</a:t>
            </a:r>
            <a:r>
              <a:rPr lang="en-US" sz="1600" b="0" i="0" baseline="-25000" dirty="0" err="1" smtClean="0">
                <a:solidFill>
                  <a:srgbClr val="FF0000"/>
                </a:solidFill>
              </a:rPr>
              <a:t>A</a:t>
            </a:r>
            <a:r>
              <a:rPr lang="en-US" sz="1600" b="0" i="0" dirty="0" smtClean="0">
                <a:solidFill>
                  <a:srgbClr val="FF0000"/>
                </a:solidFill>
              </a:rPr>
              <a:t>)</a:t>
            </a:r>
            <a:endParaRPr lang="en-US" sz="1600" b="0" i="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7" y="1480840"/>
            <a:ext cx="4292088" cy="415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ight Triangle 12"/>
          <p:cNvSpPr/>
          <p:nvPr/>
        </p:nvSpPr>
        <p:spPr bwMode="auto">
          <a:xfrm>
            <a:off x="5261657" y="1904999"/>
            <a:ext cx="1786843" cy="2470229"/>
          </a:xfrm>
          <a:prstGeom prst="rtTriangle">
            <a:avLst/>
          </a:prstGeom>
          <a:solidFill>
            <a:schemeClr val="bg1">
              <a:lumMod val="85000"/>
              <a:alpha val="29000"/>
            </a:schemeClr>
          </a:solidFill>
          <a:ln w="508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 flipV="1">
            <a:off x="5493657" y="4375228"/>
            <a:ext cx="228600" cy="121920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248400" y="1595957"/>
            <a:ext cx="1109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High density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7600" y="4236730"/>
            <a:ext cx="1075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Low density</a:t>
            </a:r>
            <a:endParaRPr lang="en-US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Developed new DD fusion product detector </a:t>
            </a:r>
            <a:br>
              <a:rPr lang="en-US" dirty="0" smtClean="0"/>
            </a:br>
            <a:r>
              <a:rPr lang="en-US" dirty="0" smtClean="0"/>
              <a:t>through collaboration with MAST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7851"/>
            <a:ext cx="4953000" cy="5516853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dirty="0" smtClean="0"/>
              <a:t>Detector measures radial profile of DD fusion reactivity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3 </a:t>
            </a:r>
            <a:r>
              <a:rPr lang="en-US" dirty="0" err="1" smtClean="0"/>
              <a:t>MeV</a:t>
            </a:r>
            <a:r>
              <a:rPr lang="en-US" dirty="0" smtClean="0"/>
              <a:t> protons and 1 </a:t>
            </a:r>
            <a:r>
              <a:rPr lang="en-US" dirty="0" err="1" smtClean="0"/>
              <a:t>MeV</a:t>
            </a:r>
            <a:r>
              <a:rPr lang="en-US" dirty="0" smtClean="0"/>
              <a:t> tritons</a:t>
            </a:r>
          </a:p>
          <a:p>
            <a:pPr>
              <a:lnSpc>
                <a:spcPct val="95000"/>
              </a:lnSpc>
            </a:pPr>
            <a:endParaRPr lang="en-US" sz="600" dirty="0" smtClean="0"/>
          </a:p>
          <a:p>
            <a:pPr>
              <a:lnSpc>
                <a:spcPct val="95000"/>
              </a:lnSpc>
            </a:pPr>
            <a:r>
              <a:rPr lang="en-US" dirty="0" smtClean="0"/>
              <a:t>Profiles obtained for range of plasma conditions: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Quiescent, </a:t>
            </a:r>
            <a:r>
              <a:rPr lang="en-US" dirty="0" err="1" smtClean="0"/>
              <a:t>sawtoothing</a:t>
            </a:r>
            <a:r>
              <a:rPr lang="en-US" dirty="0" smtClean="0"/>
              <a:t>, </a:t>
            </a:r>
            <a:r>
              <a:rPr lang="en-US" dirty="0" err="1" smtClean="0"/>
              <a:t>fishbones</a:t>
            </a:r>
            <a:endParaRPr lang="en-US" dirty="0" smtClean="0"/>
          </a:p>
          <a:p>
            <a:pPr>
              <a:lnSpc>
                <a:spcPct val="95000"/>
              </a:lnSpc>
            </a:pPr>
            <a:endParaRPr lang="en-US" sz="100" dirty="0" smtClean="0"/>
          </a:p>
          <a:p>
            <a:pPr>
              <a:lnSpc>
                <a:spcPct val="95000"/>
              </a:lnSpc>
            </a:pPr>
            <a:endParaRPr lang="en-US" sz="500" dirty="0" smtClean="0"/>
          </a:p>
          <a:p>
            <a:pPr>
              <a:lnSpc>
                <a:spcPct val="95000"/>
              </a:lnSpc>
            </a:pPr>
            <a:r>
              <a:rPr lang="en-US" dirty="0" smtClean="0"/>
              <a:t>DD detector and neutron camera show similar time-dependence – profile comparisons ongoing</a:t>
            </a:r>
          </a:p>
          <a:p>
            <a:pPr>
              <a:lnSpc>
                <a:spcPct val="95000"/>
              </a:lnSpc>
            </a:pPr>
            <a:endParaRPr lang="en-US" sz="200" dirty="0" smtClean="0"/>
          </a:p>
          <a:p>
            <a:pPr>
              <a:lnSpc>
                <a:spcPct val="95000"/>
              </a:lnSpc>
            </a:pPr>
            <a:endParaRPr lang="en-US" sz="600" dirty="0" smtClean="0"/>
          </a:p>
          <a:p>
            <a:pPr>
              <a:lnSpc>
                <a:spcPct val="95000"/>
              </a:lnSpc>
            </a:pPr>
            <a:r>
              <a:rPr lang="en-US" dirty="0" smtClean="0"/>
              <a:t>Results encouraging for development of higher channel count system for NSTX-U</a:t>
            </a:r>
          </a:p>
          <a:p>
            <a:pPr lvl="1">
              <a:lnSpc>
                <a:spcPct val="95000"/>
              </a:lnSpc>
            </a:pPr>
            <a:r>
              <a:rPr lang="en-US" sz="1800" dirty="0" smtClean="0"/>
              <a:t>Smaller, cheaper than neutron-camera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914400"/>
            <a:ext cx="2947987" cy="277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9416" y="1432883"/>
            <a:ext cx="1302184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 bwMode="auto">
          <a:xfrm rot="924726">
            <a:off x="4003164" y="4117278"/>
            <a:ext cx="669142" cy="39731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8859" y="3733800"/>
            <a:ext cx="407894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953000" y="6335423"/>
            <a:ext cx="4114800" cy="141577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800" i="0" dirty="0" smtClean="0">
                <a:solidFill>
                  <a:schemeClr val="tx1"/>
                </a:solidFill>
                <a:latin typeface="Arial" charset="0"/>
                <a:cs typeface="ＭＳ Ｐゴシック" charset="0"/>
              </a:rPr>
              <a:t>D. Darrow (PPPL), W. </a:t>
            </a:r>
            <a:r>
              <a:rPr lang="en-US" sz="800" i="0" dirty="0" err="1" smtClean="0">
                <a:solidFill>
                  <a:schemeClr val="tx1"/>
                </a:solidFill>
                <a:latin typeface="Arial" charset="0"/>
                <a:cs typeface="ＭＳ Ｐゴシック" charset="0"/>
              </a:rPr>
              <a:t>Boeglin</a:t>
            </a:r>
            <a:r>
              <a:rPr lang="en-US" sz="800" i="0" dirty="0" smtClean="0">
                <a:solidFill>
                  <a:schemeClr val="tx1"/>
                </a:solidFill>
                <a:latin typeface="Arial" charset="0"/>
                <a:cs typeface="ＭＳ Ｐゴシック" charset="0"/>
              </a:rPr>
              <a:t> and R. Perez (Florida International University)</a:t>
            </a:r>
            <a:endParaRPr lang="en-US" sz="800" i="0" dirty="0">
              <a:solidFill>
                <a:schemeClr val="tx1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Energetic Particle Physics Research Plans for FY2013-15:</a:t>
            </a:r>
            <a:br>
              <a:rPr lang="en-US" sz="1800" u="sng" dirty="0" smtClean="0"/>
            </a:br>
            <a:r>
              <a:rPr lang="en-US" sz="2000" dirty="0" smtClean="0"/>
              <a:t>Develop full + reduced fast-ion transport models, characterize new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NBI</a:t>
            </a:r>
            <a:endParaRPr lang="en-US" sz="1800" u="sng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839200" cy="3505200"/>
          </a:xfrm>
        </p:spPr>
        <p:txBody>
          <a:bodyPr/>
          <a:lstStyle/>
          <a:p>
            <a:r>
              <a:rPr lang="en-US" dirty="0" smtClean="0"/>
              <a:t>FY14: Collaborate with DIII-D/National Campaign studying AE thresholds &amp; fast-ion transport vs.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min</a:t>
            </a:r>
            <a:r>
              <a:rPr lang="en-US" dirty="0" smtClean="0"/>
              <a:t> and on/off-axis NBI</a:t>
            </a:r>
          </a:p>
          <a:p>
            <a:r>
              <a:rPr lang="en-US" dirty="0" smtClean="0"/>
              <a:t>FY14</a:t>
            </a:r>
            <a:r>
              <a:rPr lang="en-US" dirty="0"/>
              <a:t>: Finalize design/implementation of prototype AE antenna and of upgraded </a:t>
            </a:r>
            <a:r>
              <a:rPr lang="en-US" dirty="0" err="1"/>
              <a:t>ssNPA</a:t>
            </a:r>
            <a:r>
              <a:rPr lang="en-US" dirty="0"/>
              <a:t> diagnostic</a:t>
            </a:r>
          </a:p>
          <a:p>
            <a:r>
              <a:rPr lang="en-US" dirty="0" smtClean="0"/>
              <a:t>FY14-15: Develop reduced model for AE-induced fast ion losses – needed for NBICD in STs/ATs/ITER</a:t>
            </a:r>
          </a:p>
          <a:p>
            <a:endParaRPr lang="en-US" sz="600" dirty="0" smtClean="0"/>
          </a:p>
          <a:p>
            <a:r>
              <a:rPr lang="en-US" dirty="0" smtClean="0"/>
              <a:t>FY14-15: Contribute to development of reduced model of electron thermal transport from CAE/GAE</a:t>
            </a:r>
          </a:p>
          <a:p>
            <a:endParaRPr lang="en-US" sz="800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B383D-258B-4A27-A886-E68083E2C75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Picture 4" descr="ex_nstxu_fi_profs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419600"/>
            <a:ext cx="3657600" cy="205739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4495800"/>
            <a:ext cx="4876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FY15-16:  </a:t>
            </a:r>
            <a:r>
              <a:rPr lang="en-US" sz="2400" b="0" i="0" kern="0" dirty="0" err="1" smtClean="0">
                <a:solidFill>
                  <a:schemeClr val="tx1"/>
                </a:solidFill>
                <a:latin typeface="+mn-lt"/>
                <a:cs typeface="+mn-cs"/>
              </a:rPr>
              <a:t>M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easure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fast-ion (FI) density profiles, confinement, current drive, AE stability</a:t>
            </a:r>
          </a:p>
          <a:p>
            <a:pPr marL="800006" lvl="1" indent="-34286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Exploit new 2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NBI and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higher B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access to reduced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endParaRPr kumimoji="0" lang="en-US" sz="2000" b="0" i="0" u="none" strike="noStrike" kern="0" cap="none" spc="0" normalizeH="0" baseline="-2500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17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36E80-9298-4372-9D32-CCBB107D4971}" type="slidenum">
              <a:rPr lang="en-US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915400" cy="5486400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PAC Charges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NSTX-U mission, priorities, assessments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FY14-16 overview and milestones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FY14-16 research plan highlights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 smtClean="0"/>
              <a:t>ITPA and ITER contributions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 smtClean="0"/>
              <a:t>ST-FNSF mission and configuration study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 smtClean="0"/>
              <a:t>Ideas to enhance NSTX-U attractiveness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5818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6894"/>
          </a:xfrm>
        </p:spPr>
        <p:txBody>
          <a:bodyPr/>
          <a:lstStyle/>
          <a:p>
            <a:r>
              <a:rPr lang="en-US" sz="3200" b="1" dirty="0" smtClean="0"/>
              <a:t>Supporting ITER through ITPA participation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8257"/>
            <a:ext cx="9144000" cy="166254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Representatives in every Task Group, leadership in several:</a:t>
            </a:r>
          </a:p>
          <a:p>
            <a:pPr marL="460375" lvl="1" indent="-230188">
              <a:lnSpc>
                <a:spcPct val="90000"/>
              </a:lnSpc>
            </a:pPr>
            <a:r>
              <a:rPr lang="en-US" sz="1600" dirty="0" smtClean="0"/>
              <a:t>R. </a:t>
            </a:r>
            <a:r>
              <a:rPr lang="en-US" sz="1600" dirty="0" err="1" smtClean="0"/>
              <a:t>Maingi</a:t>
            </a:r>
            <a:r>
              <a:rPr lang="en-US" sz="1600" dirty="0" smtClean="0"/>
              <a:t>: chair of Pedestal and Edge Physics TG</a:t>
            </a:r>
          </a:p>
          <a:p>
            <a:pPr marL="460375" lvl="1" indent="-230188">
              <a:lnSpc>
                <a:spcPct val="90000"/>
              </a:lnSpc>
            </a:pPr>
            <a:r>
              <a:rPr lang="en-US" sz="1600" dirty="0" smtClean="0"/>
              <a:t>S. </a:t>
            </a:r>
            <a:r>
              <a:rPr lang="en-US" sz="1600" dirty="0" err="1" smtClean="0"/>
              <a:t>Sabbagh</a:t>
            </a:r>
            <a:r>
              <a:rPr lang="en-US" sz="1600" dirty="0" smtClean="0"/>
              <a:t>: Leads WG on RWM code benchmarking, RWM stability &amp; control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Active in 25 JEX/JACs with many contributors from NSTX-U</a:t>
            </a:r>
          </a:p>
        </p:txBody>
      </p:sp>
      <p:sp>
        <p:nvSpPr>
          <p:cNvPr id="13" name="Slide Number Placeholder 6"/>
          <p:cNvSpPr txBox="1">
            <a:spLocks/>
          </p:cNvSpPr>
          <p:nvPr/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A5C58C-FD11-4B94-BFF4-CA8E3597B327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Gulim" pitchFamily="34" charset="-127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Gulim" pitchFamily="34" charset="-127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83760589"/>
              </p:ext>
            </p:extLst>
          </p:nvPr>
        </p:nvGraphicFramePr>
        <p:xfrm>
          <a:off x="152401" y="2286001"/>
          <a:ext cx="6857999" cy="42509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580"/>
                <a:gridCol w="2827419"/>
                <a:gridCol w="601580"/>
                <a:gridCol w="2827420"/>
              </a:tblGrid>
              <a:tr h="233374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</a:rPr>
                        <a:t>Pedestal, Scrape-Off</a:t>
                      </a:r>
                      <a:r>
                        <a:rPr lang="en-US" sz="1050" b="1" baseline="0" dirty="0" smtClean="0">
                          <a:solidFill>
                            <a:srgbClr val="0000CC"/>
                          </a:solidFill>
                        </a:rPr>
                        <a:t> Layer, </a:t>
                      </a:r>
                      <a:r>
                        <a:rPr lang="en-US" sz="1050" b="1" baseline="0" dirty="0" err="1" smtClean="0">
                          <a:solidFill>
                            <a:srgbClr val="0000CC"/>
                          </a:solidFill>
                        </a:rPr>
                        <a:t>Divertor</a:t>
                      </a:r>
                      <a:endParaRPr lang="en-US" sz="105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5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PEP-26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Critical edge parameters for achieving L-H transitions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PEP-36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ELM energy losses and their dimensionless scaling in the context of operational parameters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</a:tr>
              <a:tr h="255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PEP-27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Pedestal profile evolution following L-H/H-L transitions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DSOL-24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Disruption heat loads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</a:tr>
              <a:tr h="255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PEP-29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Vertical jolts/kicks for ELM triggering and control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DSOL-28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Narrow heat flux widths and </a:t>
                      </a:r>
                      <a:r>
                        <a:rPr lang="en-GB" sz="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divertor</a:t>
                      </a: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power dissipation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</a:tr>
              <a:tr h="233374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050" b="1" dirty="0" smtClean="0">
                          <a:solidFill>
                            <a:srgbClr val="3333CC"/>
                          </a:solidFill>
                        </a:rPr>
                        <a:t>Energetic Particles</a:t>
                      </a:r>
                      <a:endParaRPr lang="en-US" sz="105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3333CC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255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EP-2</a:t>
                      </a:r>
                      <a:endParaRPr lang="en-US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Fast ion losses and redistribution from localized AEs</a:t>
                      </a:r>
                      <a:endParaRPr lang="en-US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EP-6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Fast ion losses and associated heat loads from edge perturbations (ELMs and RMPs)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</a:tr>
              <a:tr h="255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EP-4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Effect of dynamical friction (drag) at resonance on non-linear AE evolution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800" dirty="0">
                        <a:latin typeface="+mn-lt"/>
                      </a:endParaRPr>
                    </a:p>
                  </a:txBody>
                  <a:tcPr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800" dirty="0">
                        <a:latin typeface="+mn-lt"/>
                      </a:endParaRPr>
                    </a:p>
                  </a:txBody>
                  <a:tcPr anchor="ctr">
                    <a:solidFill>
                      <a:srgbClr val="99FF99"/>
                    </a:solidFill>
                  </a:tcPr>
                </a:tc>
              </a:tr>
              <a:tr h="233374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050" b="1" dirty="0" smtClean="0">
                          <a:solidFill>
                            <a:srgbClr val="3333CC"/>
                          </a:solidFill>
                        </a:rPr>
                        <a:t>Integrated Operating Scenarios</a:t>
                      </a:r>
                      <a:endParaRPr lang="en-US" sz="105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3333CC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255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IOS-3.2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Define access conditions to get to a steady-state scenario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IOS-4.3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Collisionality</a:t>
                      </a: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of confinement in advanced inductive plasmas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</a:tr>
              <a:tr h="255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IOS-4.1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Access conditions for advanced inductive scenarios with ITER-relevant conditions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IOS-5.2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Maintaining ICRH coupling in expected ITER regime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</a:tr>
              <a:tr h="233374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050" b="1" dirty="0" smtClean="0">
                          <a:solidFill>
                            <a:srgbClr val="3333CC"/>
                          </a:solidFill>
                        </a:rPr>
                        <a:t>Macroscopic</a:t>
                      </a:r>
                      <a:r>
                        <a:rPr lang="en-US" sz="1050" b="1" baseline="0" dirty="0" smtClean="0">
                          <a:solidFill>
                            <a:srgbClr val="3333CC"/>
                          </a:solidFill>
                        </a:rPr>
                        <a:t> Stability and Control</a:t>
                      </a:r>
                      <a:endParaRPr lang="en-US" sz="105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3333CC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1536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MDC-2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Joint experiments on resistive wall mode physics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MDC-17</a:t>
                      </a:r>
                      <a:endParaRPr lang="en-US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Active disruption avoidance</a:t>
                      </a:r>
                      <a:endParaRPr lang="en-US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36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MDC-14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Rotation effects on neoclassical tearing modes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MDC-18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Evaluation of axisymmetric control aspects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36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MDC-15</a:t>
                      </a:r>
                      <a:endParaRPr lang="en-US" sz="1050" b="1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Disruption database development</a:t>
                      </a:r>
                      <a:endParaRPr lang="en-US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MDC-21</a:t>
                      </a:r>
                      <a:endParaRPr lang="en-US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Global mode stabilization physics and control</a:t>
                      </a:r>
                      <a:endParaRPr lang="en-US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33374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050" b="1" dirty="0" smtClean="0">
                          <a:solidFill>
                            <a:srgbClr val="3333CC"/>
                          </a:solidFill>
                        </a:rPr>
                        <a:t>Transport and Turbulence</a:t>
                      </a:r>
                      <a:endParaRPr lang="en-US" sz="105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3333CC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255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TC-9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Scaling of intrinsic plasma rotation with no external momentum input</a:t>
                      </a:r>
                      <a:endParaRPr lang="en-US" sz="105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TC-17</a:t>
                      </a:r>
                      <a:endParaRPr lang="en-US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GB" sz="800" b="1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GB" sz="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scaling of intrinsic torque</a:t>
                      </a:r>
                      <a:endParaRPr lang="en-US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</a:tr>
              <a:tr h="255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TC-10</a:t>
                      </a:r>
                      <a:endParaRPr lang="en-US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Experimental identification of ITG, TEM and ETG turbulence and comparison with codes</a:t>
                      </a:r>
                      <a:endParaRPr lang="en-US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TC-24</a:t>
                      </a:r>
                      <a:endParaRPr lang="en-US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Impact of resonant magnetic perturbations on transport and confinement</a:t>
                      </a:r>
                      <a:endParaRPr lang="en-US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</a:tr>
              <a:tr h="2553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TC-15</a:t>
                      </a:r>
                      <a:endParaRPr lang="en-US" sz="105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Dependence of momentum and particle pinch on </a:t>
                      </a:r>
                      <a:r>
                        <a:rPr lang="en-GB" sz="800" b="1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collisionality</a:t>
                      </a:r>
                      <a:endParaRPr lang="en-US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39000" y="2600236"/>
            <a:ext cx="17540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Maingi</a:t>
            </a:r>
            <a:r>
              <a:rPr lang="en-US" sz="1100" dirty="0" smtClean="0"/>
              <a:t> (chair), </a:t>
            </a:r>
            <a:r>
              <a:rPr lang="en-US" sz="1100" dirty="0" err="1" smtClean="0"/>
              <a:t>Ahn</a:t>
            </a:r>
            <a:r>
              <a:rPr lang="en-US" sz="1100" dirty="0"/>
              <a:t>, </a:t>
            </a:r>
            <a:r>
              <a:rPr lang="en-US" sz="1100" dirty="0" err="1" smtClean="0"/>
              <a:t>Canik</a:t>
            </a:r>
            <a:r>
              <a:rPr lang="en-US" sz="1100" dirty="0" smtClean="0"/>
              <a:t>, </a:t>
            </a:r>
            <a:r>
              <a:rPr lang="en-US" sz="1100" dirty="0"/>
              <a:t>Chang,</a:t>
            </a:r>
            <a:r>
              <a:rPr lang="en-US" sz="1100" dirty="0" smtClean="0"/>
              <a:t> Diallo, </a:t>
            </a:r>
            <a:r>
              <a:rPr lang="en-US" sz="1100" dirty="0" err="1" smtClean="0"/>
              <a:t>Goldston</a:t>
            </a:r>
            <a:r>
              <a:rPr lang="en-US" sz="1100" dirty="0" smtClean="0"/>
              <a:t>, </a:t>
            </a:r>
            <a:r>
              <a:rPr lang="en-US" sz="1100" dirty="0" err="1" smtClean="0"/>
              <a:t>Jaworski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7239000" y="3505200"/>
            <a:ext cx="1905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Fredrickson, Fu, </a:t>
            </a:r>
            <a:r>
              <a:rPr lang="en-US" sz="1100" dirty="0" err="1" smtClean="0"/>
              <a:t>Gorelenkov</a:t>
            </a:r>
            <a:r>
              <a:rPr lang="en-US" sz="1100" dirty="0" smtClean="0"/>
              <a:t>, </a:t>
            </a:r>
            <a:r>
              <a:rPr lang="en-US" sz="1100" dirty="0" err="1"/>
              <a:t>Heidbrink</a:t>
            </a:r>
            <a:r>
              <a:rPr lang="en-US" sz="1100" dirty="0"/>
              <a:t>, </a:t>
            </a:r>
            <a:r>
              <a:rPr lang="en-US" sz="1100" dirty="0" smtClean="0"/>
              <a:t>Kramer, </a:t>
            </a:r>
            <a:r>
              <a:rPr lang="en-US" sz="1100" dirty="0" err="1" smtClean="0"/>
              <a:t>Podestá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7239000" y="4308902"/>
            <a:ext cx="1397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Gerhardt, </a:t>
            </a:r>
            <a:r>
              <a:rPr lang="en-US" sz="1100" dirty="0" err="1" smtClean="0"/>
              <a:t>Kessel</a:t>
            </a:r>
            <a:r>
              <a:rPr lang="en-US" sz="1100" dirty="0" smtClean="0"/>
              <a:t>, </a:t>
            </a:r>
            <a:r>
              <a:rPr lang="en-US" sz="1100" dirty="0" err="1" smtClean="0"/>
              <a:t>Poli</a:t>
            </a:r>
            <a:r>
              <a:rPr lang="en-US" sz="1100" dirty="0" smtClean="0"/>
              <a:t>, Gates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7239000" y="4953000"/>
            <a:ext cx="1905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Sabbagh</a:t>
            </a:r>
            <a:r>
              <a:rPr lang="en-US" sz="1100" dirty="0" smtClean="0"/>
              <a:t>, </a:t>
            </a:r>
            <a:r>
              <a:rPr lang="en-US" sz="1100" dirty="0" err="1" smtClean="0"/>
              <a:t>Berkery</a:t>
            </a:r>
            <a:r>
              <a:rPr lang="en-US" sz="1100" dirty="0" smtClean="0"/>
              <a:t>, </a:t>
            </a:r>
            <a:r>
              <a:rPr lang="en-US" sz="1100" dirty="0" err="1" smtClean="0"/>
              <a:t>Jardin</a:t>
            </a:r>
            <a:r>
              <a:rPr lang="en-US" sz="1100" dirty="0" smtClean="0"/>
              <a:t>, Park, </a:t>
            </a:r>
            <a:r>
              <a:rPr lang="en-US" sz="1100" dirty="0" err="1" smtClean="0"/>
              <a:t>Zakharov</a:t>
            </a:r>
            <a:r>
              <a:rPr lang="en-US" sz="1100" dirty="0" smtClean="0"/>
              <a:t>, Gerhardt, Menard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7239000" y="5800636"/>
            <a:ext cx="1828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Kaye (previous chair), Ren, </a:t>
            </a:r>
            <a:r>
              <a:rPr lang="en-US" sz="1100" dirty="0" err="1" smtClean="0"/>
              <a:t>Guttenfelder</a:t>
            </a:r>
            <a:r>
              <a:rPr lang="en-US" sz="1100" dirty="0" smtClean="0"/>
              <a:t>, McKee/Smith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9563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Supporting ITER through massive gas injection (MGI) research for disruption mitigation</a:t>
            </a:r>
            <a:endParaRPr lang="en-US" sz="2800" dirty="0"/>
          </a:p>
        </p:txBody>
      </p:sp>
      <p:pic>
        <p:nvPicPr>
          <p:cNvPr id="7" name="Picture 6" descr="Macintosh HD:Users:rraman:Desktop:newvalve-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266700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800600" y="1003619"/>
            <a:ext cx="4343400" cy="2425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</a:rPr>
              <a:t>NSTX-U researchers successfully tested, will utilize pulsed-induction MGI valves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b="0" i="0" dirty="0" smtClean="0">
                <a:latin typeface="Arial Narrow" pitchFamily="34" charset="0"/>
              </a:rPr>
              <a:t>Same design as is being developed for ITER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b="0" i="0" dirty="0" smtClean="0">
                <a:latin typeface="Arial Narrow" pitchFamily="34" charset="0"/>
              </a:rPr>
              <a:t>Builds on designs used on JET and TEXTOR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b="0" i="0" dirty="0" smtClean="0">
                <a:latin typeface="Arial Narrow" pitchFamily="34" charset="0"/>
              </a:rPr>
              <a:t>Eliminates magnetic material in valve that can saturate in external magnetic field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b="0" i="0" dirty="0" smtClean="0">
                <a:latin typeface="Arial Narrow" pitchFamily="34" charset="0"/>
              </a:rPr>
              <a:t>Sub-ms opening time </a:t>
            </a:r>
            <a:r>
              <a:rPr lang="en-US" sz="1800" b="0" i="0" dirty="0" smtClean="0">
                <a:latin typeface="Arial Narrow" pitchFamily="34" charset="0"/>
                <a:sym typeface="Wingdings" pitchFamily="2" charset="2"/>
              </a:rPr>
              <a:t></a:t>
            </a:r>
            <a:r>
              <a:rPr lang="en-US" sz="1800" b="0" i="0" dirty="0" smtClean="0">
                <a:latin typeface="Arial Narrow" pitchFamily="34" charset="0"/>
              </a:rPr>
              <a:t> well suited for MGI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b="0" i="0" dirty="0" smtClean="0">
                <a:latin typeface="Arial Narrow" pitchFamily="34" charset="0"/>
              </a:rPr>
              <a:t>Can operate at very high pressure (5-10kTorr)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800600" y="3657600"/>
            <a:ext cx="2209800" cy="838200"/>
          </a:xfrm>
          <a:prstGeom prst="rect">
            <a:avLst/>
          </a:prstGeom>
          <a:solidFill>
            <a:srgbClr val="FFFFFF">
              <a:alpha val="8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80000"/>
              </a:lnSpc>
            </a:pPr>
            <a:r>
              <a:rPr lang="en-US" sz="1100" b="0" i="0" dirty="0" smtClean="0">
                <a:solidFill>
                  <a:srgbClr val="FF0000"/>
                </a:solidFill>
                <a:latin typeface="Arial Narrow" pitchFamily="34" charset="0"/>
              </a:rPr>
              <a:t>Discharging small capacitor through a pancake coil (in solenoid chamber) induces image currents on conducting (non-magnetic) piston, which causes it open on a sub ms time scale</a:t>
            </a:r>
          </a:p>
        </p:txBody>
      </p:sp>
      <p:sp>
        <p:nvSpPr>
          <p:cNvPr id="13" name="Slide Number Placeholder 6"/>
          <p:cNvSpPr txBox="1">
            <a:spLocks/>
          </p:cNvSpPr>
          <p:nvPr/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A5C58C-FD11-4B94-BFF4-CA8E3597B327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Arial" pitchFamily="34" charset="0"/>
                <a:ea typeface="Gulim" pitchFamily="34" charset="-127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Arial" pitchFamily="34" charset="0"/>
              <a:ea typeface="Gulim" pitchFamily="34" charset="-127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990600"/>
            <a:ext cx="472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</a:rPr>
              <a:t>MGI research will assess gas penetration </a:t>
            </a:r>
            <a:r>
              <a:rPr lang="en-US" sz="2000" i="0" dirty="0">
                <a:solidFill>
                  <a:schemeClr val="tx1"/>
                </a:solidFill>
                <a:latin typeface="Arial Narrow" pitchFamily="34" charset="0"/>
              </a:rPr>
              <a:t>efficiency 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</a:rPr>
              <a:t>at different </a:t>
            </a:r>
            <a:r>
              <a:rPr lang="en-US" sz="2000" i="0" dirty="0" err="1" smtClean="0">
                <a:solidFill>
                  <a:schemeClr val="tx1"/>
                </a:solidFill>
                <a:latin typeface="Arial Narrow" pitchFamily="34" charset="0"/>
              </a:rPr>
              <a:t>poloidal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</a:rPr>
              <a:t> locations</a:t>
            </a:r>
            <a:endParaRPr lang="en-US" sz="20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52400" y="5105400"/>
            <a:ext cx="434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>
                <a:latin typeface="Arial Narrow" pitchFamily="34" charset="0"/>
              </a:rPr>
              <a:t>NSTX-U can offer new insight by:</a:t>
            </a:r>
          </a:p>
          <a:p>
            <a:pPr marL="347663" lvl="1" indent="-119063">
              <a:lnSpc>
                <a:spcPct val="80000"/>
              </a:lnSpc>
            </a:pPr>
            <a:r>
              <a:rPr lang="en-US" sz="1800" b="0" i="0" dirty="0" smtClean="0">
                <a:latin typeface="Arial Narrow" pitchFamily="34" charset="0"/>
              </a:rPr>
              <a:t>Reducing the amount of gas</a:t>
            </a:r>
          </a:p>
          <a:p>
            <a:pPr marL="347663" lvl="1" indent="-119063">
              <a:lnSpc>
                <a:spcPct val="80000"/>
              </a:lnSpc>
            </a:pPr>
            <a:r>
              <a:rPr lang="en-US" sz="1800" b="0" i="0" dirty="0" smtClean="0">
                <a:latin typeface="Arial Narrow" pitchFamily="34" charset="0"/>
              </a:rPr>
              <a:t>Injecting </a:t>
            </a:r>
            <a:r>
              <a:rPr lang="en-US" sz="1800" b="0" i="0" dirty="0">
                <a:latin typeface="Arial Narrow" pitchFamily="34" charset="0"/>
              </a:rPr>
              <a:t>gas into the private flux and lower x-point regions of </a:t>
            </a:r>
            <a:r>
              <a:rPr lang="en-US" sz="1800" b="0" i="0" dirty="0" err="1">
                <a:latin typeface="Arial Narrow" pitchFamily="34" charset="0"/>
              </a:rPr>
              <a:t>divertor</a:t>
            </a:r>
            <a:r>
              <a:rPr lang="en-US" sz="1800" b="0" i="0" dirty="0">
                <a:latin typeface="Arial Narrow" pitchFamily="34" charset="0"/>
              </a:rPr>
              <a:t> </a:t>
            </a:r>
            <a:r>
              <a:rPr lang="en-US" sz="1800" b="0" i="0" dirty="0" smtClean="0">
                <a:latin typeface="Arial Narrow" pitchFamily="34" charset="0"/>
              </a:rPr>
              <a:t>to </a:t>
            </a:r>
            <a:r>
              <a:rPr lang="en-US" sz="1800" b="0" i="0" dirty="0">
                <a:latin typeface="Arial Narrow" pitchFamily="34" charset="0"/>
              </a:rPr>
              <a:t>determine if </a:t>
            </a:r>
            <a:r>
              <a:rPr lang="en-US" sz="1800" b="0" i="0" dirty="0" smtClean="0">
                <a:latin typeface="Arial Narrow" pitchFamily="34" charset="0"/>
              </a:rPr>
              <a:t>these are more </a:t>
            </a:r>
            <a:r>
              <a:rPr lang="en-US" sz="1800" b="0" i="0" dirty="0">
                <a:latin typeface="Arial Narrow" pitchFamily="34" charset="0"/>
              </a:rPr>
              <a:t>desirable </a:t>
            </a:r>
            <a:r>
              <a:rPr lang="en-US" sz="1800" b="0" i="0" dirty="0" smtClean="0">
                <a:latin typeface="Arial Narrow" pitchFamily="34" charset="0"/>
              </a:rPr>
              <a:t>locations </a:t>
            </a:r>
            <a:r>
              <a:rPr lang="en-US" sz="1800" b="0" i="0" dirty="0">
                <a:latin typeface="Arial Narrow" pitchFamily="34" charset="0"/>
              </a:rPr>
              <a:t>for </a:t>
            </a:r>
            <a:r>
              <a:rPr lang="en-US" sz="1800" b="0" i="0" dirty="0" smtClean="0">
                <a:latin typeface="Arial Narrow" pitchFamily="34" charset="0"/>
              </a:rPr>
              <a:t>MGI</a:t>
            </a:r>
            <a:endParaRPr lang="en-US" sz="1800" b="0" i="0" dirty="0">
              <a:latin typeface="Arial Narrow" pitchFamily="34" charset="0"/>
            </a:endParaRPr>
          </a:p>
        </p:txBody>
      </p:sp>
      <p:grpSp>
        <p:nvGrpSpPr>
          <p:cNvPr id="18" name="Group 14"/>
          <p:cNvGrpSpPr/>
          <p:nvPr/>
        </p:nvGrpSpPr>
        <p:grpSpPr>
          <a:xfrm>
            <a:off x="1947895" y="1828800"/>
            <a:ext cx="2562225" cy="2498756"/>
            <a:chOff x="1859501" y="1828800"/>
            <a:chExt cx="2562225" cy="2498756"/>
          </a:xfrm>
        </p:grpSpPr>
        <p:pic>
          <p:nvPicPr>
            <p:cNvPr id="19" name="Picture 18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7" b="19221"/>
            <a:stretch/>
          </p:blipFill>
          <p:spPr bwMode="auto">
            <a:xfrm>
              <a:off x="1859501" y="1828800"/>
              <a:ext cx="2562225" cy="24987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55" t="85915" r="55911" b="1920"/>
            <a:stretch/>
          </p:blipFill>
          <p:spPr bwMode="auto">
            <a:xfrm>
              <a:off x="1928379" y="3476526"/>
              <a:ext cx="497941" cy="40740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" name="Straight Arrow Connector 20"/>
            <p:cNvCxnSpPr/>
            <p:nvPr/>
          </p:nvCxnSpPr>
          <p:spPr bwMode="auto">
            <a:xfrm>
              <a:off x="2295053" y="3548958"/>
              <a:ext cx="361345" cy="9054"/>
            </a:xfrm>
            <a:prstGeom prst="straightConnector1">
              <a:avLst/>
            </a:prstGeom>
            <a:noFill/>
            <a:ln w="158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2" name="TextBox 21"/>
          <p:cNvSpPr txBox="1"/>
          <p:nvPr/>
        </p:nvSpPr>
        <p:spPr>
          <a:xfrm>
            <a:off x="1970729" y="4401050"/>
            <a:ext cx="2601271" cy="6093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0" i="0" dirty="0">
                <a:solidFill>
                  <a:srgbClr val="FF0000"/>
                </a:solidFill>
                <a:latin typeface="Arial Narrow" pitchFamily="34" charset="0"/>
              </a:rPr>
              <a:t>Predictive capability</a:t>
            </a:r>
            <a:r>
              <a:rPr lang="en-US" sz="1400" b="0" i="0" dirty="0" smtClean="0">
                <a:solidFill>
                  <a:srgbClr val="FF0000"/>
                </a:solidFill>
                <a:latin typeface="Arial Narrow" pitchFamily="34" charset="0"/>
              </a:rPr>
              <a:t>: Modeling using </a:t>
            </a:r>
            <a:r>
              <a:rPr lang="en-US" sz="1400" b="0" i="0" dirty="0">
                <a:solidFill>
                  <a:srgbClr val="FF0000"/>
                </a:solidFill>
                <a:latin typeface="Arial Narrow" pitchFamily="34" charset="0"/>
              </a:rPr>
              <a:t>DEGAS-2 is quantifying the gas penetration past the SOL for </a:t>
            </a:r>
            <a:r>
              <a:rPr lang="en-US" sz="1400" b="0" i="0" dirty="0" smtClean="0">
                <a:solidFill>
                  <a:srgbClr val="FF0000"/>
                </a:solidFill>
                <a:latin typeface="Arial Narrow" pitchFamily="34" charset="0"/>
              </a:rPr>
              <a:t>NSTX-U</a:t>
            </a:r>
            <a:endParaRPr lang="en-US" sz="1400" b="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4722095" y="914400"/>
            <a:ext cx="2305" cy="556260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5" name="Group 24"/>
          <p:cNvGrpSpPr/>
          <p:nvPr/>
        </p:nvGrpSpPr>
        <p:grpSpPr>
          <a:xfrm>
            <a:off x="228600" y="1752600"/>
            <a:ext cx="1503472" cy="3396066"/>
            <a:chOff x="228600" y="1676400"/>
            <a:chExt cx="1503472" cy="339606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6" t="5798" r="52988" b="8030"/>
            <a:stretch/>
          </p:blipFill>
          <p:spPr bwMode="auto">
            <a:xfrm>
              <a:off x="228600" y="1676400"/>
              <a:ext cx="1503472" cy="31518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" name="Straight Arrow Connector 26"/>
            <p:cNvCxnSpPr/>
            <p:nvPr/>
          </p:nvCxnSpPr>
          <p:spPr bwMode="auto">
            <a:xfrm flipV="1">
              <a:off x="509186" y="4261612"/>
              <a:ext cx="0" cy="411989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360195" y="473391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rgbClr val="FF0000"/>
                  </a:solidFill>
                </a:rPr>
                <a:t>1</a:t>
              </a:r>
              <a:endParaRPr lang="en-US" sz="1600" i="0" dirty="0">
                <a:solidFill>
                  <a:srgbClr val="FF0000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782752" y="3003083"/>
              <a:ext cx="192024" cy="432816"/>
            </a:xfrm>
            <a:prstGeom prst="ellipse">
              <a:avLst/>
            </a:prstGeom>
            <a:solidFill>
              <a:srgbClr val="F2E8DA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219200" y="1828800"/>
              <a:ext cx="381000" cy="1524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419600" y="6172200"/>
            <a:ext cx="1676400" cy="341632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1050" i="0" dirty="0" smtClean="0">
                <a:solidFill>
                  <a:schemeClr val="tx1"/>
                </a:solidFill>
              </a:rPr>
              <a:t>R. Raman (University of Washington)</a:t>
            </a:r>
            <a:endParaRPr lang="en-US" sz="105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NSTX/ST researchers contributing to LDRD-funded </a:t>
            </a:r>
            <a:br>
              <a:rPr lang="en-US" sz="2800" dirty="0" smtClean="0"/>
            </a:br>
            <a:r>
              <a:rPr lang="en-US" sz="2800" dirty="0" smtClean="0"/>
              <a:t>study of Mission and Configuration of an ST-FNSF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5038"/>
            <a:ext cx="9144000" cy="546576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charset="-128"/>
              </a:rPr>
              <a:t>Overarching goal of study:</a:t>
            </a: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dirty="0" smtClean="0">
                <a:ea typeface="ＭＳ Ｐゴシック" charset="-128"/>
              </a:rPr>
              <a:t>Determine optimal mission, performance, size</a:t>
            </a:r>
          </a:p>
          <a:p>
            <a:pPr>
              <a:buFont typeface="Arial" charset="0"/>
              <a:buChar char="•"/>
              <a:defRPr/>
            </a:pPr>
            <a:endParaRPr lang="en-US" sz="300" dirty="0" smtClean="0">
              <a:ea typeface="ＭＳ Ｐゴシック" charset="-128"/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charset="-128"/>
              </a:rPr>
              <a:t>Goals of study: </a:t>
            </a:r>
          </a:p>
          <a:p>
            <a:pPr marL="457200" lvl="1" indent="-228600">
              <a:lnSpc>
                <a:spcPct val="90000"/>
              </a:lnSpc>
              <a:buFont typeface="Arial" charset="0"/>
              <a:buChar char="–"/>
              <a:defRPr/>
            </a:pPr>
            <a:r>
              <a:rPr lang="en-US" dirty="0" smtClean="0">
                <a:ea typeface="ＭＳ Ｐゴシック" charset="-128"/>
              </a:rPr>
              <a:t>Review existing designs, ID advantageous features, improve configuration</a:t>
            </a:r>
          </a:p>
          <a:p>
            <a:pPr marL="457200" lvl="1" indent="-228600">
              <a:lnSpc>
                <a:spcPct val="90000"/>
              </a:lnSpc>
              <a:buFont typeface="Arial" charset="0"/>
              <a:buChar char="–"/>
              <a:defRPr/>
            </a:pPr>
            <a:r>
              <a:rPr lang="en-US" dirty="0">
                <a:ea typeface="ＭＳ Ｐゴシック" charset="-128"/>
              </a:rPr>
              <a:t>Develop self-consistent assessment + configuration for use by community</a:t>
            </a:r>
          </a:p>
          <a:p>
            <a:pPr marL="457200" lvl="1" indent="-228600">
              <a:lnSpc>
                <a:spcPct val="90000"/>
              </a:lnSpc>
              <a:buFont typeface="Arial" charset="0"/>
              <a:buChar char="–"/>
              <a:defRPr/>
            </a:pPr>
            <a:r>
              <a:rPr lang="en-US" dirty="0" smtClean="0">
                <a:ea typeface="ＭＳ Ｐゴシック" charset="-128"/>
              </a:rPr>
              <a:t>Assess T self-sufficiency, maintainability, flexibility</a:t>
            </a:r>
          </a:p>
          <a:p>
            <a:pPr marL="0" indent="0">
              <a:buNone/>
              <a:defRPr/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8AD24-0ACE-4073-B65A-0225D554BC49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5870575" y="1066800"/>
            <a:ext cx="3197225" cy="711200"/>
            <a:chOff x="5715000" y="990600"/>
            <a:chExt cx="3365500" cy="749308"/>
          </a:xfrm>
        </p:grpSpPr>
        <p:pic>
          <p:nvPicPr>
            <p:cNvPr id="34827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68100" y="1044567"/>
              <a:ext cx="632855" cy="684995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pic>
          <p:nvPicPr>
            <p:cNvPr id="3482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3192" t="13333" r="28180" b="15897"/>
            <a:stretch>
              <a:fillRect/>
            </a:stretch>
          </p:blipFill>
          <p:spPr bwMode="auto">
            <a:xfrm>
              <a:off x="8413651" y="1031875"/>
              <a:ext cx="666849" cy="708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00800" y="990600"/>
              <a:ext cx="621447" cy="71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7" descr="Picture 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18350" y="1066800"/>
              <a:ext cx="57785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5000" y="990600"/>
              <a:ext cx="692403" cy="747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5867400" y="1752600"/>
            <a:ext cx="6270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i="0" dirty="0">
                <a:solidFill>
                  <a:schemeClr val="tx1"/>
                </a:solidFill>
                <a:latin typeface="Helvetica" charset="0"/>
                <a:cs typeface="Arial" charset="0"/>
              </a:rPr>
              <a:t>Russia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61125" y="1752600"/>
            <a:ext cx="70167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i="0" dirty="0" err="1">
                <a:solidFill>
                  <a:schemeClr val="tx1"/>
                </a:solidFill>
                <a:latin typeface="Helvetica" charset="0"/>
                <a:cs typeface="Arial" charset="0"/>
              </a:rPr>
              <a:t>Culham</a:t>
            </a:r>
            <a:endParaRPr lang="en-US" sz="1050" i="0" dirty="0">
              <a:solidFill>
                <a:schemeClr val="tx1"/>
              </a:solidFill>
              <a:latin typeface="Helvetica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1752600"/>
            <a:ext cx="85090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i="0" dirty="0">
                <a:solidFill>
                  <a:schemeClr val="tx1"/>
                </a:solidFill>
                <a:latin typeface="Helvetica" charset="0"/>
                <a:cs typeface="Arial" charset="0"/>
              </a:rPr>
              <a:t>UT Austin</a:t>
            </a:r>
            <a:endParaRPr lang="en-US" sz="900" i="0" dirty="0">
              <a:solidFill>
                <a:schemeClr val="tx1"/>
              </a:solidFill>
              <a:latin typeface="Helvetica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37488" y="1752600"/>
            <a:ext cx="585787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i="0" dirty="0">
                <a:solidFill>
                  <a:schemeClr val="tx1"/>
                </a:solidFill>
                <a:latin typeface="Helvetica" charset="0"/>
                <a:cs typeface="Arial" charset="0"/>
              </a:rPr>
              <a:t>ORNL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12175" y="1752600"/>
            <a:ext cx="55562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i="0" dirty="0">
                <a:solidFill>
                  <a:schemeClr val="tx1"/>
                </a:solidFill>
                <a:latin typeface="Helvetica" charset="0"/>
                <a:cs typeface="Arial" charset="0"/>
              </a:rPr>
              <a:t>PPPL</a:t>
            </a:r>
          </a:p>
        </p:txBody>
      </p:sp>
      <p:pic>
        <p:nvPicPr>
          <p:cNvPr id="17" name="Picture 1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55" y="3196590"/>
            <a:ext cx="1604645" cy="3280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-1" y="3200400"/>
            <a:ext cx="746315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US" b="0" i="0" kern="0" dirty="0" smtClean="0">
                <a:ea typeface="ＭＳ Ｐゴシック" charset="-128"/>
              </a:rPr>
              <a:t>FY2013-14 results/progress: </a:t>
            </a: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b="0" i="0" kern="0" dirty="0" smtClean="0">
                <a:ea typeface="ＭＳ Ｐゴシック" charset="-128"/>
              </a:rPr>
              <a:t>Tritium breeding ratio (TBR) ~ 1 likely requires breeding blanket near </a:t>
            </a:r>
            <a:r>
              <a:rPr lang="en-US" b="0" i="0" kern="0" dirty="0" err="1" smtClean="0">
                <a:ea typeface="ＭＳ Ｐゴシック" charset="-128"/>
              </a:rPr>
              <a:t>top+bottom</a:t>
            </a:r>
            <a:r>
              <a:rPr lang="en-US" b="0" i="0" kern="0" dirty="0" smtClean="0">
                <a:ea typeface="ＭＳ Ｐゴシック" charset="-128"/>
              </a:rPr>
              <a:t> of </a:t>
            </a:r>
            <a:r>
              <a:rPr lang="en-US" b="0" i="0" kern="0" dirty="0" err="1" smtClean="0">
                <a:ea typeface="ＭＳ Ｐゴシック" charset="-128"/>
              </a:rPr>
              <a:t>centerstack</a:t>
            </a:r>
            <a:r>
              <a:rPr lang="en-US" b="0" i="0" kern="0" dirty="0" smtClean="0">
                <a:ea typeface="ＭＳ Ｐゴシック" charset="-128"/>
              </a:rPr>
              <a:t> (CS)</a:t>
            </a: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b="0" i="0" kern="0" dirty="0" smtClean="0">
                <a:ea typeface="ＭＳ Ｐゴシック" charset="-128"/>
              </a:rPr>
              <a:t>Identified coil configuration compatible with:</a:t>
            </a:r>
          </a:p>
          <a:p>
            <a:pPr marL="857204" lvl="2" indent="-228600">
              <a:buFont typeface="Arial" charset="0"/>
              <a:buChar char="–"/>
              <a:defRPr/>
            </a:pPr>
            <a:r>
              <a:rPr lang="en-US" sz="1400" b="0" i="0" kern="0" dirty="0" smtClean="0">
                <a:ea typeface="ＭＳ Ｐゴシック" charset="-128"/>
              </a:rPr>
              <a:t>Breeding in CS end region + vertical maintenance</a:t>
            </a:r>
          </a:p>
          <a:p>
            <a:pPr marL="857204" lvl="2" indent="-228600">
              <a:buFont typeface="Arial" charset="0"/>
              <a:buChar char="–"/>
              <a:defRPr/>
            </a:pPr>
            <a:r>
              <a:rPr lang="en-US" sz="1400" b="0" i="0" kern="0" dirty="0">
                <a:ea typeface="ＭＳ Ｐゴシック" charset="-128"/>
              </a:rPr>
              <a:t>Ex-vessel </a:t>
            </a:r>
            <a:r>
              <a:rPr lang="en-US" sz="1400" b="0" i="0" kern="0" dirty="0" smtClean="0">
                <a:ea typeface="ＭＳ Ｐゴシック" charset="-128"/>
              </a:rPr>
              <a:t>PF </a:t>
            </a:r>
            <a:r>
              <a:rPr lang="en-US" sz="1400" b="0" i="0" kern="0" dirty="0">
                <a:ea typeface="ＭＳ Ｐゴシック" charset="-128"/>
              </a:rPr>
              <a:t>coils </a:t>
            </a:r>
            <a:r>
              <a:rPr lang="en-US" sz="1400" b="0" i="0" kern="0" dirty="0" smtClean="0">
                <a:ea typeface="ＭＳ Ｐゴシック" charset="-128"/>
              </a:rPr>
              <a:t>on outboard, </a:t>
            </a:r>
            <a:r>
              <a:rPr lang="en-US" sz="1400" b="0" i="0" kern="0" dirty="0">
                <a:ea typeface="ＭＳ Ｐゴシック" charset="-128"/>
              </a:rPr>
              <a:t>can be </a:t>
            </a:r>
            <a:r>
              <a:rPr lang="en-US" sz="1400" b="0" i="0" kern="0" dirty="0" smtClean="0">
                <a:ea typeface="ＭＳ Ｐゴシック" charset="-128"/>
              </a:rPr>
              <a:t>S/C, support range of l</a:t>
            </a:r>
            <a:r>
              <a:rPr lang="en-US" sz="1400" b="0" i="0" kern="0" baseline="-25000" dirty="0" smtClean="0">
                <a:ea typeface="ＭＳ Ｐゴシック" charset="-128"/>
              </a:rPr>
              <a:t>i</a:t>
            </a:r>
            <a:r>
              <a:rPr lang="en-US" sz="1400" b="0" i="0" kern="0" dirty="0">
                <a:ea typeface="ＭＳ Ｐゴシック" charset="-128"/>
              </a:rPr>
              <a:t> </a:t>
            </a:r>
            <a:r>
              <a:rPr lang="en-US" sz="1400" b="0" i="0" kern="0" dirty="0" smtClean="0">
                <a:ea typeface="ＭＳ Ｐゴシック" charset="-128"/>
              </a:rPr>
              <a:t>and </a:t>
            </a:r>
            <a:r>
              <a:rPr lang="en-US" sz="1400" b="0" i="0" kern="0" dirty="0" err="1" smtClean="0">
                <a:latin typeface="Symbol" panose="05050102010706020507" pitchFamily="18" charset="2"/>
                <a:ea typeface="ＭＳ Ｐゴシック" charset="-128"/>
              </a:rPr>
              <a:t>b</a:t>
            </a:r>
            <a:r>
              <a:rPr lang="en-US" sz="1400" b="0" i="0" kern="0" baseline="-25000" dirty="0" err="1" smtClean="0">
                <a:ea typeface="ＭＳ Ｐゴシック" charset="-128"/>
              </a:rPr>
              <a:t>N</a:t>
            </a:r>
            <a:endParaRPr lang="en-US" sz="1400" b="0" i="0" kern="0" baseline="-25000" dirty="0" smtClean="0">
              <a:ea typeface="ＭＳ Ｐゴシック" charset="-128"/>
            </a:endParaRPr>
          </a:p>
          <a:p>
            <a:pPr marL="857204" lvl="2" indent="-228600">
              <a:buFont typeface="Arial" charset="0"/>
              <a:buChar char="–"/>
              <a:defRPr/>
            </a:pPr>
            <a:r>
              <a:rPr lang="en-US" sz="1400" b="0" i="0" kern="0" dirty="0" err="1" smtClean="0">
                <a:ea typeface="ＭＳ Ｐゴシック" charset="-128"/>
              </a:rPr>
              <a:t>Divertor</a:t>
            </a:r>
            <a:r>
              <a:rPr lang="en-US" sz="1400" b="0" i="0" kern="0" dirty="0" smtClean="0">
                <a:ea typeface="ＭＳ Ｐゴシック" charset="-128"/>
              </a:rPr>
              <a:t> power exhaust:  </a:t>
            </a:r>
            <a:r>
              <a:rPr lang="en-US" sz="1400" b="0" i="0" kern="0" dirty="0" err="1" smtClean="0">
                <a:ea typeface="ＭＳ Ｐゴシック" charset="-128"/>
              </a:rPr>
              <a:t>q</a:t>
            </a:r>
            <a:r>
              <a:rPr lang="en-US" sz="1400" b="0" i="0" kern="0" baseline="-25000" dirty="0" err="1" smtClean="0">
                <a:ea typeface="ＭＳ Ｐゴシック" charset="-128"/>
              </a:rPr>
              <a:t>peak</a:t>
            </a:r>
            <a:r>
              <a:rPr lang="en-US" sz="1400" b="0" i="0" kern="0" dirty="0" smtClean="0">
                <a:ea typeface="ＭＳ Ｐゴシック" charset="-128"/>
              </a:rPr>
              <a:t> ~ </a:t>
            </a:r>
            <a:r>
              <a:rPr lang="en-US" sz="1400" b="0" i="0" kern="0" dirty="0" smtClean="0">
                <a:ea typeface="ＭＳ Ｐゴシック" charset="-128"/>
                <a:sym typeface="Wingdings" panose="05000000000000000000" pitchFamily="2" charset="2"/>
              </a:rPr>
              <a:t>3-5MW/m</a:t>
            </a:r>
            <a:r>
              <a:rPr lang="en-US" sz="1400" b="0" i="0" kern="0" baseline="30000" dirty="0" smtClean="0">
                <a:ea typeface="ＭＳ Ｐゴシック" charset="-128"/>
                <a:sym typeface="Wingdings" panose="05000000000000000000" pitchFamily="2" charset="2"/>
              </a:rPr>
              <a:t>2</a:t>
            </a:r>
            <a:r>
              <a:rPr lang="en-US" sz="1400" b="0" i="0" kern="0" dirty="0" smtClean="0">
                <a:ea typeface="ＭＳ Ｐゴシック" charset="-128"/>
                <a:sym typeface="Wingdings" panose="05000000000000000000" pitchFamily="2" charset="2"/>
              </a:rPr>
              <a:t>, partially detached</a:t>
            </a: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b="0" i="0" kern="0" dirty="0" smtClean="0">
                <a:ea typeface="ＭＳ Ｐゴシック" charset="-128"/>
              </a:rPr>
              <a:t>Now carrying out free-boundary TRANSP simulations for NNBI+BS current drive, fusion performance, </a:t>
            </a:r>
            <a:r>
              <a:rPr lang="en-US" b="0" i="0" kern="0" dirty="0" err="1" smtClean="0">
                <a:ea typeface="ＭＳ Ｐゴシック" charset="-128"/>
              </a:rPr>
              <a:t>neutronics</a:t>
            </a:r>
            <a:endParaRPr lang="en-US" b="0" i="0" kern="0" dirty="0" smtClean="0">
              <a:ea typeface="ＭＳ Ｐゴシック" charset="-128"/>
            </a:endParaRP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b="0" i="0" kern="0" dirty="0">
                <a:ea typeface="ＭＳ Ｐゴシック" charset="-128"/>
                <a:sym typeface="Wingdings" panose="05000000000000000000" pitchFamily="2" charset="2"/>
              </a:rPr>
              <a:t>Exploring </a:t>
            </a:r>
            <a:r>
              <a:rPr lang="en-US" b="0" i="0" kern="0" dirty="0" smtClean="0">
                <a:ea typeface="ＭＳ Ｐゴシック" charset="-128"/>
                <a:sym typeface="Wingdings" panose="05000000000000000000" pitchFamily="2" charset="2"/>
              </a:rPr>
              <a:t>methods </a:t>
            </a:r>
            <a:r>
              <a:rPr lang="en-US" b="0" i="0" kern="0" dirty="0">
                <a:ea typeface="ＭＳ Ｐゴシック" charset="-128"/>
                <a:sym typeface="Wingdings" panose="05000000000000000000" pitchFamily="2" charset="2"/>
              </a:rPr>
              <a:t>/ locations to incorporate CHI </a:t>
            </a:r>
            <a:r>
              <a:rPr lang="en-US" b="0" i="0" kern="0" dirty="0" smtClean="0">
                <a:ea typeface="ＭＳ Ｐゴシック" charset="-128"/>
                <a:sym typeface="Wingdings" panose="05000000000000000000" pitchFamily="2" charset="2"/>
              </a:rPr>
              <a:t>electrodes</a:t>
            </a:r>
            <a:endParaRPr lang="en-US" b="0" i="0" kern="0" dirty="0">
              <a:ea typeface="ＭＳ Ｐゴシック" charset="-128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7112460" y="3775254"/>
            <a:ext cx="716794" cy="912978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7112460" y="4453128"/>
            <a:ext cx="1153017" cy="232056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6934200" y="4685184"/>
            <a:ext cx="206221" cy="3048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096000" y="43535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Blanket regions</a:t>
            </a:r>
            <a:endParaRPr lang="en-US" sz="1400" i="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7112460" y="4685184"/>
            <a:ext cx="708560" cy="1182216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1338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</p:spPr>
        <p:txBody>
          <a:bodyPr/>
          <a:lstStyle/>
          <a:p>
            <a:r>
              <a:rPr lang="en-US" sz="2800" dirty="0" smtClean="0"/>
              <a:t>NSTX-U collaborators offered many good ideas on how to enhance research program attractiveness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60" y="990600"/>
            <a:ext cx="8952614" cy="5486400"/>
          </a:xfrm>
        </p:spPr>
        <p:txBody>
          <a:bodyPr/>
          <a:lstStyle/>
          <a:p>
            <a:r>
              <a:rPr lang="en-US" sz="2800" dirty="0" smtClean="0"/>
              <a:t>NSTX-U Program has 2014 FES “Notable Outcome”:</a:t>
            </a:r>
          </a:p>
          <a:p>
            <a:pPr lvl="1"/>
            <a:r>
              <a:rPr lang="en-US" sz="2400" dirty="0" smtClean="0"/>
              <a:t>“Expand </a:t>
            </a:r>
            <a:r>
              <a:rPr lang="en-US" sz="2400" dirty="0"/>
              <a:t>engagement </a:t>
            </a:r>
            <a:r>
              <a:rPr lang="en-US" sz="2400" dirty="0" smtClean="0"/>
              <a:t>with </a:t>
            </a:r>
            <a:r>
              <a:rPr lang="en-US" sz="2400" dirty="0"/>
              <a:t>university scientists to </a:t>
            </a:r>
            <a:r>
              <a:rPr lang="en-US" sz="2400" dirty="0" smtClean="0"/>
              <a:t>enhance </a:t>
            </a:r>
            <a:r>
              <a:rPr lang="en-US" sz="2400" dirty="0"/>
              <a:t>NSTX-U </a:t>
            </a:r>
            <a:r>
              <a:rPr lang="en-US" sz="2400" dirty="0" smtClean="0"/>
              <a:t>program”</a:t>
            </a:r>
          </a:p>
          <a:p>
            <a:pPr lvl="1"/>
            <a:r>
              <a:rPr lang="en-US" sz="2400" dirty="0" smtClean="0"/>
              <a:t>Note to FES: expect </a:t>
            </a:r>
            <a:r>
              <a:rPr lang="en-US" sz="2400" dirty="0"/>
              <a:t>collaborators to </a:t>
            </a:r>
            <a:r>
              <a:rPr lang="en-US" sz="2400" dirty="0" smtClean="0"/>
              <a:t>request / need ~2-3 </a:t>
            </a:r>
            <a:r>
              <a:rPr lang="en-US" sz="2400" dirty="0"/>
              <a:t>run-days </a:t>
            </a:r>
            <a:r>
              <a:rPr lang="en-US" sz="2400" dirty="0" smtClean="0"/>
              <a:t>/ year on-average (based </a:t>
            </a:r>
            <a:r>
              <a:rPr lang="en-US" sz="2400" dirty="0"/>
              <a:t>on 2010 run statistics</a:t>
            </a:r>
            <a:r>
              <a:rPr lang="en-US" sz="2400" dirty="0" smtClean="0"/>
              <a:t>)</a:t>
            </a:r>
          </a:p>
          <a:p>
            <a:r>
              <a:rPr lang="en-US" sz="2800" dirty="0" smtClean="0"/>
              <a:t>NSTX-U Program coordinated 3 meetings with 22 FES-funded NSTX-U collaboration grantees</a:t>
            </a:r>
          </a:p>
          <a:p>
            <a:pPr lvl="1"/>
            <a:r>
              <a:rPr lang="en-US" sz="2400" dirty="0" smtClean="0"/>
              <a:t>Asked for brainstorming on “</a:t>
            </a:r>
            <a:r>
              <a:rPr lang="en-US" sz="2400" dirty="0"/>
              <a:t>Ideas to enhance participation in NSTX-U research and/or program by U.S. Universities, early-career researchers, </a:t>
            </a:r>
            <a:r>
              <a:rPr lang="en-US" sz="2400" dirty="0" smtClean="0"/>
              <a:t>students”</a:t>
            </a:r>
          </a:p>
          <a:p>
            <a:pPr lvl="1"/>
            <a:r>
              <a:rPr lang="en-US" sz="2400" dirty="0" smtClean="0"/>
              <a:t>Two main categories of ideas: (1) FES, (2) NSTX-U / PPPL</a:t>
            </a:r>
          </a:p>
          <a:p>
            <a:r>
              <a:rPr lang="en-US" sz="2800" dirty="0" smtClean="0"/>
              <a:t>NSTX-U/PPPL is in preliminary stages of deciding what ideas to implement - we welcome your input</a:t>
            </a:r>
          </a:p>
          <a:p>
            <a:pPr lvl="1"/>
            <a:endParaRPr lang="en-US" dirty="0" smtClean="0"/>
          </a:p>
          <a:p>
            <a:endParaRPr lang="en-US" sz="2800" dirty="0" smtClean="0"/>
          </a:p>
          <a:p>
            <a:pPr lvl="1"/>
            <a:endParaRPr lang="en-US" sz="24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39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334167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12800"/>
          </a:xfrm>
        </p:spPr>
        <p:txBody>
          <a:bodyPr/>
          <a:lstStyle/>
          <a:p>
            <a:r>
              <a:rPr lang="en-US" sz="3600" b="1" dirty="0" smtClean="0"/>
              <a:t>NSTX Upgrade mission elements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1143000"/>
            <a:ext cx="6172200" cy="522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230188" indent="-23018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i="0" kern="0" dirty="0">
                <a:solidFill>
                  <a:schemeClr val="tx1"/>
                </a:solidFill>
                <a:latin typeface="+mn-lt"/>
                <a:cs typeface="+mn-cs"/>
              </a:rPr>
              <a:t>Advance ST as candidate for Fusion Nuclear Science Facility (FNSF)</a:t>
            </a:r>
          </a:p>
          <a:p>
            <a:pPr marL="230188" indent="-230188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6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230188" indent="-23018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solutions for the </a:t>
            </a:r>
            <a:r>
              <a:rPr lang="en-US" sz="2600" i="0" kern="0" dirty="0">
                <a:solidFill>
                  <a:schemeClr val="tx1"/>
                </a:solidFill>
                <a:latin typeface="+mn-lt"/>
                <a:cs typeface="+mn-cs"/>
              </a:rPr>
              <a:t>plasma-material interface </a:t>
            </a:r>
            <a:r>
              <a:rPr lang="en-US" sz="2600" i="0" kern="0" dirty="0" smtClean="0">
                <a:solidFill>
                  <a:schemeClr val="tx1"/>
                </a:solidFill>
                <a:latin typeface="+mn-lt"/>
                <a:cs typeface="+mn-cs"/>
              </a:rPr>
              <a:t>challenge</a:t>
            </a:r>
            <a:endParaRPr lang="en-US" sz="26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230188" indent="-230188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6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230188" indent="-23018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i="0" kern="0" dirty="0" smtClean="0">
                <a:solidFill>
                  <a:schemeClr val="tx1"/>
                </a:solidFill>
                <a:latin typeface="+mn-lt"/>
                <a:cs typeface="+mn-cs"/>
              </a:rPr>
              <a:t>Explore unique ST parameter regimes to advance predictive </a:t>
            </a:r>
            <a:r>
              <a:rPr lang="en-US" sz="2600" i="0" kern="0" dirty="0">
                <a:solidFill>
                  <a:schemeClr val="tx1"/>
                </a:solidFill>
                <a:latin typeface="+mn-lt"/>
                <a:cs typeface="+mn-cs"/>
              </a:rPr>
              <a:t>capability </a:t>
            </a:r>
            <a:r>
              <a:rPr lang="en-US" sz="2600" i="0" kern="0" dirty="0" smtClean="0">
                <a:solidFill>
                  <a:schemeClr val="tx1"/>
                </a:solidFill>
                <a:latin typeface="+mn-lt"/>
                <a:cs typeface="+mn-cs"/>
              </a:rPr>
              <a:t>- for </a:t>
            </a:r>
            <a:r>
              <a:rPr lang="en-US" sz="2600" i="0" kern="0" dirty="0">
                <a:solidFill>
                  <a:schemeClr val="tx1"/>
                </a:solidFill>
                <a:latin typeface="+mn-lt"/>
                <a:cs typeface="+mn-cs"/>
              </a:rPr>
              <a:t>ITER and beyond</a:t>
            </a:r>
          </a:p>
          <a:p>
            <a:pPr marL="230188" indent="-230188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6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230188" indent="-230188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600" i="0" kern="0" dirty="0">
                <a:solidFill>
                  <a:schemeClr val="tx1"/>
                </a:solidFill>
                <a:latin typeface="+mn-lt"/>
                <a:cs typeface="+mn-cs"/>
              </a:rPr>
              <a:t>Develop ST as fusion energy system</a:t>
            </a:r>
            <a:endParaRPr lang="en-US" sz="26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4</a:t>
            </a:fld>
            <a:endParaRPr lang="en-US" sz="90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5867400" y="1005136"/>
            <a:ext cx="3167751" cy="5395664"/>
            <a:chOff x="5716849" y="812475"/>
            <a:chExt cx="3167751" cy="5395664"/>
          </a:xfrm>
        </p:grpSpPr>
        <p:pic>
          <p:nvPicPr>
            <p:cNvPr id="13320" name="Picture 24" descr="com_Machinecutaway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82365" y="4477764"/>
              <a:ext cx="1676400" cy="173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1" name="Text Box 12"/>
            <p:cNvSpPr txBox="1">
              <a:spLocks noChangeArrowheads="1"/>
            </p:cNvSpPr>
            <p:nvPr/>
          </p:nvSpPr>
          <p:spPr bwMode="auto">
            <a:xfrm>
              <a:off x="5971936" y="4507197"/>
              <a:ext cx="651118" cy="292382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91429" tIns="45714" rIns="91429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i="0" dirty="0">
                  <a:latin typeface="+mn-lt"/>
                </a:rPr>
                <a:t>ITER</a:t>
              </a:r>
            </a:p>
          </p:txBody>
        </p:sp>
        <p:pic>
          <p:nvPicPr>
            <p:cNvPr id="1332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0888" y="2867024"/>
              <a:ext cx="153035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5716849" y="3838575"/>
              <a:ext cx="1749175" cy="29238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none" lIns="91429" tIns="45714" rIns="91429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i="0" dirty="0" smtClean="0">
                  <a:latin typeface="+mn-lt"/>
                </a:rPr>
                <a:t>Liquid metals/Li</a:t>
              </a:r>
              <a:endParaRPr lang="en-US" sz="1600" i="0" dirty="0">
                <a:latin typeface="+mn-lt"/>
              </a:endParaRPr>
            </a:p>
          </p:txBody>
        </p:sp>
        <p:sp>
          <p:nvSpPr>
            <p:cNvPr id="13325" name="Text Box 12"/>
            <p:cNvSpPr txBox="1">
              <a:spLocks noChangeArrowheads="1"/>
            </p:cNvSpPr>
            <p:nvPr/>
          </p:nvSpPr>
          <p:spPr bwMode="auto">
            <a:xfrm>
              <a:off x="7451089" y="3838575"/>
              <a:ext cx="1404529" cy="29238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none" lIns="91429" tIns="45714" rIns="91429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i="0" dirty="0">
                  <a:latin typeface="+mn-lt"/>
                </a:rPr>
                <a:t>“Snowflake”</a:t>
              </a:r>
            </a:p>
          </p:txBody>
        </p:sp>
        <p:pic>
          <p:nvPicPr>
            <p:cNvPr id="1332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09838" y="2838449"/>
              <a:ext cx="1274762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3191" y="812475"/>
              <a:ext cx="1502679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6878919" y="2294991"/>
              <a:ext cx="1057666" cy="246221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600" i="0" dirty="0">
                  <a:latin typeface="+mn-lt"/>
                </a:rPr>
                <a:t>ST-FNSF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6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Suggestions / ideas for FES (1)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5334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Stabilize </a:t>
            </a:r>
            <a:r>
              <a:rPr lang="en-US" sz="2800" dirty="0"/>
              <a:t>funding to prevent loss of personnel </a:t>
            </a:r>
            <a:r>
              <a:rPr lang="en-US" sz="2800" dirty="0" smtClean="0"/>
              <a:t>and to </a:t>
            </a:r>
            <a:r>
              <a:rPr lang="en-US" sz="2800" dirty="0"/>
              <a:t>enable engaging graduate students in </a:t>
            </a:r>
            <a:r>
              <a:rPr lang="en-US" sz="2800" dirty="0" smtClean="0"/>
              <a:t>research</a:t>
            </a:r>
          </a:p>
          <a:p>
            <a:pPr lvl="1"/>
            <a:r>
              <a:rPr lang="en-US" sz="2400" dirty="0"/>
              <a:t>F</a:t>
            </a:r>
            <a:r>
              <a:rPr lang="en-US" sz="2400" dirty="0" smtClean="0"/>
              <a:t>luctuations in funding harmful – especially for smaller groups with little funding margin</a:t>
            </a:r>
          </a:p>
          <a:p>
            <a:pPr marL="514350" indent="-514350">
              <a:buFont typeface="+mj-lt"/>
              <a:buAutoNum type="arabicPeriod"/>
            </a:pPr>
            <a:endParaRPr lang="en-US" sz="1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FES-related </a:t>
            </a:r>
            <a:r>
              <a:rPr lang="en-US" sz="2800" dirty="0"/>
              <a:t>DOE solicitations </a:t>
            </a:r>
            <a:r>
              <a:rPr lang="en-US" sz="2800" dirty="0" smtClean="0"/>
              <a:t>should explicitly encourage student research </a:t>
            </a:r>
          </a:p>
          <a:p>
            <a:pPr lvl="1"/>
            <a:r>
              <a:rPr lang="en-US" sz="2400" dirty="0" smtClean="0"/>
              <a:t>2013 </a:t>
            </a:r>
            <a:r>
              <a:rPr lang="en-US" sz="2400" dirty="0"/>
              <a:t>NSTX-U Collaboration </a:t>
            </a:r>
            <a:r>
              <a:rPr lang="en-US" sz="2400" dirty="0" smtClean="0"/>
              <a:t>Solicitation does </a:t>
            </a:r>
            <a:r>
              <a:rPr lang="en-US" sz="2400" dirty="0"/>
              <a:t>not explicitly encourage student </a:t>
            </a:r>
            <a:r>
              <a:rPr lang="en-US" sz="2400" dirty="0" smtClean="0"/>
              <a:t>research</a:t>
            </a:r>
          </a:p>
          <a:p>
            <a:pPr lvl="2"/>
            <a:r>
              <a:rPr lang="en-US" sz="2000" dirty="0" smtClean="0"/>
              <a:t>In </a:t>
            </a:r>
            <a:r>
              <a:rPr lang="en-US" sz="2000" dirty="0"/>
              <a:t>contrast, NSF-DOE Basic Plasma Science solicitations do explicitly encourage support for education – important criterion in proposal </a:t>
            </a:r>
            <a:r>
              <a:rPr lang="en-US" sz="2000" dirty="0" smtClean="0"/>
              <a:t>review</a:t>
            </a:r>
          </a:p>
          <a:p>
            <a:pPr lvl="1"/>
            <a:r>
              <a:rPr lang="en-US" sz="2400" dirty="0" smtClean="0"/>
              <a:t>Suggest/encourage additional funding for students</a:t>
            </a:r>
            <a:endParaRPr lang="en-US" sz="2400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40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379547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Suggestions / ideas for FES (2)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44196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sz="2800" dirty="0" smtClean="0"/>
              <a:t>Expand Early Career Research (ECR) awards to University Scientists and/or Research Professors</a:t>
            </a:r>
          </a:p>
          <a:p>
            <a:pPr lvl="1"/>
            <a:r>
              <a:rPr lang="en-US" sz="2400" dirty="0"/>
              <a:t>Early Career Awards </a:t>
            </a:r>
            <a:r>
              <a:rPr lang="en-US" sz="2400" dirty="0" smtClean="0"/>
              <a:t>have proven very effective </a:t>
            </a:r>
            <a:r>
              <a:rPr lang="en-US" sz="2400" dirty="0"/>
              <a:t>for initiating long term collaboration </a:t>
            </a:r>
            <a:r>
              <a:rPr lang="en-US" sz="2400" dirty="0" smtClean="0"/>
              <a:t>with major facilities</a:t>
            </a:r>
            <a:endParaRPr lang="en-US" sz="2400" dirty="0"/>
          </a:p>
          <a:p>
            <a:pPr lvl="1"/>
            <a:r>
              <a:rPr lang="en-US" sz="2400" dirty="0" smtClean="0"/>
              <a:t>Current </a:t>
            </a:r>
            <a:r>
              <a:rPr lang="en-US" sz="2400" dirty="0"/>
              <a:t>DoE solicitations for early career researchers </a:t>
            </a:r>
            <a:r>
              <a:rPr lang="en-US" sz="2400" dirty="0" smtClean="0"/>
              <a:t>only </a:t>
            </a:r>
            <a:r>
              <a:rPr lang="en-US" sz="2400" dirty="0"/>
              <a:t>cover tenure track </a:t>
            </a:r>
            <a:r>
              <a:rPr lang="en-US" sz="2400" dirty="0" smtClean="0"/>
              <a:t>faculty (up to $150k/</a:t>
            </a:r>
            <a:r>
              <a:rPr lang="en-US" sz="2400" dirty="0" err="1" smtClean="0"/>
              <a:t>yr</a:t>
            </a:r>
            <a:r>
              <a:rPr lang="en-US" sz="2400" dirty="0" smtClean="0"/>
              <a:t>)</a:t>
            </a:r>
            <a:endParaRPr lang="en-US" sz="2400" dirty="0"/>
          </a:p>
          <a:p>
            <a:pPr lvl="2"/>
            <a:r>
              <a:rPr lang="en-US" sz="2000" dirty="0" smtClean="0"/>
              <a:t>Many university researchers are encouraged to be PIs on collaboration proposals, but cannot apply for these awards</a:t>
            </a:r>
          </a:p>
          <a:p>
            <a:pPr lvl="1"/>
            <a:r>
              <a:rPr lang="en-US" sz="2400" dirty="0"/>
              <a:t>Extending </a:t>
            </a:r>
            <a:r>
              <a:rPr lang="en-US" sz="2400" dirty="0" smtClean="0"/>
              <a:t>ECR </a:t>
            </a:r>
            <a:r>
              <a:rPr lang="en-US" sz="2400" dirty="0"/>
              <a:t>to research </a:t>
            </a:r>
            <a:r>
              <a:rPr lang="en-US" sz="2400" dirty="0" smtClean="0"/>
              <a:t>faculty positions could:</a:t>
            </a:r>
          </a:p>
          <a:p>
            <a:pPr lvl="2"/>
            <a:r>
              <a:rPr lang="en-US" sz="2000" dirty="0"/>
              <a:t>F</a:t>
            </a:r>
            <a:r>
              <a:rPr lang="en-US" sz="2000" dirty="0" smtClean="0"/>
              <a:t>oster </a:t>
            </a:r>
            <a:r>
              <a:rPr lang="en-US" sz="2000" dirty="0"/>
              <a:t>new strong collaborations with </a:t>
            </a:r>
            <a:r>
              <a:rPr lang="en-US" sz="2000" dirty="0" smtClean="0"/>
              <a:t>universities</a:t>
            </a:r>
          </a:p>
          <a:p>
            <a:pPr lvl="2"/>
            <a:r>
              <a:rPr lang="en-US" sz="2000" dirty="0" smtClean="0"/>
              <a:t>Perhaps lead to formation of new tenure-track positions</a:t>
            </a:r>
            <a:endParaRPr lang="en-US" sz="2000" dirty="0"/>
          </a:p>
          <a:p>
            <a:pPr marL="457200" lvl="1" indent="0">
              <a:buNone/>
            </a:pPr>
            <a:endParaRPr lang="en-US" sz="24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41</a:t>
            </a:fld>
            <a:endParaRPr lang="en-US" sz="900" smtClean="0"/>
          </a:p>
        </p:txBody>
      </p:sp>
      <p:sp>
        <p:nvSpPr>
          <p:cNvPr id="4" name="TextBox 3"/>
          <p:cNvSpPr txBox="1"/>
          <p:nvPr/>
        </p:nvSpPr>
        <p:spPr>
          <a:xfrm>
            <a:off x="304800" y="5616714"/>
            <a:ext cx="84582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 smtClean="0"/>
              <a:t>Note: FES has previously inquired about such expansion within the Office of Science, but there is/was reluctance to expand to non-tenure-track</a:t>
            </a:r>
            <a:endParaRPr lang="en-US" sz="2000" b="0" i="0" dirty="0"/>
          </a:p>
        </p:txBody>
      </p:sp>
    </p:spTree>
    <p:extLst>
      <p:ext uri="{BB962C8B-B14F-4D97-AF65-F5344CB8AC3E}">
        <p14:creationId xmlns:p14="http://schemas.microsoft.com/office/powerpoint/2010/main" val="281385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Suggestions / Ideas for NSTX-U/PPPL (1)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86" y="990600"/>
            <a:ext cx="8952614" cy="54102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en-US" dirty="0" smtClean="0">
                <a:ea typeface="ＭＳ Ｐゴシック" pitchFamily="34" charset="-128"/>
              </a:rPr>
              <a:t>Identify graduate and undergraduate ‘independent research’ projects to be done for academic credit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>
                <a:ea typeface="ＭＳ Ｐゴシック" pitchFamily="34" charset="-128"/>
              </a:rPr>
              <a:t>Coordinate / ID topics across major research facilities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>
                <a:ea typeface="ＭＳ Ｐゴシック" pitchFamily="34" charset="-128"/>
              </a:rPr>
              <a:t>Solicit interested students from range of Universities 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>
                <a:ea typeface="ＭＳ Ｐゴシック" pitchFamily="34" charset="-128"/>
              </a:rPr>
              <a:t>Scope:  senior thesis / similar – 6 – 12 month project</a:t>
            </a:r>
          </a:p>
          <a:p>
            <a:pPr lvl="2">
              <a:lnSpc>
                <a:spcPct val="90000"/>
              </a:lnSpc>
            </a:pPr>
            <a:r>
              <a:rPr lang="en-US" altLang="en-US" sz="1600" dirty="0" smtClean="0">
                <a:ea typeface="ＭＳ Ｐゴシック" pitchFamily="34" charset="-128"/>
              </a:rPr>
              <a:t>Would be more in-depth / extensive than SULI/NUF summer project</a:t>
            </a:r>
          </a:p>
          <a:p>
            <a:pPr marL="514350" indent="-514350">
              <a:buFont typeface="+mj-lt"/>
              <a:buAutoNum type="arabicPeriod"/>
            </a:pPr>
            <a:endParaRPr lang="en-US" sz="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Host student visits </a:t>
            </a:r>
            <a:r>
              <a:rPr lang="en-US" dirty="0"/>
              <a:t>to national facilities during </a:t>
            </a:r>
            <a:r>
              <a:rPr lang="en-US" dirty="0" smtClean="0"/>
              <a:t>operations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Advertise the NSTX-U research environment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Provide </a:t>
            </a:r>
            <a:r>
              <a:rPr lang="en-US" dirty="0"/>
              <a:t>a context for students with their </a:t>
            </a:r>
            <a:r>
              <a:rPr lang="en-US" dirty="0" smtClean="0"/>
              <a:t>peers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sz="300" dirty="0" smtClean="0"/>
          </a:p>
          <a:p>
            <a:pPr marL="514350" indent="-514350">
              <a:buFont typeface="+mj-lt"/>
              <a:buAutoNum type="arabicPeriod"/>
            </a:pPr>
            <a:endParaRPr lang="en-US" sz="100" dirty="0" smtClean="0"/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Set </a:t>
            </a:r>
            <a:r>
              <a:rPr lang="en-US" dirty="0"/>
              <a:t>aside run-time explicitly for exploratory ideas</a:t>
            </a:r>
          </a:p>
          <a:p>
            <a:pPr lvl="1"/>
            <a:r>
              <a:rPr lang="en-US" dirty="0"/>
              <a:t>Target students, early career, groups outside main-line fusion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/>
              <a:t>Have a “fellow/scholar” program for mid-career research collaborators to aid in promotions at home institution</a:t>
            </a:r>
          </a:p>
          <a:p>
            <a:pPr lvl="1"/>
            <a:r>
              <a:rPr lang="en-US" dirty="0"/>
              <a:t>Small seed funding for travel can help support students in projects affiliated with NSTX-U from their home </a:t>
            </a:r>
            <a:r>
              <a:rPr lang="en-US" dirty="0" smtClean="0"/>
              <a:t>institutions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42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350885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Suggestions / Ideas </a:t>
            </a:r>
            <a:r>
              <a:rPr lang="en-US" sz="2800" dirty="0"/>
              <a:t>for NSTX-U/PPPL </a:t>
            </a:r>
            <a:r>
              <a:rPr lang="en-US" sz="2800" dirty="0" smtClean="0"/>
              <a:t>(2)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84" y="1066800"/>
            <a:ext cx="9118316" cy="5263319"/>
          </a:xfrm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 smtClean="0"/>
              <a:t>Actively encourage </a:t>
            </a:r>
            <a:r>
              <a:rPr lang="en-US" dirty="0"/>
              <a:t>proposals from University Researchers to DoE, NSF, etc. that </a:t>
            </a:r>
            <a:r>
              <a:rPr lang="en-US" b="1" dirty="0"/>
              <a:t>directly benefit NSTX-U </a:t>
            </a:r>
            <a:r>
              <a:rPr lang="en-US" dirty="0"/>
              <a:t>– such encouragement could also target other activities at PPPL</a:t>
            </a:r>
          </a:p>
          <a:p>
            <a:pPr marL="514350" indent="-514350">
              <a:buFont typeface="+mj-lt"/>
              <a:buAutoNum type="arabicPeriod" startAt="6"/>
            </a:pPr>
            <a:endParaRPr lang="en-US" sz="1050" dirty="0" smtClean="0"/>
          </a:p>
          <a:p>
            <a:pPr marL="514350" indent="-514350">
              <a:buFont typeface="+mj-lt"/>
              <a:buAutoNum type="arabicPeriod" startAt="6"/>
            </a:pPr>
            <a:r>
              <a:rPr lang="en-US" dirty="0" smtClean="0"/>
              <a:t>Direct </a:t>
            </a:r>
            <a:r>
              <a:rPr lang="en-US" dirty="0"/>
              <a:t>PPPL funding of small, targeted 1-year NSTX-U subcontracts with University Researchers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Benefits researchers </a:t>
            </a:r>
            <a:r>
              <a:rPr lang="en-US" dirty="0"/>
              <a:t>by raising their stature, both within and outside of the University, while also providing exposure to increased opportunities</a:t>
            </a:r>
          </a:p>
          <a:p>
            <a:pPr lvl="2"/>
            <a:r>
              <a:rPr lang="en-US" sz="1600" dirty="0" smtClean="0"/>
              <a:t>Such </a:t>
            </a:r>
            <a:r>
              <a:rPr lang="en-US" sz="1600" dirty="0"/>
              <a:t>contracts </a:t>
            </a:r>
            <a:r>
              <a:rPr lang="en-US" sz="1600" dirty="0" smtClean="0"/>
              <a:t>could act </a:t>
            </a:r>
            <a:r>
              <a:rPr lang="en-US" sz="1600" dirty="0"/>
              <a:t>as a stepping stone to full DoE </a:t>
            </a:r>
            <a:r>
              <a:rPr lang="en-US" sz="1600" dirty="0" smtClean="0"/>
              <a:t>Grants</a:t>
            </a:r>
          </a:p>
          <a:p>
            <a:pPr marL="514350" indent="-514350">
              <a:buFont typeface="+mj-lt"/>
              <a:buAutoNum type="arabicPeriod" startAt="6"/>
            </a:pPr>
            <a:endParaRPr lang="en-US" sz="700" dirty="0" smtClean="0"/>
          </a:p>
          <a:p>
            <a:pPr lvl="1"/>
            <a:endParaRPr lang="en-US" sz="700" dirty="0" smtClean="0"/>
          </a:p>
          <a:p>
            <a:pPr marL="457200" indent="-457200">
              <a:buFont typeface="+mj-lt"/>
              <a:buAutoNum type="arabicPeriod" startAt="7"/>
            </a:pPr>
            <a:r>
              <a:rPr lang="en-US" dirty="0" smtClean="0"/>
              <a:t>Develop/utilize remote experimental collaboration IT/software capabilities to enhance participation of off-site researchers </a:t>
            </a:r>
          </a:p>
          <a:p>
            <a:pPr marL="457200" indent="-457200">
              <a:buFont typeface="+mj-lt"/>
              <a:buAutoNum type="arabicPeriod" startAt="7"/>
            </a:pPr>
            <a:endParaRPr lang="en-US" sz="1600" dirty="0" smtClean="0"/>
          </a:p>
          <a:p>
            <a:pPr marL="457200" indent="-457200">
              <a:buFont typeface="+mj-lt"/>
              <a:buAutoNum type="arabicPeriod" startAt="7"/>
            </a:pPr>
            <a:r>
              <a:rPr lang="en-US" dirty="0" smtClean="0"/>
              <a:t>Allocate </a:t>
            </a:r>
            <a:r>
              <a:rPr lang="en-US" dirty="0"/>
              <a:t>space for a “diagnostic test laboratory” (this will be included as part of PPPL “campus plan”)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/>
          </a:p>
          <a:p>
            <a:endParaRPr lang="en-US" sz="20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43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369918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Leading candidate ideas to </a:t>
            </a:r>
            <a:br>
              <a:rPr lang="en-US" sz="2800" dirty="0" smtClean="0"/>
            </a:br>
            <a:r>
              <a:rPr lang="en-US" sz="2800" dirty="0" smtClean="0"/>
              <a:t>promote NSTX-U program attractiveness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562600"/>
          </a:xfrm>
        </p:spPr>
        <p:txBody>
          <a:bodyPr/>
          <a:lstStyle/>
          <a:p>
            <a:pPr marL="233363" indent="-233363">
              <a:lnSpc>
                <a:spcPct val="90000"/>
              </a:lnSpc>
            </a:pPr>
            <a:r>
              <a:rPr lang="en-US" sz="2800" dirty="0" smtClean="0"/>
              <a:t>Support consideration of all 3 ideas for FES</a:t>
            </a:r>
          </a:p>
          <a:p>
            <a:pPr marL="457200" lvl="1" indent="-223838">
              <a:lnSpc>
                <a:spcPct val="90000"/>
              </a:lnSpc>
            </a:pPr>
            <a:r>
              <a:rPr lang="en-US" sz="2200" dirty="0" smtClean="0"/>
              <a:t>Stabilize funding (in progress), encourage student participation in collaboration solicitations, non-tenure-track ECR (difficult)</a:t>
            </a:r>
          </a:p>
          <a:p>
            <a:pPr marL="233363" indent="-233363">
              <a:lnSpc>
                <a:spcPct val="90000"/>
              </a:lnSpc>
            </a:pPr>
            <a:r>
              <a:rPr lang="en-US" sz="2800" dirty="0" smtClean="0"/>
              <a:t>Several NSTX-U/PPPL ideas could be high impact</a:t>
            </a:r>
          </a:p>
          <a:p>
            <a:pPr marL="457200" lvl="1" indent="-223838">
              <a:lnSpc>
                <a:spcPct val="90000"/>
              </a:lnSpc>
            </a:pPr>
            <a:r>
              <a:rPr lang="en-US" sz="2200" dirty="0" smtClean="0"/>
              <a:t>Students</a:t>
            </a:r>
            <a:r>
              <a:rPr lang="en-US" sz="2200" dirty="0"/>
              <a:t>: senior projects, visits/travel, targeted run-time</a:t>
            </a:r>
          </a:p>
          <a:p>
            <a:pPr marL="457200" lvl="1" indent="-223838">
              <a:lnSpc>
                <a:spcPct val="90000"/>
              </a:lnSpc>
            </a:pPr>
            <a:r>
              <a:rPr lang="en-US" sz="2200" dirty="0"/>
              <a:t>Universities: </a:t>
            </a:r>
            <a:r>
              <a:rPr lang="en-US" sz="2200" dirty="0" smtClean="0"/>
              <a:t>joint proposals, short-term direct grants, enhanced collaboration tools (remote control room)</a:t>
            </a:r>
          </a:p>
          <a:p>
            <a:pPr lvl="2">
              <a:lnSpc>
                <a:spcPct val="95000"/>
              </a:lnSpc>
            </a:pPr>
            <a:endParaRPr lang="en-US" sz="300" dirty="0" smtClean="0"/>
          </a:p>
          <a:p>
            <a:pPr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Idea: NSTX-U Innovative Research Award (NIRA)</a:t>
            </a:r>
            <a:endParaRPr lang="en-US" sz="2000" b="1" dirty="0" smtClean="0">
              <a:latin typeface="Arial Narrow" panose="020B0606020202030204" pitchFamily="34" charset="0"/>
            </a:endParaRPr>
          </a:p>
          <a:p>
            <a:pPr marL="457200" lvl="1" indent="-223838">
              <a:lnSpc>
                <a:spcPct val="85000"/>
              </a:lnSpc>
            </a:pPr>
            <a:r>
              <a:rPr lang="en-US" sz="2200" dirty="0" smtClean="0"/>
              <a:t>Target innovative / breakthrough R&amp;D – fund primarily universities</a:t>
            </a:r>
          </a:p>
          <a:p>
            <a:pPr marL="690563" lvl="2" indent="-233363">
              <a:lnSpc>
                <a:spcPct val="85000"/>
              </a:lnSpc>
            </a:pPr>
            <a:r>
              <a:rPr lang="en-US" dirty="0" smtClean="0"/>
              <a:t>High-impact science and/or address critical NSTX-U / ITER / FNSF needs</a:t>
            </a:r>
          </a:p>
          <a:p>
            <a:pPr marL="457200" lvl="1" indent="-223838">
              <a:lnSpc>
                <a:spcPct val="85000"/>
              </a:lnSpc>
            </a:pPr>
            <a:r>
              <a:rPr lang="en-US" sz="2200" dirty="0" smtClean="0"/>
              <a:t>Encourage early-career and student participation / leadership</a:t>
            </a:r>
          </a:p>
          <a:p>
            <a:pPr marL="457200" lvl="1" indent="-223838">
              <a:lnSpc>
                <a:spcPct val="85000"/>
              </a:lnSpc>
            </a:pPr>
            <a:r>
              <a:rPr lang="en-US" sz="2200" dirty="0" smtClean="0"/>
              <a:t>Fund from </a:t>
            </a:r>
            <a:r>
              <a:rPr lang="en-US" sz="2200" dirty="0"/>
              <a:t>(</a:t>
            </a:r>
            <a:r>
              <a:rPr lang="en-US" sz="2200" dirty="0" smtClean="0"/>
              <a:t>supplemented) NSTX-U science budget: $0.5-1M / year</a:t>
            </a:r>
          </a:p>
          <a:p>
            <a:pPr marL="457200" lvl="1" indent="-223838">
              <a:lnSpc>
                <a:spcPct val="85000"/>
              </a:lnSpc>
            </a:pPr>
            <a:r>
              <a:rPr lang="en-US" sz="2200" dirty="0" smtClean="0"/>
              <a:t>Typical award level: up to ~100-200k / year for up to 3 years</a:t>
            </a:r>
          </a:p>
          <a:p>
            <a:pPr marL="690563" lvl="2" indent="-233363">
              <a:lnSpc>
                <a:spcPct val="85000"/>
              </a:lnSpc>
            </a:pPr>
            <a:r>
              <a:rPr lang="en-US" dirty="0" smtClean="0"/>
              <a:t>Awards granted twice per year, annual progress review and funding renewal</a:t>
            </a:r>
          </a:p>
          <a:p>
            <a:pPr marL="457200" lvl="1" indent="-223838">
              <a:lnSpc>
                <a:spcPct val="85000"/>
              </a:lnSpc>
            </a:pPr>
            <a:r>
              <a:rPr lang="en-US" sz="2200" dirty="0" smtClean="0"/>
              <a:t>Review: NSTX-U management + small committee + </a:t>
            </a:r>
            <a:r>
              <a:rPr lang="en-US" sz="2400" dirty="0" smtClean="0">
                <a:latin typeface="Arial Narrow" panose="020B0606020202030204" pitchFamily="34" charset="0"/>
              </a:rPr>
              <a:t>FES concurrence</a:t>
            </a:r>
          </a:p>
          <a:p>
            <a:pPr marL="633413" lvl="1" indent="-233363">
              <a:lnSpc>
                <a:spcPct val="95000"/>
              </a:lnSpc>
            </a:pPr>
            <a:endParaRPr lang="en-US" sz="2200" dirty="0" smtClean="0"/>
          </a:p>
          <a:p>
            <a:pPr marL="633413" lvl="1" indent="-233363">
              <a:lnSpc>
                <a:spcPct val="95000"/>
              </a:lnSpc>
            </a:pPr>
            <a:endParaRPr lang="en-US" sz="2200" dirty="0"/>
          </a:p>
          <a:p>
            <a:pPr>
              <a:lnSpc>
                <a:spcPct val="95000"/>
              </a:lnSpc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44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361692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</p:spPr>
        <p:txBody>
          <a:bodyPr/>
          <a:lstStyle/>
          <a:p>
            <a:r>
              <a:rPr lang="en-US" sz="4000" b="1" dirty="0" smtClean="0"/>
              <a:t>Summary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219200"/>
            <a:ext cx="8953500" cy="4724400"/>
          </a:xfrm>
        </p:spPr>
        <p:txBody>
          <a:bodyPr/>
          <a:lstStyle/>
          <a:p>
            <a:r>
              <a:rPr lang="en-US" sz="2800" dirty="0" smtClean="0"/>
              <a:t>Research team productive during Upgrade outage</a:t>
            </a:r>
          </a:p>
          <a:p>
            <a:pPr lvl="1"/>
            <a:r>
              <a:rPr lang="en-US" sz="2400" dirty="0" smtClean="0"/>
              <a:t>Publications, conferences, JRT and ITPA leadership</a:t>
            </a:r>
          </a:p>
          <a:p>
            <a:pPr lvl="1"/>
            <a:endParaRPr lang="en-US" sz="1600" dirty="0"/>
          </a:p>
          <a:p>
            <a:r>
              <a:rPr lang="en-US" sz="2800" dirty="0" smtClean="0"/>
              <a:t>5 year plan and near-term research goals in place for research campaign starting spring 2015</a:t>
            </a:r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esearch forum / CD-4 to be held near end of this CY</a:t>
            </a:r>
          </a:p>
          <a:p>
            <a:pPr lvl="1"/>
            <a:r>
              <a:rPr lang="en-US" sz="2400" dirty="0" smtClean="0"/>
              <a:t>Goals/milestones emphasize high-priority research for FNSF and ITER </a:t>
            </a:r>
          </a:p>
          <a:p>
            <a:pPr lvl="1"/>
            <a:endParaRPr lang="en-US" sz="1600" dirty="0"/>
          </a:p>
          <a:p>
            <a:r>
              <a:rPr lang="en-US" sz="2800" dirty="0" smtClean="0"/>
              <a:t>Developed ideas to enhance NSTX-U attractiveness</a:t>
            </a:r>
          </a:p>
          <a:p>
            <a:pPr lvl="1"/>
            <a:r>
              <a:rPr lang="en-US" sz="2400" dirty="0" smtClean="0"/>
              <a:t>Will finalize ideas with FES, implement as resources permit</a:t>
            </a:r>
          </a:p>
        </p:txBody>
      </p:sp>
      <p:sp>
        <p:nvSpPr>
          <p:cNvPr id="4" name="Slide Number Placeholder 6"/>
          <p:cNvSpPr txBox="1">
            <a:spLocks/>
          </p:cNvSpPr>
          <p:nvPr/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A5C58C-FD11-4B94-BFF4-CA8E3597B327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Gulim" pitchFamily="34" charset="-127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2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98C4AE-92B7-4C19-B49F-F57CACBC011B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CC"/>
                </a:solidFill>
              </a:rPr>
              <a:t>NSTX Upgrade will access next factor of two </a:t>
            </a:r>
            <a:br>
              <a:rPr lang="en-US" dirty="0" smtClean="0">
                <a:solidFill>
                  <a:srgbClr val="3333CC"/>
                </a:solidFill>
              </a:rPr>
            </a:br>
            <a:r>
              <a:rPr lang="en-US" dirty="0" smtClean="0">
                <a:solidFill>
                  <a:srgbClr val="3333CC"/>
                </a:solidFill>
              </a:rPr>
              <a:t>increase in performance to bridge gaps to next-step 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5449824"/>
            <a:ext cx="5410200" cy="1066800"/>
          </a:xfrm>
        </p:spPr>
        <p:txBody>
          <a:bodyPr/>
          <a:lstStyle/>
          <a:p>
            <a:pPr marL="171430" indent="-17143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Non-inductive start-up, ramp-up, sustainment</a:t>
            </a:r>
          </a:p>
          <a:p>
            <a:pPr marL="171430" indent="-17143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Confinement scaling (esp. electron transport)</a:t>
            </a:r>
          </a:p>
          <a:p>
            <a:pPr marL="171430" indent="-17143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Stability and steady-state control</a:t>
            </a:r>
          </a:p>
          <a:p>
            <a:pPr marL="171430" indent="-171430">
              <a:lnSpc>
                <a:spcPct val="75000"/>
              </a:lnSpc>
            </a:pPr>
            <a:r>
              <a:rPr lang="en-US" sz="1800" b="1" dirty="0" err="1" smtClean="0">
                <a:solidFill>
                  <a:srgbClr val="FF0000"/>
                </a:solidFill>
              </a:rPr>
              <a:t>Divertor</a:t>
            </a:r>
            <a:r>
              <a:rPr lang="en-US" sz="1800" b="1" dirty="0" smtClean="0">
                <a:solidFill>
                  <a:srgbClr val="FF0000"/>
                </a:solidFill>
              </a:rPr>
              <a:t> solutions for mitigating high heat flux</a:t>
            </a:r>
          </a:p>
          <a:p>
            <a:pPr>
              <a:lnSpc>
                <a:spcPct val="75000"/>
              </a:lnSpc>
            </a:pPr>
            <a:endParaRPr lang="en-US" sz="2000" b="1" dirty="0"/>
          </a:p>
        </p:txBody>
      </p:sp>
      <p:sp>
        <p:nvSpPr>
          <p:cNvPr id="2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134758" y="5273675"/>
            <a:ext cx="3648435" cy="13849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solidFill>
                  <a:schemeClr val="tx1"/>
                </a:solidFill>
                <a:ea typeface="ＭＳ Ｐゴシック" pitchFamily="34" charset="-128"/>
              </a:rPr>
              <a:t>* Includes 4MW of high-harmonic fast-wave (HHFW) heating power</a:t>
            </a:r>
          </a:p>
        </p:txBody>
      </p:sp>
      <p:pic>
        <p:nvPicPr>
          <p:cNvPr id="5" name="Picture 24" descr="nstx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007" y="990602"/>
            <a:ext cx="1081193" cy="1219199"/>
          </a:xfrm>
          <a:prstGeom prst="rect">
            <a:avLst/>
          </a:prstGeom>
          <a:noFill/>
        </p:spPr>
      </p:pic>
      <p:pic>
        <p:nvPicPr>
          <p:cNvPr id="6" name="Picture 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90600"/>
            <a:ext cx="1143000" cy="122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29926" t="20512" r="13466" b="3590"/>
          <a:stretch>
            <a:fillRect/>
          </a:stretch>
        </p:blipFill>
        <p:spPr bwMode="auto">
          <a:xfrm>
            <a:off x="6326338" y="1066801"/>
            <a:ext cx="1141262" cy="111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1" y="990600"/>
            <a:ext cx="100049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848603" y="1845711"/>
            <a:ext cx="1356465" cy="3436865"/>
            <a:chOff x="7698092" y="1143000"/>
            <a:chExt cx="1586507" cy="4019725"/>
          </a:xfrm>
        </p:grpSpPr>
        <p:pic>
          <p:nvPicPr>
            <p:cNvPr id="10" name="Picture 10" descr="C:\Users\jmenard\Documents\My Files\PPPL\Projects\Vector\vector_3d_cutaway_v2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83572" y="3874169"/>
              <a:ext cx="1097882" cy="114300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7698092" y="4856748"/>
              <a:ext cx="1504009" cy="3059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VECTOR (A=2.3)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9308" y="2503714"/>
              <a:ext cx="994118" cy="1153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840689" y="3573379"/>
              <a:ext cx="1237780" cy="3059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JUST (A=1.8)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914945" y="1143000"/>
              <a:ext cx="1030868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7698096" y="2209799"/>
              <a:ext cx="1586503" cy="3059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ARIES-ST (A=1.6)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768313" y="1143002"/>
            <a:ext cx="1375675" cy="53551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</a:rPr>
              <a:t>Low-A </a:t>
            </a:r>
          </a:p>
          <a:p>
            <a:pPr>
              <a:lnSpc>
                <a:spcPct val="80000"/>
              </a:lnSpc>
            </a:pP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</a:rPr>
              <a:t>Power Plants</a:t>
            </a:r>
            <a:endParaRPr lang="en-US" sz="18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8" name="Pentagon 17"/>
          <p:cNvSpPr>
            <a:spLocks noChangeAspect="1"/>
          </p:cNvSpPr>
          <p:nvPr/>
        </p:nvSpPr>
        <p:spPr bwMode="auto">
          <a:xfrm>
            <a:off x="7391402" y="2264664"/>
            <a:ext cx="527967" cy="2962656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grpSp>
        <p:nvGrpSpPr>
          <p:cNvPr id="17" name="Group 21"/>
          <p:cNvGrpSpPr/>
          <p:nvPr/>
        </p:nvGrpSpPr>
        <p:grpSpPr>
          <a:xfrm>
            <a:off x="152400" y="5562600"/>
            <a:ext cx="2971800" cy="838200"/>
            <a:chOff x="228600" y="5562600"/>
            <a:chExt cx="2971800" cy="838200"/>
          </a:xfrm>
        </p:grpSpPr>
        <p:sp>
          <p:nvSpPr>
            <p:cNvPr id="20" name="Right Arrow 19"/>
            <p:cNvSpPr/>
            <p:nvPr/>
          </p:nvSpPr>
          <p:spPr bwMode="auto">
            <a:xfrm>
              <a:off x="228600" y="5562600"/>
              <a:ext cx="2971800" cy="838200"/>
            </a:xfrm>
            <a:prstGeom prst="rightArrow">
              <a:avLst>
                <a:gd name="adj1" fmla="val 100000"/>
                <a:gd name="adj2" fmla="val 21429"/>
              </a:avLst>
            </a:prstGeom>
            <a:solidFill>
              <a:srgbClr val="FFFFCC"/>
            </a:solidFill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293">
                <a:spcBef>
                  <a:spcPct val="20000"/>
                </a:spcBef>
                <a:buFontTx/>
                <a:buChar char="•"/>
              </a:pPr>
              <a:endParaRPr lang="en-US" dirty="0" smtClean="0">
                <a:solidFill>
                  <a:srgbClr val="1822CD"/>
                </a:solidFill>
                <a:latin typeface="Helvetica" pitchFamily="-12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" y="5638800"/>
              <a:ext cx="2819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FF0000"/>
                  </a:solidFill>
                </a:rPr>
                <a:t>Key issues to resolve for next-step STs</a:t>
              </a:r>
              <a:endParaRPr lang="en-US" sz="2000" i="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3" name="Group 51"/>
          <p:cNvGraphicFramePr>
            <a:graphicFrameLocks noGrp="1"/>
          </p:cNvGraphicFramePr>
          <p:nvPr/>
        </p:nvGraphicFramePr>
        <p:xfrm>
          <a:off x="152399" y="2260188"/>
          <a:ext cx="7239002" cy="298022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967121"/>
                <a:gridCol w="896661"/>
                <a:gridCol w="1113692"/>
                <a:gridCol w="1097364"/>
                <a:gridCol w="1097364"/>
                <a:gridCol w="1066800"/>
              </a:tblGrid>
              <a:tr h="871728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Parameter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NSTX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NSTX Upgrade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Plasma Material Interface Facility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Fusion Nuclear Science Facility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Pilot Plant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Major Radius R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[m]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0.86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0.94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1.6 – 2.2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Aspect Ratio R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/ 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Plasma Current [MA]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 –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4 –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11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18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Toroidal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Field [T]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 –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2.4 –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Auxiliary Power [MW]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≤ 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≤ 19*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30 – 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22 – 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50 – 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P/R [MW/m]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70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P/S [MW/m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0.4-0.6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0.7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0.6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0.7 – 0.9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Fusion Gain 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 –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 –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990601"/>
            <a:ext cx="914400" cy="110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045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5 year plan goal: access performance levels</a:t>
            </a:r>
            <a:br>
              <a:rPr lang="en-US" sz="2800" dirty="0" smtClean="0"/>
            </a:br>
            <a:r>
              <a:rPr lang="en-US" sz="2800" dirty="0" smtClean="0"/>
              <a:t>of next-steps, approach Pilot-Plant regimes</a:t>
            </a:r>
            <a:endParaRPr lang="en-US" sz="2800" dirty="0"/>
          </a:p>
        </p:txBody>
      </p:sp>
      <p:sp>
        <p:nvSpPr>
          <p:cNvPr id="118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4648200" cy="4724400"/>
          </a:xfrm>
        </p:spPr>
        <p:txBody>
          <a:bodyPr/>
          <a:lstStyle/>
          <a:p>
            <a:pPr marL="231748" indent="-231748" defTabSz="912706"/>
            <a:r>
              <a:rPr lang="en-US" sz="2200" b="1" dirty="0" smtClean="0">
                <a:ea typeface="ヒラギノ角ゴ Pro W3" charset="-128"/>
              </a:rPr>
              <a:t>Full non-inductive (NI) current drive for steady-state operation</a:t>
            </a:r>
          </a:p>
          <a:p>
            <a:pPr marL="631751" lvl="1" indent="-231748" defTabSz="912706"/>
            <a:r>
              <a:rPr lang="en-US" sz="1800" b="1" dirty="0" smtClean="0">
                <a:ea typeface="ヒラギノ角ゴ Pro W3" charset="-128"/>
              </a:rPr>
              <a:t>ST requires NI start-up/ramp-up</a:t>
            </a:r>
          </a:p>
          <a:p>
            <a:pPr marL="231748" indent="-231748" defTabSz="912706"/>
            <a:endParaRPr lang="en-US" sz="1800" b="1" dirty="0" smtClean="0">
              <a:ea typeface="ヒラギノ角ゴ Pro W3" charset="-128"/>
            </a:endParaRPr>
          </a:p>
          <a:p>
            <a:pPr marL="231748" indent="-231748" defTabSz="912706"/>
            <a:r>
              <a:rPr lang="en-US" sz="2200" b="1" dirty="0" smtClean="0">
                <a:ea typeface="ヒラギノ角ゴ Pro W3" charset="-128"/>
              </a:rPr>
              <a:t>High confinement to minimize auxiliary heating, device size</a:t>
            </a:r>
          </a:p>
          <a:p>
            <a:pPr marL="231748" lvl="1" indent="-231748" defTabSz="912706"/>
            <a:endParaRPr lang="en-US" sz="3200" b="1" dirty="0" smtClean="0">
              <a:ea typeface="ヒラギノ角ゴ Pro W3" charset="-128"/>
            </a:endParaRPr>
          </a:p>
          <a:p>
            <a:pPr marL="231748" indent="-231748" defTabSz="912706"/>
            <a:r>
              <a:rPr lang="en-US" sz="2200" b="1" dirty="0" smtClean="0">
                <a:ea typeface="ヒラギノ角ゴ Pro W3" charset="-128"/>
              </a:rPr>
              <a:t>Sustained high </a:t>
            </a:r>
            <a:r>
              <a:rPr lang="en-US" sz="2200" b="1" dirty="0" smtClean="0">
                <a:latin typeface="Symbol" pitchFamily="18" charset="2"/>
                <a:ea typeface="ヒラギノ角ゴ Pro W3" charset="-128"/>
              </a:rPr>
              <a:t>b</a:t>
            </a:r>
            <a:r>
              <a:rPr lang="en-US" sz="2200" b="1" dirty="0" smtClean="0">
                <a:ea typeface="ヒラギノ角ゴ Pro W3" charset="-128"/>
              </a:rPr>
              <a:t> to minimize magnet size, forces, power</a:t>
            </a:r>
          </a:p>
          <a:p>
            <a:pPr marL="231748" indent="-231748" defTabSz="912706"/>
            <a:endParaRPr lang="en-US" sz="3200" b="1" dirty="0" smtClean="0">
              <a:ea typeface="ヒラギノ角ゴ Pro W3" charset="-128"/>
            </a:endParaRPr>
          </a:p>
          <a:p>
            <a:pPr marL="231748" indent="-231748" defTabSz="912706"/>
            <a:r>
              <a:rPr lang="en-US" sz="2200" b="1" dirty="0" err="1" smtClean="0">
                <a:ea typeface="ヒラギノ角ゴ Pro W3" charset="-128"/>
              </a:rPr>
              <a:t>Divertor</a:t>
            </a:r>
            <a:r>
              <a:rPr lang="en-US" sz="2200" b="1" dirty="0" smtClean="0">
                <a:ea typeface="ヒラギノ角ゴ Pro W3" charset="-128"/>
              </a:rPr>
              <a:t>/first-wall survival with intense power/particle fluxes</a:t>
            </a:r>
          </a:p>
          <a:p>
            <a:endParaRPr lang="en-US" sz="2200" b="1" dirty="0"/>
          </a:p>
        </p:txBody>
      </p:sp>
      <p:sp>
        <p:nvSpPr>
          <p:cNvPr id="9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grpSp>
        <p:nvGrpSpPr>
          <p:cNvPr id="3" name="Group 97"/>
          <p:cNvGrpSpPr/>
          <p:nvPr/>
        </p:nvGrpSpPr>
        <p:grpSpPr>
          <a:xfrm>
            <a:off x="5365340" y="914401"/>
            <a:ext cx="3184301" cy="1471896"/>
            <a:chOff x="5136739" y="966504"/>
            <a:chExt cx="3184301" cy="1471896"/>
          </a:xfrm>
        </p:grpSpPr>
        <p:pic>
          <p:nvPicPr>
            <p:cNvPr id="68" name="Picture 67" descr="lined_graph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3600" y="966504"/>
              <a:ext cx="2377440" cy="1471896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 bwMode="auto">
            <a:xfrm>
              <a:off x="6096000" y="1576104"/>
              <a:ext cx="457200" cy="693581"/>
            </a:xfrm>
            <a:prstGeom prst="rect">
              <a:avLst/>
            </a:prstGeom>
            <a:solidFill>
              <a:schemeClr val="accent2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293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NSTX-U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791200" y="21612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0.5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791200" y="10182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791200" y="19326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0.6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791200" y="17040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0.7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791200" y="14754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0.8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791200" y="12468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0.9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6629400" y="1499904"/>
              <a:ext cx="457200" cy="585504"/>
            </a:xfrm>
            <a:prstGeom prst="rect">
              <a:avLst/>
            </a:prstGeom>
            <a:solidFill>
              <a:srgbClr val="00808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ST-PMI</a:t>
              </a: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7162800" y="1423704"/>
              <a:ext cx="457200" cy="762000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</a:rPr>
                <a:t>ST-FNSF</a:t>
              </a: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7696200" y="1202885"/>
              <a:ext cx="457200" cy="467380"/>
            </a:xfrm>
            <a:prstGeom prst="rect">
              <a:avLst/>
            </a:prstGeom>
            <a:solidFill>
              <a:srgbClr val="CC33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ST-Pilot</a:t>
              </a:r>
              <a:endParaRPr lang="en-US" sz="800" i="0" dirty="0" smtClean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096000" y="1104599"/>
              <a:ext cx="1094852" cy="184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  <a:latin typeface="Arial Narrow" pitchFamily="34" charset="0"/>
                </a:rPr>
                <a:t>Bootstrap fraction</a:t>
              </a:r>
              <a:endParaRPr lang="en-US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136739" y="1441665"/>
              <a:ext cx="5020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f</a:t>
              </a:r>
              <a:r>
                <a:rPr lang="en-US" sz="24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BS</a:t>
              </a:r>
              <a:endParaRPr lang="en-US" sz="24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4" name="Group 96"/>
          <p:cNvGrpSpPr/>
          <p:nvPr/>
        </p:nvGrpSpPr>
        <p:grpSpPr>
          <a:xfrm>
            <a:off x="5257800" y="2286001"/>
            <a:ext cx="3291840" cy="1471896"/>
            <a:chOff x="5029200" y="2490504"/>
            <a:chExt cx="3291840" cy="1471896"/>
          </a:xfrm>
        </p:grpSpPr>
        <p:pic>
          <p:nvPicPr>
            <p:cNvPr id="51" name="Picture 50" descr="lined_graph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3600" y="2490504"/>
              <a:ext cx="2377440" cy="1471896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5791200" y="3701534"/>
              <a:ext cx="2132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91200" y="25464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2.0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791200" y="34608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1.2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791200" y="32322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1.4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791200" y="30036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1.6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91200" y="27750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1.8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29200" y="2971800"/>
              <a:ext cx="739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0" dirty="0" smtClean="0">
                  <a:solidFill>
                    <a:schemeClr val="tx1"/>
                  </a:solidFill>
                  <a:latin typeface="Arial Narrow" pitchFamily="34" charset="0"/>
                </a:rPr>
                <a:t>H</a:t>
              </a:r>
              <a:r>
                <a:rPr lang="en-US" sz="24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98y2</a:t>
              </a:r>
              <a:endParaRPr lang="en-US" sz="24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6096000" y="3404904"/>
              <a:ext cx="457200" cy="405096"/>
            </a:xfrm>
            <a:prstGeom prst="rect">
              <a:avLst/>
            </a:prstGeom>
            <a:solidFill>
              <a:schemeClr val="accent2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293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NSTX-U</a:t>
              </a: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6629400" y="3276600"/>
              <a:ext cx="457200" cy="356904"/>
            </a:xfrm>
            <a:prstGeom prst="rect">
              <a:avLst/>
            </a:prstGeom>
            <a:solidFill>
              <a:srgbClr val="00808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ST-PMI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7162800" y="3124200"/>
              <a:ext cx="457200" cy="457200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</a:rPr>
                <a:t>ST-FNSF</a:t>
              </a: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7696200" y="2819400"/>
              <a:ext cx="457200" cy="685800"/>
            </a:xfrm>
            <a:prstGeom prst="rect">
              <a:avLst/>
            </a:prstGeom>
            <a:solidFill>
              <a:srgbClr val="CC33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ST-Pilot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096000" y="2634734"/>
              <a:ext cx="1487587" cy="184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  <a:latin typeface="Arial Narrow" pitchFamily="34" charset="0"/>
                </a:rPr>
                <a:t>Normalized Confinement</a:t>
              </a:r>
              <a:endParaRPr lang="en-US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" name="Group 98"/>
          <p:cNvGrpSpPr/>
          <p:nvPr/>
        </p:nvGrpSpPr>
        <p:grpSpPr>
          <a:xfrm>
            <a:off x="5410200" y="3657601"/>
            <a:ext cx="3139440" cy="1471896"/>
            <a:chOff x="5181600" y="3938304"/>
            <a:chExt cx="3139440" cy="1471896"/>
          </a:xfrm>
        </p:grpSpPr>
        <p:pic>
          <p:nvPicPr>
            <p:cNvPr id="79" name="Picture 78" descr="lined_graph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3600" y="3938304"/>
              <a:ext cx="2377440" cy="1471896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5791200" y="5149334"/>
              <a:ext cx="2132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3.0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791200" y="39942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8.0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91200" y="49086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4.0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791200" y="46800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5.0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91200" y="44514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6.0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791200" y="42228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7.0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181600" y="4343400"/>
              <a:ext cx="4892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0" dirty="0" err="1" smtClean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24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N</a:t>
              </a:r>
              <a:endParaRPr lang="en-US" sz="24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6096000" y="4547904"/>
              <a:ext cx="457200" cy="609600"/>
            </a:xfrm>
            <a:prstGeom prst="rect">
              <a:avLst/>
            </a:prstGeom>
            <a:solidFill>
              <a:schemeClr val="accent2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293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NSTX-U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6629400" y="4700304"/>
              <a:ext cx="457200" cy="381000"/>
            </a:xfrm>
            <a:prstGeom prst="rect">
              <a:avLst/>
            </a:prstGeom>
            <a:solidFill>
              <a:srgbClr val="00808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ST-PMI</a:t>
              </a: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7162800" y="4624104"/>
              <a:ext cx="457200" cy="609600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</a:rPr>
                <a:t>ST-FNSF</a:t>
              </a: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7696200" y="4267200"/>
              <a:ext cx="457200" cy="457200"/>
            </a:xfrm>
            <a:prstGeom prst="rect">
              <a:avLst/>
            </a:prstGeom>
            <a:solidFill>
              <a:srgbClr val="CC33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ST-Pilot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96000" y="4082534"/>
              <a:ext cx="990656" cy="184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  <a:latin typeface="Arial Narrow" pitchFamily="34" charset="0"/>
                </a:rPr>
                <a:t>Normalized Beta</a:t>
              </a:r>
              <a:endParaRPr lang="en-US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pic>
        <p:nvPicPr>
          <p:cNvPr id="101" name="Picture 100" descr="lined_graph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5081304"/>
            <a:ext cx="2377440" cy="1471896"/>
          </a:xfrm>
          <a:prstGeom prst="rect">
            <a:avLst/>
          </a:prstGeom>
        </p:spPr>
      </p:pic>
      <p:grpSp>
        <p:nvGrpSpPr>
          <p:cNvPr id="6" name="Group 115"/>
          <p:cNvGrpSpPr/>
          <p:nvPr/>
        </p:nvGrpSpPr>
        <p:grpSpPr>
          <a:xfrm>
            <a:off x="5334000" y="5137254"/>
            <a:ext cx="3048000" cy="1339747"/>
            <a:chOff x="5105400" y="5137253"/>
            <a:chExt cx="3048000" cy="1339747"/>
          </a:xfrm>
        </p:grpSpPr>
        <p:sp>
          <p:nvSpPr>
            <p:cNvPr id="102" name="TextBox 101"/>
            <p:cNvSpPr txBox="1"/>
            <p:nvPr/>
          </p:nvSpPr>
          <p:spPr>
            <a:xfrm>
              <a:off x="5791200" y="6292334"/>
              <a:ext cx="2132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791200" y="5137253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791200" y="60516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0.2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791200" y="58230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0.4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791200" y="55944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0.6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791200" y="53658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0.8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6096000" y="5638800"/>
              <a:ext cx="457200" cy="381000"/>
            </a:xfrm>
            <a:prstGeom prst="rect">
              <a:avLst/>
            </a:prstGeom>
            <a:solidFill>
              <a:schemeClr val="accent2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293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NSTX-U</a:t>
              </a: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6629400" y="5181600"/>
              <a:ext cx="457200" cy="457200"/>
            </a:xfrm>
            <a:prstGeom prst="rect">
              <a:avLst/>
            </a:prstGeom>
            <a:solidFill>
              <a:srgbClr val="00808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ST-PMI</a:t>
              </a: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7162800" y="5181600"/>
              <a:ext cx="457200" cy="533400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</a:rPr>
                <a:t>ST-FNSF</a:t>
              </a: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7696200" y="5181600"/>
              <a:ext cx="457200" cy="381000"/>
            </a:xfrm>
            <a:prstGeom prst="rect">
              <a:avLst/>
            </a:prstGeom>
            <a:solidFill>
              <a:srgbClr val="CC33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ST-Pilot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641768" y="6199632"/>
              <a:ext cx="1511632" cy="184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  <a:latin typeface="Arial Narrow" pitchFamily="34" charset="0"/>
                </a:rPr>
                <a:t>Power exhaust challenge</a:t>
              </a:r>
              <a:endParaRPr lang="en-US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grpSp>
          <p:nvGrpSpPr>
            <p:cNvPr id="7" name="Group 114"/>
            <p:cNvGrpSpPr/>
            <p:nvPr/>
          </p:nvGrpSpPr>
          <p:grpSpPr>
            <a:xfrm>
              <a:off x="5105400" y="5486400"/>
              <a:ext cx="644728" cy="609600"/>
              <a:chOff x="5146472" y="5562600"/>
              <a:chExt cx="644728" cy="609600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5181600" y="5562600"/>
                <a:ext cx="5918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P/S</a:t>
                </a:r>
                <a:endParaRPr lang="en-US" sz="1600" i="0" baseline="-2500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5146472" y="5910590"/>
                <a:ext cx="64472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[MW/m</a:t>
                </a:r>
                <a:r>
                  <a:rPr lang="en-US" sz="1100" i="0" baseline="30000" dirty="0" smtClean="0">
                    <a:solidFill>
                      <a:schemeClr val="tx1"/>
                    </a:solidFill>
                    <a:latin typeface="Arial Narrow" pitchFamily="34" charset="0"/>
                  </a:rPr>
                  <a:t>2</a:t>
                </a:r>
                <a:r>
                  <a:rPr lang="en-US" sz="11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]</a:t>
                </a:r>
                <a:endParaRPr lang="en-US" sz="900" i="0" baseline="-2500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124" name="Right Arrow 123"/>
          <p:cNvSpPr/>
          <p:nvPr/>
        </p:nvSpPr>
        <p:spPr bwMode="auto">
          <a:xfrm>
            <a:off x="4724400" y="1600200"/>
            <a:ext cx="304800" cy="3048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125" name="Right Arrow 124"/>
          <p:cNvSpPr/>
          <p:nvPr/>
        </p:nvSpPr>
        <p:spPr bwMode="auto">
          <a:xfrm>
            <a:off x="4724400" y="2971800"/>
            <a:ext cx="304800" cy="3048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126" name="Right Arrow 125"/>
          <p:cNvSpPr/>
          <p:nvPr/>
        </p:nvSpPr>
        <p:spPr bwMode="auto">
          <a:xfrm>
            <a:off x="4724400" y="4343400"/>
            <a:ext cx="304800" cy="3048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127" name="Right Arrow 126"/>
          <p:cNvSpPr/>
          <p:nvPr/>
        </p:nvSpPr>
        <p:spPr bwMode="auto">
          <a:xfrm>
            <a:off x="4724400" y="5638800"/>
            <a:ext cx="304800" cy="3048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63912" y="990600"/>
            <a:ext cx="4360467" cy="3385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29" tIns="45714" rIns="91429" bIns="45714" rtlCol="0">
            <a:spAutoFit/>
          </a:bodyPr>
          <a:lstStyle/>
          <a:p>
            <a:r>
              <a:rPr lang="en-US" sz="1600" i="0" dirty="0" smtClean="0"/>
              <a:t>Requirements for </a:t>
            </a:r>
            <a:r>
              <a:rPr lang="en-US" sz="1600" i="0" dirty="0" err="1" smtClean="0"/>
              <a:t>tokamak</a:t>
            </a:r>
            <a:r>
              <a:rPr lang="en-US" sz="1600" i="0" dirty="0" smtClean="0"/>
              <a:t> / ST next-steps:</a:t>
            </a:r>
            <a:endParaRPr lang="en-US" sz="1600" i="0" dirty="0"/>
          </a:p>
        </p:txBody>
      </p:sp>
    </p:spTree>
    <p:extLst>
      <p:ext uri="{BB962C8B-B14F-4D97-AF65-F5344CB8AC3E}">
        <p14:creationId xmlns:p14="http://schemas.microsoft.com/office/powerpoint/2010/main" val="256972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 has already accessed A,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k</a:t>
            </a:r>
            <a:r>
              <a:rPr lang="en-US" dirty="0" smtClean="0"/>
              <a:t> needed for ST-based FNSF – next step is to access &amp; control 100% non-inductive</a:t>
            </a:r>
            <a:endParaRPr lang="en-US" dirty="0"/>
          </a:p>
        </p:txBody>
      </p:sp>
      <p:grpSp>
        <p:nvGrpSpPr>
          <p:cNvPr id="3" name="Group 11"/>
          <p:cNvGrpSpPr/>
          <p:nvPr/>
        </p:nvGrpSpPr>
        <p:grpSpPr>
          <a:xfrm>
            <a:off x="4649787" y="914400"/>
            <a:ext cx="4037013" cy="5515466"/>
            <a:chOff x="228600" y="939309"/>
            <a:chExt cx="4037013" cy="5515466"/>
          </a:xfrm>
        </p:grpSpPr>
        <p:pic>
          <p:nvPicPr>
            <p:cNvPr id="5" name="Picture 16" descr="Fig9.pdf"/>
            <p:cNvPicPr>
              <a:picLocks noChangeAspect="1"/>
            </p:cNvPicPr>
            <p:nvPr/>
          </p:nvPicPr>
          <p:blipFill>
            <a:blip r:embed="rId2" cstate="print"/>
            <a:srcRect l="11176" t="50880" r="52588" b="30592"/>
            <a:stretch>
              <a:fillRect/>
            </a:stretch>
          </p:blipFill>
          <p:spPr bwMode="auto">
            <a:xfrm>
              <a:off x="228600" y="1747838"/>
              <a:ext cx="3151188" cy="208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8" descr="Fig9.pdf"/>
            <p:cNvPicPr>
              <a:picLocks noChangeAspect="1"/>
            </p:cNvPicPr>
            <p:nvPr/>
          </p:nvPicPr>
          <p:blipFill>
            <a:blip r:embed="rId3" cstate="print"/>
            <a:srcRect l="81285" t="51387" r="9262" b="32780"/>
            <a:stretch>
              <a:fillRect/>
            </a:stretch>
          </p:blipFill>
          <p:spPr bwMode="auto">
            <a:xfrm>
              <a:off x="3429000" y="1752600"/>
              <a:ext cx="836613" cy="181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19"/>
            <p:cNvSpPr txBox="1">
              <a:spLocks noChangeArrowheads="1"/>
            </p:cNvSpPr>
            <p:nvPr/>
          </p:nvSpPr>
          <p:spPr bwMode="auto">
            <a:xfrm>
              <a:off x="673971" y="939309"/>
              <a:ext cx="3210642" cy="584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54" tIns="45678" rIns="91354" bIns="45678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rgbClr val="FF0000"/>
                  </a:solidFill>
                </a:rPr>
                <a:t>NSTX-U TRANSP predictions:</a:t>
              </a:r>
            </a:p>
            <a:p>
              <a:pPr algn="ctr"/>
              <a:r>
                <a:rPr lang="en-US" sz="1600" i="0" dirty="0" smtClean="0">
                  <a:solidFill>
                    <a:srgbClr val="FF0000"/>
                  </a:solidFill>
                </a:rPr>
                <a:t>B</a:t>
              </a:r>
              <a:r>
                <a:rPr lang="en-US" sz="1600" i="0" baseline="-25000" dirty="0" smtClean="0">
                  <a:solidFill>
                    <a:srgbClr val="FF0000"/>
                  </a:solidFill>
                </a:rPr>
                <a:t>T</a:t>
              </a:r>
              <a:r>
                <a:rPr lang="en-US" sz="1600" i="0" dirty="0" smtClean="0">
                  <a:solidFill>
                    <a:srgbClr val="FF0000"/>
                  </a:solidFill>
                </a:rPr>
                <a:t>=1.0 </a:t>
              </a:r>
              <a:r>
                <a:rPr lang="en-US" sz="1600" i="0" dirty="0">
                  <a:solidFill>
                    <a:srgbClr val="FF0000"/>
                  </a:solidFill>
                </a:rPr>
                <a:t>T, I</a:t>
              </a:r>
              <a:r>
                <a:rPr lang="en-US" sz="1600" i="0" baseline="-25000" dirty="0">
                  <a:solidFill>
                    <a:srgbClr val="FF0000"/>
                  </a:solidFill>
                </a:rPr>
                <a:t>P</a:t>
              </a:r>
              <a:r>
                <a:rPr lang="en-US" sz="1600" i="0" dirty="0">
                  <a:solidFill>
                    <a:srgbClr val="FF0000"/>
                  </a:solidFill>
                </a:rPr>
                <a:t>=1 MA, </a:t>
              </a:r>
              <a:r>
                <a:rPr lang="en-US" sz="1600" i="0" dirty="0" err="1">
                  <a:solidFill>
                    <a:srgbClr val="FF0000"/>
                  </a:solidFill>
                </a:rPr>
                <a:t>P</a:t>
              </a:r>
              <a:r>
                <a:rPr lang="en-US" sz="1600" i="0" baseline="-25000" dirty="0" err="1">
                  <a:solidFill>
                    <a:srgbClr val="FF0000"/>
                  </a:solidFill>
                </a:rPr>
                <a:t>inj</a:t>
              </a:r>
              <a:r>
                <a:rPr lang="en-US" sz="1600" i="0" dirty="0">
                  <a:solidFill>
                    <a:srgbClr val="FF0000"/>
                  </a:solidFill>
                </a:rPr>
                <a:t>=12.6 MW</a:t>
              </a:r>
            </a:p>
          </p:txBody>
        </p:sp>
        <p:pic>
          <p:nvPicPr>
            <p:cNvPr id="8" name="Picture 16" descr="Fig9.pdf"/>
            <p:cNvPicPr>
              <a:picLocks noChangeAspect="1"/>
            </p:cNvPicPr>
            <p:nvPr/>
          </p:nvPicPr>
          <p:blipFill>
            <a:blip r:embed="rId2" cstate="print"/>
            <a:srcRect l="11176" t="71237" r="52588" b="8444"/>
            <a:stretch>
              <a:fillRect/>
            </a:stretch>
          </p:blipFill>
          <p:spPr bwMode="auto">
            <a:xfrm>
              <a:off x="228600" y="4168775"/>
              <a:ext cx="3151188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747713" y="1512888"/>
              <a:ext cx="2971800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994" tIns="40995" rIns="81994" bIns="40995">
              <a:spAutoFit/>
            </a:bodyPr>
            <a:lstStyle/>
            <a:p>
              <a:r>
                <a:rPr lang="en-US" sz="1300" i="0">
                  <a:solidFill>
                    <a:srgbClr val="000000"/>
                  </a:solidFill>
                </a:rPr>
                <a:t>Contours of Non-Inductive Fraction</a:t>
              </a:r>
            </a:p>
          </p:txBody>
        </p: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1509713" y="3898900"/>
              <a:ext cx="1471612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994" tIns="40995" rIns="81994" bIns="40995">
              <a:spAutoFit/>
            </a:bodyPr>
            <a:lstStyle/>
            <a:p>
              <a:r>
                <a:rPr lang="en-US" sz="1300" i="0">
                  <a:solidFill>
                    <a:srgbClr val="000000"/>
                  </a:solidFill>
                </a:rPr>
                <a:t>Contours of q</a:t>
              </a:r>
              <a:r>
                <a:rPr lang="en-US" sz="1300" i="0" baseline="-25000">
                  <a:solidFill>
                    <a:srgbClr val="000000"/>
                  </a:solidFill>
                </a:rPr>
                <a:t>min</a:t>
              </a:r>
              <a:endParaRPr lang="en-US" sz="1300" i="0">
                <a:solidFill>
                  <a:srgbClr val="000000"/>
                </a:solidFill>
              </a:endParaRPr>
            </a:p>
          </p:txBody>
        </p:sp>
        <p:pic>
          <p:nvPicPr>
            <p:cNvPr id="11" name="Picture 18" descr="Fig9.pdf"/>
            <p:cNvPicPr>
              <a:picLocks noChangeAspect="1"/>
            </p:cNvPicPr>
            <p:nvPr/>
          </p:nvPicPr>
          <p:blipFill>
            <a:blip r:embed="rId3" cstate="print"/>
            <a:srcRect l="81285" t="71370" r="9262" b="13313"/>
            <a:stretch>
              <a:fillRect/>
            </a:stretch>
          </p:blipFill>
          <p:spPr bwMode="auto">
            <a:xfrm>
              <a:off x="3379788" y="4168775"/>
              <a:ext cx="836612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04655"/>
            <a:ext cx="3733800" cy="292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Screen shot 2012-04-11 at 1.18.45 PM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965691"/>
            <a:ext cx="3429000" cy="25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7690"/>
            <a:ext cx="9144000" cy="720510"/>
          </a:xfrm>
        </p:spPr>
        <p:txBody>
          <a:bodyPr/>
          <a:lstStyle/>
          <a:p>
            <a:r>
              <a:rPr lang="en-US" sz="3200" b="1" dirty="0"/>
              <a:t>5 highest priority goals of NSTX-U 5 year plan:</a:t>
            </a:r>
            <a:endParaRPr lang="en-US" sz="3200" b="1" dirty="0" smtClean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543800" y="1219200"/>
            <a:ext cx="1508760" cy="5080635"/>
            <a:chOff x="7457840" y="1146175"/>
            <a:chExt cx="1676400" cy="5645150"/>
          </a:xfrm>
        </p:grpSpPr>
        <p:pic>
          <p:nvPicPr>
            <p:cNvPr id="15" name="Picture 24" descr="com_Machinecutaway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57840" y="5060950"/>
              <a:ext cx="1676400" cy="173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45093" y="4127446"/>
              <a:ext cx="1282443" cy="83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52774" y="3052189"/>
              <a:ext cx="1274762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2385" y="1146175"/>
              <a:ext cx="1502679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7543800" y="990600"/>
            <a:ext cx="1549849" cy="55602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3684" y="1066800"/>
            <a:ext cx="8940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Advance ST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for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Fusion Nuclear Science Facility (FNSF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)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Demonstrate 100% non-inductive sustainment at performance that extrapolates to ≥ 1MW/m</a:t>
            </a:r>
            <a:r>
              <a:rPr lang="en-US" sz="2000" b="0" i="0" kern="0" baseline="30000" dirty="0">
                <a:solidFill>
                  <a:schemeClr val="accent2"/>
                </a:solidFill>
                <a:cs typeface="Calibri" pitchFamily="34" charset="0"/>
              </a:rPr>
              <a:t>2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 neutron wall loading in FNSF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Develop and understand </a:t>
            </a: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non-inductive start-up 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and ramp-up </a:t>
            </a:r>
            <a:b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</a:b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(overdrive) to project to ST-FNSF with small/no solenoid</a:t>
            </a: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8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solutions for plasma-material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interface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challenge</a:t>
            </a:r>
          </a:p>
          <a:p>
            <a:pPr marL="800100" lvl="1" indent="-457200" defTabSz="520700" eaLnBrk="0" hangingPunct="0"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Develop 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and utilize high-flux-expansion “snowflake” </a:t>
            </a:r>
            <a:r>
              <a:rPr lang="en-US" sz="2000" b="0" i="0" kern="0" dirty="0" err="1">
                <a:solidFill>
                  <a:schemeClr val="accent2"/>
                </a:solidFill>
                <a:cs typeface="Calibri" pitchFamily="34" charset="0"/>
              </a:rPr>
              <a:t>divertor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 </a:t>
            </a: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and 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radiative detachment for mitigating very high heat </a:t>
            </a: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fluxes</a:t>
            </a:r>
          </a:p>
          <a:p>
            <a:pPr marL="800100" lvl="1" indent="-457200" defTabSz="520700" eaLnBrk="0" hangingPunct="0"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Begin 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to assess high-Z PFCs + liquid lithium to develop </a:t>
            </a: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high-duty-factor 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integrated PMI solutions for </a:t>
            </a: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next-steps</a:t>
            </a:r>
            <a:endParaRPr lang="en-US" sz="2800" b="0" i="0" kern="0" dirty="0">
              <a:solidFill>
                <a:schemeClr val="accent2"/>
              </a:solidFill>
              <a:latin typeface="+mn-lt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9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Explore unique ST parameter regimes to advance predictive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capability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- for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ITER and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beyond</a:t>
            </a:r>
          </a:p>
          <a:p>
            <a:pPr marL="800100" lvl="1" indent="-457200" defTabSz="804769" eaLnBrk="0" hangingPunct="0">
              <a:spcBef>
                <a:spcPct val="20000"/>
              </a:spcBef>
              <a:buFont typeface="+mj-lt"/>
              <a:buAutoNum type="arabicPeriod" startAt="5"/>
              <a:defRPr/>
            </a:pP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Access reduced </a:t>
            </a:r>
            <a:r>
              <a:rPr lang="en-US" sz="2000" b="0" i="0" kern="0" dirty="0">
                <a:solidFill>
                  <a:schemeClr val="accent2"/>
                </a:solidFill>
                <a:latin typeface="Symbol" pitchFamily="18" charset="2"/>
                <a:cs typeface="Calibri" pitchFamily="34" charset="0"/>
              </a:rPr>
              <a:t>n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* and high-</a:t>
            </a:r>
            <a:r>
              <a:rPr lang="en-US" sz="2000" b="0" i="0" kern="0" dirty="0">
                <a:solidFill>
                  <a:schemeClr val="accent2"/>
                </a:solidFill>
                <a:latin typeface="Symbol" pitchFamily="18" charset="2"/>
                <a:cs typeface="Calibri" pitchFamily="34" charset="0"/>
              </a:rPr>
              <a:t>b</a:t>
            </a:r>
            <a:r>
              <a:rPr lang="en-US" sz="2000" b="0" i="0" kern="0" dirty="0">
                <a:solidFill>
                  <a:schemeClr val="accent2"/>
                </a:solidFill>
                <a:cs typeface="Calibri" pitchFamily="34" charset="0"/>
              </a:rPr>
              <a:t> combined with ability to vary q and rotation to dramatically extend ST physics </a:t>
            </a:r>
            <a:r>
              <a:rPr lang="en-US" sz="2000" b="0" i="0" kern="0" dirty="0" smtClean="0">
                <a:solidFill>
                  <a:schemeClr val="accent2"/>
                </a:solidFill>
                <a:cs typeface="Calibri" pitchFamily="34" charset="0"/>
              </a:rPr>
              <a:t>understanding</a:t>
            </a:r>
            <a:endParaRPr lang="en-US" sz="2000" b="0" i="0" kern="0" dirty="0">
              <a:solidFill>
                <a:schemeClr val="accent2"/>
              </a:solidFill>
              <a:cs typeface="Calibri" pitchFamily="34" charset="0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5</a:t>
            </a:fld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401577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Non-inductive ramp-up from ~0.4MA to ~1MA projected </a:t>
            </a:r>
            <a:br>
              <a:rPr lang="en-US" dirty="0" smtClean="0"/>
            </a:br>
            <a:r>
              <a:rPr lang="en-US" dirty="0" smtClean="0"/>
              <a:t>to be possible with new CS + more tangential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0" y="1111250"/>
            <a:ext cx="5334000" cy="1174750"/>
          </a:xfrm>
        </p:spPr>
        <p:txBody>
          <a:bodyPr/>
          <a:lstStyle/>
          <a:p>
            <a:pPr marL="225425" indent="-225425">
              <a:lnSpc>
                <a:spcPct val="90000"/>
              </a:lnSpc>
            </a:pPr>
            <a:r>
              <a:rPr lang="en-US" sz="1800" b="1" dirty="0" smtClean="0">
                <a:latin typeface="Arial Narrow" pitchFamily="34" charset="0"/>
              </a:rPr>
              <a:t>More tangential NBI provides 3-4x higher CD at low I</a:t>
            </a:r>
            <a:r>
              <a:rPr lang="en-US" sz="1800" b="1" baseline="-25000" dirty="0" smtClean="0">
                <a:latin typeface="Arial Narrow" pitchFamily="34" charset="0"/>
              </a:rPr>
              <a:t>P</a:t>
            </a:r>
            <a:r>
              <a:rPr lang="en-US" sz="1800" b="1" dirty="0" smtClean="0">
                <a:latin typeface="Arial Narrow" pitchFamily="34" charset="0"/>
              </a:rPr>
              <a:t>:</a:t>
            </a:r>
          </a:p>
          <a:p>
            <a:pPr marL="342900" lvl="1" indent="-168275">
              <a:lnSpc>
                <a:spcPct val="90000"/>
              </a:lnSpc>
            </a:pPr>
            <a:r>
              <a:rPr lang="en-US" sz="1600" dirty="0" smtClean="0"/>
              <a:t>2x higher absorption (40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80%) at low I</a:t>
            </a:r>
            <a:r>
              <a:rPr lang="en-US" sz="1600" baseline="-25000" dirty="0" smtClean="0"/>
              <a:t>P </a:t>
            </a:r>
            <a:r>
              <a:rPr lang="en-US" sz="1600" dirty="0" smtClean="0"/>
              <a:t>= 0.4MA</a:t>
            </a:r>
          </a:p>
          <a:p>
            <a:pPr marL="517525" lvl="2" indent="-174625">
              <a:lnSpc>
                <a:spcPct val="90000"/>
              </a:lnSpc>
            </a:pPr>
            <a:r>
              <a:rPr lang="en-US" sz="1400" dirty="0" smtClean="0"/>
              <a:t>Now modeling coupling to 0.2-0.3MA (TRANSP)</a:t>
            </a:r>
          </a:p>
          <a:p>
            <a:pPr marL="342900" lvl="1" indent="-168275">
              <a:lnSpc>
                <a:spcPct val="90000"/>
              </a:lnSpc>
            </a:pPr>
            <a:r>
              <a:rPr lang="en-US" sz="1600" dirty="0" smtClean="0"/>
              <a:t>1.5-2x higher current drive efficiency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28679" name="AutoShape 12"/>
          <p:cNvSpPr>
            <a:spLocks noChangeArrowheads="1"/>
          </p:cNvSpPr>
          <p:nvPr/>
        </p:nvSpPr>
        <p:spPr bwMode="auto">
          <a:xfrm>
            <a:off x="3968962" y="3886200"/>
            <a:ext cx="1212638" cy="1149350"/>
          </a:xfrm>
          <a:prstGeom prst="rightArrow">
            <a:avLst>
              <a:gd name="adj1" fmla="val 65472"/>
              <a:gd name="adj2" fmla="val 29582"/>
            </a:avLst>
          </a:prstGeom>
          <a:solidFill>
            <a:srgbClr val="3F7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200" y="2743200"/>
            <a:ext cx="4191000" cy="3581400"/>
            <a:chOff x="228600" y="2362200"/>
            <a:chExt cx="4703366" cy="4114800"/>
          </a:xfrm>
        </p:grpSpPr>
        <p:pic>
          <p:nvPicPr>
            <p:cNvPr id="28682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2362200"/>
              <a:ext cx="4703366" cy="411480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28683" name="Line 15"/>
            <p:cNvSpPr>
              <a:spLocks noChangeShapeType="1"/>
            </p:cNvSpPr>
            <p:nvPr/>
          </p:nvSpPr>
          <p:spPr bwMode="auto">
            <a:xfrm flipH="1">
              <a:off x="1088529" y="5076879"/>
              <a:ext cx="0" cy="46670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4" name="Line 16"/>
            <p:cNvSpPr>
              <a:spLocks noChangeShapeType="1"/>
            </p:cNvSpPr>
            <p:nvPr/>
          </p:nvSpPr>
          <p:spPr bwMode="auto">
            <a:xfrm>
              <a:off x="1468028" y="5109937"/>
              <a:ext cx="0" cy="39086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5" name="Line 17"/>
            <p:cNvSpPr>
              <a:spLocks noChangeShapeType="1"/>
            </p:cNvSpPr>
            <p:nvPr/>
          </p:nvSpPr>
          <p:spPr bwMode="auto">
            <a:xfrm flipH="1">
              <a:off x="1895974" y="4983538"/>
              <a:ext cx="0" cy="32475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6" name="Text Box 18"/>
            <p:cNvSpPr txBox="1">
              <a:spLocks noChangeArrowheads="1"/>
            </p:cNvSpPr>
            <p:nvPr/>
          </p:nvSpPr>
          <p:spPr bwMode="auto">
            <a:xfrm>
              <a:off x="912909" y="4927144"/>
              <a:ext cx="1338340" cy="215852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chemeClr val="tx1"/>
                  </a:solidFill>
                </a:rPr>
                <a:t>Present NBI</a:t>
              </a:r>
            </a:p>
          </p:txBody>
        </p:sp>
        <p:sp>
          <p:nvSpPr>
            <p:cNvPr id="28687" name="Line 19"/>
            <p:cNvSpPr>
              <a:spLocks noChangeShapeType="1"/>
            </p:cNvSpPr>
            <p:nvPr/>
          </p:nvSpPr>
          <p:spPr bwMode="auto">
            <a:xfrm flipV="1">
              <a:off x="3545180" y="4299034"/>
              <a:ext cx="0" cy="680614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8" name="Line 20"/>
            <p:cNvSpPr>
              <a:spLocks noChangeShapeType="1"/>
            </p:cNvSpPr>
            <p:nvPr/>
          </p:nvSpPr>
          <p:spPr bwMode="auto">
            <a:xfrm flipV="1">
              <a:off x="3948902" y="4326259"/>
              <a:ext cx="0" cy="65339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9" name="Line 21"/>
            <p:cNvSpPr>
              <a:spLocks noChangeShapeType="1"/>
            </p:cNvSpPr>
            <p:nvPr/>
          </p:nvSpPr>
          <p:spPr bwMode="auto">
            <a:xfrm flipV="1">
              <a:off x="4372810" y="4392375"/>
              <a:ext cx="0" cy="587273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0" name="Text Box 22"/>
            <p:cNvSpPr txBox="1">
              <a:spLocks noChangeArrowheads="1"/>
            </p:cNvSpPr>
            <p:nvPr/>
          </p:nvSpPr>
          <p:spPr bwMode="auto">
            <a:xfrm>
              <a:off x="3135401" y="4783243"/>
              <a:ext cx="1550294" cy="495062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chemeClr val="tx1"/>
                  </a:solidFill>
                </a:rPr>
                <a:t>More tangential 2</a:t>
              </a:r>
              <a:r>
                <a:rPr lang="en-US" sz="1400" baseline="30000">
                  <a:solidFill>
                    <a:schemeClr val="tx1"/>
                  </a:solidFill>
                </a:rPr>
                <a:t>nd</a:t>
              </a:r>
              <a:r>
                <a:rPr lang="en-US" sz="1400">
                  <a:solidFill>
                    <a:schemeClr val="tx1"/>
                  </a:solidFill>
                </a:rPr>
                <a:t> NBI</a:t>
              </a:r>
            </a:p>
          </p:txBody>
        </p:sp>
        <p:sp>
          <p:nvSpPr>
            <p:cNvPr id="28691" name="Line 23"/>
            <p:cNvSpPr>
              <a:spLocks noChangeShapeType="1"/>
            </p:cNvSpPr>
            <p:nvPr/>
          </p:nvSpPr>
          <p:spPr bwMode="auto">
            <a:xfrm>
              <a:off x="927040" y="5566921"/>
              <a:ext cx="381113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2" name="Line 24"/>
            <p:cNvSpPr>
              <a:spLocks noChangeShapeType="1"/>
            </p:cNvSpPr>
            <p:nvPr/>
          </p:nvSpPr>
          <p:spPr bwMode="auto">
            <a:xfrm>
              <a:off x="862444" y="4262086"/>
              <a:ext cx="387573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3" name="Rectangle 25"/>
            <p:cNvSpPr>
              <a:spLocks noChangeArrowheads="1"/>
            </p:cNvSpPr>
            <p:nvPr/>
          </p:nvSpPr>
          <p:spPr bwMode="auto">
            <a:xfrm>
              <a:off x="745365" y="2650003"/>
              <a:ext cx="1033529" cy="157514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8694" name="Rectangle 26"/>
            <p:cNvSpPr>
              <a:spLocks noChangeArrowheads="1"/>
            </p:cNvSpPr>
            <p:nvPr/>
          </p:nvSpPr>
          <p:spPr bwMode="auto">
            <a:xfrm>
              <a:off x="2941615" y="2679172"/>
              <a:ext cx="1033529" cy="64172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8695" name="Line 27"/>
            <p:cNvSpPr>
              <a:spLocks noChangeShapeType="1"/>
            </p:cNvSpPr>
            <p:nvPr/>
          </p:nvSpPr>
          <p:spPr bwMode="auto">
            <a:xfrm>
              <a:off x="1294427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6" name="Line 28"/>
            <p:cNvSpPr>
              <a:spLocks noChangeShapeType="1"/>
            </p:cNvSpPr>
            <p:nvPr/>
          </p:nvSpPr>
          <p:spPr bwMode="auto">
            <a:xfrm>
              <a:off x="3038508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8681" name="TextBox 46"/>
          <p:cNvSpPr txBox="1">
            <a:spLocks noChangeArrowheads="1"/>
          </p:cNvSpPr>
          <p:nvPr/>
        </p:nvSpPr>
        <p:spPr bwMode="auto">
          <a:xfrm>
            <a:off x="5270500" y="1082695"/>
            <a:ext cx="38735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sz="1800" i="0" dirty="0">
                <a:solidFill>
                  <a:schemeClr val="tx1"/>
                </a:solidFill>
                <a:latin typeface="Arial Narrow" pitchFamily="34" charset="0"/>
                <a:cs typeface="Arial"/>
                <a:sym typeface="Wingdings" pitchFamily="2" charset="2"/>
              </a:rPr>
              <a:t>TSC simulation of non-inductive ramp-up from initial </a:t>
            </a: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  <a:cs typeface="Arial"/>
                <a:sym typeface="Wingdings" pitchFamily="2" charset="2"/>
              </a:rPr>
              <a:t>CHI target</a:t>
            </a:r>
          </a:p>
          <a:p>
            <a:pPr marL="342900" lvl="1" indent="-114300"/>
            <a:r>
              <a:rPr lang="en-US" sz="1400" b="0" i="0" dirty="0" smtClean="0">
                <a:latin typeface="Arial"/>
                <a:cs typeface="Arial"/>
                <a:sym typeface="Wingdings" pitchFamily="2" charset="2"/>
              </a:rPr>
              <a:t>- Simulations now being improved to use TRANSP/NUBEAM  loop within TSC</a:t>
            </a:r>
          </a:p>
          <a:p>
            <a:pPr marL="342900" lvl="1" indent="-114300">
              <a:buFontTx/>
              <a:buChar char="-"/>
            </a:pPr>
            <a:r>
              <a:rPr lang="en-US" sz="1400" b="0" i="0" dirty="0" smtClean="0">
                <a:latin typeface="Arial"/>
                <a:cs typeface="Arial"/>
                <a:sym typeface="Wingdings" pitchFamily="2" charset="2"/>
              </a:rPr>
              <a:t>Experimental challenges: </a:t>
            </a:r>
          </a:p>
          <a:p>
            <a:pPr marL="457200" lvl="2" indent="-114300">
              <a:buFont typeface="Arial" pitchFamily="34" charset="0"/>
              <a:buChar char="•"/>
            </a:pPr>
            <a:r>
              <a:rPr lang="en-US" sz="1400" b="0" i="0" dirty="0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Maximum NBI power in low </a:t>
            </a:r>
            <a:r>
              <a:rPr lang="en-US" sz="1400" b="0" i="0" dirty="0" err="1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l</a:t>
            </a:r>
            <a:r>
              <a:rPr lang="en-US" sz="1400" b="0" i="0" baseline="-25000" dirty="0" err="1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i</a:t>
            </a:r>
            <a:r>
              <a:rPr lang="en-US" sz="1400" b="0" i="0" dirty="0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 CHI plasma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725" y="2971800"/>
            <a:ext cx="3851275" cy="328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6617" y="6364129"/>
            <a:ext cx="251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0" dirty="0" smtClean="0">
                <a:solidFill>
                  <a:schemeClr val="tx1"/>
                </a:solidFill>
              </a:rPr>
              <a:t>R. Raman, F. </a:t>
            </a:r>
            <a:r>
              <a:rPr lang="en-US" sz="900" i="0" dirty="0" err="1" smtClean="0">
                <a:solidFill>
                  <a:schemeClr val="tx1"/>
                </a:solidFill>
              </a:rPr>
              <a:t>Poli</a:t>
            </a:r>
            <a:r>
              <a:rPr lang="en-US" sz="900" i="0" dirty="0" smtClean="0">
                <a:solidFill>
                  <a:schemeClr val="tx1"/>
                </a:solidFill>
              </a:rPr>
              <a:t>, C.E. </a:t>
            </a:r>
            <a:r>
              <a:rPr lang="en-US" sz="900" i="0" dirty="0" err="1" smtClean="0">
                <a:solidFill>
                  <a:schemeClr val="tx1"/>
                </a:solidFill>
              </a:rPr>
              <a:t>Kessel</a:t>
            </a:r>
            <a:r>
              <a:rPr lang="en-US" sz="900" i="0" dirty="0">
                <a:solidFill>
                  <a:schemeClr val="tx1"/>
                </a:solidFill>
              </a:rPr>
              <a:t>,</a:t>
            </a:r>
            <a:r>
              <a:rPr lang="en-US" sz="900" i="0" dirty="0" smtClean="0">
                <a:solidFill>
                  <a:schemeClr val="tx1"/>
                </a:solidFill>
              </a:rPr>
              <a:t> S.C. </a:t>
            </a:r>
            <a:r>
              <a:rPr lang="en-US" sz="900" i="0" dirty="0" err="1" smtClean="0">
                <a:solidFill>
                  <a:schemeClr val="tx1"/>
                </a:solidFill>
              </a:rPr>
              <a:t>Jardin</a:t>
            </a:r>
            <a:endParaRPr lang="en-US" sz="900" i="0" dirty="0">
              <a:solidFill>
                <a:schemeClr val="tx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0652" y="5181600"/>
            <a:ext cx="118512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Slide Number Placeholder 6"/>
          <p:cNvSpPr txBox="1">
            <a:spLocks/>
          </p:cNvSpPr>
          <p:nvPr/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A5C58C-FD11-4B94-BFF4-CA8E3597B327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Arial" pitchFamily="34" charset="0"/>
                <a:ea typeface="Gulim" pitchFamily="34" charset="-127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Arial" pitchFamily="34" charset="0"/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7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dirty="0" smtClean="0"/>
              <a:t>NSTX-U (S. Gerhardt) led 3 facility joint research target (JRT)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52" y="990600"/>
            <a:ext cx="8925748" cy="2133600"/>
          </a:xfrm>
        </p:spPr>
        <p:txBody>
          <a:bodyPr/>
          <a:lstStyle/>
          <a:p>
            <a:r>
              <a:rPr lang="en-US" sz="2000" dirty="0" smtClean="0"/>
              <a:t>2013 JRT:  “Explore enhanced confinement regimes without large edge instabilities, but with acceptable edge particle transport and a strong thermal transport barrier, and extrapolate … to ITER.”</a:t>
            </a:r>
          </a:p>
          <a:p>
            <a:r>
              <a:rPr lang="en-US" sz="2000" dirty="0" smtClean="0"/>
              <a:t>NSTX contributed data from Enhanced Pedestal H-mode (EPH)</a:t>
            </a:r>
          </a:p>
          <a:p>
            <a:r>
              <a:rPr lang="en-US" sz="2000" b="1" dirty="0" smtClean="0"/>
              <a:t>EPH is attractive regime of nearly stationary high confinement, </a:t>
            </a:r>
            <a:r>
              <a:rPr lang="en-US" sz="2000" b="1" dirty="0" smtClean="0">
                <a:latin typeface="Symbol" pitchFamily="18" charset="2"/>
              </a:rPr>
              <a:t>b</a:t>
            </a:r>
            <a:r>
              <a:rPr lang="en-US" sz="2000" b="1" dirty="0" smtClean="0"/>
              <a:t>:</a:t>
            </a:r>
          </a:p>
          <a:p>
            <a:pPr lvl="1"/>
            <a:r>
              <a:rPr lang="en-US" sz="1800" b="1" dirty="0" smtClean="0"/>
              <a:t>H</a:t>
            </a:r>
            <a:r>
              <a:rPr lang="en-US" sz="1800" b="1" baseline="-25000" dirty="0" smtClean="0"/>
              <a:t>98</a:t>
            </a:r>
            <a:r>
              <a:rPr lang="en-US" sz="1800" b="1" dirty="0" smtClean="0"/>
              <a:t> ≤ 1.6 with </a:t>
            </a:r>
            <a:r>
              <a:rPr lang="en-US" sz="1800" b="1" dirty="0" err="1" smtClean="0">
                <a:latin typeface="Symbol" pitchFamily="18" charset="2"/>
              </a:rPr>
              <a:t>b</a:t>
            </a:r>
            <a:r>
              <a:rPr lang="en-US" sz="1800" b="1" baseline="-25000" dirty="0" err="1" smtClean="0"/>
              <a:t>N</a:t>
            </a:r>
            <a:r>
              <a:rPr lang="en-US" sz="1800" b="1" baseline="-25000" dirty="0" smtClean="0"/>
              <a:t> </a:t>
            </a:r>
            <a:r>
              <a:rPr lang="en-US" sz="1800" b="1" dirty="0" smtClean="0"/>
              <a:t>= 6-6.5</a:t>
            </a:r>
            <a:r>
              <a:rPr lang="en-US" sz="1800" b="1" dirty="0" smtClean="0">
                <a:latin typeface="Symbol" pitchFamily="18" charset="2"/>
              </a:rPr>
              <a:t> </a:t>
            </a:r>
            <a:r>
              <a:rPr lang="en-US" sz="1800" b="1" dirty="0" smtClean="0"/>
              <a:t>and high non-inductive fraction = 60-70%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endParaRPr lang="en-US" sz="1800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1" y="3200400"/>
            <a:ext cx="4343400" cy="318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05854"/>
            <a:ext cx="4561652" cy="325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 txBox="1">
            <a:spLocks/>
          </p:cNvSpPr>
          <p:nvPr/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A5C58C-FD11-4B94-BFF4-CA8E3597B327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Arial" pitchFamily="34" charset="0"/>
                <a:ea typeface="Gulim" pitchFamily="34" charset="-127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Arial" pitchFamily="34" charset="0"/>
              <a:ea typeface="Gulim" pitchFamily="34" charset="-127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 rot="19046935">
            <a:off x="2750756" y="3964223"/>
            <a:ext cx="1320762" cy="762000"/>
          </a:xfrm>
          <a:prstGeom prst="ellipse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16200000">
            <a:off x="6540519" y="3721119"/>
            <a:ext cx="1320762" cy="838200"/>
          </a:xfrm>
          <a:prstGeom prst="ellipse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07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61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15362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5363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5364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5365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536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5367" name="Picture 1" descr="MAST_EBW_nf10_2_02200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338" y="1244600"/>
            <a:ext cx="3235325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100_2070"/>
          <p:cNvPicPr>
            <a:picLocks noChangeAspect="1" noChangeArrowheads="1"/>
          </p:cNvPicPr>
          <p:nvPr/>
        </p:nvPicPr>
        <p:blipFill>
          <a:blip r:embed="rId4" cstate="print"/>
          <a:srcRect l="15152" t="14854" r="16489" b="13666"/>
          <a:stretch>
            <a:fillRect/>
          </a:stretch>
        </p:blipFill>
        <p:spPr bwMode="auto">
          <a:xfrm>
            <a:off x="152400" y="1219200"/>
            <a:ext cx="31099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Content Placeholder 2"/>
          <p:cNvSpPr txBox="1">
            <a:spLocks/>
          </p:cNvSpPr>
          <p:nvPr/>
        </p:nvSpPr>
        <p:spPr bwMode="auto">
          <a:xfrm>
            <a:off x="152400" y="4724400"/>
            <a:ext cx="8915400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4625" indent="-174625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tx1"/>
                </a:solidFill>
                <a:latin typeface="Arial" pitchFamily="34" charset="0"/>
              </a:rPr>
              <a:t>28 GHz O-mode weakly absorbed (&lt; 2%) below n</a:t>
            </a:r>
            <a:r>
              <a:rPr lang="en-US" sz="1800" b="0" i="0" baseline="-25000" dirty="0">
                <a:solidFill>
                  <a:schemeClr val="tx1"/>
                </a:solidFill>
                <a:latin typeface="Arial" pitchFamily="34" charset="0"/>
              </a:rPr>
              <a:t>e</a:t>
            </a:r>
            <a:r>
              <a:rPr lang="en-US" sz="1800" b="0" i="0" dirty="0">
                <a:solidFill>
                  <a:schemeClr val="tx1"/>
                </a:solidFill>
                <a:latin typeface="Arial" pitchFamily="34" charset="0"/>
              </a:rPr>
              <a:t> ~ 1 x 10</a:t>
            </a:r>
            <a:r>
              <a:rPr lang="en-US" sz="1800" b="0" i="0" baseline="30000" dirty="0">
                <a:solidFill>
                  <a:schemeClr val="tx1"/>
                </a:solidFill>
                <a:latin typeface="Arial" pitchFamily="34" charset="0"/>
              </a:rPr>
              <a:t>19</a:t>
            </a:r>
            <a:r>
              <a:rPr lang="en-US" sz="1800" b="0" i="0" dirty="0">
                <a:solidFill>
                  <a:schemeClr val="tx1"/>
                </a:solidFill>
                <a:latin typeface="Arial" pitchFamily="34" charset="0"/>
              </a:rPr>
              <a:t> m</a:t>
            </a:r>
            <a:r>
              <a:rPr lang="en-US" sz="1800" b="0" i="0" baseline="30000" dirty="0">
                <a:solidFill>
                  <a:schemeClr val="tx1"/>
                </a:solidFill>
                <a:latin typeface="Arial" pitchFamily="34" charset="0"/>
              </a:rPr>
              <a:t>-3</a:t>
            </a:r>
            <a:r>
              <a:rPr lang="en-US" sz="1800" b="0" i="0" dirty="0">
                <a:solidFill>
                  <a:schemeClr val="tx1"/>
                </a:solidFill>
                <a:latin typeface="Arial" pitchFamily="34" charset="0"/>
              </a:rPr>
              <a:t> cut off</a:t>
            </a:r>
          </a:p>
          <a:p>
            <a:pPr marL="174625" indent="-174625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tx1"/>
                </a:solidFill>
                <a:latin typeface="Arial" pitchFamily="34" charset="0"/>
              </a:rPr>
              <a:t>Polarizer on center column converts to X-Mode that then 100% converts to EBWs </a:t>
            </a:r>
          </a:p>
          <a:p>
            <a:pPr marL="174625" indent="-174625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tx1"/>
                </a:solidFill>
                <a:latin typeface="Arial" pitchFamily="34" charset="0"/>
              </a:rPr>
              <a:t>Previously achieved I</a:t>
            </a:r>
            <a:r>
              <a:rPr lang="en-US" sz="1800" b="0" i="0" baseline="-25000" dirty="0">
                <a:solidFill>
                  <a:schemeClr val="tx1"/>
                </a:solidFill>
                <a:latin typeface="Arial" pitchFamily="34" charset="0"/>
              </a:rPr>
              <a:t>p</a:t>
            </a:r>
            <a:r>
              <a:rPr lang="en-US" sz="1800" b="0" i="0" dirty="0">
                <a:solidFill>
                  <a:schemeClr val="tx1"/>
                </a:solidFill>
                <a:latin typeface="Arial" pitchFamily="34" charset="0"/>
              </a:rPr>
              <a:t>~33 kA but arcs in waveguide limited RF power [Sept 2009]</a:t>
            </a:r>
          </a:p>
          <a:p>
            <a:pPr marL="174625" indent="-174625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i="0" dirty="0">
                <a:solidFill>
                  <a:srgbClr val="FF0000"/>
                </a:solidFill>
                <a:latin typeface="Arial" pitchFamily="34" charset="0"/>
              </a:rPr>
              <a:t>During </a:t>
            </a:r>
            <a:r>
              <a:rPr lang="en-US" sz="2000" i="0" dirty="0" smtClean="0">
                <a:solidFill>
                  <a:srgbClr val="FF0000"/>
                </a:solidFill>
                <a:latin typeface="Arial" pitchFamily="34" charset="0"/>
              </a:rPr>
              <a:t>EBW </a:t>
            </a:r>
            <a:r>
              <a:rPr lang="en-US" sz="2000" i="0" dirty="0">
                <a:solidFill>
                  <a:srgbClr val="FF0000"/>
                </a:solidFill>
                <a:latin typeface="Arial" pitchFamily="34" charset="0"/>
              </a:rPr>
              <a:t>start-up campaigns in 2013 coupled 70-100 kW for 300-400 ms achieving </a:t>
            </a:r>
            <a:r>
              <a:rPr lang="en-US" sz="2000" i="0" dirty="0" err="1">
                <a:solidFill>
                  <a:srgbClr val="FF0000"/>
                </a:solidFill>
                <a:latin typeface="Arial" pitchFamily="34" charset="0"/>
              </a:rPr>
              <a:t>I</a:t>
            </a:r>
            <a:r>
              <a:rPr lang="en-US" sz="2000" i="0" baseline="-25000" dirty="0" err="1">
                <a:solidFill>
                  <a:srgbClr val="FF0000"/>
                </a:solidFill>
                <a:latin typeface="Arial" pitchFamily="34" charset="0"/>
              </a:rPr>
              <a:t>p</a:t>
            </a:r>
            <a:r>
              <a:rPr lang="en-US" sz="2000" i="0" dirty="0">
                <a:solidFill>
                  <a:srgbClr val="FF0000"/>
                </a:solidFill>
                <a:latin typeface="Arial" pitchFamily="34" charset="0"/>
              </a:rPr>
              <a:t> = 50-75 </a:t>
            </a:r>
            <a:r>
              <a:rPr lang="en-US" sz="2000" i="0" dirty="0" smtClean="0">
                <a:solidFill>
                  <a:srgbClr val="FF0000"/>
                </a:solidFill>
                <a:latin typeface="Arial" pitchFamily="34" charset="0"/>
              </a:rPr>
              <a:t>kA </a:t>
            </a:r>
            <a:r>
              <a:rPr lang="en-US" sz="2000" i="0" dirty="0" smtClean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 </a:t>
            </a:r>
            <a:r>
              <a:rPr lang="en-US" sz="2000" i="0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h</a:t>
            </a:r>
            <a:r>
              <a:rPr lang="en-US" sz="2000" i="0" baseline="-25000" dirty="0" err="1" smtClean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eff</a:t>
            </a:r>
            <a:r>
              <a:rPr lang="en-US" sz="2000" i="0" dirty="0" smtClean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~ 0.5-1 A/W</a:t>
            </a:r>
            <a:endParaRPr lang="en-US" sz="24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5370" name="TextBox 16"/>
          <p:cNvSpPr txBox="1">
            <a:spLocks noChangeArrowheads="1"/>
          </p:cNvSpPr>
          <p:nvPr/>
        </p:nvSpPr>
        <p:spPr bwMode="auto">
          <a:xfrm>
            <a:off x="279400" y="3751263"/>
            <a:ext cx="25828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buFontTx/>
              <a:buNone/>
            </a:pPr>
            <a:r>
              <a:rPr lang="en-US" sz="1600" b="0" i="0">
                <a:solidFill>
                  <a:srgbClr val="660066"/>
                </a:solidFill>
                <a:latin typeface="Arial" pitchFamily="34" charset="0"/>
              </a:rPr>
              <a:t>Grooved reflecting polarizer machined into center column in MAST </a:t>
            </a:r>
          </a:p>
        </p:txBody>
      </p:sp>
      <p:pic>
        <p:nvPicPr>
          <p:cNvPr id="15371" name="Picture 3" descr="MAST_center_column.png"/>
          <p:cNvPicPr>
            <a:picLocks noChangeAspect="1"/>
          </p:cNvPicPr>
          <p:nvPr/>
        </p:nvPicPr>
        <p:blipFill>
          <a:blip r:embed="rId5" cstate="print"/>
          <a:srcRect l="11453" t="3915" r="16801" b="7443"/>
          <a:stretch>
            <a:fillRect/>
          </a:stretch>
        </p:blipFill>
        <p:spPr bwMode="auto">
          <a:xfrm>
            <a:off x="3048000" y="2133600"/>
            <a:ext cx="2312988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372" name="Straight Arrow Connector 5"/>
          <p:cNvCxnSpPr>
            <a:cxnSpLocks noChangeShapeType="1"/>
          </p:cNvCxnSpPr>
          <p:nvPr/>
        </p:nvCxnSpPr>
        <p:spPr bwMode="auto">
          <a:xfrm>
            <a:off x="2057400" y="2057400"/>
            <a:ext cx="2362200" cy="1143000"/>
          </a:xfrm>
          <a:prstGeom prst="straightConnector1">
            <a:avLst/>
          </a:prstGeom>
          <a:noFill/>
          <a:ln w="22225">
            <a:solidFill>
              <a:srgbClr val="FF1C28"/>
            </a:solidFill>
            <a:round/>
            <a:headEnd/>
            <a:tailEnd type="arrow" w="med" len="med"/>
          </a:ln>
        </p:spPr>
      </p:cxnSp>
      <p:sp>
        <p:nvSpPr>
          <p:cNvPr id="15374" name="Rectangle 43"/>
          <p:cNvSpPr>
            <a:spLocks noChangeArrowheads="1"/>
          </p:cNvSpPr>
          <p:nvPr/>
        </p:nvSpPr>
        <p:spPr bwMode="auto">
          <a:xfrm>
            <a:off x="17463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zh-CN" sz="2400" i="0" dirty="0" smtClean="0">
                <a:solidFill>
                  <a:srgbClr val="3333CC"/>
                </a:solidFill>
                <a:cs typeface="Arial" pitchFamily="34" charset="0"/>
              </a:rPr>
              <a:t>Participated in MAST</a:t>
            </a:r>
            <a:r>
              <a:rPr lang="en-US" altLang="zh-CN" sz="2400" i="0" dirty="0">
                <a:solidFill>
                  <a:srgbClr val="3333CC"/>
                </a:solidFill>
              </a:rPr>
              <a:t> </a:t>
            </a:r>
            <a:r>
              <a:rPr lang="en-US" altLang="zh-CN" sz="2400" i="0" dirty="0" smtClean="0">
                <a:solidFill>
                  <a:srgbClr val="3333CC"/>
                </a:solidFill>
                <a:cs typeface="Arial" pitchFamily="34" charset="0"/>
              </a:rPr>
              <a:t>28 </a:t>
            </a:r>
            <a:r>
              <a:rPr lang="en-US" altLang="zh-CN" sz="2400" i="0" dirty="0">
                <a:solidFill>
                  <a:srgbClr val="3333CC"/>
                </a:solidFill>
                <a:cs typeface="Arial" pitchFamily="34" charset="0"/>
              </a:rPr>
              <a:t>GHz EBW </a:t>
            </a:r>
            <a:r>
              <a:rPr lang="en-US" altLang="zh-CN" sz="2400" i="0" dirty="0" smtClean="0">
                <a:solidFill>
                  <a:srgbClr val="3333CC"/>
                </a:solidFill>
                <a:cs typeface="Arial" pitchFamily="34" charset="0"/>
              </a:rPr>
              <a:t>start-up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zh-CN" sz="2400" i="0" dirty="0" smtClean="0">
                <a:solidFill>
                  <a:srgbClr val="3333CC"/>
                </a:solidFill>
                <a:cs typeface="Arial" pitchFamily="34" charset="0"/>
              </a:rPr>
              <a:t>campaign that achieved </a:t>
            </a:r>
            <a:r>
              <a:rPr lang="en-US" altLang="zh-CN" sz="2400" i="0" dirty="0">
                <a:solidFill>
                  <a:srgbClr val="3333CC"/>
                </a:solidFill>
                <a:cs typeface="Arial" pitchFamily="34" charset="0"/>
              </a:rPr>
              <a:t>record plasma current</a:t>
            </a:r>
            <a:endParaRPr lang="en-US" sz="2400" i="0" dirty="0">
              <a:solidFill>
                <a:srgbClr val="0000FF"/>
              </a:solidFill>
              <a:latin typeface="Helvetica Neu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9400" y="6243090"/>
            <a:ext cx="2438400" cy="187744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1100" i="0" dirty="0" smtClean="0">
                <a:solidFill>
                  <a:schemeClr val="tx1"/>
                </a:solidFill>
              </a:rPr>
              <a:t>ORNL-led + G. Taylor (PPPL)</a:t>
            </a:r>
          </a:p>
        </p:txBody>
      </p:sp>
      <p:sp>
        <p:nvSpPr>
          <p:cNvPr id="17" name="Slide Number Placeholder 6"/>
          <p:cNvSpPr txBox="1">
            <a:spLocks/>
          </p:cNvSpPr>
          <p:nvPr/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A5C58C-FD11-4B94-BFF4-CA8E3597B327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Arial" pitchFamily="34" charset="0"/>
                <a:ea typeface="Gulim" pitchFamily="34" charset="-127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Arial" pitchFamily="34" charset="0"/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2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643"/>
            <a:ext cx="9144000" cy="920044"/>
          </a:xfrm>
        </p:spPr>
        <p:txBody>
          <a:bodyPr/>
          <a:lstStyle/>
          <a:p>
            <a:r>
              <a:rPr lang="en-US" b="1" dirty="0" smtClean="0"/>
              <a:t> 5 year </a:t>
            </a:r>
            <a:r>
              <a:rPr lang="en-US" b="1" dirty="0"/>
              <a:t>g</a:t>
            </a:r>
            <a:r>
              <a:rPr lang="en-US" b="1" dirty="0" smtClean="0"/>
              <a:t>oal is to develop ST understanding and integrated scenarios necessary for assessing ST viability as FNSF</a:t>
            </a:r>
            <a:endParaRPr lang="en-US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152400" y="4244714"/>
            <a:ext cx="7337298" cy="1593444"/>
            <a:chOff x="152400" y="4244714"/>
            <a:chExt cx="7337298" cy="1593444"/>
          </a:xfrm>
        </p:grpSpPr>
        <p:sp>
          <p:nvSpPr>
            <p:cNvPr id="240" name="TextBox 239"/>
            <p:cNvSpPr txBox="1"/>
            <p:nvPr/>
          </p:nvSpPr>
          <p:spPr>
            <a:xfrm>
              <a:off x="152400" y="5394960"/>
              <a:ext cx="1695450" cy="4431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Snowflake and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radiative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divertor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exhaust location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419100" y="4908061"/>
              <a:ext cx="1428750" cy="525272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P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heat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[MW] with</a:t>
              </a:r>
            </a:p>
            <a:p>
              <a:pPr algn="r">
                <a:lnSpc>
                  <a:spcPct val="80000"/>
                </a:lnSpc>
              </a:pP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q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peak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&lt; 10MW/m</a:t>
              </a:r>
              <a:r>
                <a:rPr lang="en-US" sz="1600" i="0" baseline="30000" dirty="0" smtClean="0">
                  <a:solidFill>
                    <a:schemeClr val="tx1"/>
                  </a:solidFill>
                  <a:latin typeface="Arial Narrow" pitchFamily="34" charset="0"/>
                </a:rPr>
                <a:t>2</a:t>
              </a:r>
            </a:p>
            <a:p>
              <a:pPr algn="r">
                <a:lnSpc>
                  <a:spcPct val="80000"/>
                </a:lnSpc>
              </a:pP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38" name="Chevron 237"/>
            <p:cNvSpPr/>
            <p:nvPr/>
          </p:nvSpPr>
          <p:spPr bwMode="auto">
            <a:xfrm>
              <a:off x="4495800" y="4244714"/>
              <a:ext cx="2993898" cy="1372061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39" name="Chevron 238"/>
            <p:cNvSpPr/>
            <p:nvPr/>
          </p:nvSpPr>
          <p:spPr bwMode="auto">
            <a:xfrm>
              <a:off x="4338638" y="5187960"/>
              <a:ext cx="2195513" cy="404813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41" name="Pentagon 240"/>
            <p:cNvSpPr/>
            <p:nvPr/>
          </p:nvSpPr>
          <p:spPr bwMode="auto">
            <a:xfrm>
              <a:off x="1847850" y="5446104"/>
              <a:ext cx="4880610" cy="323850"/>
            </a:xfrm>
            <a:prstGeom prst="homePlate">
              <a:avLst>
                <a:gd name="adj" fmla="val 58522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2023684" y="5446104"/>
              <a:ext cx="679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Lower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2719388" y="5446104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Lower or Upper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4267200" y="5446104"/>
              <a:ext cx="13564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Lower + Upper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25" name="Pentagon 424"/>
            <p:cNvSpPr/>
            <p:nvPr/>
          </p:nvSpPr>
          <p:spPr bwMode="auto">
            <a:xfrm>
              <a:off x="1847850" y="5008289"/>
              <a:ext cx="5343525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2223360" y="5008289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8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3109185" y="5008289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4811935" y="5008289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5741225" y="5008289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20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4661294" y="5255968"/>
              <a:ext cx="2190023" cy="246221"/>
            </a:xfrm>
            <a:prstGeom prst="rect">
              <a:avLst/>
            </a:prstGeom>
            <a:solidFill>
              <a:srgbClr val="CCECFF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Divertor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heat-flux control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graphicFrame>
        <p:nvGraphicFramePr>
          <p:cNvPr id="107" name="Table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492741"/>
              </p:ext>
            </p:extLst>
          </p:nvPr>
        </p:nvGraphicFramePr>
        <p:xfrm>
          <a:off x="1523999" y="990600"/>
          <a:ext cx="6400800" cy="241447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  <a:gridCol w="1066800"/>
                <a:gridCol w="1066800"/>
                <a:gridCol w="1066800"/>
                <a:gridCol w="1066800"/>
              </a:tblGrid>
              <a:tr h="236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2015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2016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2017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2018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2019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2020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76200" y="3205998"/>
            <a:ext cx="7811453" cy="1634512"/>
            <a:chOff x="76200" y="3205998"/>
            <a:chExt cx="7811453" cy="1634512"/>
          </a:xfrm>
        </p:grpSpPr>
        <p:sp>
          <p:nvSpPr>
            <p:cNvPr id="138" name="TextBox 137"/>
            <p:cNvSpPr txBox="1"/>
            <p:nvPr/>
          </p:nvSpPr>
          <p:spPr>
            <a:xfrm>
              <a:off x="76200" y="4061733"/>
              <a:ext cx="1771650" cy="393954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NBI+BS I</a:t>
              </a:r>
              <a:r>
                <a:rPr lang="en-US" sz="16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P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ramp-up: initial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final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[MA]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304800" y="4495800"/>
              <a:ext cx="1543050" cy="344710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CHI closed-flux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current [MA]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0" name="Chevron 139"/>
            <p:cNvSpPr/>
            <p:nvPr/>
          </p:nvSpPr>
          <p:spPr bwMode="auto">
            <a:xfrm>
              <a:off x="4600575" y="3205998"/>
              <a:ext cx="3287078" cy="1538288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1" name="Pentagon 140"/>
            <p:cNvSpPr/>
            <p:nvPr/>
          </p:nvSpPr>
          <p:spPr bwMode="auto">
            <a:xfrm>
              <a:off x="1847850" y="4096585"/>
              <a:ext cx="5424488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2" name="Chevron 141"/>
            <p:cNvSpPr/>
            <p:nvPr/>
          </p:nvSpPr>
          <p:spPr bwMode="auto">
            <a:xfrm>
              <a:off x="4519613" y="4258510"/>
              <a:ext cx="2590800" cy="404813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3" name="Pentagon 142"/>
            <p:cNvSpPr/>
            <p:nvPr/>
          </p:nvSpPr>
          <p:spPr bwMode="auto">
            <a:xfrm>
              <a:off x="1847850" y="4501398"/>
              <a:ext cx="5262563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943100" y="4501398"/>
              <a:ext cx="9284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0.15 – 0.2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968976" y="4501398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0.2 – 0.3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561609" y="4501398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0.3 – 0.5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481638" y="4501398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0.4 – 0.6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909888" y="4096585"/>
              <a:ext cx="942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0.6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0.8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556671" y="4096585"/>
              <a:ext cx="942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0.5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0.9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481638" y="4096585"/>
              <a:ext cx="942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0.4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1.0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51" name="Chevron 150"/>
            <p:cNvSpPr/>
            <p:nvPr/>
          </p:nvSpPr>
          <p:spPr bwMode="auto">
            <a:xfrm>
              <a:off x="4495800" y="4343400"/>
              <a:ext cx="809625" cy="242888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2636098"/>
            <a:ext cx="7353300" cy="1241622"/>
            <a:chOff x="0" y="2636098"/>
            <a:chExt cx="7353300" cy="1241622"/>
          </a:xfrm>
        </p:grpSpPr>
        <p:sp>
          <p:nvSpPr>
            <p:cNvPr id="197" name="TextBox 196"/>
            <p:cNvSpPr txBox="1"/>
            <p:nvPr/>
          </p:nvSpPr>
          <p:spPr>
            <a:xfrm>
              <a:off x="419100" y="2709284"/>
              <a:ext cx="1428750" cy="174407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Sustained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N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419100" y="3103833"/>
              <a:ext cx="1428750" cy="21800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2000" i="0" dirty="0" smtClean="0">
                  <a:solidFill>
                    <a:schemeClr val="tx1"/>
                  </a:solidFill>
                  <a:latin typeface="Symbol" pitchFamily="18" charset="2"/>
                </a:rPr>
                <a:t>n</a:t>
              </a:r>
              <a:r>
                <a:rPr lang="en-US" sz="2000" i="0" dirty="0" smtClean="0">
                  <a:solidFill>
                    <a:schemeClr val="tx1"/>
                  </a:solidFill>
                  <a:latin typeface="Arial Narrow" pitchFamily="34" charset="0"/>
                </a:rPr>
                <a:t>* / </a:t>
              </a:r>
              <a:r>
                <a:rPr lang="en-US" sz="2000" i="0" dirty="0" smtClean="0">
                  <a:solidFill>
                    <a:schemeClr val="tx1"/>
                  </a:solidFill>
                  <a:latin typeface="Symbol" pitchFamily="18" charset="2"/>
                </a:rPr>
                <a:t>n</a:t>
              </a:r>
              <a:r>
                <a:rPr lang="en-US" sz="2000" i="0" dirty="0" smtClean="0">
                  <a:solidFill>
                    <a:schemeClr val="tx1"/>
                  </a:solidFill>
                  <a:latin typeface="Arial Narrow" pitchFamily="34" charset="0"/>
                </a:rPr>
                <a:t>*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(NSTX)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0" y="3533010"/>
              <a:ext cx="1847850" cy="344710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Non-inductive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fraction (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D</a:t>
              </a: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t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≥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t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CR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)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0" name="Chevron 199"/>
            <p:cNvSpPr/>
            <p:nvPr/>
          </p:nvSpPr>
          <p:spPr bwMode="auto">
            <a:xfrm>
              <a:off x="4291013" y="2636098"/>
              <a:ext cx="2024063" cy="728663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1" name="Pentagon 200"/>
            <p:cNvSpPr/>
            <p:nvPr/>
          </p:nvSpPr>
          <p:spPr bwMode="auto">
            <a:xfrm>
              <a:off x="1847851" y="2636098"/>
              <a:ext cx="4210050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079563" y="2636098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4 – 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730855" y="2636098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5 – 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105025" y="2636098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3 – 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6" name="Chevron 205"/>
            <p:cNvSpPr/>
            <p:nvPr/>
          </p:nvSpPr>
          <p:spPr bwMode="auto">
            <a:xfrm>
              <a:off x="5554028" y="2878985"/>
              <a:ext cx="1380173" cy="323850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7" name="Chevron 206"/>
            <p:cNvSpPr/>
            <p:nvPr/>
          </p:nvSpPr>
          <p:spPr bwMode="auto">
            <a:xfrm>
              <a:off x="4290410" y="3286960"/>
              <a:ext cx="2707290" cy="323850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8" name="Pentagon 207"/>
            <p:cNvSpPr/>
            <p:nvPr/>
          </p:nvSpPr>
          <p:spPr bwMode="auto">
            <a:xfrm>
              <a:off x="1847850" y="3048000"/>
              <a:ext cx="5238750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168068" y="3044073"/>
              <a:ext cx="417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3152775" y="3044073"/>
              <a:ext cx="417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0.4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4609498" y="3044073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0.3 – 0.2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5481638" y="3044073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0.2 – 0.1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4" name="Pentagon 213"/>
            <p:cNvSpPr/>
            <p:nvPr/>
          </p:nvSpPr>
          <p:spPr bwMode="auto">
            <a:xfrm>
              <a:off x="1847850" y="3533010"/>
              <a:ext cx="5505450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2024063" y="3533010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70 – 90%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2909888" y="3533010"/>
              <a:ext cx="9753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80 – 110%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4611846" y="3533010"/>
              <a:ext cx="9845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90 – 120%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5481638" y="3533010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100 – 140%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316" name="TextBox 315"/>
          <p:cNvSpPr txBox="1"/>
          <p:nvPr/>
        </p:nvSpPr>
        <p:spPr>
          <a:xfrm>
            <a:off x="3865279" y="2636098"/>
            <a:ext cx="63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NCC</a:t>
            </a:r>
            <a:endParaRPr lang="en-US" sz="1800" i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3962972" y="4267200"/>
            <a:ext cx="532828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i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ECH / EBW</a:t>
            </a:r>
            <a:endParaRPr lang="en-US" sz="1800" i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3865279" y="3021403"/>
            <a:ext cx="63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Cryo</a:t>
            </a:r>
            <a:endParaRPr lang="en-US" sz="1800" i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" y="1318533"/>
            <a:ext cx="7558600" cy="1204986"/>
            <a:chOff x="152400" y="1318533"/>
            <a:chExt cx="7558600" cy="1204986"/>
          </a:xfrm>
        </p:grpSpPr>
        <p:sp>
          <p:nvSpPr>
            <p:cNvPr id="179" name="TextBox 178"/>
            <p:cNvSpPr txBox="1"/>
            <p:nvPr/>
          </p:nvSpPr>
          <p:spPr>
            <a:xfrm>
              <a:off x="419100" y="1637424"/>
              <a:ext cx="1428750" cy="51930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Structural force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and coil heating 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limit fractions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52400" y="1374778"/>
              <a:ext cx="1695450" cy="17235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Max B</a:t>
              </a:r>
              <a:r>
                <a:rPr lang="en-US" sz="16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T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[T], I</a:t>
              </a:r>
              <a:r>
                <a:rPr lang="en-US" sz="16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P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[MA]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419100" y="2309133"/>
              <a:ext cx="1428750" cy="174407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Nominal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t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pulse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[s]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83" name="Chevron 182"/>
            <p:cNvSpPr/>
            <p:nvPr/>
          </p:nvSpPr>
          <p:spPr bwMode="auto">
            <a:xfrm>
              <a:off x="3327630" y="1340932"/>
              <a:ext cx="2487383" cy="746760"/>
            </a:xfrm>
            <a:prstGeom prst="chevron">
              <a:avLst>
                <a:gd name="adj" fmla="val 70734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4" name="Chevron 183"/>
            <p:cNvSpPr/>
            <p:nvPr/>
          </p:nvSpPr>
          <p:spPr bwMode="auto">
            <a:xfrm>
              <a:off x="3767138" y="1855282"/>
              <a:ext cx="2122170" cy="571500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5" name="Pentagon 184"/>
            <p:cNvSpPr/>
            <p:nvPr/>
          </p:nvSpPr>
          <p:spPr bwMode="auto">
            <a:xfrm>
              <a:off x="1847851" y="2175783"/>
              <a:ext cx="3549244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6" name="Pentagon 185"/>
            <p:cNvSpPr/>
            <p:nvPr/>
          </p:nvSpPr>
          <p:spPr bwMode="auto">
            <a:xfrm>
              <a:off x="1847851" y="1763842"/>
              <a:ext cx="4576674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7" name="Pentagon 186"/>
            <p:cNvSpPr/>
            <p:nvPr/>
          </p:nvSpPr>
          <p:spPr bwMode="auto">
            <a:xfrm>
              <a:off x="1847851" y="1340932"/>
              <a:ext cx="3544434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grpSp>
          <p:nvGrpSpPr>
            <p:cNvPr id="188" name="Group 414"/>
            <p:cNvGrpSpPr/>
            <p:nvPr/>
          </p:nvGrpSpPr>
          <p:grpSpPr>
            <a:xfrm>
              <a:off x="1959564" y="1318533"/>
              <a:ext cx="1785809" cy="1195804"/>
              <a:chOff x="1220941" y="1932801"/>
              <a:chExt cx="1428647" cy="956643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1295400" y="2618601"/>
                <a:ext cx="445250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1 – 2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2124006" y="2618601"/>
                <a:ext cx="445250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2 – 4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1220941" y="2286000"/>
                <a:ext cx="594009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0.5, 0.5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1981200" y="2286000"/>
                <a:ext cx="668388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1.0, 0.75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1220941" y="1932801"/>
                <a:ext cx="594009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0.8, 1.6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2118338" y="1932801"/>
                <a:ext cx="370870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1, 2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297" name="TextBox 296"/>
            <p:cNvSpPr txBox="1"/>
            <p:nvPr/>
          </p:nvSpPr>
          <p:spPr>
            <a:xfrm>
              <a:off x="4730855" y="2175783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4 – 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307" name="Chevron 306"/>
            <p:cNvSpPr/>
            <p:nvPr/>
          </p:nvSpPr>
          <p:spPr bwMode="auto">
            <a:xfrm>
              <a:off x="5181600" y="1760032"/>
              <a:ext cx="860093" cy="739602"/>
            </a:xfrm>
            <a:prstGeom prst="chevron">
              <a:avLst>
                <a:gd name="adj" fmla="val 61142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308" name="Pentagon 307"/>
            <p:cNvSpPr/>
            <p:nvPr/>
          </p:nvSpPr>
          <p:spPr bwMode="auto">
            <a:xfrm>
              <a:off x="5148072" y="1657086"/>
              <a:ext cx="2437451" cy="483945"/>
            </a:xfrm>
            <a:prstGeom prst="homePlate">
              <a:avLst>
                <a:gd name="adj" fmla="val 30968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310" name="Pentagon 309"/>
            <p:cNvSpPr/>
            <p:nvPr/>
          </p:nvSpPr>
          <p:spPr bwMode="auto">
            <a:xfrm rot="3366527">
              <a:off x="7092566" y="1905084"/>
              <a:ext cx="752924" cy="483945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4649774" y="1760032"/>
              <a:ext cx="7425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1.0, 1.0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6210300"/>
            <a:ext cx="9144000" cy="369332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Off-</a:t>
            </a:r>
            <a:r>
              <a:rPr lang="en-US" sz="2000" b="0" i="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midplane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non-axisymmetric </a:t>
            </a:r>
            <a:r>
              <a:rPr lang="en-US" sz="2000" b="0" i="0" dirty="0">
                <a:solidFill>
                  <a:schemeClr val="tx1"/>
                </a:solidFill>
                <a:latin typeface="Arial Narrow" panose="020B0606020202030204" pitchFamily="34" charset="0"/>
              </a:rPr>
              <a:t>control coils </a:t>
            </a:r>
            <a:r>
              <a:rPr lang="en-US" sz="2000" i="0" dirty="0">
                <a:solidFill>
                  <a:srgbClr val="0000CC"/>
                </a:solidFill>
                <a:latin typeface="Arial Narrow" panose="020B0606020202030204" pitchFamily="34" charset="0"/>
              </a:rPr>
              <a:t>(</a:t>
            </a:r>
            <a:r>
              <a:rPr lang="en-US" sz="20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NCC</a:t>
            </a:r>
            <a:r>
              <a:rPr lang="en-US" sz="2000" i="0" dirty="0">
                <a:solidFill>
                  <a:srgbClr val="0000CC"/>
                </a:solidFill>
                <a:latin typeface="Arial Narrow" panose="020B0606020202030204" pitchFamily="34" charset="0"/>
              </a:rPr>
              <a:t>):  </a:t>
            </a:r>
            <a:r>
              <a:rPr lang="en-US" sz="2000" b="0" i="0" dirty="0">
                <a:solidFill>
                  <a:schemeClr val="tx1"/>
                </a:solidFill>
                <a:latin typeface="Arial Narrow" panose="020B0606020202030204" pitchFamily="34" charset="0"/>
              </a:rPr>
              <a:t>rotation profile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control (NTV), </a:t>
            </a:r>
            <a:r>
              <a:rPr lang="en-US" sz="2000" b="0" i="0" dirty="0">
                <a:solidFill>
                  <a:schemeClr val="tx1"/>
                </a:solidFill>
                <a:latin typeface="Arial Narrow" panose="020B0606020202030204" pitchFamily="34" charset="0"/>
              </a:rPr>
              <a:t>sustain high </a:t>
            </a:r>
            <a:r>
              <a:rPr lang="en-US" sz="1800" b="0" i="0" dirty="0" err="1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sz="1800" b="0" i="0" baseline="-25000" dirty="0" err="1">
                <a:solidFill>
                  <a:schemeClr val="tx1"/>
                </a:solidFill>
              </a:rPr>
              <a:t>N</a:t>
            </a:r>
            <a:endParaRPr lang="en-US" sz="1800" b="0" i="0" baseline="-25000" dirty="0">
              <a:solidFill>
                <a:schemeClr val="tx1"/>
              </a:solidFill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104425" y="5933301"/>
            <a:ext cx="4086575" cy="276999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i="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</a:t>
            </a:r>
            <a:r>
              <a:rPr lang="en-US" sz="1800" i="0" dirty="0" smtClean="0">
                <a:solidFill>
                  <a:srgbClr val="0000CC"/>
                </a:solidFill>
              </a:rPr>
              <a:t>: 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access lowest </a:t>
            </a:r>
            <a:r>
              <a:rPr lang="en-US" sz="1800" b="0" i="0" dirty="0" smtClean="0">
                <a:solidFill>
                  <a:schemeClr val="tx1"/>
                </a:solidFill>
                <a:latin typeface="Symbol" panose="05050102010706020507" pitchFamily="18" charset="2"/>
              </a:rPr>
              <a:t>n</a:t>
            </a:r>
            <a:r>
              <a:rPr lang="en-US" sz="1800" b="0" i="0" dirty="0" smtClean="0">
                <a:solidFill>
                  <a:schemeClr val="tx1"/>
                </a:solidFill>
              </a:rPr>
              <a:t>*,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compare to Li</a:t>
            </a:r>
          </a:p>
        </p:txBody>
      </p:sp>
      <p:sp>
        <p:nvSpPr>
          <p:cNvPr id="322" name="TextBox 321"/>
          <p:cNvSpPr txBox="1"/>
          <p:nvPr/>
        </p:nvSpPr>
        <p:spPr>
          <a:xfrm>
            <a:off x="4039172" y="5933301"/>
            <a:ext cx="5104828" cy="276999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i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 / EBW</a:t>
            </a:r>
            <a:r>
              <a:rPr lang="en-US" sz="1800" i="0" dirty="0" smtClean="0">
                <a:solidFill>
                  <a:srgbClr val="0000CC"/>
                </a:solidFill>
              </a:rPr>
              <a:t>: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bridge </a:t>
            </a:r>
            <a:r>
              <a:rPr lang="en-US" sz="2000" b="0" i="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e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gap from start-up to ramp-up</a:t>
            </a:r>
          </a:p>
        </p:txBody>
      </p:sp>
      <p:sp>
        <p:nvSpPr>
          <p:cNvPr id="323" name="Right Arrow 322"/>
          <p:cNvSpPr/>
          <p:nvPr/>
        </p:nvSpPr>
        <p:spPr bwMode="auto">
          <a:xfrm rot="10800000" flipH="1">
            <a:off x="6882103" y="2541525"/>
            <a:ext cx="1804697" cy="3075249"/>
          </a:xfrm>
          <a:prstGeom prst="rightArrow">
            <a:avLst>
              <a:gd name="adj1" fmla="val 100000"/>
              <a:gd name="adj2" fmla="val 19179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45720" bIns="0"/>
          <a:lstStyle/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324" name="TextBox 323"/>
          <p:cNvSpPr txBox="1">
            <a:spLocks noChangeArrowheads="1"/>
          </p:cNvSpPr>
          <p:nvPr/>
        </p:nvSpPr>
        <p:spPr bwMode="auto">
          <a:xfrm>
            <a:off x="6891840" y="3277850"/>
            <a:ext cx="1718760" cy="14465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Inform choice </a:t>
            </a:r>
          </a:p>
          <a:p>
            <a:pPr algn="ctr">
              <a:defRPr/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of FNSF </a:t>
            </a:r>
          </a:p>
          <a:p>
            <a:pPr algn="ctr">
              <a:defRPr/>
            </a:pPr>
            <a:r>
              <a:rPr lang="en-US" sz="2400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aspect ratio </a:t>
            </a:r>
          </a:p>
          <a:p>
            <a:pPr algn="ctr">
              <a:defRPr/>
            </a:pPr>
            <a:r>
              <a:rPr lang="en-US" sz="2400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and </a:t>
            </a:r>
            <a:r>
              <a:rPr lang="en-US" sz="2400" i="0" dirty="0" err="1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divertor</a:t>
            </a:r>
            <a:endParaRPr lang="en-US" sz="2400" i="0" dirty="0" smtClean="0">
              <a:solidFill>
                <a:srgbClr val="FF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8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6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421209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  <p:bldP spid="315" grpId="0"/>
      <p:bldP spid="317" grpId="0"/>
      <p:bldP spid="21" grpId="0"/>
      <p:bldP spid="321" grpId="0"/>
      <p:bldP spid="3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10 year goal</a:t>
            </a:r>
            <a:r>
              <a:rPr lang="en-US" b="1" dirty="0"/>
              <a:t>: i</a:t>
            </a:r>
            <a:r>
              <a:rPr lang="en-US" b="1" dirty="0" smtClean="0"/>
              <a:t>ntegrate 100% non-inductive </a:t>
            </a:r>
            <a:r>
              <a:rPr lang="en-US" b="1" dirty="0"/>
              <a:t>+ high </a:t>
            </a:r>
            <a:r>
              <a:rPr lang="en-US" b="1" dirty="0">
                <a:latin typeface="Symbol" panose="05050102010706020507" pitchFamily="18" charset="2"/>
              </a:rPr>
              <a:t>b</a:t>
            </a:r>
            <a:r>
              <a:rPr lang="en-US" b="1" dirty="0"/>
              <a:t> </a:t>
            </a:r>
            <a:r>
              <a:rPr lang="en-US" b="1" dirty="0" smtClean="0"/>
              <a:t>&amp; </a:t>
            </a:r>
            <a:r>
              <a:rPr lang="en-US" b="1" dirty="0" err="1" smtClean="0">
                <a:latin typeface="Symbol" panose="05050102010706020507" pitchFamily="18" charset="2"/>
              </a:rPr>
              <a:t>t</a:t>
            </a:r>
            <a:r>
              <a:rPr lang="en-US" b="1" baseline="-25000" dirty="0" err="1" smtClean="0"/>
              <a:t>E</a:t>
            </a:r>
            <a:r>
              <a:rPr lang="en-US" b="1" dirty="0" smtClean="0"/>
              <a:t>  with advanced </a:t>
            </a:r>
            <a:r>
              <a:rPr lang="en-US" b="1" dirty="0" err="1" smtClean="0"/>
              <a:t>divertor</a:t>
            </a:r>
            <a:r>
              <a:rPr lang="en-US" b="1" dirty="0" smtClean="0"/>
              <a:t> </a:t>
            </a:r>
            <a:r>
              <a:rPr lang="en-US" b="1" dirty="0"/>
              <a:t>solution + </a:t>
            </a:r>
            <a:r>
              <a:rPr lang="en-US" b="1" dirty="0" smtClean="0"/>
              <a:t>high-Z solid / liquid metal walls</a:t>
            </a:r>
            <a:endParaRPr lang="en-US" b="1" dirty="0"/>
          </a:p>
        </p:txBody>
      </p:sp>
      <p:graphicFrame>
        <p:nvGraphicFramePr>
          <p:cNvPr id="95" name="Table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78279"/>
              </p:ext>
            </p:extLst>
          </p:nvPr>
        </p:nvGraphicFramePr>
        <p:xfrm>
          <a:off x="838197" y="1066800"/>
          <a:ext cx="7848603" cy="241447"/>
        </p:xfrm>
        <a:graphic>
          <a:graphicData uri="http://schemas.openxmlformats.org/drawingml/2006/table">
            <a:tbl>
              <a:tblPr/>
              <a:tblGrid>
                <a:gridCol w="872067"/>
                <a:gridCol w="872067"/>
                <a:gridCol w="872067"/>
                <a:gridCol w="872067"/>
                <a:gridCol w="872067"/>
                <a:gridCol w="872067"/>
                <a:gridCol w="872067"/>
                <a:gridCol w="872067"/>
                <a:gridCol w="872067"/>
              </a:tblGrid>
              <a:tr h="236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2015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2016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2017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2018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2019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2020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u="none" strike="noStrike" dirty="0" smtClean="0">
                          <a:latin typeface="+mn-lt"/>
                        </a:rPr>
                        <a:t>2021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u="none" strike="noStrike" dirty="0" smtClean="0">
                          <a:latin typeface="+mn-lt"/>
                        </a:rPr>
                        <a:t>2022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u="none" strike="noStrike" dirty="0" smtClean="0">
                          <a:latin typeface="+mn-lt"/>
                        </a:rPr>
                        <a:t>2023</a:t>
                      </a: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25" name="Pentagon 324"/>
          <p:cNvSpPr/>
          <p:nvPr/>
        </p:nvSpPr>
        <p:spPr bwMode="auto">
          <a:xfrm>
            <a:off x="4876800" y="1443228"/>
            <a:ext cx="3810000" cy="320040"/>
          </a:xfrm>
          <a:prstGeom prst="homePlate">
            <a:avLst>
              <a:gd name="adj" fmla="val 39997"/>
            </a:avLst>
          </a:prstGeom>
          <a:solidFill>
            <a:srgbClr val="FFCCCC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800" b="1" i="0" dirty="0" smtClean="0">
                <a:solidFill>
                  <a:schemeClr val="tx1"/>
                </a:solidFill>
                <a:ea typeface="ＭＳ Ｐゴシック" pitchFamily="-108" charset="-128"/>
              </a:rPr>
              <a:t> Integrate long-pulse + PMI</a:t>
            </a:r>
            <a:endParaRPr lang="en-US" sz="1800" b="1" i="0" dirty="0">
              <a:solidFill>
                <a:schemeClr val="tx1"/>
              </a:solidFill>
              <a:ea typeface="ＭＳ Ｐゴシック" pitchFamily="-108" charset="-128"/>
            </a:endParaRPr>
          </a:p>
        </p:txBody>
      </p:sp>
      <p:sp>
        <p:nvSpPr>
          <p:cNvPr id="326" name="Pentagon 325"/>
          <p:cNvSpPr/>
          <p:nvPr/>
        </p:nvSpPr>
        <p:spPr bwMode="auto">
          <a:xfrm>
            <a:off x="1143000" y="1443228"/>
            <a:ext cx="3886200" cy="320040"/>
          </a:xfrm>
          <a:prstGeom prst="homePlate">
            <a:avLst>
              <a:gd name="adj" fmla="val 39997"/>
            </a:avLst>
          </a:prstGeom>
          <a:solidFill>
            <a:srgbClr val="CCEC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i="0" dirty="0" smtClean="0">
                <a:solidFill>
                  <a:schemeClr val="tx1"/>
                </a:solidFill>
                <a:ea typeface="ＭＳ Ｐゴシック" pitchFamily="-108" charset="-128"/>
              </a:rPr>
              <a:t>Establish ST physics, scenarios</a:t>
            </a:r>
            <a:endParaRPr lang="en-US" sz="1600" i="0" dirty="0">
              <a:solidFill>
                <a:schemeClr val="tx1"/>
              </a:solidFill>
              <a:ea typeface="ＭＳ Ｐゴシック" pitchFamily="-108" charset="-128"/>
            </a:endParaRPr>
          </a:p>
        </p:txBody>
      </p:sp>
      <p:sp>
        <p:nvSpPr>
          <p:cNvPr id="225" name="Chevron 224"/>
          <p:cNvSpPr/>
          <p:nvPr/>
        </p:nvSpPr>
        <p:spPr bwMode="auto">
          <a:xfrm>
            <a:off x="5181600" y="3581399"/>
            <a:ext cx="2667000" cy="1219201"/>
          </a:xfrm>
          <a:prstGeom prst="chevron">
            <a:avLst>
              <a:gd name="adj" fmla="val 31454"/>
            </a:avLst>
          </a:prstGeom>
          <a:gradFill flip="none" rotWithShape="1">
            <a:gsLst>
              <a:gs pos="5000">
                <a:srgbClr val="FFCCCC"/>
              </a:gs>
              <a:gs pos="73000">
                <a:srgbClr val="CCECFF"/>
              </a:gs>
            </a:gsLst>
            <a:lin ang="14400000" scaled="0"/>
            <a:tileRect/>
          </a:gra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0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0" y="5926527"/>
            <a:ext cx="1143000" cy="34471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600" b="1" i="0" dirty="0" smtClean="0">
                <a:solidFill>
                  <a:schemeClr val="tx1"/>
                </a:solidFill>
                <a:latin typeface="Arial Narrow" pitchFamily="34" charset="0"/>
              </a:rPr>
              <a:t>High-Z and </a:t>
            </a:r>
          </a:p>
          <a:p>
            <a:pPr algn="r">
              <a:lnSpc>
                <a:spcPct val="70000"/>
              </a:lnSpc>
            </a:pPr>
            <a:r>
              <a:rPr lang="en-US" sz="1600" b="1" i="0" dirty="0" smtClean="0">
                <a:solidFill>
                  <a:schemeClr val="tx1"/>
                </a:solidFill>
                <a:latin typeface="Arial Narrow" pitchFamily="34" charset="0"/>
              </a:rPr>
              <a:t>lithium PFCs</a:t>
            </a:r>
            <a:endParaRPr lang="en-US" sz="1600" b="1" i="0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38" name="Chevron 237"/>
          <p:cNvSpPr/>
          <p:nvPr/>
        </p:nvSpPr>
        <p:spPr bwMode="auto">
          <a:xfrm>
            <a:off x="3352800" y="4352544"/>
            <a:ext cx="2303678" cy="1097649"/>
          </a:xfrm>
          <a:prstGeom prst="chevron">
            <a:avLst>
              <a:gd name="adj" fmla="val 55991"/>
            </a:avLst>
          </a:prstGeom>
          <a:gradFill flip="none" rotWithShape="1">
            <a:gsLst>
              <a:gs pos="39000">
                <a:srgbClr val="FFCCCC"/>
              </a:gs>
              <a:gs pos="100000">
                <a:srgbClr val="CCECFF"/>
              </a:gs>
            </a:gsLst>
            <a:lin ang="13500000" scaled="1"/>
            <a:tileRect/>
          </a:gra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Arial Narrow" pitchFamily="34" charset="0"/>
            </a:endParaRPr>
          </a:p>
        </p:txBody>
      </p:sp>
      <p:sp>
        <p:nvSpPr>
          <p:cNvPr id="239" name="Chevron 238"/>
          <p:cNvSpPr/>
          <p:nvPr/>
        </p:nvSpPr>
        <p:spPr bwMode="auto">
          <a:xfrm>
            <a:off x="3135630" y="5107141"/>
            <a:ext cx="1756410" cy="323850"/>
          </a:xfrm>
          <a:prstGeom prst="chevron">
            <a:avLst>
              <a:gd name="adj" fmla="val 55991"/>
            </a:avLst>
          </a:prstGeom>
          <a:gradFill flip="none" rotWithShape="1">
            <a:gsLst>
              <a:gs pos="73000">
                <a:srgbClr val="FFCCCC"/>
              </a:gs>
              <a:gs pos="100000">
                <a:srgbClr val="CCECFF"/>
              </a:gs>
            </a:gsLst>
            <a:lin ang="10800000" scaled="1"/>
            <a:tileRect/>
          </a:gra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Arial Narrow" pitchFamily="34" charset="0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0" y="5298001"/>
            <a:ext cx="1143000" cy="38779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200" i="0" dirty="0" smtClean="0">
                <a:solidFill>
                  <a:schemeClr val="tx1"/>
                </a:solidFill>
                <a:latin typeface="Arial Narrow" pitchFamily="34" charset="0"/>
              </a:rPr>
              <a:t>Snowflake and </a:t>
            </a:r>
            <a:r>
              <a:rPr lang="en-US" sz="1200" i="0" dirty="0" err="1" smtClean="0">
                <a:solidFill>
                  <a:schemeClr val="tx1"/>
                </a:solidFill>
                <a:latin typeface="Arial Narrow" pitchFamily="34" charset="0"/>
              </a:rPr>
              <a:t>radiative</a:t>
            </a:r>
            <a:r>
              <a:rPr lang="en-US" sz="1200" i="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1200" i="0" dirty="0" err="1" smtClean="0">
                <a:solidFill>
                  <a:schemeClr val="tx1"/>
                </a:solidFill>
                <a:latin typeface="Arial Narrow" pitchFamily="34" charset="0"/>
              </a:rPr>
              <a:t>divertor</a:t>
            </a:r>
            <a:r>
              <a:rPr lang="en-US" sz="1200" i="0" dirty="0" smtClean="0">
                <a:solidFill>
                  <a:schemeClr val="tx1"/>
                </a:solidFill>
                <a:latin typeface="Arial Narrow" pitchFamily="34" charset="0"/>
              </a:rPr>
              <a:t> exhaust location</a:t>
            </a:r>
            <a:endParaRPr lang="en-US" sz="1200" i="0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41" name="Pentagon 240"/>
          <p:cNvSpPr/>
          <p:nvPr/>
        </p:nvSpPr>
        <p:spPr bwMode="auto">
          <a:xfrm>
            <a:off x="1143000" y="5313656"/>
            <a:ext cx="3904488" cy="259080"/>
          </a:xfrm>
          <a:prstGeom prst="homePlate">
            <a:avLst>
              <a:gd name="adj" fmla="val 58522"/>
            </a:avLst>
          </a:prstGeom>
          <a:gradFill>
            <a:gsLst>
              <a:gs pos="0">
                <a:srgbClr val="FFCCCC"/>
              </a:gs>
              <a:gs pos="100000">
                <a:srgbClr val="CCECFF"/>
              </a:gs>
            </a:gsLst>
            <a:lin ang="10800000" scaled="1"/>
          </a:gra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Arial Narrow" pitchFamily="34" charset="0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1283667" y="5313656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Lower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1840230" y="5313656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Lower or Upper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3055009" y="5313656"/>
            <a:ext cx="121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Lower + Upper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0" y="4940046"/>
            <a:ext cx="1143000" cy="39395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200" i="0" dirty="0" err="1" smtClean="0">
                <a:solidFill>
                  <a:schemeClr val="tx1"/>
                </a:solidFill>
                <a:latin typeface="Arial Narrow" pitchFamily="34" charset="0"/>
              </a:rPr>
              <a:t>P</a:t>
            </a:r>
            <a:r>
              <a:rPr lang="en-US" sz="1200" i="0" baseline="-25000" dirty="0" err="1" smtClean="0">
                <a:solidFill>
                  <a:schemeClr val="tx1"/>
                </a:solidFill>
                <a:latin typeface="Arial Narrow" pitchFamily="34" charset="0"/>
              </a:rPr>
              <a:t>heat</a:t>
            </a:r>
            <a:r>
              <a:rPr lang="en-US" sz="1200" i="0" dirty="0" smtClean="0">
                <a:solidFill>
                  <a:schemeClr val="tx1"/>
                </a:solidFill>
                <a:latin typeface="Arial Narrow" pitchFamily="34" charset="0"/>
              </a:rPr>
              <a:t> [MW] with</a:t>
            </a:r>
          </a:p>
          <a:p>
            <a:pPr algn="r">
              <a:lnSpc>
                <a:spcPct val="80000"/>
              </a:lnSpc>
            </a:pPr>
            <a:r>
              <a:rPr lang="en-US" sz="1200" i="0" dirty="0" err="1" smtClean="0">
                <a:solidFill>
                  <a:schemeClr val="tx1"/>
                </a:solidFill>
                <a:latin typeface="Arial Narrow" pitchFamily="34" charset="0"/>
              </a:rPr>
              <a:t>q</a:t>
            </a:r>
            <a:r>
              <a:rPr lang="en-US" sz="1200" i="0" baseline="-25000" dirty="0" err="1" smtClean="0">
                <a:solidFill>
                  <a:schemeClr val="tx1"/>
                </a:solidFill>
                <a:latin typeface="Arial Narrow" pitchFamily="34" charset="0"/>
              </a:rPr>
              <a:t>peak</a:t>
            </a:r>
            <a:r>
              <a:rPr lang="en-US" sz="1200" i="0" dirty="0" smtClean="0">
                <a:solidFill>
                  <a:schemeClr val="tx1"/>
                </a:solidFill>
                <a:latin typeface="Arial Narrow" pitchFamily="34" charset="0"/>
              </a:rPr>
              <a:t> &lt; 10MW/m</a:t>
            </a:r>
            <a:r>
              <a:rPr lang="en-US" sz="1200" i="0" baseline="30000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</a:p>
          <a:p>
            <a:pPr algn="r">
              <a:lnSpc>
                <a:spcPct val="80000"/>
              </a:lnSpc>
            </a:pPr>
            <a:endParaRPr lang="en-US" sz="1200" i="0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53" name="Chevron 252"/>
          <p:cNvSpPr/>
          <p:nvPr/>
        </p:nvSpPr>
        <p:spPr bwMode="auto">
          <a:xfrm>
            <a:off x="3124200" y="3521571"/>
            <a:ext cx="2850642" cy="1230630"/>
          </a:xfrm>
          <a:prstGeom prst="chevron">
            <a:avLst>
              <a:gd name="adj" fmla="val 5599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Arial Narrow" pitchFamily="34" charset="0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0" y="4234041"/>
            <a:ext cx="1143000" cy="25853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NBI+BS I</a:t>
            </a:r>
            <a:r>
              <a:rPr lang="en-US" sz="1050" i="0" baseline="-250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P</a:t>
            </a: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ramp-up: initial </a:t>
            </a: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  <a:sym typeface="Wingdings" pitchFamily="2" charset="2"/>
              </a:rPr>
              <a:t> final</a:t>
            </a: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[MA]</a:t>
            </a:r>
            <a:endParaRPr lang="en-US" sz="1050" i="0" baseline="-250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5" name="Pentagon 254"/>
          <p:cNvSpPr/>
          <p:nvPr/>
        </p:nvSpPr>
        <p:spPr bwMode="auto">
          <a:xfrm>
            <a:off x="1143000" y="4234041"/>
            <a:ext cx="4339590" cy="259080"/>
          </a:xfrm>
          <a:prstGeom prst="homePlate">
            <a:avLst>
              <a:gd name="adj" fmla="val 5944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256" name="Chevron 255"/>
          <p:cNvSpPr/>
          <p:nvPr/>
        </p:nvSpPr>
        <p:spPr bwMode="auto">
          <a:xfrm>
            <a:off x="3097530" y="3065651"/>
            <a:ext cx="1619250" cy="582930"/>
          </a:xfrm>
          <a:prstGeom prst="chevron">
            <a:avLst>
              <a:gd name="adj" fmla="val 5599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0" y="3124200"/>
            <a:ext cx="1143000" cy="11445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Sustained </a:t>
            </a:r>
            <a:r>
              <a:rPr lang="en-US" sz="1050" i="0" dirty="0" err="1" smtClean="0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b</a:t>
            </a:r>
            <a:r>
              <a:rPr lang="en-US" sz="1050" i="0" baseline="-25000" dirty="0" err="1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N</a:t>
            </a:r>
            <a:endParaRPr lang="en-US" sz="1050" i="0" baseline="-250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0" y="3439839"/>
            <a:ext cx="1143000" cy="13074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i="0" dirty="0" smtClean="0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n</a:t>
            </a:r>
            <a:r>
              <a:rPr lang="en-US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* / </a:t>
            </a:r>
            <a:r>
              <a:rPr lang="en-US" i="0" dirty="0" smtClean="0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n</a:t>
            </a:r>
            <a:r>
              <a:rPr lang="en-US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* </a:t>
            </a: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(NSTX)</a:t>
            </a:r>
            <a:endParaRPr lang="en-US" sz="1050" i="0" baseline="-250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9" name="Pentagon 258"/>
          <p:cNvSpPr/>
          <p:nvPr/>
        </p:nvSpPr>
        <p:spPr bwMode="auto">
          <a:xfrm>
            <a:off x="1143001" y="3065651"/>
            <a:ext cx="3368040" cy="259080"/>
          </a:xfrm>
          <a:prstGeom prst="homePlate">
            <a:avLst>
              <a:gd name="adj" fmla="val 5944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2128370" y="3065651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4 – 6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1" name="TextBox 260"/>
          <p:cNvSpPr txBox="1"/>
          <p:nvPr/>
        </p:nvSpPr>
        <p:spPr>
          <a:xfrm>
            <a:off x="3354636" y="3065651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5 – 6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1348740" y="3065651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3 – 5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2783613" y="3065651"/>
            <a:ext cx="504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NCC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0" y="3783181"/>
            <a:ext cx="1143000" cy="22756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Non-inductive</a:t>
            </a:r>
          </a:p>
          <a:p>
            <a:pPr algn="r">
              <a:lnSpc>
                <a:spcPct val="70000"/>
              </a:lnSpc>
            </a:pP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fraction (</a:t>
            </a:r>
            <a:r>
              <a:rPr lang="en-US" sz="1050" i="0" dirty="0" err="1" smtClean="0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D</a:t>
            </a:r>
            <a:r>
              <a:rPr lang="en-US" sz="1050" i="0" dirty="0" err="1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t</a:t>
            </a: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≥ </a:t>
            </a:r>
            <a:r>
              <a:rPr lang="en-US" sz="1050" i="0" dirty="0" err="1" smtClean="0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t</a:t>
            </a:r>
            <a:r>
              <a:rPr lang="en-US" sz="1050" i="0" baseline="-25000" dirty="0" err="1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CR</a:t>
            </a: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)</a:t>
            </a:r>
            <a:endParaRPr lang="en-US" sz="105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5" name="Chevron 264"/>
          <p:cNvSpPr/>
          <p:nvPr/>
        </p:nvSpPr>
        <p:spPr bwMode="auto">
          <a:xfrm>
            <a:off x="4107942" y="3259961"/>
            <a:ext cx="647700" cy="259080"/>
          </a:xfrm>
          <a:prstGeom prst="chevron">
            <a:avLst>
              <a:gd name="adj" fmla="val 5599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266" name="Chevron 265"/>
          <p:cNvSpPr/>
          <p:nvPr/>
        </p:nvSpPr>
        <p:spPr bwMode="auto">
          <a:xfrm>
            <a:off x="3002280" y="3586341"/>
            <a:ext cx="971550" cy="259080"/>
          </a:xfrm>
          <a:prstGeom prst="chevron">
            <a:avLst>
              <a:gd name="adj" fmla="val 5599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267" name="Chevron 266"/>
          <p:cNvSpPr/>
          <p:nvPr/>
        </p:nvSpPr>
        <p:spPr bwMode="auto">
          <a:xfrm>
            <a:off x="3280410" y="4363581"/>
            <a:ext cx="2072640" cy="323850"/>
          </a:xfrm>
          <a:prstGeom prst="chevron">
            <a:avLst>
              <a:gd name="adj" fmla="val 5599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0" y="4557891"/>
            <a:ext cx="1143000" cy="2276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CHI closed-flux</a:t>
            </a:r>
          </a:p>
          <a:p>
            <a:pPr algn="r">
              <a:lnSpc>
                <a:spcPct val="70000"/>
              </a:lnSpc>
            </a:pP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current [MA]</a:t>
            </a:r>
            <a:endParaRPr lang="en-US" sz="1050" i="0" baseline="-250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9" name="Pentagon 268"/>
          <p:cNvSpPr/>
          <p:nvPr/>
        </p:nvSpPr>
        <p:spPr bwMode="auto">
          <a:xfrm>
            <a:off x="1143000" y="4557891"/>
            <a:ext cx="4210050" cy="259080"/>
          </a:xfrm>
          <a:prstGeom prst="homePlate">
            <a:avLst>
              <a:gd name="adj" fmla="val 5944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1219200" y="4557891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0.15 – 0.2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1" name="TextBox 270"/>
          <p:cNvSpPr txBox="1"/>
          <p:nvPr/>
        </p:nvSpPr>
        <p:spPr>
          <a:xfrm>
            <a:off x="2039901" y="4557891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0.2 – 0.3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2" name="TextBox 271"/>
          <p:cNvSpPr txBox="1"/>
          <p:nvPr/>
        </p:nvSpPr>
        <p:spPr>
          <a:xfrm>
            <a:off x="3219239" y="4557891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0.3 – 0.5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4050030" y="4557891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0.4 – 0.6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1992630" y="4234041"/>
            <a:ext cx="758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0.6 </a:t>
            </a:r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  <a:sym typeface="Wingdings" pitchFamily="2" charset="2"/>
              </a:rPr>
              <a:t> 0.8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3215289" y="4234041"/>
            <a:ext cx="758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0.5 </a:t>
            </a:r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  <a:sym typeface="Wingdings" pitchFamily="2" charset="2"/>
              </a:rPr>
              <a:t> 0.9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4050030" y="4234041"/>
            <a:ext cx="758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0.4 </a:t>
            </a:r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  <a:sym typeface="Wingdings" pitchFamily="2" charset="2"/>
              </a:rPr>
              <a:t> 1.0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7" name="Pentagon 276"/>
          <p:cNvSpPr/>
          <p:nvPr/>
        </p:nvSpPr>
        <p:spPr bwMode="auto">
          <a:xfrm>
            <a:off x="1143000" y="3392031"/>
            <a:ext cx="4191000" cy="259080"/>
          </a:xfrm>
          <a:prstGeom prst="homePlate">
            <a:avLst>
              <a:gd name="adj" fmla="val 5944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278" name="TextBox 277"/>
          <p:cNvSpPr txBox="1"/>
          <p:nvPr/>
        </p:nvSpPr>
        <p:spPr>
          <a:xfrm>
            <a:off x="1399174" y="3392031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0.6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2186940" y="3392031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0.4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3257550" y="3392031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0.3 – 0.2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4050030" y="3392031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0.2 – 0.1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2783613" y="3373895"/>
            <a:ext cx="504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 err="1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Cryo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3" name="Pentagon 282"/>
          <p:cNvSpPr/>
          <p:nvPr/>
        </p:nvSpPr>
        <p:spPr bwMode="auto">
          <a:xfrm>
            <a:off x="1143000" y="3783181"/>
            <a:ext cx="4404360" cy="259080"/>
          </a:xfrm>
          <a:prstGeom prst="homePlate">
            <a:avLst>
              <a:gd name="adj" fmla="val 5944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1283970" y="3783181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70 – 90%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1992630" y="3783181"/>
            <a:ext cx="781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80 – 110%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3259429" y="3783181"/>
            <a:ext cx="79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90 – 120%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4050030" y="3783181"/>
            <a:ext cx="861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100 – 140%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8" name="Chevron 287"/>
          <p:cNvSpPr/>
          <p:nvPr/>
        </p:nvSpPr>
        <p:spPr bwMode="auto">
          <a:xfrm>
            <a:off x="3288030" y="4428351"/>
            <a:ext cx="647700" cy="194310"/>
          </a:xfrm>
          <a:prstGeom prst="chevron">
            <a:avLst>
              <a:gd name="adj" fmla="val 5599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2907030" y="4425821"/>
            <a:ext cx="26770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ECH</a:t>
            </a:r>
            <a:endParaRPr lang="en-US" sz="12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3" name="Group 289"/>
          <p:cNvGrpSpPr/>
          <p:nvPr/>
        </p:nvGrpSpPr>
        <p:grpSpPr>
          <a:xfrm>
            <a:off x="7544202" y="2895600"/>
            <a:ext cx="1542647" cy="2514600"/>
            <a:chOff x="7324021" y="2514600"/>
            <a:chExt cx="1534529" cy="2286000"/>
          </a:xfrm>
        </p:grpSpPr>
        <p:sp>
          <p:nvSpPr>
            <p:cNvPr id="291" name="Right Arrow 290"/>
            <p:cNvSpPr/>
            <p:nvPr/>
          </p:nvSpPr>
          <p:spPr bwMode="auto">
            <a:xfrm rot="10800000" flipH="1">
              <a:off x="7399421" y="2514600"/>
              <a:ext cx="1440180" cy="2286000"/>
            </a:xfrm>
            <a:prstGeom prst="rightArrow">
              <a:avLst>
                <a:gd name="adj1" fmla="val 100000"/>
                <a:gd name="adj2" fmla="val 19179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45720" bIns="0"/>
            <a:lstStyle/>
            <a:p>
              <a:pPr algn="ctr">
                <a:spcBef>
                  <a:spcPct val="20000"/>
                </a:spcBef>
                <a:defRPr/>
              </a:pPr>
              <a:endParaRPr lang="en-US" sz="1100" b="1" i="0" dirty="0">
                <a:solidFill>
                  <a:srgbClr val="1822CD"/>
                </a:solidFill>
                <a:latin typeface="Helvetica" pitchFamily="-128" charset="0"/>
              </a:endParaRPr>
            </a:p>
            <a:p>
              <a:pPr algn="ctr">
                <a:spcBef>
                  <a:spcPct val="20000"/>
                </a:spcBef>
                <a:defRPr/>
              </a:pPr>
              <a:endParaRPr lang="en-US" sz="1100" b="1" i="0" dirty="0">
                <a:solidFill>
                  <a:srgbClr val="1822CD"/>
                </a:solidFill>
                <a:latin typeface="Helvetica" pitchFamily="-128" charset="0"/>
              </a:endParaRPr>
            </a:p>
            <a:p>
              <a:pPr algn="ctr">
                <a:spcBef>
                  <a:spcPct val="20000"/>
                </a:spcBef>
                <a:defRPr/>
              </a:pPr>
              <a:endParaRPr lang="en-US" sz="1100" b="1" i="0" dirty="0">
                <a:solidFill>
                  <a:srgbClr val="1822CD"/>
                </a:solidFill>
                <a:latin typeface="Helvetica" pitchFamily="-128" charset="0"/>
              </a:endParaRPr>
            </a:p>
            <a:p>
              <a:pPr algn="ctr">
                <a:spcBef>
                  <a:spcPct val="20000"/>
                </a:spcBef>
                <a:defRPr/>
              </a:pPr>
              <a:endParaRPr lang="en-US" sz="1100" b="1" i="0" dirty="0">
                <a:solidFill>
                  <a:srgbClr val="1822CD"/>
                </a:solidFill>
                <a:latin typeface="Helvetica" pitchFamily="-128" charset="0"/>
              </a:endParaRPr>
            </a:p>
          </p:txBody>
        </p:sp>
        <p:sp>
          <p:nvSpPr>
            <p:cNvPr id="292" name="TextBox 291"/>
            <p:cNvSpPr txBox="1">
              <a:spLocks noChangeArrowheads="1"/>
            </p:cNvSpPr>
            <p:nvPr/>
          </p:nvSpPr>
          <p:spPr bwMode="auto">
            <a:xfrm>
              <a:off x="7324021" y="3001350"/>
              <a:ext cx="1534529" cy="128706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Inform choice </a:t>
              </a:r>
            </a:p>
            <a:p>
              <a:pPr algn="ctr">
                <a:defRPr/>
              </a:pPr>
              <a:r>
                <a:rPr lang="en-US" sz="1600" b="1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of FNSF / DEMO </a:t>
              </a:r>
              <a:r>
                <a:rPr lang="en-US" sz="1800" b="1" i="0" dirty="0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plasma facing components and </a:t>
              </a:r>
              <a:r>
                <a:rPr lang="en-US" sz="1800" b="1" i="0" dirty="0" err="1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divertor</a:t>
              </a:r>
              <a:endParaRPr lang="en-US" sz="1800" b="1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327" name="Pentagon 326"/>
          <p:cNvSpPr/>
          <p:nvPr/>
        </p:nvSpPr>
        <p:spPr bwMode="auto">
          <a:xfrm rot="17188147">
            <a:off x="5146772" y="5563058"/>
            <a:ext cx="803666" cy="586202"/>
          </a:xfrm>
          <a:prstGeom prst="homePlate">
            <a:avLst>
              <a:gd name="adj" fmla="val 39997"/>
            </a:avLst>
          </a:prstGeom>
          <a:solidFill>
            <a:srgbClr val="FFCCCC"/>
          </a:solidFill>
          <a:ln w="6350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endParaRPr lang="en-US" sz="1050" i="0" dirty="0">
              <a:ea typeface="ＭＳ Ｐゴシック" pitchFamily="-108" charset="-128"/>
            </a:endParaRPr>
          </a:p>
        </p:txBody>
      </p:sp>
      <p:sp>
        <p:nvSpPr>
          <p:cNvPr id="335" name="Pentagon 334"/>
          <p:cNvSpPr/>
          <p:nvPr/>
        </p:nvSpPr>
        <p:spPr bwMode="auto">
          <a:xfrm>
            <a:off x="1143000" y="6123801"/>
            <a:ext cx="7086600" cy="259080"/>
          </a:xfrm>
          <a:prstGeom prst="homePlate">
            <a:avLst>
              <a:gd name="adj" fmla="val 7358"/>
            </a:avLst>
          </a:prstGeom>
          <a:solidFill>
            <a:srgbClr val="FFCCCC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0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5341620" y="6093023"/>
            <a:ext cx="1516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 smtClean="0">
                <a:solidFill>
                  <a:schemeClr val="tx1"/>
                </a:solidFill>
                <a:latin typeface="Arial Narrow" pitchFamily="34" charset="0"/>
              </a:rPr>
              <a:t>Flowing Li module</a:t>
            </a:r>
            <a:endParaRPr lang="en-US" sz="1400" b="1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1295400" y="6093023"/>
            <a:ext cx="1733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 smtClean="0">
                <a:solidFill>
                  <a:schemeClr val="tx1"/>
                </a:solidFill>
                <a:latin typeface="Arial Narrow" pitchFamily="34" charset="0"/>
              </a:rPr>
              <a:t>Increased Li coverage</a:t>
            </a:r>
            <a:endParaRPr lang="en-US" sz="1400" b="1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3227333" y="6096000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 smtClean="0">
                <a:solidFill>
                  <a:schemeClr val="tx1"/>
                </a:solidFill>
                <a:latin typeface="Arial Narrow" pitchFamily="34" charset="0"/>
              </a:rPr>
              <a:t>Liquid Li on high-Z div tiles</a:t>
            </a:r>
            <a:endParaRPr lang="en-US" sz="1400" b="1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40" name="Pentagon 339"/>
          <p:cNvSpPr/>
          <p:nvPr/>
        </p:nvSpPr>
        <p:spPr bwMode="auto">
          <a:xfrm rot="17188147">
            <a:off x="7531322" y="5468112"/>
            <a:ext cx="799060" cy="828609"/>
          </a:xfrm>
          <a:prstGeom prst="homePlate">
            <a:avLst>
              <a:gd name="adj" fmla="val 39997"/>
            </a:avLst>
          </a:prstGeom>
          <a:solidFill>
            <a:srgbClr val="FFCCCC"/>
          </a:solidFill>
          <a:ln w="6350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endParaRPr lang="en-US" sz="1050" i="0" dirty="0">
              <a:ea typeface="ＭＳ Ｐゴシック" pitchFamily="-108" charset="-128"/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6798575" y="6096000"/>
            <a:ext cx="150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 smtClean="0">
                <a:solidFill>
                  <a:schemeClr val="tx1"/>
                </a:solidFill>
                <a:latin typeface="Arial Narrow" pitchFamily="34" charset="0"/>
              </a:rPr>
              <a:t>Flowing Li </a:t>
            </a:r>
            <a:r>
              <a:rPr lang="en-US" sz="1400" b="1" i="0" dirty="0" err="1" smtClean="0">
                <a:solidFill>
                  <a:schemeClr val="tx1"/>
                </a:solidFill>
                <a:latin typeface="Arial Narrow" pitchFamily="34" charset="0"/>
              </a:rPr>
              <a:t>divertor</a:t>
            </a:r>
            <a:endParaRPr lang="en-US" sz="1400" b="1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42" name="Pentagon 341"/>
          <p:cNvSpPr/>
          <p:nvPr/>
        </p:nvSpPr>
        <p:spPr bwMode="auto">
          <a:xfrm>
            <a:off x="1143000" y="5799951"/>
            <a:ext cx="7086600" cy="259080"/>
          </a:xfrm>
          <a:prstGeom prst="homePlate">
            <a:avLst>
              <a:gd name="adj" fmla="val 59441"/>
            </a:avLst>
          </a:prstGeom>
          <a:solidFill>
            <a:srgbClr val="FFCCCC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0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6019800" y="5799951"/>
            <a:ext cx="130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 smtClean="0">
                <a:solidFill>
                  <a:schemeClr val="tx1"/>
                </a:solidFill>
                <a:latin typeface="Arial Narrow" pitchFamily="34" charset="0"/>
              </a:rPr>
              <a:t>High-Z first-wall</a:t>
            </a:r>
            <a:endParaRPr lang="en-US" sz="1400" b="1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1752600" y="5799951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 smtClean="0">
                <a:solidFill>
                  <a:schemeClr val="tx1"/>
                </a:solidFill>
                <a:latin typeface="Arial Narrow" pitchFamily="34" charset="0"/>
              </a:rPr>
              <a:t>High-Z tile row</a:t>
            </a:r>
            <a:endParaRPr lang="en-US" sz="1400" b="1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45" name="TextBox 344"/>
          <p:cNvSpPr txBox="1"/>
          <p:nvPr/>
        </p:nvSpPr>
        <p:spPr>
          <a:xfrm>
            <a:off x="2974859" y="5799951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 smtClean="0">
                <a:solidFill>
                  <a:schemeClr val="tx1"/>
                </a:solidFill>
                <a:latin typeface="Arial Narrow" pitchFamily="34" charset="0"/>
              </a:rPr>
              <a:t>High-Z tile rows</a:t>
            </a:r>
            <a:endParaRPr lang="en-US" sz="1400" b="1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4423747" y="5799951"/>
            <a:ext cx="1643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 smtClean="0">
                <a:solidFill>
                  <a:schemeClr val="tx1"/>
                </a:solidFill>
                <a:latin typeface="Arial Narrow" pitchFamily="34" charset="0"/>
              </a:rPr>
              <a:t>High-Z outboard div</a:t>
            </a:r>
            <a:endParaRPr lang="en-US" sz="1400" b="1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7310643" y="5791200"/>
            <a:ext cx="86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 smtClean="0">
                <a:solidFill>
                  <a:schemeClr val="tx1"/>
                </a:solidFill>
                <a:latin typeface="Arial Narrow" pitchFamily="34" charset="0"/>
              </a:rPr>
              <a:t>All high-Z</a:t>
            </a:r>
            <a:endParaRPr lang="en-US" sz="1400" b="1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00" name="Chevron 399"/>
          <p:cNvSpPr/>
          <p:nvPr/>
        </p:nvSpPr>
        <p:spPr bwMode="auto">
          <a:xfrm>
            <a:off x="3931920" y="2377440"/>
            <a:ext cx="731520" cy="381000"/>
          </a:xfrm>
          <a:prstGeom prst="chevron">
            <a:avLst>
              <a:gd name="adj" fmla="val 5599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401" name="TextBox 400"/>
          <p:cNvSpPr txBox="1"/>
          <p:nvPr/>
        </p:nvSpPr>
        <p:spPr>
          <a:xfrm>
            <a:off x="0" y="2283574"/>
            <a:ext cx="1143000" cy="34079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Structural force</a:t>
            </a:r>
          </a:p>
          <a:p>
            <a:pPr algn="r">
              <a:lnSpc>
                <a:spcPct val="70000"/>
              </a:lnSpc>
            </a:pP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and coil heating </a:t>
            </a:r>
          </a:p>
          <a:p>
            <a:pPr algn="r">
              <a:lnSpc>
                <a:spcPct val="70000"/>
              </a:lnSpc>
            </a:pP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limit fractions</a:t>
            </a:r>
            <a:endParaRPr lang="en-US" sz="1050" i="0" baseline="-250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02" name="Pentagon 401"/>
          <p:cNvSpPr/>
          <p:nvPr/>
        </p:nvSpPr>
        <p:spPr bwMode="auto">
          <a:xfrm rot="3105075">
            <a:off x="7763256" y="2420213"/>
            <a:ext cx="457200" cy="320040"/>
          </a:xfrm>
          <a:prstGeom prst="homePlate">
            <a:avLst>
              <a:gd name="adj" fmla="val 39997"/>
            </a:avLst>
          </a:prstGeom>
          <a:solidFill>
            <a:srgbClr val="FFCCCC"/>
          </a:solidFill>
          <a:ln w="6350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endParaRPr lang="en-US" sz="1050" b="1" i="0" dirty="0">
              <a:ea typeface="ＭＳ Ｐゴシック" pitchFamily="-108" charset="-128"/>
            </a:endParaRPr>
          </a:p>
        </p:txBody>
      </p:sp>
      <p:sp>
        <p:nvSpPr>
          <p:cNvPr id="403" name="Pentagon 402"/>
          <p:cNvSpPr/>
          <p:nvPr/>
        </p:nvSpPr>
        <p:spPr bwMode="auto">
          <a:xfrm rot="3105075">
            <a:off x="5524010" y="2419811"/>
            <a:ext cx="457200" cy="320040"/>
          </a:xfrm>
          <a:prstGeom prst="homePlate">
            <a:avLst>
              <a:gd name="adj" fmla="val 39997"/>
            </a:avLst>
          </a:prstGeom>
          <a:solidFill>
            <a:srgbClr val="FFCCCC"/>
          </a:solidFill>
          <a:ln w="6350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endParaRPr lang="en-US" b="1" i="0" dirty="0">
              <a:latin typeface="Arial Narrow" pitchFamily="34" charset="0"/>
              <a:ea typeface="ＭＳ Ｐゴシック" pitchFamily="-108" charset="-128"/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0" y="1996350"/>
            <a:ext cx="1143000" cy="2276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Maximum</a:t>
            </a:r>
          </a:p>
          <a:p>
            <a:pPr algn="r">
              <a:lnSpc>
                <a:spcPct val="70000"/>
              </a:lnSpc>
            </a:pP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B</a:t>
            </a:r>
            <a:r>
              <a:rPr lang="en-US" sz="1050" i="0" baseline="-250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T</a:t>
            </a: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[T] and  I</a:t>
            </a:r>
            <a:r>
              <a:rPr lang="en-US" sz="1050" i="0" baseline="-250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P </a:t>
            </a: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[MA]</a:t>
            </a:r>
            <a:endParaRPr lang="en-US" sz="105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0" y="2690134"/>
            <a:ext cx="1143000" cy="11445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Nominal </a:t>
            </a:r>
            <a:r>
              <a:rPr lang="en-US" sz="1050" i="0" dirty="0" err="1" smtClean="0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t</a:t>
            </a:r>
            <a:r>
              <a:rPr lang="en-US" sz="1050" i="0" baseline="-25000" dirty="0" err="1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pulse</a:t>
            </a:r>
            <a:r>
              <a:rPr lang="en-US" sz="105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[s]</a:t>
            </a:r>
            <a:endParaRPr lang="en-US" sz="1050" i="0" baseline="-250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06" name="Pentagon 405"/>
          <p:cNvSpPr/>
          <p:nvPr/>
        </p:nvSpPr>
        <p:spPr bwMode="auto">
          <a:xfrm>
            <a:off x="4716780" y="2209800"/>
            <a:ext cx="3360420" cy="384048"/>
          </a:xfrm>
          <a:prstGeom prst="homePlate">
            <a:avLst>
              <a:gd name="adj" fmla="val 39997"/>
            </a:avLst>
          </a:prstGeom>
          <a:solidFill>
            <a:srgbClr val="FFCCCC"/>
          </a:solidFill>
          <a:ln w="63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i="0" dirty="0" smtClean="0">
                <a:solidFill>
                  <a:schemeClr val="tx1"/>
                </a:solidFill>
                <a:latin typeface="Arial Narrow" pitchFamily="34" charset="0"/>
              </a:rPr>
              <a:t>      Extend NBI, plasma from 5s to 10-20s</a:t>
            </a:r>
            <a:endParaRPr lang="en-US" sz="1600" b="1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07" name="Pentagon 406"/>
          <p:cNvSpPr/>
          <p:nvPr/>
        </p:nvSpPr>
        <p:spPr bwMode="auto">
          <a:xfrm>
            <a:off x="4038600" y="2209800"/>
            <a:ext cx="914400" cy="381000"/>
          </a:xfrm>
          <a:prstGeom prst="homePlate">
            <a:avLst>
              <a:gd name="adj" fmla="val 41667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050" b="1" i="1" u="none" strike="noStrike" cap="none" normalizeH="0" baseline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Helvetica" pitchFamily="-128" charset="0"/>
            </a:endParaRPr>
          </a:p>
        </p:txBody>
      </p:sp>
      <p:sp>
        <p:nvSpPr>
          <p:cNvPr id="408" name="Chevron 407"/>
          <p:cNvSpPr/>
          <p:nvPr/>
        </p:nvSpPr>
        <p:spPr bwMode="auto">
          <a:xfrm>
            <a:off x="2602230" y="1981200"/>
            <a:ext cx="1676400" cy="533400"/>
          </a:xfrm>
          <a:prstGeom prst="chevron">
            <a:avLst>
              <a:gd name="adj" fmla="val 5599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409" name="Chevron 408"/>
          <p:cNvSpPr/>
          <p:nvPr/>
        </p:nvSpPr>
        <p:spPr bwMode="auto">
          <a:xfrm>
            <a:off x="2678430" y="2362200"/>
            <a:ext cx="1697736" cy="457200"/>
          </a:xfrm>
          <a:prstGeom prst="chevron">
            <a:avLst>
              <a:gd name="adj" fmla="val 5599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410" name="Pentagon 409"/>
          <p:cNvSpPr/>
          <p:nvPr/>
        </p:nvSpPr>
        <p:spPr bwMode="auto">
          <a:xfrm>
            <a:off x="1143001" y="2618601"/>
            <a:ext cx="3319272" cy="259080"/>
          </a:xfrm>
          <a:prstGeom prst="homePlate">
            <a:avLst>
              <a:gd name="adj" fmla="val 5944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411" name="Pentagon 410"/>
          <p:cNvSpPr/>
          <p:nvPr/>
        </p:nvSpPr>
        <p:spPr bwMode="auto">
          <a:xfrm>
            <a:off x="1143001" y="2289048"/>
            <a:ext cx="3352800" cy="259080"/>
          </a:xfrm>
          <a:prstGeom prst="homePlate">
            <a:avLst>
              <a:gd name="adj" fmla="val 5944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412" name="Pentagon 411"/>
          <p:cNvSpPr/>
          <p:nvPr/>
        </p:nvSpPr>
        <p:spPr bwMode="auto">
          <a:xfrm>
            <a:off x="1143001" y="1950720"/>
            <a:ext cx="2944368" cy="259080"/>
          </a:xfrm>
          <a:prstGeom prst="homePlate">
            <a:avLst>
              <a:gd name="adj" fmla="val 5944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413" name="Chevron 412"/>
          <p:cNvSpPr/>
          <p:nvPr/>
        </p:nvSpPr>
        <p:spPr bwMode="auto">
          <a:xfrm>
            <a:off x="3897630" y="2133600"/>
            <a:ext cx="457200" cy="381000"/>
          </a:xfrm>
          <a:prstGeom prst="chevron">
            <a:avLst>
              <a:gd name="adj" fmla="val 5599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sp>
        <p:nvSpPr>
          <p:cNvPr id="414" name="Chevron 413"/>
          <p:cNvSpPr/>
          <p:nvPr/>
        </p:nvSpPr>
        <p:spPr bwMode="auto">
          <a:xfrm>
            <a:off x="4043934" y="2286000"/>
            <a:ext cx="457200" cy="381000"/>
          </a:xfrm>
          <a:prstGeom prst="chevron">
            <a:avLst>
              <a:gd name="adj" fmla="val 55991"/>
            </a:avLst>
          </a:prstGeom>
          <a:solidFill>
            <a:srgbClr val="CCEC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050" b="1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arrow" pitchFamily="34" charset="0"/>
            </a:endParaRPr>
          </a:p>
        </p:txBody>
      </p:sp>
      <p:grpSp>
        <p:nvGrpSpPr>
          <p:cNvPr id="4" name="Group 414"/>
          <p:cNvGrpSpPr/>
          <p:nvPr/>
        </p:nvGrpSpPr>
        <p:grpSpPr>
          <a:xfrm>
            <a:off x="1232371" y="1932801"/>
            <a:ext cx="2665259" cy="962799"/>
            <a:chOff x="1220941" y="1932801"/>
            <a:chExt cx="2665259" cy="962799"/>
          </a:xfrm>
        </p:grpSpPr>
        <p:sp>
          <p:nvSpPr>
            <p:cNvPr id="416" name="TextBox 415"/>
            <p:cNvSpPr txBox="1"/>
            <p:nvPr/>
          </p:nvSpPr>
          <p:spPr>
            <a:xfrm>
              <a:off x="1295400" y="2618601"/>
              <a:ext cx="4667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0" dirty="0" smtClean="0">
                  <a:solidFill>
                    <a:schemeClr val="bg1">
                      <a:lumMod val="65000"/>
                    </a:schemeClr>
                  </a:solidFill>
                  <a:latin typeface="Arial Narrow" pitchFamily="34" charset="0"/>
                </a:rPr>
                <a:t>1 – 2</a:t>
              </a:r>
              <a:endParaRPr lang="en-US" sz="1200" i="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417" name="TextBox 416"/>
            <p:cNvSpPr txBox="1"/>
            <p:nvPr/>
          </p:nvSpPr>
          <p:spPr>
            <a:xfrm>
              <a:off x="2124006" y="2618601"/>
              <a:ext cx="4667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0" dirty="0" smtClean="0">
                  <a:solidFill>
                    <a:schemeClr val="bg1">
                      <a:lumMod val="65000"/>
                    </a:schemeClr>
                  </a:solidFill>
                  <a:latin typeface="Arial Narrow" pitchFamily="34" charset="0"/>
                </a:rPr>
                <a:t>2 – 4</a:t>
              </a:r>
              <a:endParaRPr lang="en-US" sz="1200" i="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3343206" y="2618601"/>
              <a:ext cx="4667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0" dirty="0" smtClean="0">
                  <a:solidFill>
                    <a:schemeClr val="bg1">
                      <a:lumMod val="65000"/>
                    </a:schemeClr>
                  </a:solidFill>
                  <a:latin typeface="Arial Narrow" pitchFamily="34" charset="0"/>
                </a:rPr>
                <a:t>4 – 5</a:t>
              </a:r>
              <a:endParaRPr lang="en-US" sz="1200" i="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419" name="TextBox 418"/>
            <p:cNvSpPr txBox="1"/>
            <p:nvPr/>
          </p:nvSpPr>
          <p:spPr>
            <a:xfrm>
              <a:off x="1220941" y="2286000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0" dirty="0" smtClean="0">
                  <a:solidFill>
                    <a:schemeClr val="bg1">
                      <a:lumMod val="65000"/>
                    </a:schemeClr>
                  </a:solidFill>
                  <a:latin typeface="Arial Narrow" pitchFamily="34" charset="0"/>
                </a:rPr>
                <a:t>0.5, 0.5</a:t>
              </a:r>
              <a:endParaRPr lang="en-US" sz="1200" i="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420" name="TextBox 419"/>
            <p:cNvSpPr txBox="1"/>
            <p:nvPr/>
          </p:nvSpPr>
          <p:spPr>
            <a:xfrm>
              <a:off x="1981200" y="2286000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0" dirty="0" smtClean="0">
                  <a:solidFill>
                    <a:schemeClr val="bg1">
                      <a:lumMod val="65000"/>
                    </a:schemeClr>
                  </a:solidFill>
                  <a:latin typeface="Arial Narrow" pitchFamily="34" charset="0"/>
                </a:rPr>
                <a:t>1.0, 0.75</a:t>
              </a:r>
              <a:endParaRPr lang="en-US" sz="1200" i="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3278341" y="2286000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0" dirty="0" smtClean="0">
                  <a:solidFill>
                    <a:schemeClr val="bg1">
                      <a:lumMod val="65000"/>
                    </a:schemeClr>
                  </a:solidFill>
                  <a:latin typeface="Arial Narrow" pitchFamily="34" charset="0"/>
                </a:rPr>
                <a:t>1.0, 1.0</a:t>
              </a:r>
              <a:endParaRPr lang="en-US" sz="1200" i="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422" name="TextBox 421"/>
            <p:cNvSpPr txBox="1"/>
            <p:nvPr/>
          </p:nvSpPr>
          <p:spPr>
            <a:xfrm>
              <a:off x="1220941" y="1932801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0" dirty="0" smtClean="0">
                  <a:solidFill>
                    <a:schemeClr val="bg1">
                      <a:lumMod val="65000"/>
                    </a:schemeClr>
                  </a:solidFill>
                  <a:latin typeface="Arial Narrow" pitchFamily="34" charset="0"/>
                </a:rPr>
                <a:t>0.8, 1.6</a:t>
              </a:r>
              <a:endParaRPr lang="en-US" sz="1200" i="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423" name="TextBox 422"/>
            <p:cNvSpPr txBox="1"/>
            <p:nvPr/>
          </p:nvSpPr>
          <p:spPr>
            <a:xfrm>
              <a:off x="2118338" y="1932801"/>
              <a:ext cx="3962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0" dirty="0" smtClean="0">
                  <a:solidFill>
                    <a:schemeClr val="bg1">
                      <a:lumMod val="65000"/>
                    </a:schemeClr>
                  </a:solidFill>
                  <a:latin typeface="Arial Narrow" pitchFamily="34" charset="0"/>
                </a:rPr>
                <a:t>1, 2</a:t>
              </a:r>
              <a:endParaRPr lang="en-US" sz="1200" i="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endParaRPr>
            </a:p>
          </p:txBody>
        </p:sp>
      </p:grpSp>
      <p:sp>
        <p:nvSpPr>
          <p:cNvPr id="425" name="Pentagon 424"/>
          <p:cNvSpPr/>
          <p:nvPr/>
        </p:nvSpPr>
        <p:spPr bwMode="auto">
          <a:xfrm>
            <a:off x="1143000" y="4963404"/>
            <a:ext cx="4274820" cy="259080"/>
          </a:xfrm>
          <a:prstGeom prst="homePlate">
            <a:avLst>
              <a:gd name="adj" fmla="val 59441"/>
            </a:avLst>
          </a:prstGeom>
          <a:gradFill flip="none" rotWithShape="1">
            <a:gsLst>
              <a:gs pos="0">
                <a:srgbClr val="FFCCCC"/>
              </a:gs>
              <a:gs pos="100000">
                <a:srgbClr val="CCECFF"/>
              </a:gs>
            </a:gsLst>
            <a:lin ang="10800000" scaled="1"/>
            <a:tileRect/>
          </a:gra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Arial Narrow" pitchFamily="34" charset="0"/>
            </a:endParaRPr>
          </a:p>
        </p:txBody>
      </p:sp>
      <p:sp>
        <p:nvSpPr>
          <p:cNvPr id="426" name="TextBox 425"/>
          <p:cNvSpPr txBox="1"/>
          <p:nvPr/>
        </p:nvSpPr>
        <p:spPr>
          <a:xfrm>
            <a:off x="1443408" y="4963404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8</a:t>
            </a:r>
            <a:endParaRPr lang="en-US" sz="14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7" name="TextBox 426"/>
          <p:cNvSpPr txBox="1"/>
          <p:nvPr/>
        </p:nvSpPr>
        <p:spPr>
          <a:xfrm>
            <a:off x="2152068" y="4963404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10</a:t>
            </a:r>
            <a:endParaRPr lang="en-US" sz="1400" i="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30" name="TextBox 429"/>
          <p:cNvSpPr txBox="1"/>
          <p:nvPr/>
        </p:nvSpPr>
        <p:spPr>
          <a:xfrm>
            <a:off x="3419500" y="4963404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36" name="TextBox 435"/>
          <p:cNvSpPr txBox="1"/>
          <p:nvPr/>
        </p:nvSpPr>
        <p:spPr>
          <a:xfrm>
            <a:off x="4257700" y="4963404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5" name="Group 443"/>
          <p:cNvGrpSpPr/>
          <p:nvPr/>
        </p:nvGrpSpPr>
        <p:grpSpPr>
          <a:xfrm>
            <a:off x="5257800" y="2895600"/>
            <a:ext cx="1447800" cy="2514600"/>
            <a:chOff x="5798822" y="2514600"/>
            <a:chExt cx="1363978" cy="2286000"/>
          </a:xfrm>
        </p:grpSpPr>
        <p:sp>
          <p:nvSpPr>
            <p:cNvPr id="445" name="Right Arrow 444"/>
            <p:cNvSpPr/>
            <p:nvPr/>
          </p:nvSpPr>
          <p:spPr bwMode="auto">
            <a:xfrm rot="10800000" flipH="1">
              <a:off x="5802630" y="2514600"/>
              <a:ext cx="1360170" cy="2286000"/>
            </a:xfrm>
            <a:prstGeom prst="rightArrow">
              <a:avLst>
                <a:gd name="adj1" fmla="val 100000"/>
                <a:gd name="adj2" fmla="val 19179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45720" bIns="0"/>
            <a:lstStyle/>
            <a:p>
              <a:pPr algn="ctr">
                <a:spcBef>
                  <a:spcPct val="20000"/>
                </a:spcBef>
                <a:defRPr/>
              </a:pPr>
              <a:endParaRPr lang="en-US" sz="1100" b="1" i="0" dirty="0">
                <a:solidFill>
                  <a:srgbClr val="1822CD"/>
                </a:solidFill>
                <a:latin typeface="Helvetica" pitchFamily="-128" charset="0"/>
              </a:endParaRPr>
            </a:p>
            <a:p>
              <a:pPr algn="ctr">
                <a:spcBef>
                  <a:spcPct val="20000"/>
                </a:spcBef>
                <a:defRPr/>
              </a:pPr>
              <a:endParaRPr lang="en-US" sz="1100" b="1" i="0" dirty="0">
                <a:solidFill>
                  <a:srgbClr val="1822CD"/>
                </a:solidFill>
                <a:latin typeface="Helvetica" pitchFamily="-128" charset="0"/>
              </a:endParaRPr>
            </a:p>
            <a:p>
              <a:pPr algn="ctr">
                <a:spcBef>
                  <a:spcPct val="20000"/>
                </a:spcBef>
                <a:defRPr/>
              </a:pPr>
              <a:endParaRPr lang="en-US" sz="1100" b="1" i="0" dirty="0">
                <a:solidFill>
                  <a:srgbClr val="1822CD"/>
                </a:solidFill>
                <a:latin typeface="Helvetica" pitchFamily="-128" charset="0"/>
              </a:endParaRPr>
            </a:p>
            <a:p>
              <a:pPr algn="ctr">
                <a:spcBef>
                  <a:spcPct val="20000"/>
                </a:spcBef>
                <a:defRPr/>
              </a:pPr>
              <a:endParaRPr lang="en-US" sz="1100" b="1" i="0" dirty="0">
                <a:solidFill>
                  <a:srgbClr val="1822CD"/>
                </a:solidFill>
                <a:latin typeface="Helvetica" pitchFamily="-128" charset="0"/>
              </a:endParaRPr>
            </a:p>
          </p:txBody>
        </p:sp>
        <p:sp>
          <p:nvSpPr>
            <p:cNvPr id="446" name="TextBox 445"/>
            <p:cNvSpPr txBox="1">
              <a:spLocks noChangeArrowheads="1"/>
            </p:cNvSpPr>
            <p:nvPr/>
          </p:nvSpPr>
          <p:spPr bwMode="auto">
            <a:xfrm>
              <a:off x="5798822" y="3068782"/>
              <a:ext cx="1295400" cy="103524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Inform choice </a:t>
              </a:r>
            </a:p>
            <a:p>
              <a:pPr algn="ctr">
                <a:defRPr/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of FNSF </a:t>
              </a:r>
            </a:p>
            <a:p>
              <a:pPr algn="ctr">
                <a:defRPr/>
              </a:pPr>
              <a:r>
                <a:rPr lang="en-US" sz="1800" i="0" dirty="0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aspect ratio </a:t>
              </a:r>
            </a:p>
            <a:p>
              <a:pPr algn="ctr">
                <a:defRPr/>
              </a:pPr>
              <a:r>
                <a:rPr lang="en-US" sz="1800" i="0" dirty="0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and </a:t>
              </a:r>
              <a:r>
                <a:rPr lang="en-US" sz="1800" i="0" dirty="0" err="1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divertor</a:t>
              </a:r>
              <a:endParaRPr lang="en-US" sz="1800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447" name="TextBox 446"/>
          <p:cNvSpPr txBox="1"/>
          <p:nvPr/>
        </p:nvSpPr>
        <p:spPr>
          <a:xfrm>
            <a:off x="3308227" y="5161547"/>
            <a:ext cx="1949573" cy="215444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400" i="0" dirty="0" err="1" smtClean="0">
                <a:solidFill>
                  <a:schemeClr val="tx1"/>
                </a:solidFill>
                <a:latin typeface="Arial Narrow" pitchFamily="34" charset="0"/>
              </a:rPr>
              <a:t>Divertor</a:t>
            </a:r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 heat-flux control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7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404037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r>
              <a:rPr lang="en-US" sz="2800" dirty="0" smtClean="0"/>
              <a:t>2013: External review of NSTX-U was favorable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334000"/>
          </a:xfrm>
        </p:spPr>
        <p:txBody>
          <a:bodyPr/>
          <a:lstStyle/>
          <a:p>
            <a:pPr marL="230188" indent="-230188"/>
            <a:r>
              <a:rPr lang="en-US" b="1" dirty="0" smtClean="0"/>
              <a:t>5 year plan programmatic comments (debrief report):</a:t>
            </a:r>
          </a:p>
          <a:p>
            <a:pPr marL="346075" lvl="1" indent="-230188"/>
            <a:r>
              <a:rPr lang="en-US" sz="1800" dirty="0" smtClean="0"/>
              <a:t>“quality of proposed research is excellent, employing state-of-the-art diagnostics to obtain data that will be compared to theory using wide variety of numerical models.”</a:t>
            </a:r>
          </a:p>
          <a:p>
            <a:pPr marL="346075" lvl="1" indent="-230188"/>
            <a:r>
              <a:rPr lang="en-US" sz="1800" dirty="0" smtClean="0"/>
              <a:t>“Proposed research is essential for advancing ST to a nuclear science mission.”</a:t>
            </a:r>
          </a:p>
          <a:p>
            <a:pPr marL="346075" lvl="1" indent="-230188"/>
            <a:endParaRPr lang="en-US" sz="900" dirty="0" smtClean="0"/>
          </a:p>
          <a:p>
            <a:pPr marL="230188" indent="-230188"/>
            <a:r>
              <a:rPr lang="en-US" b="1" dirty="0" smtClean="0"/>
              <a:t>5 year plan facility enhancement comments (written report):</a:t>
            </a:r>
          </a:p>
          <a:p>
            <a:pPr marL="346075" lvl="1" indent="-230188">
              <a:tabLst>
                <a:tab pos="346075" algn="l"/>
              </a:tabLst>
            </a:pPr>
            <a:r>
              <a:rPr lang="en-US" sz="1800" dirty="0" smtClean="0"/>
              <a:t>“…addition of </a:t>
            </a:r>
            <a:r>
              <a:rPr lang="en-US" sz="1800" u="sng" dirty="0" err="1" smtClean="0"/>
              <a:t>cryo</a:t>
            </a:r>
            <a:r>
              <a:rPr lang="en-US" sz="1800" u="sng" dirty="0" smtClean="0"/>
              <a:t>-pump</a:t>
            </a:r>
            <a:r>
              <a:rPr lang="en-US" sz="1800" dirty="0" smtClean="0"/>
              <a:t> will be an excellent addition to their program.”</a:t>
            </a:r>
          </a:p>
          <a:p>
            <a:pPr marL="346075" lvl="1" indent="-230188">
              <a:tabLst>
                <a:tab pos="346075" algn="l"/>
              </a:tabLst>
            </a:pPr>
            <a:r>
              <a:rPr lang="en-US" sz="1800" dirty="0" smtClean="0"/>
              <a:t>“</a:t>
            </a:r>
            <a:r>
              <a:rPr lang="en-US" sz="1800" u="sng" dirty="0" smtClean="0"/>
              <a:t>NCC</a:t>
            </a:r>
            <a:r>
              <a:rPr lang="en-US" sz="1800" dirty="0" smtClean="0"/>
              <a:t> will greatly enhance physics studies and control”</a:t>
            </a:r>
          </a:p>
          <a:p>
            <a:pPr marL="346075" lvl="1" indent="-230188">
              <a:tabLst>
                <a:tab pos="346075" algn="l"/>
              </a:tabLst>
            </a:pPr>
            <a:r>
              <a:rPr lang="en-US" sz="1800" dirty="0" smtClean="0"/>
              <a:t>“Given the essential need for non-inductive startup for FNSF-ST, acquisition of a    </a:t>
            </a:r>
            <a:r>
              <a:rPr lang="en-US" sz="1800" u="sng" dirty="0" smtClean="0"/>
              <a:t>28 GHz </a:t>
            </a:r>
            <a:r>
              <a:rPr lang="en-US" sz="1800" u="sng" dirty="0" err="1" smtClean="0"/>
              <a:t>gyrotron</a:t>
            </a:r>
            <a:r>
              <a:rPr lang="en-US" sz="1800" dirty="0" smtClean="0"/>
              <a:t> to provide capability for heating CHI plasmas to allow better absorption of HHFW, is important to the long-term program”</a:t>
            </a:r>
          </a:p>
          <a:p>
            <a:pPr marL="346075" lvl="1" indent="-230188">
              <a:tabLst>
                <a:tab pos="346075" algn="l"/>
              </a:tabLst>
            </a:pPr>
            <a:r>
              <a:rPr lang="en-US" sz="1800" dirty="0" smtClean="0"/>
              <a:t>“The proposed additions of the flowing liquid Lithium </a:t>
            </a:r>
            <a:r>
              <a:rPr lang="en-US" sz="1800" dirty="0" err="1" smtClean="0"/>
              <a:t>divertor</a:t>
            </a:r>
            <a:r>
              <a:rPr lang="en-US" sz="1800" dirty="0" smtClean="0"/>
              <a:t> and </a:t>
            </a:r>
            <a:r>
              <a:rPr lang="en-US" sz="1800" dirty="0" err="1" smtClean="0"/>
              <a:t>divertor</a:t>
            </a:r>
            <a:r>
              <a:rPr lang="en-US" sz="1800" dirty="0" smtClean="0"/>
              <a:t> Thomson scattering diagnostic are desirable.”</a:t>
            </a:r>
          </a:p>
          <a:p>
            <a:pPr marL="346075" lvl="1" indent="-230188">
              <a:tabLst>
                <a:tab pos="346075" algn="l"/>
              </a:tabLst>
            </a:pPr>
            <a:endParaRPr lang="en-US" sz="1000" dirty="0" smtClean="0"/>
          </a:p>
          <a:p>
            <a:r>
              <a:rPr lang="en-US" b="1" dirty="0" smtClean="0"/>
              <a:t>FESAC Prioritization of Proposed Scientific User Facilities:</a:t>
            </a:r>
          </a:p>
          <a:p>
            <a:pPr marL="342900" lvl="1" indent="-228600">
              <a:buFont typeface="Arial" panose="020B0604020202020204" pitchFamily="34" charset="0"/>
              <a:buChar char="‒"/>
            </a:pPr>
            <a:r>
              <a:rPr lang="en-US" sz="1800" dirty="0" smtClean="0"/>
              <a:t>Grade: A - “absolutely central” for enabling world leading science:  energetic particle physics for ITER, high power density &amp;  flux expansion + liquid metals, FNSF viability</a:t>
            </a:r>
            <a:endParaRPr lang="en-US" b="1" dirty="0" smtClean="0"/>
          </a:p>
        </p:txBody>
      </p:sp>
      <p:sp>
        <p:nvSpPr>
          <p:cNvPr id="5" name="Slide Number Placeholder 6"/>
          <p:cNvSpPr txBox="1">
            <a:spLocks/>
          </p:cNvSpPr>
          <p:nvPr/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A5C58C-FD11-4B94-BFF4-CA8E3597B327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Arial" pitchFamily="34" charset="0"/>
                <a:ea typeface="Gulim" pitchFamily="34" charset="-127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Arial" pitchFamily="34" charset="0"/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4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3"/>
          <p:cNvSpPr>
            <a:spLocks noChangeArrowheads="1"/>
          </p:cNvSpPr>
          <p:nvPr/>
        </p:nvSpPr>
        <p:spPr bwMode="auto">
          <a:xfrm>
            <a:off x="-11289" y="22578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lnSpc>
                <a:spcPts val="2600"/>
              </a:lnSpc>
              <a:spcBef>
                <a:spcPct val="0"/>
              </a:spcBef>
              <a:buFontTx/>
              <a:buNone/>
              <a:defRPr/>
            </a:pPr>
            <a:r>
              <a:rPr lang="en-US" sz="2800" b="1" i="0" dirty="0">
                <a:latin typeface="+mn-lt"/>
                <a:ea typeface="ＭＳ Ｐゴシック" charset="0"/>
                <a:cs typeface="ＭＳ Ｐゴシック" charset="0"/>
              </a:rPr>
              <a:t>NSTX-U </a:t>
            </a:r>
            <a:r>
              <a:rPr lang="en-US" sz="2800" b="1" i="0" dirty="0" smtClean="0">
                <a:latin typeface="+mn-lt"/>
                <a:ea typeface="ＭＳ Ｐゴシック" charset="0"/>
                <a:cs typeface="ＭＳ Ｐゴシック" charset="0"/>
              </a:rPr>
              <a:t>Team Remaining </a:t>
            </a:r>
            <a:r>
              <a:rPr lang="en-US" sz="2800" b="1" i="0" dirty="0">
                <a:latin typeface="+mn-lt"/>
                <a:ea typeface="ＭＳ Ｐゴシック" charset="0"/>
                <a:cs typeface="ＭＳ Ｐゴシック" charset="0"/>
              </a:rPr>
              <a:t>Scientifically Productive</a:t>
            </a:r>
          </a:p>
          <a:p>
            <a:pPr algn="ctr" eaLnBrk="0" hangingPunct="0">
              <a:lnSpc>
                <a:spcPts val="2600"/>
              </a:lnSpc>
              <a:spcBef>
                <a:spcPct val="0"/>
              </a:spcBef>
              <a:buFontTx/>
              <a:buNone/>
              <a:defRPr/>
            </a:pPr>
            <a:r>
              <a:rPr lang="en-US" sz="2000" i="0" dirty="0" smtClean="0">
                <a:solidFill>
                  <a:srgbClr val="0000CC"/>
                </a:solidFill>
                <a:latin typeface="+mn-lt"/>
                <a:ea typeface="ＭＳ Ｐゴシック" charset="0"/>
                <a:cs typeface="ＭＳ Ｐゴシック" charset="0"/>
              </a:rPr>
              <a:t>Active </a:t>
            </a:r>
            <a:r>
              <a:rPr lang="en-US" sz="2000" i="0" dirty="0">
                <a:solidFill>
                  <a:srgbClr val="0000CC"/>
                </a:solidFill>
                <a:latin typeface="+mn-lt"/>
                <a:ea typeface="ＭＳ Ｐゴシック" charset="0"/>
                <a:cs typeface="ＭＳ Ｐゴシック" charset="0"/>
              </a:rPr>
              <a:t>in Scientific Conferences, Publications, and Collaborations</a:t>
            </a:r>
            <a:endParaRPr lang="en-US" sz="3200" i="0" dirty="0">
              <a:solidFill>
                <a:srgbClr val="0000CC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" y="990600"/>
            <a:ext cx="902546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0" i="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Strong APS meeting (7 invited talks, 52 additional presentations) participation in the fall 2013.   Three NSTX APS-DPP press releases available on the web.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0" i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All of the </a:t>
            </a:r>
            <a:r>
              <a:rPr lang="en-US" b="0" i="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FY2013 </a:t>
            </a:r>
            <a:r>
              <a:rPr lang="en-US" b="0" i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milestones were completed on schedule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0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</a:t>
            </a:r>
            <a:r>
              <a:rPr lang="en-US" b="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research contributions are being made in diverse science areas by the NSTX-U research </a:t>
            </a:r>
            <a:r>
              <a:rPr lang="en-US" b="0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</a:t>
            </a:r>
            <a:r>
              <a:rPr lang="en-US" sz="20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(for more </a:t>
            </a:r>
            <a:r>
              <a:rPr lang="en-US" sz="20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see: </a:t>
            </a:r>
            <a:r>
              <a:rPr lang="en-US" sz="20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slide, this talk, all other PAC presentations)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0" i="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7 IAEA orals by NSTX-U researchers </a:t>
            </a:r>
            <a:r>
              <a:rPr lang="en-US" sz="2000" b="0" i="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(~50/50 NSTX/collaboration)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0" i="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61 refereed publications for CY 2013 with 4 PRLs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0" i="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Two NSTX researchers received APS Fellowship </a:t>
            </a:r>
            <a:r>
              <a:rPr lang="en-US" sz="1800" b="0" i="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(Gates, Skinner)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0" i="0" dirty="0"/>
              <a:t>NSTX-U (S. Gerhardt) led 3 facility joint research target (JRT)</a:t>
            </a:r>
            <a:endParaRPr lang="en-US" b="0" i="0" dirty="0" smtClean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6"/>
          <p:cNvSpPr txBox="1">
            <a:spLocks/>
          </p:cNvSpPr>
          <p:nvPr/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A5C58C-FD11-4B94-BFF4-CA8E3597B327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Arial" pitchFamily="34" charset="0"/>
                <a:ea typeface="Gulim" pitchFamily="34" charset="-127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Arial" pitchFamily="34" charset="0"/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8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72071</TotalTime>
  <Words>6472</Words>
  <Application>Microsoft Office PowerPoint</Application>
  <PresentationFormat>On-screen Show (4:3)</PresentationFormat>
  <Paragraphs>1212</Paragraphs>
  <Slides>52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Blank Presentation</vt:lpstr>
      <vt:lpstr>PowerPoint Presentation</vt:lpstr>
      <vt:lpstr>Outline</vt:lpstr>
      <vt:lpstr>PAC-35 Charge Questions</vt:lpstr>
      <vt:lpstr>NSTX Upgrade mission elements</vt:lpstr>
      <vt:lpstr>5 highest priority goals of NSTX-U 5 year plan:</vt:lpstr>
      <vt:lpstr> 5 year goal is to develop ST understanding and integrated scenarios necessary for assessing ST viability as FNSF</vt:lpstr>
      <vt:lpstr>10 year goal: integrate 100% non-inductive + high b &amp; tE  with advanced divertor solution + high-Z solid / liquid metal walls</vt:lpstr>
      <vt:lpstr>2013: External review of NSTX-U was favorable</vt:lpstr>
      <vt:lpstr>PowerPoint Presentation</vt:lpstr>
      <vt:lpstr>Overview of FY2014 NSTX-U research activities</vt:lpstr>
      <vt:lpstr>Overview of FY2015-16 NSTX-U research activities</vt:lpstr>
      <vt:lpstr>Near-term upcoming NSTX-U Program events</vt:lpstr>
      <vt:lpstr>PowerPoint Presentation</vt:lpstr>
      <vt:lpstr>NSTX-U Topical Science Groups (TSGs) play  lead role in carrying out research program</vt:lpstr>
      <vt:lpstr>Planned FY2014-16 research supports  5 highest priority goals of NSTX-U 5 year plan:</vt:lpstr>
      <vt:lpstr>NSTX-U is developing a range of profile control actuators for detailed physics studies, scenario optimization for FNSF</vt:lpstr>
      <vt:lpstr>Rotation profile control will be an important  tool for accessing and sustaining high b</vt:lpstr>
      <vt:lpstr>Advanced Scenarios and Control Research Plans for FY2014-16: Implement advanced controls, explore high non-inductive &amp; IP scenarios</vt:lpstr>
      <vt:lpstr>Macroscopic Stability Research Plans for FY2014-16: Complete 3D coil physics design, re-establish high-b ops, test MGI</vt:lpstr>
      <vt:lpstr>Planned FY2014-16 research supports  5 highest priority goals of NSTX-U 5 year plan:</vt:lpstr>
      <vt:lpstr>Plasma initiation with small or no transformer is unique  challenge for ST-based Fusion Nuclear Science Facility</vt:lpstr>
      <vt:lpstr>Simulations support non-inductive start-up/ramp-up strategy</vt:lpstr>
      <vt:lpstr>Solenoid-Free Start-up and Ramp-up Research Plans for FY2014-16: Prepare CHI for NSTX-U, assess CHI/NBI start-up/ramp-up</vt:lpstr>
      <vt:lpstr>Wave Physics Research Plans for FY2014-16: Finalize ECH/EBW design, simulate &amp; develop reliable FW H-mode</vt:lpstr>
      <vt:lpstr>Planned FY2014-16 research supports  5 highest priority goals of NSTX-U 5 year plan:</vt:lpstr>
      <vt:lpstr>Snowflake divertor results + simulations project to favorable particle and power exhaust control in NSTX-U, next-steps</vt:lpstr>
      <vt:lpstr>Boundary Physics Research Plans for FY2014-16: Advance heat flux, cryo, pedestal, SOL studies, extend to higher BT, IP</vt:lpstr>
      <vt:lpstr>Materials and Plasma Facing Components Plans for FY2014-16: Advance Li understanding/technology, support NSTX-U wall conditioning</vt:lpstr>
      <vt:lpstr>Planned FY2014-16 research supports  5 highest priority goals of NSTX-U 5 year plan:</vt:lpstr>
      <vt:lpstr>Testing predictability of Te profiles using reduced ce models in regimes where single micro-instability is dominant</vt:lpstr>
      <vt:lpstr>Transport and Turbulence Research Plans for FY2014-16: First tE data at higher BT, IP + turbulence, develop reduced ce models</vt:lpstr>
      <vt:lpstr>PowerPoint Presentation</vt:lpstr>
      <vt:lpstr>Developed new DD fusion product detector  through collaboration with MAST</vt:lpstr>
      <vt:lpstr>Energetic Particle Physics Research Plans for FY2013-15: Develop full + reduced fast-ion transport models, characterize new 2nd NBI</vt:lpstr>
      <vt:lpstr>Outline</vt:lpstr>
      <vt:lpstr>Supporting ITER through ITPA participation</vt:lpstr>
      <vt:lpstr>Supporting ITER through massive gas injection (MGI) research for disruption mitigation</vt:lpstr>
      <vt:lpstr>NSTX/ST researchers contributing to LDRD-funded  study of Mission and Configuration of an ST-FNSF</vt:lpstr>
      <vt:lpstr>NSTX-U collaborators offered many good ideas on how to enhance research program attractiveness</vt:lpstr>
      <vt:lpstr>Suggestions / ideas for FES (1)</vt:lpstr>
      <vt:lpstr>Suggestions / ideas for FES (2)</vt:lpstr>
      <vt:lpstr>Suggestions / Ideas for NSTX-U/PPPL (1)</vt:lpstr>
      <vt:lpstr>Suggestions / Ideas for NSTX-U/PPPL (2)</vt:lpstr>
      <vt:lpstr>Leading candidate ideas to  promote NSTX-U program attractiveness</vt:lpstr>
      <vt:lpstr>Summary</vt:lpstr>
      <vt:lpstr>Backup Slides</vt:lpstr>
      <vt:lpstr>NSTX Upgrade will access next factor of two  increase in performance to bridge gaps to next-step STs</vt:lpstr>
      <vt:lpstr>5 year plan goal: access performance levels of next-steps, approach Pilot-Plant regimes</vt:lpstr>
      <vt:lpstr>NSTX has already accessed A, bN, k needed for ST-based FNSF – next step is to access &amp; control 100% non-inductive</vt:lpstr>
      <vt:lpstr>Non-inductive ramp-up from ~0.4MA to ~1MA projected  to be possible with new CS + more tangential 2nd NBI</vt:lpstr>
      <vt:lpstr>NSTX-U (S. Gerhardt) led 3 facility joint research target (JRT)</vt:lpstr>
      <vt:lpstr>PowerPoint Presentation</vt:lpstr>
    </vt:vector>
  </TitlesOfParts>
  <Company>Princeton Plasma Physics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Jonathan E. Menard</cp:lastModifiedBy>
  <cp:revision>12661</cp:revision>
  <dcterms:created xsi:type="dcterms:W3CDTF">2003-10-01T16:23:57Z</dcterms:created>
  <dcterms:modified xsi:type="dcterms:W3CDTF">2014-06-09T05:00:26Z</dcterms:modified>
</cp:coreProperties>
</file>