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1772" r:id="rId2"/>
    <p:sldId id="1584" r:id="rId3"/>
    <p:sldId id="1775" r:id="rId4"/>
    <p:sldId id="1773" r:id="rId5"/>
    <p:sldId id="1793" r:id="rId6"/>
    <p:sldId id="1806" r:id="rId7"/>
    <p:sldId id="1788" r:id="rId8"/>
    <p:sldId id="1790" r:id="rId9"/>
    <p:sldId id="1794" r:id="rId10"/>
    <p:sldId id="1750" r:id="rId11"/>
    <p:sldId id="1754" r:id="rId12"/>
    <p:sldId id="1763" r:id="rId13"/>
    <p:sldId id="1797" r:id="rId14"/>
    <p:sldId id="1770" r:id="rId15"/>
    <p:sldId id="1768" r:id="rId16"/>
    <p:sldId id="1804" r:id="rId17"/>
    <p:sldId id="1701" r:id="rId18"/>
    <p:sldId id="1810" r:id="rId19"/>
    <p:sldId id="1698" r:id="rId20"/>
    <p:sldId id="1766" r:id="rId21"/>
    <p:sldId id="1700" r:id="rId22"/>
    <p:sldId id="1696" r:id="rId23"/>
    <p:sldId id="1697" r:id="rId24"/>
    <p:sldId id="1668" r:id="rId25"/>
    <p:sldId id="1658" r:id="rId26"/>
    <p:sldId id="1661" r:id="rId27"/>
    <p:sldId id="1796" r:id="rId28"/>
    <p:sldId id="1807" r:id="rId29"/>
    <p:sldId id="1808" r:id="rId30"/>
    <p:sldId id="1809" r:id="rId31"/>
    <p:sldId id="1747" r:id="rId32"/>
    <p:sldId id="1798" r:id="rId33"/>
    <p:sldId id="1805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97"/>
    <a:srgbClr val="9E6651"/>
    <a:srgbClr val="9999FF"/>
    <a:srgbClr val="FF3300"/>
    <a:srgbClr val="FF0000"/>
    <a:srgbClr val="FFFFF1"/>
    <a:srgbClr val="F8F9EB"/>
    <a:srgbClr val="F6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584" y="-180"/>
      </p:cViewPr>
      <p:guideLst>
        <p:guide orient="horz" pos="4224"/>
        <p:guide pos="2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34"/>
    </p:cViewPr>
  </p:sorterViewPr>
  <p:notesViewPr>
    <p:cSldViewPr snapToGrid="0">
      <p:cViewPr varScale="1">
        <p:scale>
          <a:sx n="74" d="100"/>
          <a:sy n="74" d="100"/>
        </p:scale>
        <p:origin x="-2544" y="-12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t" anchorCtr="0" compatLnSpc="1">
            <a:prstTxWarp prst="textNoShape">
              <a:avLst/>
            </a:prstTxWarp>
          </a:bodyPr>
          <a:lstStyle>
            <a:lvl1pPr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t" anchorCtr="0" compatLnSpc="1">
            <a:prstTxWarp prst="textNoShape">
              <a:avLst/>
            </a:prstTxWarp>
          </a:bodyPr>
          <a:lstStyle>
            <a:lvl1pPr algn="r"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b" anchorCtr="0" compatLnSpc="1">
            <a:prstTxWarp prst="textNoShape">
              <a:avLst/>
            </a:prstTxWarp>
          </a:bodyPr>
          <a:lstStyle>
            <a:lvl1pPr defTabSz="96661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8" tIns="48315" rIns="96628" bIns="48315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CA3BA71-E16E-4ABA-B1DE-A2B1C55BB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784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9888" y="0"/>
            <a:ext cx="31353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95813"/>
            <a:ext cx="53816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3" tIns="47822" rIns="95643" bIns="4782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1BA27B-324F-46A4-A8C5-14D3A01D7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811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C0403BC6-CCDF-476B-A8CE-99E2CAD62F1B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85664F20-05A5-40C0-9F32-01BF96E7B23D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BECA7C83-218C-4052-8F20-159FC5187EE2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20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FDF0FDDC-3CB3-48EC-ACDA-92193589D1AA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60475" y="720725"/>
            <a:ext cx="4806950" cy="3605213"/>
          </a:xfrm>
          <a:solidFill>
            <a:srgbClr val="FFFFFF"/>
          </a:solidFill>
          <a:ln/>
        </p:spPr>
      </p:sp>
      <p:sp>
        <p:nvSpPr>
          <p:cNvPr id="48131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98" tIns="48400" rIns="96798" bIns="48400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87F107E6-7043-4EA5-B104-9F15247F057B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FFA0A8E5-8A91-4888-85CC-361972BFE9C0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A6961635-1061-49E5-A5FD-07728C2EC70F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24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164F204B-F463-458D-8FD8-DBAA773C59FE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2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654" tIns="47828" rIns="95654" bIns="47828"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ED990454-74D5-4B07-93E9-C681B3FAB76A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26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solidFill>
            <a:srgbClr val="FFFFFF"/>
          </a:solidFill>
          <a:ln/>
        </p:spPr>
      </p:sp>
      <p:sp>
        <p:nvSpPr>
          <p:cNvPr id="58371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58" tIns="48329" rIns="96658" bIns="48329"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5871C83C-A0BA-40DE-921C-6B1C7F74062C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27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8AED8169-EB69-4098-9657-8955B9ADB64E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3946332F-565E-4473-80FB-1D6548BBC840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9330F9F5-CCAE-4A3A-9321-C82F26ED7B8B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D359B19F-1EBA-4D5C-8CD3-8ED2E589E38B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30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D834C6AE-57B8-4770-9CDB-400DEFEB6F22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33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654" tIns="47828" rIns="95654" bIns="47828"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EFF2734C-4E47-4427-A493-17F22A87C3A4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7E16854B-7BEF-489A-83B1-DA603FAD10B9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0EA8563D-270A-45F2-B7E7-36806B07ADB4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3B06A808-8407-448A-80B2-D795A567BE80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A1A5791C-19C1-4AD2-9381-928F33CA3F3F}" type="slidenum">
              <a:rPr lang="en-US" altLang="en-US" b="0" i="0">
                <a:solidFill>
                  <a:schemeClr val="tx1"/>
                </a:solidFill>
                <a:latin typeface="Arial" pitchFamily="34" charset="0"/>
              </a:rPr>
              <a:pPr eaLnBrk="1" hangingPunct="1"/>
              <a:t>12</a:t>
            </a:fld>
            <a:endParaRPr lang="en-US" altLang="en-US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CCE990F7-7B16-4EC9-A4A6-8BC24494A1B8}" type="slidenum">
              <a:rPr lang="en-US" altLang="en-US" b="0" i="0">
                <a:solidFill>
                  <a:schemeClr val="tx1"/>
                </a:solidFill>
                <a:latin typeface="Arial" pitchFamily="34" charset="0"/>
              </a:rPr>
              <a:pPr eaLnBrk="1" hangingPunct="1"/>
              <a:t>13</a:t>
            </a:fld>
            <a:endParaRPr lang="en-US" altLang="en-US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fld id="{E7FD759F-23B9-4D91-BBD8-375F2074EA93}" type="slidenum">
              <a:rPr lang="en-US" altLang="en-US" b="0" i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alt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8537" cy="360680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7238"/>
            <a:ext cx="5375275" cy="43259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75" tIns="48390" rIns="96775" bIns="48390"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F02A9-DAD2-4AA1-B66C-4EA5A3954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24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AD978-BC54-4A1A-9F6C-4C6F2911A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31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74638"/>
            <a:ext cx="2190750" cy="58975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74638"/>
            <a:ext cx="641985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6A059-CFF3-4438-8E01-CABD553B9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74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90B0D-884A-4B47-B044-A6B25BE3F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44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CB937-FF33-424F-A30E-5E0CF4DDF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78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ECBC2-FE68-42A5-85BF-6BBC7DA46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68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E2517-09BE-438D-88C9-86197A06C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7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13142-C939-478D-9A28-185108006E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16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7D8E8-D139-40C1-B9C3-A0AFA9ADB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1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9EE3F-B510-4200-AF09-560DF5EEA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56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6E176-264D-4055-AB27-135B50B97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1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Line 2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8" name="Picture 70" descr="NSTX_logo_v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04000"/>
            <a:ext cx="76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72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75"/>
          <p:cNvSpPr>
            <a:spLocks noChangeArrowheads="1"/>
          </p:cNvSpPr>
          <p:nvPr/>
        </p:nvSpPr>
        <p:spPr bwMode="auto">
          <a:xfrm>
            <a:off x="1409700" y="6580188"/>
            <a:ext cx="5676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0">
                <a:solidFill>
                  <a:srgbClr val="090CFF"/>
                </a:solidFill>
                <a:latin typeface="Arial" pitchFamily="34" charset="0"/>
              </a:rPr>
              <a:t>M. Ono NSTX-U PAC 35</a:t>
            </a:r>
          </a:p>
        </p:txBody>
      </p:sp>
      <p:sp>
        <p:nvSpPr>
          <p:cNvPr id="905292" name="Rectangle 7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fld id="{3FB412D3-B522-4036-99D4-5683B83BB86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Rectangle 77"/>
          <p:cNvSpPr>
            <a:spLocks noChangeArrowheads="1"/>
          </p:cNvSpPr>
          <p:nvPr/>
        </p:nvSpPr>
        <p:spPr bwMode="auto">
          <a:xfrm>
            <a:off x="7213600" y="6580188"/>
            <a:ext cx="1308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 i="0">
                <a:solidFill>
                  <a:schemeClr val="accent2"/>
                </a:solidFill>
                <a:latin typeface="Arial" pitchFamily="34" charset="0"/>
              </a:rPr>
              <a:t>June 11-13, 2014</a:t>
            </a:r>
          </a:p>
        </p:txBody>
      </p:sp>
      <p:sp>
        <p:nvSpPr>
          <p:cNvPr id="11" name="Text Box 199"/>
          <p:cNvSpPr txBox="1">
            <a:spLocks noChangeArrowheads="1"/>
          </p:cNvSpPr>
          <p:nvPr userDrawn="1"/>
        </p:nvSpPr>
        <p:spPr bwMode="auto">
          <a:xfrm>
            <a:off x="298450" y="6610350"/>
            <a:ext cx="793750" cy="18415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  <p:sldLayoutId id="214748482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wmf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9.emf"/><Relationship Id="rId4" Type="http://schemas.openxmlformats.org/officeDocument/2006/relationships/package" Target="../embeddings/Microsoft_Word_Document1.docx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4.png"/><Relationship Id="rId4" Type="http://schemas.openxmlformats.org/officeDocument/2006/relationships/package" Target="../embeddings/Microsoft_Word_Document2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150"/>
          <p:cNvSpPr>
            <a:spLocks noChangeShapeType="1"/>
          </p:cNvSpPr>
          <p:nvPr/>
        </p:nvSpPr>
        <p:spPr bwMode="auto">
          <a:xfrm>
            <a:off x="0" y="3810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2" name="Line 131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3" name="Line 132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4" name="Line 133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5" name="Line 134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6" name="Line 138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7" name="Line 139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8" name="Line 143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9" name="Line 144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0" name="Line 145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1" name="Line 146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2" name="Picture 127"/>
          <p:cNvSpPr>
            <a:spLocks noChangeAspect="1" noChangeArrowheads="1"/>
          </p:cNvSpPr>
          <p:nvPr/>
        </p:nvSpPr>
        <p:spPr bwMode="auto">
          <a:xfrm>
            <a:off x="0" y="87313"/>
            <a:ext cx="91440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Line 147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4" name="Line 148"/>
          <p:cNvSpPr>
            <a:spLocks noChangeShapeType="1"/>
          </p:cNvSpPr>
          <p:nvPr/>
        </p:nvSpPr>
        <p:spPr bwMode="auto">
          <a:xfrm>
            <a:off x="0" y="3810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5" name="Line 149"/>
          <p:cNvSpPr>
            <a:spLocks noChangeShapeType="1"/>
          </p:cNvSpPr>
          <p:nvPr/>
        </p:nvSpPr>
        <p:spPr bwMode="auto">
          <a:xfrm>
            <a:off x="0" y="3810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6" name="Text Box 9"/>
          <p:cNvSpPr txBox="1">
            <a:spLocks noChangeArrowheads="1"/>
          </p:cNvSpPr>
          <p:nvPr/>
        </p:nvSpPr>
        <p:spPr bwMode="auto">
          <a:xfrm>
            <a:off x="1560513" y="2201863"/>
            <a:ext cx="60721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i="0">
                <a:solidFill>
                  <a:schemeClr val="tx1"/>
                </a:solidFill>
                <a:latin typeface="Arial" pitchFamily="34" charset="0"/>
              </a:rPr>
              <a:t>Masa Ono</a:t>
            </a:r>
            <a:endParaRPr lang="en-US" altLang="en-US" sz="1800" b="0">
              <a:solidFill>
                <a:schemeClr val="tx1"/>
              </a:solidFill>
              <a:latin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Arial" pitchFamily="34" charset="0"/>
              </a:rPr>
              <a:t>for the NSTX-U Team</a:t>
            </a:r>
          </a:p>
        </p:txBody>
      </p:sp>
      <p:pic>
        <p:nvPicPr>
          <p:cNvPr id="15377" name="Picture 53" descr="ppi224.tmp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06600"/>
            <a:ext cx="129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153"/>
          <p:cNvSpPr txBox="1">
            <a:spLocks noChangeArrowheads="1"/>
          </p:cNvSpPr>
          <p:nvPr/>
        </p:nvSpPr>
        <p:spPr bwMode="auto">
          <a:xfrm>
            <a:off x="7696200" y="1955800"/>
            <a:ext cx="12954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Culham Sci Ctr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York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Chubu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Fukui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Hiroshima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Hyogo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Kyoto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Kyushu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Kyushu Tokai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NIFS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Niigata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Tsukuba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U Tokyo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JAEA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800">
                <a:solidFill>
                  <a:srgbClr val="FF0000"/>
                </a:solidFill>
                <a:latin typeface="Arial" pitchFamily="34" charset="0"/>
              </a:rPr>
              <a:t>Inst for Nucl Res, Kiev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Ioffe Inst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TRINITI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Chonbuk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NFRI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KAIST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POSTECH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Seoul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ASIPP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CIEMAT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FOM Inst DIFFER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ENEA, Frascati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CEA, Cadarache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IPP, Jülich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IPP, Garching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  <a:latin typeface="Arial" pitchFamily="34" charset="0"/>
              </a:rPr>
              <a:t>ASCR, Czech Rep</a:t>
            </a:r>
          </a:p>
        </p:txBody>
      </p:sp>
      <p:pic>
        <p:nvPicPr>
          <p:cNvPr id="15379" name="Picture 3" descr="C:\Users\jmenard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1656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48" descr="ppi221.tmp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43100"/>
            <a:ext cx="129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152"/>
          <p:cNvSpPr txBox="1">
            <a:spLocks noChangeArrowheads="1"/>
          </p:cNvSpPr>
          <p:nvPr/>
        </p:nvSpPr>
        <p:spPr bwMode="auto">
          <a:xfrm>
            <a:off x="165100" y="1955800"/>
            <a:ext cx="12573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Coll of Wm &amp; Mary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Columbia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CompX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General Atomics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FIU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INL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Johns Hopkins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LANL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LLNL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Lodestar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MIT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Lehigh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Nova Photonics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ORNL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PPPL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Princeton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Purdue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SNL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Think Tank, Inc.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UC Davis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UC Irvine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UCLA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UCSD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Colorado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Illinois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Maryland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Rochester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Tennessee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Tulsa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Washington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U Wisconsin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  <a:latin typeface="Arial" pitchFamily="34" charset="0"/>
              </a:rPr>
              <a:t>X Science LLC</a:t>
            </a:r>
          </a:p>
        </p:txBody>
      </p:sp>
      <p:pic>
        <p:nvPicPr>
          <p:cNvPr id="15382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132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Text Box 10"/>
          <p:cNvSpPr txBox="1">
            <a:spLocks noChangeArrowheads="1"/>
          </p:cNvSpPr>
          <p:nvPr/>
        </p:nvSpPr>
        <p:spPr bwMode="auto">
          <a:xfrm>
            <a:off x="1663700" y="3257550"/>
            <a:ext cx="5715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 i="0">
                <a:solidFill>
                  <a:srgbClr val="0000FF"/>
                </a:solidFill>
              </a:rPr>
              <a:t>NSTX-U PAC 35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>
                <a:solidFill>
                  <a:srgbClr val="0000FF"/>
                </a:solidFill>
              </a:rPr>
              <a:t>June 11-13, 2014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304800" y="10033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3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NSTX Upgrade Project Status, Facility/Diagnostic Progress and Plans</a:t>
            </a:r>
          </a:p>
        </p:txBody>
      </p:sp>
      <p:pic>
        <p:nvPicPr>
          <p:cNvPr id="15385" name="Picture 1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5725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buFontTx/>
              <a:buNone/>
            </a:pPr>
            <a:r>
              <a:rPr lang="en-US" altLang="en-US" sz="1800" dirty="0">
                <a:solidFill>
                  <a:schemeClr val="accent2"/>
                </a:solidFill>
                <a:latin typeface="Arial" pitchFamily="34" charset="0"/>
              </a:rPr>
              <a:t>Supported by   </a:t>
            </a:r>
          </a:p>
        </p:txBody>
      </p:sp>
      <p:sp>
        <p:nvSpPr>
          <p:cNvPr id="31" name="Text Box 128"/>
          <p:cNvSpPr txBox="1">
            <a:spLocks noChangeArrowheads="1"/>
          </p:cNvSpPr>
          <p:nvPr/>
        </p:nvSpPr>
        <p:spPr bwMode="auto">
          <a:xfrm>
            <a:off x="847725" y="16668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NSTX-U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5413"/>
            <a:ext cx="9144000" cy="769937"/>
          </a:xfr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mtClean="0">
                <a:solidFill>
                  <a:srgbClr val="FF0000"/>
                </a:solidFill>
              </a:rPr>
              <a:t>NSTX-U diagnostics to be installed during first 2 years</a:t>
            </a:r>
            <a:br>
              <a:rPr lang="en-US" altLang="en-US" smtClean="0">
                <a:solidFill>
                  <a:srgbClr val="FF0000"/>
                </a:solidFill>
              </a:rPr>
            </a:br>
            <a:r>
              <a:rPr lang="en-US" altLang="en-US" sz="2000" smtClean="0">
                <a:solidFill>
                  <a:srgbClr val="0723FF"/>
                </a:solidFill>
              </a:rPr>
              <a:t>Diagnostics presently being installed prior to the center-stack installation</a:t>
            </a:r>
          </a:p>
        </p:txBody>
      </p:sp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44475" y="1077913"/>
            <a:ext cx="422592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800" i="0" noProof="1">
                <a:solidFill>
                  <a:srgbClr val="000000"/>
                </a:solidFill>
                <a:latin typeface="Helvetica Neue" pitchFamily="-84" charset="0"/>
              </a:rPr>
              <a:t>MHD/Magnetics/Reconstruction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Magnetics for equilibrium reconstruction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1532FF"/>
                </a:solidFill>
                <a:latin typeface="Helvetica Neue" pitchFamily="-84" charset="0"/>
              </a:rPr>
              <a:t>Halo current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1532FF"/>
                </a:solidFill>
                <a:latin typeface="Helvetica Neue" pitchFamily="-84" charset="0"/>
              </a:rPr>
              <a:t>High-n and high-frequency Mirnov arrays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Locked-mode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RWM sensors</a:t>
            </a:r>
            <a:endParaRPr lang="en-US" altLang="en-US" sz="800" b="0" i="0" noProof="1">
              <a:solidFill>
                <a:srgbClr val="000000"/>
              </a:solidFill>
              <a:latin typeface="Helvetica Neue" pitchFamily="-84" charset="0"/>
            </a:endParaRP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lang="en-US" altLang="en-US" sz="1800" i="0" noProof="1">
                <a:solidFill>
                  <a:srgbClr val="000000"/>
                </a:solidFill>
                <a:latin typeface="Helvetica Neue" pitchFamily="-84" charset="0"/>
              </a:rPr>
              <a:t>Profile Diagnostics</a:t>
            </a:r>
            <a:endParaRPr lang="en-US" altLang="en-US" sz="1400" i="0" noProof="1">
              <a:solidFill>
                <a:srgbClr val="000000"/>
              </a:solidFill>
              <a:latin typeface="Helvetica Neue" pitchFamily="-84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MPTS (42 ch, 60 Hz) 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T-CHERS: T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Helvetica Neue" pitchFamily="-84" charset="0"/>
              </a:rPr>
              <a:t>i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(R), V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(r), n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Helvetica Neue" pitchFamily="-84" charset="0"/>
              </a:rPr>
              <a:t>C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(R), n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Helvetica Neue" pitchFamily="-84" charset="0"/>
              </a:rPr>
              <a:t>Li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(R), (51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P-CHERS: V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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(r) (71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MSE-CIF (18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MSE-LIF (20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ME-SXR (40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Midplane tangential bolometer array (16 ch)</a:t>
            </a: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lang="en-US" altLang="en-US" sz="1800" i="0" noProof="1">
                <a:solidFill>
                  <a:srgbClr val="000000"/>
                </a:solidFill>
                <a:latin typeface="Helvetica Neue" pitchFamily="-84" charset="0"/>
              </a:rPr>
              <a:t>Turbulence/Modes Diagnostics</a:t>
            </a:r>
            <a:endParaRPr lang="en-US" altLang="en-US" sz="1400" i="0" noProof="1">
              <a:solidFill>
                <a:srgbClr val="000000"/>
              </a:solidFill>
              <a:latin typeface="Helvetica Neue" pitchFamily="-84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Poloidal Microwave high-k scattering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Beam Emission Spectroscopy (48 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Microwave Reflectometer,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Microwave Polarimeter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FF"/>
                </a:solidFill>
                <a:latin typeface="Helvetica Neue" pitchFamily="-84" charset="0"/>
              </a:rPr>
              <a:t>Ultra-soft x-ray arrays – multi-color</a:t>
            </a: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lang="en-US" altLang="en-US" sz="1800" i="0" noProof="1">
                <a:solidFill>
                  <a:srgbClr val="000000"/>
                </a:solidFill>
                <a:latin typeface="Helvetica Neue" pitchFamily="-84" charset="0"/>
              </a:rPr>
              <a:t>Energetic Particle Diagnostics</a:t>
            </a:r>
            <a:endParaRPr lang="en-US" altLang="en-US" sz="1400" i="0" noProof="1">
              <a:solidFill>
                <a:srgbClr val="000000"/>
              </a:solidFill>
              <a:latin typeface="Helvetica Neue" pitchFamily="-84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Fast Ion D</a:t>
            </a:r>
            <a:r>
              <a:rPr lang="en-US" altLang="en-US" sz="1400" b="0" baseline="-25000" noProof="1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 profile measurement (perp + tang)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FF"/>
                </a:solidFill>
                <a:latin typeface="Helvetica Neue" pitchFamily="-84" charset="0"/>
              </a:rPr>
              <a:t>Solid-State neutral particle analyzer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Fast lost-ion probe (energy/pitch angle resolving)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Neutron measurements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737100" y="1023938"/>
            <a:ext cx="4318000" cy="546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800" i="0" noProof="1">
                <a:solidFill>
                  <a:srgbClr val="000000"/>
                </a:solidFill>
                <a:latin typeface="Helvetica Neue" pitchFamily="-84" charset="0"/>
              </a:rPr>
              <a:t>Edge Divertor Physics</a:t>
            </a:r>
            <a:endParaRPr lang="en-US" altLang="en-US" sz="1400" i="0">
              <a:solidFill>
                <a:srgbClr val="000000"/>
              </a:solidFill>
              <a:latin typeface="Helvetica Neue" pitchFamily="-84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Gas-puff Imaging (500kHz)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Langmuir probe array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Edge Rotation Diagnostics (T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Helvetica Neue" pitchFamily="-84" charset="0"/>
              </a:rPr>
              <a:t>i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, V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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, V</a:t>
            </a:r>
            <a:r>
              <a:rPr lang="en-US" altLang="en-US" sz="1400" b="0" i="0" baseline="-25000" noProof="1">
                <a:solidFill>
                  <a:srgbClr val="000000"/>
                </a:solidFill>
                <a:latin typeface="Helvetica Neue" pitchFamily="-84" charset="0"/>
              </a:rPr>
              <a:t>pol</a:t>
            </a: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1-D CCD H</a:t>
            </a:r>
            <a:r>
              <a:rPr lang="en-US" altLang="en-US" sz="1400" b="0" baseline="-25000" noProof="1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</a:t>
            </a: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 cameras (divertor, midplane)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2-D divertor fast visible camera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Metal foil divertor bolometer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AXUV-based Divertor 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IR cameras (30Hz) (3)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Fast IR camera (two color)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Tile temperature thermocouple array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Divertor fast eroding thermocouple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Dust detector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Edge Deposition Monitors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Scrape-off layer reflectometer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Edge neutral pressure gauges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Material Analysis and Particle Probe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FF0000"/>
                </a:solidFill>
                <a:latin typeface="Helvetica Neue" pitchFamily="-84" charset="0"/>
              </a:rPr>
              <a:t>Divertor VUV Spectrometer</a:t>
            </a:r>
          </a:p>
          <a:p>
            <a:pPr algn="just" eaLnBrk="1" hangingPunct="1">
              <a:lnSpc>
                <a:spcPct val="88000"/>
              </a:lnSpc>
              <a:spcBef>
                <a:spcPts val="400"/>
              </a:spcBef>
              <a:buFontTx/>
              <a:buNone/>
            </a:pPr>
            <a:r>
              <a:rPr lang="en-US" altLang="en-US" sz="1800" i="0" noProof="1">
                <a:solidFill>
                  <a:srgbClr val="000000"/>
                </a:solidFill>
                <a:latin typeface="Helvetica Neue" pitchFamily="-84" charset="0"/>
              </a:rPr>
              <a:t>Plasma Monitoring</a:t>
            </a:r>
            <a:endParaRPr lang="en-US" altLang="en-US" sz="2400" i="0" noProof="1">
              <a:solidFill>
                <a:srgbClr val="000000"/>
              </a:solidFill>
              <a:latin typeface="Helvetica Neue" pitchFamily="-84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FIReTIP interferometer 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Fast visible cameras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Visible bremsstrahlung radiometer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Visible and UV survey spectrometers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VUV transmission grating spectrometer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noProof="1">
                <a:solidFill>
                  <a:srgbClr val="0000FF"/>
                </a:solidFill>
                <a:latin typeface="Helvetica Neue" pitchFamily="-84" charset="0"/>
              </a:rPr>
              <a:t>Visible filterscopes (hydrogen &amp; impurity lines)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altLang="en-US" sz="1400" b="0" i="0" noProof="1">
                <a:solidFill>
                  <a:srgbClr val="000000"/>
                </a:solidFill>
                <a:latin typeface="Helvetica Neue" pitchFamily="-84" charset="0"/>
              </a:rPr>
              <a:t>Wall coupon analysis</a:t>
            </a: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2055813" y="6270625"/>
            <a:ext cx="3074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>
                <a:solidFill>
                  <a:srgbClr val="FF0000"/>
                </a:solidFill>
              </a:rPr>
              <a:t>New capability</a:t>
            </a:r>
            <a:r>
              <a:rPr lang="en-US" altLang="en-US" sz="1400" b="0">
                <a:solidFill>
                  <a:srgbClr val="0000FF"/>
                </a:solidFill>
              </a:rPr>
              <a:t>, Enhanced capability</a:t>
            </a:r>
          </a:p>
        </p:txBody>
      </p:sp>
      <p:sp>
        <p:nvSpPr>
          <p:cNvPr id="297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DC26F568-77DA-479C-816F-33ACE6C1095B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10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ontent Placeholder 2"/>
          <p:cNvSpPr>
            <a:spLocks noGrp="1"/>
          </p:cNvSpPr>
          <p:nvPr>
            <p:ph sz="half" idx="1"/>
          </p:nvPr>
        </p:nvSpPr>
        <p:spPr>
          <a:xfrm>
            <a:off x="241300" y="2690813"/>
            <a:ext cx="8648700" cy="331628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000" b="1" smtClean="0"/>
              <a:t>CD-4 in January should allow scheduling of the research campaign up to 20 run weeks (Base – 18 run weeks and Incremental – 2 run weeks).</a:t>
            </a:r>
          </a:p>
          <a:p>
            <a:pPr>
              <a:spcAft>
                <a:spcPts val="1200"/>
              </a:spcAft>
            </a:pPr>
            <a:r>
              <a:rPr lang="en-US" altLang="en-US" sz="2000" b="1" smtClean="0"/>
              <a:t>The run assumes three weeks operation and one maintenance weeks.  Some extended run weeks for the latter part of operation. </a:t>
            </a:r>
          </a:p>
          <a:p>
            <a:pPr>
              <a:spcAft>
                <a:spcPts val="1200"/>
              </a:spcAft>
            </a:pPr>
            <a:r>
              <a:rPr lang="en-US" altLang="en-US" sz="2000" b="1" smtClean="0"/>
              <a:t>~ 3 month period is allocated between CD-4 and the research plasma operation. More details in S. Gerhardt’s talk.</a:t>
            </a:r>
          </a:p>
          <a:p>
            <a:pPr>
              <a:spcAft>
                <a:spcPts val="1200"/>
              </a:spcAft>
            </a:pPr>
            <a:r>
              <a:rPr lang="en-US" altLang="en-US" sz="2000" b="1" smtClean="0"/>
              <a:t>The Upgrade team is exploring ways to bring the CD-4 schedule earlier by increasing the resources available.          </a:t>
            </a:r>
          </a:p>
        </p:txBody>
      </p:sp>
      <p:sp>
        <p:nvSpPr>
          <p:cNvPr id="31746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2825"/>
              </a:lnSpc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</a:rPr>
              <a:t>Aiming for Extended Research Operation in FY15</a:t>
            </a:r>
          </a:p>
          <a:p>
            <a:pPr algn="ctr">
              <a:lnSpc>
                <a:spcPts val="2825"/>
              </a:lnSpc>
              <a:buFontTx/>
              <a:buNone/>
            </a:pPr>
            <a:r>
              <a:rPr lang="en-US" altLang="en-US" sz="2000" i="0">
                <a:solidFill>
                  <a:srgbClr val="0000FF"/>
                </a:solidFill>
              </a:rPr>
              <a:t>Research operation preparation on going in parallel with Upgrade Project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E67D0C1D-DBF2-41A0-A0B7-EBA9F17FC8B3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11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572000" y="1905000"/>
            <a:ext cx="3352800" cy="3841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i="0" dirty="0">
                <a:latin typeface="Helvetica" charset="0"/>
                <a:ea typeface="ＭＳ Ｐゴシック" charset="0"/>
                <a:cs typeface="Arial" charset="0"/>
              </a:rPr>
              <a:t>Research Plasma Operation</a:t>
            </a:r>
          </a:p>
          <a:p>
            <a:pPr algn="ctr">
              <a:buFontTx/>
              <a:buNone/>
              <a:defRPr/>
            </a:pPr>
            <a:r>
              <a:rPr lang="en-US" i="0" dirty="0">
                <a:latin typeface="Helvetica" charset="0"/>
                <a:ea typeface="ＭＳ Ｐゴシック" charset="0"/>
                <a:cs typeface="Arial" charset="0"/>
              </a:rPr>
              <a:t>18 Run Weeks</a:t>
            </a:r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876300" y="1438275"/>
            <a:ext cx="7524750" cy="212725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8826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Nov. 2014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524000" y="1431925"/>
            <a:ext cx="77470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Dec. 2014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2923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Jan.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9273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Feb.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562350" y="1431925"/>
            <a:ext cx="77470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Mar.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3370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Apr.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9720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May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5600700" y="1431925"/>
            <a:ext cx="77470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Jun.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639050" y="1431925"/>
            <a:ext cx="77470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Sep.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63817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Jul.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7016750" y="1431925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Aug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31761" name="Rectangle 24"/>
          <p:cNvSpPr>
            <a:spLocks noChangeArrowheads="1"/>
          </p:cNvSpPr>
          <p:nvPr/>
        </p:nvSpPr>
        <p:spPr bwMode="auto">
          <a:xfrm>
            <a:off x="3132138" y="1905000"/>
            <a:ext cx="666750" cy="368300"/>
          </a:xfrm>
          <a:prstGeom prst="rect">
            <a:avLst/>
          </a:prstGeom>
          <a:solidFill>
            <a:srgbClr val="FFD898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0">
                <a:solidFill>
                  <a:srgbClr val="000000"/>
                </a:solidFill>
              </a:rPr>
              <a:t>Bakeout</a:t>
            </a:r>
          </a:p>
        </p:txBody>
      </p:sp>
      <p:sp>
        <p:nvSpPr>
          <p:cNvPr id="31762" name="Rectangle 26"/>
          <p:cNvSpPr>
            <a:spLocks noChangeArrowheads="1"/>
          </p:cNvSpPr>
          <p:nvPr/>
        </p:nvSpPr>
        <p:spPr bwMode="auto">
          <a:xfrm>
            <a:off x="7924800" y="1905000"/>
            <a:ext cx="520700" cy="387350"/>
          </a:xfrm>
          <a:prstGeom prst="rect">
            <a:avLst/>
          </a:prstGeom>
          <a:solidFill>
            <a:srgbClr val="F6DCF4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0">
                <a:solidFill>
                  <a:srgbClr val="FF0000"/>
                </a:solidFill>
              </a:rPr>
              <a:t>2 Run Weeks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4972050" y="1428750"/>
            <a:ext cx="628650" cy="22225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algn="ctr">
              <a:buFontTx/>
              <a:buNone/>
              <a:defRPr/>
            </a:pPr>
            <a:r>
              <a:rPr lang="en-US" sz="1050" i="0" dirty="0">
                <a:latin typeface="Helvetica" charset="0"/>
                <a:ea typeface="ＭＳ Ｐゴシック" charset="0"/>
                <a:cs typeface="Arial" charset="0"/>
              </a:rPr>
              <a:t>May 2015</a:t>
            </a:r>
            <a:endParaRPr lang="en-US" sz="1050" i="0" dirty="0">
              <a:solidFill>
                <a:schemeClr val="tx1"/>
              </a:solidFill>
              <a:latin typeface="Helvetica" charset="0"/>
              <a:ea typeface="ＭＳ Ｐゴシック" charset="0"/>
              <a:cs typeface="Arial" charset="0"/>
            </a:endParaRPr>
          </a:p>
        </p:txBody>
      </p:sp>
      <p:sp>
        <p:nvSpPr>
          <p:cNvPr id="31764" name="Rectangle 29"/>
          <p:cNvSpPr>
            <a:spLocks noChangeArrowheads="1"/>
          </p:cNvSpPr>
          <p:nvPr/>
        </p:nvSpPr>
        <p:spPr bwMode="auto">
          <a:xfrm>
            <a:off x="3810000" y="1916113"/>
            <a:ext cx="762000" cy="355600"/>
          </a:xfrm>
          <a:prstGeom prst="rect">
            <a:avLst/>
          </a:prstGeom>
          <a:solidFill>
            <a:srgbClr val="F5A59A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100" i="0">
                <a:solidFill>
                  <a:srgbClr val="000000"/>
                </a:solidFill>
              </a:rPr>
              <a:t>ISTP/Comm</a:t>
            </a:r>
          </a:p>
        </p:txBody>
      </p:sp>
      <p:cxnSp>
        <p:nvCxnSpPr>
          <p:cNvPr id="31765" name="Straight Arrow Connector 31"/>
          <p:cNvCxnSpPr>
            <a:cxnSpLocks noChangeShapeType="1"/>
          </p:cNvCxnSpPr>
          <p:nvPr/>
        </p:nvCxnSpPr>
        <p:spPr bwMode="auto">
          <a:xfrm flipV="1">
            <a:off x="2590800" y="1752600"/>
            <a:ext cx="6350" cy="42545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6" name="TextBox 34"/>
          <p:cNvSpPr txBox="1">
            <a:spLocks noChangeArrowheads="1"/>
          </p:cNvSpPr>
          <p:nvPr/>
        </p:nvSpPr>
        <p:spPr bwMode="auto">
          <a:xfrm>
            <a:off x="2286000" y="2209800"/>
            <a:ext cx="54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</a:rPr>
              <a:t>CD4</a:t>
            </a:r>
          </a:p>
        </p:txBody>
      </p:sp>
      <p:sp>
        <p:nvSpPr>
          <p:cNvPr id="31767" name="Rectangle 39"/>
          <p:cNvSpPr>
            <a:spLocks noChangeArrowheads="1"/>
          </p:cNvSpPr>
          <p:nvPr/>
        </p:nvSpPr>
        <p:spPr bwMode="auto">
          <a:xfrm>
            <a:off x="419100" y="1028700"/>
            <a:ext cx="815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i="0">
                <a:solidFill>
                  <a:schemeClr val="tx1"/>
                </a:solidFill>
              </a:rPr>
              <a:t>Run Plan for FY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Table 104"/>
          <p:cNvGraphicFramePr>
            <a:graphicFrameLocks noGrp="1"/>
          </p:cNvGraphicFramePr>
          <p:nvPr/>
        </p:nvGraphicFramePr>
        <p:xfrm>
          <a:off x="1752600" y="977900"/>
          <a:ext cx="7315198" cy="241320"/>
        </p:xfrm>
        <a:graphic>
          <a:graphicData uri="http://schemas.openxmlformats.org/drawingml/2006/table">
            <a:tbl>
              <a:tblPr/>
              <a:tblGrid>
                <a:gridCol w="570652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</a:tblGrid>
              <a:tr h="241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2014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2021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2022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2023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2793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4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5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60000"/>
              </a:lnSpc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New 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center-stack</a:t>
            </a:r>
          </a:p>
        </p:txBody>
      </p:sp>
      <p:sp>
        <p:nvSpPr>
          <p:cNvPr id="32796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2nd NBI</a:t>
            </a:r>
          </a:p>
        </p:txBody>
      </p:sp>
      <p:sp>
        <p:nvSpPr>
          <p:cNvPr id="32797" name="TextBox 96"/>
          <p:cNvSpPr txBox="1">
            <a:spLocks noChangeArrowheads="1"/>
          </p:cNvSpPr>
          <p:nvPr/>
        </p:nvSpPr>
        <p:spPr bwMode="auto">
          <a:xfrm>
            <a:off x="1371600" y="1852613"/>
            <a:ext cx="83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Start-up and Ramp-up</a:t>
            </a:r>
          </a:p>
        </p:txBody>
      </p:sp>
      <p:sp>
        <p:nvSpPr>
          <p:cNvPr id="32798" name="TextBox 105"/>
          <p:cNvSpPr txBox="1">
            <a:spLocks noChangeArrowheads="1"/>
          </p:cNvSpPr>
          <p:nvPr/>
        </p:nvSpPr>
        <p:spPr bwMode="auto">
          <a:xfrm>
            <a:off x="1295400" y="602932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Scenarios and Control</a:t>
            </a:r>
          </a:p>
        </p:txBody>
      </p:sp>
      <p:sp>
        <p:nvSpPr>
          <p:cNvPr id="32799" name="TextBox 97"/>
          <p:cNvSpPr txBox="1">
            <a:spLocks noChangeArrowheads="1"/>
          </p:cNvSpPr>
          <p:nvPr/>
        </p:nvSpPr>
        <p:spPr bwMode="auto">
          <a:xfrm>
            <a:off x="1371600" y="26670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Boundary Physics</a:t>
            </a:r>
          </a:p>
        </p:txBody>
      </p:sp>
      <p:sp>
        <p:nvSpPr>
          <p:cNvPr id="32800" name="TextBox 98"/>
          <p:cNvSpPr txBox="1">
            <a:spLocks noChangeArrowheads="1"/>
          </p:cNvSpPr>
          <p:nvPr/>
        </p:nvSpPr>
        <p:spPr bwMode="auto">
          <a:xfrm>
            <a:off x="1371600" y="3200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Materials and PFCs</a:t>
            </a:r>
          </a:p>
        </p:txBody>
      </p:sp>
      <p:sp>
        <p:nvSpPr>
          <p:cNvPr id="32801" name="TextBox 101"/>
          <p:cNvSpPr txBox="1">
            <a:spLocks noChangeArrowheads="1"/>
          </p:cNvSpPr>
          <p:nvPr/>
        </p:nvSpPr>
        <p:spPr bwMode="auto">
          <a:xfrm>
            <a:off x="1371600" y="4572000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MHD</a:t>
            </a:r>
          </a:p>
        </p:txBody>
      </p:sp>
      <p:sp>
        <p:nvSpPr>
          <p:cNvPr id="32802" name="TextBox 102"/>
          <p:cNvSpPr txBox="1">
            <a:spLocks noChangeArrowheads="1"/>
          </p:cNvSpPr>
          <p:nvPr/>
        </p:nvSpPr>
        <p:spPr bwMode="auto">
          <a:xfrm>
            <a:off x="1295400" y="49530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Transport &amp; Turbulence</a:t>
            </a:r>
          </a:p>
        </p:txBody>
      </p:sp>
      <p:sp>
        <p:nvSpPr>
          <p:cNvPr id="32803" name="TextBox 103"/>
          <p:cNvSpPr txBox="1">
            <a:spLocks noChangeArrowheads="1"/>
          </p:cNvSpPr>
          <p:nvPr/>
        </p:nvSpPr>
        <p:spPr bwMode="auto">
          <a:xfrm>
            <a:off x="1295400" y="5486400"/>
            <a:ext cx="1066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5000"/>
              </a:lnSpc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Waves and Energetic Particles</a:t>
            </a:r>
            <a:endParaRPr lang="en-US" altLang="en-US" i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2804" name="TextBox 100"/>
          <p:cNvSpPr txBox="1">
            <a:spLocks noChangeArrowheads="1"/>
          </p:cNvSpPr>
          <p:nvPr/>
        </p:nvSpPr>
        <p:spPr bwMode="auto">
          <a:xfrm>
            <a:off x="1295400" y="3763963"/>
            <a:ext cx="1143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Liquid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metals /  lithium</a:t>
            </a:r>
          </a:p>
        </p:txBody>
      </p:sp>
      <p:sp>
        <p:nvSpPr>
          <p:cNvPr id="32805" name="TextBox 26"/>
          <p:cNvSpPr txBox="1">
            <a:spLocks noChangeArrowheads="1"/>
          </p:cNvSpPr>
          <p:nvPr/>
        </p:nvSpPr>
        <p:spPr bwMode="auto">
          <a:xfrm>
            <a:off x="762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latin typeface="Arial" pitchFamily="34" charset="0"/>
              </a:rPr>
              <a:t>Upgrade Outage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94100" y="1524000"/>
            <a:ext cx="685800" cy="505618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>
              <a:latin typeface="Helvetica" pitchFamily="-12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07" name="Oval 19"/>
          <p:cNvSpPr>
            <a:spLocks noChangeArrowheads="1"/>
          </p:cNvSpPr>
          <p:nvPr/>
        </p:nvSpPr>
        <p:spPr bwMode="auto">
          <a:xfrm>
            <a:off x="4191000" y="4495800"/>
            <a:ext cx="136525" cy="136525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08" name="Oval 19"/>
          <p:cNvSpPr>
            <a:spLocks noChangeArrowheads="1"/>
          </p:cNvSpPr>
          <p:nvPr/>
        </p:nvSpPr>
        <p:spPr bwMode="auto">
          <a:xfrm>
            <a:off x="2971800" y="4017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09" name="Rectangle 20"/>
          <p:cNvSpPr>
            <a:spLocks noChangeArrowheads="1"/>
          </p:cNvSpPr>
          <p:nvPr/>
        </p:nvSpPr>
        <p:spPr bwMode="auto">
          <a:xfrm>
            <a:off x="3078163" y="3886200"/>
            <a:ext cx="868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Upward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LiTER</a:t>
            </a:r>
          </a:p>
        </p:txBody>
      </p:sp>
      <p:sp>
        <p:nvSpPr>
          <p:cNvPr id="32810" name="Oval 19"/>
          <p:cNvSpPr>
            <a:spLocks noChangeArrowheads="1"/>
          </p:cNvSpPr>
          <p:nvPr/>
        </p:nvSpPr>
        <p:spPr bwMode="auto">
          <a:xfrm>
            <a:off x="2438400" y="382428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11" name="Rectangle 20"/>
          <p:cNvSpPr>
            <a:spLocks noChangeArrowheads="1"/>
          </p:cNvSpPr>
          <p:nvPr/>
        </p:nvSpPr>
        <p:spPr bwMode="auto">
          <a:xfrm>
            <a:off x="2133600" y="3992563"/>
            <a:ext cx="868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Li granule injector</a:t>
            </a:r>
          </a:p>
        </p:txBody>
      </p:sp>
      <p:sp>
        <p:nvSpPr>
          <p:cNvPr id="32812" name="Rectangle 20"/>
          <p:cNvSpPr>
            <a:spLocks noChangeArrowheads="1"/>
          </p:cNvSpPr>
          <p:nvPr/>
        </p:nvSpPr>
        <p:spPr bwMode="auto">
          <a:xfrm>
            <a:off x="3352800" y="3254375"/>
            <a:ext cx="914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High-Z first-wall + lower OBD tiles</a:t>
            </a:r>
          </a:p>
        </p:txBody>
      </p:sp>
      <p:sp>
        <p:nvSpPr>
          <p:cNvPr id="32813" name="Oval 19"/>
          <p:cNvSpPr>
            <a:spLocks noChangeArrowheads="1"/>
          </p:cNvSpPr>
          <p:nvPr/>
        </p:nvSpPr>
        <p:spPr bwMode="auto">
          <a:xfrm>
            <a:off x="4191000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14" name="Rectangle 20"/>
          <p:cNvSpPr>
            <a:spLocks noChangeArrowheads="1"/>
          </p:cNvSpPr>
          <p:nvPr/>
        </p:nvSpPr>
        <p:spPr bwMode="auto">
          <a:xfrm>
            <a:off x="5287963" y="4449763"/>
            <a:ext cx="9604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NCC SPA upgrade </a:t>
            </a:r>
          </a:p>
        </p:txBody>
      </p:sp>
      <p:sp>
        <p:nvSpPr>
          <p:cNvPr id="32815" name="Oval 19"/>
          <p:cNvSpPr>
            <a:spLocks noChangeArrowheads="1"/>
          </p:cNvSpPr>
          <p:nvPr/>
        </p:nvSpPr>
        <p:spPr bwMode="auto">
          <a:xfrm>
            <a:off x="4191000" y="4740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16" name="Rectangle 20"/>
          <p:cNvSpPr>
            <a:spLocks noChangeArrowheads="1"/>
          </p:cNvSpPr>
          <p:nvPr/>
        </p:nvSpPr>
        <p:spPr bwMode="auto">
          <a:xfrm>
            <a:off x="4191000" y="4703763"/>
            <a:ext cx="1752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5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Enhanced MHD sensors</a:t>
            </a:r>
          </a:p>
        </p:txBody>
      </p:sp>
      <p:sp>
        <p:nvSpPr>
          <p:cNvPr id="32817" name="Rectangle 20"/>
          <p:cNvSpPr>
            <a:spLocks noChangeArrowheads="1"/>
          </p:cNvSpPr>
          <p:nvPr/>
        </p:nvSpPr>
        <p:spPr bwMode="auto">
          <a:xfrm>
            <a:off x="4419600" y="2773363"/>
            <a:ext cx="8874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Divertor Thomson</a:t>
            </a:r>
          </a:p>
        </p:txBody>
      </p:sp>
      <p:sp>
        <p:nvSpPr>
          <p:cNvPr id="32818" name="Rectangle 20"/>
          <p:cNvSpPr>
            <a:spLocks noChangeArrowheads="1"/>
          </p:cNvSpPr>
          <p:nvPr/>
        </p:nvSpPr>
        <p:spPr bwMode="auto">
          <a:xfrm>
            <a:off x="4343400" y="3181350"/>
            <a:ext cx="914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85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High-Z   PFC diagnostics</a:t>
            </a:r>
          </a:p>
        </p:txBody>
      </p:sp>
      <p:sp>
        <p:nvSpPr>
          <p:cNvPr id="32819" name="Oval 19"/>
          <p:cNvSpPr>
            <a:spLocks noChangeArrowheads="1"/>
          </p:cNvSpPr>
          <p:nvPr/>
        </p:nvSpPr>
        <p:spPr bwMode="auto">
          <a:xfrm>
            <a:off x="4435475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20" name="Rectangle 20"/>
          <p:cNvSpPr>
            <a:spLocks noChangeArrowheads="1"/>
          </p:cNvSpPr>
          <p:nvPr/>
        </p:nvSpPr>
        <p:spPr bwMode="auto">
          <a:xfrm>
            <a:off x="2514600" y="4473575"/>
            <a:ext cx="914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MGI disruption mitigation</a:t>
            </a:r>
          </a:p>
        </p:txBody>
      </p:sp>
      <p:sp>
        <p:nvSpPr>
          <p:cNvPr id="32821" name="Oval 19"/>
          <p:cNvSpPr>
            <a:spLocks noChangeArrowheads="1"/>
          </p:cNvSpPr>
          <p:nvPr/>
        </p:nvSpPr>
        <p:spPr bwMode="auto">
          <a:xfrm>
            <a:off x="2819400" y="52578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22" name="Rectangle 20"/>
          <p:cNvSpPr>
            <a:spLocks noChangeArrowheads="1"/>
          </p:cNvSpPr>
          <p:nvPr/>
        </p:nvSpPr>
        <p:spPr bwMode="auto">
          <a:xfrm>
            <a:off x="2819400" y="5257800"/>
            <a:ext cx="838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 k</a:t>
            </a:r>
            <a:r>
              <a:rPr lang="en-US" altLang="en-US" i="0" baseline="-25000">
                <a:latin typeface="Symbol" pitchFamily="18" charset="2"/>
              </a:rPr>
              <a:t>q</a:t>
            </a:r>
          </a:p>
        </p:txBody>
      </p:sp>
      <p:sp>
        <p:nvSpPr>
          <p:cNvPr id="32823" name="Oval 19"/>
          <p:cNvSpPr>
            <a:spLocks noChangeArrowheads="1"/>
          </p:cNvSpPr>
          <p:nvPr/>
        </p:nvSpPr>
        <p:spPr bwMode="auto">
          <a:xfrm>
            <a:off x="2454275" y="4648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24" name="Rectangle 20"/>
          <p:cNvSpPr>
            <a:spLocks noChangeArrowheads="1"/>
          </p:cNvSpPr>
          <p:nvPr/>
        </p:nvSpPr>
        <p:spPr bwMode="auto">
          <a:xfrm>
            <a:off x="4343400" y="4419600"/>
            <a:ext cx="609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Partial NCC</a:t>
            </a:r>
          </a:p>
        </p:txBody>
      </p:sp>
      <p:sp>
        <p:nvSpPr>
          <p:cNvPr id="32825" name="Oval 19"/>
          <p:cNvSpPr>
            <a:spLocks noChangeArrowheads="1"/>
          </p:cNvSpPr>
          <p:nvPr/>
        </p:nvSpPr>
        <p:spPr bwMode="auto">
          <a:xfrm>
            <a:off x="3063875" y="580548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26" name="Rectangle 20"/>
          <p:cNvSpPr>
            <a:spLocks noChangeArrowheads="1"/>
          </p:cNvSpPr>
          <p:nvPr/>
        </p:nvSpPr>
        <p:spPr bwMode="auto">
          <a:xfrm>
            <a:off x="3170238" y="5791200"/>
            <a:ext cx="14779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4 coil AE antenna</a:t>
            </a:r>
          </a:p>
        </p:txBody>
      </p:sp>
      <p:sp>
        <p:nvSpPr>
          <p:cNvPr id="32827" name="Oval 19"/>
          <p:cNvSpPr>
            <a:spLocks noChangeArrowheads="1"/>
          </p:cNvSpPr>
          <p:nvPr/>
        </p:nvSpPr>
        <p:spPr bwMode="auto">
          <a:xfrm>
            <a:off x="2362200" y="5807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28" name="Rectangle 20"/>
          <p:cNvSpPr>
            <a:spLocks noChangeArrowheads="1"/>
          </p:cNvSpPr>
          <p:nvPr/>
        </p:nvSpPr>
        <p:spPr bwMode="auto">
          <a:xfrm>
            <a:off x="2133600" y="5715000"/>
            <a:ext cx="990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1 coil AE antenna</a:t>
            </a:r>
          </a:p>
        </p:txBody>
      </p:sp>
      <p:sp>
        <p:nvSpPr>
          <p:cNvPr id="32829" name="Oval 19"/>
          <p:cNvSpPr>
            <a:spLocks noChangeArrowheads="1"/>
          </p:cNvSpPr>
          <p:nvPr/>
        </p:nvSpPr>
        <p:spPr bwMode="auto">
          <a:xfrm>
            <a:off x="2606675" y="50387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30" name="Rectangle 20"/>
          <p:cNvSpPr>
            <a:spLocks noChangeArrowheads="1"/>
          </p:cNvSpPr>
          <p:nvPr/>
        </p:nvSpPr>
        <p:spPr bwMode="auto">
          <a:xfrm>
            <a:off x="2743200" y="5029200"/>
            <a:ext cx="1143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  <a:buFontTx/>
              <a:buNone/>
            </a:pPr>
            <a:r>
              <a:rPr lang="en-US" altLang="en-US" i="0">
                <a:latin typeface="Symbol" pitchFamily="18" charset="2"/>
              </a:rPr>
              <a:t>d</a:t>
            </a:r>
            <a:r>
              <a:rPr lang="en-US" altLang="en-US" i="0">
                <a:latin typeface="Arial Narrow" pitchFamily="34" charset="0"/>
              </a:rPr>
              <a:t>B polarimetry</a:t>
            </a:r>
            <a:endParaRPr lang="en-US" altLang="en-US" i="0" baseline="-25000">
              <a:latin typeface="Symbol" pitchFamily="18" charset="2"/>
            </a:endParaRPr>
          </a:p>
        </p:txBody>
      </p:sp>
      <p:sp>
        <p:nvSpPr>
          <p:cNvPr id="35903" name="Rectangle 20"/>
          <p:cNvSpPr>
            <a:spLocks noChangeArrowheads="1"/>
          </p:cNvSpPr>
          <p:nvPr/>
        </p:nvSpPr>
        <p:spPr bwMode="auto">
          <a:xfrm>
            <a:off x="2911475" y="2438400"/>
            <a:ext cx="13017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  <a:buFontTx/>
              <a:buNone/>
              <a:defRPr/>
            </a:pPr>
            <a:r>
              <a:rPr lang="en-US" i="0" dirty="0">
                <a:solidFill>
                  <a:schemeClr val="accent2">
                    <a:lumMod val="7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1 MW ECH/EBW</a:t>
            </a:r>
          </a:p>
        </p:txBody>
      </p:sp>
      <p:sp>
        <p:nvSpPr>
          <p:cNvPr id="32832" name="Oval 19"/>
          <p:cNvSpPr>
            <a:spLocks noChangeAspect="1" noChangeArrowheads="1"/>
          </p:cNvSpPr>
          <p:nvPr/>
        </p:nvSpPr>
        <p:spPr bwMode="auto">
          <a:xfrm>
            <a:off x="4283075" y="2457450"/>
            <a:ext cx="136525" cy="136525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>
              <a:latin typeface="Arial Narrow" pitchFamily="34" charset="0"/>
            </a:endParaRPr>
          </a:p>
        </p:txBody>
      </p:sp>
      <p:sp>
        <p:nvSpPr>
          <p:cNvPr id="32833" name="Oval 19"/>
          <p:cNvSpPr>
            <a:spLocks noChangeArrowheads="1"/>
          </p:cNvSpPr>
          <p:nvPr/>
        </p:nvSpPr>
        <p:spPr bwMode="auto">
          <a:xfrm>
            <a:off x="3063875" y="20923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34" name="Oval 19"/>
          <p:cNvSpPr>
            <a:spLocks noChangeArrowheads="1"/>
          </p:cNvSpPr>
          <p:nvPr/>
        </p:nvSpPr>
        <p:spPr bwMode="auto">
          <a:xfrm>
            <a:off x="4926013" y="2225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35" name="Rectangle 20"/>
          <p:cNvSpPr>
            <a:spLocks noChangeArrowheads="1"/>
          </p:cNvSpPr>
          <p:nvPr/>
        </p:nvSpPr>
        <p:spPr bwMode="auto">
          <a:xfrm>
            <a:off x="4724400" y="1858963"/>
            <a:ext cx="1143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 to 1 MA plasma gun</a:t>
            </a:r>
          </a:p>
        </p:txBody>
      </p:sp>
      <p:sp>
        <p:nvSpPr>
          <p:cNvPr id="35908" name="Rectangle 20"/>
          <p:cNvSpPr>
            <a:spLocks noChangeArrowheads="1"/>
          </p:cNvSpPr>
          <p:nvPr/>
        </p:nvSpPr>
        <p:spPr bwMode="auto">
          <a:xfrm>
            <a:off x="3352800" y="2697163"/>
            <a:ext cx="8382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r" defTabSz="912813" eaLnBrk="0" hangingPunct="0">
              <a:lnSpc>
                <a:spcPct val="80000"/>
              </a:lnSpc>
              <a:buFontTx/>
              <a:buNone/>
              <a:defRPr/>
            </a:pPr>
            <a:r>
              <a:rPr lang="en-US" i="0">
                <a:solidFill>
                  <a:schemeClr val="accent2">
                    <a:lumMod val="7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Lower divertor cryo-pump</a:t>
            </a:r>
          </a:p>
        </p:txBody>
      </p:sp>
      <p:sp>
        <p:nvSpPr>
          <p:cNvPr id="32837" name="Oval 19"/>
          <p:cNvSpPr>
            <a:spLocks noChangeArrowheads="1"/>
          </p:cNvSpPr>
          <p:nvPr/>
        </p:nvSpPr>
        <p:spPr bwMode="auto">
          <a:xfrm>
            <a:off x="4191000" y="2895600"/>
            <a:ext cx="136525" cy="136525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38" name="Rectangle 20"/>
          <p:cNvSpPr>
            <a:spLocks noChangeArrowheads="1"/>
          </p:cNvSpPr>
          <p:nvPr/>
        </p:nvSpPr>
        <p:spPr bwMode="auto">
          <a:xfrm>
            <a:off x="2149475" y="3225800"/>
            <a:ext cx="8382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5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 High-Z tile row on lower OBD</a:t>
            </a:r>
          </a:p>
        </p:txBody>
      </p:sp>
      <p:sp>
        <p:nvSpPr>
          <p:cNvPr id="32839" name="Oval 19"/>
          <p:cNvSpPr>
            <a:spLocks noChangeArrowheads="1"/>
          </p:cNvSpPr>
          <p:nvPr/>
        </p:nvSpPr>
        <p:spPr bwMode="auto">
          <a:xfrm>
            <a:off x="2895600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40" name="Rectangle 20"/>
          <p:cNvSpPr>
            <a:spLocks noChangeArrowheads="1"/>
          </p:cNvSpPr>
          <p:nvPr/>
        </p:nvSpPr>
        <p:spPr bwMode="auto">
          <a:xfrm>
            <a:off x="2286000" y="1905000"/>
            <a:ext cx="1143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Upgraded CHI for ~0.4MA</a:t>
            </a:r>
          </a:p>
        </p:txBody>
      </p:sp>
      <p:sp>
        <p:nvSpPr>
          <p:cNvPr id="32841" name="Rectangle 20"/>
          <p:cNvSpPr>
            <a:spLocks noChangeArrowheads="1"/>
          </p:cNvSpPr>
          <p:nvPr/>
        </p:nvSpPr>
        <p:spPr bwMode="auto">
          <a:xfrm>
            <a:off x="3932238" y="3810000"/>
            <a:ext cx="8683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LLD using bakeable cryo-baffle</a:t>
            </a:r>
          </a:p>
        </p:txBody>
      </p:sp>
      <p:sp>
        <p:nvSpPr>
          <p:cNvPr id="32842" name="Oval 19"/>
          <p:cNvSpPr>
            <a:spLocks noChangeArrowheads="1"/>
          </p:cNvSpPr>
          <p:nvPr/>
        </p:nvSpPr>
        <p:spPr bwMode="auto">
          <a:xfrm>
            <a:off x="4664075" y="3978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43" name="Oval 19"/>
          <p:cNvSpPr>
            <a:spLocks noChangeAspect="1" noChangeArrowheads="1"/>
          </p:cNvSpPr>
          <p:nvPr/>
        </p:nvSpPr>
        <p:spPr bwMode="auto">
          <a:xfrm>
            <a:off x="5638800" y="2454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>
              <a:latin typeface="Arial Narrow" pitchFamily="34" charset="0"/>
            </a:endParaRPr>
          </a:p>
        </p:txBody>
      </p:sp>
      <p:cxnSp>
        <p:nvCxnSpPr>
          <p:cNvPr id="32844" name="Straight Arrow Connector 121"/>
          <p:cNvCxnSpPr>
            <a:cxnSpLocks noChangeShapeType="1"/>
          </p:cNvCxnSpPr>
          <p:nvPr/>
        </p:nvCxnSpPr>
        <p:spPr bwMode="auto">
          <a:xfrm>
            <a:off x="4495800" y="2514600"/>
            <a:ext cx="1066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845" name="Oval 19"/>
          <p:cNvSpPr>
            <a:spLocks noChangeArrowheads="1"/>
          </p:cNvSpPr>
          <p:nvPr/>
        </p:nvSpPr>
        <p:spPr bwMode="auto">
          <a:xfrm>
            <a:off x="4511675" y="2057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46" name="Rectangle 20"/>
          <p:cNvSpPr>
            <a:spLocks noChangeArrowheads="1"/>
          </p:cNvSpPr>
          <p:nvPr/>
        </p:nvSpPr>
        <p:spPr bwMode="auto">
          <a:xfrm>
            <a:off x="3657600" y="1935163"/>
            <a:ext cx="8445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0.4-1 MA CHI</a:t>
            </a:r>
          </a:p>
        </p:txBody>
      </p:sp>
      <p:sp>
        <p:nvSpPr>
          <p:cNvPr id="251" name="Rectangle 250"/>
          <p:cNvSpPr/>
          <p:nvPr/>
        </p:nvSpPr>
        <p:spPr bwMode="auto">
          <a:xfrm>
            <a:off x="6248400" y="1524000"/>
            <a:ext cx="685800" cy="505618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>
              <a:latin typeface="Helvetica" pitchFamily="-12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48" name="TextBox 26"/>
          <p:cNvSpPr txBox="1">
            <a:spLocks noChangeArrowheads="1"/>
          </p:cNvSpPr>
          <p:nvPr/>
        </p:nvSpPr>
        <p:spPr bwMode="auto">
          <a:xfrm>
            <a:off x="5367338" y="1252538"/>
            <a:ext cx="3657600" cy="271462"/>
          </a:xfrm>
          <a:prstGeom prst="rect">
            <a:avLst/>
          </a:prstGeom>
          <a:solidFill>
            <a:srgbClr val="FF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latin typeface="Arial" pitchFamily="34" charset="0"/>
              </a:rPr>
              <a:t>Metallic PFCs, 5s </a:t>
            </a:r>
            <a:r>
              <a:rPr lang="en-US" altLang="en-US" sz="1400" i="0">
                <a:latin typeface="Arial" pitchFamily="34" charset="0"/>
                <a:sym typeface="Wingdings" pitchFamily="2" charset="2"/>
              </a:rPr>
              <a:t></a:t>
            </a:r>
            <a:r>
              <a:rPr lang="en-US" altLang="en-US" sz="1400" i="0">
                <a:latin typeface="Arial" pitchFamily="34" charset="0"/>
              </a:rPr>
              <a:t> 10-20s</a:t>
            </a:r>
          </a:p>
        </p:txBody>
      </p:sp>
      <p:sp>
        <p:nvSpPr>
          <p:cNvPr id="32849" name="Rectangle 20"/>
          <p:cNvSpPr>
            <a:spLocks noChangeArrowheads="1"/>
          </p:cNvSpPr>
          <p:nvPr/>
        </p:nvSpPr>
        <p:spPr bwMode="auto">
          <a:xfrm>
            <a:off x="5715000" y="1828800"/>
            <a:ext cx="16764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Extend NBI duration to 10-20s and/or implement 2-4 MW off-axis EBW H&amp;CD</a:t>
            </a:r>
          </a:p>
        </p:txBody>
      </p:sp>
      <p:sp>
        <p:nvSpPr>
          <p:cNvPr id="32850" name="Oval 19"/>
          <p:cNvSpPr>
            <a:spLocks noChangeAspect="1" noChangeArrowheads="1"/>
          </p:cNvSpPr>
          <p:nvPr/>
        </p:nvSpPr>
        <p:spPr bwMode="auto">
          <a:xfrm>
            <a:off x="7315200" y="22066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>
              <a:latin typeface="Arial Narrow" pitchFamily="34" charset="0"/>
            </a:endParaRPr>
          </a:p>
        </p:txBody>
      </p:sp>
      <p:sp>
        <p:nvSpPr>
          <p:cNvPr id="32851" name="Oval 19"/>
          <p:cNvSpPr>
            <a:spLocks noChangeArrowheads="1"/>
          </p:cNvSpPr>
          <p:nvPr/>
        </p:nvSpPr>
        <p:spPr bwMode="auto">
          <a:xfrm>
            <a:off x="5410200" y="45085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52" name="Oval 19"/>
          <p:cNvSpPr>
            <a:spLocks noChangeArrowheads="1"/>
          </p:cNvSpPr>
          <p:nvPr/>
        </p:nvSpPr>
        <p:spPr bwMode="auto">
          <a:xfrm>
            <a:off x="5056188" y="2819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53" name="Rectangle 20"/>
          <p:cNvSpPr>
            <a:spLocks noChangeArrowheads="1"/>
          </p:cNvSpPr>
          <p:nvPr/>
        </p:nvSpPr>
        <p:spPr bwMode="auto">
          <a:xfrm>
            <a:off x="6019800" y="3200400"/>
            <a:ext cx="1371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Hot high-Z FW PFCs using                   bake-out system</a:t>
            </a:r>
          </a:p>
        </p:txBody>
      </p:sp>
      <p:sp>
        <p:nvSpPr>
          <p:cNvPr id="32854" name="Oval 19"/>
          <p:cNvSpPr>
            <a:spLocks noChangeArrowheads="1"/>
          </p:cNvSpPr>
          <p:nvPr/>
        </p:nvSpPr>
        <p:spPr bwMode="auto">
          <a:xfrm>
            <a:off x="6934200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55" name="Rectangle 20"/>
          <p:cNvSpPr>
            <a:spLocks noChangeArrowheads="1"/>
          </p:cNvSpPr>
          <p:nvPr/>
        </p:nvSpPr>
        <p:spPr bwMode="auto">
          <a:xfrm>
            <a:off x="5105400" y="3771900"/>
            <a:ext cx="990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Flowing Li divertor 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or limiter module </a:t>
            </a:r>
          </a:p>
        </p:txBody>
      </p:sp>
      <p:sp>
        <p:nvSpPr>
          <p:cNvPr id="32856" name="Oval 19"/>
          <p:cNvSpPr>
            <a:spLocks noChangeArrowheads="1"/>
          </p:cNvSpPr>
          <p:nvPr/>
        </p:nvSpPr>
        <p:spPr bwMode="auto">
          <a:xfrm>
            <a:off x="5181600" y="3978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57" name="Rectangle 20"/>
          <p:cNvSpPr>
            <a:spLocks noChangeArrowheads="1"/>
          </p:cNvSpPr>
          <p:nvPr/>
        </p:nvSpPr>
        <p:spPr bwMode="auto">
          <a:xfrm>
            <a:off x="5943600" y="3808413"/>
            <a:ext cx="10668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Full toroidal flowing Li lower OBD</a:t>
            </a:r>
          </a:p>
        </p:txBody>
      </p:sp>
      <p:sp>
        <p:nvSpPr>
          <p:cNvPr id="32858" name="Oval 19"/>
          <p:cNvSpPr>
            <a:spLocks noChangeArrowheads="1"/>
          </p:cNvSpPr>
          <p:nvPr/>
        </p:nvSpPr>
        <p:spPr bwMode="auto">
          <a:xfrm>
            <a:off x="6934200" y="3962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59" name="Rectangle 20"/>
          <p:cNvSpPr>
            <a:spLocks noChangeArrowheads="1"/>
          </p:cNvSpPr>
          <p:nvPr/>
        </p:nvSpPr>
        <p:spPr bwMode="auto">
          <a:xfrm>
            <a:off x="6400800" y="4525963"/>
            <a:ext cx="533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Full NCC</a:t>
            </a:r>
          </a:p>
        </p:txBody>
      </p:sp>
      <p:sp>
        <p:nvSpPr>
          <p:cNvPr id="32860" name="Oval 19"/>
          <p:cNvSpPr>
            <a:spLocks noChangeArrowheads="1"/>
          </p:cNvSpPr>
          <p:nvPr/>
        </p:nvSpPr>
        <p:spPr bwMode="auto">
          <a:xfrm>
            <a:off x="6934200" y="46021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61" name="TextBox 26"/>
          <p:cNvSpPr txBox="1">
            <a:spLocks noChangeArrowheads="1"/>
          </p:cNvSpPr>
          <p:nvPr/>
        </p:nvSpPr>
        <p:spPr bwMode="auto">
          <a:xfrm>
            <a:off x="2362200" y="1250950"/>
            <a:ext cx="2944813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pl-PL" altLang="en-US" sz="1400" i="0">
                <a:latin typeface="Arial" pitchFamily="34" charset="0"/>
              </a:rPr>
              <a:t>1.5 </a:t>
            </a:r>
            <a:r>
              <a:rPr lang="en-US" altLang="en-US" sz="1400" i="0">
                <a:latin typeface="Arial" pitchFamily="34" charset="0"/>
                <a:sym typeface="Wingdings" pitchFamily="2" charset="2"/>
              </a:rPr>
              <a:t></a:t>
            </a:r>
            <a:r>
              <a:rPr lang="pl-PL" altLang="en-US" sz="1400" i="0">
                <a:latin typeface="Arial" pitchFamily="34" charset="0"/>
              </a:rPr>
              <a:t> 2 MA, 1s </a:t>
            </a:r>
            <a:r>
              <a:rPr lang="en-US" altLang="en-US" sz="1400" i="0">
                <a:latin typeface="Arial" pitchFamily="34" charset="0"/>
                <a:sym typeface="Wingdings" pitchFamily="2" charset="2"/>
              </a:rPr>
              <a:t></a:t>
            </a:r>
            <a:r>
              <a:rPr lang="pl-PL" altLang="en-US" sz="1400" i="0">
                <a:latin typeface="Arial" pitchFamily="34" charset="0"/>
              </a:rPr>
              <a:t> 5s</a:t>
            </a:r>
          </a:p>
        </p:txBody>
      </p:sp>
      <p:sp>
        <p:nvSpPr>
          <p:cNvPr id="32862" name="Oval 19"/>
          <p:cNvSpPr>
            <a:spLocks noChangeArrowheads="1"/>
          </p:cNvSpPr>
          <p:nvPr/>
        </p:nvSpPr>
        <p:spPr bwMode="auto">
          <a:xfrm>
            <a:off x="6934200" y="55753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63" name="Rectangle 20"/>
          <p:cNvSpPr>
            <a:spLocks noChangeArrowheads="1"/>
          </p:cNvSpPr>
          <p:nvPr/>
        </p:nvSpPr>
        <p:spPr bwMode="auto">
          <a:xfrm>
            <a:off x="5867400" y="5486400"/>
            <a:ext cx="990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High-power AE antenna</a:t>
            </a:r>
          </a:p>
        </p:txBody>
      </p:sp>
      <p:sp>
        <p:nvSpPr>
          <p:cNvPr id="32864" name="Oval 19"/>
          <p:cNvSpPr>
            <a:spLocks noChangeArrowheads="1"/>
          </p:cNvSpPr>
          <p:nvPr/>
        </p:nvSpPr>
        <p:spPr bwMode="auto">
          <a:xfrm>
            <a:off x="4435475" y="5562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65" name="Rectangle 20"/>
          <p:cNvSpPr>
            <a:spLocks noChangeArrowheads="1"/>
          </p:cNvSpPr>
          <p:nvPr/>
        </p:nvSpPr>
        <p:spPr bwMode="auto">
          <a:xfrm>
            <a:off x="5029200" y="5486400"/>
            <a:ext cx="1066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HHFW straps to excite EHO</a:t>
            </a:r>
          </a:p>
        </p:txBody>
      </p:sp>
      <p:sp>
        <p:nvSpPr>
          <p:cNvPr id="32866" name="Oval 19"/>
          <p:cNvSpPr>
            <a:spLocks noChangeArrowheads="1"/>
          </p:cNvSpPr>
          <p:nvPr/>
        </p:nvSpPr>
        <p:spPr bwMode="auto">
          <a:xfrm>
            <a:off x="4435475" y="5807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67" name="Rectangle 20"/>
          <p:cNvSpPr>
            <a:spLocks noChangeArrowheads="1"/>
          </p:cNvSpPr>
          <p:nvPr/>
        </p:nvSpPr>
        <p:spPr bwMode="auto">
          <a:xfrm>
            <a:off x="4572000" y="5791200"/>
            <a:ext cx="3048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Charged fusion product, neutron-collimator</a:t>
            </a:r>
          </a:p>
        </p:txBody>
      </p:sp>
      <p:sp>
        <p:nvSpPr>
          <p:cNvPr id="32868" name="Oval 19"/>
          <p:cNvSpPr>
            <a:spLocks noChangeArrowheads="1"/>
          </p:cNvSpPr>
          <p:nvPr/>
        </p:nvSpPr>
        <p:spPr bwMode="auto">
          <a:xfrm>
            <a:off x="4892675" y="5562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69" name="Rectangle 20"/>
          <p:cNvSpPr>
            <a:spLocks noChangeArrowheads="1"/>
          </p:cNvSpPr>
          <p:nvPr/>
        </p:nvSpPr>
        <p:spPr bwMode="auto">
          <a:xfrm>
            <a:off x="2971800" y="5532438"/>
            <a:ext cx="16764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HHFW limiter upgrade</a:t>
            </a:r>
          </a:p>
        </p:txBody>
      </p:sp>
      <p:sp>
        <p:nvSpPr>
          <p:cNvPr id="32870" name="Oval 19"/>
          <p:cNvSpPr>
            <a:spLocks noChangeArrowheads="1"/>
          </p:cNvSpPr>
          <p:nvPr/>
        </p:nvSpPr>
        <p:spPr bwMode="auto">
          <a:xfrm>
            <a:off x="4800600" y="5075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71" name="Rectangle 20"/>
          <p:cNvSpPr>
            <a:spLocks noChangeArrowheads="1"/>
          </p:cNvSpPr>
          <p:nvPr/>
        </p:nvSpPr>
        <p:spPr bwMode="auto">
          <a:xfrm>
            <a:off x="4937125" y="5059363"/>
            <a:ext cx="152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DBS, PCI, or other intermediate-k</a:t>
            </a:r>
          </a:p>
        </p:txBody>
      </p:sp>
      <p:sp>
        <p:nvSpPr>
          <p:cNvPr id="32872" name="Rectangle 20"/>
          <p:cNvSpPr>
            <a:spLocks noChangeArrowheads="1"/>
          </p:cNvSpPr>
          <p:nvPr/>
        </p:nvSpPr>
        <p:spPr bwMode="auto">
          <a:xfrm>
            <a:off x="5105400" y="3200400"/>
            <a:ext cx="76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All high-Z PFCs</a:t>
            </a:r>
          </a:p>
        </p:txBody>
      </p:sp>
      <p:sp>
        <p:nvSpPr>
          <p:cNvPr id="32873" name="Oval 19"/>
          <p:cNvSpPr>
            <a:spLocks noChangeArrowheads="1"/>
          </p:cNvSpPr>
          <p:nvPr/>
        </p:nvSpPr>
        <p:spPr bwMode="auto">
          <a:xfrm>
            <a:off x="5197475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74" name="Rectangle 20"/>
          <p:cNvSpPr>
            <a:spLocks noChangeArrowheads="1"/>
          </p:cNvSpPr>
          <p:nvPr/>
        </p:nvSpPr>
        <p:spPr bwMode="auto">
          <a:xfrm>
            <a:off x="6126163" y="2697163"/>
            <a:ext cx="8382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Upper divertor cryo-pump</a:t>
            </a:r>
          </a:p>
        </p:txBody>
      </p:sp>
      <p:sp>
        <p:nvSpPr>
          <p:cNvPr id="32875" name="Oval 19"/>
          <p:cNvSpPr>
            <a:spLocks noChangeArrowheads="1"/>
          </p:cNvSpPr>
          <p:nvPr/>
        </p:nvSpPr>
        <p:spPr bwMode="auto">
          <a:xfrm>
            <a:off x="6934200" y="2819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cxnSp>
        <p:nvCxnSpPr>
          <p:cNvPr id="32876" name="Straight Connector 114"/>
          <p:cNvCxnSpPr>
            <a:cxnSpLocks noChangeShapeType="1"/>
          </p:cNvCxnSpPr>
          <p:nvPr/>
        </p:nvCxnSpPr>
        <p:spPr bwMode="auto">
          <a:xfrm flipH="1">
            <a:off x="1371600" y="26670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77" name="Straight Connector 159"/>
          <p:cNvCxnSpPr>
            <a:cxnSpLocks noChangeShapeType="1"/>
          </p:cNvCxnSpPr>
          <p:nvPr/>
        </p:nvCxnSpPr>
        <p:spPr bwMode="auto">
          <a:xfrm flipH="1">
            <a:off x="1371600" y="32004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78" name="Straight Connector 160"/>
          <p:cNvCxnSpPr>
            <a:cxnSpLocks noChangeShapeType="1"/>
          </p:cNvCxnSpPr>
          <p:nvPr/>
        </p:nvCxnSpPr>
        <p:spPr bwMode="auto">
          <a:xfrm flipH="1">
            <a:off x="1371600" y="37338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79" name="Straight Connector 144"/>
          <p:cNvCxnSpPr>
            <a:cxnSpLocks noChangeShapeType="1"/>
          </p:cNvCxnSpPr>
          <p:nvPr/>
        </p:nvCxnSpPr>
        <p:spPr bwMode="auto">
          <a:xfrm flipH="1">
            <a:off x="1371600" y="44196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80" name="Straight Connector 151"/>
          <p:cNvCxnSpPr>
            <a:cxnSpLocks noChangeShapeType="1"/>
          </p:cNvCxnSpPr>
          <p:nvPr/>
        </p:nvCxnSpPr>
        <p:spPr bwMode="auto">
          <a:xfrm flipH="1">
            <a:off x="1371600" y="49530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81" name="Straight Connector 154"/>
          <p:cNvCxnSpPr>
            <a:cxnSpLocks noChangeShapeType="1"/>
          </p:cNvCxnSpPr>
          <p:nvPr/>
        </p:nvCxnSpPr>
        <p:spPr bwMode="auto">
          <a:xfrm flipH="1">
            <a:off x="1371600" y="54864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82" name="Straight Connector 164"/>
          <p:cNvCxnSpPr>
            <a:cxnSpLocks noChangeShapeType="1"/>
          </p:cNvCxnSpPr>
          <p:nvPr/>
        </p:nvCxnSpPr>
        <p:spPr bwMode="auto">
          <a:xfrm flipH="1">
            <a:off x="1371600" y="60198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883" name="Rectangle 20"/>
          <p:cNvSpPr>
            <a:spLocks noChangeArrowheads="1"/>
          </p:cNvSpPr>
          <p:nvPr/>
        </p:nvSpPr>
        <p:spPr bwMode="auto">
          <a:xfrm>
            <a:off x="2362200" y="601980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Establish control of:</a:t>
            </a:r>
          </a:p>
        </p:txBody>
      </p:sp>
      <p:sp>
        <p:nvSpPr>
          <p:cNvPr id="32884" name="Rectangle 20"/>
          <p:cNvSpPr>
            <a:spLocks noChangeArrowheads="1"/>
          </p:cNvSpPr>
          <p:nvPr/>
        </p:nvSpPr>
        <p:spPr bwMode="auto">
          <a:xfrm>
            <a:off x="5784850" y="2435225"/>
            <a:ext cx="6159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2 MW</a:t>
            </a:r>
          </a:p>
        </p:txBody>
      </p:sp>
      <p:sp>
        <p:nvSpPr>
          <p:cNvPr id="32885" name="Rectangle 20"/>
          <p:cNvSpPr>
            <a:spLocks noChangeArrowheads="1"/>
          </p:cNvSpPr>
          <p:nvPr/>
        </p:nvSpPr>
        <p:spPr bwMode="auto">
          <a:xfrm>
            <a:off x="6202363" y="6096000"/>
            <a:ext cx="17986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Control integration, optimization with long-pulse and full metal wall</a:t>
            </a:r>
          </a:p>
        </p:txBody>
      </p:sp>
      <p:sp>
        <p:nvSpPr>
          <p:cNvPr id="32886" name="Oval 19"/>
          <p:cNvSpPr>
            <a:spLocks noChangeArrowheads="1"/>
          </p:cNvSpPr>
          <p:nvPr/>
        </p:nvSpPr>
        <p:spPr bwMode="auto">
          <a:xfrm>
            <a:off x="609600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87" name="Rectangle 20"/>
          <p:cNvSpPr>
            <a:spLocks noChangeArrowheads="1"/>
          </p:cNvSpPr>
          <p:nvPr/>
        </p:nvSpPr>
        <p:spPr bwMode="auto">
          <a:xfrm>
            <a:off x="4999038" y="6096000"/>
            <a:ext cx="10969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Control integration, optimization</a:t>
            </a:r>
          </a:p>
        </p:txBody>
      </p:sp>
      <p:sp>
        <p:nvSpPr>
          <p:cNvPr id="32888" name="Oval 19"/>
          <p:cNvSpPr>
            <a:spLocks noChangeArrowheads="1"/>
          </p:cNvSpPr>
          <p:nvPr/>
        </p:nvSpPr>
        <p:spPr bwMode="auto">
          <a:xfrm>
            <a:off x="27590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89" name="Rectangle 20"/>
          <p:cNvSpPr>
            <a:spLocks noChangeArrowheads="1"/>
          </p:cNvSpPr>
          <p:nvPr/>
        </p:nvSpPr>
        <p:spPr bwMode="auto">
          <a:xfrm>
            <a:off x="3048000" y="6408738"/>
            <a:ext cx="8683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Rotation</a:t>
            </a:r>
          </a:p>
        </p:txBody>
      </p:sp>
      <p:sp>
        <p:nvSpPr>
          <p:cNvPr id="32890" name="Oval 19"/>
          <p:cNvSpPr>
            <a:spLocks noChangeArrowheads="1"/>
          </p:cNvSpPr>
          <p:nvPr/>
        </p:nvSpPr>
        <p:spPr bwMode="auto">
          <a:xfrm>
            <a:off x="320040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91" name="Rectangle 20"/>
          <p:cNvSpPr>
            <a:spLocks noChangeArrowheads="1"/>
          </p:cNvSpPr>
          <p:nvPr/>
        </p:nvSpPr>
        <p:spPr bwMode="auto">
          <a:xfrm>
            <a:off x="4206875" y="6400800"/>
            <a:ext cx="1066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Divertor P</a:t>
            </a:r>
            <a:r>
              <a:rPr lang="en-US" altLang="en-US" i="0" baseline="-25000">
                <a:latin typeface="Arial Narrow" pitchFamily="34" charset="0"/>
              </a:rPr>
              <a:t>rad</a:t>
            </a:r>
          </a:p>
        </p:txBody>
      </p:sp>
      <p:sp>
        <p:nvSpPr>
          <p:cNvPr id="32892" name="Rectangle 20"/>
          <p:cNvSpPr>
            <a:spLocks noChangeArrowheads="1"/>
          </p:cNvSpPr>
          <p:nvPr/>
        </p:nvSpPr>
        <p:spPr bwMode="auto">
          <a:xfrm>
            <a:off x="3871913" y="6324600"/>
            <a:ext cx="4873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q</a:t>
            </a:r>
            <a:r>
              <a:rPr lang="en-US" altLang="en-US" i="0" baseline="-25000">
                <a:latin typeface="Arial Narrow" pitchFamily="34" charset="0"/>
              </a:rPr>
              <a:t>min</a:t>
            </a:r>
            <a:endParaRPr lang="en-US" altLang="en-US" i="0">
              <a:latin typeface="Arial Narrow" pitchFamily="34" charset="0"/>
            </a:endParaRPr>
          </a:p>
        </p:txBody>
      </p:sp>
      <p:sp>
        <p:nvSpPr>
          <p:cNvPr id="32893" name="Oval 19"/>
          <p:cNvSpPr>
            <a:spLocks noChangeArrowheads="1"/>
          </p:cNvSpPr>
          <p:nvPr/>
        </p:nvSpPr>
        <p:spPr bwMode="auto">
          <a:xfrm>
            <a:off x="44354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94" name="Rectangle 20"/>
          <p:cNvSpPr>
            <a:spLocks noChangeArrowheads="1"/>
          </p:cNvSpPr>
          <p:nvPr/>
        </p:nvSpPr>
        <p:spPr bwMode="auto">
          <a:xfrm>
            <a:off x="2133600" y="6408738"/>
            <a:ext cx="990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Snowflake</a:t>
            </a:r>
            <a:endParaRPr lang="en-US" altLang="en-US" i="0" baseline="-25000">
              <a:latin typeface="Arial Narrow" pitchFamily="34" charset="0"/>
            </a:endParaRPr>
          </a:p>
        </p:txBody>
      </p:sp>
      <p:sp>
        <p:nvSpPr>
          <p:cNvPr id="32895" name="Oval 19"/>
          <p:cNvSpPr>
            <a:spLocks noChangeArrowheads="1"/>
          </p:cNvSpPr>
          <p:nvPr/>
        </p:nvSpPr>
        <p:spPr bwMode="auto">
          <a:xfrm>
            <a:off x="41306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96" name="Oval 19"/>
          <p:cNvSpPr>
            <a:spLocks noChangeArrowheads="1"/>
          </p:cNvSpPr>
          <p:nvPr/>
        </p:nvSpPr>
        <p:spPr bwMode="auto">
          <a:xfrm>
            <a:off x="48926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2897" name="Oval 19"/>
          <p:cNvSpPr>
            <a:spLocks noChangeArrowheads="1"/>
          </p:cNvSpPr>
          <p:nvPr/>
        </p:nvSpPr>
        <p:spPr bwMode="auto">
          <a:xfrm>
            <a:off x="297180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grpSp>
        <p:nvGrpSpPr>
          <p:cNvPr id="32898" name="Group 182"/>
          <p:cNvGrpSpPr>
            <a:grpSpLocks/>
          </p:cNvGrpSpPr>
          <p:nvPr/>
        </p:nvGrpSpPr>
        <p:grpSpPr bwMode="auto">
          <a:xfrm>
            <a:off x="2971800" y="6400800"/>
            <a:ext cx="152400" cy="230188"/>
            <a:chOff x="5638800" y="5334000"/>
            <a:chExt cx="152400" cy="230816"/>
          </a:xfrm>
        </p:grpSpPr>
        <p:sp>
          <p:nvSpPr>
            <p:cNvPr id="32914" name="Rectangle 20"/>
            <p:cNvSpPr>
              <a:spLocks noChangeArrowheads="1"/>
            </p:cNvSpPr>
            <p:nvPr/>
          </p:nvSpPr>
          <p:spPr bwMode="auto">
            <a:xfrm>
              <a:off x="5638801" y="5334000"/>
              <a:ext cx="152399" cy="230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>
              <a:lvl1pPr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>
                <a:lnSpc>
                  <a:spcPct val="70000"/>
                </a:lnSpc>
                <a:buFontTx/>
                <a:buNone/>
              </a:pPr>
              <a:r>
                <a:rPr lang="en-US" altLang="en-US" i="0">
                  <a:latin typeface="Arial Narrow" pitchFamily="34" charset="0"/>
                </a:rPr>
                <a:t>n</a:t>
              </a:r>
              <a:r>
                <a:rPr lang="en-US" altLang="en-US" i="0" baseline="-25000">
                  <a:latin typeface="Arial Narrow" pitchFamily="34" charset="0"/>
                </a:rPr>
                <a:t>e</a:t>
              </a:r>
            </a:p>
          </p:txBody>
        </p:sp>
        <p:cxnSp>
          <p:nvCxnSpPr>
            <p:cNvPr id="3291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528"/>
              <a:ext cx="82296" cy="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2899" name="Straight Connector 114"/>
          <p:cNvCxnSpPr>
            <a:cxnSpLocks noChangeShapeType="1"/>
          </p:cNvCxnSpPr>
          <p:nvPr/>
        </p:nvCxnSpPr>
        <p:spPr bwMode="auto">
          <a:xfrm flipH="1">
            <a:off x="1371600" y="1828800"/>
            <a:ext cx="6721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900" name="TextBox 128"/>
          <p:cNvSpPr txBox="1">
            <a:spLocks noChangeArrowheads="1"/>
          </p:cNvSpPr>
          <p:nvPr/>
        </p:nvSpPr>
        <p:spPr bwMode="auto">
          <a:xfrm>
            <a:off x="25415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20</a:t>
            </a:r>
          </a:p>
        </p:txBody>
      </p:sp>
      <p:sp>
        <p:nvSpPr>
          <p:cNvPr id="32901" name="TextBox 130"/>
          <p:cNvSpPr txBox="1">
            <a:spLocks noChangeArrowheads="1"/>
          </p:cNvSpPr>
          <p:nvPr/>
        </p:nvSpPr>
        <p:spPr bwMode="auto">
          <a:xfrm>
            <a:off x="31511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16</a:t>
            </a:r>
          </a:p>
        </p:txBody>
      </p:sp>
      <p:sp>
        <p:nvSpPr>
          <p:cNvPr id="32902" name="TextBox 154"/>
          <p:cNvSpPr txBox="1">
            <a:spLocks noChangeArrowheads="1"/>
          </p:cNvSpPr>
          <p:nvPr/>
        </p:nvSpPr>
        <p:spPr bwMode="auto">
          <a:xfrm>
            <a:off x="41910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16</a:t>
            </a:r>
          </a:p>
        </p:txBody>
      </p:sp>
      <p:sp>
        <p:nvSpPr>
          <p:cNvPr id="32903" name="TextBox 155"/>
          <p:cNvSpPr txBox="1">
            <a:spLocks noChangeArrowheads="1"/>
          </p:cNvSpPr>
          <p:nvPr/>
        </p:nvSpPr>
        <p:spPr bwMode="auto">
          <a:xfrm>
            <a:off x="48006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20</a:t>
            </a:r>
          </a:p>
        </p:txBody>
      </p:sp>
      <p:sp>
        <p:nvSpPr>
          <p:cNvPr id="32904" name="TextBox 156"/>
          <p:cNvSpPr txBox="1">
            <a:spLocks noChangeArrowheads="1"/>
          </p:cNvSpPr>
          <p:nvPr/>
        </p:nvSpPr>
        <p:spPr bwMode="auto">
          <a:xfrm>
            <a:off x="55626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22</a:t>
            </a:r>
          </a:p>
        </p:txBody>
      </p:sp>
      <p:sp>
        <p:nvSpPr>
          <p:cNvPr id="32905" name="TextBox 157"/>
          <p:cNvSpPr txBox="1">
            <a:spLocks noChangeArrowheads="1"/>
          </p:cNvSpPr>
          <p:nvPr/>
        </p:nvSpPr>
        <p:spPr bwMode="auto">
          <a:xfrm>
            <a:off x="6019800" y="15525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6</a:t>
            </a:r>
          </a:p>
        </p:txBody>
      </p:sp>
      <p:sp>
        <p:nvSpPr>
          <p:cNvPr id="32906" name="TextBox 158"/>
          <p:cNvSpPr txBox="1">
            <a:spLocks noChangeArrowheads="1"/>
          </p:cNvSpPr>
          <p:nvPr/>
        </p:nvSpPr>
        <p:spPr bwMode="auto">
          <a:xfrm>
            <a:off x="70373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18</a:t>
            </a:r>
          </a:p>
        </p:txBody>
      </p:sp>
      <p:sp>
        <p:nvSpPr>
          <p:cNvPr id="32907" name="TextBox 159"/>
          <p:cNvSpPr txBox="1">
            <a:spLocks noChangeArrowheads="1"/>
          </p:cNvSpPr>
          <p:nvPr/>
        </p:nvSpPr>
        <p:spPr bwMode="auto">
          <a:xfrm>
            <a:off x="76962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22</a:t>
            </a:r>
          </a:p>
        </p:txBody>
      </p:sp>
      <p:sp>
        <p:nvSpPr>
          <p:cNvPr id="32908" name="TextBox 160"/>
          <p:cNvSpPr txBox="1">
            <a:spLocks noChangeArrowheads="1"/>
          </p:cNvSpPr>
          <p:nvPr/>
        </p:nvSpPr>
        <p:spPr bwMode="auto">
          <a:xfrm>
            <a:off x="84851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22</a:t>
            </a:r>
          </a:p>
        </p:txBody>
      </p:sp>
      <p:sp>
        <p:nvSpPr>
          <p:cNvPr id="32909" name="TextBox 96"/>
          <p:cNvSpPr txBox="1">
            <a:spLocks noChangeArrowheads="1"/>
          </p:cNvSpPr>
          <p:nvPr/>
        </p:nvSpPr>
        <p:spPr bwMode="auto">
          <a:xfrm>
            <a:off x="12192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 i="0">
                <a:solidFill>
                  <a:srgbClr val="3333CC"/>
                </a:solidFill>
                <a:latin typeface="Arial Narrow" pitchFamily="34" charset="0"/>
              </a:rPr>
              <a:t>Run Weeks:</a:t>
            </a:r>
          </a:p>
        </p:txBody>
      </p:sp>
      <p:sp>
        <p:nvSpPr>
          <p:cNvPr id="188" name="Right Arrow 187"/>
          <p:cNvSpPr/>
          <p:nvPr/>
        </p:nvSpPr>
        <p:spPr bwMode="auto">
          <a:xfrm flipH="1">
            <a:off x="7620000" y="1828800"/>
            <a:ext cx="1524000" cy="4572000"/>
          </a:xfrm>
          <a:prstGeom prst="rightArrow">
            <a:avLst>
              <a:gd name="adj1" fmla="val 100000"/>
              <a:gd name="adj2" fmla="val 31979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89" name="TextBox 166"/>
          <p:cNvSpPr txBox="1">
            <a:spLocks noChangeArrowheads="1"/>
          </p:cNvSpPr>
          <p:nvPr/>
        </p:nvSpPr>
        <p:spPr bwMode="auto">
          <a:xfrm>
            <a:off x="7848600" y="2971800"/>
            <a:ext cx="1295400" cy="22463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Inform choice of FNSF: aspect ratio, </a:t>
            </a:r>
            <a:r>
              <a:rPr lang="en-US" sz="2000" i="0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, and PFCs</a:t>
            </a:r>
          </a:p>
        </p:txBody>
      </p:sp>
      <p:sp>
        <p:nvSpPr>
          <p:cNvPr id="329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25177AB1-12A5-4136-9D61-B16857918669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12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32913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</a:rPr>
              <a:t>10 Year Facility Plan Targets Research Goals</a:t>
            </a:r>
          </a:p>
          <a:p>
            <a:pPr algn="ctr" eaLnBrk="1" hangingPunct="1">
              <a:buFontTx/>
              <a:buNone/>
            </a:pPr>
            <a:r>
              <a:rPr lang="en-US" altLang="en-US" sz="2000" i="0">
                <a:solidFill>
                  <a:srgbClr val="0000FF"/>
                </a:solidFill>
              </a:rPr>
              <a:t>1.1 × (FY2012 + 2.5% inflation)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Table 104"/>
          <p:cNvGraphicFramePr>
            <a:graphicFrameLocks noGrp="1"/>
          </p:cNvGraphicFramePr>
          <p:nvPr/>
        </p:nvGraphicFramePr>
        <p:xfrm>
          <a:off x="1752600" y="977900"/>
          <a:ext cx="7315198" cy="241320"/>
        </p:xfrm>
        <a:graphic>
          <a:graphicData uri="http://schemas.openxmlformats.org/drawingml/2006/table">
            <a:tbl>
              <a:tblPr/>
              <a:tblGrid>
                <a:gridCol w="570652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  <a:gridCol w="749394"/>
              </a:tblGrid>
              <a:tr h="241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2014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2015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2016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2017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2018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2019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2020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2021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2022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latin typeface="+mn-lt"/>
                        </a:rPr>
                        <a:t>2023</a:t>
                      </a:r>
                      <a:endParaRPr lang="en-US" sz="1500" b="1" i="0" u="none" strike="noStrike" dirty="0">
                        <a:latin typeface="+mn-lt"/>
                      </a:endParaRPr>
                    </a:p>
                  </a:txBody>
                  <a:tcPr marL="12847" marR="12847" marT="127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484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60000"/>
              </a:lnSpc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New </a:t>
            </a:r>
          </a:p>
          <a:p>
            <a:pPr algn="ctr">
              <a:lnSpc>
                <a:spcPct val="60000"/>
              </a:lnSpc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center-stack</a:t>
            </a:r>
          </a:p>
        </p:txBody>
      </p:sp>
      <p:sp>
        <p:nvSpPr>
          <p:cNvPr id="3484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8604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2nd NBI</a:t>
            </a:r>
          </a:p>
        </p:txBody>
      </p:sp>
      <p:sp>
        <p:nvSpPr>
          <p:cNvPr id="34845" name="TextBox 96"/>
          <p:cNvSpPr txBox="1">
            <a:spLocks noChangeArrowheads="1"/>
          </p:cNvSpPr>
          <p:nvPr/>
        </p:nvSpPr>
        <p:spPr bwMode="auto">
          <a:xfrm>
            <a:off x="1371600" y="1852613"/>
            <a:ext cx="83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Start-up and Ramp-up</a:t>
            </a:r>
          </a:p>
        </p:txBody>
      </p:sp>
      <p:sp>
        <p:nvSpPr>
          <p:cNvPr id="34846" name="TextBox 105"/>
          <p:cNvSpPr txBox="1">
            <a:spLocks noChangeArrowheads="1"/>
          </p:cNvSpPr>
          <p:nvPr/>
        </p:nvSpPr>
        <p:spPr bwMode="auto">
          <a:xfrm>
            <a:off x="1295400" y="602932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Scenarios and Control</a:t>
            </a:r>
          </a:p>
        </p:txBody>
      </p:sp>
      <p:sp>
        <p:nvSpPr>
          <p:cNvPr id="34847" name="TextBox 97"/>
          <p:cNvSpPr txBox="1">
            <a:spLocks noChangeArrowheads="1"/>
          </p:cNvSpPr>
          <p:nvPr/>
        </p:nvSpPr>
        <p:spPr bwMode="auto">
          <a:xfrm>
            <a:off x="1371600" y="26670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Boundary Physics</a:t>
            </a:r>
          </a:p>
        </p:txBody>
      </p:sp>
      <p:sp>
        <p:nvSpPr>
          <p:cNvPr id="34848" name="TextBox 98"/>
          <p:cNvSpPr txBox="1">
            <a:spLocks noChangeArrowheads="1"/>
          </p:cNvSpPr>
          <p:nvPr/>
        </p:nvSpPr>
        <p:spPr bwMode="auto">
          <a:xfrm>
            <a:off x="1371600" y="32004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Materials and PFCs</a:t>
            </a:r>
          </a:p>
        </p:txBody>
      </p:sp>
      <p:sp>
        <p:nvSpPr>
          <p:cNvPr id="34849" name="TextBox 101"/>
          <p:cNvSpPr txBox="1">
            <a:spLocks noChangeArrowheads="1"/>
          </p:cNvSpPr>
          <p:nvPr/>
        </p:nvSpPr>
        <p:spPr bwMode="auto">
          <a:xfrm>
            <a:off x="1371600" y="4572000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MHD</a:t>
            </a:r>
          </a:p>
        </p:txBody>
      </p:sp>
      <p:sp>
        <p:nvSpPr>
          <p:cNvPr id="34850" name="TextBox 102"/>
          <p:cNvSpPr txBox="1">
            <a:spLocks noChangeArrowheads="1"/>
          </p:cNvSpPr>
          <p:nvPr/>
        </p:nvSpPr>
        <p:spPr bwMode="auto">
          <a:xfrm>
            <a:off x="1295400" y="49530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Transport &amp; Turbulence</a:t>
            </a:r>
          </a:p>
        </p:txBody>
      </p:sp>
      <p:sp>
        <p:nvSpPr>
          <p:cNvPr id="34851" name="TextBox 103"/>
          <p:cNvSpPr txBox="1">
            <a:spLocks noChangeArrowheads="1"/>
          </p:cNvSpPr>
          <p:nvPr/>
        </p:nvSpPr>
        <p:spPr bwMode="auto">
          <a:xfrm>
            <a:off x="1295400" y="5486400"/>
            <a:ext cx="1066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5000"/>
              </a:lnSpc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Waves and Energetic Particles</a:t>
            </a:r>
            <a:endParaRPr lang="en-US" altLang="en-US" i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4852" name="TextBox 100"/>
          <p:cNvSpPr txBox="1">
            <a:spLocks noChangeArrowheads="1"/>
          </p:cNvSpPr>
          <p:nvPr/>
        </p:nvSpPr>
        <p:spPr bwMode="auto">
          <a:xfrm>
            <a:off x="1295400" y="3763963"/>
            <a:ext cx="1143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Liquid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i="0">
                <a:solidFill>
                  <a:srgbClr val="FF0000"/>
                </a:solidFill>
                <a:latin typeface="Arial Narrow" pitchFamily="34" charset="0"/>
              </a:rPr>
              <a:t>metals /  lithium</a:t>
            </a:r>
          </a:p>
        </p:txBody>
      </p:sp>
      <p:sp>
        <p:nvSpPr>
          <p:cNvPr id="34853" name="TextBox 26"/>
          <p:cNvSpPr txBox="1">
            <a:spLocks noChangeArrowheads="1"/>
          </p:cNvSpPr>
          <p:nvPr/>
        </p:nvSpPr>
        <p:spPr bwMode="auto">
          <a:xfrm>
            <a:off x="762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latin typeface="Arial" pitchFamily="34" charset="0"/>
              </a:rPr>
              <a:t>Upgrade Outage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594100" y="1524000"/>
            <a:ext cx="685800" cy="505618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>
              <a:latin typeface="Helvetica" pitchFamily="-12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55" name="Oval 19"/>
          <p:cNvSpPr>
            <a:spLocks noChangeArrowheads="1"/>
          </p:cNvSpPr>
          <p:nvPr/>
        </p:nvSpPr>
        <p:spPr bwMode="auto">
          <a:xfrm>
            <a:off x="4191000" y="44958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56" name="Oval 19"/>
          <p:cNvSpPr>
            <a:spLocks noChangeArrowheads="1"/>
          </p:cNvSpPr>
          <p:nvPr/>
        </p:nvSpPr>
        <p:spPr bwMode="auto">
          <a:xfrm>
            <a:off x="2971800" y="4017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57" name="Rectangle 20"/>
          <p:cNvSpPr>
            <a:spLocks noChangeArrowheads="1"/>
          </p:cNvSpPr>
          <p:nvPr/>
        </p:nvSpPr>
        <p:spPr bwMode="auto">
          <a:xfrm>
            <a:off x="3078163" y="3886200"/>
            <a:ext cx="868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Upward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LiTER</a:t>
            </a:r>
          </a:p>
        </p:txBody>
      </p:sp>
      <p:sp>
        <p:nvSpPr>
          <p:cNvPr id="34858" name="Oval 19"/>
          <p:cNvSpPr>
            <a:spLocks noChangeArrowheads="1"/>
          </p:cNvSpPr>
          <p:nvPr/>
        </p:nvSpPr>
        <p:spPr bwMode="auto">
          <a:xfrm>
            <a:off x="2438400" y="382428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59" name="Rectangle 20"/>
          <p:cNvSpPr>
            <a:spLocks noChangeArrowheads="1"/>
          </p:cNvSpPr>
          <p:nvPr/>
        </p:nvSpPr>
        <p:spPr bwMode="auto">
          <a:xfrm>
            <a:off x="2133600" y="3992563"/>
            <a:ext cx="868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Li granule injector</a:t>
            </a:r>
          </a:p>
        </p:txBody>
      </p:sp>
      <p:sp>
        <p:nvSpPr>
          <p:cNvPr id="34860" name="Rectangle 20"/>
          <p:cNvSpPr>
            <a:spLocks noChangeArrowheads="1"/>
          </p:cNvSpPr>
          <p:nvPr/>
        </p:nvSpPr>
        <p:spPr bwMode="auto">
          <a:xfrm>
            <a:off x="3352800" y="3254375"/>
            <a:ext cx="914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High-Z first-wall + lower OBD tiles</a:t>
            </a:r>
          </a:p>
        </p:txBody>
      </p:sp>
      <p:sp>
        <p:nvSpPr>
          <p:cNvPr id="34861" name="Oval 19"/>
          <p:cNvSpPr>
            <a:spLocks noChangeArrowheads="1"/>
          </p:cNvSpPr>
          <p:nvPr/>
        </p:nvSpPr>
        <p:spPr bwMode="auto">
          <a:xfrm>
            <a:off x="4191000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62" name="Rectangle 20"/>
          <p:cNvSpPr>
            <a:spLocks noChangeArrowheads="1"/>
          </p:cNvSpPr>
          <p:nvPr/>
        </p:nvSpPr>
        <p:spPr bwMode="auto">
          <a:xfrm>
            <a:off x="5287963" y="4449763"/>
            <a:ext cx="9604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NCC SPA upgrade </a:t>
            </a:r>
          </a:p>
        </p:txBody>
      </p:sp>
      <p:sp>
        <p:nvSpPr>
          <p:cNvPr id="34863" name="Oval 19"/>
          <p:cNvSpPr>
            <a:spLocks noChangeArrowheads="1"/>
          </p:cNvSpPr>
          <p:nvPr/>
        </p:nvSpPr>
        <p:spPr bwMode="auto">
          <a:xfrm>
            <a:off x="4191000" y="4740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64" name="Rectangle 20"/>
          <p:cNvSpPr>
            <a:spLocks noChangeArrowheads="1"/>
          </p:cNvSpPr>
          <p:nvPr/>
        </p:nvSpPr>
        <p:spPr bwMode="auto">
          <a:xfrm>
            <a:off x="4191000" y="4703763"/>
            <a:ext cx="1752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5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Enhanced MHD sensors</a:t>
            </a:r>
          </a:p>
        </p:txBody>
      </p:sp>
      <p:sp>
        <p:nvSpPr>
          <p:cNvPr id="34865" name="Rectangle 20"/>
          <p:cNvSpPr>
            <a:spLocks noChangeArrowheads="1"/>
          </p:cNvSpPr>
          <p:nvPr/>
        </p:nvSpPr>
        <p:spPr bwMode="auto">
          <a:xfrm>
            <a:off x="4419600" y="2773363"/>
            <a:ext cx="8874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Divertor Thomson</a:t>
            </a:r>
          </a:p>
        </p:txBody>
      </p:sp>
      <p:sp>
        <p:nvSpPr>
          <p:cNvPr id="34866" name="Rectangle 20"/>
          <p:cNvSpPr>
            <a:spLocks noChangeArrowheads="1"/>
          </p:cNvSpPr>
          <p:nvPr/>
        </p:nvSpPr>
        <p:spPr bwMode="auto">
          <a:xfrm>
            <a:off x="4343400" y="3181350"/>
            <a:ext cx="914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85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High-Z   PFC diagnostics</a:t>
            </a:r>
          </a:p>
        </p:txBody>
      </p:sp>
      <p:sp>
        <p:nvSpPr>
          <p:cNvPr id="34867" name="Oval 19"/>
          <p:cNvSpPr>
            <a:spLocks noChangeArrowheads="1"/>
          </p:cNvSpPr>
          <p:nvPr/>
        </p:nvSpPr>
        <p:spPr bwMode="auto">
          <a:xfrm>
            <a:off x="4435475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68" name="Rectangle 20"/>
          <p:cNvSpPr>
            <a:spLocks noChangeArrowheads="1"/>
          </p:cNvSpPr>
          <p:nvPr/>
        </p:nvSpPr>
        <p:spPr bwMode="auto">
          <a:xfrm>
            <a:off x="2514600" y="4473575"/>
            <a:ext cx="914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MGI disruption mitigation</a:t>
            </a:r>
          </a:p>
        </p:txBody>
      </p:sp>
      <p:sp>
        <p:nvSpPr>
          <p:cNvPr id="34869" name="Oval 19"/>
          <p:cNvSpPr>
            <a:spLocks noChangeArrowheads="1"/>
          </p:cNvSpPr>
          <p:nvPr/>
        </p:nvSpPr>
        <p:spPr bwMode="auto">
          <a:xfrm>
            <a:off x="2819400" y="52578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70" name="Rectangle 20"/>
          <p:cNvSpPr>
            <a:spLocks noChangeArrowheads="1"/>
          </p:cNvSpPr>
          <p:nvPr/>
        </p:nvSpPr>
        <p:spPr bwMode="auto">
          <a:xfrm>
            <a:off x="2819400" y="5257800"/>
            <a:ext cx="838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 k</a:t>
            </a:r>
            <a:r>
              <a:rPr lang="en-US" altLang="en-US" i="0" baseline="-25000">
                <a:latin typeface="Symbol" pitchFamily="18" charset="2"/>
              </a:rPr>
              <a:t>q</a:t>
            </a:r>
          </a:p>
        </p:txBody>
      </p:sp>
      <p:sp>
        <p:nvSpPr>
          <p:cNvPr id="34871" name="Oval 19"/>
          <p:cNvSpPr>
            <a:spLocks noChangeArrowheads="1"/>
          </p:cNvSpPr>
          <p:nvPr/>
        </p:nvSpPr>
        <p:spPr bwMode="auto">
          <a:xfrm>
            <a:off x="2454275" y="4648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72" name="Rectangle 20"/>
          <p:cNvSpPr>
            <a:spLocks noChangeArrowheads="1"/>
          </p:cNvSpPr>
          <p:nvPr/>
        </p:nvSpPr>
        <p:spPr bwMode="auto">
          <a:xfrm>
            <a:off x="4343400" y="4419600"/>
            <a:ext cx="609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solidFill>
                  <a:srgbClr val="FF0000"/>
                </a:solidFill>
                <a:latin typeface="Arial Narrow" pitchFamily="34" charset="0"/>
              </a:rPr>
              <a:t>Partial NCC</a:t>
            </a:r>
          </a:p>
        </p:txBody>
      </p:sp>
      <p:sp>
        <p:nvSpPr>
          <p:cNvPr id="34873" name="Oval 19"/>
          <p:cNvSpPr>
            <a:spLocks noChangeArrowheads="1"/>
          </p:cNvSpPr>
          <p:nvPr/>
        </p:nvSpPr>
        <p:spPr bwMode="auto">
          <a:xfrm>
            <a:off x="3063875" y="580548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74" name="Rectangle 20"/>
          <p:cNvSpPr>
            <a:spLocks noChangeArrowheads="1"/>
          </p:cNvSpPr>
          <p:nvPr/>
        </p:nvSpPr>
        <p:spPr bwMode="auto">
          <a:xfrm>
            <a:off x="3170238" y="5791200"/>
            <a:ext cx="14779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4 coil AE antenna</a:t>
            </a:r>
          </a:p>
        </p:txBody>
      </p:sp>
      <p:sp>
        <p:nvSpPr>
          <p:cNvPr id="34875" name="Oval 19"/>
          <p:cNvSpPr>
            <a:spLocks noChangeArrowheads="1"/>
          </p:cNvSpPr>
          <p:nvPr/>
        </p:nvSpPr>
        <p:spPr bwMode="auto">
          <a:xfrm>
            <a:off x="2362200" y="5807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76" name="Rectangle 20"/>
          <p:cNvSpPr>
            <a:spLocks noChangeArrowheads="1"/>
          </p:cNvSpPr>
          <p:nvPr/>
        </p:nvSpPr>
        <p:spPr bwMode="auto">
          <a:xfrm>
            <a:off x="2133600" y="5715000"/>
            <a:ext cx="990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1 coil AE antenna</a:t>
            </a:r>
          </a:p>
        </p:txBody>
      </p:sp>
      <p:sp>
        <p:nvSpPr>
          <p:cNvPr id="34877" name="Oval 19"/>
          <p:cNvSpPr>
            <a:spLocks noChangeArrowheads="1"/>
          </p:cNvSpPr>
          <p:nvPr/>
        </p:nvSpPr>
        <p:spPr bwMode="auto">
          <a:xfrm>
            <a:off x="2606675" y="50387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78" name="Rectangle 20"/>
          <p:cNvSpPr>
            <a:spLocks noChangeArrowheads="1"/>
          </p:cNvSpPr>
          <p:nvPr/>
        </p:nvSpPr>
        <p:spPr bwMode="auto">
          <a:xfrm>
            <a:off x="2743200" y="5029200"/>
            <a:ext cx="1143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  <a:buFontTx/>
              <a:buNone/>
            </a:pPr>
            <a:r>
              <a:rPr lang="en-US" altLang="en-US" i="0">
                <a:latin typeface="Symbol" pitchFamily="18" charset="2"/>
              </a:rPr>
              <a:t>d</a:t>
            </a:r>
            <a:r>
              <a:rPr lang="en-US" altLang="en-US" i="0">
                <a:latin typeface="Arial Narrow" pitchFamily="34" charset="0"/>
              </a:rPr>
              <a:t>B polarimetry</a:t>
            </a:r>
            <a:endParaRPr lang="en-US" altLang="en-US" i="0" baseline="-25000">
              <a:latin typeface="Symbol" pitchFamily="18" charset="2"/>
            </a:endParaRPr>
          </a:p>
        </p:txBody>
      </p:sp>
      <p:sp>
        <p:nvSpPr>
          <p:cNvPr id="34879" name="Rectangle 20"/>
          <p:cNvSpPr>
            <a:spLocks noChangeArrowheads="1"/>
          </p:cNvSpPr>
          <p:nvPr/>
        </p:nvSpPr>
        <p:spPr bwMode="auto">
          <a:xfrm>
            <a:off x="2911475" y="2438400"/>
            <a:ext cx="13017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solidFill>
                  <a:srgbClr val="FF0000"/>
                </a:solidFill>
                <a:latin typeface="Arial Narrow" pitchFamily="34" charset="0"/>
              </a:rPr>
              <a:t>1 MW ECH/EBW</a:t>
            </a:r>
          </a:p>
        </p:txBody>
      </p:sp>
      <p:sp>
        <p:nvSpPr>
          <p:cNvPr id="34880" name="Oval 19"/>
          <p:cNvSpPr>
            <a:spLocks noChangeAspect="1" noChangeArrowheads="1"/>
          </p:cNvSpPr>
          <p:nvPr/>
        </p:nvSpPr>
        <p:spPr bwMode="auto">
          <a:xfrm>
            <a:off x="4283075" y="245745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>
              <a:latin typeface="Arial Narrow" pitchFamily="34" charset="0"/>
            </a:endParaRPr>
          </a:p>
        </p:txBody>
      </p:sp>
      <p:sp>
        <p:nvSpPr>
          <p:cNvPr id="34881" name="Oval 19"/>
          <p:cNvSpPr>
            <a:spLocks noChangeArrowheads="1"/>
          </p:cNvSpPr>
          <p:nvPr/>
        </p:nvSpPr>
        <p:spPr bwMode="auto">
          <a:xfrm>
            <a:off x="3063875" y="20923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82" name="Oval 19"/>
          <p:cNvSpPr>
            <a:spLocks noChangeArrowheads="1"/>
          </p:cNvSpPr>
          <p:nvPr/>
        </p:nvSpPr>
        <p:spPr bwMode="auto">
          <a:xfrm>
            <a:off x="4926013" y="22256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83" name="Rectangle 20"/>
          <p:cNvSpPr>
            <a:spLocks noChangeArrowheads="1"/>
          </p:cNvSpPr>
          <p:nvPr/>
        </p:nvSpPr>
        <p:spPr bwMode="auto">
          <a:xfrm>
            <a:off x="4724400" y="1858963"/>
            <a:ext cx="1143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 to 1 MA plasma gun</a:t>
            </a:r>
          </a:p>
        </p:txBody>
      </p:sp>
      <p:sp>
        <p:nvSpPr>
          <p:cNvPr id="34884" name="Rectangle 20"/>
          <p:cNvSpPr>
            <a:spLocks noChangeArrowheads="1"/>
          </p:cNvSpPr>
          <p:nvPr/>
        </p:nvSpPr>
        <p:spPr bwMode="auto">
          <a:xfrm>
            <a:off x="3352800" y="2697163"/>
            <a:ext cx="8382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i="0">
                <a:solidFill>
                  <a:srgbClr val="FF0000"/>
                </a:solidFill>
                <a:latin typeface="Arial Narrow" pitchFamily="34" charset="0"/>
              </a:rPr>
              <a:t>Lower divertor cryo-pump</a:t>
            </a:r>
          </a:p>
        </p:txBody>
      </p:sp>
      <p:sp>
        <p:nvSpPr>
          <p:cNvPr id="34885" name="Oval 19"/>
          <p:cNvSpPr>
            <a:spLocks noChangeArrowheads="1"/>
          </p:cNvSpPr>
          <p:nvPr/>
        </p:nvSpPr>
        <p:spPr bwMode="auto">
          <a:xfrm>
            <a:off x="4191000" y="2895600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5910" name="Rectangle 20"/>
          <p:cNvSpPr>
            <a:spLocks noChangeArrowheads="1"/>
          </p:cNvSpPr>
          <p:nvPr/>
        </p:nvSpPr>
        <p:spPr bwMode="auto">
          <a:xfrm>
            <a:off x="2149475" y="3225800"/>
            <a:ext cx="8382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  <a:buFontTx/>
              <a:buNone/>
              <a:defRPr/>
            </a:pPr>
            <a:r>
              <a:rPr lang="en-US" i="0" dirty="0">
                <a:solidFill>
                  <a:schemeClr val="accent2">
                    <a:lumMod val="7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High-Z tile row on lower OBD</a:t>
            </a:r>
          </a:p>
        </p:txBody>
      </p:sp>
      <p:sp>
        <p:nvSpPr>
          <p:cNvPr id="34887" name="Oval 19"/>
          <p:cNvSpPr>
            <a:spLocks noChangeArrowheads="1"/>
          </p:cNvSpPr>
          <p:nvPr/>
        </p:nvSpPr>
        <p:spPr bwMode="auto">
          <a:xfrm>
            <a:off x="2895600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88" name="Rectangle 20"/>
          <p:cNvSpPr>
            <a:spLocks noChangeArrowheads="1"/>
          </p:cNvSpPr>
          <p:nvPr/>
        </p:nvSpPr>
        <p:spPr bwMode="auto">
          <a:xfrm>
            <a:off x="2286000" y="1905000"/>
            <a:ext cx="1143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Upgraded CHI for ~0.4MA</a:t>
            </a:r>
          </a:p>
        </p:txBody>
      </p:sp>
      <p:sp>
        <p:nvSpPr>
          <p:cNvPr id="34889" name="Rectangle 20"/>
          <p:cNvSpPr>
            <a:spLocks noChangeArrowheads="1"/>
          </p:cNvSpPr>
          <p:nvPr/>
        </p:nvSpPr>
        <p:spPr bwMode="auto">
          <a:xfrm>
            <a:off x="3932238" y="3810000"/>
            <a:ext cx="8683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LLD using bakeable cryo-baffle</a:t>
            </a:r>
          </a:p>
        </p:txBody>
      </p:sp>
      <p:sp>
        <p:nvSpPr>
          <p:cNvPr id="34890" name="Oval 19"/>
          <p:cNvSpPr>
            <a:spLocks noChangeArrowheads="1"/>
          </p:cNvSpPr>
          <p:nvPr/>
        </p:nvSpPr>
        <p:spPr bwMode="auto">
          <a:xfrm>
            <a:off x="4664075" y="3978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91" name="Oval 19"/>
          <p:cNvSpPr>
            <a:spLocks noChangeAspect="1" noChangeArrowheads="1"/>
          </p:cNvSpPr>
          <p:nvPr/>
        </p:nvSpPr>
        <p:spPr bwMode="auto">
          <a:xfrm>
            <a:off x="5638800" y="2454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>
              <a:latin typeface="Arial Narrow" pitchFamily="34" charset="0"/>
            </a:endParaRPr>
          </a:p>
        </p:txBody>
      </p:sp>
      <p:cxnSp>
        <p:nvCxnSpPr>
          <p:cNvPr id="34892" name="Straight Arrow Connector 121"/>
          <p:cNvCxnSpPr>
            <a:cxnSpLocks noChangeShapeType="1"/>
          </p:cNvCxnSpPr>
          <p:nvPr/>
        </p:nvCxnSpPr>
        <p:spPr bwMode="auto">
          <a:xfrm>
            <a:off x="4495800" y="2514600"/>
            <a:ext cx="1066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93" name="Oval 19"/>
          <p:cNvSpPr>
            <a:spLocks noChangeArrowheads="1"/>
          </p:cNvSpPr>
          <p:nvPr/>
        </p:nvSpPr>
        <p:spPr bwMode="auto">
          <a:xfrm>
            <a:off x="4511675" y="2057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894" name="Rectangle 20"/>
          <p:cNvSpPr>
            <a:spLocks noChangeArrowheads="1"/>
          </p:cNvSpPr>
          <p:nvPr/>
        </p:nvSpPr>
        <p:spPr bwMode="auto">
          <a:xfrm>
            <a:off x="3657600" y="1935163"/>
            <a:ext cx="8445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0.4-1 MA CHI</a:t>
            </a:r>
          </a:p>
        </p:txBody>
      </p:sp>
      <p:sp>
        <p:nvSpPr>
          <p:cNvPr id="251" name="Rectangle 250"/>
          <p:cNvSpPr/>
          <p:nvPr/>
        </p:nvSpPr>
        <p:spPr bwMode="auto">
          <a:xfrm>
            <a:off x="6248400" y="1524000"/>
            <a:ext cx="685800" cy="505618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en-US">
              <a:latin typeface="Helvetica" pitchFamily="-12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96" name="TextBox 26"/>
          <p:cNvSpPr txBox="1">
            <a:spLocks noChangeArrowheads="1"/>
          </p:cNvSpPr>
          <p:nvPr/>
        </p:nvSpPr>
        <p:spPr bwMode="auto">
          <a:xfrm>
            <a:off x="5367338" y="1252538"/>
            <a:ext cx="3657600" cy="271462"/>
          </a:xfrm>
          <a:prstGeom prst="rect">
            <a:avLst/>
          </a:prstGeom>
          <a:solidFill>
            <a:srgbClr val="FF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i="0">
                <a:latin typeface="Arial" pitchFamily="34" charset="0"/>
              </a:rPr>
              <a:t>Metallic PFCs, 5s </a:t>
            </a:r>
            <a:r>
              <a:rPr lang="en-US" altLang="en-US" sz="1400" i="0">
                <a:latin typeface="Arial" pitchFamily="34" charset="0"/>
                <a:sym typeface="Wingdings" pitchFamily="2" charset="2"/>
              </a:rPr>
              <a:t></a:t>
            </a:r>
            <a:r>
              <a:rPr lang="en-US" altLang="en-US" sz="1400" i="0">
                <a:latin typeface="Arial" pitchFamily="34" charset="0"/>
              </a:rPr>
              <a:t> 10-20s</a:t>
            </a:r>
          </a:p>
        </p:txBody>
      </p:sp>
      <p:sp>
        <p:nvSpPr>
          <p:cNvPr id="34897" name="Rectangle 20"/>
          <p:cNvSpPr>
            <a:spLocks noChangeArrowheads="1"/>
          </p:cNvSpPr>
          <p:nvPr/>
        </p:nvSpPr>
        <p:spPr bwMode="auto">
          <a:xfrm>
            <a:off x="5715000" y="1828800"/>
            <a:ext cx="16764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Extend NBI duration to 10-20s and/or implement 2-4 MW off-axis EBW H&amp;CD</a:t>
            </a:r>
          </a:p>
        </p:txBody>
      </p:sp>
      <p:sp>
        <p:nvSpPr>
          <p:cNvPr id="34898" name="Oval 19"/>
          <p:cNvSpPr>
            <a:spLocks noChangeAspect="1" noChangeArrowheads="1"/>
          </p:cNvSpPr>
          <p:nvPr/>
        </p:nvSpPr>
        <p:spPr bwMode="auto">
          <a:xfrm>
            <a:off x="7315200" y="220662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>
              <a:latin typeface="Arial Narrow" pitchFamily="34" charset="0"/>
            </a:endParaRPr>
          </a:p>
        </p:txBody>
      </p:sp>
      <p:sp>
        <p:nvSpPr>
          <p:cNvPr id="34899" name="Oval 19"/>
          <p:cNvSpPr>
            <a:spLocks noChangeArrowheads="1"/>
          </p:cNvSpPr>
          <p:nvPr/>
        </p:nvSpPr>
        <p:spPr bwMode="auto">
          <a:xfrm>
            <a:off x="5410200" y="45085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00" name="Oval 19"/>
          <p:cNvSpPr>
            <a:spLocks noChangeArrowheads="1"/>
          </p:cNvSpPr>
          <p:nvPr/>
        </p:nvSpPr>
        <p:spPr bwMode="auto">
          <a:xfrm>
            <a:off x="5056188" y="2819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01" name="Rectangle 20"/>
          <p:cNvSpPr>
            <a:spLocks noChangeArrowheads="1"/>
          </p:cNvSpPr>
          <p:nvPr/>
        </p:nvSpPr>
        <p:spPr bwMode="auto">
          <a:xfrm>
            <a:off x="6019800" y="3200400"/>
            <a:ext cx="1371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Hot high-Z FW PFCs using                   bake-out system</a:t>
            </a:r>
          </a:p>
        </p:txBody>
      </p:sp>
      <p:sp>
        <p:nvSpPr>
          <p:cNvPr id="34902" name="Oval 19"/>
          <p:cNvSpPr>
            <a:spLocks noChangeArrowheads="1"/>
          </p:cNvSpPr>
          <p:nvPr/>
        </p:nvSpPr>
        <p:spPr bwMode="auto">
          <a:xfrm>
            <a:off x="6934200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03" name="Rectangle 20"/>
          <p:cNvSpPr>
            <a:spLocks noChangeArrowheads="1"/>
          </p:cNvSpPr>
          <p:nvPr/>
        </p:nvSpPr>
        <p:spPr bwMode="auto">
          <a:xfrm>
            <a:off x="5105400" y="3771900"/>
            <a:ext cx="9906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Flowing Li divertor 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or limiter module </a:t>
            </a:r>
          </a:p>
        </p:txBody>
      </p:sp>
      <p:sp>
        <p:nvSpPr>
          <p:cNvPr id="34904" name="Oval 19"/>
          <p:cNvSpPr>
            <a:spLocks noChangeArrowheads="1"/>
          </p:cNvSpPr>
          <p:nvPr/>
        </p:nvSpPr>
        <p:spPr bwMode="auto">
          <a:xfrm>
            <a:off x="5181600" y="39782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05" name="Rectangle 20"/>
          <p:cNvSpPr>
            <a:spLocks noChangeArrowheads="1"/>
          </p:cNvSpPr>
          <p:nvPr/>
        </p:nvSpPr>
        <p:spPr bwMode="auto">
          <a:xfrm>
            <a:off x="5943600" y="3808413"/>
            <a:ext cx="10668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Full toroidal flowing Li lower OBD</a:t>
            </a:r>
          </a:p>
        </p:txBody>
      </p:sp>
      <p:sp>
        <p:nvSpPr>
          <p:cNvPr id="34906" name="Oval 19"/>
          <p:cNvSpPr>
            <a:spLocks noChangeArrowheads="1"/>
          </p:cNvSpPr>
          <p:nvPr/>
        </p:nvSpPr>
        <p:spPr bwMode="auto">
          <a:xfrm>
            <a:off x="6934200" y="3962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07" name="Rectangle 20"/>
          <p:cNvSpPr>
            <a:spLocks noChangeArrowheads="1"/>
          </p:cNvSpPr>
          <p:nvPr/>
        </p:nvSpPr>
        <p:spPr bwMode="auto">
          <a:xfrm>
            <a:off x="6400800" y="4525963"/>
            <a:ext cx="533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Full NCC</a:t>
            </a:r>
          </a:p>
        </p:txBody>
      </p:sp>
      <p:sp>
        <p:nvSpPr>
          <p:cNvPr id="34908" name="Oval 19"/>
          <p:cNvSpPr>
            <a:spLocks noChangeArrowheads="1"/>
          </p:cNvSpPr>
          <p:nvPr/>
        </p:nvSpPr>
        <p:spPr bwMode="auto">
          <a:xfrm>
            <a:off x="6934200" y="46021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09" name="TextBox 26"/>
          <p:cNvSpPr txBox="1">
            <a:spLocks noChangeArrowheads="1"/>
          </p:cNvSpPr>
          <p:nvPr/>
        </p:nvSpPr>
        <p:spPr bwMode="auto">
          <a:xfrm>
            <a:off x="2362200" y="1250950"/>
            <a:ext cx="2944813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pl-PL" altLang="en-US" sz="1400" i="0">
                <a:latin typeface="Arial" pitchFamily="34" charset="0"/>
              </a:rPr>
              <a:t>1.5 </a:t>
            </a:r>
            <a:r>
              <a:rPr lang="en-US" altLang="en-US" sz="1400" i="0">
                <a:latin typeface="Arial" pitchFamily="34" charset="0"/>
                <a:sym typeface="Wingdings" pitchFamily="2" charset="2"/>
              </a:rPr>
              <a:t></a:t>
            </a:r>
            <a:r>
              <a:rPr lang="pl-PL" altLang="en-US" sz="1400" i="0">
                <a:latin typeface="Arial" pitchFamily="34" charset="0"/>
              </a:rPr>
              <a:t> 2 MA, 1s </a:t>
            </a:r>
            <a:r>
              <a:rPr lang="en-US" altLang="en-US" sz="1400" i="0">
                <a:latin typeface="Arial" pitchFamily="34" charset="0"/>
                <a:sym typeface="Wingdings" pitchFamily="2" charset="2"/>
              </a:rPr>
              <a:t></a:t>
            </a:r>
            <a:r>
              <a:rPr lang="pl-PL" altLang="en-US" sz="1400" i="0">
                <a:latin typeface="Arial" pitchFamily="34" charset="0"/>
              </a:rPr>
              <a:t> 5s</a:t>
            </a:r>
          </a:p>
        </p:txBody>
      </p:sp>
      <p:sp>
        <p:nvSpPr>
          <p:cNvPr id="34910" name="Oval 19"/>
          <p:cNvSpPr>
            <a:spLocks noChangeArrowheads="1"/>
          </p:cNvSpPr>
          <p:nvPr/>
        </p:nvSpPr>
        <p:spPr bwMode="auto">
          <a:xfrm>
            <a:off x="6934200" y="55753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11" name="Rectangle 20"/>
          <p:cNvSpPr>
            <a:spLocks noChangeArrowheads="1"/>
          </p:cNvSpPr>
          <p:nvPr/>
        </p:nvSpPr>
        <p:spPr bwMode="auto">
          <a:xfrm>
            <a:off x="5867400" y="5486400"/>
            <a:ext cx="9906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High-power AE antenna</a:t>
            </a:r>
          </a:p>
        </p:txBody>
      </p:sp>
      <p:sp>
        <p:nvSpPr>
          <p:cNvPr id="34912" name="Oval 19"/>
          <p:cNvSpPr>
            <a:spLocks noChangeArrowheads="1"/>
          </p:cNvSpPr>
          <p:nvPr/>
        </p:nvSpPr>
        <p:spPr bwMode="auto">
          <a:xfrm>
            <a:off x="4435475" y="5562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13" name="Rectangle 20"/>
          <p:cNvSpPr>
            <a:spLocks noChangeArrowheads="1"/>
          </p:cNvSpPr>
          <p:nvPr/>
        </p:nvSpPr>
        <p:spPr bwMode="auto">
          <a:xfrm>
            <a:off x="5029200" y="5486400"/>
            <a:ext cx="1066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HHFW straps to excite EHO</a:t>
            </a:r>
          </a:p>
        </p:txBody>
      </p:sp>
      <p:sp>
        <p:nvSpPr>
          <p:cNvPr id="34914" name="Oval 19"/>
          <p:cNvSpPr>
            <a:spLocks noChangeArrowheads="1"/>
          </p:cNvSpPr>
          <p:nvPr/>
        </p:nvSpPr>
        <p:spPr bwMode="auto">
          <a:xfrm>
            <a:off x="4435475" y="5807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15" name="Rectangle 20"/>
          <p:cNvSpPr>
            <a:spLocks noChangeArrowheads="1"/>
          </p:cNvSpPr>
          <p:nvPr/>
        </p:nvSpPr>
        <p:spPr bwMode="auto">
          <a:xfrm>
            <a:off x="4572000" y="5791200"/>
            <a:ext cx="3048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Charged fusion product, neutron-collimator</a:t>
            </a:r>
          </a:p>
        </p:txBody>
      </p:sp>
      <p:sp>
        <p:nvSpPr>
          <p:cNvPr id="34916" name="Oval 19"/>
          <p:cNvSpPr>
            <a:spLocks noChangeArrowheads="1"/>
          </p:cNvSpPr>
          <p:nvPr/>
        </p:nvSpPr>
        <p:spPr bwMode="auto">
          <a:xfrm>
            <a:off x="4892675" y="5562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17" name="Rectangle 20"/>
          <p:cNvSpPr>
            <a:spLocks noChangeArrowheads="1"/>
          </p:cNvSpPr>
          <p:nvPr/>
        </p:nvSpPr>
        <p:spPr bwMode="auto">
          <a:xfrm>
            <a:off x="2971800" y="5532438"/>
            <a:ext cx="16764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HHFW limiter upgrade</a:t>
            </a:r>
          </a:p>
        </p:txBody>
      </p:sp>
      <p:sp>
        <p:nvSpPr>
          <p:cNvPr id="34918" name="Oval 19"/>
          <p:cNvSpPr>
            <a:spLocks noChangeArrowheads="1"/>
          </p:cNvSpPr>
          <p:nvPr/>
        </p:nvSpPr>
        <p:spPr bwMode="auto">
          <a:xfrm>
            <a:off x="4800600" y="5075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19" name="Rectangle 20"/>
          <p:cNvSpPr>
            <a:spLocks noChangeArrowheads="1"/>
          </p:cNvSpPr>
          <p:nvPr/>
        </p:nvSpPr>
        <p:spPr bwMode="auto">
          <a:xfrm>
            <a:off x="4937125" y="5059363"/>
            <a:ext cx="1524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DBS, PCI, or other intermediate-k</a:t>
            </a:r>
          </a:p>
        </p:txBody>
      </p:sp>
      <p:sp>
        <p:nvSpPr>
          <p:cNvPr id="34920" name="Rectangle 20"/>
          <p:cNvSpPr>
            <a:spLocks noChangeArrowheads="1"/>
          </p:cNvSpPr>
          <p:nvPr/>
        </p:nvSpPr>
        <p:spPr bwMode="auto">
          <a:xfrm>
            <a:off x="5105400" y="3200400"/>
            <a:ext cx="7620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All high-Z PFCs</a:t>
            </a:r>
          </a:p>
        </p:txBody>
      </p:sp>
      <p:sp>
        <p:nvSpPr>
          <p:cNvPr id="34921" name="Oval 19"/>
          <p:cNvSpPr>
            <a:spLocks noChangeArrowheads="1"/>
          </p:cNvSpPr>
          <p:nvPr/>
        </p:nvSpPr>
        <p:spPr bwMode="auto">
          <a:xfrm>
            <a:off x="5197475" y="33829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22" name="Rectangle 20"/>
          <p:cNvSpPr>
            <a:spLocks noChangeArrowheads="1"/>
          </p:cNvSpPr>
          <p:nvPr/>
        </p:nvSpPr>
        <p:spPr bwMode="auto">
          <a:xfrm>
            <a:off x="6126163" y="2697163"/>
            <a:ext cx="8382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Upper divertor cryo-pump</a:t>
            </a:r>
          </a:p>
        </p:txBody>
      </p:sp>
      <p:sp>
        <p:nvSpPr>
          <p:cNvPr id="34923" name="Oval 19"/>
          <p:cNvSpPr>
            <a:spLocks noChangeArrowheads="1"/>
          </p:cNvSpPr>
          <p:nvPr/>
        </p:nvSpPr>
        <p:spPr bwMode="auto">
          <a:xfrm>
            <a:off x="6934200" y="2819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cxnSp>
        <p:nvCxnSpPr>
          <p:cNvPr id="34924" name="Straight Connector 114"/>
          <p:cNvCxnSpPr>
            <a:cxnSpLocks noChangeShapeType="1"/>
          </p:cNvCxnSpPr>
          <p:nvPr/>
        </p:nvCxnSpPr>
        <p:spPr bwMode="auto">
          <a:xfrm flipH="1">
            <a:off x="1371600" y="26670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925" name="Straight Connector 159"/>
          <p:cNvCxnSpPr>
            <a:cxnSpLocks noChangeShapeType="1"/>
          </p:cNvCxnSpPr>
          <p:nvPr/>
        </p:nvCxnSpPr>
        <p:spPr bwMode="auto">
          <a:xfrm flipH="1">
            <a:off x="1371600" y="32004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926" name="Straight Connector 160"/>
          <p:cNvCxnSpPr>
            <a:cxnSpLocks noChangeShapeType="1"/>
          </p:cNvCxnSpPr>
          <p:nvPr/>
        </p:nvCxnSpPr>
        <p:spPr bwMode="auto">
          <a:xfrm flipH="1">
            <a:off x="1371600" y="37338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927" name="Straight Connector 144"/>
          <p:cNvCxnSpPr>
            <a:cxnSpLocks noChangeShapeType="1"/>
          </p:cNvCxnSpPr>
          <p:nvPr/>
        </p:nvCxnSpPr>
        <p:spPr bwMode="auto">
          <a:xfrm flipH="1">
            <a:off x="1371600" y="44196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928" name="Straight Connector 151"/>
          <p:cNvCxnSpPr>
            <a:cxnSpLocks noChangeShapeType="1"/>
          </p:cNvCxnSpPr>
          <p:nvPr/>
        </p:nvCxnSpPr>
        <p:spPr bwMode="auto">
          <a:xfrm flipH="1">
            <a:off x="1371600" y="49530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929" name="Straight Connector 154"/>
          <p:cNvCxnSpPr>
            <a:cxnSpLocks noChangeShapeType="1"/>
          </p:cNvCxnSpPr>
          <p:nvPr/>
        </p:nvCxnSpPr>
        <p:spPr bwMode="auto">
          <a:xfrm flipH="1">
            <a:off x="1371600" y="54864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930" name="Straight Connector 164"/>
          <p:cNvCxnSpPr>
            <a:cxnSpLocks noChangeShapeType="1"/>
          </p:cNvCxnSpPr>
          <p:nvPr/>
        </p:nvCxnSpPr>
        <p:spPr bwMode="auto">
          <a:xfrm flipH="1">
            <a:off x="1371600" y="6019800"/>
            <a:ext cx="6858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931" name="Rectangle 20"/>
          <p:cNvSpPr>
            <a:spLocks noChangeArrowheads="1"/>
          </p:cNvSpPr>
          <p:nvPr/>
        </p:nvSpPr>
        <p:spPr bwMode="auto">
          <a:xfrm>
            <a:off x="2362200" y="6019800"/>
            <a:ext cx="2590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Establish control of:</a:t>
            </a:r>
          </a:p>
        </p:txBody>
      </p:sp>
      <p:sp>
        <p:nvSpPr>
          <p:cNvPr id="34932" name="Rectangle 20"/>
          <p:cNvSpPr>
            <a:spLocks noChangeArrowheads="1"/>
          </p:cNvSpPr>
          <p:nvPr/>
        </p:nvSpPr>
        <p:spPr bwMode="auto">
          <a:xfrm>
            <a:off x="5784850" y="2435225"/>
            <a:ext cx="6159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2 MW</a:t>
            </a:r>
          </a:p>
        </p:txBody>
      </p:sp>
      <p:sp>
        <p:nvSpPr>
          <p:cNvPr id="34933" name="Rectangle 20"/>
          <p:cNvSpPr>
            <a:spLocks noChangeArrowheads="1"/>
          </p:cNvSpPr>
          <p:nvPr/>
        </p:nvSpPr>
        <p:spPr bwMode="auto">
          <a:xfrm>
            <a:off x="6202363" y="6096000"/>
            <a:ext cx="17986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Control integration, optimization with long-pulse and full metal wall</a:t>
            </a:r>
          </a:p>
        </p:txBody>
      </p:sp>
      <p:sp>
        <p:nvSpPr>
          <p:cNvPr id="34934" name="Oval 19"/>
          <p:cNvSpPr>
            <a:spLocks noChangeArrowheads="1"/>
          </p:cNvSpPr>
          <p:nvPr/>
        </p:nvSpPr>
        <p:spPr bwMode="auto">
          <a:xfrm>
            <a:off x="609600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35" name="Rectangle 20"/>
          <p:cNvSpPr>
            <a:spLocks noChangeArrowheads="1"/>
          </p:cNvSpPr>
          <p:nvPr/>
        </p:nvSpPr>
        <p:spPr bwMode="auto">
          <a:xfrm>
            <a:off x="4999038" y="6096000"/>
            <a:ext cx="10969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Control integration, optimization</a:t>
            </a:r>
          </a:p>
        </p:txBody>
      </p:sp>
      <p:sp>
        <p:nvSpPr>
          <p:cNvPr id="34936" name="Oval 19"/>
          <p:cNvSpPr>
            <a:spLocks noChangeArrowheads="1"/>
          </p:cNvSpPr>
          <p:nvPr/>
        </p:nvSpPr>
        <p:spPr bwMode="auto">
          <a:xfrm>
            <a:off x="27590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37" name="Rectangle 20"/>
          <p:cNvSpPr>
            <a:spLocks noChangeArrowheads="1"/>
          </p:cNvSpPr>
          <p:nvPr/>
        </p:nvSpPr>
        <p:spPr bwMode="auto">
          <a:xfrm>
            <a:off x="3048000" y="6408738"/>
            <a:ext cx="8683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Rotation</a:t>
            </a:r>
          </a:p>
        </p:txBody>
      </p:sp>
      <p:sp>
        <p:nvSpPr>
          <p:cNvPr id="34938" name="Oval 19"/>
          <p:cNvSpPr>
            <a:spLocks noChangeArrowheads="1"/>
          </p:cNvSpPr>
          <p:nvPr/>
        </p:nvSpPr>
        <p:spPr bwMode="auto">
          <a:xfrm>
            <a:off x="320040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39" name="Rectangle 20"/>
          <p:cNvSpPr>
            <a:spLocks noChangeArrowheads="1"/>
          </p:cNvSpPr>
          <p:nvPr/>
        </p:nvSpPr>
        <p:spPr bwMode="auto">
          <a:xfrm>
            <a:off x="4206875" y="6400800"/>
            <a:ext cx="1066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5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Divertor P</a:t>
            </a:r>
            <a:r>
              <a:rPr lang="en-US" altLang="en-US" i="0" baseline="-25000">
                <a:latin typeface="Arial Narrow" pitchFamily="34" charset="0"/>
              </a:rPr>
              <a:t>rad</a:t>
            </a:r>
          </a:p>
        </p:txBody>
      </p:sp>
      <p:sp>
        <p:nvSpPr>
          <p:cNvPr id="34940" name="Rectangle 20"/>
          <p:cNvSpPr>
            <a:spLocks noChangeArrowheads="1"/>
          </p:cNvSpPr>
          <p:nvPr/>
        </p:nvSpPr>
        <p:spPr bwMode="auto">
          <a:xfrm>
            <a:off x="3871913" y="6324600"/>
            <a:ext cx="4873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q</a:t>
            </a:r>
            <a:r>
              <a:rPr lang="en-US" altLang="en-US" i="0" baseline="-25000">
                <a:latin typeface="Arial Narrow" pitchFamily="34" charset="0"/>
              </a:rPr>
              <a:t>min</a:t>
            </a:r>
            <a:endParaRPr lang="en-US" altLang="en-US" i="0">
              <a:latin typeface="Arial Narrow" pitchFamily="34" charset="0"/>
            </a:endParaRPr>
          </a:p>
        </p:txBody>
      </p:sp>
      <p:sp>
        <p:nvSpPr>
          <p:cNvPr id="34941" name="Oval 19"/>
          <p:cNvSpPr>
            <a:spLocks noChangeArrowheads="1"/>
          </p:cNvSpPr>
          <p:nvPr/>
        </p:nvSpPr>
        <p:spPr bwMode="auto">
          <a:xfrm>
            <a:off x="44354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42" name="Rectangle 20"/>
          <p:cNvSpPr>
            <a:spLocks noChangeArrowheads="1"/>
          </p:cNvSpPr>
          <p:nvPr/>
        </p:nvSpPr>
        <p:spPr bwMode="auto">
          <a:xfrm>
            <a:off x="2133600" y="6408738"/>
            <a:ext cx="990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70000"/>
              </a:lnSpc>
              <a:buFontTx/>
              <a:buNone/>
            </a:pPr>
            <a:r>
              <a:rPr lang="en-US" altLang="en-US" i="0">
                <a:latin typeface="Arial Narrow" pitchFamily="34" charset="0"/>
              </a:rPr>
              <a:t>Snowflake</a:t>
            </a:r>
            <a:endParaRPr lang="en-US" altLang="en-US" i="0" baseline="-25000">
              <a:latin typeface="Arial Narrow" pitchFamily="34" charset="0"/>
            </a:endParaRPr>
          </a:p>
        </p:txBody>
      </p:sp>
      <p:sp>
        <p:nvSpPr>
          <p:cNvPr id="34943" name="Oval 19"/>
          <p:cNvSpPr>
            <a:spLocks noChangeArrowheads="1"/>
          </p:cNvSpPr>
          <p:nvPr/>
        </p:nvSpPr>
        <p:spPr bwMode="auto">
          <a:xfrm>
            <a:off x="41306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44" name="Oval 19"/>
          <p:cNvSpPr>
            <a:spLocks noChangeArrowheads="1"/>
          </p:cNvSpPr>
          <p:nvPr/>
        </p:nvSpPr>
        <p:spPr bwMode="auto">
          <a:xfrm>
            <a:off x="4892675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sp>
        <p:nvSpPr>
          <p:cNvPr id="34945" name="Oval 19"/>
          <p:cNvSpPr>
            <a:spLocks noChangeArrowheads="1"/>
          </p:cNvSpPr>
          <p:nvPr/>
        </p:nvSpPr>
        <p:spPr bwMode="auto">
          <a:xfrm>
            <a:off x="2971800" y="6248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endParaRPr lang="en-US" altLang="en-US" i="0"/>
          </a:p>
        </p:txBody>
      </p:sp>
      <p:grpSp>
        <p:nvGrpSpPr>
          <p:cNvPr id="34946" name="Group 182"/>
          <p:cNvGrpSpPr>
            <a:grpSpLocks/>
          </p:cNvGrpSpPr>
          <p:nvPr/>
        </p:nvGrpSpPr>
        <p:grpSpPr bwMode="auto">
          <a:xfrm>
            <a:off x="2971800" y="6400800"/>
            <a:ext cx="152400" cy="230188"/>
            <a:chOff x="5638800" y="5334000"/>
            <a:chExt cx="152400" cy="230816"/>
          </a:xfrm>
        </p:grpSpPr>
        <p:sp>
          <p:nvSpPr>
            <p:cNvPr id="34962" name="Rectangle 20"/>
            <p:cNvSpPr>
              <a:spLocks noChangeArrowheads="1"/>
            </p:cNvSpPr>
            <p:nvPr/>
          </p:nvSpPr>
          <p:spPr bwMode="auto">
            <a:xfrm>
              <a:off x="5638801" y="5334000"/>
              <a:ext cx="152399" cy="230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>
              <a:lvl1pPr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defTabSz="912813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>
                <a:lnSpc>
                  <a:spcPct val="70000"/>
                </a:lnSpc>
                <a:buFontTx/>
                <a:buNone/>
              </a:pPr>
              <a:r>
                <a:rPr lang="en-US" altLang="en-US" i="0">
                  <a:latin typeface="Arial Narrow" pitchFamily="34" charset="0"/>
                </a:rPr>
                <a:t>n</a:t>
              </a:r>
              <a:r>
                <a:rPr lang="en-US" altLang="en-US" i="0" baseline="-25000">
                  <a:latin typeface="Arial Narrow" pitchFamily="34" charset="0"/>
                </a:rPr>
                <a:t>e</a:t>
              </a:r>
            </a:p>
          </p:txBody>
        </p:sp>
        <p:cxnSp>
          <p:nvCxnSpPr>
            <p:cNvPr id="34963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528"/>
              <a:ext cx="82296" cy="0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4947" name="Straight Connector 114"/>
          <p:cNvCxnSpPr>
            <a:cxnSpLocks noChangeShapeType="1"/>
          </p:cNvCxnSpPr>
          <p:nvPr/>
        </p:nvCxnSpPr>
        <p:spPr bwMode="auto">
          <a:xfrm flipH="1">
            <a:off x="1371600" y="1828800"/>
            <a:ext cx="6721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948" name="TextBox 128"/>
          <p:cNvSpPr txBox="1">
            <a:spLocks noChangeArrowheads="1"/>
          </p:cNvSpPr>
          <p:nvPr/>
        </p:nvSpPr>
        <p:spPr bwMode="auto">
          <a:xfrm>
            <a:off x="25415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20</a:t>
            </a:r>
          </a:p>
        </p:txBody>
      </p:sp>
      <p:sp>
        <p:nvSpPr>
          <p:cNvPr id="34949" name="TextBox 130"/>
          <p:cNvSpPr txBox="1">
            <a:spLocks noChangeArrowheads="1"/>
          </p:cNvSpPr>
          <p:nvPr/>
        </p:nvSpPr>
        <p:spPr bwMode="auto">
          <a:xfrm>
            <a:off x="31511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16</a:t>
            </a:r>
          </a:p>
        </p:txBody>
      </p:sp>
      <p:sp>
        <p:nvSpPr>
          <p:cNvPr id="34950" name="TextBox 154"/>
          <p:cNvSpPr txBox="1">
            <a:spLocks noChangeArrowheads="1"/>
          </p:cNvSpPr>
          <p:nvPr/>
        </p:nvSpPr>
        <p:spPr bwMode="auto">
          <a:xfrm>
            <a:off x="41910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16</a:t>
            </a:r>
          </a:p>
        </p:txBody>
      </p:sp>
      <p:sp>
        <p:nvSpPr>
          <p:cNvPr id="34951" name="TextBox 155"/>
          <p:cNvSpPr txBox="1">
            <a:spLocks noChangeArrowheads="1"/>
          </p:cNvSpPr>
          <p:nvPr/>
        </p:nvSpPr>
        <p:spPr bwMode="auto">
          <a:xfrm>
            <a:off x="48006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20</a:t>
            </a:r>
          </a:p>
        </p:txBody>
      </p:sp>
      <p:sp>
        <p:nvSpPr>
          <p:cNvPr id="34952" name="TextBox 156"/>
          <p:cNvSpPr txBox="1">
            <a:spLocks noChangeArrowheads="1"/>
          </p:cNvSpPr>
          <p:nvPr/>
        </p:nvSpPr>
        <p:spPr bwMode="auto">
          <a:xfrm>
            <a:off x="55626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22</a:t>
            </a:r>
          </a:p>
        </p:txBody>
      </p:sp>
      <p:sp>
        <p:nvSpPr>
          <p:cNvPr id="34953" name="TextBox 157"/>
          <p:cNvSpPr txBox="1">
            <a:spLocks noChangeArrowheads="1"/>
          </p:cNvSpPr>
          <p:nvPr/>
        </p:nvSpPr>
        <p:spPr bwMode="auto">
          <a:xfrm>
            <a:off x="6019800" y="15525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6</a:t>
            </a:r>
          </a:p>
        </p:txBody>
      </p:sp>
      <p:sp>
        <p:nvSpPr>
          <p:cNvPr id="34954" name="TextBox 158"/>
          <p:cNvSpPr txBox="1">
            <a:spLocks noChangeArrowheads="1"/>
          </p:cNvSpPr>
          <p:nvPr/>
        </p:nvSpPr>
        <p:spPr bwMode="auto">
          <a:xfrm>
            <a:off x="70373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18</a:t>
            </a:r>
          </a:p>
        </p:txBody>
      </p:sp>
      <p:sp>
        <p:nvSpPr>
          <p:cNvPr id="34955" name="TextBox 159"/>
          <p:cNvSpPr txBox="1">
            <a:spLocks noChangeArrowheads="1"/>
          </p:cNvSpPr>
          <p:nvPr/>
        </p:nvSpPr>
        <p:spPr bwMode="auto">
          <a:xfrm>
            <a:off x="7696200" y="1552575"/>
            <a:ext cx="354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22</a:t>
            </a:r>
          </a:p>
        </p:txBody>
      </p:sp>
      <p:sp>
        <p:nvSpPr>
          <p:cNvPr id="34956" name="TextBox 160"/>
          <p:cNvSpPr txBox="1">
            <a:spLocks noChangeArrowheads="1"/>
          </p:cNvSpPr>
          <p:nvPr/>
        </p:nvSpPr>
        <p:spPr bwMode="auto">
          <a:xfrm>
            <a:off x="8485188" y="1552575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/>
              <a:t>22</a:t>
            </a:r>
          </a:p>
        </p:txBody>
      </p:sp>
      <p:sp>
        <p:nvSpPr>
          <p:cNvPr id="34957" name="TextBox 96"/>
          <p:cNvSpPr txBox="1">
            <a:spLocks noChangeArrowheads="1"/>
          </p:cNvSpPr>
          <p:nvPr/>
        </p:nvSpPr>
        <p:spPr bwMode="auto">
          <a:xfrm>
            <a:off x="12192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 i="0">
                <a:solidFill>
                  <a:srgbClr val="3333CC"/>
                </a:solidFill>
                <a:latin typeface="Arial Narrow" pitchFamily="34" charset="0"/>
              </a:rPr>
              <a:t>Run Weeks:</a:t>
            </a:r>
          </a:p>
        </p:txBody>
      </p:sp>
      <p:sp>
        <p:nvSpPr>
          <p:cNvPr id="188" name="Right Arrow 187"/>
          <p:cNvSpPr/>
          <p:nvPr/>
        </p:nvSpPr>
        <p:spPr bwMode="auto">
          <a:xfrm flipH="1">
            <a:off x="7620000" y="1828800"/>
            <a:ext cx="1524000" cy="4572000"/>
          </a:xfrm>
          <a:prstGeom prst="rightArrow">
            <a:avLst>
              <a:gd name="adj1" fmla="val 100000"/>
              <a:gd name="adj2" fmla="val 31979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45720" bIns="0"/>
          <a:lstStyle/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  <a:p>
            <a:pPr algn="ctr">
              <a:buFontTx/>
              <a:buNone/>
              <a:defRPr/>
            </a:pPr>
            <a:endParaRPr lang="en-US" sz="1600" i="0" dirty="0">
              <a:solidFill>
                <a:srgbClr val="1822CD"/>
              </a:solidFill>
              <a:latin typeface="Helvetica" pitchFamily="-128" charset="0"/>
            </a:endParaRPr>
          </a:p>
        </p:txBody>
      </p:sp>
      <p:sp>
        <p:nvSpPr>
          <p:cNvPr id="189" name="TextBox 166"/>
          <p:cNvSpPr txBox="1">
            <a:spLocks noChangeArrowheads="1"/>
          </p:cNvSpPr>
          <p:nvPr/>
        </p:nvSpPr>
        <p:spPr bwMode="auto">
          <a:xfrm>
            <a:off x="7848600" y="2971800"/>
            <a:ext cx="1295400" cy="22463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Inform choice of FNSF: aspect ratio, </a:t>
            </a:r>
            <a:r>
              <a:rPr lang="en-US" sz="2000" i="0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divertor</a:t>
            </a: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, and PFCs</a:t>
            </a:r>
          </a:p>
        </p:txBody>
      </p:sp>
      <p:sp>
        <p:nvSpPr>
          <p:cNvPr id="3496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36A8D5C9-AD7D-4EA3-A993-E15DE98D883C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13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34961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</a:rPr>
              <a:t>Significant Near Term Upgrade Scopes Are Highlighted</a:t>
            </a:r>
          </a:p>
          <a:p>
            <a:pPr algn="ctr" eaLnBrk="1" hangingPunct="1">
              <a:buFontTx/>
              <a:buNone/>
            </a:pPr>
            <a:r>
              <a:rPr lang="en-US" altLang="en-US" sz="2000" i="0">
                <a:solidFill>
                  <a:srgbClr val="0000FF"/>
                </a:solidFill>
              </a:rPr>
              <a:t>ECH, Cryo-Pump and NCC system require resources starting in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062038"/>
            <a:ext cx="2941637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703638"/>
            <a:ext cx="27368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Down Arrow 8"/>
          <p:cNvSpPr>
            <a:spLocks noChangeArrowheads="1"/>
          </p:cNvSpPr>
          <p:nvPr/>
        </p:nvSpPr>
        <p:spPr bwMode="auto">
          <a:xfrm>
            <a:off x="1765300" y="3043238"/>
            <a:ext cx="292100" cy="576262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FF3300"/>
          </a:solidFill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36868" name="TextBox 10"/>
          <p:cNvSpPr txBox="1">
            <a:spLocks noChangeArrowheads="1"/>
          </p:cNvSpPr>
          <p:nvPr/>
        </p:nvSpPr>
        <p:spPr bwMode="auto">
          <a:xfrm>
            <a:off x="2243138" y="2992438"/>
            <a:ext cx="723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FF0000"/>
                </a:solidFill>
              </a:rPr>
              <a:t>1MW</a:t>
            </a:r>
          </a:p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FF0000"/>
                </a:solidFill>
              </a:rPr>
              <a:t>ECH</a:t>
            </a:r>
          </a:p>
        </p:txBody>
      </p:sp>
      <p:sp>
        <p:nvSpPr>
          <p:cNvPr id="3686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1DA670F0-F8A1-49ED-AAF5-1A912FBE14F2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14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36870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  <a:latin typeface="Arial" pitchFamily="34" charset="0"/>
              </a:rPr>
              <a:t>1 MW ECH system: </a:t>
            </a:r>
            <a:r>
              <a:rPr lang="en-US" altLang="en-US" sz="2400" i="0">
                <a:solidFill>
                  <a:srgbClr val="0000FF"/>
                </a:solidFill>
                <a:latin typeface="Arial" pitchFamily="34" charset="0"/>
              </a:rPr>
              <a:t>Required to bridge T</a:t>
            </a:r>
            <a:r>
              <a:rPr lang="en-US" altLang="en-US" sz="2400" i="0" baseline="-25000">
                <a:solidFill>
                  <a:srgbClr val="0000FF"/>
                </a:solidFill>
                <a:latin typeface="Arial" pitchFamily="34" charset="0"/>
              </a:rPr>
              <a:t>e</a:t>
            </a:r>
            <a:r>
              <a:rPr lang="en-US" altLang="en-US" sz="2400" i="0">
                <a:solidFill>
                  <a:srgbClr val="0000FF"/>
                </a:solidFill>
                <a:latin typeface="Arial" pitchFamily="34" charset="0"/>
              </a:rPr>
              <a:t> Gap Between CHI Start-up and HHFW + NBI Current Ramp</a:t>
            </a:r>
            <a:endParaRPr lang="en-US" altLang="en-US" sz="1800" i="0">
              <a:solidFill>
                <a:srgbClr val="0000FF"/>
              </a:solidFill>
              <a:latin typeface="Helvetica Neue" pitchFamily="-84" charset="0"/>
            </a:endParaRPr>
          </a:p>
        </p:txBody>
      </p:sp>
      <p:pic>
        <p:nvPicPr>
          <p:cNvPr id="36871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881188"/>
            <a:ext cx="108585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378200" y="989013"/>
            <a:ext cx="1562100" cy="766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2813" eaLnBrk="0" hangingPunct="0">
              <a:lnSpc>
                <a:spcPct val="80000"/>
              </a:lnSpc>
              <a:buFontTx/>
              <a:buNone/>
              <a:defRPr/>
            </a:pPr>
            <a:r>
              <a:rPr lang="en-US" sz="1800" i="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28 GHz, 1.5  MW Tsukuba </a:t>
            </a:r>
            <a:r>
              <a:rPr lang="en-US" sz="1800" i="0" dirty="0" err="1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Gyrotron</a:t>
            </a:r>
            <a:endParaRPr lang="en-US" i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73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0" b="28139"/>
          <a:stretch>
            <a:fillRect/>
          </a:stretch>
        </p:blipFill>
        <p:spPr bwMode="auto">
          <a:xfrm>
            <a:off x="4762500" y="3392488"/>
            <a:ext cx="28194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Rectangle 24"/>
          <p:cNvSpPr>
            <a:spLocks noChangeArrowheads="1"/>
          </p:cNvSpPr>
          <p:nvPr/>
        </p:nvSpPr>
        <p:spPr bwMode="auto">
          <a:xfrm>
            <a:off x="7505700" y="3441700"/>
            <a:ext cx="1638300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 sz="1600" i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</a:rPr>
              <a:t>28 GHz ECH/EBWH waveguide and mirror concept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400" y="5676900"/>
            <a:ext cx="8636000" cy="830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</a:rPr>
              <a:t> </a:t>
            </a:r>
            <a:r>
              <a:rPr lang="en-US" sz="1600" i="0" dirty="0" smtClean="0">
                <a:solidFill>
                  <a:srgbClr val="000000"/>
                </a:solidFill>
              </a:rPr>
              <a:t>  FY 2016 Perform MW-class ECH/EBW system engineering design for non-inductive operations.  Incremental funding will enable start of engineering design and procurement in FY 2015.</a:t>
            </a:r>
          </a:p>
        </p:txBody>
      </p:sp>
      <p:pic>
        <p:nvPicPr>
          <p:cNvPr id="3687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003300"/>
            <a:ext cx="420052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Text Box 58"/>
          <p:cNvSpPr txBox="1">
            <a:spLocks noChangeArrowheads="1"/>
          </p:cNvSpPr>
          <p:nvPr/>
        </p:nvSpPr>
        <p:spPr bwMode="auto">
          <a:xfrm flipH="1">
            <a:off x="7569200" y="4889500"/>
            <a:ext cx="1308100" cy="738188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Tsukuba 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MIT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ORNL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287713"/>
            <a:ext cx="2078037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3216275"/>
            <a:ext cx="28956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6463"/>
            <a:ext cx="9144000" cy="2316162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sz="2000" b="1" dirty="0" smtClean="0">
                <a:ea typeface="ＭＳ Ｐゴシック" charset="-128"/>
              </a:rPr>
              <a:t>Cryo-pump is proven technology for plasma density control</a:t>
            </a:r>
          </a:p>
          <a:p>
            <a:pPr marL="457200" lvl="1" indent="0">
              <a:buFontTx/>
              <a:buNone/>
              <a:defRPr/>
            </a:pPr>
            <a:r>
              <a:rPr lang="en-US" sz="1800" b="1" dirty="0" smtClean="0">
                <a:ea typeface="ＭＳ Ｐゴシック" charset="-128"/>
              </a:rPr>
              <a:t>More conventional pumped stationary </a:t>
            </a:r>
            <a:r>
              <a:rPr lang="en-US" sz="1800" b="1" dirty="0" err="1" smtClean="0">
                <a:ea typeface="ＭＳ Ｐゴシック" charset="-128"/>
              </a:rPr>
              <a:t>ELMy</a:t>
            </a:r>
            <a:r>
              <a:rPr lang="en-US" sz="1800" b="1" dirty="0" smtClean="0">
                <a:ea typeface="ＭＳ Ｐゴシック" charset="-128"/>
              </a:rPr>
              <a:t> H-mode scenario</a:t>
            </a:r>
          </a:p>
          <a:p>
            <a:pPr marL="457200" lvl="1" indent="0">
              <a:buFontTx/>
              <a:buNone/>
              <a:defRPr/>
            </a:pPr>
            <a:r>
              <a:rPr lang="en-US" sz="1800" b="1" dirty="0" smtClean="0">
                <a:ea typeface="ＭＳ Ｐゴシック" charset="-128"/>
              </a:rPr>
              <a:t>Enables comparison with lithium based pumping</a:t>
            </a:r>
          </a:p>
          <a:p>
            <a:pPr marL="0" indent="0">
              <a:buFontTx/>
              <a:buNone/>
              <a:defRPr/>
            </a:pPr>
            <a:r>
              <a:rPr lang="en-US" sz="2000" b="1" dirty="0" smtClean="0">
                <a:ea typeface="ＭＳ Ｐゴシック" charset="-128"/>
              </a:rPr>
              <a:t>NSTX-U design will leverage DIII-D experience</a:t>
            </a:r>
          </a:p>
          <a:p>
            <a:pPr marL="457200" lvl="1" indent="0">
              <a:buFontTx/>
              <a:buNone/>
              <a:defRPr/>
            </a:pPr>
            <a:r>
              <a:rPr lang="en-US" sz="1800" b="1" dirty="0" smtClean="0">
                <a:ea typeface="ＭＳ Ｐゴシック" charset="-128"/>
              </a:rPr>
              <a:t>Plenum located under </a:t>
            </a:r>
            <a:r>
              <a:rPr lang="en-US" sz="1800" b="1" dirty="0">
                <a:ea typeface="ＭＳ Ｐゴシック" charset="-128"/>
              </a:rPr>
              <a:t>new baffling structure </a:t>
            </a:r>
            <a:r>
              <a:rPr lang="en-US" sz="1800" b="1" dirty="0" smtClean="0">
                <a:ea typeface="ＭＳ Ｐゴシック" charset="-128"/>
              </a:rPr>
              <a:t>near secondary passive plates</a:t>
            </a:r>
            <a:endParaRPr lang="en-US" sz="1800" b="1" dirty="0">
              <a:ea typeface="ＭＳ Ｐゴシック" charset="-128"/>
            </a:endParaRPr>
          </a:p>
          <a:p>
            <a:pPr marL="457200" lvl="1" indent="0">
              <a:buFontTx/>
              <a:buNone/>
              <a:defRPr/>
            </a:pPr>
            <a:r>
              <a:rPr lang="en-US" sz="1800" b="1" dirty="0" smtClean="0">
                <a:ea typeface="ＭＳ Ｐゴシック" charset="-128"/>
              </a:rPr>
              <a:t>Pumping capacity of a toroidal liquid He cooled loop </a:t>
            </a:r>
          </a:p>
          <a:p>
            <a:pPr marL="914400" lvl="2" indent="0">
              <a:buFontTx/>
              <a:buNone/>
              <a:defRPr/>
            </a:pPr>
            <a:r>
              <a:rPr lang="en-US" sz="1600" b="1" dirty="0" smtClean="0">
                <a:ea typeface="ＭＳ Ｐゴシック" charset="-128"/>
              </a:rPr>
              <a:t>S=24,000 </a:t>
            </a:r>
            <a:r>
              <a:rPr lang="en-US" sz="1600" b="1" dirty="0">
                <a:ea typeface="ＭＳ Ｐゴシック" charset="-128"/>
              </a:rPr>
              <a:t>l/s @ </a:t>
            </a:r>
            <a:r>
              <a:rPr lang="en-US" sz="1600" b="1" dirty="0" smtClean="0">
                <a:ea typeface="ＭＳ Ｐゴシック" charset="-128"/>
              </a:rPr>
              <a:t>R=1.2m </a:t>
            </a:r>
            <a:endParaRPr lang="en-US" sz="1600" b="1" dirty="0">
              <a:ea typeface="ＭＳ Ｐゴシック" charset="-128"/>
            </a:endParaRPr>
          </a:p>
          <a:p>
            <a:pPr marL="457200" lvl="1" indent="0">
              <a:buFontTx/>
              <a:buNone/>
              <a:defRPr/>
            </a:pPr>
            <a:r>
              <a:rPr lang="en-US" sz="1800" b="1" dirty="0" smtClean="0">
                <a:ea typeface="ＭＳ Ｐゴシック" charset="-128"/>
              </a:rPr>
              <a:t>Need </a:t>
            </a:r>
            <a:r>
              <a:rPr lang="en-US" sz="1800" b="1" dirty="0">
                <a:ea typeface="ＭＳ Ｐゴシック" charset="-128"/>
              </a:rPr>
              <a:t>plenum pressure of </a:t>
            </a:r>
            <a:r>
              <a:rPr lang="en-US" sz="1800" b="1" dirty="0" smtClean="0">
                <a:ea typeface="ＭＳ Ｐゴシック" charset="-128"/>
              </a:rPr>
              <a:t>0.6 </a:t>
            </a:r>
            <a:r>
              <a:rPr lang="en-US" sz="1800" b="1" dirty="0" err="1" smtClean="0">
                <a:ea typeface="ＭＳ Ｐゴシック" charset="-128"/>
              </a:rPr>
              <a:t>mTorr</a:t>
            </a:r>
            <a:r>
              <a:rPr lang="en-US" sz="1800" b="1" dirty="0" smtClean="0">
                <a:ea typeface="ＭＳ Ｐゴシック" charset="-128"/>
              </a:rPr>
              <a:t> to </a:t>
            </a:r>
            <a:r>
              <a:rPr lang="en-US" sz="1800" b="1" dirty="0">
                <a:ea typeface="ＭＳ Ｐゴシック" charset="-128"/>
              </a:rPr>
              <a:t>pump beam </a:t>
            </a:r>
            <a:r>
              <a:rPr lang="en-US" sz="1800" b="1" dirty="0" smtClean="0">
                <a:ea typeface="ＭＳ Ｐゴシック" charset="-128"/>
              </a:rPr>
              <a:t>input</a:t>
            </a:r>
            <a:endParaRPr lang="en-US" sz="1800" b="1" dirty="0">
              <a:ea typeface="ＭＳ Ｐゴシック" charset="-128"/>
            </a:endParaRPr>
          </a:p>
          <a:p>
            <a:pPr marL="457200" lvl="1" indent="0">
              <a:buFontTx/>
              <a:buNone/>
              <a:defRPr/>
            </a:pPr>
            <a:endParaRPr lang="en-US" b="1" dirty="0"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en-US" sz="2000" b="1" dirty="0" smtClean="0"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en-US" b="1" dirty="0">
              <a:ea typeface="ＭＳ Ｐゴシック" charset="-128"/>
            </a:endParaRPr>
          </a:p>
        </p:txBody>
      </p:sp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4000500" y="3370263"/>
            <a:ext cx="17970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>
                <a:solidFill>
                  <a:schemeClr val="accent2"/>
                </a:solidFill>
                <a:cs typeface="Arial" pitchFamily="34" charset="0"/>
              </a:rPr>
              <a:t>g = throat height</a:t>
            </a:r>
          </a:p>
          <a:p>
            <a:pPr eaLnBrk="1" hangingPunct="1">
              <a:buFontTx/>
              <a:buNone/>
            </a:pPr>
            <a:r>
              <a:rPr lang="en-US" altLang="en-US" sz="1400" i="0">
                <a:solidFill>
                  <a:schemeClr val="accent2"/>
                </a:solidFill>
                <a:cs typeface="Arial" pitchFamily="34" charset="0"/>
              </a:rPr>
              <a:t>h = throat length</a:t>
            </a: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3149600"/>
            <a:ext cx="25209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894" name="Straight Arrow Connector 6"/>
          <p:cNvCxnSpPr>
            <a:cxnSpLocks noChangeShapeType="1"/>
          </p:cNvCxnSpPr>
          <p:nvPr/>
        </p:nvCxnSpPr>
        <p:spPr bwMode="auto">
          <a:xfrm flipV="1">
            <a:off x="5537200" y="4000500"/>
            <a:ext cx="1155700" cy="1651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5" name="TextBox 1"/>
          <p:cNvSpPr txBox="1">
            <a:spLocks noChangeArrowheads="1"/>
          </p:cNvSpPr>
          <p:nvPr/>
        </p:nvSpPr>
        <p:spPr bwMode="auto">
          <a:xfrm>
            <a:off x="4043363" y="4419600"/>
            <a:ext cx="125412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4213225" y="4370388"/>
            <a:ext cx="125413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chemeClr val="accent2"/>
                </a:solidFill>
                <a:cs typeface="Arial" pitchFamily="34" charset="0"/>
              </a:rPr>
              <a:t>h</a:t>
            </a:r>
          </a:p>
        </p:txBody>
      </p:sp>
      <p:cxnSp>
        <p:nvCxnSpPr>
          <p:cNvPr id="37897" name="Straight Arrow Connector 4"/>
          <p:cNvCxnSpPr>
            <a:cxnSpLocks noChangeShapeType="1"/>
          </p:cNvCxnSpPr>
          <p:nvPr/>
        </p:nvCxnSpPr>
        <p:spPr bwMode="auto">
          <a:xfrm>
            <a:off x="4156075" y="4414838"/>
            <a:ext cx="76200" cy="236537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Straight Arrow Connector 13"/>
          <p:cNvCxnSpPr>
            <a:cxnSpLocks noChangeShapeType="1"/>
          </p:cNvCxnSpPr>
          <p:nvPr/>
        </p:nvCxnSpPr>
        <p:spPr bwMode="auto">
          <a:xfrm flipH="1">
            <a:off x="4194175" y="4562475"/>
            <a:ext cx="160338" cy="68263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 type="arrow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9" name="Straight Arrow Connector 8"/>
          <p:cNvCxnSpPr>
            <a:cxnSpLocks noChangeShapeType="1"/>
          </p:cNvCxnSpPr>
          <p:nvPr/>
        </p:nvCxnSpPr>
        <p:spPr bwMode="auto">
          <a:xfrm flipH="1">
            <a:off x="4298950" y="3886200"/>
            <a:ext cx="88900" cy="450850"/>
          </a:xfrm>
          <a:prstGeom prst="straightConnector1">
            <a:avLst/>
          </a:prstGeom>
          <a:noFill/>
          <a:ln w="15875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Oval 9"/>
          <p:cNvSpPr>
            <a:spLocks noChangeArrowheads="1"/>
          </p:cNvSpPr>
          <p:nvPr/>
        </p:nvSpPr>
        <p:spPr bwMode="auto">
          <a:xfrm>
            <a:off x="5040313" y="4021138"/>
            <a:ext cx="439737" cy="4238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37901" name="TextBox 15"/>
          <p:cNvSpPr txBox="1">
            <a:spLocks noChangeArrowheads="1"/>
          </p:cNvSpPr>
          <p:nvPr/>
        </p:nvSpPr>
        <p:spPr bwMode="auto">
          <a:xfrm>
            <a:off x="5622925" y="4487863"/>
            <a:ext cx="568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cs typeface="Arial" pitchFamily="34" charset="0"/>
              </a:rPr>
              <a:t>Cryo</a:t>
            </a:r>
          </a:p>
        </p:txBody>
      </p:sp>
      <p:sp>
        <p:nvSpPr>
          <p:cNvPr id="37902" name="TextBox 18"/>
          <p:cNvSpPr txBox="1">
            <a:spLocks noChangeArrowheads="1"/>
          </p:cNvSpPr>
          <p:nvPr/>
        </p:nvSpPr>
        <p:spPr bwMode="auto">
          <a:xfrm rot="-1082347">
            <a:off x="4405313" y="3908425"/>
            <a:ext cx="6461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339933"/>
                </a:solidFill>
                <a:cs typeface="Arial" pitchFamily="34" charset="0"/>
              </a:rPr>
              <a:t>Baffle</a:t>
            </a:r>
          </a:p>
        </p:txBody>
      </p:sp>
      <p:sp>
        <p:nvSpPr>
          <p:cNvPr id="37903" name="Oval 10"/>
          <p:cNvSpPr>
            <a:spLocks noChangeArrowheads="1"/>
          </p:cNvSpPr>
          <p:nvPr/>
        </p:nvSpPr>
        <p:spPr bwMode="auto">
          <a:xfrm>
            <a:off x="655638" y="4503738"/>
            <a:ext cx="1165225" cy="7842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/>
          </a:p>
        </p:txBody>
      </p:sp>
      <p:cxnSp>
        <p:nvCxnSpPr>
          <p:cNvPr id="37904" name="Straight Arrow Connector 6"/>
          <p:cNvCxnSpPr>
            <a:cxnSpLocks noChangeShapeType="1"/>
          </p:cNvCxnSpPr>
          <p:nvPr/>
        </p:nvCxnSpPr>
        <p:spPr bwMode="auto">
          <a:xfrm flipV="1">
            <a:off x="1854200" y="4660900"/>
            <a:ext cx="1917700" cy="2413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5" name="Rectangle 3"/>
          <p:cNvSpPr>
            <a:spLocks noChangeArrowheads="1"/>
          </p:cNvSpPr>
          <p:nvPr/>
        </p:nvSpPr>
        <p:spPr bwMode="auto">
          <a:xfrm>
            <a:off x="511175" y="3078163"/>
            <a:ext cx="1431925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37906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  <a:latin typeface="Arial" pitchFamily="34" charset="0"/>
              </a:rPr>
              <a:t>Divertor Cryo-pumping will be used for Particle Control in Long-pulse ELMy H-mode</a:t>
            </a:r>
            <a:endParaRPr lang="en-US" altLang="en-US" sz="2400" i="0">
              <a:solidFill>
                <a:srgbClr val="FF0000"/>
              </a:solidFill>
              <a:latin typeface="Helvetica Neue" pitchFamily="-84" charset="0"/>
              <a:ea typeface="ヒラギノ角ゴ Pro W3" pitchFamily="-84" charset="-128"/>
            </a:endParaRPr>
          </a:p>
        </p:txBody>
      </p:sp>
      <p:sp>
        <p:nvSpPr>
          <p:cNvPr id="3790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BE921542-88D2-4207-AB8D-C91D66F8AEEE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15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000" y="5664200"/>
            <a:ext cx="8674100" cy="830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rgbClr val="000000"/>
                </a:solidFill>
              </a:rPr>
              <a:t>   Base - Perform </a:t>
            </a:r>
            <a:r>
              <a:rPr lang="en-US" sz="1600" i="0" dirty="0" err="1" smtClean="0">
                <a:solidFill>
                  <a:srgbClr val="000000"/>
                </a:solidFill>
              </a:rPr>
              <a:t>cryo</a:t>
            </a:r>
            <a:r>
              <a:rPr lang="en-US" sz="1600" i="0" dirty="0" smtClean="0">
                <a:solidFill>
                  <a:srgbClr val="000000"/>
                </a:solidFill>
              </a:rPr>
              <a:t>-system engineering design for particle control in FY 2016.  Incremental funding will enable start of engineering design in FY 2015 and procurement in FY 2016.</a:t>
            </a:r>
          </a:p>
        </p:txBody>
      </p:sp>
      <p:sp>
        <p:nvSpPr>
          <p:cNvPr id="37909" name="Text Box 58"/>
          <p:cNvSpPr txBox="1">
            <a:spLocks noChangeArrowheads="1"/>
          </p:cNvSpPr>
          <p:nvPr/>
        </p:nvSpPr>
        <p:spPr bwMode="auto">
          <a:xfrm flipH="1">
            <a:off x="5359400" y="5219700"/>
            <a:ext cx="7620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ORNL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3"/>
          <p:cNvSpPr>
            <a:spLocks noChangeArrowheads="1"/>
          </p:cNvSpPr>
          <p:nvPr/>
        </p:nvSpPr>
        <p:spPr bwMode="auto">
          <a:xfrm>
            <a:off x="-25400" y="-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  <a:latin typeface="Arial" pitchFamily="34" charset="0"/>
              </a:rPr>
              <a:t>NCC will greatly enhance MHD physics studies and control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0">
                <a:latin typeface="Arial" pitchFamily="34" charset="0"/>
              </a:rPr>
              <a:t> Range of off-midplane NCC coil configurations is assessed</a:t>
            </a:r>
            <a:endParaRPr lang="en-US" altLang="en-US" sz="1800" i="0">
              <a:solidFill>
                <a:srgbClr val="FF0000"/>
              </a:solidFill>
              <a:latin typeface="Helvetica Neue" pitchFamily="-84" charset="0"/>
              <a:ea typeface="ヒラギノ角ゴ Pro W3" pitchFamily="-84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700" y="5651500"/>
            <a:ext cx="89027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rgbClr val="000000"/>
                </a:solidFill>
              </a:rPr>
              <a:t>  Base – No work on NCC until 2017.  Incremental funding will enable start of engineering design in FY 2015 and procurement in FY 2016.</a:t>
            </a:r>
          </a:p>
        </p:txBody>
      </p:sp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470025" y="979488"/>
            <a:ext cx="28082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>
                <a:solidFill>
                  <a:srgbClr val="000000"/>
                </a:solidFill>
              </a:rPr>
              <a:t>Full toroidal NCC array (2 x 12) </a:t>
            </a:r>
          </a:p>
        </p:txBody>
      </p:sp>
      <p:sp>
        <p:nvSpPr>
          <p:cNvPr id="38916" name="Rectangle 55"/>
          <p:cNvSpPr>
            <a:spLocks noChangeArrowheads="1"/>
          </p:cNvSpPr>
          <p:nvPr/>
        </p:nvSpPr>
        <p:spPr bwMode="auto">
          <a:xfrm>
            <a:off x="4670425" y="966788"/>
            <a:ext cx="29384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>
                <a:solidFill>
                  <a:srgbClr val="000000"/>
                </a:solidFill>
              </a:rPr>
              <a:t>Partial toroidal NCC array (2 x 6) 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920750" y="1976438"/>
            <a:ext cx="1946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Full NCC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20750" y="2403475"/>
            <a:ext cx="18018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i="0">
                <a:solidFill>
                  <a:srgbClr val="0000FF"/>
                </a:solidFill>
                <a:latin typeface="Arial Narrow" pitchFamily="34" charset="0"/>
              </a:rPr>
              <a:t>Existing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i="0">
                <a:solidFill>
                  <a:srgbClr val="0000FF"/>
                </a:solidFill>
                <a:latin typeface="Arial Narrow" pitchFamily="34" charset="0"/>
              </a:rPr>
              <a:t>RWM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i="0">
                <a:solidFill>
                  <a:srgbClr val="0000FF"/>
                </a:solidFill>
                <a:latin typeface="Arial Narrow" pitchFamily="34" charset="0"/>
              </a:rPr>
              <a:t>coils</a:t>
            </a:r>
          </a:p>
        </p:txBody>
      </p:sp>
      <p:pic>
        <p:nvPicPr>
          <p:cNvPr id="38919" name="Picture 8" descr="plot2NSTX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301750"/>
            <a:ext cx="23177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0" name="Group 9"/>
          <p:cNvGrpSpPr>
            <a:grpSpLocks/>
          </p:cNvGrpSpPr>
          <p:nvPr/>
        </p:nvGrpSpPr>
        <p:grpSpPr bwMode="auto">
          <a:xfrm>
            <a:off x="1954213" y="1927225"/>
            <a:ext cx="1549400" cy="866775"/>
            <a:chOff x="492" y="1582"/>
            <a:chExt cx="1940" cy="1020"/>
          </a:xfrm>
        </p:grpSpPr>
        <p:sp>
          <p:nvSpPr>
            <p:cNvPr id="38963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"/>
                <a:gd name="T25" fmla="*/ 0 h 396"/>
                <a:gd name="T26" fmla="*/ 350 w 350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4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6"/>
                <a:gd name="T40" fmla="*/ 0 h 336"/>
                <a:gd name="T41" fmla="*/ 556 w 556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448"/>
                <a:gd name="T38" fmla="*/ 522 w 522"/>
                <a:gd name="T39" fmla="*/ 448 h 4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0"/>
                <a:gd name="T28" fmla="*/ 0 h 496"/>
                <a:gd name="T29" fmla="*/ 320 w 320"/>
                <a:gd name="T30" fmla="*/ 496 h 4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90"/>
                <a:gd name="T26" fmla="*/ 132 w 132"/>
                <a:gd name="T27" fmla="*/ 390 h 3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1" name="Group 21"/>
          <p:cNvGrpSpPr>
            <a:grpSpLocks/>
          </p:cNvGrpSpPr>
          <p:nvPr/>
        </p:nvGrpSpPr>
        <p:grpSpPr bwMode="auto">
          <a:xfrm>
            <a:off x="2017713" y="3182938"/>
            <a:ext cx="1498600" cy="565150"/>
            <a:chOff x="548" y="3006"/>
            <a:chExt cx="1884" cy="658"/>
          </a:xfrm>
        </p:grpSpPr>
        <p:sp>
          <p:nvSpPr>
            <p:cNvPr id="38958" name="Freeform 22"/>
            <p:cNvSpPr>
              <a:spLocks/>
            </p:cNvSpPr>
            <p:nvPr/>
          </p:nvSpPr>
          <p:spPr bwMode="auto">
            <a:xfrm>
              <a:off x="2104" y="3342"/>
              <a:ext cx="326" cy="92"/>
            </a:xfrm>
            <a:custGeom>
              <a:avLst/>
              <a:gdLst>
                <a:gd name="T0" fmla="*/ 326 w 326"/>
                <a:gd name="T1" fmla="*/ 0 h 92"/>
                <a:gd name="T2" fmla="*/ 204 w 326"/>
                <a:gd name="T3" fmla="*/ 36 h 92"/>
                <a:gd name="T4" fmla="*/ 98 w 326"/>
                <a:gd name="T5" fmla="*/ 62 h 92"/>
                <a:gd name="T6" fmla="*/ 4 w 326"/>
                <a:gd name="T7" fmla="*/ 76 h 92"/>
                <a:gd name="T8" fmla="*/ 0 w 326"/>
                <a:gd name="T9" fmla="*/ 92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6"/>
                <a:gd name="T16" fmla="*/ 0 h 92"/>
                <a:gd name="T17" fmla="*/ 326 w 32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6" h="92">
                  <a:moveTo>
                    <a:pt x="326" y="0"/>
                  </a:moveTo>
                  <a:lnTo>
                    <a:pt x="204" y="36"/>
                  </a:lnTo>
                  <a:lnTo>
                    <a:pt x="98" y="62"/>
                  </a:lnTo>
                  <a:lnTo>
                    <a:pt x="4" y="76"/>
                  </a:lnTo>
                  <a:lnTo>
                    <a:pt x="0" y="9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Freeform 23"/>
            <p:cNvSpPr>
              <a:spLocks/>
            </p:cNvSpPr>
            <p:nvPr/>
          </p:nvSpPr>
          <p:spPr bwMode="auto">
            <a:xfrm>
              <a:off x="2090" y="3540"/>
              <a:ext cx="342" cy="86"/>
            </a:xfrm>
            <a:custGeom>
              <a:avLst/>
              <a:gdLst>
                <a:gd name="T0" fmla="*/ 0 w 342"/>
                <a:gd name="T1" fmla="*/ 86 h 86"/>
                <a:gd name="T2" fmla="*/ 144 w 342"/>
                <a:gd name="T3" fmla="*/ 60 h 86"/>
                <a:gd name="T4" fmla="*/ 224 w 342"/>
                <a:gd name="T5" fmla="*/ 40 h 86"/>
                <a:gd name="T6" fmla="*/ 310 w 342"/>
                <a:gd name="T7" fmla="*/ 12 h 86"/>
                <a:gd name="T8" fmla="*/ 342 w 342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86"/>
                <a:gd name="T17" fmla="*/ 342 w 34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86">
                  <a:moveTo>
                    <a:pt x="0" y="86"/>
                  </a:moveTo>
                  <a:lnTo>
                    <a:pt x="144" y="60"/>
                  </a:lnTo>
                  <a:lnTo>
                    <a:pt x="224" y="40"/>
                  </a:lnTo>
                  <a:lnTo>
                    <a:pt x="310" y="12"/>
                  </a:lnTo>
                  <a:lnTo>
                    <a:pt x="34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Freeform 24"/>
            <p:cNvSpPr>
              <a:spLocks/>
            </p:cNvSpPr>
            <p:nvPr/>
          </p:nvSpPr>
          <p:spPr bwMode="auto">
            <a:xfrm>
              <a:off x="1462" y="3432"/>
              <a:ext cx="560" cy="232"/>
            </a:xfrm>
            <a:custGeom>
              <a:avLst/>
              <a:gdLst>
                <a:gd name="T0" fmla="*/ 0 w 560"/>
                <a:gd name="T1" fmla="*/ 0 h 232"/>
                <a:gd name="T2" fmla="*/ 22 w 560"/>
                <a:gd name="T3" fmla="*/ 216 h 232"/>
                <a:gd name="T4" fmla="*/ 206 w 560"/>
                <a:gd name="T5" fmla="*/ 228 h 232"/>
                <a:gd name="T6" fmla="*/ 286 w 560"/>
                <a:gd name="T7" fmla="*/ 232 h 232"/>
                <a:gd name="T8" fmla="*/ 406 w 560"/>
                <a:gd name="T9" fmla="*/ 224 h 232"/>
                <a:gd name="T10" fmla="*/ 528 w 560"/>
                <a:gd name="T11" fmla="*/ 218 h 232"/>
                <a:gd name="T12" fmla="*/ 560 w 560"/>
                <a:gd name="T13" fmla="*/ 0 h 232"/>
                <a:gd name="T14" fmla="*/ 420 w 560"/>
                <a:gd name="T15" fmla="*/ 12 h 232"/>
                <a:gd name="T16" fmla="*/ 274 w 560"/>
                <a:gd name="T17" fmla="*/ 18 h 232"/>
                <a:gd name="T18" fmla="*/ 116 w 560"/>
                <a:gd name="T19" fmla="*/ 12 h 232"/>
                <a:gd name="T20" fmla="*/ 0 w 560"/>
                <a:gd name="T21" fmla="*/ 0 h 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0"/>
                <a:gd name="T34" fmla="*/ 0 h 232"/>
                <a:gd name="T35" fmla="*/ 560 w 560"/>
                <a:gd name="T36" fmla="*/ 232 h 2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0" h="232">
                  <a:moveTo>
                    <a:pt x="0" y="0"/>
                  </a:moveTo>
                  <a:lnTo>
                    <a:pt x="22" y="216"/>
                  </a:lnTo>
                  <a:lnTo>
                    <a:pt x="206" y="228"/>
                  </a:lnTo>
                  <a:lnTo>
                    <a:pt x="286" y="232"/>
                  </a:lnTo>
                  <a:lnTo>
                    <a:pt x="406" y="224"/>
                  </a:lnTo>
                  <a:lnTo>
                    <a:pt x="528" y="218"/>
                  </a:lnTo>
                  <a:lnTo>
                    <a:pt x="560" y="0"/>
                  </a:lnTo>
                  <a:lnTo>
                    <a:pt x="420" y="12"/>
                  </a:lnTo>
                  <a:lnTo>
                    <a:pt x="274" y="18"/>
                  </a:lnTo>
                  <a:lnTo>
                    <a:pt x="116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Freeform 25"/>
            <p:cNvSpPr>
              <a:spLocks/>
            </p:cNvSpPr>
            <p:nvPr/>
          </p:nvSpPr>
          <p:spPr bwMode="auto">
            <a:xfrm>
              <a:off x="892" y="3282"/>
              <a:ext cx="498" cy="362"/>
            </a:xfrm>
            <a:custGeom>
              <a:avLst/>
              <a:gdLst>
                <a:gd name="T0" fmla="*/ 498 w 498"/>
                <a:gd name="T1" fmla="*/ 362 h 362"/>
                <a:gd name="T2" fmla="*/ 352 w 498"/>
                <a:gd name="T3" fmla="*/ 334 h 362"/>
                <a:gd name="T4" fmla="*/ 228 w 498"/>
                <a:gd name="T5" fmla="*/ 298 h 362"/>
                <a:gd name="T6" fmla="*/ 118 w 498"/>
                <a:gd name="T7" fmla="*/ 260 h 362"/>
                <a:gd name="T8" fmla="*/ 68 w 498"/>
                <a:gd name="T9" fmla="*/ 236 h 362"/>
                <a:gd name="T10" fmla="*/ 0 w 498"/>
                <a:gd name="T11" fmla="*/ 0 h 362"/>
                <a:gd name="T12" fmla="*/ 90 w 498"/>
                <a:gd name="T13" fmla="*/ 34 h 362"/>
                <a:gd name="T14" fmla="*/ 150 w 498"/>
                <a:gd name="T15" fmla="*/ 56 h 362"/>
                <a:gd name="T16" fmla="*/ 228 w 498"/>
                <a:gd name="T17" fmla="*/ 84 h 362"/>
                <a:gd name="T18" fmla="*/ 306 w 498"/>
                <a:gd name="T19" fmla="*/ 104 h 362"/>
                <a:gd name="T20" fmla="*/ 374 w 498"/>
                <a:gd name="T21" fmla="*/ 120 h 362"/>
                <a:gd name="T22" fmla="*/ 478 w 498"/>
                <a:gd name="T23" fmla="*/ 138 h 362"/>
                <a:gd name="T24" fmla="*/ 482 w 498"/>
                <a:gd name="T25" fmla="*/ 154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8"/>
                <a:gd name="T40" fmla="*/ 0 h 362"/>
                <a:gd name="T41" fmla="*/ 498 w 498"/>
                <a:gd name="T42" fmla="*/ 362 h 3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8" h="362">
                  <a:moveTo>
                    <a:pt x="498" y="362"/>
                  </a:moveTo>
                  <a:lnTo>
                    <a:pt x="352" y="334"/>
                  </a:lnTo>
                  <a:lnTo>
                    <a:pt x="228" y="298"/>
                  </a:lnTo>
                  <a:lnTo>
                    <a:pt x="118" y="260"/>
                  </a:lnTo>
                  <a:lnTo>
                    <a:pt x="68" y="236"/>
                  </a:lnTo>
                  <a:lnTo>
                    <a:pt x="0" y="0"/>
                  </a:lnTo>
                  <a:lnTo>
                    <a:pt x="90" y="34"/>
                  </a:lnTo>
                  <a:lnTo>
                    <a:pt x="150" y="56"/>
                  </a:lnTo>
                  <a:lnTo>
                    <a:pt x="228" y="84"/>
                  </a:lnTo>
                  <a:lnTo>
                    <a:pt x="306" y="104"/>
                  </a:lnTo>
                  <a:lnTo>
                    <a:pt x="374" y="120"/>
                  </a:lnTo>
                  <a:lnTo>
                    <a:pt x="478" y="138"/>
                  </a:lnTo>
                  <a:lnTo>
                    <a:pt x="482" y="15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26"/>
            <p:cNvSpPr>
              <a:spLocks/>
            </p:cNvSpPr>
            <p:nvPr/>
          </p:nvSpPr>
          <p:spPr bwMode="auto">
            <a:xfrm>
              <a:off x="548" y="3006"/>
              <a:ext cx="276" cy="440"/>
            </a:xfrm>
            <a:custGeom>
              <a:avLst/>
              <a:gdLst>
                <a:gd name="T0" fmla="*/ 276 w 276"/>
                <a:gd name="T1" fmla="*/ 440 h 440"/>
                <a:gd name="T2" fmla="*/ 212 w 276"/>
                <a:gd name="T3" fmla="*/ 388 h 440"/>
                <a:gd name="T4" fmla="*/ 144 w 276"/>
                <a:gd name="T5" fmla="*/ 318 h 440"/>
                <a:gd name="T6" fmla="*/ 112 w 276"/>
                <a:gd name="T7" fmla="*/ 274 h 440"/>
                <a:gd name="T8" fmla="*/ 96 w 276"/>
                <a:gd name="T9" fmla="*/ 254 h 440"/>
                <a:gd name="T10" fmla="*/ 0 w 276"/>
                <a:gd name="T11" fmla="*/ 0 h 440"/>
                <a:gd name="T12" fmla="*/ 72 w 276"/>
                <a:gd name="T13" fmla="*/ 96 h 440"/>
                <a:gd name="T14" fmla="*/ 114 w 276"/>
                <a:gd name="T15" fmla="*/ 134 h 440"/>
                <a:gd name="T16" fmla="*/ 156 w 276"/>
                <a:gd name="T17" fmla="*/ 166 h 440"/>
                <a:gd name="T18" fmla="*/ 194 w 276"/>
                <a:gd name="T19" fmla="*/ 194 h 440"/>
                <a:gd name="T20" fmla="*/ 252 w 276"/>
                <a:gd name="T21" fmla="*/ 230 h 440"/>
                <a:gd name="T22" fmla="*/ 274 w 276"/>
                <a:gd name="T23" fmla="*/ 240 h 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6"/>
                <a:gd name="T37" fmla="*/ 0 h 440"/>
                <a:gd name="T38" fmla="*/ 276 w 276"/>
                <a:gd name="T39" fmla="*/ 440 h 4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6" h="440">
                  <a:moveTo>
                    <a:pt x="276" y="440"/>
                  </a:moveTo>
                  <a:lnTo>
                    <a:pt x="212" y="388"/>
                  </a:lnTo>
                  <a:lnTo>
                    <a:pt x="144" y="318"/>
                  </a:lnTo>
                  <a:lnTo>
                    <a:pt x="112" y="274"/>
                  </a:lnTo>
                  <a:lnTo>
                    <a:pt x="96" y="254"/>
                  </a:lnTo>
                  <a:lnTo>
                    <a:pt x="0" y="0"/>
                  </a:lnTo>
                  <a:lnTo>
                    <a:pt x="72" y="96"/>
                  </a:lnTo>
                  <a:lnTo>
                    <a:pt x="114" y="134"/>
                  </a:lnTo>
                  <a:lnTo>
                    <a:pt x="156" y="166"/>
                  </a:lnTo>
                  <a:lnTo>
                    <a:pt x="194" y="194"/>
                  </a:lnTo>
                  <a:lnTo>
                    <a:pt x="252" y="230"/>
                  </a:lnTo>
                  <a:lnTo>
                    <a:pt x="274" y="24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2" name="Group 27"/>
          <p:cNvGrpSpPr>
            <a:grpSpLocks/>
          </p:cNvGrpSpPr>
          <p:nvPr/>
        </p:nvGrpSpPr>
        <p:grpSpPr bwMode="auto">
          <a:xfrm>
            <a:off x="1800225" y="2049463"/>
            <a:ext cx="2309813" cy="1495425"/>
            <a:chOff x="296" y="1708"/>
            <a:chExt cx="2888" cy="1756"/>
          </a:xfrm>
        </p:grpSpPr>
        <p:sp>
          <p:nvSpPr>
            <p:cNvPr id="38949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22"/>
                <a:gd name="T94" fmla="*/ 0 h 760"/>
                <a:gd name="T95" fmla="*/ 1422 w 1422"/>
                <a:gd name="T96" fmla="*/ 760 h 7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96"/>
                <a:gd name="T70" fmla="*/ 0 h 1228"/>
                <a:gd name="T71" fmla="*/ 696 w 696"/>
                <a:gd name="T72" fmla="*/ 1228 h 1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1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38956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406"/>
                  <a:gd name="T17" fmla="*/ 176 w 176"/>
                  <a:gd name="T18" fmla="*/ 406 h 4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7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384"/>
                  <a:gd name="T20" fmla="*/ 322 w 322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52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0"/>
                <a:gd name="T82" fmla="*/ 0 h 1162"/>
                <a:gd name="T83" fmla="*/ 730 w 730"/>
                <a:gd name="T84" fmla="*/ 1162 h 11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3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38954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208"/>
                  <a:gd name="T20" fmla="*/ 58 w 58"/>
                  <a:gd name="T21" fmla="*/ 208 h 2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5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350"/>
                  <a:gd name="T20" fmla="*/ 56 w 56"/>
                  <a:gd name="T21" fmla="*/ 350 h 3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923" name="Line 46"/>
          <p:cNvSpPr>
            <a:spLocks noChangeShapeType="1"/>
          </p:cNvSpPr>
          <p:nvPr/>
        </p:nvSpPr>
        <p:spPr bwMode="auto">
          <a:xfrm flipV="1">
            <a:off x="1419225" y="2230438"/>
            <a:ext cx="51911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924" name="Line 47"/>
          <p:cNvSpPr>
            <a:spLocks noChangeShapeType="1"/>
          </p:cNvSpPr>
          <p:nvPr/>
        </p:nvSpPr>
        <p:spPr bwMode="auto">
          <a:xfrm>
            <a:off x="1600200" y="2678113"/>
            <a:ext cx="212725" cy="1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38925" name="Group 96"/>
          <p:cNvGrpSpPr>
            <a:grpSpLocks/>
          </p:cNvGrpSpPr>
          <p:nvPr/>
        </p:nvGrpSpPr>
        <p:grpSpPr bwMode="auto">
          <a:xfrm>
            <a:off x="5097463" y="1349375"/>
            <a:ext cx="2322512" cy="2636838"/>
            <a:chOff x="1752600" y="1905000"/>
            <a:chExt cx="1824930" cy="2073406"/>
          </a:xfrm>
        </p:grpSpPr>
        <p:pic>
          <p:nvPicPr>
            <p:cNvPr id="38931" name="Picture 97" descr="plot2NSTX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2" name="Group 98"/>
            <p:cNvGrpSpPr>
              <a:grpSpLocks/>
            </p:cNvGrpSpPr>
            <p:nvPr/>
          </p:nvGrpSpPr>
          <p:grpSpPr bwMode="auto"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38946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2147483647 w 350"/>
                  <a:gd name="T1" fmla="*/ 0 h 396"/>
                  <a:gd name="T2" fmla="*/ 2147483647 w 350"/>
                  <a:gd name="T3" fmla="*/ 2147483647 h 396"/>
                  <a:gd name="T4" fmla="*/ 2147483647 w 350"/>
                  <a:gd name="T5" fmla="*/ 2147483647 h 396"/>
                  <a:gd name="T6" fmla="*/ 0 w 350"/>
                  <a:gd name="T7" fmla="*/ 2147483647 h 396"/>
                  <a:gd name="T8" fmla="*/ 2147483647 w 350"/>
                  <a:gd name="T9" fmla="*/ 2147483647 h 396"/>
                  <a:gd name="T10" fmla="*/ 2147483647 w 350"/>
                  <a:gd name="T11" fmla="*/ 2147483647 h 396"/>
                  <a:gd name="T12" fmla="*/ 2147483647 w 350"/>
                  <a:gd name="T13" fmla="*/ 2147483647 h 396"/>
                  <a:gd name="T14" fmla="*/ 2147483647 w 350"/>
                  <a:gd name="T15" fmla="*/ 2147483647 h 3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7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2147483647 w 522"/>
                  <a:gd name="T1" fmla="*/ 0 h 448"/>
                  <a:gd name="T2" fmla="*/ 2147483647 w 522"/>
                  <a:gd name="T3" fmla="*/ 2147483647 h 448"/>
                  <a:gd name="T4" fmla="*/ 2147483647 w 522"/>
                  <a:gd name="T5" fmla="*/ 2147483647 h 448"/>
                  <a:gd name="T6" fmla="*/ 2147483647 w 522"/>
                  <a:gd name="T7" fmla="*/ 2147483647 h 448"/>
                  <a:gd name="T8" fmla="*/ 2147483647 w 522"/>
                  <a:gd name="T9" fmla="*/ 2147483647 h 448"/>
                  <a:gd name="T10" fmla="*/ 2147483647 w 522"/>
                  <a:gd name="T11" fmla="*/ 2147483647 h 448"/>
                  <a:gd name="T12" fmla="*/ 2147483647 w 522"/>
                  <a:gd name="T13" fmla="*/ 2147483647 h 448"/>
                  <a:gd name="T14" fmla="*/ 2147483647 w 522"/>
                  <a:gd name="T15" fmla="*/ 2147483647 h 448"/>
                  <a:gd name="T16" fmla="*/ 2147483647 w 522"/>
                  <a:gd name="T17" fmla="*/ 2147483647 h 448"/>
                  <a:gd name="T18" fmla="*/ 2147483647 w 522"/>
                  <a:gd name="T19" fmla="*/ 2147483647 h 448"/>
                  <a:gd name="T20" fmla="*/ 0 w 522"/>
                  <a:gd name="T21" fmla="*/ 2147483647 h 448"/>
                  <a:gd name="T22" fmla="*/ 2147483647 w 522"/>
                  <a:gd name="T23" fmla="*/ 0 h 4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8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2147483647 h 390"/>
                  <a:gd name="T2" fmla="*/ 2147483647 w 132"/>
                  <a:gd name="T3" fmla="*/ 2147483647 h 390"/>
                  <a:gd name="T4" fmla="*/ 2147483647 w 132"/>
                  <a:gd name="T5" fmla="*/ 0 h 390"/>
                  <a:gd name="T6" fmla="*/ 2147483647 w 132"/>
                  <a:gd name="T7" fmla="*/ 2147483647 h 390"/>
                  <a:gd name="T8" fmla="*/ 2147483647 w 132"/>
                  <a:gd name="T9" fmla="*/ 2147483647 h 390"/>
                  <a:gd name="T10" fmla="*/ 2147483647 w 132"/>
                  <a:gd name="T11" fmla="*/ 2147483647 h 390"/>
                  <a:gd name="T12" fmla="*/ 2147483647 w 132"/>
                  <a:gd name="T13" fmla="*/ 2147483647 h 390"/>
                  <a:gd name="T14" fmla="*/ 2147483647 w 132"/>
                  <a:gd name="T15" fmla="*/ 2147483647 h 3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3" name="Group 99"/>
            <p:cNvGrpSpPr>
              <a:grpSpLocks/>
            </p:cNvGrpSpPr>
            <p:nvPr/>
          </p:nvGrpSpPr>
          <p:grpSpPr bwMode="auto"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38944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147483647 w 560"/>
                  <a:gd name="T3" fmla="*/ 2147483647 h 232"/>
                  <a:gd name="T4" fmla="*/ 2147483647 w 560"/>
                  <a:gd name="T5" fmla="*/ 2147483647 h 232"/>
                  <a:gd name="T6" fmla="*/ 2147483647 w 560"/>
                  <a:gd name="T7" fmla="*/ 2147483647 h 232"/>
                  <a:gd name="T8" fmla="*/ 2147483647 w 560"/>
                  <a:gd name="T9" fmla="*/ 2147483647 h 232"/>
                  <a:gd name="T10" fmla="*/ 2147483647 w 560"/>
                  <a:gd name="T11" fmla="*/ 2147483647 h 232"/>
                  <a:gd name="T12" fmla="*/ 2147483647 w 560"/>
                  <a:gd name="T13" fmla="*/ 0 h 232"/>
                  <a:gd name="T14" fmla="*/ 2147483647 w 560"/>
                  <a:gd name="T15" fmla="*/ 2147483647 h 232"/>
                  <a:gd name="T16" fmla="*/ 2147483647 w 560"/>
                  <a:gd name="T17" fmla="*/ 2147483647 h 232"/>
                  <a:gd name="T18" fmla="*/ 2147483647 w 560"/>
                  <a:gd name="T19" fmla="*/ 2147483647 h 232"/>
                  <a:gd name="T20" fmla="*/ 0 w 560"/>
                  <a:gd name="T21" fmla="*/ 0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5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147483647 w 276"/>
                  <a:gd name="T1" fmla="*/ 2147483647 h 440"/>
                  <a:gd name="T2" fmla="*/ 2147483647 w 276"/>
                  <a:gd name="T3" fmla="*/ 2147483647 h 440"/>
                  <a:gd name="T4" fmla="*/ 2147483647 w 276"/>
                  <a:gd name="T5" fmla="*/ 2147483647 h 440"/>
                  <a:gd name="T6" fmla="*/ 2147483647 w 276"/>
                  <a:gd name="T7" fmla="*/ 2147483647 h 440"/>
                  <a:gd name="T8" fmla="*/ 2147483647 w 276"/>
                  <a:gd name="T9" fmla="*/ 2147483647 h 440"/>
                  <a:gd name="T10" fmla="*/ 0 w 276"/>
                  <a:gd name="T11" fmla="*/ 0 h 440"/>
                  <a:gd name="T12" fmla="*/ 2147483647 w 276"/>
                  <a:gd name="T13" fmla="*/ 2147483647 h 440"/>
                  <a:gd name="T14" fmla="*/ 2147483647 w 276"/>
                  <a:gd name="T15" fmla="*/ 2147483647 h 440"/>
                  <a:gd name="T16" fmla="*/ 2147483647 w 276"/>
                  <a:gd name="T17" fmla="*/ 2147483647 h 440"/>
                  <a:gd name="T18" fmla="*/ 2147483647 w 276"/>
                  <a:gd name="T19" fmla="*/ 2147483647 h 440"/>
                  <a:gd name="T20" fmla="*/ 2147483647 w 276"/>
                  <a:gd name="T21" fmla="*/ 2147483647 h 440"/>
                  <a:gd name="T22" fmla="*/ 2147483647 w 276"/>
                  <a:gd name="T23" fmla="*/ 2147483647 h 4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4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38935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6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7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38942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3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38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9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38940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1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926" name="Text Box 4"/>
          <p:cNvSpPr txBox="1">
            <a:spLocks noChangeArrowheads="1"/>
          </p:cNvSpPr>
          <p:nvPr/>
        </p:nvSpPr>
        <p:spPr bwMode="auto">
          <a:xfrm>
            <a:off x="4391025" y="1549400"/>
            <a:ext cx="1946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 Narrow" pitchFamily="34" charset="0"/>
              </a:rPr>
              <a:t>Partial NCC</a:t>
            </a:r>
          </a:p>
        </p:txBody>
      </p:sp>
      <p:sp>
        <p:nvSpPr>
          <p:cNvPr id="38927" name="Line 46"/>
          <p:cNvSpPr>
            <a:spLocks noChangeShapeType="1"/>
          </p:cNvSpPr>
          <p:nvPr/>
        </p:nvSpPr>
        <p:spPr bwMode="auto">
          <a:xfrm>
            <a:off x="4949825" y="1846263"/>
            <a:ext cx="296863" cy="247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100" y="4324350"/>
            <a:ext cx="8737600" cy="110966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altLang="en-US" sz="1600" i="0">
                <a:solidFill>
                  <a:srgbClr val="000000"/>
                </a:solidFill>
                <a:latin typeface="Helvetica Neue" pitchFamily="-84" charset="0"/>
              </a:rPr>
              <a:t>• NCC (non-symmetric control coils) can provide various NTV, RMP, and EF selectivity with flexibility of field spectrum (n ≤ 6 for full and n≤ 3 for partial).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altLang="en-US" sz="1600" i="0">
                <a:solidFill>
                  <a:srgbClr val="000000"/>
                </a:solidFill>
                <a:latin typeface="Helvetica Neue" pitchFamily="-84" charset="0"/>
              </a:rPr>
              <a:t>• 6-channel Switching Power Amplifier (SPA) powers independent currents in  existing EFC/RWM and NCC coils. </a:t>
            </a:r>
          </a:p>
        </p:txBody>
      </p:sp>
      <p:sp>
        <p:nvSpPr>
          <p:cNvPr id="38929" name="Text Box 58"/>
          <p:cNvSpPr txBox="1">
            <a:spLocks noChangeArrowheads="1"/>
          </p:cNvSpPr>
          <p:nvPr/>
        </p:nvSpPr>
        <p:spPr bwMode="auto">
          <a:xfrm flipH="1">
            <a:off x="7416800" y="3530600"/>
            <a:ext cx="1524000" cy="5238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Columbia 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General Atomics</a:t>
            </a:r>
          </a:p>
        </p:txBody>
      </p:sp>
      <p:sp>
        <p:nvSpPr>
          <p:cNvPr id="38930" name="Slide Number Placeholder 3"/>
          <p:cNvSpPr txBox="1">
            <a:spLocks/>
          </p:cNvSpPr>
          <p:nvPr/>
        </p:nvSpPr>
        <p:spPr bwMode="auto">
          <a:xfrm>
            <a:off x="7239000" y="65151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>
              <a:buFontTx/>
              <a:buNone/>
            </a:pPr>
            <a:fld id="{BA141012-6E83-499E-9085-DE9D5983E1E4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 algn="r">
                <a:buFontTx/>
                <a:buNone/>
              </a:pPr>
              <a:t>16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en-US" sz="3600" i="0">
                <a:solidFill>
                  <a:srgbClr val="FF0000"/>
                </a:solidFill>
              </a:rPr>
              <a:t>Solenoid-free Start-up</a:t>
            </a:r>
            <a:r>
              <a:rPr lang="en-US" altLang="en-US" sz="4000" i="0">
                <a:solidFill>
                  <a:srgbClr val="FF0000"/>
                </a:solidFill>
              </a:rPr>
              <a:t/>
            </a:r>
            <a:br>
              <a:rPr lang="en-US" altLang="en-US" sz="4000" i="0">
                <a:solidFill>
                  <a:srgbClr val="FF0000"/>
                </a:solidFill>
              </a:rPr>
            </a:br>
            <a:r>
              <a:rPr lang="en-US" altLang="en-US" sz="2800" i="0">
                <a:solidFill>
                  <a:srgbClr val="0000FF"/>
                </a:solidFill>
                <a:latin typeface="Helvetica Neue" pitchFamily="-84" charset="0"/>
              </a:rPr>
              <a:t>High priority goal for NSTX-U in support of FNSF</a:t>
            </a:r>
          </a:p>
        </p:txBody>
      </p:sp>
      <p:sp>
        <p:nvSpPr>
          <p:cNvPr id="39938" name="Rectangle 35"/>
          <p:cNvSpPr>
            <a:spLocks noChangeArrowheads="1"/>
          </p:cNvSpPr>
          <p:nvPr/>
        </p:nvSpPr>
        <p:spPr bwMode="auto">
          <a:xfrm>
            <a:off x="342900" y="4710113"/>
            <a:ext cx="8483600" cy="15382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600" i="0">
                <a:solidFill>
                  <a:srgbClr val="000000"/>
                </a:solidFill>
              </a:rPr>
              <a:t>FY 2014-15 Non-Inductive Start-up Systems Design for Post-Upgrade Operations</a:t>
            </a:r>
            <a:endParaRPr lang="en-US" altLang="en-US" sz="1600" i="0">
              <a:solidFill>
                <a:srgbClr val="000000"/>
              </a:solidFill>
              <a:latin typeface="Helvetica Neue" pitchFamily="-8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600" i="0">
                <a:solidFill>
                  <a:srgbClr val="000000"/>
                </a:solidFill>
                <a:latin typeface="Helvetica Neue" pitchFamily="-84" charset="0"/>
              </a:rPr>
              <a:t>• </a:t>
            </a:r>
            <a:r>
              <a:rPr lang="en-US" altLang="en-US" sz="1400" i="0">
                <a:solidFill>
                  <a:srgbClr val="000000"/>
                </a:solidFill>
                <a:latin typeface="Helvetica Neue" pitchFamily="-84" charset="0"/>
              </a:rPr>
              <a:t>CHI will start with the present 2 kV capability then enhanced to ~ 3 kV higher voltage as needed.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400" i="0">
                <a:solidFill>
                  <a:srgbClr val="000000"/>
                </a:solidFill>
                <a:latin typeface="Helvetica Neue" pitchFamily="-84" charset="0"/>
              </a:rPr>
              <a:t>• PEGASUS gun start-up producing exciting results Ip ~ 160 kA.  The PEGASUS gun concept is technically flexible to implement on NSTX once fully developed.  High voltage gun for the NSTX-U will be developed utilizing the PEGASUS facility in collaboration with University of Wisconsin.</a:t>
            </a:r>
          </a:p>
        </p:txBody>
      </p:sp>
      <p:pic>
        <p:nvPicPr>
          <p:cNvPr id="39939" name="Picture 5" descr="STW-Fig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155700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177800" y="1587500"/>
            <a:ext cx="20447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latin typeface="Arial" pitchFamily="34" charset="0"/>
              </a:rPr>
              <a:t>• Inj. Flux in NSTX-U is about 2.5 times higher than in NSTX</a:t>
            </a:r>
          </a:p>
          <a:p>
            <a:pPr eaLnBrk="1" hangingPunct="1">
              <a:buFontTx/>
              <a:buNone/>
            </a:pPr>
            <a:r>
              <a:rPr lang="en-US" altLang="en-US" sz="1600" i="0">
                <a:latin typeface="Arial" pitchFamily="34" charset="0"/>
              </a:rPr>
              <a:t>• NSTX-U coil insulation greatly enhanced for higher voltage ~ 3 kV operation</a:t>
            </a:r>
          </a:p>
        </p:txBody>
      </p:sp>
      <p:sp>
        <p:nvSpPr>
          <p:cNvPr id="39941" name="Text Box 24"/>
          <p:cNvSpPr txBox="1">
            <a:spLocks/>
          </p:cNvSpPr>
          <p:nvPr/>
        </p:nvSpPr>
        <p:spPr bwMode="auto">
          <a:xfrm>
            <a:off x="4991100" y="1065213"/>
            <a:ext cx="36449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i="0">
                <a:solidFill>
                  <a:srgbClr val="000000"/>
                </a:solidFill>
                <a:latin typeface="Arial" pitchFamily="34" charset="0"/>
              </a:rPr>
              <a:t>Point source under developed in PEGASUS </a:t>
            </a:r>
          </a:p>
        </p:txBody>
      </p:sp>
      <p:sp>
        <p:nvSpPr>
          <p:cNvPr id="22" name="Text Box 24"/>
          <p:cNvSpPr txBox="1">
            <a:spLocks/>
          </p:cNvSpPr>
          <p:nvPr/>
        </p:nvSpPr>
        <p:spPr bwMode="auto">
          <a:xfrm>
            <a:off x="-38100" y="1090613"/>
            <a:ext cx="3708400" cy="357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i="0" dirty="0">
                <a:solidFill>
                  <a:schemeClr val="tx1"/>
                </a:solidFill>
                <a:latin typeface="+mj-lt"/>
                <a:ea typeface="+mn-ea"/>
                <a:cs typeface="Lucida Sans Unicode" pitchFamily="34" charset="0"/>
              </a:rPr>
              <a:t>CHI Start-Up Base Plan</a:t>
            </a:r>
          </a:p>
        </p:txBody>
      </p:sp>
      <p:pic>
        <p:nvPicPr>
          <p:cNvPr id="39943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670050"/>
            <a:ext cx="33083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194425" y="1489075"/>
            <a:ext cx="2263775" cy="271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2813" eaLnBrk="0" hangingPunct="0">
              <a:lnSpc>
                <a:spcPct val="80000"/>
              </a:lnSpc>
              <a:buFontTx/>
              <a:buNone/>
              <a:defRPr/>
            </a:pPr>
            <a:r>
              <a:rPr lang="en-US" sz="1400" i="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PEGASUS Plasma Gun</a:t>
            </a:r>
            <a:endParaRPr lang="en-US" sz="1050" i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5" name="Text Box 58"/>
          <p:cNvSpPr txBox="1">
            <a:spLocks noChangeArrowheads="1"/>
          </p:cNvSpPr>
          <p:nvPr/>
        </p:nvSpPr>
        <p:spPr bwMode="auto">
          <a:xfrm flipH="1">
            <a:off x="7594600" y="4241800"/>
            <a:ext cx="13081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U. Wisconsin</a:t>
            </a:r>
          </a:p>
        </p:txBody>
      </p:sp>
      <p:sp>
        <p:nvSpPr>
          <p:cNvPr id="39946" name="Text Box 58"/>
          <p:cNvSpPr txBox="1">
            <a:spLocks noChangeArrowheads="1"/>
          </p:cNvSpPr>
          <p:nvPr/>
        </p:nvSpPr>
        <p:spPr bwMode="auto">
          <a:xfrm flipH="1">
            <a:off x="622300" y="3911600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U. Washington</a:t>
            </a:r>
          </a:p>
        </p:txBody>
      </p:sp>
      <p:sp>
        <p:nvSpPr>
          <p:cNvPr id="399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5AB3CA7C-FDE8-4C09-B9A9-050939092D8A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17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0" y="-63500"/>
            <a:ext cx="9144000" cy="9525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  <a:latin typeface="Helvetica Neue" pitchFamily="-84" charset="0"/>
                <a:ea typeface="MS Mincho" pitchFamily="49" charset="-128"/>
              </a:rPr>
              <a:t>HHFW System for Electron Heating and Current Ramp-up</a:t>
            </a:r>
            <a:endParaRPr lang="en-US" altLang="en-US" sz="1800" i="0">
              <a:solidFill>
                <a:srgbClr val="1238FF"/>
              </a:solidFill>
              <a:latin typeface="Arial" pitchFamily="34" charset="0"/>
              <a:ea typeface="MS Mincho" pitchFamily="49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1238FF"/>
                </a:solidFill>
                <a:latin typeface="Arial" pitchFamily="34" charset="0"/>
                <a:ea typeface="MS Mincho" pitchFamily="49" charset="-128"/>
              </a:rPr>
              <a:t>Antennas were improved for NSTX-U</a:t>
            </a:r>
            <a:endParaRPr lang="en-US" altLang="en-US" sz="3200" i="0">
              <a:solidFill>
                <a:srgbClr val="FF0000"/>
              </a:solidFill>
              <a:latin typeface="Helvetica Neue" pitchFamily="-84" charset="0"/>
              <a:ea typeface="MS Mincho" pitchFamily="49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" y="5159375"/>
            <a:ext cx="4597400" cy="1373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-182880">
              <a:defRPr/>
            </a:pPr>
            <a:r>
              <a:rPr lang="en-US" sz="1600" i="0" dirty="0">
                <a:solidFill>
                  <a:schemeClr val="tx1"/>
                </a:solidFill>
              </a:rPr>
              <a:t>P</a:t>
            </a:r>
            <a:r>
              <a:rPr lang="en-US" sz="1600" i="0" dirty="0" smtClean="0">
                <a:solidFill>
                  <a:schemeClr val="tx1"/>
                </a:solidFill>
              </a:rPr>
              <a:t>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  <a:p>
            <a:pPr indent="-182880"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Antennas were re-installed with the new feeds and back-plate grounding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F1F48336-A616-49BB-9CCA-833504806EE0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18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41988" name="Text Box 12"/>
          <p:cNvSpPr txBox="1">
            <a:spLocks noChangeArrowheads="1"/>
          </p:cNvSpPr>
          <p:nvPr/>
        </p:nvSpPr>
        <p:spPr bwMode="auto">
          <a:xfrm>
            <a:off x="177800" y="977900"/>
            <a:ext cx="4140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0">
                <a:solidFill>
                  <a:srgbClr val="FF0000"/>
                </a:solidFill>
              </a:rPr>
              <a:t>New Compliant Antenna Feeds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i="0"/>
              <a:t>Will allow HHFW antenna feedthroughs to tolerate 2 MA disruptions</a:t>
            </a:r>
            <a:endParaRPr lang="en-US" altLang="en-US" sz="1600" i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4198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462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b="50250"/>
          <a:stretch>
            <a:fillRect/>
          </a:stretch>
        </p:blipFill>
        <p:spPr bwMode="auto">
          <a:xfrm>
            <a:off x="4699000" y="3657600"/>
            <a:ext cx="43942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3"/>
          <p:cNvSpPr txBox="1">
            <a:spLocks noChangeArrowheads="1"/>
          </p:cNvSpPr>
          <p:nvPr/>
        </p:nvSpPr>
        <p:spPr bwMode="auto">
          <a:xfrm>
            <a:off x="5486400" y="3962400"/>
            <a:ext cx="1082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i="0">
                <a:solidFill>
                  <a:srgbClr val="FF0000"/>
                </a:solidFill>
              </a:rPr>
              <a:t>1-2 MW</a:t>
            </a:r>
          </a:p>
          <a:p>
            <a:pPr eaLnBrk="1" hangingPunct="1">
              <a:buFontTx/>
              <a:buNone/>
            </a:pPr>
            <a:r>
              <a:rPr lang="en-US" altLang="en-US" sz="2000" i="0">
                <a:solidFill>
                  <a:srgbClr val="FF0000"/>
                </a:solidFill>
              </a:rPr>
              <a:t>HHFW</a:t>
            </a:r>
          </a:p>
        </p:txBody>
      </p:sp>
      <p:sp>
        <p:nvSpPr>
          <p:cNvPr id="41992" name="Rectangle 1"/>
          <p:cNvSpPr>
            <a:spLocks noChangeArrowheads="1"/>
          </p:cNvSpPr>
          <p:nvPr/>
        </p:nvSpPr>
        <p:spPr bwMode="auto">
          <a:xfrm>
            <a:off x="1155700" y="35306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1219200" y="26035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94" name="TextBox 2"/>
          <p:cNvSpPr txBox="1">
            <a:spLocks noChangeArrowheads="1"/>
          </p:cNvSpPr>
          <p:nvPr/>
        </p:nvSpPr>
        <p:spPr bwMode="auto">
          <a:xfrm>
            <a:off x="1943100" y="4787900"/>
            <a:ext cx="2451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i="0">
                <a:solidFill>
                  <a:schemeClr val="tx1"/>
                </a:solidFill>
              </a:rPr>
              <a:t>Additional ground installed</a:t>
            </a:r>
          </a:p>
        </p:txBody>
      </p:sp>
      <p:cxnSp>
        <p:nvCxnSpPr>
          <p:cNvPr id="41995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6322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7848600" y="6248400"/>
            <a:ext cx="1200150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it-IT" sz="1000" dirty="0">
                <a:solidFill>
                  <a:srgbClr val="CC00CC"/>
                </a:solidFill>
                <a:latin typeface="+mn-lt"/>
                <a:ea typeface="ＭＳ Ｐゴシック" charset="0"/>
                <a:cs typeface="ＭＳ Ｐゴシック" charset="0"/>
              </a:rPr>
              <a:t>G. Taylor , et al.,</a:t>
            </a:r>
            <a:endParaRPr lang="en-US" sz="1000" dirty="0">
              <a:solidFill>
                <a:srgbClr val="CC00CC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199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990600"/>
            <a:ext cx="46482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"/>
          <p:cNvGrpSpPr>
            <a:grpSpLocks/>
          </p:cNvGrpSpPr>
          <p:nvPr/>
        </p:nvGrpSpPr>
        <p:grpSpPr bwMode="auto">
          <a:xfrm>
            <a:off x="2127250" y="923925"/>
            <a:ext cx="2711450" cy="3184525"/>
            <a:chOff x="2757488" y="1482726"/>
            <a:chExt cx="2711450" cy="3184524"/>
          </a:xfrm>
        </p:grpSpPr>
        <p:pic>
          <p:nvPicPr>
            <p:cNvPr id="44097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88" y="1779588"/>
              <a:ext cx="2711450" cy="288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98" name="TextBox 1"/>
            <p:cNvSpPr txBox="1">
              <a:spLocks noChangeArrowheads="1"/>
            </p:cNvSpPr>
            <p:nvPr/>
          </p:nvSpPr>
          <p:spPr bwMode="auto">
            <a:xfrm>
              <a:off x="3200400" y="1482726"/>
              <a:ext cx="19674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1800" i="0">
                  <a:solidFill>
                    <a:schemeClr val="tx1"/>
                  </a:solidFill>
                  <a:latin typeface="Arial" pitchFamily="34" charset="0"/>
                </a:rPr>
                <a:t>Existing LITERS</a:t>
              </a:r>
            </a:p>
          </p:txBody>
        </p:sp>
      </p:grpSp>
      <p:grpSp>
        <p:nvGrpSpPr>
          <p:cNvPr id="44034" name="Group 80"/>
          <p:cNvGrpSpPr>
            <a:grpSpLocks/>
          </p:cNvGrpSpPr>
          <p:nvPr/>
        </p:nvGrpSpPr>
        <p:grpSpPr bwMode="auto">
          <a:xfrm>
            <a:off x="3354388" y="4141788"/>
            <a:ext cx="1509712" cy="2343150"/>
            <a:chOff x="6366931" y="762999"/>
            <a:chExt cx="3568434" cy="5534247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 bwMode="auto">
            <a:xfrm>
              <a:off x="7327519" y="2206551"/>
              <a:ext cx="90055" cy="937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 bwMode="auto">
            <a:xfrm>
              <a:off x="7331270" y="2435271"/>
              <a:ext cx="90055" cy="9373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7331270" y="2663989"/>
              <a:ext cx="93809" cy="937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7335024" y="2892709"/>
              <a:ext cx="90055" cy="9373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7335024" y="3121427"/>
              <a:ext cx="90055" cy="937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7335024" y="3350147"/>
              <a:ext cx="90055" cy="9373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7335024" y="3578865"/>
              <a:ext cx="93806" cy="937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7335024" y="3807585"/>
              <a:ext cx="93806" cy="9373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5400000">
              <a:off x="9267490" y="3800052"/>
              <a:ext cx="89988" cy="9005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5400000">
              <a:off x="8580820" y="3803800"/>
              <a:ext cx="89988" cy="9005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5400000">
              <a:off x="7892273" y="3805676"/>
              <a:ext cx="93738" cy="9005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10800000">
              <a:off x="7819069" y="3713846"/>
              <a:ext cx="1463396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059" name="Group 98"/>
            <p:cNvGrpSpPr>
              <a:grpSpLocks/>
            </p:cNvGrpSpPr>
            <p:nvPr/>
          </p:nvGrpSpPr>
          <p:grpSpPr bwMode="auto">
            <a:xfrm>
              <a:off x="7033683" y="1395413"/>
              <a:ext cx="723900" cy="661987"/>
              <a:chOff x="4514850" y="1437167"/>
              <a:chExt cx="723900" cy="661987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4516006" y="1438416"/>
                <a:ext cx="724193" cy="659911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 bwMode="auto">
              <a:xfrm rot="5400000">
                <a:off x="4579829" y="1517122"/>
                <a:ext cx="93736" cy="938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 bwMode="auto">
              <a:xfrm rot="5400000">
                <a:off x="4733674" y="1517122"/>
                <a:ext cx="93736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 bwMode="auto">
              <a:xfrm rot="5400000">
                <a:off x="4895021" y="1520872"/>
                <a:ext cx="89988" cy="9005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 bwMode="auto">
              <a:xfrm rot="5400000">
                <a:off x="5056372" y="1517122"/>
                <a:ext cx="93736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 bwMode="auto">
              <a:xfrm rot="5400000">
                <a:off x="4585458" y="1668975"/>
                <a:ext cx="89988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 bwMode="auto">
              <a:xfrm rot="5400000">
                <a:off x="4739301" y="1668975"/>
                <a:ext cx="89988" cy="938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 bwMode="auto">
              <a:xfrm rot="5400000">
                <a:off x="4895022" y="1670850"/>
                <a:ext cx="93739" cy="938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 bwMode="auto">
              <a:xfrm rot="5400000">
                <a:off x="5060122" y="1670851"/>
                <a:ext cx="89988" cy="9005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 bwMode="auto">
              <a:xfrm rot="5400000">
                <a:off x="4587333" y="1820830"/>
                <a:ext cx="93739" cy="938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 bwMode="auto">
              <a:xfrm rot="5400000">
                <a:off x="4741179" y="1820830"/>
                <a:ext cx="93739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 bwMode="auto">
              <a:xfrm rot="5400000">
                <a:off x="4900651" y="1822705"/>
                <a:ext cx="89988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 bwMode="auto">
              <a:xfrm rot="5400000">
                <a:off x="5062000" y="1822706"/>
                <a:ext cx="93739" cy="9005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 bwMode="auto">
              <a:xfrm rot="5400000">
                <a:off x="4591087" y="1974560"/>
                <a:ext cx="93736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 rot="5400000">
                <a:off x="4743053" y="1976437"/>
                <a:ext cx="93736" cy="9005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 rot="5400000">
                <a:off x="4902527" y="1974560"/>
                <a:ext cx="93736" cy="938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 rot="5400000">
                <a:off x="5063877" y="1974560"/>
                <a:ext cx="93736" cy="9380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dirty="0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7376298" y="3732595"/>
              <a:ext cx="3827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376298" y="3841329"/>
              <a:ext cx="3827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7241386" y="3350147"/>
              <a:ext cx="457438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063" name="Picture 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533" y="2743200"/>
              <a:ext cx="1809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058" y="4229100"/>
              <a:ext cx="1714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5" name="TextBox 100"/>
            <p:cNvSpPr txBox="1">
              <a:spLocks noChangeArrowheads="1"/>
            </p:cNvSpPr>
            <p:nvPr/>
          </p:nvSpPr>
          <p:spPr bwMode="auto">
            <a:xfrm>
              <a:off x="6366931" y="762999"/>
              <a:ext cx="3568434" cy="61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1100" i="0">
                  <a:solidFill>
                    <a:schemeClr val="accent2"/>
                  </a:solidFill>
                  <a:latin typeface="Arial" pitchFamily="34" charset="0"/>
                </a:rPr>
                <a:t>Granule Reservoir</a:t>
              </a:r>
            </a:p>
          </p:txBody>
        </p:sp>
        <p:grpSp>
          <p:nvGrpSpPr>
            <p:cNvPr id="44066" name="Group 110"/>
            <p:cNvGrpSpPr>
              <a:grpSpLocks/>
            </p:cNvGrpSpPr>
            <p:nvPr/>
          </p:nvGrpSpPr>
          <p:grpSpPr bwMode="auto">
            <a:xfrm>
              <a:off x="6752696" y="4418013"/>
              <a:ext cx="1109662" cy="1231900"/>
              <a:chOff x="4244968" y="4559141"/>
              <a:chExt cx="1110298" cy="1232059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 bwMode="auto">
              <a:xfrm>
                <a:off x="4707488" y="5077375"/>
                <a:ext cx="183967" cy="1799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53" name="Isosceles Triangle 52"/>
              <p:cNvSpPr>
                <a:spLocks noChangeAspect="1"/>
              </p:cNvSpPr>
              <p:nvPr/>
            </p:nvSpPr>
            <p:spPr bwMode="auto">
              <a:xfrm rot="5400000" flipV="1">
                <a:off x="4808920" y="5861067"/>
                <a:ext cx="104999" cy="90107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54" name="Isosceles Triangle 53"/>
              <p:cNvSpPr>
                <a:spLocks noChangeAspect="1"/>
              </p:cNvSpPr>
              <p:nvPr/>
            </p:nvSpPr>
            <p:spPr bwMode="auto">
              <a:xfrm rot="16200000" flipH="1" flipV="1">
                <a:off x="4660619" y="4591697"/>
                <a:ext cx="104999" cy="93862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4632399" y="5002375"/>
                <a:ext cx="319127" cy="3224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 bwMode="auto">
              <a:xfrm>
                <a:off x="4245689" y="4623629"/>
                <a:ext cx="1163880" cy="129374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 bwMode="auto">
              <a:xfrm>
                <a:off x="4666188" y="5853621"/>
                <a:ext cx="120142" cy="119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  <p:sp>
            <p:nvSpPr>
              <p:cNvPr id="58" name="Rectangle 57"/>
              <p:cNvSpPr>
                <a:spLocks noChangeAspect="1"/>
              </p:cNvSpPr>
              <p:nvPr/>
            </p:nvSpPr>
            <p:spPr bwMode="auto">
              <a:xfrm>
                <a:off x="4820121" y="4559878"/>
                <a:ext cx="120142" cy="119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 rot="5400000">
              <a:off x="6018926" y="5014920"/>
              <a:ext cx="256465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68" name="Straight Arrow Connector 112"/>
            <p:cNvCxnSpPr>
              <a:cxnSpLocks noChangeShapeType="1"/>
            </p:cNvCxnSpPr>
            <p:nvPr/>
          </p:nvCxnSpPr>
          <p:spPr bwMode="auto">
            <a:xfrm rot="5400000">
              <a:off x="6243902" y="2894806"/>
              <a:ext cx="15240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69" name="Straight Connector 117"/>
            <p:cNvCxnSpPr>
              <a:cxnSpLocks noChangeShapeType="1"/>
            </p:cNvCxnSpPr>
            <p:nvPr/>
          </p:nvCxnSpPr>
          <p:spPr bwMode="auto">
            <a:xfrm>
              <a:off x="6827308" y="2100263"/>
              <a:ext cx="3048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70" name="Straight Connector 118"/>
            <p:cNvCxnSpPr>
              <a:cxnSpLocks noChangeShapeType="1"/>
            </p:cNvCxnSpPr>
            <p:nvPr/>
          </p:nvCxnSpPr>
          <p:spPr bwMode="auto">
            <a:xfrm>
              <a:off x="6841596" y="3657600"/>
              <a:ext cx="3048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71" name="Straight Arrow Connector 119"/>
            <p:cNvCxnSpPr>
              <a:cxnSpLocks noChangeShapeType="1"/>
            </p:cNvCxnSpPr>
            <p:nvPr/>
          </p:nvCxnSpPr>
          <p:spPr bwMode="auto">
            <a:xfrm rot="5400000">
              <a:off x="6320102" y="4342606"/>
              <a:ext cx="1371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72" name="Straight Connector 120"/>
            <p:cNvCxnSpPr>
              <a:cxnSpLocks noChangeShapeType="1"/>
            </p:cNvCxnSpPr>
            <p:nvPr/>
          </p:nvCxnSpPr>
          <p:spPr bwMode="auto">
            <a:xfrm>
              <a:off x="6852708" y="5018088"/>
              <a:ext cx="30480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4035" name="Picture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157288"/>
            <a:ext cx="2957513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101600" y="4152900"/>
            <a:ext cx="4610100" cy="23114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5135563" y="873125"/>
            <a:ext cx="369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chemeClr val="tx1"/>
                </a:solidFill>
                <a:latin typeface="Arial" pitchFamily="34" charset="0"/>
              </a:rPr>
              <a:t>New Upward Evaporating LITER</a:t>
            </a:r>
          </a:p>
        </p:txBody>
      </p:sp>
      <p:sp>
        <p:nvSpPr>
          <p:cNvPr id="44038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  <a:latin typeface="Helvetica Neue" pitchFamily="-84" charset="0"/>
                <a:ea typeface="ヒラギノ角ゴ Pro W3" pitchFamily="-84" charset="-128"/>
              </a:rPr>
              <a:t>NSTX-U Li Capability During Initial Two Years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  <a:ea typeface="ヒラギノ角ゴ Pro W3" pitchFamily="-84" charset="-128"/>
              </a:rPr>
              <a:t>Boronization, Li Evaporators and Granular Injector</a:t>
            </a:r>
          </a:p>
        </p:txBody>
      </p:sp>
      <p:sp>
        <p:nvSpPr>
          <p:cNvPr id="44039" name="TextBox 81"/>
          <p:cNvSpPr txBox="1">
            <a:spLocks noChangeArrowheads="1"/>
          </p:cNvSpPr>
          <p:nvPr/>
        </p:nvSpPr>
        <p:spPr bwMode="auto">
          <a:xfrm>
            <a:off x="190500" y="4191000"/>
            <a:ext cx="37592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Helvetica Neue" pitchFamily="-84" charset="0"/>
              </a:rPr>
              <a:t>NSTX-U li granular injector </a:t>
            </a:r>
          </a:p>
          <a:p>
            <a:pPr algn="ctr" eaLnBrk="1" hangingPunct="1"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Helvetica Neue" pitchFamily="-84" charset="0"/>
              </a:rPr>
              <a:t>for ELM pacing</a:t>
            </a:r>
          </a:p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1238FF"/>
                </a:solidFill>
                <a:latin typeface="Helvetica Neue" pitchFamily="-84" charset="0"/>
              </a:rPr>
              <a:t>• High frequency ELM pacing with a relatively simple tool.</a:t>
            </a:r>
          </a:p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1238FF"/>
                </a:solidFill>
                <a:latin typeface="Helvetica Neue" pitchFamily="-84" charset="0"/>
              </a:rPr>
              <a:t>• ELM pacing successfully demonstrated on EAST  (D. Mansfield, IAEA 2012)</a:t>
            </a:r>
          </a:p>
        </p:txBody>
      </p:sp>
      <p:sp>
        <p:nvSpPr>
          <p:cNvPr id="44040" name="TextBox 82"/>
          <p:cNvSpPr txBox="1">
            <a:spLocks noChangeArrowheads="1"/>
          </p:cNvSpPr>
          <p:nvPr/>
        </p:nvSpPr>
        <p:spPr bwMode="auto">
          <a:xfrm>
            <a:off x="4749800" y="3441700"/>
            <a:ext cx="521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rgbClr val="1238FF"/>
                </a:solidFill>
                <a:latin typeface="Helvetica Neue" pitchFamily="-84" charset="0"/>
              </a:rPr>
              <a:t>• Upward Evaporating LITER to increase Li coverage for increased plasma performance</a:t>
            </a:r>
          </a:p>
        </p:txBody>
      </p:sp>
      <p:sp>
        <p:nvSpPr>
          <p:cNvPr id="77" name="TextBox 1"/>
          <p:cNvSpPr txBox="1">
            <a:spLocks noChangeArrowheads="1"/>
          </p:cNvSpPr>
          <p:nvPr/>
        </p:nvSpPr>
        <p:spPr bwMode="auto">
          <a:xfrm>
            <a:off x="258763" y="1431925"/>
            <a:ext cx="1836737" cy="2308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NSTX-U Day 1: </a:t>
            </a:r>
            <a:r>
              <a:rPr lang="en-US" sz="1600" i="0" dirty="0" err="1" smtClean="0">
                <a:solidFill>
                  <a:schemeClr val="tx1"/>
                </a:solidFill>
                <a:latin typeface="Arial" charset="0"/>
              </a:rPr>
              <a:t>Boronization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planned for the initial operation to establish a base plasma performance prior to turning on lithium.</a:t>
            </a:r>
          </a:p>
        </p:txBody>
      </p:sp>
      <p:sp>
        <p:nvSpPr>
          <p:cNvPr id="440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99849A36-220F-430D-85A7-71A7ED98B794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19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pic>
        <p:nvPicPr>
          <p:cNvPr id="44043" name="Picture 12" descr="BayI_1350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535"/>
          <a:stretch>
            <a:fillRect/>
          </a:stretch>
        </p:blipFill>
        <p:spPr bwMode="auto">
          <a:xfrm>
            <a:off x="7315200" y="4203700"/>
            <a:ext cx="1828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Rectangle 7"/>
          <p:cNvSpPr>
            <a:spLocks noChangeArrowheads="1"/>
          </p:cNvSpPr>
          <p:nvPr/>
        </p:nvSpPr>
        <p:spPr bwMode="auto">
          <a:xfrm>
            <a:off x="4914900" y="4152900"/>
            <a:ext cx="4229100" cy="23114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45" name="TextBox 81"/>
          <p:cNvSpPr txBox="1">
            <a:spLocks noChangeArrowheads="1"/>
          </p:cNvSpPr>
          <p:nvPr/>
        </p:nvSpPr>
        <p:spPr bwMode="auto">
          <a:xfrm>
            <a:off x="4927600" y="4724400"/>
            <a:ext cx="25146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1238FF"/>
                </a:solidFill>
                <a:latin typeface="Helvetica Neue" pitchFamily="-84" charset="0"/>
              </a:rPr>
              <a:t>• Helped EAST achieve long H-mode</a:t>
            </a:r>
          </a:p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1238FF"/>
                </a:solidFill>
                <a:latin typeface="Helvetica Neue" pitchFamily="-84" charset="0"/>
              </a:rPr>
              <a:t>• In DIII-D, H-mode pedestal modified with improved confinement.</a:t>
            </a:r>
          </a:p>
        </p:txBody>
      </p:sp>
      <p:sp>
        <p:nvSpPr>
          <p:cNvPr id="44046" name="Rectangle 1"/>
          <p:cNvSpPr>
            <a:spLocks noChangeArrowheads="1"/>
          </p:cNvSpPr>
          <p:nvPr/>
        </p:nvSpPr>
        <p:spPr bwMode="auto">
          <a:xfrm>
            <a:off x="4892675" y="4141788"/>
            <a:ext cx="2867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Helvetica Neue" pitchFamily="-84" charset="0"/>
              </a:rPr>
              <a:t>NSTX-U li dropper used for collaborations </a:t>
            </a:r>
            <a:endParaRPr lang="en-US" altLang="en-US" sz="1800" i="0">
              <a:solidFill>
                <a:srgbClr val="1238FF"/>
              </a:solidFill>
              <a:latin typeface="Helvetica Neu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47D8B082-8732-4A5F-B1DD-3E294101AA08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1100138"/>
            <a:ext cx="8750300" cy="4419600"/>
          </a:xfrm>
        </p:spPr>
        <p:txBody>
          <a:bodyPr/>
          <a:lstStyle/>
          <a:p>
            <a:pPr marL="231775" indent="-231775">
              <a:lnSpc>
                <a:spcPct val="150000"/>
              </a:lnSpc>
              <a:spcAft>
                <a:spcPts val="2400"/>
              </a:spcAft>
            </a:pPr>
            <a:r>
              <a:rPr lang="en-US" altLang="en-US" b="1" smtClean="0"/>
              <a:t>NSTX Upgrade Project Update</a:t>
            </a:r>
          </a:p>
          <a:p>
            <a:pPr marL="231775" indent="-231775">
              <a:lnSpc>
                <a:spcPct val="150000"/>
              </a:lnSpc>
              <a:spcAft>
                <a:spcPts val="2400"/>
              </a:spcAft>
            </a:pPr>
            <a:r>
              <a:rPr lang="en-US" altLang="en-US" b="1" smtClean="0"/>
              <a:t>NSTX-U Facility-Diagnostic Status and Plan</a:t>
            </a:r>
          </a:p>
          <a:p>
            <a:pPr marL="231775" indent="-231775">
              <a:lnSpc>
                <a:spcPct val="150000"/>
              </a:lnSpc>
              <a:spcAft>
                <a:spcPts val="2400"/>
              </a:spcAft>
            </a:pPr>
            <a:r>
              <a:rPr lang="en-US" altLang="en-US" b="1" smtClean="0"/>
              <a:t>FY2014-16 Facility-Diagnostic Plan</a:t>
            </a:r>
          </a:p>
          <a:p>
            <a:pPr marL="231775" indent="-231775">
              <a:lnSpc>
                <a:spcPct val="150000"/>
              </a:lnSpc>
              <a:spcAft>
                <a:spcPts val="2400"/>
              </a:spcAft>
            </a:pPr>
            <a:r>
              <a:rPr lang="en-US" altLang="en-US" b="1" smtClean="0"/>
              <a:t>Summary</a:t>
            </a: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4400" i="0">
                <a:solidFill>
                  <a:srgbClr val="FF3300"/>
                </a:solidFill>
              </a:rPr>
              <a:t>Talk Outline</a:t>
            </a:r>
            <a:endParaRPr lang="en-US" altLang="en-US" sz="3200" i="0">
              <a:solidFill>
                <a:srgbClr val="0000CC"/>
              </a:solidFill>
              <a:latin typeface="Helvetica Neu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5959"/>
          <a:stretch>
            <a:fillRect/>
          </a:stretch>
        </p:blipFill>
        <p:spPr bwMode="auto">
          <a:xfrm>
            <a:off x="4165600" y="4232275"/>
            <a:ext cx="204787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58"/>
          <p:cNvSpPr txBox="1">
            <a:spLocks noChangeArrowheads="1"/>
          </p:cNvSpPr>
          <p:nvPr/>
        </p:nvSpPr>
        <p:spPr bwMode="auto">
          <a:xfrm flipH="1">
            <a:off x="6103938" y="5832475"/>
            <a:ext cx="736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ORNL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19175"/>
            <a:ext cx="650081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793750" y="4525963"/>
            <a:ext cx="1778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chemeClr val="bg1"/>
                </a:solidFill>
              </a:rPr>
              <a:t>NSTX Moly Tiles</a:t>
            </a:r>
          </a:p>
        </p:txBody>
      </p:sp>
      <p:cxnSp>
        <p:nvCxnSpPr>
          <p:cNvPr id="45061" name="Straight Arrow Connector 3"/>
          <p:cNvCxnSpPr>
            <a:cxnSpLocks noChangeShapeType="1"/>
          </p:cNvCxnSpPr>
          <p:nvPr/>
        </p:nvCxnSpPr>
        <p:spPr bwMode="auto">
          <a:xfrm flipV="1">
            <a:off x="2000250" y="4084638"/>
            <a:ext cx="17463" cy="44132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2" name="Straight Arrow Connector 22"/>
          <p:cNvCxnSpPr>
            <a:cxnSpLocks noChangeShapeType="1"/>
          </p:cNvCxnSpPr>
          <p:nvPr/>
        </p:nvCxnSpPr>
        <p:spPr bwMode="auto">
          <a:xfrm flipH="1" flipV="1">
            <a:off x="3216275" y="4017963"/>
            <a:ext cx="703263" cy="10160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3600" i="0">
                <a:solidFill>
                  <a:srgbClr val="FF0000"/>
                </a:solidFill>
              </a:rPr>
              <a:t>Boundary Facility Capability Evolution</a:t>
            </a:r>
            <a:endParaRPr lang="en-US" altLang="en-US" sz="2800" i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i="0">
                <a:solidFill>
                  <a:srgbClr val="0000FF"/>
                </a:solidFill>
              </a:rPr>
              <a:t>NSTX-U will have very high divertor heat flux capability of ~ 40 MW/m</a:t>
            </a:r>
            <a:r>
              <a:rPr lang="en-US" altLang="en-US" sz="2000" i="0" baseline="30000">
                <a:solidFill>
                  <a:srgbClr val="0000FF"/>
                </a:solidFill>
              </a:rPr>
              <a:t>2</a:t>
            </a:r>
            <a:endParaRPr lang="en-US" altLang="en-US" sz="2000" i="0" baseline="30000">
              <a:solidFill>
                <a:srgbClr val="0000FF"/>
              </a:solidFill>
              <a:latin typeface="Helvetica Neue" pitchFamily="-8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086600" y="1104900"/>
            <a:ext cx="2019300" cy="5295900"/>
          </a:xfrm>
          <a:prstGeom prst="rect">
            <a:avLst/>
          </a:prstGeom>
          <a:solidFill>
            <a:srgbClr val="C2FFF0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164592" indent="-16459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i="0" dirty="0" smtClean="0">
                <a:ea typeface="ＭＳ Ｐゴシック" charset="0"/>
                <a:cs typeface="ＭＳ Ｐゴシック" charset="0"/>
              </a:rPr>
              <a:t>High heat flux regions (strike-point regions)</a:t>
            </a:r>
          </a:p>
          <a:p>
            <a:pPr marL="374904" lvl="1" indent="-192024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i="0" dirty="0" smtClean="0">
                <a:ea typeface="ＭＳ Ｐゴシック" charset="0"/>
                <a:cs typeface="ＭＳ Ｐゴシック" charset="0"/>
              </a:rPr>
              <a:t>TZM or W </a:t>
            </a:r>
            <a:r>
              <a:rPr lang="en-US" sz="1400" i="0" dirty="0" smtClean="0">
                <a:ea typeface="ＭＳ Ｐゴシック" charset="0"/>
                <a:cs typeface="ＭＳ Ｐゴシック" charset="0"/>
              </a:rPr>
              <a:t>lamellae</a:t>
            </a:r>
            <a:endParaRPr lang="en-US" sz="1400" i="0" dirty="0" smtClean="0">
              <a:ea typeface="ＭＳ Ｐゴシック" charset="0"/>
              <a:cs typeface="ＭＳ Ｐゴシック" charset="0"/>
            </a:endParaRPr>
          </a:p>
          <a:p>
            <a:pPr marL="164592" indent="-16459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i="0" dirty="0" smtClean="0">
                <a:ea typeface="ＭＳ Ｐゴシック" charset="0"/>
                <a:cs typeface="ＭＳ Ｐゴシック" charset="0"/>
              </a:rPr>
              <a:t>Intermediate heat flux regions (</a:t>
            </a:r>
            <a:r>
              <a:rPr lang="en-US" sz="1600" i="0" dirty="0" err="1" smtClean="0">
                <a:ea typeface="ＭＳ Ｐゴシック" charset="0"/>
                <a:cs typeface="ＭＳ Ｐゴシック" charset="0"/>
              </a:rPr>
              <a:t>cryo</a:t>
            </a:r>
            <a:r>
              <a:rPr lang="en-US" sz="1600" i="0" dirty="0" smtClean="0">
                <a:ea typeface="ＭＳ Ｐゴシック" charset="0"/>
                <a:cs typeface="ＭＳ Ｐゴシック" charset="0"/>
              </a:rPr>
              <a:t>-baffles, CS </a:t>
            </a:r>
            <a:r>
              <a:rPr lang="en-US" sz="1600" i="0" dirty="0" err="1" smtClean="0">
                <a:ea typeface="ＭＳ Ｐゴシック" charset="0"/>
                <a:cs typeface="ＭＳ Ｐゴシック" charset="0"/>
              </a:rPr>
              <a:t>midplane</a:t>
            </a:r>
            <a:r>
              <a:rPr lang="en-US" sz="1600" i="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pPr marL="374904" lvl="1" indent="-192024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i="0" dirty="0" smtClean="0">
                <a:ea typeface="ＭＳ Ｐゴシック" charset="0"/>
                <a:cs typeface="ＭＳ Ｐゴシック" charset="0"/>
              </a:rPr>
              <a:t>TZM tiles or TZM/W lamellae </a:t>
            </a:r>
          </a:p>
          <a:p>
            <a:pPr marL="164592" indent="-16459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i="0" dirty="0" smtClean="0">
                <a:ea typeface="ＭＳ Ｐゴシック" charset="0"/>
                <a:cs typeface="ＭＳ Ｐゴシック" charset="0"/>
              </a:rPr>
              <a:t>Low heat flux regions (passive plates, CS off-</a:t>
            </a:r>
            <a:r>
              <a:rPr lang="en-US" sz="1600" i="0" dirty="0" err="1" smtClean="0">
                <a:ea typeface="ＭＳ Ｐゴシック" charset="0"/>
                <a:cs typeface="ＭＳ Ｐゴシック" charset="0"/>
              </a:rPr>
              <a:t>midplane</a:t>
            </a:r>
            <a:r>
              <a:rPr lang="en-US" sz="1600" i="0" dirty="0" smtClean="0">
                <a:ea typeface="ＭＳ Ｐゴシック" charset="0"/>
                <a:cs typeface="ＭＳ Ｐゴシック" charset="0"/>
              </a:rPr>
              <a:t>)</a:t>
            </a:r>
          </a:p>
          <a:p>
            <a:pPr marL="374904" lvl="1" indent="-192024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i="0" dirty="0" smtClean="0">
                <a:ea typeface="ＭＳ Ｐゴシック" charset="0"/>
                <a:cs typeface="ＭＳ Ｐゴシック" charset="0"/>
              </a:rPr>
              <a:t>W-coated graphite (e.g. ASDEX-U)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endParaRPr lang="en-US" sz="1600" i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9D14CCBE-7A7F-4D55-8257-6279AC256ACD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20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35460" y="4357763"/>
            <a:ext cx="2780815" cy="2079948"/>
            <a:chOff x="-2352804" y="2542385"/>
            <a:chExt cx="4278177" cy="319992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52804" y="2816424"/>
              <a:ext cx="2137766" cy="292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-1387394" y="2542385"/>
              <a:ext cx="2694052" cy="9144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45720" tIns="0" rIns="4572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None/>
              </a:pP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rPr>
                <a:t>C-Mod W lamellae design,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rPr>
                <a:t> 5s @</a:t>
              </a:r>
              <a:r>
                <a:rPr lang="en-US" sz="1050" i="0" dirty="0" smtClean="0">
                  <a:latin typeface="Helvetica" pitchFamily="-128" charset="0"/>
                </a:rPr>
                <a:t> 12MW/m</a:t>
              </a:r>
              <a:r>
                <a:rPr lang="en-US" sz="1050" i="0" baseline="30000" dirty="0" smtClean="0">
                  <a:latin typeface="Helvetica" pitchFamily="-128" charset="0"/>
                </a:rPr>
                <a:t>2</a:t>
              </a:r>
              <a:r>
                <a:rPr lang="en-US" sz="1050" i="0" dirty="0" smtClean="0">
                  <a:latin typeface="Helvetica" pitchFamily="-128" charset="0"/>
                </a:rPr>
                <a:t>,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1822CD"/>
                  </a:solidFill>
                  <a:effectLst/>
                  <a:latin typeface="Helvetica" pitchFamily="-128" charset="0"/>
                </a:rPr>
                <a:t> 2000C max Temp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1605" y="4566494"/>
              <a:ext cx="1583768" cy="975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0" dirty="0" smtClean="0"/>
                <a:t>Incident </a:t>
              </a:r>
            </a:p>
            <a:p>
              <a:pPr>
                <a:buNone/>
              </a:pPr>
              <a:r>
                <a:rPr lang="en-US" sz="1600" i="0" dirty="0" smtClean="0"/>
                <a:t>heat flux</a:t>
              </a:r>
              <a:endParaRPr lang="en-US" sz="1600" i="0" dirty="0"/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flipH="1" flipV="1">
              <a:off x="-2025568" y="3609185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-958768" y="3837785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 flipV="1">
              <a:off x="-2025568" y="3837785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-958768" y="4066385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-2025568" y="4066385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-958768" y="4294985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 flipV="1">
              <a:off x="-2025568" y="4341820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-958768" y="4570420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 flipV="1">
              <a:off x="-2025568" y="4570420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-958768" y="4799020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-806368" y="4722820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 flipV="1">
              <a:off x="-2025568" y="4752185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-958768" y="4980785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Right Arrow 29"/>
            <p:cNvSpPr/>
            <p:nvPr/>
          </p:nvSpPr>
          <p:spPr bwMode="auto">
            <a:xfrm rot="11527392">
              <a:off x="-522252" y="4444403"/>
              <a:ext cx="762000" cy="609600"/>
            </a:xfrm>
            <a:prstGeom prst="rightArrow">
              <a:avLst/>
            </a:prstGeom>
            <a:solidFill>
              <a:schemeClr val="bg2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None/>
                <a:tabLst/>
              </a:pPr>
              <a:endParaRPr kumimoji="0" lang="en-US" sz="10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flipH="1" flipV="1">
              <a:off x="-2045888" y="4990945"/>
              <a:ext cx="1066800" cy="5627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-979088" y="5219545"/>
              <a:ext cx="609600" cy="334165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  <a:latin typeface="Arial" pitchFamily="34" charset="0"/>
              </a:rPr>
              <a:t>Enhanced Capability for PMI Research</a:t>
            </a:r>
            <a:endParaRPr lang="en-US" altLang="en-US" sz="2800" i="0">
              <a:solidFill>
                <a:srgbClr val="0000FF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0000FF"/>
                </a:solidFill>
                <a:latin typeface="Arial" pitchFamily="34" charset="0"/>
              </a:rPr>
              <a:t>Multi-Institutional Contributions</a:t>
            </a:r>
            <a:endParaRPr lang="en-US" altLang="en-US" sz="2400" i="0">
              <a:solidFill>
                <a:srgbClr val="FF0000"/>
              </a:solidFill>
              <a:latin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i="0">
              <a:solidFill>
                <a:srgbClr val="0B21FF"/>
              </a:solidFill>
              <a:latin typeface="Arial" pitchFamily="34" charset="0"/>
            </a:endParaRPr>
          </a:p>
        </p:txBody>
      </p:sp>
      <p:sp>
        <p:nvSpPr>
          <p:cNvPr id="47106" name="Text Box 122"/>
          <p:cNvSpPr txBox="1">
            <a:spLocks noChangeArrowheads="1"/>
          </p:cNvSpPr>
          <p:nvPr/>
        </p:nvSpPr>
        <p:spPr bwMode="auto">
          <a:xfrm>
            <a:off x="8664575" y="1624013"/>
            <a:ext cx="431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ORNL</a:t>
            </a:r>
          </a:p>
        </p:txBody>
      </p:sp>
      <p:pic>
        <p:nvPicPr>
          <p:cNvPr id="47107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3" b="2927"/>
          <a:stretch>
            <a:fillRect/>
          </a:stretch>
        </p:blipFill>
        <p:spPr bwMode="auto">
          <a:xfrm>
            <a:off x="254000" y="2946400"/>
            <a:ext cx="13335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133"/>
          <p:cNvSpPr>
            <a:spLocks noChangeArrowheads="1"/>
          </p:cNvSpPr>
          <p:nvPr/>
        </p:nvSpPr>
        <p:spPr bwMode="auto">
          <a:xfrm>
            <a:off x="-228600" y="2933700"/>
            <a:ext cx="18796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en-US" sz="1400" i="0">
                <a:solidFill>
                  <a:srgbClr val="081DFF"/>
                </a:solidFill>
              </a:rPr>
              <a:t>Lithium CHERS</a:t>
            </a:r>
          </a:p>
        </p:txBody>
      </p:sp>
      <p:sp>
        <p:nvSpPr>
          <p:cNvPr id="47109" name="Text Box 13"/>
          <p:cNvSpPr txBox="1">
            <a:spLocks noChangeArrowheads="1"/>
          </p:cNvSpPr>
          <p:nvPr/>
        </p:nvSpPr>
        <p:spPr bwMode="auto">
          <a:xfrm>
            <a:off x="4684713" y="1074738"/>
            <a:ext cx="3811587" cy="569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/>
              <a:t>Divertor Imaging</a:t>
            </a:r>
          </a:p>
          <a:p>
            <a:pPr eaLnBrk="1" hangingPunct="1">
              <a:buFontTx/>
              <a:buNone/>
            </a:pPr>
            <a:r>
              <a:rPr lang="en-US" altLang="en-US" sz="1400" i="0"/>
              <a:t>Spectrometer</a:t>
            </a:r>
            <a:endParaRPr lang="en-US" altLang="en-US" sz="1400" i="0">
              <a:solidFill>
                <a:srgbClr val="081DFF"/>
              </a:solidFill>
              <a:latin typeface="Helvetica Neue" pitchFamily="-84" charset="0"/>
              <a:ea typeface="ヒラギノ角ゴ Pro W3" pitchFamily="-84" charset="-128"/>
            </a:endParaRPr>
          </a:p>
        </p:txBody>
      </p:sp>
      <p:sp>
        <p:nvSpPr>
          <p:cNvPr id="47110" name="Rectangle 151"/>
          <p:cNvSpPr>
            <a:spLocks noChangeArrowheads="1"/>
          </p:cNvSpPr>
          <p:nvPr/>
        </p:nvSpPr>
        <p:spPr bwMode="auto">
          <a:xfrm>
            <a:off x="4056063" y="4535488"/>
            <a:ext cx="237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>
                <a:solidFill>
                  <a:srgbClr val="008000"/>
                </a:solidFill>
              </a:rPr>
              <a:t>Dual-band fast IR Camera</a:t>
            </a:r>
          </a:p>
        </p:txBody>
      </p:sp>
      <p:sp>
        <p:nvSpPr>
          <p:cNvPr id="47111" name="Rectangle 157"/>
          <p:cNvSpPr>
            <a:spLocks noChangeArrowheads="1"/>
          </p:cNvSpPr>
          <p:nvPr/>
        </p:nvSpPr>
        <p:spPr bwMode="auto">
          <a:xfrm>
            <a:off x="6570663" y="1033463"/>
            <a:ext cx="21415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>
                <a:solidFill>
                  <a:srgbClr val="0000FF"/>
                </a:solidFill>
              </a:rPr>
              <a:t>Two fast 2D visible and IR cameras with full divertor coverage</a:t>
            </a:r>
            <a:endParaRPr lang="en-US" altLang="en-US" sz="1400">
              <a:solidFill>
                <a:srgbClr val="0000FF"/>
              </a:solidFill>
            </a:endParaRPr>
          </a:p>
        </p:txBody>
      </p:sp>
      <p:pic>
        <p:nvPicPr>
          <p:cNvPr id="47112" name="Picture 21" descr="gnugnu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087563"/>
            <a:ext cx="13620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Rectangle 18"/>
          <p:cNvSpPr>
            <a:spLocks noChangeArrowheads="1"/>
          </p:cNvSpPr>
          <p:nvPr/>
        </p:nvSpPr>
        <p:spPr bwMode="auto">
          <a:xfrm>
            <a:off x="6789738" y="2141538"/>
            <a:ext cx="5508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100" i="0">
                <a:solidFill>
                  <a:schemeClr val="bg1"/>
                </a:solidFill>
              </a:rPr>
              <a:t>Li I</a:t>
            </a:r>
            <a:endParaRPr lang="en-US" altLang="en-US" sz="1100">
              <a:solidFill>
                <a:schemeClr val="bg1"/>
              </a:solidFill>
            </a:endParaRPr>
          </a:p>
        </p:txBody>
      </p:sp>
      <p:pic>
        <p:nvPicPr>
          <p:cNvPr id="47114" name="Picture 15" descr="gnu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195638"/>
            <a:ext cx="13668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Rectangle 19"/>
          <p:cNvSpPr>
            <a:spLocks noChangeArrowheads="1"/>
          </p:cNvSpPr>
          <p:nvPr/>
        </p:nvSpPr>
        <p:spPr bwMode="auto">
          <a:xfrm>
            <a:off x="6824663" y="3259138"/>
            <a:ext cx="769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100" i="0">
                <a:solidFill>
                  <a:schemeClr val="bg1"/>
                </a:solidFill>
              </a:rPr>
              <a:t>C II</a:t>
            </a:r>
          </a:p>
        </p:txBody>
      </p:sp>
      <p:pic>
        <p:nvPicPr>
          <p:cNvPr id="4711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735"/>
          <a:stretch>
            <a:fillRect/>
          </a:stretch>
        </p:blipFill>
        <p:spPr bwMode="auto">
          <a:xfrm>
            <a:off x="6623050" y="4660900"/>
            <a:ext cx="17891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Rectangle 57"/>
          <p:cNvSpPr>
            <a:spLocks noChangeArrowheads="1"/>
          </p:cNvSpPr>
          <p:nvPr/>
        </p:nvSpPr>
        <p:spPr bwMode="auto">
          <a:xfrm>
            <a:off x="6172200" y="4141788"/>
            <a:ext cx="2971800" cy="523875"/>
          </a:xfrm>
          <a:prstGeom prst="rect">
            <a:avLst/>
          </a:prstGeom>
          <a:solidFill>
            <a:srgbClr val="FFFF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>
                <a:solidFill>
                  <a:srgbClr val="FF3300"/>
                </a:solidFill>
              </a:rPr>
              <a:t>MAPP probe for between-shots surface analysis – Tested in LTX</a:t>
            </a:r>
          </a:p>
        </p:txBody>
      </p:sp>
      <p:sp>
        <p:nvSpPr>
          <p:cNvPr id="47118" name="Text Box 58"/>
          <p:cNvSpPr txBox="1">
            <a:spLocks noChangeArrowheads="1"/>
          </p:cNvSpPr>
          <p:nvPr/>
        </p:nvSpPr>
        <p:spPr bwMode="auto">
          <a:xfrm>
            <a:off x="6578600" y="1790700"/>
            <a:ext cx="1828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0">
                <a:solidFill>
                  <a:schemeClr val="tx1"/>
                </a:solidFill>
              </a:rPr>
              <a:t>LLNL, ORNL, UT-K</a:t>
            </a:r>
          </a:p>
        </p:txBody>
      </p:sp>
      <p:sp>
        <p:nvSpPr>
          <p:cNvPr id="47119" name="Text Box 58"/>
          <p:cNvSpPr txBox="1">
            <a:spLocks noChangeArrowheads="1"/>
          </p:cNvSpPr>
          <p:nvPr/>
        </p:nvSpPr>
        <p:spPr bwMode="auto">
          <a:xfrm>
            <a:off x="6959600" y="6184900"/>
            <a:ext cx="13081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0">
                <a:solidFill>
                  <a:schemeClr val="tx1"/>
                </a:solidFill>
              </a:rPr>
              <a:t>U. of Illinois</a:t>
            </a:r>
          </a:p>
        </p:txBody>
      </p:sp>
      <p:pic>
        <p:nvPicPr>
          <p:cNvPr id="4712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04963"/>
            <a:ext cx="28384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1" name="Text Box 58"/>
          <p:cNvSpPr txBox="1">
            <a:spLocks noChangeArrowheads="1"/>
          </p:cNvSpPr>
          <p:nvPr/>
        </p:nvSpPr>
        <p:spPr bwMode="auto">
          <a:xfrm>
            <a:off x="5930900" y="2260600"/>
            <a:ext cx="685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0">
                <a:solidFill>
                  <a:schemeClr val="tx1"/>
                </a:solidFill>
              </a:rPr>
              <a:t>LLNL</a:t>
            </a:r>
          </a:p>
        </p:txBody>
      </p:sp>
      <p:cxnSp>
        <p:nvCxnSpPr>
          <p:cNvPr id="47122" name="Straight Arrow Connector 143"/>
          <p:cNvCxnSpPr>
            <a:cxnSpLocks noChangeShapeType="1"/>
          </p:cNvCxnSpPr>
          <p:nvPr/>
        </p:nvCxnSpPr>
        <p:spPr bwMode="auto">
          <a:xfrm flipH="1" flipV="1">
            <a:off x="5245100" y="3868738"/>
            <a:ext cx="1079500" cy="38576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7123" name="Group 43"/>
          <p:cNvGrpSpPr>
            <a:grpSpLocks/>
          </p:cNvGrpSpPr>
          <p:nvPr/>
        </p:nvGrpSpPr>
        <p:grpSpPr bwMode="auto">
          <a:xfrm flipH="1">
            <a:off x="3275013" y="1714500"/>
            <a:ext cx="1208087" cy="2628900"/>
            <a:chOff x="702782" y="942975"/>
            <a:chExt cx="2561119" cy="5572125"/>
          </a:xfrm>
        </p:grpSpPr>
        <p:pic>
          <p:nvPicPr>
            <p:cNvPr id="47134" name="Picture 10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1"/>
            <a:stretch>
              <a:fillRect/>
            </a:stretch>
          </p:blipFill>
          <p:spPr bwMode="auto">
            <a:xfrm>
              <a:off x="702782" y="942975"/>
              <a:ext cx="2048355" cy="557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5" name="Line 1034"/>
            <p:cNvSpPr>
              <a:spLocks noChangeShapeType="1"/>
            </p:cNvSpPr>
            <p:nvPr/>
          </p:nvSpPr>
          <p:spPr bwMode="auto">
            <a:xfrm flipH="1" flipV="1">
              <a:off x="914401" y="1498600"/>
              <a:ext cx="914400" cy="42418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7136" name="Line 1035"/>
            <p:cNvSpPr>
              <a:spLocks noChangeShapeType="1"/>
            </p:cNvSpPr>
            <p:nvPr/>
          </p:nvSpPr>
          <p:spPr bwMode="auto">
            <a:xfrm flipV="1">
              <a:off x="1854201" y="1663700"/>
              <a:ext cx="114300" cy="40386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7137" name="Line 1051"/>
            <p:cNvSpPr>
              <a:spLocks noChangeShapeType="1"/>
            </p:cNvSpPr>
            <p:nvPr/>
          </p:nvSpPr>
          <p:spPr bwMode="auto">
            <a:xfrm flipV="1">
              <a:off x="1854201" y="5562600"/>
              <a:ext cx="1155700" cy="1905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7138" name="Oval 1053"/>
            <p:cNvSpPr>
              <a:spLocks noChangeArrowheads="1"/>
            </p:cNvSpPr>
            <p:nvPr/>
          </p:nvSpPr>
          <p:spPr bwMode="auto">
            <a:xfrm>
              <a:off x="9906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39" name="Oval 1054"/>
            <p:cNvSpPr>
              <a:spLocks noChangeArrowheads="1"/>
            </p:cNvSpPr>
            <p:nvPr/>
          </p:nvSpPr>
          <p:spPr bwMode="auto">
            <a:xfrm>
              <a:off x="1130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40" name="Oval 1055"/>
            <p:cNvSpPr>
              <a:spLocks noChangeArrowheads="1"/>
            </p:cNvSpPr>
            <p:nvPr/>
          </p:nvSpPr>
          <p:spPr bwMode="auto">
            <a:xfrm>
              <a:off x="1384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41" name="Oval 1056"/>
            <p:cNvSpPr>
              <a:spLocks noChangeArrowheads="1"/>
            </p:cNvSpPr>
            <p:nvPr/>
          </p:nvSpPr>
          <p:spPr bwMode="auto">
            <a:xfrm>
              <a:off x="1562101" y="15621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42" name="Oval 1057"/>
            <p:cNvSpPr>
              <a:spLocks noChangeArrowheads="1"/>
            </p:cNvSpPr>
            <p:nvPr/>
          </p:nvSpPr>
          <p:spPr bwMode="auto">
            <a:xfrm>
              <a:off x="1739901" y="1625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43" name="Oval 1058"/>
            <p:cNvSpPr>
              <a:spLocks noChangeArrowheads="1"/>
            </p:cNvSpPr>
            <p:nvPr/>
          </p:nvSpPr>
          <p:spPr bwMode="auto">
            <a:xfrm>
              <a:off x="876301" y="17145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44" name="Line 1059"/>
            <p:cNvSpPr>
              <a:spLocks noChangeShapeType="1"/>
            </p:cNvSpPr>
            <p:nvPr/>
          </p:nvSpPr>
          <p:spPr bwMode="auto">
            <a:xfrm>
              <a:off x="1892301" y="1701800"/>
              <a:ext cx="1371600" cy="177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7145" name="Rectangle 1060"/>
            <p:cNvSpPr>
              <a:spLocks noChangeArrowheads="1"/>
            </p:cNvSpPr>
            <p:nvPr/>
          </p:nvSpPr>
          <p:spPr bwMode="auto">
            <a:xfrm>
              <a:off x="1206501" y="1371600"/>
              <a:ext cx="317500" cy="304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46" name="Line 1061"/>
            <p:cNvSpPr>
              <a:spLocks noChangeShapeType="1"/>
            </p:cNvSpPr>
            <p:nvPr/>
          </p:nvSpPr>
          <p:spPr bwMode="auto">
            <a:xfrm>
              <a:off x="1549401" y="1752600"/>
              <a:ext cx="1676400" cy="17399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47124" name="TextBox 46"/>
          <p:cNvSpPr txBox="1">
            <a:spLocks noChangeArrowheads="1"/>
          </p:cNvSpPr>
          <p:nvPr/>
        </p:nvSpPr>
        <p:spPr bwMode="auto">
          <a:xfrm>
            <a:off x="1943100" y="3878263"/>
            <a:ext cx="15367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sz="1400" i="0"/>
              <a:t>Divertor fast  pressure gauges</a:t>
            </a:r>
          </a:p>
        </p:txBody>
      </p:sp>
      <p:sp>
        <p:nvSpPr>
          <p:cNvPr id="47125" name="Text Box 58"/>
          <p:cNvSpPr txBox="1">
            <a:spLocks noChangeArrowheads="1"/>
          </p:cNvSpPr>
          <p:nvPr/>
        </p:nvSpPr>
        <p:spPr bwMode="auto">
          <a:xfrm>
            <a:off x="2133600" y="3390900"/>
            <a:ext cx="685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0">
                <a:solidFill>
                  <a:schemeClr val="tx1"/>
                </a:solidFill>
              </a:rPr>
              <a:t>ORNL</a:t>
            </a:r>
          </a:p>
        </p:txBody>
      </p:sp>
      <p:pic>
        <p:nvPicPr>
          <p:cNvPr id="47126" name="Picture 0" descr="dualband_splitter_schemati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4864100"/>
            <a:ext cx="26638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b="12064"/>
          <a:stretch>
            <a:fillRect/>
          </a:stretch>
        </p:blipFill>
        <p:spPr bwMode="auto">
          <a:xfrm>
            <a:off x="1727200" y="4608513"/>
            <a:ext cx="19081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8" name="Picture 104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371600"/>
            <a:ext cx="25193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29" name="Straight Arrow Connector 54"/>
          <p:cNvCxnSpPr>
            <a:cxnSpLocks noChangeShapeType="1"/>
          </p:cNvCxnSpPr>
          <p:nvPr/>
        </p:nvCxnSpPr>
        <p:spPr bwMode="auto">
          <a:xfrm rot="16200000" flipV="1">
            <a:off x="3873500" y="4152900"/>
            <a:ext cx="495300" cy="2921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30" name="Straight Arrow Connector 55"/>
          <p:cNvCxnSpPr>
            <a:cxnSpLocks noChangeShapeType="1"/>
            <a:endCxn id="47146" idx="1"/>
          </p:cNvCxnSpPr>
          <p:nvPr/>
        </p:nvCxnSpPr>
        <p:spPr bwMode="auto">
          <a:xfrm rot="5400000" flipH="1" flipV="1">
            <a:off x="2654300" y="3146425"/>
            <a:ext cx="866775" cy="40957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31" name="TextBox 59"/>
          <p:cNvSpPr txBox="1">
            <a:spLocks noChangeArrowheads="1"/>
          </p:cNvSpPr>
          <p:nvPr/>
        </p:nvSpPr>
        <p:spPr bwMode="auto">
          <a:xfrm>
            <a:off x="342900" y="1003300"/>
            <a:ext cx="346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altLang="en-US" sz="1400" i="0">
                <a:solidFill>
                  <a:srgbClr val="FF0000"/>
                </a:solidFill>
              </a:rPr>
              <a:t>Divertor fast eroding thermocouples</a:t>
            </a:r>
          </a:p>
        </p:txBody>
      </p:sp>
      <p:sp>
        <p:nvSpPr>
          <p:cNvPr id="47132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7010400" y="65436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CDAA2017-951B-4FD1-B9FF-7F501DC80FB5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21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47133" name="Rectangle 1"/>
          <p:cNvSpPr>
            <a:spLocks noChangeArrowheads="1"/>
          </p:cNvSpPr>
          <p:nvPr/>
        </p:nvSpPr>
        <p:spPr bwMode="auto">
          <a:xfrm>
            <a:off x="5029200" y="3987800"/>
            <a:ext cx="5080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i="0">
                <a:solidFill>
                  <a:srgbClr val="FF0000"/>
                </a:solidFill>
              </a:rPr>
              <a:t>Transport and Turbulence: </a:t>
            </a:r>
            <a:r>
              <a:rPr lang="en-US" altLang="en-US" sz="2000" i="0">
                <a:solidFill>
                  <a:srgbClr val="1238FF"/>
                </a:solidFill>
                <a:latin typeface="Helvetica Neue" pitchFamily="-84" charset="0"/>
              </a:rPr>
              <a:t>BES and high-k scattering provide comprehensive k-spectrum coverage of microturbulence</a:t>
            </a:r>
          </a:p>
        </p:txBody>
      </p:sp>
      <p:sp>
        <p:nvSpPr>
          <p:cNvPr id="49154" name="Rectangle 74"/>
          <p:cNvSpPr>
            <a:spLocks noChangeArrowheads="1"/>
          </p:cNvSpPr>
          <p:nvPr/>
        </p:nvSpPr>
        <p:spPr bwMode="auto">
          <a:xfrm>
            <a:off x="7391400" y="2743200"/>
            <a:ext cx="317500" cy="20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6"/>
          <p:cNvSpPr>
            <a:spLocks noChangeArrowheads="1"/>
          </p:cNvSpPr>
          <p:nvPr/>
        </p:nvSpPr>
        <p:spPr bwMode="auto">
          <a:xfrm>
            <a:off x="4406900" y="1727200"/>
            <a:ext cx="1473200" cy="15875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2"/>
          <p:cNvSpPr>
            <a:spLocks noChangeArrowheads="1"/>
          </p:cNvSpPr>
          <p:nvPr/>
        </p:nvSpPr>
        <p:spPr bwMode="auto">
          <a:xfrm>
            <a:off x="2362200" y="1720850"/>
            <a:ext cx="1530350" cy="158750"/>
          </a:xfrm>
          <a:prstGeom prst="rect">
            <a:avLst/>
          </a:prstGeom>
          <a:gradFill rotWithShape="0">
            <a:gsLst>
              <a:gs pos="0">
                <a:srgbClr val="E4C8BD"/>
              </a:gs>
              <a:gs pos="100000">
                <a:srgbClr val="6A5D5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57" name="Rectangle 41"/>
          <p:cNvSpPr>
            <a:spLocks noChangeArrowheads="1"/>
          </p:cNvSpPr>
          <p:nvPr/>
        </p:nvSpPr>
        <p:spPr bwMode="auto">
          <a:xfrm>
            <a:off x="4281488" y="1876425"/>
            <a:ext cx="1744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en-US" sz="1600" i="0">
                <a:solidFill>
                  <a:schemeClr val="tx1"/>
                </a:solidFill>
              </a:rPr>
              <a:t>wave Scattering</a:t>
            </a:r>
          </a:p>
        </p:txBody>
      </p:sp>
      <p:sp>
        <p:nvSpPr>
          <p:cNvPr id="91" name="Rectangle 57"/>
          <p:cNvSpPr>
            <a:spLocks noChangeAspect="1" noChangeArrowheads="1"/>
          </p:cNvSpPr>
          <p:nvPr/>
        </p:nvSpPr>
        <p:spPr bwMode="auto">
          <a:xfrm>
            <a:off x="2300288" y="1389063"/>
            <a:ext cx="2366962" cy="228600"/>
          </a:xfrm>
          <a:prstGeom prst="rect">
            <a:avLst/>
          </a:prstGeom>
          <a:gradFill rotWithShape="1">
            <a:gsLst>
              <a:gs pos="0">
                <a:srgbClr val="00FFFF">
                  <a:gamma/>
                  <a:shade val="46275"/>
                  <a:invGamma/>
                </a:srgbClr>
              </a:gs>
              <a:gs pos="50000">
                <a:srgbClr val="00FFFF">
                  <a:alpha val="50000"/>
                </a:srgbClr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" name="Rectangle 58"/>
          <p:cNvSpPr>
            <a:spLocks noChangeArrowheads="1"/>
          </p:cNvSpPr>
          <p:nvPr/>
        </p:nvSpPr>
        <p:spPr bwMode="auto">
          <a:xfrm>
            <a:off x="4400550" y="1463675"/>
            <a:ext cx="1473200" cy="215900"/>
          </a:xfrm>
          <a:prstGeom prst="rect">
            <a:avLst/>
          </a:prstGeom>
          <a:gradFill rotWithShape="1">
            <a:gsLst>
              <a:gs pos="0">
                <a:srgbClr val="FF00FF">
                  <a:gamma/>
                  <a:shade val="46275"/>
                  <a:invGamma/>
                </a:srgbClr>
              </a:gs>
              <a:gs pos="50000">
                <a:srgbClr val="FF00FF">
                  <a:alpha val="50000"/>
                </a:srgbClr>
              </a:gs>
              <a:gs pos="100000">
                <a:srgbClr val="FF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1400" i="0" smtClean="0">
                <a:solidFill>
                  <a:srgbClr val="000000"/>
                </a:solidFill>
              </a:rPr>
              <a:t>ETG</a:t>
            </a:r>
            <a:endParaRPr lang="en-US" sz="2400" i="0" smtClean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9164" name="Text Box 59"/>
          <p:cNvSpPr txBox="1">
            <a:spLocks noChangeAspect="1" noChangeArrowheads="1"/>
          </p:cNvSpPr>
          <p:nvPr/>
        </p:nvSpPr>
        <p:spPr bwMode="auto">
          <a:xfrm>
            <a:off x="3071813" y="1339850"/>
            <a:ext cx="995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0">
                <a:solidFill>
                  <a:srgbClr val="000000"/>
                </a:solidFill>
              </a:rPr>
              <a:t>ITG/TEM</a:t>
            </a:r>
            <a:endParaRPr lang="en-US" altLang="en-US" sz="24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" name="Rectangle 60"/>
          <p:cNvSpPr>
            <a:spLocks noChangeAspect="1" noChangeArrowheads="1"/>
          </p:cNvSpPr>
          <p:nvPr/>
        </p:nvSpPr>
        <p:spPr bwMode="auto">
          <a:xfrm>
            <a:off x="2308225" y="1158875"/>
            <a:ext cx="1411288" cy="220663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8" name="Text Box 61"/>
          <p:cNvSpPr txBox="1">
            <a:spLocks noChangeAspect="1" noChangeArrowheads="1"/>
          </p:cNvSpPr>
          <p:nvPr/>
        </p:nvSpPr>
        <p:spPr bwMode="auto">
          <a:xfrm>
            <a:off x="2100263" y="1100138"/>
            <a:ext cx="1752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altLang="en-US" sz="1400" i="0">
                <a:solidFill>
                  <a:srgbClr val="000000"/>
                </a:solidFill>
              </a:rPr>
              <a:t>TEARING</a:t>
            </a:r>
            <a:endParaRPr lang="en-US" altLang="en-US" sz="2400" i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49169" name="Group 62"/>
          <p:cNvGrpSpPr>
            <a:grpSpLocks/>
          </p:cNvGrpSpPr>
          <p:nvPr/>
        </p:nvGrpSpPr>
        <p:grpSpPr bwMode="auto">
          <a:xfrm>
            <a:off x="2071688" y="1039813"/>
            <a:ext cx="4465637" cy="122237"/>
            <a:chOff x="2064" y="3984"/>
            <a:chExt cx="2813" cy="248"/>
          </a:xfrm>
        </p:grpSpPr>
        <p:grpSp>
          <p:nvGrpSpPr>
            <p:cNvPr id="49203" name="Group 69"/>
            <p:cNvGrpSpPr>
              <a:grpSpLocks/>
            </p:cNvGrpSpPr>
            <p:nvPr/>
          </p:nvGrpSpPr>
          <p:grpSpPr bwMode="auto">
            <a:xfrm>
              <a:off x="2064" y="4059"/>
              <a:ext cx="2813" cy="173"/>
              <a:chOff x="1872" y="3972"/>
              <a:chExt cx="2813" cy="173"/>
            </a:xfrm>
          </p:grpSpPr>
          <p:sp>
            <p:nvSpPr>
              <p:cNvPr id="49209" name="Text Box 70"/>
              <p:cNvSpPr txBox="1">
                <a:spLocks noChangeAspect="1" noChangeArrowheads="1"/>
              </p:cNvSpPr>
              <p:nvPr/>
            </p:nvSpPr>
            <p:spPr bwMode="auto">
              <a:xfrm>
                <a:off x="1872" y="3972"/>
                <a:ext cx="32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i="0">
                    <a:solidFill>
                      <a:schemeClr val="accent2"/>
                    </a:solidFill>
                  </a:rPr>
                  <a:t>0.1</a:t>
                </a:r>
                <a:endParaRPr lang="en-US" altLang="en-US" sz="1400" i="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210" name="Text Box 71"/>
              <p:cNvSpPr txBox="1">
                <a:spLocks noChangeAspect="1" noChangeArrowheads="1"/>
              </p:cNvSpPr>
              <p:nvPr/>
            </p:nvSpPr>
            <p:spPr bwMode="auto">
              <a:xfrm>
                <a:off x="2751" y="3972"/>
                <a:ext cx="1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i="0">
                    <a:solidFill>
                      <a:schemeClr val="accent2"/>
                    </a:solidFill>
                  </a:rPr>
                  <a:t>1</a:t>
                </a:r>
                <a:endParaRPr lang="en-US" altLang="en-US" sz="1400" i="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211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3541" y="3972"/>
                <a:ext cx="2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i="0">
                    <a:solidFill>
                      <a:schemeClr val="accent2"/>
                    </a:solidFill>
                  </a:rPr>
                  <a:t>10</a:t>
                </a:r>
                <a:endParaRPr lang="en-US" altLang="en-US" sz="1400" i="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212" name="Text Box 73"/>
              <p:cNvSpPr txBox="1">
                <a:spLocks noChangeAspect="1" noChangeArrowheads="1"/>
              </p:cNvSpPr>
              <p:nvPr/>
            </p:nvSpPr>
            <p:spPr bwMode="auto">
              <a:xfrm>
                <a:off x="4322" y="3972"/>
                <a:ext cx="36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i="0">
                    <a:solidFill>
                      <a:schemeClr val="accent2"/>
                    </a:solidFill>
                  </a:rPr>
                  <a:t>100</a:t>
                </a:r>
                <a:endParaRPr lang="en-US" altLang="en-US" sz="1400" i="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9204" name="Line 74"/>
            <p:cNvSpPr>
              <a:spLocks noChangeAspect="1" noChangeShapeType="1"/>
            </p:cNvSpPr>
            <p:nvPr/>
          </p:nvSpPr>
          <p:spPr bwMode="auto">
            <a:xfrm>
              <a:off x="2208" y="3984"/>
              <a:ext cx="2487" cy="0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205" name="Line 75"/>
            <p:cNvSpPr>
              <a:spLocks noChangeAspect="1" noChangeShapeType="1"/>
            </p:cNvSpPr>
            <p:nvPr/>
          </p:nvSpPr>
          <p:spPr bwMode="auto">
            <a:xfrm>
              <a:off x="2208" y="3992"/>
              <a:ext cx="0" cy="104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206" name="Line 76"/>
            <p:cNvSpPr>
              <a:spLocks noChangeAspect="1" noChangeShapeType="1"/>
            </p:cNvSpPr>
            <p:nvPr/>
          </p:nvSpPr>
          <p:spPr bwMode="auto">
            <a:xfrm>
              <a:off x="3037" y="3992"/>
              <a:ext cx="0" cy="104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207" name="Line 77"/>
            <p:cNvSpPr>
              <a:spLocks noChangeAspect="1" noChangeShapeType="1"/>
            </p:cNvSpPr>
            <p:nvPr/>
          </p:nvSpPr>
          <p:spPr bwMode="auto">
            <a:xfrm>
              <a:off x="3866" y="3992"/>
              <a:ext cx="0" cy="104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208" name="Line 78"/>
            <p:cNvSpPr>
              <a:spLocks noChangeAspect="1" noChangeShapeType="1"/>
            </p:cNvSpPr>
            <p:nvPr/>
          </p:nvSpPr>
          <p:spPr bwMode="auto">
            <a:xfrm>
              <a:off x="4695" y="3992"/>
              <a:ext cx="0" cy="104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49170" name="Text Box 79"/>
          <p:cNvSpPr txBox="1">
            <a:spLocks noChangeAspect="1" noChangeArrowheads="1"/>
          </p:cNvSpPr>
          <p:nvPr/>
        </p:nvSpPr>
        <p:spPr bwMode="auto">
          <a:xfrm>
            <a:off x="3757613" y="982663"/>
            <a:ext cx="10668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>
                <a:solidFill>
                  <a:schemeClr val="accent2"/>
                </a:solidFill>
                <a:latin typeface="Arial" pitchFamily="34" charset="0"/>
              </a:rPr>
              <a:t>k</a:t>
            </a:r>
            <a:r>
              <a:rPr lang="en-US" altLang="en-US" sz="1800" i="0" baseline="-25000">
                <a:solidFill>
                  <a:schemeClr val="accent2"/>
                </a:solidFill>
                <a:latin typeface="Symbol" pitchFamily="18" charset="2"/>
              </a:rPr>
              <a:t>^</a:t>
            </a:r>
            <a:r>
              <a:rPr lang="en-US" altLang="en-US" sz="1800" i="0">
                <a:solidFill>
                  <a:schemeClr val="accent2"/>
                </a:solidFill>
                <a:latin typeface="Arial" pitchFamily="34" charset="0"/>
              </a:rPr>
              <a:t>(cm</a:t>
            </a:r>
            <a:r>
              <a:rPr lang="en-US" altLang="en-US" sz="1800" i="0" baseline="30000">
                <a:solidFill>
                  <a:schemeClr val="accent2"/>
                </a:solidFill>
                <a:latin typeface="Arial" pitchFamily="34" charset="0"/>
              </a:rPr>
              <a:t>-1</a:t>
            </a:r>
            <a:r>
              <a:rPr lang="en-US" altLang="en-US" sz="1800" i="0">
                <a:solidFill>
                  <a:schemeClr val="accent2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49171" name="Text Box 83"/>
          <p:cNvSpPr txBox="1">
            <a:spLocks noChangeArrowheads="1"/>
          </p:cNvSpPr>
          <p:nvPr/>
        </p:nvSpPr>
        <p:spPr bwMode="auto">
          <a:xfrm>
            <a:off x="1360488" y="1068388"/>
            <a:ext cx="79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i="0">
                <a:solidFill>
                  <a:schemeClr val="tx1"/>
                </a:solidFill>
                <a:latin typeface="Arial" pitchFamily="34" charset="0"/>
              </a:rPr>
              <a:t>Modes</a:t>
            </a:r>
          </a:p>
        </p:txBody>
      </p:sp>
      <p:sp>
        <p:nvSpPr>
          <p:cNvPr id="49172" name="Rectangle 41"/>
          <p:cNvSpPr>
            <a:spLocks noChangeArrowheads="1"/>
          </p:cNvSpPr>
          <p:nvPr/>
        </p:nvSpPr>
        <p:spPr bwMode="auto">
          <a:xfrm>
            <a:off x="2287588" y="1876425"/>
            <a:ext cx="16684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</a:rPr>
              <a:t>BES, Polarimeter</a:t>
            </a:r>
          </a:p>
        </p:txBody>
      </p:sp>
      <p:grpSp>
        <p:nvGrpSpPr>
          <p:cNvPr id="49173" name="Group 4"/>
          <p:cNvGrpSpPr>
            <a:grpSpLocks/>
          </p:cNvGrpSpPr>
          <p:nvPr/>
        </p:nvGrpSpPr>
        <p:grpSpPr bwMode="auto">
          <a:xfrm>
            <a:off x="12700" y="2403475"/>
            <a:ext cx="5230813" cy="3663950"/>
            <a:chOff x="12700" y="2593975"/>
            <a:chExt cx="5230813" cy="3663950"/>
          </a:xfrm>
        </p:grpSpPr>
        <p:grpSp>
          <p:nvGrpSpPr>
            <p:cNvPr id="49188" name="Group 76"/>
            <p:cNvGrpSpPr>
              <a:grpSpLocks/>
            </p:cNvGrpSpPr>
            <p:nvPr/>
          </p:nvGrpSpPr>
          <p:grpSpPr bwMode="auto">
            <a:xfrm>
              <a:off x="12700" y="2832100"/>
              <a:ext cx="5230813" cy="1628775"/>
              <a:chOff x="-635000" y="3263900"/>
              <a:chExt cx="5230813" cy="1628775"/>
            </a:xfrm>
          </p:grpSpPr>
          <p:grpSp>
            <p:nvGrpSpPr>
              <p:cNvPr id="49193" name="Group 53"/>
              <p:cNvGrpSpPr>
                <a:grpSpLocks/>
              </p:cNvGrpSpPr>
              <p:nvPr/>
            </p:nvGrpSpPr>
            <p:grpSpPr bwMode="auto">
              <a:xfrm>
                <a:off x="-635000" y="3263900"/>
                <a:ext cx="5230813" cy="1628775"/>
                <a:chOff x="-672" y="1912"/>
                <a:chExt cx="2935" cy="914"/>
              </a:xfrm>
            </p:grpSpPr>
            <p:pic>
              <p:nvPicPr>
                <p:cNvPr id="49200" name="Picture 4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72" y="1912"/>
                  <a:ext cx="2935" cy="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201" name="Rectangle 51"/>
                <p:cNvSpPr>
                  <a:spLocks noChangeArrowheads="1"/>
                </p:cNvSpPr>
                <p:nvPr/>
              </p:nvSpPr>
              <p:spPr bwMode="auto">
                <a:xfrm>
                  <a:off x="1232" y="1952"/>
                  <a:ext cx="976" cy="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9202" name="Rectangle 52"/>
                <p:cNvSpPr>
                  <a:spLocks noChangeArrowheads="1"/>
                </p:cNvSpPr>
                <p:nvPr/>
              </p:nvSpPr>
              <p:spPr bwMode="auto">
                <a:xfrm>
                  <a:off x="1616" y="2288"/>
                  <a:ext cx="632" cy="3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58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/>
                <a:lstStyle>
                  <a:lvl1pPr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200" b="1" i="1">
                      <a:solidFill>
                        <a:srgbClr val="1822CD"/>
                      </a:solidFill>
                      <a:latin typeface="Helvetica" pitchFamily="-84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49194" name="Text Box 56"/>
              <p:cNvSpPr txBox="1">
                <a:spLocks noChangeArrowheads="1"/>
              </p:cNvSpPr>
              <p:nvPr/>
            </p:nvSpPr>
            <p:spPr bwMode="auto">
              <a:xfrm>
                <a:off x="292100" y="3465513"/>
                <a:ext cx="982663" cy="182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177800" indent="-1778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</a:rPr>
                  <a:t>Neutral Beam</a:t>
                </a:r>
              </a:p>
            </p:txBody>
          </p:sp>
          <p:sp>
            <p:nvSpPr>
              <p:cNvPr id="49195" name="Text Box 57"/>
              <p:cNvSpPr txBox="1">
                <a:spLocks noChangeArrowheads="1"/>
              </p:cNvSpPr>
              <p:nvPr/>
            </p:nvSpPr>
            <p:spPr bwMode="auto">
              <a:xfrm>
                <a:off x="-508000" y="3884613"/>
                <a:ext cx="703263" cy="182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177800" indent="-1778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</a:rPr>
                  <a:t>field lines</a:t>
                </a:r>
              </a:p>
            </p:txBody>
          </p:sp>
          <p:sp>
            <p:nvSpPr>
              <p:cNvPr id="49196" name="Text Box 58"/>
              <p:cNvSpPr txBox="1">
                <a:spLocks noChangeArrowheads="1"/>
              </p:cNvSpPr>
              <p:nvPr/>
            </p:nvSpPr>
            <p:spPr bwMode="auto">
              <a:xfrm>
                <a:off x="533400" y="4325938"/>
                <a:ext cx="989013" cy="401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</a:rPr>
                  <a:t>red-shited 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</a:rPr>
                  <a:t>D</a:t>
                </a:r>
                <a:r>
                  <a:rPr lang="en-US" altLang="en-US">
                    <a:solidFill>
                      <a:schemeClr val="tx1"/>
                    </a:solidFill>
                    <a:latin typeface="Symbol" pitchFamily="18" charset="2"/>
                    <a:sym typeface="Symbol" pitchFamily="18" charset="2"/>
                  </a:rPr>
                  <a:t></a:t>
                </a:r>
                <a:r>
                  <a:rPr lang="en-US" altLang="en-US">
                    <a:solidFill>
                      <a:schemeClr val="tx1"/>
                    </a:solidFill>
                  </a:rPr>
                  <a:t> emission</a:t>
                </a:r>
              </a:p>
            </p:txBody>
          </p:sp>
          <p:sp>
            <p:nvSpPr>
              <p:cNvPr id="49197" name="Text Box 59"/>
              <p:cNvSpPr txBox="1">
                <a:spLocks noChangeArrowheads="1"/>
              </p:cNvSpPr>
              <p:nvPr/>
            </p:nvSpPr>
            <p:spPr bwMode="auto">
              <a:xfrm>
                <a:off x="2006600" y="3389313"/>
                <a:ext cx="681038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</a:rPr>
                  <a:t>Optical fibers</a:t>
                </a:r>
              </a:p>
            </p:txBody>
          </p:sp>
          <p:sp>
            <p:nvSpPr>
              <p:cNvPr id="49198" name="Rectangle 61"/>
              <p:cNvSpPr>
                <a:spLocks noChangeArrowheads="1"/>
              </p:cNvSpPr>
              <p:nvPr/>
            </p:nvSpPr>
            <p:spPr bwMode="auto">
              <a:xfrm>
                <a:off x="2184400" y="4267200"/>
                <a:ext cx="1155700" cy="393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199" name="Text Box 62"/>
              <p:cNvSpPr txBox="1">
                <a:spLocks noChangeArrowheads="1"/>
              </p:cNvSpPr>
              <p:nvPr/>
            </p:nvSpPr>
            <p:spPr bwMode="auto">
              <a:xfrm>
                <a:off x="1541463" y="4291013"/>
                <a:ext cx="1481137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altLang="en-US">
                    <a:solidFill>
                      <a:schemeClr val="tx1"/>
                    </a:solidFill>
                  </a:rPr>
                  <a:t>High throughput collection optics</a:t>
                </a:r>
              </a:p>
            </p:txBody>
          </p:sp>
        </p:grpSp>
        <p:grpSp>
          <p:nvGrpSpPr>
            <p:cNvPr id="49189" name="Group 2"/>
            <p:cNvGrpSpPr>
              <a:grpSpLocks/>
            </p:cNvGrpSpPr>
            <p:nvPr/>
          </p:nvGrpSpPr>
          <p:grpSpPr bwMode="auto">
            <a:xfrm>
              <a:off x="76200" y="2593975"/>
              <a:ext cx="3505200" cy="3663950"/>
              <a:chOff x="76200" y="2593975"/>
              <a:chExt cx="3505200" cy="3663950"/>
            </a:xfrm>
          </p:grpSpPr>
          <p:pic>
            <p:nvPicPr>
              <p:cNvPr id="49190" name="Picture 6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5" t="14256" r="12479" b="9979"/>
              <a:stretch>
                <a:fillRect/>
              </a:stretch>
            </p:blipFill>
            <p:spPr bwMode="auto">
              <a:xfrm>
                <a:off x="454025" y="4605338"/>
                <a:ext cx="1973263" cy="16525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91" name="Text Box 42"/>
              <p:cNvSpPr txBox="1">
                <a:spLocks noChangeArrowheads="1"/>
              </p:cNvSpPr>
              <p:nvPr/>
            </p:nvSpPr>
            <p:spPr bwMode="auto">
              <a:xfrm>
                <a:off x="76200" y="2593975"/>
                <a:ext cx="3276600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182563" indent="-639763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i="0">
                    <a:solidFill>
                      <a:srgbClr val="000000"/>
                    </a:solidFill>
                    <a:latin typeface="Helvetica Neue" pitchFamily="-84" charset="0"/>
                  </a:rPr>
                  <a:t>  48 ch BES available for NSTX-U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i="0">
                    <a:solidFill>
                      <a:srgbClr val="000000"/>
                    </a:solidFill>
                    <a:latin typeface="Helvetica Neue" pitchFamily="-84" charset="0"/>
                  </a:rPr>
                  <a:t>(24 ch BES available in 2011)</a:t>
                </a:r>
              </a:p>
            </p:txBody>
          </p:sp>
          <p:sp>
            <p:nvSpPr>
              <p:cNvPr id="49192" name="Text Box 58"/>
              <p:cNvSpPr txBox="1">
                <a:spLocks noChangeArrowheads="1"/>
              </p:cNvSpPr>
              <p:nvPr/>
            </p:nvSpPr>
            <p:spPr bwMode="auto">
              <a:xfrm flipH="1">
                <a:off x="2273300" y="4241800"/>
                <a:ext cx="1308100" cy="307975"/>
              </a:xfrm>
              <a:prstGeom prst="rect">
                <a:avLst/>
              </a:prstGeom>
              <a:solidFill>
                <a:srgbClr val="DBE3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0" i="0">
                    <a:solidFill>
                      <a:schemeClr val="tx1"/>
                    </a:solidFill>
                  </a:rPr>
                  <a:t>U. Wisconsin</a:t>
                </a:r>
              </a:p>
            </p:txBody>
          </p:sp>
        </p:grpSp>
      </p:grpSp>
      <p:sp>
        <p:nvSpPr>
          <p:cNvPr id="49174" name="Text Box 44"/>
          <p:cNvSpPr txBox="1">
            <a:spLocks noChangeArrowheads="1"/>
          </p:cNvSpPr>
          <p:nvPr/>
        </p:nvSpPr>
        <p:spPr bwMode="auto">
          <a:xfrm>
            <a:off x="4191000" y="2489200"/>
            <a:ext cx="48387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1125"/>
              </a:lnSpc>
              <a:spcBef>
                <a:spcPct val="50000"/>
              </a:spcBef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  <a:latin typeface="Helvetica Neue" pitchFamily="-84" charset="0"/>
              </a:rPr>
              <a:t>New high-k scattering system for allowing </a:t>
            </a:r>
          </a:p>
          <a:p>
            <a:pPr algn="ctr">
              <a:lnSpc>
                <a:spcPts val="1125"/>
              </a:lnSpc>
              <a:spcBef>
                <a:spcPct val="50000"/>
              </a:spcBef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  <a:latin typeface="Helvetica Neue" pitchFamily="-84" charset="0"/>
              </a:rPr>
              <a:t>2-D k spectrum</a:t>
            </a:r>
            <a:endParaRPr lang="en-US" altLang="en-US">
              <a:solidFill>
                <a:srgbClr val="0000FF"/>
              </a:solidFill>
            </a:endParaRPr>
          </a:p>
        </p:txBody>
      </p:sp>
      <p:grpSp>
        <p:nvGrpSpPr>
          <p:cNvPr id="49175" name="Group 53"/>
          <p:cNvGrpSpPr>
            <a:grpSpLocks/>
          </p:cNvGrpSpPr>
          <p:nvPr/>
        </p:nvGrpSpPr>
        <p:grpSpPr bwMode="auto">
          <a:xfrm>
            <a:off x="3752850" y="2946400"/>
            <a:ext cx="5391150" cy="2806700"/>
            <a:chOff x="764359" y="766709"/>
            <a:chExt cx="8169912" cy="4254660"/>
          </a:xfrm>
        </p:grpSpPr>
        <p:pic>
          <p:nvPicPr>
            <p:cNvPr id="49185" name="Picture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" r="2405"/>
            <a:stretch>
              <a:fillRect/>
            </a:stretch>
          </p:blipFill>
          <p:spPr bwMode="auto">
            <a:xfrm>
              <a:off x="5540874" y="766709"/>
              <a:ext cx="3393397" cy="424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6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59" y="967279"/>
              <a:ext cx="2160209" cy="405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7" name="Picture 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668" y="1168869"/>
              <a:ext cx="2705206" cy="375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76" name="Text Box 58"/>
          <p:cNvSpPr txBox="1">
            <a:spLocks noChangeArrowheads="1"/>
          </p:cNvSpPr>
          <p:nvPr/>
        </p:nvSpPr>
        <p:spPr bwMode="auto">
          <a:xfrm>
            <a:off x="8382000" y="26924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UCD</a:t>
            </a:r>
          </a:p>
        </p:txBody>
      </p:sp>
      <p:sp>
        <p:nvSpPr>
          <p:cNvPr id="49177" name="Rectangle 1"/>
          <p:cNvSpPr>
            <a:spLocks noChangeArrowheads="1"/>
          </p:cNvSpPr>
          <p:nvPr/>
        </p:nvSpPr>
        <p:spPr bwMode="auto">
          <a:xfrm>
            <a:off x="3683000" y="2413000"/>
            <a:ext cx="5461000" cy="32893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78" name="Rectangle 3"/>
          <p:cNvSpPr>
            <a:spLocks noChangeArrowheads="1"/>
          </p:cNvSpPr>
          <p:nvPr/>
        </p:nvSpPr>
        <p:spPr bwMode="auto">
          <a:xfrm>
            <a:off x="0" y="2400300"/>
            <a:ext cx="3619500" cy="3848100"/>
          </a:xfrm>
          <a:prstGeom prst="rect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79" name="TextBox 6"/>
          <p:cNvSpPr txBox="1">
            <a:spLocks noChangeArrowheads="1"/>
          </p:cNvSpPr>
          <p:nvPr/>
        </p:nvSpPr>
        <p:spPr bwMode="auto">
          <a:xfrm>
            <a:off x="3708400" y="5880100"/>
            <a:ext cx="5435600" cy="58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</a:rPr>
              <a:t>A 288 GHz polarimetry system for magnetic fluctuation measurements is being tested on DIII-D. </a:t>
            </a:r>
          </a:p>
        </p:txBody>
      </p:sp>
      <p:sp>
        <p:nvSpPr>
          <p:cNvPr id="49180" name="Text Box 58"/>
          <p:cNvSpPr txBox="1">
            <a:spLocks noChangeArrowheads="1"/>
          </p:cNvSpPr>
          <p:nvPr/>
        </p:nvSpPr>
        <p:spPr bwMode="auto">
          <a:xfrm>
            <a:off x="8382000" y="5892800"/>
            <a:ext cx="7493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UCLA</a:t>
            </a:r>
          </a:p>
        </p:txBody>
      </p:sp>
      <p:cxnSp>
        <p:nvCxnSpPr>
          <p:cNvPr id="49181" name="Curved Connector 2"/>
          <p:cNvCxnSpPr>
            <a:cxnSpLocks noChangeShapeType="1"/>
          </p:cNvCxnSpPr>
          <p:nvPr/>
        </p:nvCxnSpPr>
        <p:spPr bwMode="auto">
          <a:xfrm rot="16200000" flipH="1">
            <a:off x="3168650" y="1708150"/>
            <a:ext cx="177800" cy="1778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82" name="TextBox 3"/>
          <p:cNvSpPr txBox="1">
            <a:spLocks noChangeArrowheads="1"/>
          </p:cNvSpPr>
          <p:nvPr/>
        </p:nvSpPr>
        <p:spPr bwMode="auto">
          <a:xfrm>
            <a:off x="2425700" y="1663700"/>
            <a:ext cx="71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000" i="0">
                <a:solidFill>
                  <a:schemeClr val="tx1"/>
                </a:solidFill>
              </a:rPr>
              <a:t>BES, pol</a:t>
            </a:r>
          </a:p>
        </p:txBody>
      </p:sp>
      <p:sp>
        <p:nvSpPr>
          <p:cNvPr id="49183" name="TextBox 55"/>
          <p:cNvSpPr txBox="1">
            <a:spLocks noChangeArrowheads="1"/>
          </p:cNvSpPr>
          <p:nvPr/>
        </p:nvSpPr>
        <p:spPr bwMode="auto">
          <a:xfrm>
            <a:off x="3390900" y="1663700"/>
            <a:ext cx="447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000" i="0">
                <a:solidFill>
                  <a:schemeClr val="tx1"/>
                </a:solidFill>
              </a:rPr>
              <a:t>BES</a:t>
            </a:r>
          </a:p>
        </p:txBody>
      </p:sp>
      <p:sp>
        <p:nvSpPr>
          <p:cNvPr id="4918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D1276AF2-3923-45C6-9CCC-C9355A85BBDD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22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  <a:latin typeface="Helvetica Neue" pitchFamily="-84" charset="0"/>
                <a:ea typeface="ヒラギノ角ゴ Pro W3" pitchFamily="-84" charset="-128"/>
              </a:rPr>
              <a:t>Energetic Particle Research Capabilities: </a:t>
            </a:r>
            <a:r>
              <a:rPr lang="en-US" altLang="en-US" sz="2000" i="0">
                <a:solidFill>
                  <a:srgbClr val="0000FF"/>
                </a:solidFill>
                <a:latin typeface="Helvetica Neue" pitchFamily="-84" charset="0"/>
                <a:ea typeface="ヒラギノ角ゴ Pro W3" pitchFamily="-84" charset="-128"/>
              </a:rPr>
              <a:t>Will have the capability to assess NBI fast ion transport and current drive physics</a:t>
            </a:r>
          </a:p>
        </p:txBody>
      </p:sp>
      <p:sp>
        <p:nvSpPr>
          <p:cNvPr id="51202" name="TextBox 47"/>
          <p:cNvSpPr txBox="1">
            <a:spLocks noChangeArrowheads="1"/>
          </p:cNvSpPr>
          <p:nvPr/>
        </p:nvSpPr>
        <p:spPr bwMode="auto">
          <a:xfrm>
            <a:off x="7124700" y="2006600"/>
            <a:ext cx="7651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Vertical</a:t>
            </a:r>
          </a:p>
        </p:txBody>
      </p:sp>
      <p:sp>
        <p:nvSpPr>
          <p:cNvPr id="51203" name="TextBox 48"/>
          <p:cNvSpPr txBox="1">
            <a:spLocks noChangeArrowheads="1"/>
          </p:cNvSpPr>
          <p:nvPr/>
        </p:nvSpPr>
        <p:spPr bwMode="auto">
          <a:xfrm>
            <a:off x="7137400" y="3175000"/>
            <a:ext cx="9763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Tangential</a:t>
            </a:r>
          </a:p>
        </p:txBody>
      </p:sp>
      <p:sp>
        <p:nvSpPr>
          <p:cNvPr id="51204" name="Rectangle 56"/>
          <p:cNvSpPr>
            <a:spLocks noChangeArrowheads="1"/>
          </p:cNvSpPr>
          <p:nvPr/>
        </p:nvSpPr>
        <p:spPr bwMode="auto">
          <a:xfrm>
            <a:off x="317500" y="1014413"/>
            <a:ext cx="3213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  <a:latin typeface="Helvetica Neue" pitchFamily="-84" charset="0"/>
              </a:rPr>
              <a:t>Fast Ion D-Alpha Diagnostics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77800" y="4811713"/>
            <a:ext cx="5054600" cy="1587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1800" i="0" dirty="0">
                <a:solidFill>
                  <a:schemeClr val="tx1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FY 2014 - 15 Energetic Particle Conceptual Design and Diagnostic Upgrade</a:t>
            </a:r>
            <a:endParaRPr lang="en-US" sz="1800" i="0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 marL="274320" lvl="1" indent="-182880">
              <a:defRPr/>
            </a:pPr>
            <a:r>
              <a:rPr lang="en-US" sz="1800" i="0" dirty="0">
                <a:latin typeface="Helvetica" charset="0"/>
                <a:ea typeface="ＭＳ Ｐゴシック" charset="-128"/>
                <a:cs typeface="ＭＳ Ｐゴシック" charset="-128"/>
              </a:rPr>
              <a:t>SS-NPA enhancement due to removal of scanning NPA </a:t>
            </a:r>
          </a:p>
          <a:p>
            <a:pPr marL="274320" lvl="1" indent="-182880">
              <a:defRPr/>
            </a:pPr>
            <a:r>
              <a:rPr lang="en-US" sz="1800" i="0" dirty="0">
                <a:latin typeface="Helvetica" charset="0"/>
                <a:ea typeface="ＭＳ Ｐゴシック" charset="-128"/>
                <a:cs typeface="ＭＳ Ｐゴシック" charset="-128"/>
              </a:rPr>
              <a:t>Active TAE antennas and </a:t>
            </a:r>
            <a:r>
              <a:rPr lang="en-US" sz="1800" i="0" dirty="0" err="1">
                <a:latin typeface="Helvetica" charset="0"/>
                <a:ea typeface="ＭＳ Ｐゴシック" charset="-128"/>
                <a:cs typeface="ＭＳ Ｐゴシック" charset="-128"/>
              </a:rPr>
              <a:t>sFLIP</a:t>
            </a:r>
            <a:endParaRPr lang="en-US" sz="1800" i="0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0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9"/>
          <a:stretch>
            <a:fillRect/>
          </a:stretch>
        </p:blipFill>
        <p:spPr bwMode="auto">
          <a:xfrm>
            <a:off x="5380038" y="4038600"/>
            <a:ext cx="3451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14"/>
          <p:cNvSpPr>
            <a:spLocks noChangeArrowheads="1"/>
          </p:cNvSpPr>
          <p:nvPr/>
        </p:nvSpPr>
        <p:spPr bwMode="auto">
          <a:xfrm>
            <a:off x="5480050" y="6022975"/>
            <a:ext cx="3663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i="0"/>
              <a:t>2 x 2 5-turn radial active TAE antennas installed </a:t>
            </a:r>
            <a:endParaRPr lang="en-US" altLang="en-US" sz="1400"/>
          </a:p>
        </p:txBody>
      </p:sp>
      <p:cxnSp>
        <p:nvCxnSpPr>
          <p:cNvPr id="51208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6474619" y="5782469"/>
            <a:ext cx="55880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09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49240"/>
          <a:stretch>
            <a:fillRect/>
          </a:stretch>
        </p:blipFill>
        <p:spPr bwMode="auto">
          <a:xfrm>
            <a:off x="254000" y="2012950"/>
            <a:ext cx="37163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Rectangle 1"/>
          <p:cNvSpPr>
            <a:spLocks noChangeArrowheads="1"/>
          </p:cNvSpPr>
          <p:nvPr/>
        </p:nvSpPr>
        <p:spPr bwMode="auto">
          <a:xfrm>
            <a:off x="3479800" y="1371600"/>
            <a:ext cx="381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11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147763"/>
            <a:ext cx="25273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Text Box 58"/>
          <p:cNvSpPr txBox="1">
            <a:spLocks noChangeArrowheads="1"/>
          </p:cNvSpPr>
          <p:nvPr/>
        </p:nvSpPr>
        <p:spPr bwMode="auto">
          <a:xfrm>
            <a:off x="2781300" y="41656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UCI</a:t>
            </a:r>
          </a:p>
        </p:txBody>
      </p:sp>
      <p:sp>
        <p:nvSpPr>
          <p:cNvPr id="51213" name="Rectangle 56"/>
          <p:cNvSpPr>
            <a:spLocks noChangeArrowheads="1"/>
          </p:cNvSpPr>
          <p:nvPr/>
        </p:nvSpPr>
        <p:spPr bwMode="auto">
          <a:xfrm>
            <a:off x="515938" y="1535113"/>
            <a:ext cx="2846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defTabSz="912813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0">
                <a:solidFill>
                  <a:schemeClr val="tx1"/>
                </a:solidFill>
                <a:latin typeface="Helvetica Neue" pitchFamily="-84" charset="0"/>
              </a:rPr>
              <a:t>FIDA Views</a:t>
            </a:r>
          </a:p>
        </p:txBody>
      </p:sp>
      <p:sp>
        <p:nvSpPr>
          <p:cNvPr id="51214" name="TextBox 44"/>
          <p:cNvSpPr txBox="1">
            <a:spLocks noChangeArrowheads="1"/>
          </p:cNvSpPr>
          <p:nvPr/>
        </p:nvSpPr>
        <p:spPr bwMode="auto">
          <a:xfrm>
            <a:off x="3924300" y="1350963"/>
            <a:ext cx="29464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/>
              <a:t>  A vertical FIDA system measures trapped or barely passing (co-going) fast ions. </a:t>
            </a:r>
          </a:p>
          <a:p>
            <a:pPr eaLnBrk="1" hangingPunct="1">
              <a:buFontTx/>
              <a:buNone/>
            </a:pPr>
            <a:endParaRPr lang="en-US" altLang="en-US" sz="1600" i="0"/>
          </a:p>
          <a:p>
            <a:pPr eaLnBrk="1" hangingPunct="1">
              <a:buFontTx/>
              <a:buNone/>
            </a:pPr>
            <a:r>
              <a:rPr lang="en-US" altLang="en-US" sz="1600" i="0"/>
              <a:t>  A new tangential FIDA system measures co-passing fast ions. </a:t>
            </a:r>
          </a:p>
        </p:txBody>
      </p:sp>
      <p:sp>
        <p:nvSpPr>
          <p:cNvPr id="51215" name="Text Box 58"/>
          <p:cNvSpPr txBox="1">
            <a:spLocks noChangeArrowheads="1"/>
          </p:cNvSpPr>
          <p:nvPr/>
        </p:nvSpPr>
        <p:spPr bwMode="auto">
          <a:xfrm>
            <a:off x="4330700" y="57531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UCI</a:t>
            </a:r>
          </a:p>
        </p:txBody>
      </p:sp>
      <p:sp>
        <p:nvSpPr>
          <p:cNvPr id="512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DE34C20F-87B0-44C0-A704-5CD4307112A0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23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51217" name="Rectangle 1"/>
          <p:cNvSpPr>
            <a:spLocks noChangeArrowheads="1"/>
          </p:cNvSpPr>
          <p:nvPr/>
        </p:nvSpPr>
        <p:spPr bwMode="auto">
          <a:xfrm>
            <a:off x="254000" y="1930400"/>
            <a:ext cx="431800" cy="342900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8" name="Right Arrow 2"/>
          <p:cNvSpPr>
            <a:spLocks noChangeArrowheads="1"/>
          </p:cNvSpPr>
          <p:nvPr/>
        </p:nvSpPr>
        <p:spPr bwMode="auto">
          <a:xfrm>
            <a:off x="6388100" y="1422400"/>
            <a:ext cx="431800" cy="1905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3300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9" name="Right Arrow 19"/>
          <p:cNvSpPr>
            <a:spLocks noChangeArrowheads="1"/>
          </p:cNvSpPr>
          <p:nvPr/>
        </p:nvSpPr>
        <p:spPr bwMode="auto">
          <a:xfrm>
            <a:off x="6375400" y="2717800"/>
            <a:ext cx="431800" cy="190500"/>
          </a:xfrm>
          <a:prstGeom prst="rightArrow">
            <a:avLst>
              <a:gd name="adj1" fmla="val 50000"/>
              <a:gd name="adj2" fmla="val 50003"/>
            </a:avLst>
          </a:prstGeom>
          <a:solidFill>
            <a:srgbClr val="FF3300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405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F421ED6A-29C0-4CCA-99C2-6D5ECDFC9B2A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24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53250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95000"/>
              </a:lnSpc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</a:rPr>
              <a:t>Advanced Scenario and Plasma Control Tools for NSTX-U</a:t>
            </a:r>
            <a:r>
              <a:rPr lang="en-US" altLang="en-US" sz="2800" i="0">
                <a:solidFill>
                  <a:srgbClr val="FF0000"/>
                </a:solidFill>
              </a:rPr>
              <a:t/>
            </a:r>
            <a:br>
              <a:rPr lang="en-US" altLang="en-US" sz="2800" i="0">
                <a:solidFill>
                  <a:srgbClr val="FF0000"/>
                </a:solidFill>
              </a:rPr>
            </a:b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</a:rPr>
              <a:t>Real time rotation control and disruption mitigation </a:t>
            </a:r>
            <a:endParaRPr lang="en-US" altLang="en-US" sz="2800" i="0">
              <a:solidFill>
                <a:srgbClr val="090CFF"/>
              </a:solidFill>
              <a:latin typeface="Arial" pitchFamily="34" charset="0"/>
            </a:endParaRPr>
          </a:p>
        </p:txBody>
      </p:sp>
      <p:sp>
        <p:nvSpPr>
          <p:cNvPr id="53251" name="Rectangle 57"/>
          <p:cNvSpPr>
            <a:spLocks noChangeArrowheads="1"/>
          </p:cNvSpPr>
          <p:nvPr/>
        </p:nvSpPr>
        <p:spPr bwMode="auto">
          <a:xfrm>
            <a:off x="317500" y="4886325"/>
            <a:ext cx="8585200" cy="16081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Helvetica Neue" pitchFamily="-84" charset="0"/>
              </a:rPr>
              <a:t>FY 2014-15: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Helvetica Neue" pitchFamily="-84" charset="0"/>
              </a:rPr>
              <a:t>• A Real-Time Velocity (RTV) diagnostic will be incorporated into the plasma control system for feedback control of the plasma rotation profile.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Helvetica Neue" pitchFamily="-84" charset="0"/>
              </a:rPr>
              <a:t>• Multi-poloidal location massive gas injector system for disruption mitigation will be implemented to test the efficiency vs location.</a:t>
            </a:r>
          </a:p>
        </p:txBody>
      </p:sp>
      <p:pic>
        <p:nvPicPr>
          <p:cNvPr id="53252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5798" r="52988" b="8031"/>
          <a:stretch>
            <a:fillRect/>
          </a:stretch>
        </p:blipFill>
        <p:spPr bwMode="auto">
          <a:xfrm>
            <a:off x="5203825" y="1009650"/>
            <a:ext cx="180816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Content Placeholder 2"/>
          <p:cNvSpPr txBox="1">
            <a:spLocks/>
          </p:cNvSpPr>
          <p:nvPr/>
        </p:nvSpPr>
        <p:spPr bwMode="auto">
          <a:xfrm>
            <a:off x="7159625" y="1814513"/>
            <a:ext cx="198437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marL="0" lvl="1"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  <a:latin typeface="Arial" pitchFamily="34" charset="0"/>
              </a:rPr>
              <a:t>Massive gas injector system at multi-poloidal location</a:t>
            </a:r>
          </a:p>
        </p:txBody>
      </p:sp>
      <p:pic>
        <p:nvPicPr>
          <p:cNvPr id="532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270000"/>
            <a:ext cx="36068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2"/>
          <p:cNvSpPr txBox="1">
            <a:spLocks noChangeArrowheads="1"/>
          </p:cNvSpPr>
          <p:nvPr/>
        </p:nvSpPr>
        <p:spPr bwMode="auto">
          <a:xfrm>
            <a:off x="546100" y="939800"/>
            <a:ext cx="391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rgbClr val="FF0000"/>
                </a:solidFill>
              </a:rPr>
              <a:t>RTV fitting vs off-line CHERS data</a:t>
            </a:r>
          </a:p>
        </p:txBody>
      </p:sp>
      <p:sp>
        <p:nvSpPr>
          <p:cNvPr id="53256" name="Text Box 58"/>
          <p:cNvSpPr txBox="1">
            <a:spLocks noChangeArrowheads="1"/>
          </p:cNvSpPr>
          <p:nvPr/>
        </p:nvSpPr>
        <p:spPr bwMode="auto">
          <a:xfrm flipH="1">
            <a:off x="7315200" y="4445000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chemeClr val="tx1"/>
                </a:solidFill>
              </a:rPr>
              <a:t>U. Washington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2863"/>
              </a:lnSpc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F12"/>
                </a:solidFill>
              </a:rPr>
              <a:t>Base NSTX-U Facility/Diagnostic Milestones</a:t>
            </a:r>
          </a:p>
          <a:p>
            <a:pPr algn="ctr">
              <a:lnSpc>
                <a:spcPts val="2863"/>
              </a:lnSpc>
              <a:spcBef>
                <a:spcPct val="0"/>
              </a:spcBef>
              <a:buFontTx/>
              <a:buNone/>
            </a:pPr>
            <a:r>
              <a:rPr lang="en-US" altLang="en-US" sz="1800" i="0">
                <a:solidFill>
                  <a:srgbClr val="0000FF"/>
                </a:solidFill>
              </a:rPr>
              <a:t>Crucial to complete ECH/EBW and Cryo-pump Engineering Designs in FY 2015 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8BD3AEBF-7D44-41D3-8751-8C603E44BED2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25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graphicFrame>
        <p:nvGraphicFramePr>
          <p:cNvPr id="5529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48301"/>
              </p:ext>
            </p:extLst>
          </p:nvPr>
        </p:nvGraphicFramePr>
        <p:xfrm>
          <a:off x="107950" y="1041400"/>
          <a:ext cx="9015413" cy="549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7" name="Document" r:id="rId4" imgW="8385245" imgH="5104955" progId="Word.Document.12">
                  <p:embed/>
                </p:oleObj>
              </mc:Choice>
              <mc:Fallback>
                <p:oleObj name="Document" r:id="rId4" imgW="8385245" imgH="5104955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041400"/>
                        <a:ext cx="9015413" cy="549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266700" y="979488"/>
            <a:ext cx="8674100" cy="55197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635000" indent="-1778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>
              <a:spcBef>
                <a:spcPts val="50"/>
              </a:spcBef>
              <a:spcAft>
                <a:spcPts val="1100"/>
              </a:spcAft>
              <a:buFontTx/>
              <a:buNone/>
            </a:pPr>
            <a:r>
              <a:rPr lang="en-US" altLang="en-US" sz="2000" i="0" dirty="0">
                <a:solidFill>
                  <a:schemeClr val="tx1"/>
                </a:solidFill>
                <a:latin typeface="Helvetica Neue" pitchFamily="-84" charset="0"/>
              </a:rPr>
              <a:t>• NSTX upgrade outage activities are going well</a:t>
            </a:r>
            <a:endParaRPr lang="en-US" altLang="en-US" sz="1800" i="0" dirty="0">
              <a:solidFill>
                <a:srgbClr val="0000CC"/>
              </a:solidFill>
              <a:latin typeface="Helvetica Neue" pitchFamily="-84" charset="0"/>
            </a:endParaRPr>
          </a:p>
          <a:p>
            <a:pPr lvl="1">
              <a:spcBef>
                <a:spcPts val="50"/>
              </a:spcBef>
              <a:spcAft>
                <a:spcPts val="1100"/>
              </a:spcAft>
              <a:buFontTx/>
              <a:buChar char="-"/>
            </a:pP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The Upgrade Project progressing on cost and on schedule.  CD-4 completion in </a:t>
            </a:r>
            <a:r>
              <a:rPr lang="en-US" altLang="en-US" sz="1600" i="0" dirty="0" smtClean="0">
                <a:solidFill>
                  <a:srgbClr val="0000CC"/>
                </a:solidFill>
                <a:latin typeface="Helvetica Neue" pitchFamily="-84" charset="0"/>
              </a:rPr>
              <a:t>January 2015 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and the research operation starting in </a:t>
            </a:r>
            <a:r>
              <a:rPr lang="en-US" altLang="en-US" sz="1600" i="0" dirty="0" smtClean="0">
                <a:solidFill>
                  <a:srgbClr val="0000CC"/>
                </a:solidFill>
                <a:latin typeface="Helvetica Neue" pitchFamily="-84" charset="0"/>
              </a:rPr>
              <a:t>April 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2015 for 18 run weeks.</a:t>
            </a:r>
          </a:p>
          <a:p>
            <a:pPr lvl="1">
              <a:spcBef>
                <a:spcPts val="50"/>
              </a:spcBef>
              <a:spcAft>
                <a:spcPts val="1100"/>
              </a:spcAft>
              <a:buFontTx/>
              <a:buChar char="-"/>
            </a:pP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Researchers are </a:t>
            </a:r>
            <a:r>
              <a:rPr lang="en-US" altLang="en-US" sz="1600" i="0" dirty="0" smtClean="0">
                <a:solidFill>
                  <a:srgbClr val="0000CC"/>
                </a:solidFill>
                <a:latin typeface="Helvetica Neue" pitchFamily="-84" charset="0"/>
              </a:rPr>
              <a:t>preparing 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for </a:t>
            </a:r>
            <a:r>
              <a:rPr lang="en-US" altLang="en-US" sz="1600" i="0" dirty="0" smtClean="0">
                <a:solidFill>
                  <a:srgbClr val="0000CC"/>
                </a:solidFill>
                <a:latin typeface="Helvetica Neue" pitchFamily="-84" charset="0"/>
              </a:rPr>
              <a:t>NSTX-U 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operation while working productively on data analysis, collaboration, and </a:t>
            </a:r>
            <a:r>
              <a:rPr lang="en-US" altLang="en-US" sz="1600" i="0" dirty="0" smtClean="0">
                <a:solidFill>
                  <a:srgbClr val="0000CC"/>
                </a:solidFill>
                <a:latin typeface="Helvetica Neue" pitchFamily="-84" charset="0"/>
              </a:rPr>
              <a:t>carrying out five 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year plan.</a:t>
            </a:r>
          </a:p>
          <a:p>
            <a:pPr lvl="1">
              <a:spcBef>
                <a:spcPts val="50"/>
              </a:spcBef>
              <a:spcAft>
                <a:spcPts val="1100"/>
              </a:spcAft>
              <a:buFontTx/>
              <a:buChar char="-"/>
            </a:pP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NSTX-U operations plan </a:t>
            </a:r>
            <a:r>
              <a:rPr lang="en-US" altLang="en-US" sz="1600" i="0" dirty="0" smtClean="0">
                <a:solidFill>
                  <a:srgbClr val="0000CC"/>
                </a:solidFill>
                <a:latin typeface="Helvetica Neue" pitchFamily="-84" charset="0"/>
              </a:rPr>
              <a:t>has been developed (see next talk)</a:t>
            </a:r>
            <a:endParaRPr lang="en-US" altLang="en-US" sz="1600" i="0" dirty="0">
              <a:solidFill>
                <a:srgbClr val="0000CC"/>
              </a:solidFill>
              <a:latin typeface="Helvetica Neue" pitchFamily="-84" charset="0"/>
            </a:endParaRPr>
          </a:p>
          <a:p>
            <a:pPr>
              <a:spcBef>
                <a:spcPts val="50"/>
              </a:spcBef>
              <a:spcAft>
                <a:spcPts val="1100"/>
              </a:spcAft>
              <a:buFontTx/>
              <a:buNone/>
            </a:pPr>
            <a:r>
              <a:rPr lang="en-US" altLang="en-US" sz="2000" i="0" dirty="0">
                <a:solidFill>
                  <a:schemeClr val="tx1"/>
                </a:solidFill>
                <a:latin typeface="Helvetica Neue" pitchFamily="-84" charset="0"/>
              </a:rPr>
              <a:t>• </a:t>
            </a:r>
            <a:r>
              <a:rPr lang="en-US" altLang="en-US" sz="2000" i="0" dirty="0" smtClean="0">
                <a:solidFill>
                  <a:schemeClr val="tx1"/>
                </a:solidFill>
                <a:latin typeface="Helvetica Neue" pitchFamily="-84" charset="0"/>
              </a:rPr>
              <a:t>Facility / diagnostic </a:t>
            </a:r>
            <a:r>
              <a:rPr lang="en-US" altLang="en-US" sz="2000" i="0" dirty="0">
                <a:solidFill>
                  <a:schemeClr val="tx1"/>
                </a:solidFill>
                <a:latin typeface="Helvetica Neue" pitchFamily="-84" charset="0"/>
              </a:rPr>
              <a:t>plans developed </a:t>
            </a:r>
            <a:r>
              <a:rPr lang="en-US" altLang="en-US" sz="2000" i="0" dirty="0" smtClean="0">
                <a:solidFill>
                  <a:schemeClr val="tx1"/>
                </a:solidFill>
                <a:latin typeface="Helvetica Neue" pitchFamily="-84" charset="0"/>
              </a:rPr>
              <a:t>and being implemented to </a:t>
            </a:r>
            <a:r>
              <a:rPr lang="en-US" altLang="en-US" sz="2000" i="0" dirty="0">
                <a:solidFill>
                  <a:schemeClr val="tx1"/>
                </a:solidFill>
                <a:latin typeface="Helvetica Neue" pitchFamily="-84" charset="0"/>
              </a:rPr>
              <a:t>support exciting 5 Year NSTX-U research plan </a:t>
            </a:r>
          </a:p>
          <a:p>
            <a:pPr lvl="1">
              <a:spcBef>
                <a:spcPts val="50"/>
              </a:spcBef>
              <a:spcAft>
                <a:spcPts val="1100"/>
              </a:spcAft>
              <a:buFontTx/>
              <a:buChar char="-"/>
            </a:pP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ECH/EBW, </a:t>
            </a:r>
            <a:r>
              <a:rPr lang="en-US" altLang="en-US" sz="1600" i="0" dirty="0" err="1">
                <a:solidFill>
                  <a:srgbClr val="0000CC"/>
                </a:solidFill>
                <a:latin typeface="Helvetica Neue" pitchFamily="-84" charset="0"/>
              </a:rPr>
              <a:t>Divertor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 </a:t>
            </a:r>
            <a:r>
              <a:rPr lang="en-US" altLang="en-US" sz="1600" i="0" dirty="0" err="1">
                <a:solidFill>
                  <a:srgbClr val="0000CC"/>
                </a:solidFill>
                <a:latin typeface="Helvetica Neue" pitchFamily="-84" charset="0"/>
              </a:rPr>
              <a:t>Cryo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-pump, and NCC coils are the high priority major enhancements requiring engineering design in 2015 to be ready in 2017</a:t>
            </a:r>
          </a:p>
          <a:p>
            <a:pPr>
              <a:spcBef>
                <a:spcPts val="50"/>
              </a:spcBef>
              <a:spcAft>
                <a:spcPts val="1100"/>
              </a:spcAft>
              <a:buFontTx/>
              <a:buNone/>
            </a:pPr>
            <a:r>
              <a:rPr lang="en-US" altLang="en-US" sz="2000" i="0" dirty="0">
                <a:solidFill>
                  <a:schemeClr val="tx1"/>
                </a:solidFill>
                <a:latin typeface="Helvetica Neue" pitchFamily="-84" charset="0"/>
              </a:rPr>
              <a:t>• FY 2014-15 budget guidance will enable the timely NSTX-U research operations start while completing the Upgrade Project.</a:t>
            </a:r>
            <a:endParaRPr lang="en-US" altLang="en-US" sz="1600" i="0" dirty="0">
              <a:solidFill>
                <a:srgbClr val="0000CC"/>
              </a:solidFill>
              <a:latin typeface="Helvetica Neue" pitchFamily="-84" charset="0"/>
            </a:endParaRPr>
          </a:p>
          <a:p>
            <a:pPr lvl="1">
              <a:spcBef>
                <a:spcPts val="50"/>
              </a:spcBef>
              <a:spcAft>
                <a:spcPts val="1100"/>
              </a:spcAft>
              <a:buFontTx/>
              <a:buChar char="-"/>
            </a:pP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The base budget restores the budget to the FY 2012 level (inflation adjusted) and enables timely start of the NSTX-U research operations.</a:t>
            </a:r>
          </a:p>
          <a:p>
            <a:pPr lvl="1">
              <a:spcBef>
                <a:spcPts val="50"/>
              </a:spcBef>
              <a:spcAft>
                <a:spcPts val="1100"/>
              </a:spcAft>
              <a:buFontTx/>
              <a:buChar char="-"/>
            </a:pP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Incremental budget will enable full facility utilization and a timely implementation of the Five Year Plan enhancements including ECH, </a:t>
            </a:r>
            <a:r>
              <a:rPr lang="en-US" altLang="en-US" sz="1600" i="0" dirty="0" err="1">
                <a:solidFill>
                  <a:srgbClr val="0000CC"/>
                </a:solidFill>
                <a:latin typeface="Helvetica Neue" pitchFamily="-84" charset="0"/>
              </a:rPr>
              <a:t>Cryo</a:t>
            </a:r>
            <a:r>
              <a:rPr lang="en-US" altLang="en-US" sz="1600" i="0" dirty="0">
                <a:solidFill>
                  <a:srgbClr val="0000CC"/>
                </a:solidFill>
                <a:latin typeface="Helvetica Neue" pitchFamily="-84" charset="0"/>
              </a:rPr>
              <a:t>-pump and partial NCC.</a:t>
            </a:r>
          </a:p>
        </p:txBody>
      </p:sp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  <a:latin typeface="Helvetica Neue" pitchFamily="-84" charset="0"/>
              </a:rPr>
              <a:t>NSTX-U Optimized Facility Plan Has Been Developed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90CFF"/>
                </a:solidFill>
                <a:latin typeface="Helvetica Neue" pitchFamily="-84" charset="0"/>
              </a:rPr>
              <a:t>Exciting Opportunities and Challenges Ahead</a:t>
            </a:r>
            <a:endParaRPr lang="en-US" altLang="en-US" sz="2000" i="0">
              <a:solidFill>
                <a:srgbClr val="0705FF"/>
              </a:solidFill>
              <a:latin typeface="Helvetica Neue" pitchFamily="-84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4E1598DD-A393-4583-A1C5-D4495B7F2DAB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26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F9E9B1D6-4C44-4848-BEE7-992FD89F83AF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27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59394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4400" i="0">
                <a:solidFill>
                  <a:srgbClr val="FF3300"/>
                </a:solidFill>
              </a:rPr>
              <a:t>Backup Slides</a:t>
            </a:r>
            <a:endParaRPr lang="en-US" altLang="en-US" sz="3200" i="0">
              <a:solidFill>
                <a:srgbClr val="0000CC"/>
              </a:solidFill>
              <a:latin typeface="Helvetica Neue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D9AC8AA8-9BA4-4852-B81D-62E9DE70E532}" type="slidenum">
              <a:rPr lang="en-US" altLang="en-US" sz="900" i="0">
                <a:solidFill>
                  <a:schemeClr val="accent2"/>
                </a:solidFill>
                <a:latin typeface="Arial" pitchFamily="34" charset="0"/>
              </a:rPr>
              <a:pPr/>
              <a:t>28</a:t>
            </a:fld>
            <a:endParaRPr lang="en-US" altLang="en-US" sz="900" i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61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019175"/>
            <a:ext cx="73755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17463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</a:rPr>
              <a:t>NSTX Upgrade Project Key Milestones On-Track</a:t>
            </a:r>
            <a:endParaRPr lang="en-US" altLang="en-US" sz="2000" i="0">
              <a:solidFill>
                <a:srgbClr val="1238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88D73AEE-C829-45A8-86D6-F89F55230CA7}" type="slidenum">
              <a:rPr lang="en-US" altLang="en-US" sz="900" i="0">
                <a:solidFill>
                  <a:schemeClr val="accent2"/>
                </a:solidFill>
                <a:latin typeface="Arial" pitchFamily="34" charset="0"/>
              </a:rPr>
              <a:pPr/>
              <a:t>29</a:t>
            </a:fld>
            <a:endParaRPr lang="en-US" altLang="en-US" sz="900" i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3490" name="Rectangle 3"/>
          <p:cNvSpPr>
            <a:spLocks noChangeArrowheads="1"/>
          </p:cNvSpPr>
          <p:nvPr/>
        </p:nvSpPr>
        <p:spPr bwMode="auto">
          <a:xfrm>
            <a:off x="0" y="17463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</a:rPr>
              <a:t>Remaining Assembly Steps for the </a:t>
            </a:r>
            <a:r>
              <a:rPr lang="en-US" altLang="en-US" sz="3200" i="0">
                <a:solidFill>
                  <a:srgbClr val="FF0000"/>
                </a:solidFill>
              </a:rPr>
              <a:t>Centerstack</a:t>
            </a:r>
            <a:endParaRPr lang="en-US" altLang="en-US" sz="2800" i="0">
              <a:solidFill>
                <a:srgbClr val="FF0000"/>
              </a:solidFill>
            </a:endParaRPr>
          </a:p>
        </p:txBody>
      </p:sp>
      <p:pic>
        <p:nvPicPr>
          <p:cNvPr id="634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7900"/>
            <a:ext cx="90043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22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buFontTx/>
              <a:buNone/>
              <a:defRPr/>
            </a:pPr>
            <a:r>
              <a:rPr lang="en-US" sz="3200" i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NSTX Upgrade Project Progress Overview</a:t>
            </a:r>
          </a:p>
          <a:p>
            <a:pPr algn="ctr">
              <a:buFontTx/>
              <a:buNone/>
              <a:defRPr/>
            </a:pP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>R. </a:t>
            </a:r>
            <a:r>
              <a:rPr lang="en-US" sz="1400" dirty="0" err="1">
                <a:latin typeface="Helvetica" charset="0"/>
                <a:ea typeface="ＭＳ Ｐゴシック" charset="0"/>
                <a:cs typeface="ＭＳ Ｐゴシック" charset="0"/>
              </a:rPr>
              <a:t>Strykowsky</a:t>
            </a: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>, E. Perry, T. Stevenson, L. </a:t>
            </a:r>
            <a:r>
              <a:rPr lang="en-US" sz="1400" dirty="0" err="1">
                <a:latin typeface="Helvetica" charset="0"/>
                <a:ea typeface="ＭＳ Ｐゴシック" charset="0"/>
                <a:cs typeface="ＭＳ Ｐゴシック" charset="0"/>
              </a:rPr>
              <a:t>Dudek</a:t>
            </a: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>, S. </a:t>
            </a:r>
            <a:r>
              <a:rPr lang="en-US" sz="1400" dirty="0" err="1">
                <a:latin typeface="Helvetica" charset="0"/>
                <a:ea typeface="ＭＳ Ｐゴシック" charset="0"/>
                <a:cs typeface="ＭＳ Ｐゴシック" charset="0"/>
              </a:rPr>
              <a:t>Langish</a:t>
            </a: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>, T. </a:t>
            </a:r>
            <a:r>
              <a:rPr lang="en-US" sz="1400" dirty="0" err="1">
                <a:latin typeface="Helvetica" charset="0"/>
                <a:ea typeface="ＭＳ Ｐゴシック" charset="0"/>
                <a:cs typeface="ＭＳ Ｐゴシック" charset="0"/>
              </a:rPr>
              <a:t>Egebo</a:t>
            </a: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>, M. Williams and the NSTX-U Team</a:t>
            </a:r>
          </a:p>
        </p:txBody>
      </p:sp>
      <p:sp>
        <p:nvSpPr>
          <p:cNvPr id="19458" name="Slide Number Placeholder 8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fld id="{79B651A3-5B2C-4656-A3EE-D4EDD8A63690}" type="slidenum">
              <a:rPr lang="en-US" altLang="en-US" sz="900" i="0">
                <a:solidFill>
                  <a:srgbClr val="898989"/>
                </a:solidFill>
                <a:latin typeface="Calibri" pitchFamily="34" charset="0"/>
              </a:rPr>
              <a:pPr algn="r"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900" i="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19459" name="Group 31"/>
          <p:cNvGrpSpPr>
            <a:grpSpLocks/>
          </p:cNvGrpSpPr>
          <p:nvPr/>
        </p:nvGrpSpPr>
        <p:grpSpPr bwMode="auto">
          <a:xfrm>
            <a:off x="-9525" y="1295400"/>
            <a:ext cx="4919663" cy="3378200"/>
            <a:chOff x="244475" y="1117601"/>
            <a:chExt cx="4919225" cy="3378199"/>
          </a:xfrm>
        </p:grpSpPr>
        <p:sp>
          <p:nvSpPr>
            <p:cNvPr id="19488" name="Rectangle 3"/>
            <p:cNvSpPr txBox="1">
              <a:spLocks noChangeArrowheads="1"/>
            </p:cNvSpPr>
            <p:nvPr/>
          </p:nvSpPr>
          <p:spPr bwMode="auto">
            <a:xfrm>
              <a:off x="244475" y="1117601"/>
              <a:ext cx="3692525" cy="3378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>
                <a:lnSpc>
                  <a:spcPts val="1600"/>
                </a:lnSpc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 i="0">
                  <a:solidFill>
                    <a:srgbClr val="FF0000"/>
                  </a:solidFill>
                  <a:latin typeface="Calibri" pitchFamily="34" charset="0"/>
                </a:rPr>
                <a:t>Inner TF bundle</a:t>
              </a:r>
              <a:endParaRPr lang="en-US" altLang="en-US" sz="600" i="0">
                <a:solidFill>
                  <a:srgbClr val="FF0000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 i="0">
                  <a:solidFill>
                    <a:srgbClr val="FF0000"/>
                  </a:solidFill>
                  <a:latin typeface="Calibri" pitchFamily="34" charset="0"/>
                </a:rPr>
                <a:t>TF Flex bus</a:t>
              </a:r>
              <a:endParaRPr lang="en-US" altLang="en-US" sz="600" i="0">
                <a:solidFill>
                  <a:srgbClr val="FF0000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r>
                <a:rPr lang="en-US" altLang="en-US" sz="1800" i="0">
                  <a:solidFill>
                    <a:srgbClr val="FF0000"/>
                  </a:solidFill>
                  <a:latin typeface="Calibri" pitchFamily="34" charset="0"/>
                </a:rPr>
                <a:t>OH coil</a:t>
              </a:r>
              <a:endParaRPr lang="en-US" altLang="en-US" sz="600" i="0">
                <a:solidFill>
                  <a:srgbClr val="FF0000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r>
                <a:rPr lang="en-US" altLang="en-US" sz="1800" i="0">
                  <a:solidFill>
                    <a:srgbClr val="FF0000"/>
                  </a:solidFill>
                  <a:latin typeface="Calibri" pitchFamily="34" charset="0"/>
                </a:rPr>
                <a:t>Inner PF coils</a:t>
              </a: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endParaRPr lang="en-US" altLang="en-US" sz="700" i="0">
                <a:solidFill>
                  <a:schemeClr val="tx1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 i="0">
                  <a:solidFill>
                    <a:srgbClr val="0000FF"/>
                  </a:solidFill>
                  <a:latin typeface="Calibri" pitchFamily="34" charset="0"/>
                </a:rPr>
                <a:t>Enhance outer TF supports</a:t>
              </a:r>
              <a:endParaRPr lang="en-US" altLang="en-US" sz="600" i="0">
                <a:solidFill>
                  <a:srgbClr val="0000FF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 i="0">
                  <a:solidFill>
                    <a:srgbClr val="0000FF"/>
                  </a:solidFill>
                  <a:latin typeface="Calibri" pitchFamily="34" charset="0"/>
                </a:rPr>
                <a:t>Enhance PF supports</a:t>
              </a:r>
              <a:endParaRPr lang="en-US" altLang="en-US" sz="600" i="0">
                <a:solidFill>
                  <a:srgbClr val="0000FF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 i="0">
                  <a:solidFill>
                    <a:srgbClr val="0000FF"/>
                  </a:solidFill>
                  <a:latin typeface="Calibri" pitchFamily="34" charset="0"/>
                </a:rPr>
                <a:t>Reinforce umbrella structure</a:t>
              </a:r>
              <a:endParaRPr lang="en-US" altLang="en-US" sz="600" i="0">
                <a:solidFill>
                  <a:srgbClr val="0000FF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r>
                <a:rPr lang="en-US" altLang="en-US" sz="1800" i="0">
                  <a:solidFill>
                    <a:srgbClr val="0000FF"/>
                  </a:solidFill>
                  <a:latin typeface="Calibri" pitchFamily="34" charset="0"/>
                </a:rPr>
                <a:t>New umbrella lids</a:t>
              </a: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endParaRPr lang="en-US" altLang="en-US" sz="700" i="0">
                <a:solidFill>
                  <a:srgbClr val="0000FF"/>
                </a:solidFill>
                <a:latin typeface="Calibri" pitchFamily="34" charset="0"/>
              </a:endParaRP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r>
                <a:rPr lang="en-US" altLang="en-US" sz="1800" i="0">
                  <a:solidFill>
                    <a:schemeClr val="tx1"/>
                  </a:solidFill>
                  <a:latin typeface="Calibri" pitchFamily="34" charset="0"/>
                </a:rPr>
                <a:t>Power systems </a:t>
              </a:r>
            </a:p>
            <a:p>
              <a:pPr>
                <a:lnSpc>
                  <a:spcPts val="1600"/>
                </a:lnSpc>
                <a:spcBef>
                  <a:spcPct val="0"/>
                </a:spcBef>
              </a:pPr>
              <a:r>
                <a:rPr lang="en-US" altLang="en-US" sz="1800" i="0">
                  <a:solidFill>
                    <a:schemeClr val="tx1"/>
                  </a:solidFill>
                  <a:latin typeface="Calibri" pitchFamily="34" charset="0"/>
                </a:rPr>
                <a:t>I&amp;C, Services, Coil protection </a:t>
              </a:r>
            </a:p>
          </p:txBody>
        </p:sp>
        <p:sp>
          <p:nvSpPr>
            <p:cNvPr id="19489" name="Text Box 4"/>
            <p:cNvSpPr txBox="1">
              <a:spLocks noChangeArrowheads="1"/>
            </p:cNvSpPr>
            <p:nvPr/>
          </p:nvSpPr>
          <p:spPr bwMode="auto">
            <a:xfrm>
              <a:off x="3530600" y="1486853"/>
              <a:ext cx="1121268" cy="16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</a:rPr>
                <a:t>Center stack</a:t>
              </a:r>
            </a:p>
          </p:txBody>
        </p:sp>
        <p:sp>
          <p:nvSpPr>
            <p:cNvPr id="19490" name="AutoShape 5"/>
            <p:cNvSpPr>
              <a:spLocks/>
            </p:cNvSpPr>
            <p:nvPr/>
          </p:nvSpPr>
          <p:spPr bwMode="auto">
            <a:xfrm>
              <a:off x="3149600" y="1193800"/>
              <a:ext cx="203200" cy="762000"/>
            </a:xfrm>
            <a:prstGeom prst="rightBrace">
              <a:avLst>
                <a:gd name="adj1" fmla="val 52083"/>
                <a:gd name="adj2" fmla="val 50000"/>
              </a:avLst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ts val="1200"/>
                </a:lnSpc>
                <a:spcBef>
                  <a:spcPct val="0"/>
                </a:spcBef>
              </a:pPr>
              <a:endParaRPr lang="en-US" altLang="en-US" sz="800"/>
            </a:p>
          </p:txBody>
        </p:sp>
        <p:sp>
          <p:nvSpPr>
            <p:cNvPr id="19491" name="AutoShape 5"/>
            <p:cNvSpPr>
              <a:spLocks/>
            </p:cNvSpPr>
            <p:nvPr/>
          </p:nvSpPr>
          <p:spPr bwMode="auto">
            <a:xfrm>
              <a:off x="3541713" y="2184400"/>
              <a:ext cx="217487" cy="838200"/>
            </a:xfrm>
            <a:prstGeom prst="rightBrace">
              <a:avLst>
                <a:gd name="adj1" fmla="val 52172"/>
                <a:gd name="adj2" fmla="val 50000"/>
              </a:avLst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ts val="1200"/>
                </a:lnSpc>
                <a:spcBef>
                  <a:spcPct val="0"/>
                </a:spcBef>
              </a:pPr>
              <a:endParaRPr lang="en-US" altLang="en-US" sz="800"/>
            </a:p>
          </p:txBody>
        </p:sp>
        <p:sp>
          <p:nvSpPr>
            <p:cNvPr id="19492" name="Text Box 4"/>
            <p:cNvSpPr txBox="1">
              <a:spLocks noChangeArrowheads="1"/>
            </p:cNvSpPr>
            <p:nvPr/>
          </p:nvSpPr>
          <p:spPr bwMode="auto">
            <a:xfrm>
              <a:off x="3908181" y="2553653"/>
              <a:ext cx="841619" cy="16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</a:rPr>
                <a:t>Structure</a:t>
              </a:r>
            </a:p>
          </p:txBody>
        </p:sp>
        <p:sp>
          <p:nvSpPr>
            <p:cNvPr id="19493" name="AutoShape 5"/>
            <p:cNvSpPr>
              <a:spLocks/>
            </p:cNvSpPr>
            <p:nvPr/>
          </p:nvSpPr>
          <p:spPr bwMode="auto">
            <a:xfrm>
              <a:off x="3683001" y="3175000"/>
              <a:ext cx="228600" cy="457200"/>
            </a:xfrm>
            <a:prstGeom prst="rightBrace">
              <a:avLst>
                <a:gd name="adj1" fmla="val 52111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ts val="1200"/>
                </a:lnSpc>
                <a:spcBef>
                  <a:spcPct val="0"/>
                </a:spcBef>
              </a:pPr>
              <a:endParaRPr lang="en-US" altLang="en-US" sz="800"/>
            </a:p>
          </p:txBody>
        </p:sp>
        <p:sp>
          <p:nvSpPr>
            <p:cNvPr id="19494" name="Text Box 4"/>
            <p:cNvSpPr txBox="1">
              <a:spLocks noChangeArrowheads="1"/>
            </p:cNvSpPr>
            <p:nvPr/>
          </p:nvSpPr>
          <p:spPr bwMode="auto">
            <a:xfrm>
              <a:off x="3987800" y="3327400"/>
              <a:ext cx="1175900" cy="16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Arial" pitchFamily="34" charset="0"/>
                </a:rPr>
                <a:t>Ancillary Sys</a:t>
              </a:r>
            </a:p>
          </p:txBody>
        </p:sp>
      </p:grpSp>
      <p:sp>
        <p:nvSpPr>
          <p:cNvPr id="31" name="Content Placeholder 2"/>
          <p:cNvSpPr>
            <a:spLocks noGrp="1"/>
          </p:cNvSpPr>
          <p:nvPr>
            <p:ph idx="4294967295"/>
          </p:nvPr>
        </p:nvSpPr>
        <p:spPr>
          <a:xfrm>
            <a:off x="5092700" y="1139825"/>
            <a:ext cx="4025900" cy="3089275"/>
          </a:xfrm>
        </p:spPr>
        <p:txBody>
          <a:bodyPr/>
          <a:lstStyle/>
          <a:p>
            <a:pPr marL="18288" indent="0">
              <a:lnSpc>
                <a:spcPts val="1300"/>
              </a:lnSpc>
              <a:spcBef>
                <a:spcPts val="0"/>
              </a:spcBef>
              <a:buFontTx/>
              <a:buNone/>
              <a:defRPr/>
            </a:pP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800" b="1" dirty="0" smtClean="0">
                <a:latin typeface="Calibri" charset="0"/>
                <a:ea typeface="ＭＳ Ｐゴシック" charset="-128"/>
              </a:rPr>
              <a:t>Decontaminate TFTR </a:t>
            </a:r>
            <a:r>
              <a:rPr lang="en-US" sz="1800" b="1" dirty="0" err="1" smtClean="0">
                <a:latin typeface="Calibri" charset="0"/>
                <a:ea typeface="ＭＳ Ｐゴシック" charset="-128"/>
              </a:rPr>
              <a:t>beamline</a:t>
            </a: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800" b="1" dirty="0" smtClean="0">
                <a:latin typeface="Calibri" charset="0"/>
                <a:ea typeface="ＭＳ Ｐゴシック" charset="-128"/>
              </a:rPr>
              <a:t>Refurbish </a:t>
            </a:r>
            <a:r>
              <a:rPr lang="en-US" sz="1800" b="1" dirty="0">
                <a:latin typeface="Calibri" charset="0"/>
                <a:ea typeface="ＭＳ Ｐゴシック" charset="-128"/>
              </a:rPr>
              <a:t>for reuse </a:t>
            </a: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800" b="1" dirty="0">
                <a:latin typeface="Calibri" charset="0"/>
                <a:ea typeface="ＭＳ Ｐゴシック" charset="-128"/>
              </a:rPr>
              <a:t>Relocate pump duct, 22 racks and numerous diagnostics to make room in the NSTX Test Cell</a:t>
            </a: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800" b="1" dirty="0">
                <a:latin typeface="Calibri" charset="0"/>
                <a:ea typeface="ＭＳ Ｐゴシック" charset="-128"/>
              </a:rPr>
              <a:t>Install new port on vacuum vessel to accommodate NB2</a:t>
            </a: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800" b="1" dirty="0">
                <a:latin typeface="Calibri" charset="0"/>
                <a:ea typeface="ＭＳ Ｐゴシック" charset="-128"/>
              </a:rPr>
              <a:t>Move NB2 to the NSTX Test Cell</a:t>
            </a:r>
          </a:p>
          <a:p>
            <a:pPr marL="361188">
              <a:lnSpc>
                <a:spcPts val="1300"/>
              </a:lnSpc>
              <a:spcBef>
                <a:spcPts val="0"/>
              </a:spcBef>
              <a:buFont typeface="Arial"/>
              <a:buChar char="•"/>
              <a:defRPr/>
            </a:pPr>
            <a:endParaRPr lang="en-US" sz="1800" b="1" dirty="0">
              <a:latin typeface="Calibri" charset="0"/>
              <a:ea typeface="ＭＳ Ｐゴシック" charset="-128"/>
            </a:endParaRPr>
          </a:p>
          <a:p>
            <a:pPr marL="361188">
              <a:lnSpc>
                <a:spcPts val="1300"/>
              </a:lnSpc>
              <a:spcBef>
                <a:spcPts val="0"/>
              </a:spcBef>
              <a:buFont typeface="Arial"/>
              <a:buChar char="•"/>
              <a:defRPr/>
            </a:pPr>
            <a:r>
              <a:rPr lang="en-US" sz="1800" b="1" dirty="0" smtClean="0">
                <a:latin typeface="Calibri" charset="0"/>
                <a:ea typeface="ＭＳ Ｐゴシック" charset="-128"/>
              </a:rPr>
              <a:t>Install power</a:t>
            </a:r>
            <a:r>
              <a:rPr lang="en-US" sz="1800" b="1" dirty="0">
                <a:latin typeface="Calibri" charset="0"/>
                <a:ea typeface="ＭＳ Ｐゴシック" charset="-128"/>
              </a:rPr>
              <a:t>, water, </a:t>
            </a:r>
            <a:r>
              <a:rPr lang="en-US" sz="1800" b="1" dirty="0" err="1">
                <a:latin typeface="Calibri" charset="0"/>
                <a:ea typeface="ＭＳ Ｐゴシック" charset="-128"/>
              </a:rPr>
              <a:t>cryo</a:t>
            </a:r>
            <a:r>
              <a:rPr lang="en-US" sz="1800" b="1" dirty="0">
                <a:latin typeface="Calibri" charset="0"/>
                <a:ea typeface="ＭＳ Ｐゴシック" charset="-128"/>
              </a:rPr>
              <a:t> and </a:t>
            </a:r>
            <a:r>
              <a:rPr lang="en-US" sz="1800" b="1" dirty="0" smtClean="0">
                <a:latin typeface="Calibri" charset="0"/>
                <a:ea typeface="ＭＳ Ｐゴシック" charset="-128"/>
              </a:rPr>
              <a:t>controls</a:t>
            </a:r>
            <a:endParaRPr lang="en-US" sz="1800" b="1" dirty="0">
              <a:latin typeface="Calibri" charset="0"/>
              <a:ea typeface="ＭＳ Ｐゴシック" charset="-128"/>
            </a:endParaRPr>
          </a:p>
        </p:txBody>
      </p:sp>
      <p:sp>
        <p:nvSpPr>
          <p:cNvPr id="19461" name="TextBox 32"/>
          <p:cNvSpPr txBox="1">
            <a:spLocks noChangeArrowheads="1"/>
          </p:cNvSpPr>
          <p:nvPr/>
        </p:nvSpPr>
        <p:spPr bwMode="auto">
          <a:xfrm>
            <a:off x="5842000" y="901700"/>
            <a:ext cx="257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 u="sng">
                <a:solidFill>
                  <a:schemeClr val="tx1"/>
                </a:solidFill>
              </a:rPr>
              <a:t>2</a:t>
            </a:r>
            <a:r>
              <a:rPr lang="en-US" altLang="en-US" sz="1800" i="0" u="sng" baseline="30000">
                <a:solidFill>
                  <a:schemeClr val="tx1"/>
                </a:solidFill>
              </a:rPr>
              <a:t>nd</a:t>
            </a:r>
            <a:r>
              <a:rPr lang="en-US" altLang="en-US" sz="1800" i="0" u="sng">
                <a:solidFill>
                  <a:schemeClr val="tx1"/>
                </a:solidFill>
              </a:rPr>
              <a:t> NBI Project Scope</a:t>
            </a:r>
          </a:p>
        </p:txBody>
      </p:sp>
      <p:sp>
        <p:nvSpPr>
          <p:cNvPr id="19462" name="TextBox 33"/>
          <p:cNvSpPr txBox="1">
            <a:spLocks noChangeArrowheads="1"/>
          </p:cNvSpPr>
          <p:nvPr/>
        </p:nvSpPr>
        <p:spPr bwMode="auto">
          <a:xfrm>
            <a:off x="381000" y="889000"/>
            <a:ext cx="373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 u="sng">
                <a:solidFill>
                  <a:schemeClr val="tx1"/>
                </a:solidFill>
              </a:rPr>
              <a:t>New Center Stack Project Scope</a:t>
            </a:r>
          </a:p>
        </p:txBody>
      </p:sp>
      <p:sp>
        <p:nvSpPr>
          <p:cNvPr id="1946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ABEAE953-4443-46A5-9AA1-BBA4A5DAFFC2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3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grpSp>
        <p:nvGrpSpPr>
          <p:cNvPr id="19464" name="Group 17"/>
          <p:cNvGrpSpPr>
            <a:grpSpLocks/>
          </p:cNvGrpSpPr>
          <p:nvPr/>
        </p:nvGrpSpPr>
        <p:grpSpPr bwMode="auto">
          <a:xfrm>
            <a:off x="390525" y="3733800"/>
            <a:ext cx="3392488" cy="2886075"/>
            <a:chOff x="1711114" y="1248497"/>
            <a:chExt cx="6135449" cy="5217394"/>
          </a:xfrm>
        </p:grpSpPr>
        <p:grpSp>
          <p:nvGrpSpPr>
            <p:cNvPr id="19468" name="Group 27"/>
            <p:cNvGrpSpPr>
              <a:grpSpLocks/>
            </p:cNvGrpSpPr>
            <p:nvPr/>
          </p:nvGrpSpPr>
          <p:grpSpPr bwMode="auto">
            <a:xfrm>
              <a:off x="2739496" y="1634188"/>
              <a:ext cx="3913187" cy="4625975"/>
              <a:chOff x="881031" y="484187"/>
              <a:chExt cx="5290375" cy="6255572"/>
            </a:xfrm>
          </p:grpSpPr>
          <p:pic>
            <p:nvPicPr>
              <p:cNvPr id="19486" name="Picture 26" descr="C:\Users\rstrykow\Desktop\NSTX UPGRADE\photos\nstx-vessel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31" y="484187"/>
                <a:ext cx="5290375" cy="6255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7" name="Picture 27" descr="C:\Users\rstrykow\AppData\Local\Microsoft\Windows\Temporary Internet Files\Content.IE5\PPFDABU4\MP900184966[1].jpg"/>
              <p:cNvPicPr>
                <a:picLocks noChangeAspect="1" noChangeArrowheads="1"/>
              </p:cNvPicPr>
              <p:nvPr/>
            </p:nvPicPr>
            <p:blipFill>
              <a:blip r:embed="rId3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31" y="4824247"/>
                <a:ext cx="743733" cy="1473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69" name="TextBox 22"/>
            <p:cNvSpPr txBox="1">
              <a:spLocks noChangeArrowheads="1"/>
            </p:cNvSpPr>
            <p:nvPr/>
          </p:nvSpPr>
          <p:spPr bwMode="auto">
            <a:xfrm>
              <a:off x="5938887" y="2370669"/>
              <a:ext cx="1791002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Outer TF</a:t>
              </a:r>
            </a:p>
          </p:txBody>
        </p:sp>
        <p:sp>
          <p:nvSpPr>
            <p:cNvPr id="19470" name="TextBox 23"/>
            <p:cNvSpPr txBox="1">
              <a:spLocks noChangeArrowheads="1"/>
            </p:cNvSpPr>
            <p:nvPr/>
          </p:nvSpPr>
          <p:spPr bwMode="auto">
            <a:xfrm>
              <a:off x="5436199" y="1862780"/>
              <a:ext cx="2287488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TF Flex-Bus</a:t>
              </a:r>
            </a:p>
          </p:txBody>
        </p:sp>
        <p:sp>
          <p:nvSpPr>
            <p:cNvPr id="19471" name="TextBox 25"/>
            <p:cNvSpPr txBox="1">
              <a:spLocks noChangeArrowheads="1"/>
            </p:cNvSpPr>
            <p:nvPr/>
          </p:nvSpPr>
          <p:spPr bwMode="auto">
            <a:xfrm>
              <a:off x="1711114" y="1599138"/>
              <a:ext cx="2430569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Center-Stack</a:t>
              </a:r>
            </a:p>
          </p:txBody>
        </p:sp>
        <p:sp>
          <p:nvSpPr>
            <p:cNvPr id="19472" name="TextBox 34"/>
            <p:cNvSpPr txBox="1">
              <a:spLocks noChangeArrowheads="1"/>
            </p:cNvSpPr>
            <p:nvPr/>
          </p:nvSpPr>
          <p:spPr bwMode="auto">
            <a:xfrm>
              <a:off x="6189931" y="3437353"/>
              <a:ext cx="1646449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PF #5-U</a:t>
              </a:r>
            </a:p>
          </p:txBody>
        </p:sp>
        <p:sp>
          <p:nvSpPr>
            <p:cNvPr id="19473" name="TextBox 35"/>
            <p:cNvSpPr txBox="1">
              <a:spLocks noChangeArrowheads="1"/>
            </p:cNvSpPr>
            <p:nvPr/>
          </p:nvSpPr>
          <p:spPr bwMode="auto">
            <a:xfrm>
              <a:off x="3746004" y="1248497"/>
              <a:ext cx="3338981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Umbrella Structure </a:t>
              </a:r>
            </a:p>
          </p:txBody>
        </p:sp>
        <p:sp>
          <p:nvSpPr>
            <p:cNvPr id="19474" name="TextBox 36"/>
            <p:cNvSpPr txBox="1">
              <a:spLocks noChangeArrowheads="1"/>
            </p:cNvSpPr>
            <p:nvPr/>
          </p:nvSpPr>
          <p:spPr bwMode="auto">
            <a:xfrm>
              <a:off x="3530601" y="5888814"/>
              <a:ext cx="3802815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Center-stack Pedestal</a:t>
              </a:r>
            </a:p>
          </p:txBody>
        </p:sp>
        <p:sp>
          <p:nvSpPr>
            <p:cNvPr id="19475" name="TextBox 37"/>
            <p:cNvSpPr txBox="1">
              <a:spLocks noChangeArrowheads="1"/>
            </p:cNvSpPr>
            <p:nvPr/>
          </p:nvSpPr>
          <p:spPr bwMode="auto">
            <a:xfrm>
              <a:off x="6200114" y="3115620"/>
              <a:ext cx="1646449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PF #4-U</a:t>
              </a:r>
            </a:p>
          </p:txBody>
        </p:sp>
        <p:sp>
          <p:nvSpPr>
            <p:cNvPr id="19476" name="TextBox 38"/>
            <p:cNvSpPr txBox="1">
              <a:spLocks noChangeArrowheads="1"/>
            </p:cNvSpPr>
            <p:nvPr/>
          </p:nvSpPr>
          <p:spPr bwMode="auto">
            <a:xfrm>
              <a:off x="5968934" y="4335818"/>
              <a:ext cx="1610755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PF #3-L</a:t>
              </a:r>
            </a:p>
          </p:txBody>
        </p:sp>
        <p:sp>
          <p:nvSpPr>
            <p:cNvPr id="19477" name="TextBox 39"/>
            <p:cNvSpPr txBox="1">
              <a:spLocks noChangeArrowheads="1"/>
            </p:cNvSpPr>
            <p:nvPr/>
          </p:nvSpPr>
          <p:spPr bwMode="auto">
            <a:xfrm>
              <a:off x="5762763" y="4674372"/>
              <a:ext cx="1610755" cy="57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/>
                <a:t>PF #2-L</a:t>
              </a:r>
            </a:p>
          </p:txBody>
        </p:sp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flipV="1">
              <a:off x="4519007" y="5679551"/>
              <a:ext cx="0" cy="35012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Arrow Connector 41"/>
            <p:cNvCxnSpPr>
              <a:cxnSpLocks noChangeShapeType="1"/>
              <a:stCxn id="19477" idx="1"/>
            </p:cNvCxnSpPr>
            <p:nvPr/>
          </p:nvCxnSpPr>
          <p:spPr bwMode="auto">
            <a:xfrm flipH="1" flipV="1">
              <a:off x="5035798" y="4838685"/>
              <a:ext cx="726378" cy="12340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Arrow Connector 42"/>
            <p:cNvCxnSpPr>
              <a:cxnSpLocks noChangeShapeType="1"/>
            </p:cNvCxnSpPr>
            <p:nvPr/>
          </p:nvCxnSpPr>
          <p:spPr bwMode="auto">
            <a:xfrm flipH="1">
              <a:off x="5429133" y="4537349"/>
              <a:ext cx="605792" cy="12340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Arrow Connector 43"/>
            <p:cNvCxnSpPr>
              <a:cxnSpLocks noChangeShapeType="1"/>
            </p:cNvCxnSpPr>
            <p:nvPr/>
          </p:nvCxnSpPr>
          <p:spPr bwMode="auto">
            <a:xfrm flipH="1" flipV="1">
              <a:off x="5526749" y="3294704"/>
              <a:ext cx="726376" cy="57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 flipH="1" flipV="1">
              <a:off x="5655946" y="3478374"/>
              <a:ext cx="602922" cy="12914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Arrow Connector 45"/>
            <p:cNvCxnSpPr>
              <a:cxnSpLocks noChangeShapeType="1"/>
            </p:cNvCxnSpPr>
            <p:nvPr/>
          </p:nvCxnSpPr>
          <p:spPr bwMode="auto">
            <a:xfrm flipH="1">
              <a:off x="5598525" y="2683424"/>
              <a:ext cx="654601" cy="9183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 flipH="1">
              <a:off x="4872148" y="2049187"/>
              <a:ext cx="654601" cy="9183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Arrow Connector 47"/>
            <p:cNvCxnSpPr>
              <a:cxnSpLocks noChangeShapeType="1"/>
            </p:cNvCxnSpPr>
            <p:nvPr/>
          </p:nvCxnSpPr>
          <p:spPr bwMode="auto">
            <a:xfrm>
              <a:off x="3005961" y="2278775"/>
              <a:ext cx="1538886" cy="74329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94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4038600"/>
            <a:ext cx="249555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3" descr="0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-3056"/>
          <a:stretch>
            <a:fillRect/>
          </a:stretch>
        </p:blipFill>
        <p:spPr bwMode="auto">
          <a:xfrm>
            <a:off x="5029200" y="4038600"/>
            <a:ext cx="17399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58"/>
          <p:cNvSpPr>
            <a:spLocks noChangeArrowheads="1"/>
          </p:cNvSpPr>
          <p:nvPr/>
        </p:nvSpPr>
        <p:spPr bwMode="auto">
          <a:xfrm>
            <a:off x="6896100" y="3895725"/>
            <a:ext cx="30163" cy="2447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1CDE92C7-4C3D-453E-9772-13224263F3B4}" type="slidenum">
              <a:rPr lang="en-US" altLang="en-US" sz="900" i="0">
                <a:solidFill>
                  <a:schemeClr val="accent2"/>
                </a:solidFill>
                <a:latin typeface="Arial" pitchFamily="34" charset="0"/>
              </a:rPr>
              <a:pPr/>
              <a:t>30</a:t>
            </a:fld>
            <a:endParaRPr lang="en-US" altLang="en-US" sz="900" i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0" y="17463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000"/>
                </a:solidFill>
              </a:rPr>
              <a:t>Remaining Construction Work in NSTX-U Test Cell</a:t>
            </a:r>
          </a:p>
        </p:txBody>
      </p:sp>
      <p:pic>
        <p:nvPicPr>
          <p:cNvPr id="655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ontent Placeholder 2"/>
          <p:cNvSpPr>
            <a:spLocks noGrp="1"/>
          </p:cNvSpPr>
          <p:nvPr>
            <p:ph idx="1"/>
          </p:nvPr>
        </p:nvSpPr>
        <p:spPr>
          <a:xfrm>
            <a:off x="58738" y="896938"/>
            <a:ext cx="9144000" cy="5943600"/>
          </a:xfrm>
        </p:spPr>
        <p:txBody>
          <a:bodyPr/>
          <a:lstStyle/>
          <a:p>
            <a:r>
              <a:rPr lang="en-US" altLang="en-US" sz="1800" b="1" smtClean="0">
                <a:ea typeface="ヒラギノ角ゴ Pro W3" pitchFamily="-84" charset="-128"/>
              </a:rPr>
              <a:t>Upgrading the Plasma Control System (PCS) for NSTX-U.</a:t>
            </a:r>
          </a:p>
          <a:p>
            <a:r>
              <a:rPr lang="en-US" altLang="en-US" sz="1800" b="1" smtClean="0">
                <a:ea typeface="ヒラギノ角ゴ Pro W3" pitchFamily="-84" charset="-128"/>
              </a:rPr>
              <a:t>Upgrading HHFW antenna feedthroughs for higher disruption forces.</a:t>
            </a:r>
          </a:p>
          <a:p>
            <a:r>
              <a:rPr lang="en-US" altLang="en-US" sz="1800" b="1" smtClean="0">
                <a:ea typeface="ヒラギノ角ゴ Pro W3" pitchFamily="-84" charset="-128"/>
              </a:rPr>
              <a:t>Boundary Physics Operations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Improving the PFC geometry at the CHI gap to protect the vessel and coils.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Upgrading gas injection system including the massive gas injection disruption mitigation system.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Boronization system will be readied to support initial research operations.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Preparing lithium systems (LITERs, granule injector for ELM trigger, upward LITER).</a:t>
            </a:r>
          </a:p>
          <a:p>
            <a:r>
              <a:rPr lang="en-US" altLang="en-US" sz="1800" b="1" smtClean="0">
                <a:ea typeface="ヒラギノ角ゴ Pro W3" pitchFamily="-84" charset="-128"/>
              </a:rPr>
              <a:t>Diagnostic Enhancements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MPTS re-alignment and laser dump relocation.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Fabricated new port covers to support high-priority diagnostics.  The last large port being installed.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Installing additional, redundant magnetic sensors.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Upgrading diagnostics: Bolometry (PPPL), ssNPAs, spectroscopy (collaborators)</a:t>
            </a:r>
          </a:p>
          <a:p>
            <a:r>
              <a:rPr lang="en-US" altLang="en-US" sz="1800" b="1" smtClean="0">
                <a:ea typeface="ヒラギノ角ゴ Pro W3" pitchFamily="-84" charset="-128"/>
              </a:rPr>
              <a:t>Physics &amp; Engineering Operations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Firing generators for 68 Transrex rectifiers replaced.  Testing starting.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Repair of the Motor Generator radial arm weld cracks to complete in July.</a:t>
            </a:r>
          </a:p>
          <a:p>
            <a:pPr lvl="1"/>
            <a:r>
              <a:rPr lang="en-US" altLang="en-US" sz="1600" b="1" smtClean="0">
                <a:ea typeface="ヒラギノ角ゴ Pro W3" pitchFamily="-84" charset="-128"/>
              </a:rPr>
              <a:t>Upgrading the poloidal field coil supplies to support up-down symmetric snowflake divertors on-going.</a:t>
            </a:r>
          </a:p>
        </p:txBody>
      </p:sp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0" y="17463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  <a:latin typeface="Arial" pitchFamily="34" charset="0"/>
                <a:ea typeface="ヒラギノ角ゴ Pro W3" pitchFamily="-84" charset="-128"/>
              </a:rPr>
              <a:t>Engineering / Research Operations Preparation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1238FF"/>
                </a:solidFill>
                <a:latin typeface="Arial" pitchFamily="34" charset="0"/>
                <a:ea typeface="ヒラギノ角ゴ Pro W3" pitchFamily="-84" charset="-128"/>
              </a:rPr>
              <a:t>Ramping up for the NSTX-U Operations in Dec. 2014</a:t>
            </a:r>
            <a:endParaRPr lang="en-US" altLang="en-US" sz="2000" i="0">
              <a:solidFill>
                <a:srgbClr val="1238FF"/>
              </a:solidFill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AAA5C011-EC30-4383-9CD1-E036D32402B5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31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Content Placeholder 2"/>
          <p:cNvSpPr>
            <a:spLocks noGrp="1"/>
          </p:cNvSpPr>
          <p:nvPr>
            <p:ph idx="1"/>
          </p:nvPr>
        </p:nvSpPr>
        <p:spPr>
          <a:xfrm>
            <a:off x="101600" y="1019175"/>
            <a:ext cx="5418138" cy="3921125"/>
          </a:xfrm>
        </p:spPr>
        <p:txBody>
          <a:bodyPr/>
          <a:lstStyle/>
          <a:p>
            <a:r>
              <a:rPr lang="en-US" altLang="en-US" sz="1600" b="1" smtClean="0"/>
              <a:t>In 2004, Magnetic Particle Inspections identified cracking in the weld fillet of multiple joints between the radial arms of MG#1.  Cracks were in primary load paths, taking that set out of service. MG#2 is in limited operations (run and monitor at reduced parameters) with cracks in “stiffener” welds intended to limit elastic deformation (not in primary load paths).  </a:t>
            </a:r>
            <a:endParaRPr lang="en-US" altLang="ja-JP" sz="1600" b="1" smtClean="0"/>
          </a:p>
          <a:p>
            <a:pPr lvl="1"/>
            <a:r>
              <a:rPr lang="en-US" altLang="en-US" sz="1400" b="1" smtClean="0"/>
              <a:t>Over 250” of welds in 19 rotor spider joints will be ground out and replaced to restore MG#1 to its original design configuration.</a:t>
            </a:r>
          </a:p>
          <a:p>
            <a:pPr lvl="1"/>
            <a:r>
              <a:rPr lang="en-US" altLang="en-US" sz="1400" b="1" smtClean="0"/>
              <a:t>A jacking system has been engineered to relieve all loads on the rotor assembly during the repair.</a:t>
            </a:r>
          </a:p>
          <a:p>
            <a:pPr lvl="1"/>
            <a:r>
              <a:rPr lang="en-US" altLang="en-US" sz="1400" b="1" smtClean="0"/>
              <a:t>PPPL and GE engineering collaborated on the detailed repair procedure (D/NSTX-RP-MG-07).</a:t>
            </a:r>
          </a:p>
        </p:txBody>
      </p:sp>
      <p:sp>
        <p:nvSpPr>
          <p:cNvPr id="68610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  <a:buFontTx/>
              <a:buNone/>
            </a:pPr>
            <a:r>
              <a:rPr lang="en-US" altLang="en-US" sz="3200" i="0">
                <a:solidFill>
                  <a:srgbClr val="FF0000"/>
                </a:solidFill>
              </a:rPr>
              <a:t>Repair of the Motor Generator </a:t>
            </a:r>
            <a:br>
              <a:rPr lang="en-US" altLang="en-US" sz="3200" i="0">
                <a:solidFill>
                  <a:srgbClr val="FF0000"/>
                </a:solidFill>
              </a:rPr>
            </a:br>
            <a:r>
              <a:rPr lang="en-US" altLang="en-US" sz="2400" i="0"/>
              <a:t> (MG#1)</a:t>
            </a:r>
            <a:endParaRPr lang="en-US" altLang="en-US" sz="1600" i="0">
              <a:solidFill>
                <a:srgbClr val="FF0000"/>
              </a:solidFill>
              <a:latin typeface="Helvetica Neue" pitchFamily="-84" charset="0"/>
            </a:endParaRPr>
          </a:p>
        </p:txBody>
      </p:sp>
      <p:sp>
        <p:nvSpPr>
          <p:cNvPr id="72709" name="TextBox 1"/>
          <p:cNvSpPr txBox="1">
            <a:spLocks noChangeArrowheads="1"/>
          </p:cNvSpPr>
          <p:nvPr/>
        </p:nvSpPr>
        <p:spPr bwMode="auto">
          <a:xfrm>
            <a:off x="204788" y="5287963"/>
            <a:ext cx="8685212" cy="1071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0">
                <a:solidFill>
                  <a:srgbClr val="FF0000"/>
                </a:solidFill>
              </a:rPr>
              <a:t>Status: Target completion date is July 2014</a:t>
            </a:r>
          </a:p>
          <a:p>
            <a:pPr eaLnBrk="1" hangingPunct="1"/>
            <a:r>
              <a:rPr lang="en-US" altLang="en-US" sz="1400" i="0">
                <a:solidFill>
                  <a:schemeClr val="tx1"/>
                </a:solidFill>
              </a:rPr>
              <a:t> A Statement of Work to perform the scope described in the repair procedure and a draft Project Management Plan has been developed. </a:t>
            </a:r>
          </a:p>
          <a:p>
            <a:pPr eaLnBrk="1" hangingPunct="1"/>
            <a:r>
              <a:rPr lang="en-US" altLang="en-US" sz="1400" i="0">
                <a:solidFill>
                  <a:schemeClr val="tx1"/>
                </a:solidFill>
              </a:rPr>
              <a:t>The repair work has started in early June.  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55191AD7-D510-4EE1-A2A8-401E1A968904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32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graphicFrame>
        <p:nvGraphicFramePr>
          <p:cNvPr id="68613" name="Object 8"/>
          <p:cNvGraphicFramePr>
            <a:graphicFrameLocks noChangeAspect="1"/>
          </p:cNvGraphicFramePr>
          <p:nvPr/>
        </p:nvGraphicFramePr>
        <p:xfrm>
          <a:off x="5300663" y="1104900"/>
          <a:ext cx="3695700" cy="385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1" name="PhotoImpact" r:id="rId3" imgW="1139761" imgH="1188722" progId="">
                  <p:embed/>
                </p:oleObj>
              </mc:Choice>
              <mc:Fallback>
                <p:oleObj name="PhotoImpact" r:id="rId3" imgW="1139761" imgH="1188722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0663" y="1104900"/>
                        <a:ext cx="3695700" cy="385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2863"/>
              </a:lnSpc>
              <a:spcBef>
                <a:spcPct val="0"/>
              </a:spcBef>
              <a:buFontTx/>
              <a:buNone/>
            </a:pPr>
            <a:r>
              <a:rPr lang="en-US" altLang="en-US" sz="2800" i="0">
                <a:solidFill>
                  <a:srgbClr val="FF0F12"/>
                </a:solidFill>
              </a:rPr>
              <a:t>Incremental NSTX-U Facility/Diagnostic Milestones</a:t>
            </a:r>
          </a:p>
          <a:p>
            <a:pPr algn="ctr">
              <a:lnSpc>
                <a:spcPts val="2863"/>
              </a:lnSpc>
              <a:spcBef>
                <a:spcPct val="0"/>
              </a:spcBef>
              <a:buFontTx/>
              <a:buNone/>
            </a:pPr>
            <a:r>
              <a:rPr lang="en-US" altLang="en-US" sz="1800" i="0">
                <a:solidFill>
                  <a:srgbClr val="0000FF"/>
                </a:solidFill>
              </a:rPr>
              <a:t>Accelerates ECH/EBW, Cryo-pump, NCC enhancements by one year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E476926C-9986-4F56-B63A-AC43307BD4A9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33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graphicFrame>
        <p:nvGraphicFramePr>
          <p:cNvPr id="69635" name="Object 1"/>
          <p:cNvGraphicFramePr>
            <a:graphicFrameLocks noChangeAspect="1"/>
          </p:cNvGraphicFramePr>
          <p:nvPr/>
        </p:nvGraphicFramePr>
        <p:xfrm>
          <a:off x="323850" y="1047750"/>
          <a:ext cx="8464550" cy="545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Document" r:id="rId4" imgW="8368992" imgH="5397301" progId="Word.Document.12">
                  <p:embed/>
                </p:oleObj>
              </mc:Choice>
              <mc:Fallback>
                <p:oleObj name="Document" r:id="rId4" imgW="8368992" imgH="5397301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047750"/>
                        <a:ext cx="8464550" cy="545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FF3300"/>
                </a:solidFill>
              </a:rPr>
              <a:t>Substantial Increase in NSTX-U Device / Plasma Performance</a:t>
            </a:r>
            <a:br>
              <a:rPr lang="en-US" altLang="en-US" sz="2400" i="0">
                <a:solidFill>
                  <a:srgbClr val="FF3300"/>
                </a:solidFill>
              </a:rPr>
            </a:br>
            <a:r>
              <a:rPr lang="en-US" altLang="en-US" sz="2000" i="0">
                <a:solidFill>
                  <a:srgbClr val="0000FF"/>
                </a:solidFill>
              </a:rPr>
              <a:t>To provide data base to support ST-FNSF designs and ITER operations</a:t>
            </a:r>
            <a:endParaRPr lang="en-US" altLang="en-US" sz="2000" i="0">
              <a:solidFill>
                <a:srgbClr val="0B21FF"/>
              </a:solidFill>
              <a:latin typeface="Arial" pitchFamily="34" charset="0"/>
            </a:endParaRPr>
          </a:p>
        </p:txBody>
      </p:sp>
      <p:pic>
        <p:nvPicPr>
          <p:cNvPr id="2048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989013"/>
            <a:ext cx="6219825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val 7"/>
          <p:cNvSpPr>
            <a:spLocks noChangeArrowheads="1"/>
          </p:cNvSpPr>
          <p:nvPr/>
        </p:nvSpPr>
        <p:spPr bwMode="auto">
          <a:xfrm>
            <a:off x="4140200" y="2654300"/>
            <a:ext cx="1346200" cy="1346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3581400" y="46101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0">
                <a:solidFill>
                  <a:schemeClr val="tx1"/>
                </a:solidFill>
              </a:rPr>
              <a:t>NSTX</a:t>
            </a:r>
          </a:p>
        </p:txBody>
      </p:sp>
      <p:cxnSp>
        <p:nvCxnSpPr>
          <p:cNvPr id="20485" name="Straight Arrow Connector 10"/>
          <p:cNvCxnSpPr>
            <a:cxnSpLocks noChangeShapeType="1"/>
          </p:cNvCxnSpPr>
          <p:nvPr/>
        </p:nvCxnSpPr>
        <p:spPr bwMode="auto">
          <a:xfrm flipV="1">
            <a:off x="4102100" y="3949700"/>
            <a:ext cx="469900" cy="787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0486" name="Group 63"/>
          <p:cNvGrpSpPr>
            <a:grpSpLocks noChangeAspect="1"/>
          </p:cNvGrpSpPr>
          <p:nvPr/>
        </p:nvGrpSpPr>
        <p:grpSpPr bwMode="auto">
          <a:xfrm>
            <a:off x="-12700" y="1025525"/>
            <a:ext cx="2438400" cy="3683000"/>
            <a:chOff x="0" y="505960"/>
            <a:chExt cx="2566736" cy="3877231"/>
          </a:xfrm>
        </p:grpSpPr>
        <p:pic>
          <p:nvPicPr>
            <p:cNvPr id="20536" name="Picture 42" descr="CS_comparis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7" name="Text Box 44"/>
            <p:cNvSpPr txBox="1">
              <a:spLocks noChangeArrowheads="1"/>
            </p:cNvSpPr>
            <p:nvPr/>
          </p:nvSpPr>
          <p:spPr bwMode="auto">
            <a:xfrm>
              <a:off x="1283368" y="3694837"/>
              <a:ext cx="1283368" cy="688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bIns="18288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FF0000"/>
                  </a:solidFill>
                </a:rPr>
                <a:t>TF OD = 40cm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 sz="800">
                <a:solidFill>
                  <a:srgbClr val="3333CC"/>
                </a:solidFill>
              </a:endParaRPr>
            </a:p>
          </p:txBody>
        </p:sp>
        <p:sp>
          <p:nvSpPr>
            <p:cNvPr id="20538" name="Text Box 45"/>
            <p:cNvSpPr txBox="1">
              <a:spLocks noChangeArrowheads="1"/>
            </p:cNvSpPr>
            <p:nvPr/>
          </p:nvSpPr>
          <p:spPr bwMode="auto">
            <a:xfrm>
              <a:off x="76836" y="505960"/>
              <a:ext cx="1093416" cy="534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en-US" sz="1800" b="0" i="0">
                  <a:latin typeface="Arial Narrow" pitchFamily="34" charset="0"/>
                </a:rPr>
                <a:t>Previous </a:t>
              </a:r>
            </a:p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en-US" sz="1800" b="0" i="0">
                  <a:latin typeface="Arial Narrow" pitchFamily="34" charset="0"/>
                </a:rPr>
                <a:t>center-stack</a:t>
              </a:r>
            </a:p>
          </p:txBody>
        </p:sp>
        <p:sp>
          <p:nvSpPr>
            <p:cNvPr id="20539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3333CC"/>
                  </a:solidFill>
                  <a:latin typeface="Arial" pitchFamily="34" charset="0"/>
                </a:rPr>
                <a:t>TF OD = 20cm 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3333CC"/>
                </a:solidFill>
                <a:latin typeface="Arial" pitchFamily="34" charset="0"/>
              </a:endParaRPr>
            </a:p>
          </p:txBody>
        </p:sp>
      </p:grpSp>
      <p:grpSp>
        <p:nvGrpSpPr>
          <p:cNvPr id="20487" name="Group 66"/>
          <p:cNvGrpSpPr>
            <a:grpSpLocks/>
          </p:cNvGrpSpPr>
          <p:nvPr/>
        </p:nvGrpSpPr>
        <p:grpSpPr bwMode="auto">
          <a:xfrm>
            <a:off x="-12700" y="4375150"/>
            <a:ext cx="2530475" cy="2149475"/>
            <a:chOff x="137160" y="3962400"/>
            <a:chExt cx="2529840" cy="2149185"/>
          </a:xfrm>
        </p:grpSpPr>
        <p:pic>
          <p:nvPicPr>
            <p:cNvPr id="20533" name="Picture 47" descr="NBI_upgrade_topvi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4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48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en-US" sz="2000" i="0">
                  <a:solidFill>
                    <a:srgbClr val="FF0000"/>
                  </a:solidFill>
                  <a:latin typeface="Arial Narrow" pitchFamily="34" charset="0"/>
                </a:rPr>
                <a:t> New 2</a:t>
              </a:r>
              <a:r>
                <a:rPr lang="en-US" altLang="en-US" sz="2000" i="0" baseline="30000">
                  <a:solidFill>
                    <a:srgbClr val="FF0000"/>
                  </a:solidFill>
                  <a:latin typeface="Arial Narrow" pitchFamily="34" charset="0"/>
                </a:rPr>
                <a:t>nd</a:t>
              </a:r>
              <a:r>
                <a:rPr lang="en-US" altLang="en-US" sz="2000" i="0">
                  <a:solidFill>
                    <a:srgbClr val="FF0000"/>
                  </a:solidFill>
                  <a:latin typeface="Arial Narrow" pitchFamily="34" charset="0"/>
                </a:rPr>
                <a:t> NBI</a:t>
              </a:r>
            </a:p>
          </p:txBody>
        </p:sp>
        <p:sp>
          <p:nvSpPr>
            <p:cNvPr id="20535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50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27432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Tx/>
                <a:buNone/>
              </a:pPr>
              <a:r>
                <a:rPr lang="en-US" altLang="en-US" sz="1800" b="0" i="0">
                  <a:latin typeface="Arial Narrow" pitchFamily="34" charset="0"/>
                </a:rPr>
                <a:t>Present NBI</a:t>
              </a:r>
            </a:p>
          </p:txBody>
        </p:sp>
      </p:grpSp>
      <p:sp>
        <p:nvSpPr>
          <p:cNvPr id="20488" name="Text Box 45"/>
          <p:cNvSpPr txBox="1">
            <a:spLocks noChangeArrowheads="1"/>
          </p:cNvSpPr>
          <p:nvPr/>
        </p:nvSpPr>
        <p:spPr bwMode="auto">
          <a:xfrm>
            <a:off x="1179513" y="1028700"/>
            <a:ext cx="1244600" cy="50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2000" i="0">
                <a:solidFill>
                  <a:srgbClr val="FF0000"/>
                </a:solidFill>
                <a:latin typeface="Arial Narrow" pitchFamily="34" charset="0"/>
              </a:rPr>
              <a:t>New</a:t>
            </a: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2000" i="0">
                <a:solidFill>
                  <a:srgbClr val="FF0000"/>
                </a:solidFill>
                <a:latin typeface="Arial Narrow" pitchFamily="34" charset="0"/>
              </a:rPr>
              <a:t>center-stack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57450" y="4940300"/>
          <a:ext cx="6648450" cy="868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761"/>
                <a:gridCol w="651964"/>
                <a:gridCol w="536125"/>
                <a:gridCol w="660400"/>
                <a:gridCol w="609600"/>
                <a:gridCol w="596900"/>
                <a:gridCol w="736600"/>
                <a:gridCol w="723900"/>
                <a:gridCol w="1219200"/>
              </a:tblGrid>
              <a:tr h="319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0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</a:t>
                      </a:r>
                      <a:r>
                        <a:rPr lang="en-US" sz="1100" b="1" baseline="-25000" dirty="0" smtClean="0"/>
                        <a:t>min</a:t>
                      </a:r>
                      <a:endParaRPr lang="en-US" sz="1100" b="1" baseline="-25000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I</a:t>
                      </a:r>
                      <a:r>
                        <a:rPr lang="en-US" sz="1100" b="1" baseline="-25000" dirty="0" err="1" smtClean="0"/>
                        <a:t>p</a:t>
                      </a:r>
                      <a:r>
                        <a:rPr lang="en-US" sz="1100" b="1" dirty="0" smtClean="0"/>
                        <a:t>(MA)</a:t>
                      </a:r>
                      <a:endParaRPr lang="en-US" sz="11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B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(T)</a:t>
                      </a:r>
                      <a:endParaRPr lang="en-US" sz="11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</a:t>
                      </a:r>
                      <a:r>
                        <a:rPr lang="en-US" sz="1100" b="1" baseline="-25000" dirty="0" smtClean="0"/>
                        <a:t>TF</a:t>
                      </a:r>
                      <a:r>
                        <a:rPr lang="en-US" sz="1100" b="1" dirty="0" smtClean="0"/>
                        <a:t>(s)</a:t>
                      </a:r>
                      <a:endParaRPr lang="en-US" sz="11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CS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OB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(m)</a:t>
                      </a:r>
                      <a:endParaRPr lang="en-US" sz="11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OH flux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</a:t>
                      </a:r>
                      <a:r>
                        <a:rPr lang="en-US" sz="1100" b="1" dirty="0" err="1" smtClean="0"/>
                        <a:t>Wb</a:t>
                      </a:r>
                      <a:r>
                        <a:rPr lang="en-US" sz="1100" b="1" dirty="0" smtClean="0"/>
                        <a:t>)</a:t>
                      </a:r>
                    </a:p>
                  </a:txBody>
                  <a:tcPr marT="45691" marB="45691"/>
                </a:tc>
              </a:tr>
              <a:tr h="27426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0.854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1.28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0.55</a:t>
                      </a: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0.185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0.75</a:t>
                      </a:r>
                      <a:endParaRPr lang="en-US" sz="1200" b="1" dirty="0"/>
                    </a:p>
                  </a:txBody>
                  <a:tcPr marT="45691" marB="45691"/>
                </a:tc>
              </a:tr>
              <a:tr h="27426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NSTX-U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0.934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6.5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0.315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1.574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2.1</a:t>
                      </a:r>
                      <a:endParaRPr lang="en-US" sz="1200" b="1" dirty="0"/>
                    </a:p>
                  </a:txBody>
                  <a:tcPr marT="45691" marB="45691">
                    <a:solidFill>
                      <a:srgbClr val="F6DCF4"/>
                    </a:solidFill>
                  </a:tcPr>
                </a:tc>
              </a:tr>
            </a:tbl>
          </a:graphicData>
        </a:graphic>
      </p:graphicFrame>
      <p:sp>
        <p:nvSpPr>
          <p:cNvPr id="205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CDEFF9A7-0E1A-4FF7-A30C-50319AB727FA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4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9688" y="5861050"/>
            <a:ext cx="6462712" cy="633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~ X 5-10 increase in n</a:t>
            </a:r>
            <a:r>
              <a:rPr lang="en-US" altLang="en-US" sz="160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en-US" altLang="en-US" sz="1600">
                <a:solidFill>
                  <a:schemeClr val="tx1"/>
                </a:solidFill>
              </a:rPr>
              <a:t>T from NSTX</a:t>
            </a:r>
          </a:p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NSTX-U average plasma pressure ∝ B</a:t>
            </a:r>
            <a:r>
              <a:rPr lang="en-US" altLang="en-US" sz="1600" baseline="-25000">
                <a:solidFill>
                  <a:schemeClr val="tx1"/>
                </a:solidFill>
              </a:rPr>
              <a:t>T0</a:t>
            </a:r>
            <a:r>
              <a:rPr lang="en-US" altLang="en-US" sz="1600" baseline="30000">
                <a:solidFill>
                  <a:schemeClr val="tx1"/>
                </a:solidFill>
              </a:rPr>
              <a:t>2 </a:t>
            </a:r>
            <a:r>
              <a:rPr lang="en-US" altLang="en-US" sz="160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altLang="en-US" sz="1600" baseline="-25000">
                <a:solidFill>
                  <a:schemeClr val="tx1"/>
                </a:solidFill>
              </a:rPr>
              <a:t>T </a:t>
            </a:r>
            <a:r>
              <a:rPr lang="en-US" altLang="en-US" sz="1600">
                <a:solidFill>
                  <a:schemeClr val="tx1"/>
                </a:solidFill>
              </a:rPr>
              <a:t>(T</a:t>
            </a:r>
            <a:r>
              <a:rPr lang="en-US" altLang="en-US" sz="1600" baseline="30000">
                <a:solidFill>
                  <a:schemeClr val="tx1"/>
                </a:solidFill>
              </a:rPr>
              <a:t>2</a:t>
            </a:r>
            <a:r>
              <a:rPr lang="en-US" altLang="en-US" sz="1600">
                <a:solidFill>
                  <a:schemeClr val="tx1"/>
                </a:solidFill>
              </a:rPr>
              <a:t>%) </a:t>
            </a:r>
            <a:r>
              <a:rPr lang="en-US" altLang="en-US" sz="1600" i="0">
                <a:solidFill>
                  <a:schemeClr val="tx1"/>
                </a:solidFill>
              </a:rPr>
              <a:t>~ tokamaks</a:t>
            </a:r>
            <a:endParaRPr lang="en-US" alt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C:\Users\rstrykow\00NESKTOP FOLDERS\NSTX UPGRADE\photos\misc cs\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979488"/>
            <a:ext cx="51308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3425"/>
              </a:lnSpc>
              <a:spcBef>
                <a:spcPct val="0"/>
              </a:spcBef>
              <a:buFontTx/>
              <a:buNone/>
            </a:pPr>
            <a:r>
              <a:rPr lang="en-US" altLang="en-US" sz="4000" i="0">
                <a:solidFill>
                  <a:srgbClr val="FF0000"/>
                </a:solidFill>
                <a:latin typeface="Calibri" pitchFamily="34" charset="0"/>
              </a:rPr>
              <a:t>OH Coil Winding Complete</a:t>
            </a:r>
          </a:p>
          <a:p>
            <a:pPr algn="ctr">
              <a:lnSpc>
                <a:spcPts val="3425"/>
              </a:lnSpc>
              <a:spcBef>
                <a:spcPct val="0"/>
              </a:spcBef>
              <a:buFontTx/>
              <a:buNone/>
            </a:pPr>
            <a:r>
              <a:rPr lang="en-US" altLang="en-US" sz="3200" i="0">
                <a:latin typeface="Calibri" pitchFamily="34" charset="0"/>
              </a:rPr>
              <a:t>OH Coil VPI being readied</a:t>
            </a:r>
          </a:p>
        </p:txBody>
      </p:sp>
      <p:pic>
        <p:nvPicPr>
          <p:cNvPr id="22531" name="Picture 5" descr="P62517611.JPG"/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t="23529" b="5882"/>
          <a:stretch>
            <a:fillRect/>
          </a:stretch>
        </p:blipFill>
        <p:spPr bwMode="auto">
          <a:xfrm>
            <a:off x="6235700" y="4830763"/>
            <a:ext cx="2921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6540500" y="6223000"/>
            <a:ext cx="10922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cs typeface="Arial" pitchFamily="34" charset="0"/>
              </a:rPr>
              <a:t>VPI Oven</a:t>
            </a:r>
          </a:p>
        </p:txBody>
      </p:sp>
      <p:pic>
        <p:nvPicPr>
          <p:cNvPr id="2253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4831"/>
          <a:stretch>
            <a:fillRect/>
          </a:stretch>
        </p:blipFill>
        <p:spPr bwMode="auto">
          <a:xfrm>
            <a:off x="7283450" y="1120775"/>
            <a:ext cx="177165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center-stack-oh-coil.jpg"/>
          <p:cNvPicPr>
            <a:picLocks noChangeAspect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54100"/>
            <a:ext cx="18224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398963"/>
            <a:ext cx="15875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3467100"/>
            <a:ext cx="175736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5" b="3625"/>
          <a:stretch>
            <a:fillRect/>
          </a:stretch>
        </p:blipFill>
        <p:spPr bwMode="auto">
          <a:xfrm>
            <a:off x="3746500" y="4692650"/>
            <a:ext cx="25019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9"/>
          <p:cNvSpPr txBox="1">
            <a:spLocks noChangeArrowheads="1"/>
          </p:cNvSpPr>
          <p:nvPr/>
        </p:nvSpPr>
        <p:spPr bwMode="auto">
          <a:xfrm>
            <a:off x="4940300" y="4356100"/>
            <a:ext cx="12827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cs typeface="Arial" pitchFamily="34" charset="0"/>
              </a:rPr>
              <a:t>OH VPI Mold</a:t>
            </a:r>
          </a:p>
        </p:txBody>
      </p:sp>
      <p:sp>
        <p:nvSpPr>
          <p:cNvPr id="22539" name="TextBox 9"/>
          <p:cNvSpPr txBox="1">
            <a:spLocks noChangeArrowheads="1"/>
          </p:cNvSpPr>
          <p:nvPr/>
        </p:nvSpPr>
        <p:spPr bwMode="auto">
          <a:xfrm>
            <a:off x="3225800" y="4381500"/>
            <a:ext cx="1193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cs typeface="Arial" pitchFamily="34" charset="0"/>
              </a:rPr>
              <a:t>Aquapour application </a:t>
            </a:r>
          </a:p>
        </p:txBody>
      </p:sp>
      <p:sp>
        <p:nvSpPr>
          <p:cNvPr id="22540" name="TextBox 9"/>
          <p:cNvSpPr txBox="1">
            <a:spLocks noChangeArrowheads="1"/>
          </p:cNvSpPr>
          <p:nvPr/>
        </p:nvSpPr>
        <p:spPr bwMode="auto">
          <a:xfrm>
            <a:off x="7683500" y="927100"/>
            <a:ext cx="1193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cs typeface="Arial" pitchFamily="34" charset="0"/>
              </a:rPr>
              <a:t>CS Casing</a:t>
            </a:r>
          </a:p>
        </p:txBody>
      </p:sp>
      <p:sp>
        <p:nvSpPr>
          <p:cNvPr id="225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4521105C-49D6-4803-A916-1F3FDF96EFED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5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22542" name="TextBox 1"/>
          <p:cNvSpPr txBox="1">
            <a:spLocks noChangeArrowheads="1"/>
          </p:cNvSpPr>
          <p:nvPr/>
        </p:nvSpPr>
        <p:spPr bwMode="auto">
          <a:xfrm>
            <a:off x="-25400" y="29210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0">
                <a:solidFill>
                  <a:srgbClr val="000000"/>
                </a:solidFill>
              </a:rPr>
              <a:t>Inner TF bundle</a:t>
            </a:r>
          </a:p>
        </p:txBody>
      </p:sp>
      <p:sp>
        <p:nvSpPr>
          <p:cNvPr id="22543" name="TextBox 15"/>
          <p:cNvSpPr txBox="1">
            <a:spLocks noChangeArrowheads="1"/>
          </p:cNvSpPr>
          <p:nvPr/>
        </p:nvSpPr>
        <p:spPr bwMode="auto">
          <a:xfrm>
            <a:off x="-101600" y="3721100"/>
            <a:ext cx="9525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0">
                <a:solidFill>
                  <a:srgbClr val="000000"/>
                </a:solidFill>
              </a:rPr>
              <a:t>OH </a:t>
            </a:r>
          </a:p>
          <a:p>
            <a:pPr algn="ctr" eaLnBrk="1" hangingPunct="1">
              <a:buFontTx/>
              <a:buNone/>
            </a:pPr>
            <a:r>
              <a:rPr lang="en-US" altLang="en-US" i="0">
                <a:solidFill>
                  <a:srgbClr val="000000"/>
                </a:solidFill>
              </a:rPr>
              <a:t>Solenoid</a:t>
            </a:r>
          </a:p>
        </p:txBody>
      </p:sp>
      <p:cxnSp>
        <p:nvCxnSpPr>
          <p:cNvPr id="22544" name="Straight Arrow Connector 3"/>
          <p:cNvCxnSpPr>
            <a:cxnSpLocks noChangeShapeType="1"/>
          </p:cNvCxnSpPr>
          <p:nvPr/>
        </p:nvCxnSpPr>
        <p:spPr bwMode="auto">
          <a:xfrm flipV="1">
            <a:off x="368300" y="3390900"/>
            <a:ext cx="673100" cy="127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5" name="Straight Arrow Connector 19"/>
          <p:cNvCxnSpPr>
            <a:cxnSpLocks noChangeShapeType="1"/>
            <a:stCxn id="22543" idx="0"/>
          </p:cNvCxnSpPr>
          <p:nvPr/>
        </p:nvCxnSpPr>
        <p:spPr bwMode="auto">
          <a:xfrm flipV="1">
            <a:off x="374650" y="3708400"/>
            <a:ext cx="488950" cy="12700"/>
          </a:xfrm>
          <a:prstGeom prst="straightConnector1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6" name="TextBox 9"/>
          <p:cNvSpPr txBox="1">
            <a:spLocks noChangeArrowheads="1"/>
          </p:cNvSpPr>
          <p:nvPr/>
        </p:nvSpPr>
        <p:spPr bwMode="auto">
          <a:xfrm>
            <a:off x="304800" y="863600"/>
            <a:ext cx="1460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cs typeface="Arial" pitchFamily="34" charset="0"/>
              </a:rPr>
              <a:t>Center-stack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smtClean="0">
                <a:solidFill>
                  <a:srgbClr val="FF0000"/>
                </a:solidFill>
              </a:rPr>
              <a:t>A movie of OH coil winding..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BB34C542-9CF8-4E84-A6E8-B9B24DB037A9}" type="slidenum">
              <a:rPr lang="en-US" altLang="en-US" sz="900" i="0">
                <a:solidFill>
                  <a:schemeClr val="accent2"/>
                </a:solidFill>
                <a:latin typeface="Arial" pitchFamily="34" charset="0"/>
              </a:rPr>
              <a:pPr/>
              <a:t>6</a:t>
            </a:fld>
            <a:endParaRPr lang="en-US" altLang="en-US" sz="900" i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23555" name="OH winding copy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H winding copy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i="0">
                <a:solidFill>
                  <a:srgbClr val="FF0000"/>
                </a:solidFill>
                <a:latin typeface="Helvetica Neue" pitchFamily="-84" charset="0"/>
              </a:rPr>
              <a:t>NSTX-U Test Cell Aerial View (May, 2014)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</a:rPr>
              <a:t>2</a:t>
            </a:r>
            <a:r>
              <a:rPr lang="en-US" altLang="en-US" sz="2400" i="0" baseline="30000">
                <a:solidFill>
                  <a:srgbClr val="0000FF"/>
                </a:solidFill>
                <a:latin typeface="Helvetica Neue" pitchFamily="-84" charset="0"/>
              </a:rPr>
              <a:t>nd</a:t>
            </a: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</a:rPr>
              <a:t> NBI and Structural Enhancement Nearly Complete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i="0">
              <a:solidFill>
                <a:srgbClr val="0000FF"/>
              </a:solidFill>
              <a:latin typeface="Helvetica Neue" pitchFamily="-84" charset="0"/>
            </a:endParaRPr>
          </a:p>
        </p:txBody>
      </p:sp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45EC65F9-B92E-4F70-B5E9-423885C1077A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7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27100"/>
            <a:ext cx="76327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0900" y="927100"/>
            <a:ext cx="3543300" cy="942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spcAft>
                <a:spcPts val="300"/>
              </a:spcAft>
              <a:buFontTx/>
              <a:buNone/>
              <a:defRPr/>
            </a:pPr>
            <a:r>
              <a:rPr lang="en-US" sz="2400" u="sng" dirty="0">
                <a:solidFill>
                  <a:srgbClr val="FF0000"/>
                </a:solidFill>
                <a:latin typeface="Helvetica" charset="0"/>
                <a:ea typeface="+mn-ea"/>
                <a:cs typeface="Arial" charset="0"/>
              </a:rPr>
              <a:t>Excellent safety record</a:t>
            </a:r>
          </a:p>
          <a:p>
            <a:pPr>
              <a:spcAft>
                <a:spcPts val="300"/>
              </a:spcAft>
              <a:buFontTx/>
              <a:buNone/>
              <a:defRPr/>
            </a:pPr>
            <a:r>
              <a:rPr lang="en-US" sz="2400" u="sng" dirty="0">
                <a:solidFill>
                  <a:srgbClr val="FF0000"/>
                </a:solidFill>
                <a:latin typeface="Helvetica" charset="0"/>
                <a:ea typeface="+mn-ea"/>
                <a:cs typeface="Arial" charset="0"/>
              </a:rPr>
              <a:t>On schedule and cost</a:t>
            </a:r>
          </a:p>
        </p:txBody>
      </p:sp>
      <p:grpSp>
        <p:nvGrpSpPr>
          <p:cNvPr id="24581" name="Group 12"/>
          <p:cNvGrpSpPr>
            <a:grpSpLocks/>
          </p:cNvGrpSpPr>
          <p:nvPr/>
        </p:nvGrpSpPr>
        <p:grpSpPr bwMode="auto">
          <a:xfrm>
            <a:off x="2695575" y="1184275"/>
            <a:ext cx="4646613" cy="3630613"/>
            <a:chOff x="2238375" y="1171575"/>
            <a:chExt cx="4646613" cy="3630613"/>
          </a:xfrm>
        </p:grpSpPr>
        <p:sp>
          <p:nvSpPr>
            <p:cNvPr id="24582" name="TextBox 17"/>
            <p:cNvSpPr txBox="1">
              <a:spLocks noChangeArrowheads="1"/>
            </p:cNvSpPr>
            <p:nvPr/>
          </p:nvSpPr>
          <p:spPr bwMode="auto">
            <a:xfrm>
              <a:off x="6223000" y="1171575"/>
              <a:ext cx="661988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i="0"/>
                <a:t>HHFW</a:t>
              </a:r>
            </a:p>
            <a:p>
              <a:pPr eaLnBrk="1" hangingPunct="1">
                <a:buFontTx/>
                <a:buNone/>
              </a:pPr>
              <a:r>
                <a:rPr lang="en-US" altLang="en-US" i="0"/>
                <a:t>System</a:t>
              </a:r>
            </a:p>
          </p:txBody>
        </p:sp>
        <p:sp>
          <p:nvSpPr>
            <p:cNvPr id="24583" name="TextBox 18"/>
            <p:cNvSpPr txBox="1">
              <a:spLocks noChangeArrowheads="1"/>
            </p:cNvSpPr>
            <p:nvPr/>
          </p:nvSpPr>
          <p:spPr bwMode="auto">
            <a:xfrm>
              <a:off x="2238375" y="2725738"/>
              <a:ext cx="604838" cy="250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i="0"/>
                <a:t>1</a:t>
              </a:r>
              <a:r>
                <a:rPr lang="en-US" altLang="en-US" i="0" baseline="30000"/>
                <a:t>st</a:t>
              </a:r>
              <a:r>
                <a:rPr lang="en-US" altLang="en-US" i="0"/>
                <a:t> NBI</a:t>
              </a:r>
            </a:p>
          </p:txBody>
        </p:sp>
        <p:sp>
          <p:nvSpPr>
            <p:cNvPr id="24584" name="TextBox 19"/>
            <p:cNvSpPr txBox="1">
              <a:spLocks noChangeArrowheads="1"/>
            </p:cNvSpPr>
            <p:nvPr/>
          </p:nvSpPr>
          <p:spPr bwMode="auto">
            <a:xfrm>
              <a:off x="4030663" y="4551363"/>
              <a:ext cx="635000" cy="250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i="0"/>
                <a:t>2</a:t>
              </a:r>
              <a:r>
                <a:rPr lang="en-US" altLang="en-US" i="0" baseline="30000"/>
                <a:t>nd</a:t>
              </a:r>
              <a:r>
                <a:rPr lang="en-US" altLang="en-US" i="0"/>
                <a:t> NBI</a:t>
              </a:r>
            </a:p>
          </p:txBody>
        </p:sp>
        <p:sp>
          <p:nvSpPr>
            <p:cNvPr id="24585" name="TextBox 20"/>
            <p:cNvSpPr txBox="1">
              <a:spLocks noChangeArrowheads="1"/>
            </p:cNvSpPr>
            <p:nvPr/>
          </p:nvSpPr>
          <p:spPr bwMode="auto">
            <a:xfrm>
              <a:off x="6049963" y="3048000"/>
              <a:ext cx="808037" cy="27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i="0"/>
                <a:t>NSTX-U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2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3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07" name="Group 1"/>
          <p:cNvGrpSpPr>
            <a:grpSpLocks/>
          </p:cNvGrpSpPr>
          <p:nvPr/>
        </p:nvGrpSpPr>
        <p:grpSpPr bwMode="auto">
          <a:xfrm>
            <a:off x="88900" y="1016000"/>
            <a:ext cx="5156200" cy="5432425"/>
            <a:chOff x="3886200" y="1066800"/>
            <a:chExt cx="5156200" cy="5432286"/>
          </a:xfrm>
        </p:grpSpPr>
        <p:pic>
          <p:nvPicPr>
            <p:cNvPr id="25614" name="Picture 32" descr="C:\Users\rstrykow\00NESKTOP FOLDERS\NSTX UPGRADE\photos\duct armor and bay h\P1030279.JPG"/>
            <p:cNvPicPr>
              <a:picLocks noChangeAspect="1" noChangeArrowheads="1"/>
            </p:cNvPicPr>
            <p:nvPr/>
          </p:nvPicPr>
          <p:blipFill>
            <a:blip r:embed="rId3">
              <a:lum bright="2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828800"/>
              <a:ext cx="5080000" cy="3810000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3886200" y="1066800"/>
              <a:ext cx="2057400" cy="584185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</a:rPr>
                <a:t>Neutral Beam &amp; TIV valve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648200" y="1676384"/>
              <a:ext cx="0" cy="533386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7772400" y="1600186"/>
              <a:ext cx="0" cy="1676357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6781800" y="1066800"/>
              <a:ext cx="2139950" cy="584185"/>
            </a:xfrm>
            <a:prstGeom prst="rect">
              <a:avLst/>
            </a:prstGeom>
            <a:solidFill>
              <a:srgbClr val="FDEAD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600" dirty="0">
                  <a:latin typeface="+mn-lt"/>
                  <a:ea typeface="+mn-ea"/>
                </a:rPr>
                <a:t>Vacuum Vessel Bay J/K port</a:t>
              </a:r>
            </a:p>
          </p:txBody>
        </p:sp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>
              <a:off x="5105400" y="5791079"/>
              <a:ext cx="3441700" cy="708007"/>
            </a:xfrm>
            <a:prstGeom prst="rect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2000" dirty="0">
                  <a:latin typeface="+mn-lt"/>
                  <a:ea typeface="+mn-ea"/>
                </a:rPr>
                <a:t>Source installation planned for June</a:t>
              </a:r>
            </a:p>
          </p:txBody>
        </p:sp>
      </p:grpSp>
      <p:pic>
        <p:nvPicPr>
          <p:cNvPr id="25608" name="Picture 33" descr="C:\Users\rstrykow\00NESKTOP FOLDERS\NSTX UPGRADE\photos\duct armor and bay h\1219131108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-16089" r="9138" b="16089"/>
          <a:stretch>
            <a:fillRect/>
          </a:stretch>
        </p:blipFill>
        <p:spPr bwMode="auto">
          <a:xfrm>
            <a:off x="5605463" y="1042988"/>
            <a:ext cx="3419475" cy="457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400800" y="990600"/>
            <a:ext cx="2057400" cy="584200"/>
          </a:xfrm>
          <a:prstGeom prst="rect">
            <a:avLst/>
          </a:prstGeom>
          <a:solidFill>
            <a:srgbClr val="FDEADA"/>
          </a:solidFill>
          <a:ln w="222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dirty="0">
                <a:latin typeface="+mn-lt"/>
                <a:ea typeface="+mn-ea"/>
              </a:rPr>
              <a:t>Neutral Beam Armor Installed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858000" y="1600200"/>
            <a:ext cx="301625" cy="1984375"/>
          </a:xfrm>
          <a:prstGeom prst="straightConnector1">
            <a:avLst/>
          </a:prstGeom>
          <a:ln w="698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91400" y="1600200"/>
            <a:ext cx="304800" cy="1981200"/>
          </a:xfrm>
          <a:prstGeom prst="straightConnector1">
            <a:avLst/>
          </a:prstGeom>
          <a:ln w="698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Rectangle 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i="0">
                <a:solidFill>
                  <a:srgbClr val="FF0000"/>
                </a:solidFill>
                <a:latin typeface="Helvetica Neue" pitchFamily="-84" charset="0"/>
              </a:rPr>
              <a:t>Final 2</a:t>
            </a:r>
            <a:r>
              <a:rPr lang="en-US" altLang="en-US" sz="3200" i="0" baseline="30000">
                <a:solidFill>
                  <a:srgbClr val="FF0000"/>
                </a:solidFill>
                <a:latin typeface="Helvetica Neue" pitchFamily="-84" charset="0"/>
              </a:rPr>
              <a:t>nd</a:t>
            </a:r>
            <a:r>
              <a:rPr lang="en-US" altLang="en-US" sz="3200" i="0">
                <a:solidFill>
                  <a:srgbClr val="FF0000"/>
                </a:solidFill>
                <a:latin typeface="Helvetica Neue" pitchFamily="-84" charset="0"/>
              </a:rPr>
              <a:t> NBI Components being Installed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</a:rPr>
              <a:t>2</a:t>
            </a:r>
            <a:r>
              <a:rPr lang="en-US" altLang="en-US" sz="2400" i="0" baseline="30000">
                <a:solidFill>
                  <a:srgbClr val="0000FF"/>
                </a:solidFill>
                <a:latin typeface="Helvetica Neue" pitchFamily="-84" charset="0"/>
              </a:rPr>
              <a:t>nd</a:t>
            </a: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</a:rPr>
              <a:t> NBI duct with pumping section and NBI armor installed</a:t>
            </a:r>
          </a:p>
        </p:txBody>
      </p:sp>
      <p:sp>
        <p:nvSpPr>
          <p:cNvPr id="256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0AF0070E-2CC6-45CF-80F0-714945386BAB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8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2667000" y="1414463"/>
            <a:ext cx="6477000" cy="5761037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latin typeface="Calibri" pitchFamily="34" charset="0"/>
              </a:rPr>
              <a:t>Components &amp; Hardware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Inner TF Bundle</a:t>
            </a:r>
            <a:endParaRPr lang="en-US" altLang="en-US" sz="2000" smtClean="0">
              <a:latin typeface="Calibri" pitchFamily="34" charset="0"/>
            </a:endParaRP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OH Solenoid</a:t>
            </a:r>
          </a:p>
          <a:p>
            <a:pPr lvl="1" eaLnBrk="1" hangingPunct="1"/>
            <a:r>
              <a:rPr lang="en-US" altLang="en-US" smtClean="0">
                <a:latin typeface="Calibri" pitchFamily="34" charset="0"/>
              </a:rPr>
              <a:t>OH solenoid winding</a:t>
            </a:r>
            <a:endParaRPr lang="en-US" altLang="en-US" b="1" i="1" smtClean="0">
              <a:solidFill>
                <a:srgbClr val="FF0000"/>
              </a:solidFill>
              <a:latin typeface="Calibri" pitchFamily="34" charset="0"/>
            </a:endParaRPr>
          </a:p>
          <a:p>
            <a:pPr lvl="1" eaLnBrk="1" hangingPunct="1"/>
            <a:r>
              <a:rPr lang="en-US" altLang="en-US" smtClean="0">
                <a:latin typeface="Calibri" pitchFamily="34" charset="0"/>
              </a:rPr>
              <a:t>VPI OH – </a:t>
            </a:r>
            <a:r>
              <a:rPr lang="en-US" altLang="en-US" b="1" i="1" smtClean="0">
                <a:solidFill>
                  <a:srgbClr val="FF0000"/>
                </a:solidFill>
                <a:latin typeface="Calibri" pitchFamily="34" charset="0"/>
              </a:rPr>
              <a:t>June 2014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Centerstack Assembly- </a:t>
            </a:r>
          </a:p>
          <a:p>
            <a:pPr lvl="1" eaLnBrk="1" hangingPunct="1"/>
            <a:r>
              <a:rPr lang="en-US" altLang="en-US" smtClean="0">
                <a:latin typeface="Calibri" pitchFamily="34" charset="0"/>
              </a:rPr>
              <a:t>Delivery to NSTX TC - </a:t>
            </a:r>
            <a:r>
              <a:rPr lang="en-US" altLang="en-US" b="1" i="1" smtClean="0">
                <a:solidFill>
                  <a:srgbClr val="FF0000"/>
                </a:solidFill>
                <a:latin typeface="Calibri" pitchFamily="34" charset="0"/>
              </a:rPr>
              <a:t>August 2014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Install Centerstack -   </a:t>
            </a:r>
            <a:r>
              <a:rPr lang="en-US" altLang="en-US" sz="2000" b="1" i="1" smtClean="0">
                <a:solidFill>
                  <a:srgbClr val="FF0000"/>
                </a:solidFill>
                <a:latin typeface="Calibri" pitchFamily="34" charset="0"/>
              </a:rPr>
              <a:t>September 2014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Readiness review -   </a:t>
            </a:r>
            <a:r>
              <a:rPr lang="en-US" altLang="en-US" sz="2000" b="1" i="1" smtClean="0">
                <a:solidFill>
                  <a:srgbClr val="FF0000"/>
                </a:solidFill>
                <a:latin typeface="Calibri" pitchFamily="34" charset="0"/>
              </a:rPr>
              <a:t>September 2014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Pumpdown -   </a:t>
            </a:r>
            <a:r>
              <a:rPr lang="en-US" altLang="en-US" sz="2000" b="1" i="1" smtClean="0">
                <a:solidFill>
                  <a:srgbClr val="FF0000"/>
                </a:solidFill>
                <a:latin typeface="Calibri" pitchFamily="34" charset="0"/>
              </a:rPr>
              <a:t>November 2014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ISTP -   </a:t>
            </a:r>
            <a:r>
              <a:rPr lang="en-US" altLang="en-US" sz="2000" b="1" i="1" smtClean="0">
                <a:solidFill>
                  <a:srgbClr val="FF0000"/>
                </a:solidFill>
                <a:latin typeface="Calibri" pitchFamily="34" charset="0"/>
              </a:rPr>
              <a:t>December  2014</a:t>
            </a:r>
          </a:p>
          <a:p>
            <a:pPr eaLnBrk="1" hangingPunct="1"/>
            <a:r>
              <a:rPr lang="en-US" altLang="en-US" b="1" smtClean="0">
                <a:latin typeface="Calibri" pitchFamily="34" charset="0"/>
              </a:rPr>
              <a:t>CD-4 </a:t>
            </a:r>
            <a:r>
              <a:rPr lang="en-US" altLang="en-US" sz="2000" b="1" smtClean="0">
                <a:latin typeface="Calibri" pitchFamily="34" charset="0"/>
              </a:rPr>
              <a:t>-   </a:t>
            </a:r>
            <a:r>
              <a:rPr lang="en-US" altLang="en-US" sz="2000" b="1" i="1" smtClean="0">
                <a:solidFill>
                  <a:srgbClr val="FF0000"/>
                </a:solidFill>
                <a:latin typeface="Calibri" pitchFamily="34" charset="0"/>
              </a:rPr>
              <a:t>January 2015</a:t>
            </a:r>
          </a:p>
          <a:p>
            <a:pPr eaLnBrk="1" hangingPunct="1">
              <a:buFontTx/>
              <a:buNone/>
            </a:pPr>
            <a:endParaRPr lang="en-US" altLang="en-US" b="1" i="1" smtClean="0">
              <a:solidFill>
                <a:srgbClr val="FF0000"/>
              </a:solidFill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b="1" smtClean="0">
              <a:solidFill>
                <a:srgbClr val="FF0000"/>
              </a:solidFill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b="1" i="1" smtClean="0">
              <a:solidFill>
                <a:srgbClr val="FF0000"/>
              </a:solidFill>
              <a:latin typeface="Calibri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b="1" smtClean="0">
              <a:solidFill>
                <a:srgbClr val="FF0000"/>
              </a:solidFill>
              <a:latin typeface="Calibri" pitchFamily="34" charset="0"/>
            </a:endParaRPr>
          </a:p>
          <a:p>
            <a:pPr lvl="1" eaLnBrk="1" hangingPunct="1"/>
            <a:endParaRPr lang="en-US" altLang="en-US" b="1" smtClean="0">
              <a:solidFill>
                <a:srgbClr val="FF0000"/>
              </a:solidFill>
              <a:latin typeface="Calibri" pitchFamily="34" charset="0"/>
            </a:endParaRPr>
          </a:p>
          <a:p>
            <a:pPr lvl="1" eaLnBrk="1" hangingPunct="1"/>
            <a:endParaRPr lang="en-US" altLang="en-US" sz="320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7650" name="Picture 5" descr="center-stack-oh-coil.jpg"/>
          <p:cNvPicPr>
            <a:picLocks noChangeAspect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003300"/>
            <a:ext cx="18224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1206500" y="1778000"/>
            <a:ext cx="1447800" cy="3937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sm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>
            <a:off x="1231900" y="2311400"/>
            <a:ext cx="1435100" cy="8255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sm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algn="ctr">
              <a:lnSpc>
                <a:spcPts val="3125"/>
              </a:lnSpc>
              <a:spcBef>
                <a:spcPct val="0"/>
              </a:spcBef>
              <a:buFontTx/>
              <a:buNone/>
            </a:pPr>
            <a:r>
              <a:rPr lang="en-US" altLang="en-US" sz="3600" i="0">
                <a:solidFill>
                  <a:srgbClr val="FF3300"/>
                </a:solidFill>
                <a:latin typeface="Helvetica Neue" pitchFamily="-84" charset="0"/>
              </a:rPr>
              <a:t>Upgrade Project Scope ~ 86% complete </a:t>
            </a:r>
          </a:p>
          <a:p>
            <a:pPr algn="ctr">
              <a:lnSpc>
                <a:spcPts val="3125"/>
              </a:lnSpc>
              <a:spcBef>
                <a:spcPct val="0"/>
              </a:spcBef>
              <a:buFontTx/>
              <a:buNone/>
            </a:pPr>
            <a:r>
              <a:rPr lang="en-US" altLang="en-US" sz="2400" i="0">
                <a:solidFill>
                  <a:srgbClr val="0000FF"/>
                </a:solidFill>
                <a:latin typeface="Helvetica Neue" pitchFamily="-84" charset="0"/>
              </a:rPr>
              <a:t>with 27% contingency on work remaining</a:t>
            </a:r>
          </a:p>
          <a:p>
            <a:pPr algn="ctr">
              <a:lnSpc>
                <a:spcPts val="3125"/>
              </a:lnSpc>
              <a:spcBef>
                <a:spcPct val="0"/>
              </a:spcBef>
              <a:buFontTx/>
              <a:buNone/>
            </a:pPr>
            <a:endParaRPr lang="en-US" altLang="en-US" sz="2800" i="0">
              <a:solidFill>
                <a:srgbClr val="0000FF"/>
              </a:solidFill>
              <a:latin typeface="Helvetica Neue" pitchFamily="-84" charset="0"/>
            </a:endParaRPr>
          </a:p>
        </p:txBody>
      </p:sp>
      <p:sp>
        <p:nvSpPr>
          <p:cNvPr id="276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5151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fld id="{74B72272-34D9-4B04-934E-8D8984D8DF25}" type="slidenum">
              <a:rPr lang="en-US" altLang="en-US" sz="1400" b="0" i="0">
                <a:solidFill>
                  <a:schemeClr val="accent2"/>
                </a:solidFill>
                <a:latin typeface="Times" pitchFamily="-84" charset="0"/>
              </a:rPr>
              <a:pPr/>
              <a:t>9</a:t>
            </a:fld>
            <a:endParaRPr lang="en-US" altLang="en-US" sz="1400" b="0" i="0">
              <a:solidFill>
                <a:schemeClr val="accent2"/>
              </a:solidFill>
              <a:latin typeface="Times" pitchFamily="-84" charset="0"/>
            </a:endParaRP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2662238" y="977900"/>
            <a:ext cx="52228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  <a:latin typeface="Helvetica Neue" pitchFamily="-84" charset="0"/>
              </a:rPr>
              <a:t>Centerstack Is on the Critical Path</a:t>
            </a:r>
          </a:p>
          <a:p>
            <a:pPr eaLnBrk="1" hangingPunct="1"/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>
            <a:ln>
              <a:noFill/>
            </a:ln>
            <a:solidFill>
              <a:srgbClr val="1822CD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27943</TotalTime>
  <Words>3143</Words>
  <Application>Microsoft Office PowerPoint</Application>
  <PresentationFormat>On-screen Show (4:3)</PresentationFormat>
  <Paragraphs>697</Paragraphs>
  <Slides>33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Helvetica</vt:lpstr>
      <vt:lpstr>MS PGothic</vt:lpstr>
      <vt:lpstr>Arial</vt:lpstr>
      <vt:lpstr>Times New Roman</vt:lpstr>
      <vt:lpstr>Times</vt:lpstr>
      <vt:lpstr>Helvetica Neue</vt:lpstr>
      <vt:lpstr>Calibri</vt:lpstr>
      <vt:lpstr>Wingdings</vt:lpstr>
      <vt:lpstr>Arial Narrow</vt:lpstr>
      <vt:lpstr>Symbol</vt:lpstr>
      <vt:lpstr>MS PGothic</vt:lpstr>
      <vt:lpstr>ヒラギノ角ゴ Pro W3</vt:lpstr>
      <vt:lpstr>MS Mincho</vt:lpstr>
      <vt:lpstr>Blank Presentation</vt:lpstr>
      <vt:lpstr>Microsoft Word Document</vt:lpstr>
      <vt:lpstr>PhotoImpact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movie of OH coil winding..</vt:lpstr>
      <vt:lpstr>PowerPoint Presentation</vt:lpstr>
      <vt:lpstr>PowerPoint Presentation</vt:lpstr>
      <vt:lpstr>PowerPoint Presentation</vt:lpstr>
      <vt:lpstr>NSTX-U diagnostics to be installed during first 2 years Diagnostics presently being installed prior to the center-stack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Masa Ono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Masa Ono</dc:creator>
  <cp:lastModifiedBy>Jonathan E. Menard</cp:lastModifiedBy>
  <cp:revision>614</cp:revision>
  <cp:lastPrinted>2014-04-15T18:07:03Z</cp:lastPrinted>
  <dcterms:created xsi:type="dcterms:W3CDTF">2012-03-14T17:52:13Z</dcterms:created>
  <dcterms:modified xsi:type="dcterms:W3CDTF">2014-06-08T21:45:43Z</dcterms:modified>
</cp:coreProperties>
</file>