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1217" r:id="rId2"/>
    <p:sldId id="1280" r:id="rId3"/>
    <p:sldId id="1287" r:id="rId4"/>
    <p:sldId id="1290" r:id="rId5"/>
    <p:sldId id="1288" r:id="rId6"/>
    <p:sldId id="1272" r:id="rId7"/>
    <p:sldId id="1289" r:id="rId8"/>
    <p:sldId id="1294" r:id="rId9"/>
    <p:sldId id="1305" r:id="rId10"/>
    <p:sldId id="1273" r:id="rId11"/>
    <p:sldId id="1296" r:id="rId12"/>
    <p:sldId id="1298" r:id="rId13"/>
    <p:sldId id="1308" r:id="rId14"/>
    <p:sldId id="1314" r:id="rId15"/>
    <p:sldId id="1300" r:id="rId16"/>
    <p:sldId id="1312" r:id="rId17"/>
    <p:sldId id="1315" r:id="rId1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A9"/>
    <a:srgbClr val="00009D"/>
    <a:srgbClr val="008080"/>
    <a:srgbClr val="009999"/>
    <a:srgbClr val="FFCCCC"/>
    <a:srgbClr val="FF3300"/>
    <a:srgbClr val="9999FF"/>
    <a:srgbClr val="FF0000"/>
    <a:srgbClr val="00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105" d="100"/>
          <a:sy n="105" d="100"/>
        </p:scale>
        <p:origin x="-1168" y="-10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PAC-35 – non-inductive ramp-up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modeling</a:t>
            </a:r>
            <a:endParaRPr lang="en-US" sz="800" i="0" dirty="0" smtClean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/>
              <a:t>Progress and Plans for Non-inductive </a:t>
            </a:r>
            <a:r>
              <a:rPr lang="en-US" sz="3200" i="0" dirty="0" smtClean="0"/>
              <a:t> Ramp-up</a:t>
            </a:r>
            <a:r>
              <a:rPr lang="en-US" sz="3200" i="0" dirty="0"/>
              <a:t>/Sustainment </a:t>
            </a:r>
            <a:r>
              <a:rPr lang="en-US" sz="3200" i="0" dirty="0" smtClean="0"/>
              <a:t>Modeling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Francesca Poli</a:t>
            </a:r>
          </a:p>
          <a:p>
            <a:pPr algn="ctr"/>
            <a:endParaRPr lang="en-US" sz="800" b="0" i="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for the NSTX-U team</a:t>
            </a:r>
          </a:p>
        </p:txBody>
      </p: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PAC-35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June 11-13,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FY15: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validate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simulations for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non-inductive startup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ramp-up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14400"/>
            <a:ext cx="9144000" cy="579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Modeling:</a:t>
            </a:r>
          </a:p>
          <a:p>
            <a:pPr>
              <a:spcAft>
                <a:spcPts val="600"/>
              </a:spcAft>
            </a:pP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ECRH: TSC CHI startup simulations as initial conditions to improve time-dependent predictions using ECRH (</a:t>
            </a:r>
            <a:r>
              <a:rPr lang="en-US" sz="2000" b="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SFSU-TSG</a:t>
            </a: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Simulate EC+NBI and EC+FW combinations for CHI target</a:t>
            </a:r>
          </a:p>
          <a:p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HHFW: Explore effect of FW phasing on scenarios (</a:t>
            </a:r>
            <a:r>
              <a:rPr lang="en-US" sz="2000" b="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WEP-TSG</a:t>
            </a: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NBI: scan density and temperature and source energy to optimize deposition</a:t>
            </a:r>
          </a:p>
          <a:p>
            <a:pPr marL="0" indent="0">
              <a:buNone/>
            </a:pPr>
            <a:endParaRPr lang="en-US" sz="2000" b="0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Experiments:</a:t>
            </a:r>
          </a:p>
          <a:p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NBI: assess NBI injection and CD profiles in targets with 0.5-1.0MA, 0.75T with density of 0.5-1.0 Greenwald (R15-2)</a:t>
            </a:r>
          </a:p>
          <a:p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Use results from R15-1 (H-mode characteristic, pedestal, </a:t>
            </a:r>
            <a:r>
              <a:rPr lang="en-US" sz="2000" b="0" i="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000" b="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Diallo</a:t>
            </a: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) to improve predictions of H-mode ramp-up plasmas with NBI.</a:t>
            </a:r>
          </a:p>
          <a:p>
            <a:pPr marL="0" indent="0">
              <a:buNone/>
            </a:pPr>
            <a:endParaRPr lang="en-US" sz="1000" b="0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b="0" i="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=&gt; experiments, including National Campaign on DIII-D to constrain simulations of NSTX-U overdrive ramp-up discharges at 1T with inductive seeding to guide experiments in FY16.</a:t>
            </a:r>
          </a:p>
        </p:txBody>
      </p:sp>
    </p:spTree>
    <p:extLst>
      <p:ext uri="{BB962C8B-B14F-4D97-AF65-F5344CB8AC3E}">
        <p14:creationId xmlns:p14="http://schemas.microsoft.com/office/powerpoint/2010/main" val="116397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FY16: guide ramp-up experiments with inductive seeding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27696"/>
            <a:ext cx="9144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R16-3:  Assess FW coupling to NBI and modeling (</a:t>
            </a:r>
            <a:r>
              <a:rPr lang="en-US" sz="2000" b="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with WEP and ASC TSGs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3429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Optimize FW phasing to maximize electron heating (at 300-500kA)</a:t>
            </a:r>
          </a:p>
          <a:p>
            <a:pPr marL="3429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use FY15 simulations to guide experiments and results for model validation.</a:t>
            </a:r>
          </a:p>
          <a:p>
            <a:pPr marL="342900" lvl="1" indent="-342900">
              <a:lnSpc>
                <a:spcPct val="130000"/>
              </a:lnSpc>
            </a:pPr>
            <a:endParaRPr lang="en-US" sz="2000" b="0" i="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R16-4: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 high-non-inductive fraction NBI H-modes for ramp-up and sustainment.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Obtain full non-inductive target in flattop phase with </a:t>
            </a:r>
            <a:r>
              <a:rPr lang="en-US" sz="2000" b="0" i="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ohmic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seeding, then</a:t>
            </a:r>
          </a:p>
          <a:p>
            <a:pPr marL="342900" indent="-342900">
              <a:lnSpc>
                <a:spcPct val="13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Clamp OH coil current to constant value progressively earlier in time</a:t>
            </a:r>
          </a:p>
          <a:p>
            <a:pPr marL="342900" indent="-342900">
              <a:lnSpc>
                <a:spcPct val="130000"/>
              </a:lnSpc>
              <a:spcAft>
                <a:spcPts val="420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Attempt use of FW (phasing for electron heating) and NBI at low current on CHI target with inductive seeding (</a:t>
            </a:r>
            <a:r>
              <a:rPr lang="en-US" sz="2000" b="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support for SFSU-TSG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725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90600"/>
            <a:ext cx="91440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sz="2000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Substantial progress in ramp-up modeling using TRANSP</a:t>
            </a:r>
            <a:endParaRPr lang="en-US" sz="2000" b="0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60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Compute RF NBI absorption and CD self-consistently for the first time</a:t>
            </a:r>
          </a:p>
          <a:p>
            <a:pPr lvl="1">
              <a:spcAft>
                <a:spcPts val="60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Use experimental discharges from NSTX for projection</a:t>
            </a:r>
          </a:p>
          <a:p>
            <a:pPr lvl="1"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Simulations of the startup phase present computational </a:t>
            </a:r>
            <a:r>
              <a:rPr lang="en-US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challenges</a:t>
            </a:r>
          </a:p>
          <a:p>
            <a:pPr lvl="1"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ensity 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 is crucial to the scenario solution and to the evolution in the ramp-up and flattop </a:t>
            </a:r>
            <a:r>
              <a:rPr lang="en-US" b="0" i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sustainment.</a:t>
            </a:r>
          </a:p>
          <a:p>
            <a:pPr>
              <a:spcAft>
                <a:spcPts val="600"/>
              </a:spcAft>
            </a:pP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Future work:</a:t>
            </a:r>
          </a:p>
          <a:p>
            <a:pPr lvl="1">
              <a:spcAft>
                <a:spcPts val="600"/>
              </a:spcAft>
            </a:pPr>
            <a:r>
              <a:rPr lang="en-US" b="0" i="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more physical constraint on surface voltage, use coil currents to drive the simulation and control the discharge (shape, gaps, aspect ratio)</a:t>
            </a:r>
          </a:p>
          <a:p>
            <a:pPr lvl="1">
              <a:spcAft>
                <a:spcPts val="600"/>
              </a:spcAft>
            </a:pPr>
            <a:r>
              <a:rPr lang="en-US" b="0" i="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="0" i="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pecification of Greenwald fraction </a:t>
            </a:r>
            <a:r>
              <a:rPr lang="en-US" b="0" i="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b="0" i="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time in TRANSP simulations</a:t>
            </a:r>
          </a:p>
          <a:p>
            <a:pPr lvl="1">
              <a:spcAft>
                <a:spcPts val="600"/>
              </a:spcAft>
            </a:pPr>
            <a:r>
              <a:rPr lang="en-US" b="0" i="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Sensitivity studies on choice of thermal transport models</a:t>
            </a:r>
          </a:p>
        </p:txBody>
      </p:sp>
    </p:spTree>
    <p:extLst>
      <p:ext uri="{BB962C8B-B14F-4D97-AF65-F5344CB8AC3E}">
        <p14:creationId xmlns:p14="http://schemas.microsoft.com/office/powerpoint/2010/main" val="125878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MMM95 reproduces average amplitude and peaking of electron temperature profile during the HHFW phase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sh140353_teprof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3800"/>
            <a:ext cx="3289300" cy="2641600"/>
          </a:xfrm>
          <a:prstGeom prst="rect">
            <a:avLst/>
          </a:prstGeom>
        </p:spPr>
      </p:pic>
      <p:pic>
        <p:nvPicPr>
          <p:cNvPr id="6" name="Picture 5" descr="sh138506_tepro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836"/>
            <a:ext cx="3302000" cy="2641600"/>
          </a:xfrm>
          <a:prstGeom prst="rect">
            <a:avLst/>
          </a:prstGeom>
        </p:spPr>
      </p:pic>
      <p:pic>
        <p:nvPicPr>
          <p:cNvPr id="7" name="Picture 6" descr="sh138498_tepro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9895"/>
            <a:ext cx="3302000" cy="264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066800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#138498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114800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#138506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894341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#140353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6764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HHFW only, 300kA</a:t>
            </a:r>
          </a:p>
          <a:p>
            <a:r>
              <a:rPr lang="en-US" b="0" i="0" dirty="0" smtClean="0">
                <a:solidFill>
                  <a:schemeClr val="tx1"/>
                </a:solidFill>
              </a:rPr>
              <a:t>High density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244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HHFW only, 300kA</a:t>
            </a:r>
          </a:p>
          <a:p>
            <a:r>
              <a:rPr lang="en-US" b="0" i="0" dirty="0" smtClean="0">
                <a:solidFill>
                  <a:schemeClr val="tx1"/>
                </a:solidFill>
              </a:rPr>
              <a:t>low density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44958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HHFW+NB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3505200" y="1066801"/>
            <a:ext cx="5638800" cy="2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Profiles averaged over the heating phase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MMM95 reproduces the average amplitude and peaking in HHFW discharges and in discharges with HHFW+NBI.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endParaRPr lang="en-US" sz="1800" b="0" i="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Ion temperature overestimated in NBI discharges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Electron temperature too peaked in NBI discharges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range of 350-400kA for non-inductive current from HHFW in startup plasma conditions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current_shaded_300kA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0600"/>
            <a:ext cx="3480435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066800"/>
            <a:ext cx="571500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NSTX experiments demonstrated sustainment of 300kA with 1.5MW of HHFW, with 80% bootstrap current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However, we aim at using HHFW at startup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Density is low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Coupling might be an issue</a:t>
            </a:r>
          </a:p>
          <a:p>
            <a:pPr marL="285750" indent="-285750">
              <a:lnSpc>
                <a:spcPct val="150000"/>
              </a:lnSpc>
            </a:pPr>
            <a:endParaRPr lang="en-US" sz="1800" b="0" i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</a:pPr>
            <a:endParaRPr lang="en-US" sz="1800" b="0" i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</a:pPr>
            <a:endParaRPr lang="en-US" sz="1800" b="0" i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Absorption of FW to fast ions is an issue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=&gt; avoid to superpose FW and NBI in simulations</a:t>
            </a:r>
          </a:p>
        </p:txBody>
      </p:sp>
      <p:pic>
        <p:nvPicPr>
          <p:cNvPr id="8" name="Picture 7" descr="fig_NIrampup__power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62400"/>
            <a:ext cx="2819400" cy="24729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beam shine-thru at low density prevents use of beam on CHI-only target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 descr="fig_beamonl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056512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1676400"/>
            <a:ext cx="50292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Shine-thru can be reduced by controlling density at low current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Might be an issue for EC accessibility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Low driven current =&gt; need to optimize window before 0.3s for external current drive</a:t>
            </a:r>
          </a:p>
        </p:txBody>
      </p:sp>
    </p:spTree>
    <p:extLst>
      <p:ext uri="{BB962C8B-B14F-4D97-AF65-F5344CB8AC3E}">
        <p14:creationId xmlns:p14="http://schemas.microsoft.com/office/powerpoint/2010/main" val="268636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for non-inductive ramp-up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current_shaded_NBI_900kA_inductiv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2999"/>
            <a:ext cx="3810000" cy="3167349"/>
          </a:xfrm>
          <a:prstGeom prst="rect">
            <a:avLst/>
          </a:prstGeom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4114800" y="1524000"/>
            <a:ext cx="5029200" cy="14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Start with a fully inductive discharge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Optimize non-inductive fraction                  (density is critical)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Clamp </a:t>
            </a:r>
            <a:r>
              <a:rPr lang="en-US" sz="1800" b="0" i="0" dirty="0" err="1" smtClean="0">
                <a:solidFill>
                  <a:schemeClr val="tx1"/>
                </a:solidFill>
                <a:latin typeface="Arial" charset="0"/>
              </a:rPr>
              <a:t>ohmic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at progressively earlier times</a:t>
            </a:r>
          </a:p>
        </p:txBody>
      </p:sp>
      <p:pic>
        <p:nvPicPr>
          <p:cNvPr id="7" name="Picture 6" descr="NB_noninductive_600k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4038600" cy="3316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800600"/>
            <a:ext cx="453340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Clamp </a:t>
            </a:r>
            <a:r>
              <a:rPr lang="en-US" sz="1800" b="0" i="0" dirty="0" err="1">
                <a:solidFill>
                  <a:schemeClr val="tx1"/>
                </a:solidFill>
                <a:latin typeface="Arial" charset="0"/>
              </a:rPr>
              <a:t>ohmic</a:t>
            </a: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 at progressively earlier times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429000" y="5334000"/>
            <a:ext cx="1371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experiments will guide development of ST-FNSF strategies for non-inductive ramp-up and sustainment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066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39725" lvl="0" indent="-339725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300" b="0" i="0" kern="0" dirty="0">
                <a:cs typeface="Calibri" pitchFamily="34" charset="0"/>
              </a:rPr>
              <a:t>Develop and understand non-inductive start-up and ramp-up</a:t>
            </a:r>
            <a:r>
              <a:rPr lang="en-US" sz="2300" i="0" kern="0" dirty="0">
                <a:cs typeface="Calibri" pitchFamily="34" charset="0"/>
              </a:rPr>
              <a:t> </a:t>
            </a:r>
            <a:r>
              <a:rPr lang="en-US" sz="2300" b="0" i="0" kern="0" dirty="0">
                <a:cs typeface="Calibri" pitchFamily="34" charset="0"/>
              </a:rPr>
              <a:t/>
            </a:r>
            <a:br>
              <a:rPr lang="en-US" sz="2300" b="0" i="0" kern="0" dirty="0">
                <a:cs typeface="Calibri" pitchFamily="34" charset="0"/>
              </a:rPr>
            </a:br>
            <a:r>
              <a:rPr lang="en-US" sz="2300" b="0" i="0" kern="0" dirty="0">
                <a:cs typeface="Calibri" pitchFamily="34" charset="0"/>
              </a:rPr>
              <a:t>(overdrive) to project to ST-FNSF with small/no solenoid</a:t>
            </a:r>
          </a:p>
          <a:p>
            <a:pPr lvl="1" indent="-342900">
              <a:lnSpc>
                <a:spcPct val="120000"/>
              </a:lnSpc>
              <a:defRPr/>
            </a:pPr>
            <a:r>
              <a:rPr lang="en-US" sz="1900" b="0" i="0" dirty="0">
                <a:cs typeface="Calibri" pitchFamily="34" charset="0"/>
              </a:rPr>
              <a:t>Contributes to the finalization of the EC system </a:t>
            </a:r>
            <a:r>
              <a:rPr lang="en-US" sz="1900" b="0" i="0" dirty="0" smtClean="0">
                <a:cs typeface="Calibri" pitchFamily="34" charset="0"/>
              </a:rPr>
              <a:t>design</a:t>
            </a:r>
          </a:p>
          <a:p>
            <a:pPr lvl="1" indent="-342900">
              <a:lnSpc>
                <a:spcPct val="120000"/>
              </a:lnSpc>
              <a:defRPr/>
            </a:pPr>
            <a:r>
              <a:rPr lang="en-US" sz="1900" b="0" i="0" dirty="0">
                <a:cs typeface="Calibri" pitchFamily="34" charset="0"/>
              </a:rPr>
              <a:t>Contributes to </a:t>
            </a:r>
            <a:r>
              <a:rPr lang="en-US" sz="1900" b="0" i="0" dirty="0" smtClean="0">
                <a:cs typeface="Calibri" pitchFamily="34" charset="0"/>
              </a:rPr>
              <a:t>optimized </a:t>
            </a:r>
            <a:r>
              <a:rPr lang="en-US" sz="1900" b="0" i="0" dirty="0">
                <a:cs typeface="Calibri" pitchFamily="34" charset="0"/>
              </a:rPr>
              <a:t>use </a:t>
            </a:r>
            <a:r>
              <a:rPr lang="en-US" sz="1900" b="0" i="0" dirty="0" smtClean="0">
                <a:cs typeface="Calibri" pitchFamily="34" charset="0"/>
              </a:rPr>
              <a:t>and synergy of RF </a:t>
            </a:r>
            <a:r>
              <a:rPr lang="en-US" sz="1900" b="0" i="0" dirty="0">
                <a:cs typeface="Calibri" pitchFamily="34" charset="0"/>
              </a:rPr>
              <a:t>and </a:t>
            </a:r>
            <a:r>
              <a:rPr lang="en-US" sz="1900" b="0" i="0" dirty="0" smtClean="0">
                <a:cs typeface="Calibri" pitchFamily="34" charset="0"/>
              </a:rPr>
              <a:t>NBI in ramp-up </a:t>
            </a:r>
            <a:endParaRPr lang="en-US" sz="2300" b="0" i="0" dirty="0" smtClean="0">
              <a:cs typeface="Calibri" pitchFamily="34" charset="0"/>
            </a:endParaRPr>
          </a:p>
          <a:p>
            <a:pPr marL="339725" indent="-339725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300" b="0" i="0" dirty="0" smtClean="0">
                <a:cs typeface="Calibri" pitchFamily="34" charset="0"/>
              </a:rPr>
              <a:t>Demonstrate 100% non-inductive sustainment at performance that extrapolates to ≥ 1MW/m</a:t>
            </a:r>
            <a:r>
              <a:rPr lang="en-US" sz="2300" b="0" i="0" baseline="30000" dirty="0" smtClean="0">
                <a:cs typeface="Calibri" pitchFamily="34" charset="0"/>
              </a:rPr>
              <a:t>2</a:t>
            </a:r>
            <a:r>
              <a:rPr lang="en-US" sz="2300" b="0" i="0" dirty="0" smtClean="0">
                <a:cs typeface="Calibri" pitchFamily="34" charset="0"/>
              </a:rPr>
              <a:t> neutron wall loading in FNSF</a:t>
            </a:r>
          </a:p>
          <a:p>
            <a:pPr lvl="1" indent="-342900">
              <a:lnSpc>
                <a:spcPct val="120000"/>
              </a:lnSpc>
              <a:defRPr/>
            </a:pPr>
            <a:r>
              <a:rPr lang="en-US" sz="1900" b="0" i="0" dirty="0" smtClean="0">
                <a:cs typeface="Calibri" pitchFamily="34" charset="0"/>
              </a:rPr>
              <a:t>Contributes to the optimization of profile evolution and control in the ramp-up to access advanced operation</a:t>
            </a:r>
          </a:p>
          <a:p>
            <a:pPr marL="400050" lvl="1" indent="0">
              <a:lnSpc>
                <a:spcPct val="120000"/>
              </a:lnSpc>
              <a:buNone/>
              <a:defRPr/>
            </a:pPr>
            <a:endParaRPr lang="en-US" b="0" i="0" dirty="0">
              <a:cs typeface="Calibri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ja-JP" alt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the gap in demonstrating non-inductive startup and ramp-up is larger than the gap in demonstrating 100% non-inductive sustainment in the ST</a:t>
            </a:r>
            <a:r>
              <a:rPr lang="ja-JP" alt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[PAC33]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Also emphasized in FESAC TAP 2008, RENEW 2009</a:t>
            </a:r>
            <a:endParaRPr lang="en-US" sz="1800" b="0" i="0" dirty="0">
              <a:solidFill>
                <a:schemeClr val="accent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0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A9"/>
                </a:solidFill>
              </a:rPr>
              <a:t>Detailed modeling of ramp-up phases informs plans for dedicated experiments in FY15-16</a:t>
            </a:r>
            <a:endParaRPr lang="en-US" dirty="0">
              <a:solidFill>
                <a:srgbClr val="0000A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fld id="{7DE03FA7-4686-3540-B901-C26F6B4C33A7}" type="slidenum">
              <a:rPr lang="en-US" sz="900" i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pPr/>
              <a:t>3</a:t>
            </a:fld>
            <a:endParaRPr lang="en-US" sz="900" i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4081" y="990600"/>
            <a:ext cx="8310318" cy="3055441"/>
            <a:chOff x="44451" y="1143000"/>
            <a:chExt cx="8410088" cy="3055441"/>
          </a:xfrm>
        </p:grpSpPr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4451" y="1143000"/>
              <a:ext cx="8410088" cy="3055441"/>
              <a:chOff x="-37714" y="812257"/>
              <a:chExt cx="7263620" cy="2307253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667838" y="926141"/>
                <a:ext cx="6424864" cy="1918462"/>
                <a:chOff x="667838" y="926141"/>
                <a:chExt cx="6424864" cy="1918462"/>
              </a:xfrm>
            </p:grpSpPr>
            <p:cxnSp>
              <p:nvCxnSpPr>
                <p:cNvPr id="33" name="Straight Arrow Connector 2"/>
                <p:cNvCxnSpPr/>
                <p:nvPr/>
              </p:nvCxnSpPr>
              <p:spPr>
                <a:xfrm>
                  <a:off x="671883" y="2844603"/>
                  <a:ext cx="6420819" cy="0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667838" y="926141"/>
                  <a:ext cx="0" cy="1874872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19"/>
                <p:cNvGrpSpPr>
                  <a:grpSpLocks/>
                </p:cNvGrpSpPr>
                <p:nvPr/>
              </p:nvGrpSpPr>
              <p:grpSpPr bwMode="auto">
                <a:xfrm>
                  <a:off x="1560746" y="1215042"/>
                  <a:ext cx="4670073" cy="971977"/>
                  <a:chOff x="1560746" y="1215042"/>
                  <a:chExt cx="4670073" cy="971977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1560746" y="1617828"/>
                    <a:ext cx="1269397" cy="569191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16"/>
                  <p:cNvCxnSpPr/>
                  <p:nvPr/>
                </p:nvCxnSpPr>
                <p:spPr>
                  <a:xfrm flipV="1">
                    <a:off x="2830143" y="1215042"/>
                    <a:ext cx="1798267" cy="402786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4628410" y="1215042"/>
                    <a:ext cx="1602409" cy="3372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TextBox 43"/>
              <p:cNvSpPr txBox="1">
                <a:spLocks noChangeArrowheads="1"/>
              </p:cNvSpPr>
              <p:nvPr/>
            </p:nvSpPr>
            <p:spPr bwMode="auto">
              <a:xfrm>
                <a:off x="-344" y="1157502"/>
                <a:ext cx="621341" cy="20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0" dirty="0" smtClean="0">
                    <a:solidFill>
                      <a:schemeClr val="tx1"/>
                    </a:solidFill>
                  </a:rPr>
                  <a:t>~0.75-1</a:t>
                </a:r>
                <a:endParaRPr lang="en-US" i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44"/>
              <p:cNvSpPr txBox="1">
                <a:spLocks noChangeArrowheads="1"/>
              </p:cNvSpPr>
              <p:nvPr/>
            </p:nvSpPr>
            <p:spPr bwMode="auto">
              <a:xfrm>
                <a:off x="-37714" y="2023188"/>
                <a:ext cx="658711" cy="20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0" dirty="0" smtClean="0">
                    <a:solidFill>
                      <a:schemeClr val="tx1"/>
                    </a:solidFill>
                  </a:rPr>
                  <a:t>~0.3-0.4</a:t>
                </a:r>
              </a:p>
            </p:txBody>
          </p:sp>
          <p:sp>
            <p:nvSpPr>
              <p:cNvPr id="26" name="TextBox 45"/>
              <p:cNvSpPr txBox="1">
                <a:spLocks noChangeArrowheads="1"/>
              </p:cNvSpPr>
              <p:nvPr/>
            </p:nvSpPr>
            <p:spPr bwMode="auto">
              <a:xfrm>
                <a:off x="194059" y="1560251"/>
                <a:ext cx="426938" cy="20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0" dirty="0" smtClean="0">
                    <a:solidFill>
                      <a:schemeClr val="tx1"/>
                    </a:solidFill>
                  </a:rPr>
                  <a:t>~0.5</a:t>
                </a:r>
                <a:endParaRPr lang="en-US" i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46"/>
              <p:cNvSpPr txBox="1">
                <a:spLocks noChangeArrowheads="1"/>
              </p:cNvSpPr>
              <p:nvPr/>
            </p:nvSpPr>
            <p:spPr bwMode="auto">
              <a:xfrm>
                <a:off x="32838" y="812257"/>
                <a:ext cx="522454" cy="20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i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[MA</a:t>
                </a:r>
                <a:r>
                  <a:rPr lang="en-US" i="0" dirty="0">
                    <a:solidFill>
                      <a:schemeClr val="tx1"/>
                    </a:solidFill>
                  </a:rPr>
                  <a:t>]</a:t>
                </a:r>
                <a:endParaRPr lang="en-US" i="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47"/>
              <p:cNvSpPr txBox="1">
                <a:spLocks noChangeArrowheads="1"/>
              </p:cNvSpPr>
              <p:nvPr/>
            </p:nvSpPr>
            <p:spPr bwMode="auto">
              <a:xfrm>
                <a:off x="6622534" y="2887099"/>
                <a:ext cx="603372" cy="232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i="0" dirty="0" smtClean="0">
                    <a:solidFill>
                      <a:schemeClr val="tx1"/>
                    </a:solidFill>
                  </a:rPr>
                  <a:t>Time</a:t>
                </a:r>
                <a:endParaRPr lang="en-US" sz="1400" i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48"/>
              <p:cNvSpPr txBox="1">
                <a:spLocks noChangeArrowheads="1"/>
              </p:cNvSpPr>
              <p:nvPr/>
            </p:nvSpPr>
            <p:spPr bwMode="auto">
              <a:xfrm>
                <a:off x="4695012" y="927338"/>
                <a:ext cx="1501561" cy="25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i="0" dirty="0" smtClean="0">
                    <a:solidFill>
                      <a:schemeClr val="tx1"/>
                    </a:solidFill>
                  </a:rPr>
                  <a:t>NBI </a:t>
                </a:r>
                <a:r>
                  <a:rPr lang="en-US" sz="1600" i="0" dirty="0">
                    <a:solidFill>
                      <a:schemeClr val="tx1"/>
                    </a:solidFill>
                  </a:rPr>
                  <a:t>+ </a:t>
                </a:r>
                <a:r>
                  <a:rPr lang="en-US" sz="1600" i="0" dirty="0" smtClean="0">
                    <a:solidFill>
                      <a:schemeClr val="tx1"/>
                    </a:solidFill>
                  </a:rPr>
                  <a:t>bootstrap</a:t>
                </a:r>
              </a:p>
            </p:txBody>
          </p:sp>
          <p:sp>
            <p:nvSpPr>
              <p:cNvPr id="30" name="TextBox 49"/>
              <p:cNvSpPr txBox="1">
                <a:spLocks noChangeArrowheads="1"/>
              </p:cNvSpPr>
              <p:nvPr/>
            </p:nvSpPr>
            <p:spPr bwMode="auto">
              <a:xfrm rot="20676872">
                <a:off x="2634026" y="1159503"/>
                <a:ext cx="1984766" cy="25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i="0" dirty="0" smtClean="0">
                    <a:solidFill>
                      <a:schemeClr val="tx1"/>
                    </a:solidFill>
                  </a:rPr>
                  <a:t>NBI + FW + bootstrap</a:t>
                </a:r>
              </a:p>
            </p:txBody>
          </p:sp>
          <p:sp>
            <p:nvSpPr>
              <p:cNvPr id="31" name="TextBox 50"/>
              <p:cNvSpPr txBox="1">
                <a:spLocks noChangeArrowheads="1"/>
              </p:cNvSpPr>
              <p:nvPr/>
            </p:nvSpPr>
            <p:spPr bwMode="auto">
              <a:xfrm rot="19877420">
                <a:off x="1485301" y="1475346"/>
                <a:ext cx="1107939" cy="441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i="0" dirty="0" smtClean="0">
                    <a:solidFill>
                      <a:schemeClr val="tx1"/>
                    </a:solidFill>
                  </a:rPr>
                  <a:t>EC heating</a:t>
                </a:r>
              </a:p>
              <a:p>
                <a:pPr algn="ctr" eaLnBrk="1" hangingPunct="1"/>
                <a:r>
                  <a:rPr lang="en-US" sz="1600" i="0" dirty="0" smtClean="0">
                    <a:solidFill>
                      <a:schemeClr val="tx1"/>
                    </a:solidFill>
                  </a:rPr>
                  <a:t>FW current</a:t>
                </a:r>
              </a:p>
            </p:txBody>
          </p:sp>
          <p:sp>
            <p:nvSpPr>
              <p:cNvPr id="32" name="TextBox 51"/>
              <p:cNvSpPr txBox="1">
                <a:spLocks noChangeArrowheads="1"/>
              </p:cNvSpPr>
              <p:nvPr/>
            </p:nvSpPr>
            <p:spPr bwMode="auto">
              <a:xfrm>
                <a:off x="593199" y="1675369"/>
                <a:ext cx="1081362" cy="464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i="0" dirty="0" smtClean="0">
                    <a:solidFill>
                      <a:schemeClr val="tx1"/>
                    </a:solidFill>
                  </a:rPr>
                  <a:t>CHI</a:t>
                </a:r>
              </a:p>
              <a:p>
                <a:pPr algn="ctr" eaLnBrk="1" hangingPunct="1"/>
                <a:r>
                  <a:rPr lang="en-US" sz="1400" dirty="0" smtClean="0">
                    <a:solidFill>
                      <a:srgbClr val="008000"/>
                    </a:solidFill>
                  </a:rPr>
                  <a:t>(</a:t>
                </a:r>
                <a:r>
                  <a:rPr lang="en-US" sz="1600" dirty="0" err="1" smtClean="0">
                    <a:solidFill>
                      <a:srgbClr val="008000"/>
                    </a:solidFill>
                  </a:rPr>
                  <a:t>R.Raman</a:t>
                </a:r>
                <a:r>
                  <a:rPr lang="en-US" sz="1400" dirty="0" smtClean="0">
                    <a:solidFill>
                      <a:srgbClr val="008000"/>
                    </a:solidFill>
                  </a:rPr>
                  <a:t>)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</p:grpSp>
        <p:pic>
          <p:nvPicPr>
            <p:cNvPr id="41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75"/>
            <a:stretch/>
          </p:blipFill>
          <p:spPr bwMode="auto">
            <a:xfrm>
              <a:off x="890289" y="2928164"/>
              <a:ext cx="934461" cy="84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3133617" y="3276600"/>
              <a:ext cx="8327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>
                  <a:solidFill>
                    <a:srgbClr val="0000FF"/>
                  </a:solidFill>
                </a:rPr>
                <a:t>HHFW</a:t>
              </a:r>
              <a:endParaRPr lang="en-US" sz="16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54010" y="3429000"/>
              <a:ext cx="6252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0" dirty="0">
                  <a:solidFill>
                    <a:srgbClr val="FF0000"/>
                  </a:solidFill>
                </a:rPr>
                <a:t>ECH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5410200" y="2445841"/>
            <a:ext cx="570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008000"/>
                </a:solidFill>
              </a:rPr>
              <a:t>NBI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0" y="3810000"/>
            <a:ext cx="9144000" cy="276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</a:rPr>
              <a:t>Challenges in ramp-up modeling/experiments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Heat CHI target plasma to maximize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efficiency of external </a:t>
            </a: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H/CD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sources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Combine RF and NBI, aim at best synergy of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sources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Minimize beam losses at low current =&gt; density control, heat start-up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plasma</a:t>
            </a: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Optimize NBI source combination for profile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control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Arial" charset="0"/>
              </a:rPr>
              <a:t>Tailor kinetic and current profiles to access target flattop plasmas </a:t>
            </a:r>
            <a:r>
              <a:rPr lang="en-US" sz="1800" b="0" dirty="0" smtClean="0">
                <a:solidFill>
                  <a:srgbClr val="008000"/>
                </a:solidFill>
                <a:latin typeface="Arial" charset="0"/>
              </a:rPr>
              <a:t>(see Gerhardt)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(and do this while maintaining the discharge in the MHD stable operational space</a:t>
            </a:r>
            <a:r>
              <a:rPr lang="en-US" sz="1800" b="0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US" sz="1800" b="0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7620000" y="1204771"/>
            <a:ext cx="0" cy="248284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3"/>
          <p:cNvSpPr txBox="1">
            <a:spLocks noChangeArrowheads="1"/>
          </p:cNvSpPr>
          <p:nvPr/>
        </p:nvSpPr>
        <p:spPr bwMode="auto">
          <a:xfrm>
            <a:off x="7848600" y="21336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8000"/>
                </a:solidFill>
              </a:rPr>
              <a:t>Up to 15MW</a:t>
            </a:r>
            <a:endParaRPr lang="en-US" i="0" dirty="0">
              <a:solidFill>
                <a:srgbClr val="008000"/>
              </a:solidFill>
            </a:endParaRPr>
          </a:p>
        </p:txBody>
      </p:sp>
      <p:sp>
        <p:nvSpPr>
          <p:cNvPr id="52" name="TextBox 44"/>
          <p:cNvSpPr txBox="1">
            <a:spLocks noChangeArrowheads="1"/>
          </p:cNvSpPr>
          <p:nvPr/>
        </p:nvSpPr>
        <p:spPr bwMode="auto">
          <a:xfrm>
            <a:off x="7772400" y="3159442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FF0000"/>
                </a:solidFill>
              </a:rPr>
              <a:t>1MW</a:t>
            </a:r>
          </a:p>
        </p:txBody>
      </p:sp>
      <p:sp>
        <p:nvSpPr>
          <p:cNvPr id="53" name="TextBox 45"/>
          <p:cNvSpPr txBox="1">
            <a:spLocks noChangeArrowheads="1"/>
          </p:cNvSpPr>
          <p:nvPr/>
        </p:nvSpPr>
        <p:spPr bwMode="auto">
          <a:xfrm>
            <a:off x="7772400" y="2903041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00FF"/>
                </a:solidFill>
              </a:rPr>
              <a:t>4MW</a:t>
            </a:r>
            <a:endParaRPr lang="en-US" i="0" dirty="0">
              <a:solidFill>
                <a:srgbClr val="0000FF"/>
              </a:solidFill>
            </a:endParaRPr>
          </a:p>
        </p:txBody>
      </p:sp>
      <p:sp>
        <p:nvSpPr>
          <p:cNvPr id="54" name="TextBox 46"/>
          <p:cNvSpPr txBox="1">
            <a:spLocks noChangeArrowheads="1"/>
          </p:cNvSpPr>
          <p:nvPr/>
        </p:nvSpPr>
        <p:spPr bwMode="auto">
          <a:xfrm>
            <a:off x="7772400" y="1150441"/>
            <a:ext cx="691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P</a:t>
            </a:r>
            <a:r>
              <a:rPr lang="en-US" i="0" baseline="-2500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</a:rPr>
              <a:t>[MW]</a:t>
            </a:r>
            <a:endParaRPr lang="en-US" i="0" baseline="-25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981200" y="3248546"/>
            <a:ext cx="990600" cy="381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209800" y="3048000"/>
            <a:ext cx="2743200" cy="59261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438400"/>
            <a:ext cx="4419600" cy="120221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H/CD sources are evolved self-consistently in TRANSP with free-boundary equilibrium solver (</a:t>
            </a:r>
            <a:r>
              <a:rPr lang="en-US" dirty="0" err="1" smtClean="0"/>
              <a:t>Isolver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1430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1032"/>
              </a:spcBef>
              <a:defRPr/>
            </a:pPr>
            <a:r>
              <a:rPr lang="en-US" sz="2300" b="0" i="0" dirty="0" smtClean="0">
                <a:cs typeface="Calibri" pitchFamily="34" charset="0"/>
              </a:rPr>
              <a:t>Use NSTX discharges</a:t>
            </a:r>
            <a:r>
              <a:rPr lang="en-US" sz="2300" b="0" i="0" dirty="0">
                <a:cs typeface="Calibri" pitchFamily="34" charset="0"/>
              </a:rPr>
              <a:t> </a:t>
            </a:r>
            <a:r>
              <a:rPr lang="en-US" sz="2300" b="0" i="0" dirty="0" smtClean="0">
                <a:cs typeface="Calibri" pitchFamily="34" charset="0"/>
              </a:rPr>
              <a:t>to build-up discharge in NSTX-U geometry</a:t>
            </a:r>
          </a:p>
          <a:p>
            <a:pPr marL="339725" indent="-339725">
              <a:lnSpc>
                <a:spcPct val="110000"/>
              </a:lnSpc>
              <a:spcBef>
                <a:spcPts val="1032"/>
              </a:spcBef>
              <a:defRPr/>
            </a:pPr>
            <a:r>
              <a:rPr lang="en-US" sz="2300" b="0" i="0" dirty="0">
                <a:cs typeface="Calibri" pitchFamily="34" charset="0"/>
              </a:rPr>
              <a:t>A</a:t>
            </a:r>
            <a:r>
              <a:rPr lang="en-US" sz="2300" b="0" i="0" dirty="0" smtClean="0">
                <a:cs typeface="Calibri" pitchFamily="34" charset="0"/>
              </a:rPr>
              <a:t>ddressing challenges along the way:</a:t>
            </a:r>
          </a:p>
          <a:p>
            <a:pPr marL="739775" lvl="1" indent="-339725">
              <a:lnSpc>
                <a:spcPct val="110000"/>
              </a:lnSpc>
              <a:defRPr/>
            </a:pP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Self-consistent evolution of equilibrium and pressure evolution during startup with external H/CD</a:t>
            </a:r>
          </a:p>
          <a:p>
            <a:pPr marL="739775" lvl="1" indent="-339725">
              <a:lnSpc>
                <a:spcPct val="110000"/>
              </a:lnSpc>
              <a:defRPr/>
            </a:pP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Confinement level typically H</a:t>
            </a:r>
            <a:r>
              <a:rPr lang="en-US" b="0" i="0" baseline="-25000" dirty="0" smtClean="0">
                <a:solidFill>
                  <a:srgbClr val="0000FF"/>
                </a:solidFill>
                <a:cs typeface="Calibri" pitchFamily="34" charset="0"/>
              </a:rPr>
              <a:t>98,y2</a:t>
            </a: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~1.0-1.2</a:t>
            </a:r>
          </a:p>
          <a:p>
            <a:pPr marL="739775" lvl="1" indent="-339725">
              <a:lnSpc>
                <a:spcPct val="110000"/>
              </a:lnSpc>
              <a:defRPr/>
            </a:pP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Thermal transport =&gt; either predictive or scale analytic temperature profiles (use MMM95 in RF phase, analytic T</a:t>
            </a:r>
            <a:r>
              <a:rPr lang="en-US" b="0" i="0" baseline="-25000" dirty="0" smtClean="0">
                <a:solidFill>
                  <a:srgbClr val="0000FF"/>
                </a:solidFill>
                <a:cs typeface="Calibri" pitchFamily="34" charset="0"/>
              </a:rPr>
              <a:t>e</a:t>
            </a: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 and </a:t>
            </a:r>
            <a:r>
              <a:rPr lang="en-US" b="0" i="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b="0" i="0" baseline="-25000" dirty="0" err="1" smtClean="0">
                <a:solidFill>
                  <a:srgbClr val="0000FF"/>
                </a:solidFill>
                <a:cs typeface="Calibri" pitchFamily="34" charset="0"/>
              </a:rPr>
              <a:t>i</a:t>
            </a: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=</a:t>
            </a:r>
            <a:r>
              <a:rPr lang="en-US" b="0" i="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b="0" i="0" baseline="-25000" dirty="0" err="1" smtClean="0">
                <a:solidFill>
                  <a:srgbClr val="0000FF"/>
                </a:solidFill>
                <a:cs typeface="Calibri" pitchFamily="34" charset="0"/>
              </a:rPr>
              <a:t>e</a:t>
            </a: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 in NBI phase)</a:t>
            </a:r>
            <a:endParaRPr lang="en-US" sz="1800" b="0" i="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739775" lvl="1" indent="-339725">
              <a:lnSpc>
                <a:spcPct val="110000"/>
              </a:lnSpc>
              <a:defRPr/>
            </a:pP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Particle transport =&gt; density profiles are prescribed (0.5-1.0 </a:t>
            </a:r>
            <a:r>
              <a:rPr lang="en-US" b="0" i="0" dirty="0" err="1" smtClean="0">
                <a:solidFill>
                  <a:srgbClr val="0000FF"/>
                </a:solidFill>
                <a:cs typeface="Calibri" pitchFamily="34" charset="0"/>
              </a:rPr>
              <a:t>n</a:t>
            </a:r>
            <a:r>
              <a:rPr lang="en-US" b="0" i="0" baseline="-25000" dirty="0" err="1" smtClean="0">
                <a:solidFill>
                  <a:srgbClr val="0000FF"/>
                </a:solidFill>
                <a:cs typeface="Calibri" pitchFamily="34" charset="0"/>
              </a:rPr>
              <a:t>Gw</a:t>
            </a:r>
            <a:r>
              <a:rPr lang="en-US" b="0" i="0" dirty="0" smtClean="0">
                <a:solidFill>
                  <a:srgbClr val="0000FF"/>
                </a:solidFill>
                <a:cs typeface="Calibri" pitchFamily="34" charset="0"/>
              </a:rPr>
              <a:t>)</a:t>
            </a:r>
          </a:p>
          <a:p>
            <a:pPr marL="400050" lvl="1" indent="0">
              <a:lnSpc>
                <a:spcPct val="110000"/>
              </a:lnSpc>
              <a:buNone/>
              <a:defRPr/>
            </a:pPr>
            <a:endParaRPr lang="en-US" sz="2400" b="0" i="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39725" indent="-339725">
              <a:lnSpc>
                <a:spcPct val="110000"/>
              </a:lnSpc>
              <a:defRPr/>
            </a:pPr>
            <a:r>
              <a:rPr lang="en-US" sz="2300" b="0" i="0" dirty="0" smtClean="0">
                <a:cs typeface="Calibri" pitchFamily="34" charset="0"/>
              </a:rPr>
              <a:t>ECRH: ray tracing codes (TORAY-GA)</a:t>
            </a:r>
          </a:p>
          <a:p>
            <a:pPr marL="339725" indent="-339725">
              <a:lnSpc>
                <a:spcPct val="110000"/>
              </a:lnSpc>
              <a:defRPr/>
            </a:pPr>
            <a:r>
              <a:rPr lang="en-US" sz="2300" b="0" i="0" dirty="0" smtClean="0">
                <a:cs typeface="Calibri" pitchFamily="34" charset="0"/>
              </a:rPr>
              <a:t>HHFW: full wave code TORIC with Fokker-Planck treatment for resonant species</a:t>
            </a:r>
            <a:endParaRPr lang="en-US" sz="2300" b="0" i="0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339725" indent="-339725">
              <a:lnSpc>
                <a:spcPct val="110000"/>
              </a:lnSpc>
              <a:defRPr/>
            </a:pPr>
            <a:r>
              <a:rPr lang="en-US" sz="2300" b="0" i="0" dirty="0" smtClean="0">
                <a:cs typeface="Calibri" pitchFamily="34" charset="0"/>
              </a:rPr>
              <a:t>NBI: Monte-Carlo orbit NUBEAM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031304" y="1141414"/>
            <a:ext cx="7350696" cy="2540574"/>
            <a:chOff x="667838" y="926141"/>
            <a:chExt cx="6424864" cy="1918462"/>
          </a:xfrm>
        </p:grpSpPr>
        <p:cxnSp>
          <p:nvCxnSpPr>
            <p:cNvPr id="58" name="Straight Arrow Connector 2"/>
            <p:cNvCxnSpPr/>
            <p:nvPr/>
          </p:nvCxnSpPr>
          <p:spPr>
            <a:xfrm>
              <a:off x="671883" y="2844603"/>
              <a:ext cx="6420819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667838" y="926141"/>
              <a:ext cx="0" cy="187487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19"/>
            <p:cNvGrpSpPr>
              <a:grpSpLocks/>
            </p:cNvGrpSpPr>
            <p:nvPr/>
          </p:nvGrpSpPr>
          <p:grpSpPr bwMode="auto">
            <a:xfrm>
              <a:off x="1560746" y="1215042"/>
              <a:ext cx="4670073" cy="971977"/>
              <a:chOff x="1560746" y="1215042"/>
              <a:chExt cx="4670073" cy="97197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1560746" y="1617828"/>
                <a:ext cx="1269397" cy="56919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6"/>
              <p:cNvCxnSpPr/>
              <p:nvPr/>
            </p:nvCxnSpPr>
            <p:spPr>
              <a:xfrm flipV="1">
                <a:off x="2830143" y="1215042"/>
                <a:ext cx="1798267" cy="40278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628410" y="1215042"/>
                <a:ext cx="1602409" cy="337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6836" y="1447800"/>
            <a:ext cx="710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~0.75-1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4081" y="2594208"/>
            <a:ext cx="753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~0.3-0.4</a:t>
            </a:r>
          </a:p>
        </p:txBody>
      </p:sp>
      <p:sp>
        <p:nvSpPr>
          <p:cNvPr id="47" name="TextBox 45"/>
          <p:cNvSpPr txBox="1">
            <a:spLocks noChangeArrowheads="1"/>
          </p:cNvSpPr>
          <p:nvPr/>
        </p:nvSpPr>
        <p:spPr bwMode="auto">
          <a:xfrm>
            <a:off x="489253" y="1981151"/>
            <a:ext cx="488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~0.5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7844080" y="3738265"/>
            <a:ext cx="690319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0" dirty="0" smtClean="0">
                <a:solidFill>
                  <a:schemeClr val="tx1"/>
                </a:solidFill>
              </a:rPr>
              <a:t>Time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50" name="TextBox 48"/>
          <p:cNvSpPr txBox="1">
            <a:spLocks noChangeArrowheads="1"/>
          </p:cNvSpPr>
          <p:nvPr/>
        </p:nvSpPr>
        <p:spPr bwMode="auto">
          <a:xfrm>
            <a:off x="5638800" y="1142999"/>
            <a:ext cx="1717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0" dirty="0" smtClean="0">
                <a:solidFill>
                  <a:schemeClr val="tx1"/>
                </a:solidFill>
              </a:rPr>
              <a:t>NBI </a:t>
            </a:r>
            <a:r>
              <a:rPr lang="en-US" sz="1600" i="0" dirty="0">
                <a:solidFill>
                  <a:schemeClr val="tx1"/>
                </a:solidFill>
              </a:rPr>
              <a:t>+ </a:t>
            </a:r>
            <a:r>
              <a:rPr lang="en-US" sz="1600" i="0" dirty="0" smtClean="0">
                <a:solidFill>
                  <a:schemeClr val="tx1"/>
                </a:solidFill>
              </a:rPr>
              <a:t>bootstrap</a:t>
            </a:r>
          </a:p>
        </p:txBody>
      </p:sp>
      <p:sp>
        <p:nvSpPr>
          <p:cNvPr id="53" name="TextBox 49"/>
          <p:cNvSpPr txBox="1">
            <a:spLocks noChangeArrowheads="1"/>
          </p:cNvSpPr>
          <p:nvPr/>
        </p:nvSpPr>
        <p:spPr bwMode="auto">
          <a:xfrm rot="20676872">
            <a:off x="3280823" y="1450450"/>
            <a:ext cx="2270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0" dirty="0" smtClean="0">
                <a:solidFill>
                  <a:schemeClr val="tx1"/>
                </a:solidFill>
              </a:rPr>
              <a:t>NBI + FW + bootstrap</a:t>
            </a:r>
          </a:p>
        </p:txBody>
      </p:sp>
      <p:sp>
        <p:nvSpPr>
          <p:cNvPr id="55" name="TextBox 51"/>
          <p:cNvSpPr txBox="1">
            <a:spLocks noChangeArrowheads="1"/>
          </p:cNvSpPr>
          <p:nvPr/>
        </p:nvSpPr>
        <p:spPr bwMode="auto">
          <a:xfrm>
            <a:off x="945909" y="2133599"/>
            <a:ext cx="12371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i="0" dirty="0" smtClean="0">
                <a:solidFill>
                  <a:schemeClr val="tx1"/>
                </a:solidFill>
              </a:rPr>
              <a:t>CHI</a:t>
            </a:r>
          </a:p>
          <a:p>
            <a:pPr algn="ctr" eaLnBrk="1" hangingPunct="1"/>
            <a:r>
              <a:rPr lang="en-US" sz="1400" dirty="0" smtClean="0">
                <a:solidFill>
                  <a:srgbClr val="008000"/>
                </a:solidFill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</a:rPr>
              <a:t>R.Raman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  <a:endParaRPr lang="en-US" sz="1400" dirty="0">
              <a:solidFill>
                <a:srgbClr val="008000"/>
              </a:solidFill>
            </a:endParaRPr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5"/>
          <a:stretch/>
        </p:blipFill>
        <p:spPr bwMode="auto">
          <a:xfrm>
            <a:off x="1059885" y="2775764"/>
            <a:ext cx="923375" cy="8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276600" y="3124200"/>
            <a:ext cx="82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0000FF"/>
                </a:solidFill>
              </a:rPr>
              <a:t>HHFW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5410200" y="2445841"/>
            <a:ext cx="570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008000"/>
                </a:solidFill>
              </a:rPr>
              <a:t>NBI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7620000" y="1204771"/>
            <a:ext cx="0" cy="248284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43"/>
          <p:cNvSpPr txBox="1">
            <a:spLocks noChangeArrowheads="1"/>
          </p:cNvSpPr>
          <p:nvPr/>
        </p:nvSpPr>
        <p:spPr bwMode="auto">
          <a:xfrm>
            <a:off x="7848600" y="21336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8000"/>
                </a:solidFill>
              </a:rPr>
              <a:t>Up to 15MW</a:t>
            </a:r>
            <a:endParaRPr lang="en-US" i="0" dirty="0">
              <a:solidFill>
                <a:srgbClr val="008000"/>
              </a:solidFill>
            </a:endParaRPr>
          </a:p>
        </p:txBody>
      </p:sp>
      <p:sp>
        <p:nvSpPr>
          <p:cNvPr id="96" name="TextBox 45"/>
          <p:cNvSpPr txBox="1">
            <a:spLocks noChangeArrowheads="1"/>
          </p:cNvSpPr>
          <p:nvPr/>
        </p:nvSpPr>
        <p:spPr bwMode="auto">
          <a:xfrm>
            <a:off x="7772400" y="2903041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00FF"/>
                </a:solidFill>
              </a:rPr>
              <a:t>4MW</a:t>
            </a:r>
            <a:endParaRPr lang="en-US" i="0" dirty="0">
              <a:solidFill>
                <a:srgbClr val="0000FF"/>
              </a:solidFill>
            </a:endParaRPr>
          </a:p>
        </p:txBody>
      </p:sp>
      <p:sp>
        <p:nvSpPr>
          <p:cNvPr id="97" name="TextBox 46"/>
          <p:cNvSpPr txBox="1">
            <a:spLocks noChangeArrowheads="1"/>
          </p:cNvSpPr>
          <p:nvPr/>
        </p:nvSpPr>
        <p:spPr bwMode="auto">
          <a:xfrm>
            <a:off x="7772400" y="1150441"/>
            <a:ext cx="691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P</a:t>
            </a:r>
            <a:r>
              <a:rPr lang="en-US" i="0" baseline="-2500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</a:rPr>
              <a:t>[MW]</a:t>
            </a:r>
            <a:endParaRPr lang="en-US" i="0" baseline="-250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209800" y="3048000"/>
            <a:ext cx="2743200" cy="59261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048000" y="2438400"/>
            <a:ext cx="4419600" cy="120221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057400" y="1143000"/>
            <a:ext cx="6477000" cy="2514600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1981200" y="3248546"/>
            <a:ext cx="990600" cy="381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/>
        </p:nvSpPr>
        <p:spPr bwMode="auto">
          <a:xfrm>
            <a:off x="7772400" y="3159442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FF0000"/>
                </a:solidFill>
              </a:rPr>
              <a:t>1MW</a:t>
            </a:r>
          </a:p>
        </p:txBody>
      </p:sp>
      <p:sp>
        <p:nvSpPr>
          <p:cNvPr id="54" name="TextBox 50"/>
          <p:cNvSpPr txBox="1">
            <a:spLocks noChangeArrowheads="1"/>
          </p:cNvSpPr>
          <p:nvPr/>
        </p:nvSpPr>
        <p:spPr bwMode="auto">
          <a:xfrm rot="19877420">
            <a:off x="1966565" y="1868713"/>
            <a:ext cx="1267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0" dirty="0" smtClean="0">
                <a:solidFill>
                  <a:schemeClr val="tx1"/>
                </a:solidFill>
              </a:rPr>
              <a:t>EC heating</a:t>
            </a:r>
          </a:p>
          <a:p>
            <a:pPr algn="ctr" eaLnBrk="1" hangingPunct="1"/>
            <a:r>
              <a:rPr lang="en-US" sz="1600" i="0" dirty="0" smtClean="0">
                <a:solidFill>
                  <a:schemeClr val="tx1"/>
                </a:solidFill>
              </a:rPr>
              <a:t>FW current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86000" y="3242846"/>
            <a:ext cx="617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i="0" dirty="0">
                <a:solidFill>
                  <a:srgbClr val="FF0000"/>
                </a:solidFill>
              </a:rPr>
              <a:t>ECH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fld id="{7DE03FA7-4686-3540-B901-C26F6B4C33A7}" type="slidenum">
              <a:rPr lang="en-US" sz="900" i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pPr/>
              <a:t>5</a:t>
            </a:fld>
            <a:endParaRPr lang="en-US" sz="900" i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simulations of EC heating in startup plasma support FY15 facility milestone for ECH system design</a:t>
            </a:r>
            <a:endParaRPr lang="en-US" dirty="0"/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0" y="4352215"/>
            <a:ext cx="9144000" cy="19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Without electron heating, CHI current would decay within 5-10ms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expect it to be difficult to couple FW directly to CHI-only target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</a:rPr>
              <a:t>Planned EC-EBW system: 1MW power @28GHz, O-mode heating (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</a:rPr>
              <a:t>see Perkins</a:t>
            </a:r>
            <a:r>
              <a:rPr lang="en-US" sz="1800" i="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</a:rPr>
              <a:t> The role of EC is to heat CHI plasma to a level where FW and/or NBI can be efficiently absorbed</a:t>
            </a:r>
          </a:p>
        </p:txBody>
      </p: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304800" y="990600"/>
            <a:ext cx="597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I</a:t>
            </a:r>
            <a:r>
              <a:rPr lang="en-US" i="0" baseline="-2500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</a:rPr>
              <a:t>[MA</a:t>
            </a:r>
            <a:r>
              <a:rPr lang="en-US" i="0" dirty="0">
                <a:solidFill>
                  <a:schemeClr val="tx1"/>
                </a:solidFill>
              </a:rPr>
              <a:t>]</a:t>
            </a:r>
            <a:endParaRPr lang="en-US" i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ECH system needed to heat CHI targets </a:t>
            </a:r>
            <a:br>
              <a:rPr lang="en-US" dirty="0" smtClean="0"/>
            </a:br>
            <a:r>
              <a:rPr lang="en-US" dirty="0" smtClean="0"/>
              <a:t>from 10eV to above 500eV in 30ms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200400" y="914400"/>
            <a:ext cx="5943600" cy="320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Ref: NSTX CHI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  <a:sym typeface="Wingdings"/>
              </a:rPr>
              <a:t>OH+NBI H-mode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discharge #142140 (</a:t>
            </a:r>
            <a:r>
              <a:rPr lang="en-US" sz="1600" b="0" dirty="0">
                <a:solidFill>
                  <a:srgbClr val="008000"/>
                </a:solidFill>
                <a:latin typeface="Arial" charset="0"/>
              </a:rPr>
              <a:t>Raman</a:t>
            </a:r>
            <a:r>
              <a:rPr lang="en-US" sz="1600" b="0" dirty="0" smtClean="0">
                <a:solidFill>
                  <a:srgbClr val="008000"/>
                </a:solidFill>
                <a:latin typeface="Arial" charset="0"/>
              </a:rPr>
              <a:t>, NF2013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rgbClr val="008000"/>
                </a:solidFill>
                <a:latin typeface="Arial" charset="0"/>
              </a:rPr>
              <a:t>First-pass absorption in low density startup plasma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Simulations confirm that HHFW cannot efficiently heat CHI-only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target, but HHFW can heat ECH-heated CHI target (see lower right)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smtClean="0">
                <a:solidFill>
                  <a:srgbClr val="FF0000"/>
                </a:solidFill>
                <a:latin typeface="Arial" charset="0"/>
              </a:rPr>
              <a:t>EC </a:t>
            </a:r>
            <a:r>
              <a:rPr lang="en-US" sz="1800" b="0" i="0" dirty="0" smtClean="0">
                <a:solidFill>
                  <a:srgbClr val="FF0000"/>
                </a:solidFill>
                <a:latin typeface="Arial" charset="0"/>
              </a:rPr>
              <a:t>accessibility @ t&lt;100-150ms depending on density</a:t>
            </a:r>
          </a:p>
        </p:txBody>
      </p:sp>
      <p:pic>
        <p:nvPicPr>
          <p:cNvPr id="9" name="Picture 8" descr="fig_EC+CHI_withdensit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3060700" cy="5664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1880220" y="1853580"/>
            <a:ext cx="9906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1447664" y="1408906"/>
            <a:ext cx="837406" cy="79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079151" y="990600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#142140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24600" y="3886200"/>
            <a:ext cx="2743200" cy="2590800"/>
            <a:chOff x="6400800" y="4038600"/>
            <a:chExt cx="2667000" cy="2438400"/>
          </a:xfrm>
        </p:grpSpPr>
        <p:pic>
          <p:nvPicPr>
            <p:cNvPr id="13" name="Picture 12" descr="figure_EC_CHI_wFW.pdf"/>
            <p:cNvPicPr>
              <a:picLocks noChangeAspect="1"/>
            </p:cNvPicPr>
            <p:nvPr/>
          </p:nvPicPr>
          <p:blipFill>
            <a:blip r:embed="rId3"/>
            <a:srcRect t="60731"/>
            <a:stretch>
              <a:fillRect/>
            </a:stretch>
          </p:blipFill>
          <p:spPr>
            <a:xfrm>
              <a:off x="6400800" y="5105400"/>
              <a:ext cx="2667000" cy="1371600"/>
            </a:xfrm>
            <a:prstGeom prst="rect">
              <a:avLst/>
            </a:prstGeom>
          </p:spPr>
        </p:pic>
        <p:pic>
          <p:nvPicPr>
            <p:cNvPr id="14" name="Picture 13" descr="figure_EC_CHI_wFW.pdf"/>
            <p:cNvPicPr>
              <a:picLocks noChangeAspect="1"/>
            </p:cNvPicPr>
            <p:nvPr/>
          </p:nvPicPr>
          <p:blipFill>
            <a:blip r:embed="rId3"/>
            <a:srcRect b="69457"/>
            <a:stretch>
              <a:fillRect/>
            </a:stretch>
          </p:blipFill>
          <p:spPr>
            <a:xfrm>
              <a:off x="6400800" y="4038600"/>
              <a:ext cx="2667000" cy="10668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429000" y="4648200"/>
            <a:ext cx="2759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preliminary results</a:t>
            </a:r>
            <a:endParaRPr lang="en-US" sz="16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5410200" y="5105400"/>
            <a:ext cx="609600" cy="304800"/>
          </a:xfrm>
          <a:prstGeom prst="rightArrow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1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 bwMode="auto">
          <a:xfrm>
            <a:off x="1981200" y="3172346"/>
            <a:ext cx="990600" cy="381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fld id="{7DE03FA7-4686-3540-B901-C26F6B4C33A7}" type="slidenum">
              <a:rPr lang="en-US" sz="900" i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pPr/>
              <a:t>7</a:t>
            </a:fld>
            <a:endParaRPr lang="en-US" sz="900" i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0" y="3581400"/>
            <a:ext cx="9144000" cy="29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2575" indent="-339725">
              <a:lnSpc>
                <a:spcPct val="120000"/>
              </a:lnSpc>
              <a:defRPr/>
            </a:pPr>
            <a:r>
              <a:rPr lang="en-US" sz="1800" i="0" dirty="0" smtClean="0">
                <a:solidFill>
                  <a:schemeClr val="tx1"/>
                </a:solidFill>
                <a:cs typeface="Calibri" pitchFamily="34" charset="0"/>
              </a:rPr>
              <a:t>Select </a:t>
            </a:r>
            <a:r>
              <a:rPr lang="en-US" sz="1800" i="0" dirty="0">
                <a:solidFill>
                  <a:schemeClr val="tx1"/>
                </a:solidFill>
                <a:cs typeface="Calibri" pitchFamily="34" charset="0"/>
              </a:rPr>
              <a:t>target scenario (</a:t>
            </a:r>
            <a:r>
              <a:rPr lang="en-US" sz="1800" b="0" dirty="0" smtClean="0">
                <a:solidFill>
                  <a:srgbClr val="008000"/>
                </a:solidFill>
                <a:cs typeface="Calibri" pitchFamily="34" charset="0"/>
              </a:rPr>
              <a:t>Menard </a:t>
            </a:r>
            <a:r>
              <a:rPr lang="en-US" sz="1800" b="0" dirty="0">
                <a:solidFill>
                  <a:srgbClr val="008000"/>
                </a:solidFill>
                <a:cs typeface="Calibri" pitchFamily="34" charset="0"/>
              </a:rPr>
              <a:t>et al, NF 2012, Table </a:t>
            </a:r>
            <a:r>
              <a:rPr lang="en-US" sz="1800" b="0" dirty="0" smtClean="0">
                <a:solidFill>
                  <a:srgbClr val="008000"/>
                </a:solidFill>
                <a:cs typeface="Calibri" pitchFamily="34" charset="0"/>
              </a:rPr>
              <a:t>I, Gerhardt NF 2012</a:t>
            </a:r>
            <a:r>
              <a:rPr lang="en-US" sz="1800" i="0" dirty="0" smtClean="0">
                <a:solidFill>
                  <a:schemeClr val="tx1"/>
                </a:solidFill>
                <a:cs typeface="Calibri" pitchFamily="34" charset="0"/>
              </a:rPr>
              <a:t>)</a:t>
            </a:r>
            <a:endParaRPr lang="en-US" sz="1800" i="0" dirty="0">
              <a:solidFill>
                <a:schemeClr val="tx1"/>
              </a:solidFill>
              <a:cs typeface="Calibri" pitchFamily="34" charset="0"/>
            </a:endParaRPr>
          </a:p>
          <a:p>
            <a:pPr marL="282575" indent="-339725">
              <a:lnSpc>
                <a:spcPct val="120000"/>
              </a:lnSpc>
              <a:defRPr/>
            </a:pPr>
            <a:r>
              <a:rPr lang="en-US" sz="1800" i="0" dirty="0">
                <a:solidFill>
                  <a:schemeClr val="tx1"/>
                </a:solidFill>
                <a:cs typeface="Calibri" pitchFamily="34" charset="0"/>
              </a:rPr>
              <a:t>100% NICD (1T/1MA</a:t>
            </a:r>
            <a:r>
              <a:rPr lang="en-US" sz="1800" i="0" dirty="0" smtClean="0">
                <a:solidFill>
                  <a:schemeClr val="tx1"/>
                </a:solidFill>
                <a:cs typeface="Calibri" pitchFamily="34" charset="0"/>
              </a:rPr>
              <a:t>) with 10MW </a:t>
            </a:r>
            <a:r>
              <a:rPr lang="en-US" sz="1800" i="0" dirty="0">
                <a:solidFill>
                  <a:schemeClr val="tx1"/>
                </a:solidFill>
                <a:cs typeface="Calibri" pitchFamily="34" charset="0"/>
              </a:rPr>
              <a:t>of NBI @0.5-</a:t>
            </a:r>
            <a:r>
              <a:rPr lang="en-US" sz="1800" i="0" dirty="0" smtClean="0">
                <a:solidFill>
                  <a:schemeClr val="tx1"/>
                </a:solidFill>
                <a:cs typeface="Calibri" pitchFamily="34" charset="0"/>
              </a:rPr>
              <a:t>1.0n</a:t>
            </a:r>
            <a:r>
              <a:rPr lang="en-US" sz="1800" i="0" baseline="-25000" dirty="0" smtClean="0">
                <a:solidFill>
                  <a:schemeClr val="tx1"/>
                </a:solidFill>
                <a:cs typeface="Calibri" pitchFamily="34" charset="0"/>
              </a:rPr>
              <a:t>G</a:t>
            </a:r>
            <a:r>
              <a:rPr lang="en-US" sz="1800" i="0" dirty="0" smtClean="0">
                <a:solidFill>
                  <a:schemeClr val="tx1"/>
                </a:solidFill>
                <a:cs typeface="Calibri" pitchFamily="34" charset="0"/>
              </a:rPr>
              <a:t>, </a:t>
            </a:r>
            <a:r>
              <a:rPr lang="en-US" sz="1800" i="0" dirty="0">
                <a:solidFill>
                  <a:schemeClr val="tx1"/>
                </a:solidFill>
                <a:cs typeface="Calibri" pitchFamily="34" charset="0"/>
              </a:rPr>
              <a:t>bootstrap fraction </a:t>
            </a:r>
            <a:r>
              <a:rPr lang="en-US" sz="1800" i="0" dirty="0" smtClean="0">
                <a:solidFill>
                  <a:schemeClr val="tx1"/>
                </a:solidFill>
                <a:cs typeface="Calibri" pitchFamily="34" charset="0"/>
              </a:rPr>
              <a:t>0.61-0.85</a:t>
            </a:r>
          </a:p>
          <a:p>
            <a:pPr marL="282575" indent="-339725">
              <a:lnSpc>
                <a:spcPct val="120000"/>
              </a:lnSpc>
              <a:defRPr/>
            </a:pPr>
            <a:endParaRPr lang="en-US" sz="1600" b="0" i="0" dirty="0" smtClean="0">
              <a:solidFill>
                <a:srgbClr val="B3B3B3"/>
              </a:solidFill>
              <a:latin typeface="Arial" charset="0"/>
            </a:endParaRP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Use reference discharge #142305, </a:t>
            </a:r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~2.55, li(1)~0.5, A~1.55 (</a:t>
            </a:r>
            <a:r>
              <a:rPr lang="en-US" sz="1800" b="0" dirty="0" smtClean="0">
                <a:solidFill>
                  <a:srgbClr val="008000"/>
                </a:solidFill>
                <a:latin typeface="Arial" charset="0"/>
              </a:rPr>
              <a:t>Gerhardt, NF 2011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Assume initial target of 300kA and plasma heated at ~</a:t>
            </a: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00eV (needed for HHFW)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Use 4MW of HHFW and 10MW of NBI at 80keV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HHFW drives L-H transition and current at low density where NBI shine-thru large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NBI second beam-line ramps current to the target plasma</a:t>
            </a: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modeling of ramp-up phases highlights requirements for dedicated experiments in FY15-16</a:t>
            </a:r>
            <a:endParaRPr lang="en-US" dirty="0"/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031304" y="1065214"/>
            <a:ext cx="7350696" cy="2540574"/>
            <a:chOff x="667838" y="926141"/>
            <a:chExt cx="6424864" cy="1918462"/>
          </a:xfrm>
        </p:grpSpPr>
        <p:cxnSp>
          <p:nvCxnSpPr>
            <p:cNvPr id="57" name="Straight Arrow Connector 2"/>
            <p:cNvCxnSpPr/>
            <p:nvPr/>
          </p:nvCxnSpPr>
          <p:spPr>
            <a:xfrm>
              <a:off x="671883" y="2844603"/>
              <a:ext cx="6420819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67838" y="926141"/>
              <a:ext cx="0" cy="187487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19"/>
            <p:cNvGrpSpPr>
              <a:grpSpLocks/>
            </p:cNvGrpSpPr>
            <p:nvPr/>
          </p:nvGrpSpPr>
          <p:grpSpPr bwMode="auto">
            <a:xfrm>
              <a:off x="1560746" y="1215042"/>
              <a:ext cx="4670073" cy="971977"/>
              <a:chOff x="1560746" y="1215042"/>
              <a:chExt cx="4670073" cy="97197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1560746" y="1617828"/>
                <a:ext cx="1269397" cy="56919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6"/>
              <p:cNvCxnSpPr/>
              <p:nvPr/>
            </p:nvCxnSpPr>
            <p:spPr>
              <a:xfrm flipV="1">
                <a:off x="2830143" y="1215042"/>
                <a:ext cx="1798267" cy="40278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628410" y="1215042"/>
                <a:ext cx="1602409" cy="337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66836" y="1371600"/>
            <a:ext cx="710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~0.75-1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24081" y="2518008"/>
            <a:ext cx="753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~0.3-0.4</a:t>
            </a:r>
          </a:p>
        </p:txBody>
      </p:sp>
      <p:sp>
        <p:nvSpPr>
          <p:cNvPr id="69" name="TextBox 45"/>
          <p:cNvSpPr txBox="1">
            <a:spLocks noChangeArrowheads="1"/>
          </p:cNvSpPr>
          <p:nvPr/>
        </p:nvSpPr>
        <p:spPr bwMode="auto">
          <a:xfrm>
            <a:off x="489253" y="1904951"/>
            <a:ext cx="488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~0.5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0" name="TextBox 47"/>
          <p:cNvSpPr txBox="1">
            <a:spLocks noChangeArrowheads="1"/>
          </p:cNvSpPr>
          <p:nvPr/>
        </p:nvSpPr>
        <p:spPr bwMode="auto">
          <a:xfrm>
            <a:off x="8305800" y="3276600"/>
            <a:ext cx="690319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0" dirty="0" smtClean="0">
                <a:solidFill>
                  <a:schemeClr val="tx1"/>
                </a:solidFill>
              </a:rPr>
              <a:t>Time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71" name="TextBox 48"/>
          <p:cNvSpPr txBox="1">
            <a:spLocks noChangeArrowheads="1"/>
          </p:cNvSpPr>
          <p:nvPr/>
        </p:nvSpPr>
        <p:spPr bwMode="auto">
          <a:xfrm>
            <a:off x="5638800" y="1066799"/>
            <a:ext cx="1717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0" dirty="0" smtClean="0">
                <a:solidFill>
                  <a:schemeClr val="tx1"/>
                </a:solidFill>
              </a:rPr>
              <a:t>NBI </a:t>
            </a:r>
            <a:r>
              <a:rPr lang="en-US" sz="1600" i="0" dirty="0">
                <a:solidFill>
                  <a:schemeClr val="tx1"/>
                </a:solidFill>
              </a:rPr>
              <a:t>+ </a:t>
            </a:r>
            <a:r>
              <a:rPr lang="en-US" sz="1600" i="0" dirty="0" smtClean="0">
                <a:solidFill>
                  <a:schemeClr val="tx1"/>
                </a:solidFill>
              </a:rPr>
              <a:t>bootstrap</a:t>
            </a:r>
          </a:p>
        </p:txBody>
      </p:sp>
      <p:sp>
        <p:nvSpPr>
          <p:cNvPr id="72" name="TextBox 49"/>
          <p:cNvSpPr txBox="1">
            <a:spLocks noChangeArrowheads="1"/>
          </p:cNvSpPr>
          <p:nvPr/>
        </p:nvSpPr>
        <p:spPr bwMode="auto">
          <a:xfrm rot="20676872">
            <a:off x="3280823" y="1374250"/>
            <a:ext cx="2270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0" dirty="0" smtClean="0">
                <a:solidFill>
                  <a:schemeClr val="tx1"/>
                </a:solidFill>
              </a:rPr>
              <a:t>NBI + FW + bootstrap</a:t>
            </a:r>
          </a:p>
        </p:txBody>
      </p:sp>
      <p:sp>
        <p:nvSpPr>
          <p:cNvPr id="73" name="TextBox 51"/>
          <p:cNvSpPr txBox="1">
            <a:spLocks noChangeArrowheads="1"/>
          </p:cNvSpPr>
          <p:nvPr/>
        </p:nvSpPr>
        <p:spPr bwMode="auto">
          <a:xfrm>
            <a:off x="945909" y="2057399"/>
            <a:ext cx="12371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i="0" dirty="0" smtClean="0">
                <a:solidFill>
                  <a:schemeClr val="tx1"/>
                </a:solidFill>
              </a:rPr>
              <a:t>CHI</a:t>
            </a:r>
          </a:p>
          <a:p>
            <a:pPr algn="ctr" eaLnBrk="1" hangingPunct="1"/>
            <a:r>
              <a:rPr lang="en-US" sz="1400" dirty="0" smtClean="0">
                <a:solidFill>
                  <a:srgbClr val="008000"/>
                </a:solidFill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</a:rPr>
              <a:t>R.Raman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  <a:endParaRPr lang="en-US" sz="1400" dirty="0">
              <a:solidFill>
                <a:srgbClr val="008000"/>
              </a:solidFill>
            </a:endParaRPr>
          </a:p>
        </p:txBody>
      </p:sp>
      <p:pic>
        <p:nvPicPr>
          <p:cNvPr id="7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5"/>
          <a:stretch/>
        </p:blipFill>
        <p:spPr bwMode="auto">
          <a:xfrm>
            <a:off x="1059885" y="2699564"/>
            <a:ext cx="923375" cy="8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3276600" y="3048000"/>
            <a:ext cx="82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0000FF"/>
                </a:solidFill>
              </a:rPr>
              <a:t>HHFW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5410200" y="2369641"/>
            <a:ext cx="570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008000"/>
                </a:solidFill>
              </a:rPr>
              <a:t>NBI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7620000" y="1128571"/>
            <a:ext cx="0" cy="248284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43"/>
          <p:cNvSpPr txBox="1">
            <a:spLocks noChangeArrowheads="1"/>
          </p:cNvSpPr>
          <p:nvPr/>
        </p:nvSpPr>
        <p:spPr bwMode="auto">
          <a:xfrm>
            <a:off x="7848600" y="20574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8000"/>
                </a:solidFill>
              </a:rPr>
              <a:t>Up to 15MW</a:t>
            </a:r>
            <a:endParaRPr lang="en-US" i="0" dirty="0">
              <a:solidFill>
                <a:srgbClr val="008000"/>
              </a:solidFill>
            </a:endParaRPr>
          </a:p>
        </p:txBody>
      </p:sp>
      <p:sp>
        <p:nvSpPr>
          <p:cNvPr id="79" name="TextBox 45"/>
          <p:cNvSpPr txBox="1">
            <a:spLocks noChangeArrowheads="1"/>
          </p:cNvSpPr>
          <p:nvPr/>
        </p:nvSpPr>
        <p:spPr bwMode="auto">
          <a:xfrm>
            <a:off x="7772400" y="2826841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00FF"/>
                </a:solidFill>
              </a:rPr>
              <a:t>4MW</a:t>
            </a:r>
            <a:endParaRPr lang="en-US" i="0" dirty="0">
              <a:solidFill>
                <a:srgbClr val="0000FF"/>
              </a:solidFill>
            </a:endParaRPr>
          </a:p>
        </p:txBody>
      </p:sp>
      <p:sp>
        <p:nvSpPr>
          <p:cNvPr id="80" name="TextBox 46"/>
          <p:cNvSpPr txBox="1">
            <a:spLocks noChangeArrowheads="1"/>
          </p:cNvSpPr>
          <p:nvPr/>
        </p:nvSpPr>
        <p:spPr bwMode="auto">
          <a:xfrm>
            <a:off x="7772400" y="1074241"/>
            <a:ext cx="691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P</a:t>
            </a:r>
            <a:r>
              <a:rPr lang="en-US" i="0" baseline="-2500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</a:rPr>
              <a:t>[MW]</a:t>
            </a:r>
            <a:endParaRPr lang="en-US" i="0" baseline="-250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209800" y="2971800"/>
            <a:ext cx="2743200" cy="59261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048000" y="2362200"/>
            <a:ext cx="4419600" cy="120221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066800" y="1600200"/>
            <a:ext cx="1905000" cy="1981200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5" name="TextBox 44"/>
          <p:cNvSpPr txBox="1">
            <a:spLocks noChangeArrowheads="1"/>
          </p:cNvSpPr>
          <p:nvPr/>
        </p:nvSpPr>
        <p:spPr bwMode="auto">
          <a:xfrm>
            <a:off x="7772400" y="3083242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F2F2F2"/>
                </a:solidFill>
              </a:rPr>
              <a:t>1MW</a:t>
            </a:r>
          </a:p>
        </p:txBody>
      </p:sp>
      <p:sp>
        <p:nvSpPr>
          <p:cNvPr id="86" name="TextBox 50"/>
          <p:cNvSpPr txBox="1">
            <a:spLocks noChangeArrowheads="1"/>
          </p:cNvSpPr>
          <p:nvPr/>
        </p:nvSpPr>
        <p:spPr bwMode="auto">
          <a:xfrm rot="19877420">
            <a:off x="1966565" y="1792513"/>
            <a:ext cx="1267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0" dirty="0" smtClean="0">
                <a:solidFill>
                  <a:schemeClr val="bg1">
                    <a:lumMod val="95000"/>
                  </a:schemeClr>
                </a:solidFill>
              </a:rPr>
              <a:t>EC heating</a:t>
            </a:r>
          </a:p>
          <a:p>
            <a:pPr algn="ctr" eaLnBrk="1" hangingPunct="1"/>
            <a:r>
              <a:rPr lang="en-US" sz="1600" i="0" dirty="0" smtClean="0">
                <a:solidFill>
                  <a:schemeClr val="bg1">
                    <a:lumMod val="95000"/>
                  </a:schemeClr>
                </a:solidFill>
              </a:rPr>
              <a:t>FW current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286000" y="3166646"/>
            <a:ext cx="617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i="0" dirty="0">
                <a:solidFill>
                  <a:srgbClr val="F2F2F2"/>
                </a:solidFill>
              </a:rPr>
              <a:t>ECH</a:t>
            </a:r>
          </a:p>
        </p:txBody>
      </p:sp>
      <p:sp>
        <p:nvSpPr>
          <p:cNvPr id="88" name="TextBox 46"/>
          <p:cNvSpPr txBox="1">
            <a:spLocks noChangeArrowheads="1"/>
          </p:cNvSpPr>
          <p:nvPr/>
        </p:nvSpPr>
        <p:spPr bwMode="auto">
          <a:xfrm>
            <a:off x="304800" y="914400"/>
            <a:ext cx="597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I</a:t>
            </a:r>
            <a:r>
              <a:rPr lang="en-US" i="0" baseline="-2500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</a:rPr>
              <a:t>[MA</a:t>
            </a:r>
            <a:r>
              <a:rPr lang="en-US" i="0" dirty="0">
                <a:solidFill>
                  <a:schemeClr val="tx1"/>
                </a:solidFill>
              </a:rPr>
              <a:t>]</a:t>
            </a:r>
            <a:endParaRPr lang="en-US" i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5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NB line can ramp-up current from HHFW-heated plasma and sustain stationary 900kA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76200" y="5171977"/>
            <a:ext cx="8382000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HHFW used @ t&lt;0.5 to ramp to ~400kA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Arial" charset="0"/>
              </a:rPr>
              <a:t>e,lin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= 8x10</a:t>
            </a:r>
            <a:r>
              <a:rPr lang="en-US" sz="1800" b="0" i="0" baseline="30000" dirty="0" smtClean="0">
                <a:solidFill>
                  <a:schemeClr val="tx1"/>
                </a:solidFill>
                <a:latin typeface="Arial" charset="0"/>
              </a:rPr>
              <a:t>19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m</a:t>
            </a:r>
            <a:r>
              <a:rPr lang="en-US" sz="1800" b="0" i="0" baseline="30000" dirty="0" smtClean="0">
                <a:solidFill>
                  <a:schemeClr val="tx1"/>
                </a:solidFill>
                <a:latin typeface="Arial" charset="0"/>
              </a:rPr>
              <a:t>-2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-&gt; ~900kA non-inductive, ~60% bootstrap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~7%, </a:t>
            </a:r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~6%,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Arial" charset="0"/>
              </a:rPr>
              <a:t>FAST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TOT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~0.25-0.35, H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98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~1.2 (</a:t>
            </a:r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t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98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~70ms)</a:t>
            </a:r>
          </a:p>
        </p:txBody>
      </p:sp>
      <p:pic>
        <p:nvPicPr>
          <p:cNvPr id="7" name="Picture 6" descr="fig_NIrampup_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343400" cy="4003793"/>
          </a:xfrm>
          <a:prstGeom prst="rect">
            <a:avLst/>
          </a:prstGeom>
        </p:spPr>
      </p:pic>
      <p:pic>
        <p:nvPicPr>
          <p:cNvPr id="10" name="Picture 9" descr="Screen shot 2014-06-05 at 4.55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990599"/>
            <a:ext cx="2971800" cy="54142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5800" y="1371600"/>
            <a:ext cx="1993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err="1" smtClean="0">
                <a:solidFill>
                  <a:schemeClr val="tx1"/>
                </a:solidFill>
              </a:rPr>
              <a:t>Isolver</a:t>
            </a:r>
            <a:r>
              <a:rPr lang="en-US" sz="1800" b="0" i="0" dirty="0" smtClean="0">
                <a:solidFill>
                  <a:schemeClr val="tx1"/>
                </a:solidFill>
              </a:rPr>
              <a:t> </a:t>
            </a:r>
            <a:r>
              <a:rPr lang="en-US" sz="1800" b="0" i="0" dirty="0" err="1" smtClean="0">
                <a:solidFill>
                  <a:schemeClr val="tx1"/>
                </a:solidFill>
              </a:rPr>
              <a:t>equilbrium</a:t>
            </a:r>
            <a:r>
              <a:rPr lang="en-US" sz="1800" b="0" i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t = 3.5s</a:t>
            </a:r>
          </a:p>
          <a:p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b="0" i="0" dirty="0" smtClean="0">
                <a:solidFill>
                  <a:schemeClr val="tx1"/>
                </a:solidFill>
              </a:rPr>
              <a:t>~2.50</a:t>
            </a:r>
          </a:p>
          <a:p>
            <a:r>
              <a:rPr lang="en-US" sz="18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dirty="0" smtClean="0">
                <a:solidFill>
                  <a:schemeClr val="tx1"/>
                </a:solidFill>
              </a:rPr>
              <a:t>~0.75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5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sensitive to Greenwald fraction, which affects the beam pressure and shape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3581400" y="990600"/>
            <a:ext cx="5562600" cy="19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Second beam line has high efficiency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Peaked deposition profiles at low density (~50%n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rgbClr val="FF0000"/>
                </a:solidFill>
                <a:latin typeface="Arial" charset="0"/>
              </a:rPr>
              <a:t>	=&gt; elongation decreases, </a:t>
            </a:r>
            <a:r>
              <a:rPr lang="en-US" sz="1800" b="0" i="0" dirty="0" err="1" smtClean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800" b="0" i="0" baseline="-25000" dirty="0" err="1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1800" b="0" i="0" dirty="0" smtClean="0">
                <a:solidFill>
                  <a:srgbClr val="FF0000"/>
                </a:solidFill>
                <a:latin typeface="Arial" charset="0"/>
              </a:rPr>
              <a:t> increases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800" b="0" i="0" dirty="0" smtClean="0">
                <a:solidFill>
                  <a:srgbClr val="FF0000"/>
                </a:solidFill>
                <a:latin typeface="Arial" charset="0"/>
              </a:rPr>
              <a:t>=&gt; q(0) drops below 1 in the flattop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rgbClr val="FF0000"/>
                </a:solidFill>
                <a:latin typeface="Arial" charset="0"/>
              </a:rPr>
              <a:t>	=&gt; q(0) drops below 1 during the HHFW phase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51401" y="3352800"/>
            <a:ext cx="4216399" cy="3124200"/>
            <a:chOff x="-1" y="3962400"/>
            <a:chExt cx="3441720" cy="2590800"/>
          </a:xfrm>
        </p:grpSpPr>
        <p:pic>
          <p:nvPicPr>
            <p:cNvPr id="10" name="Picture 9" descr="fig_kappa_vs_time.pdf"/>
            <p:cNvPicPr>
              <a:picLocks noChangeAspect="1"/>
            </p:cNvPicPr>
            <p:nvPr/>
          </p:nvPicPr>
          <p:blipFill rotWithShape="1">
            <a:blip r:embed="rId2"/>
            <a:srcRect r="1190"/>
            <a:stretch/>
          </p:blipFill>
          <p:spPr>
            <a:xfrm>
              <a:off x="-1" y="3962400"/>
              <a:ext cx="3441720" cy="2590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33600" y="4191000"/>
              <a:ext cx="283201" cy="25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 err="1" smtClean="0">
                  <a:solidFill>
                    <a:schemeClr val="tx1"/>
                  </a:solidFill>
                  <a:latin typeface="Symbol" charset="2"/>
                  <a:cs typeface="Symbol" charset="2"/>
                </a:rPr>
                <a:t>k</a:t>
              </a:r>
              <a:endParaRPr lang="en-US" sz="1400" b="0" i="0" dirty="0">
                <a:solidFill>
                  <a:schemeClr val="tx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400" y="5742801"/>
              <a:ext cx="509499" cy="22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 smtClean="0">
                  <a:solidFill>
                    <a:srgbClr val="FF0000"/>
                  </a:solidFill>
                </a:rPr>
                <a:t>Li(1)</a:t>
              </a:r>
              <a:endParaRPr lang="en-US" b="0" i="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4876800"/>
              <a:ext cx="458329" cy="22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 smtClean="0">
                  <a:solidFill>
                    <a:srgbClr val="0000FF"/>
                  </a:solidFill>
                </a:rPr>
                <a:t>q(0)</a:t>
              </a:r>
              <a:endParaRPr lang="en-US" b="0" i="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8100" y="4518002"/>
            <a:ext cx="5715000" cy="19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NBI phase needs optimization: broad deposition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Symbol" charset="2"/>
              <a:buChar char=""/>
            </a:pPr>
            <a:r>
              <a:rPr lang="en-US" sz="1800" b="0" i="0" dirty="0" smtClean="0">
                <a:solidFill>
                  <a:srgbClr val="0000FF"/>
                </a:solidFill>
                <a:latin typeface="Arial" charset="0"/>
              </a:rPr>
              <a:t>Optimize outer gap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Symbol" charset="2"/>
              <a:buChar char=""/>
            </a:pPr>
            <a:r>
              <a:rPr lang="en-US" sz="1800" b="0" i="0" dirty="0" smtClean="0">
                <a:solidFill>
                  <a:srgbClr val="0000FF"/>
                </a:solidFill>
                <a:latin typeface="Arial" charset="0"/>
              </a:rPr>
              <a:t>Beam modulation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rgbClr val="000000"/>
                </a:solidFill>
                <a:latin typeface="Arial" charset="0"/>
              </a:rPr>
              <a:t>Early phase needs optimization: elevate q(0)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Symbol" charset="2"/>
              <a:buChar char=""/>
            </a:pPr>
            <a:r>
              <a:rPr lang="en-US" sz="1800" b="0" i="0" dirty="0" smtClean="0">
                <a:solidFill>
                  <a:srgbClr val="0000FF"/>
                </a:solidFill>
                <a:latin typeface="Arial" charset="0"/>
              </a:rPr>
              <a:t>Use beams early in the discharge (with RF)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914400"/>
            <a:ext cx="3429949" cy="3657600"/>
            <a:chOff x="-1" y="914400"/>
            <a:chExt cx="3429949" cy="3657600"/>
          </a:xfrm>
        </p:grpSpPr>
        <p:pic>
          <p:nvPicPr>
            <p:cNvPr id="14" name="Picture 13" descr="fig_profiles_900kA_3.5s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914400"/>
              <a:ext cx="3429949" cy="3657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9059" y="1597223"/>
              <a:ext cx="678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>
                  <a:solidFill>
                    <a:schemeClr val="tx1"/>
                  </a:solidFill>
                </a:rPr>
                <a:t>t</a:t>
              </a:r>
              <a:r>
                <a:rPr lang="en-US" sz="1400" b="0" i="0" dirty="0" smtClean="0">
                  <a:solidFill>
                    <a:schemeClr val="tx1"/>
                  </a:solidFill>
                </a:rPr>
                <a:t>=3.5s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096570" y="3581400"/>
              <a:ext cx="469391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096569" y="3320795"/>
              <a:ext cx="4572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553769" y="3124200"/>
              <a:ext cx="646631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0" i="0" dirty="0" smtClean="0">
                  <a:solidFill>
                    <a:srgbClr val="000000"/>
                  </a:solidFill>
                </a:rPr>
                <a:t>      </a:t>
              </a:r>
              <a:r>
                <a:rPr lang="en-US" b="0" i="0" dirty="0" err="1" smtClean="0">
                  <a:solidFill>
                    <a:srgbClr val="000000"/>
                  </a:solidFill>
                </a:rPr>
                <a:t>nG</a:t>
              </a:r>
              <a:endParaRPr lang="en-US" b="0" i="0" dirty="0" smtClean="0">
                <a:solidFill>
                  <a:srgbClr val="00000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b="0" i="0" dirty="0" smtClean="0">
                  <a:solidFill>
                    <a:srgbClr val="000000"/>
                  </a:solidFill>
                </a:rPr>
                <a:t>0.5 </a:t>
              </a:r>
              <a:r>
                <a:rPr lang="en-US" b="0" i="0" dirty="0" err="1" smtClean="0">
                  <a:solidFill>
                    <a:srgbClr val="000000"/>
                  </a:solidFill>
                </a:rPr>
                <a:t>nG</a:t>
              </a:r>
              <a:endParaRPr lang="en-US" b="0" i="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1622" y="2557046"/>
              <a:ext cx="636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i="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c</a:t>
              </a:r>
              <a:r>
                <a:rPr lang="en-US" sz="1600" b="0" i="0" baseline="-25000" dirty="0" smtClean="0">
                  <a:solidFill>
                    <a:srgbClr val="000000"/>
                  </a:solidFill>
                </a:rPr>
                <a:t>i</a:t>
              </a:r>
              <a:r>
                <a:rPr lang="en-US" sz="1600" b="0" i="0" dirty="0" smtClean="0">
                  <a:solidFill>
                    <a:srgbClr val="000000"/>
                  </a:solidFill>
                </a:rPr>
                <a:t>=</a:t>
              </a:r>
              <a:r>
                <a:rPr lang="en-US" sz="1600" b="0" i="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c</a:t>
              </a:r>
              <a:r>
                <a:rPr lang="en-US" sz="1600" b="0" i="0" baseline="-25000" dirty="0" err="1" smtClean="0">
                  <a:solidFill>
                    <a:srgbClr val="000000"/>
                  </a:solidFill>
                </a:rPr>
                <a:t>e</a:t>
              </a:r>
              <a:endParaRPr lang="en-US" sz="1600" b="0" i="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5715000" y="3505200"/>
            <a:ext cx="762000" cy="24384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76322</TotalTime>
  <Words>1690</Words>
  <Application>Microsoft Macintosh PowerPoint</Application>
  <PresentationFormat>On-screen Show (4:3)</PresentationFormat>
  <Paragraphs>284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NSTX-U experiments will guide development of ST-FNSF strategies for non-inductive ramp-up and sustainment</vt:lpstr>
      <vt:lpstr>Detailed modeling of ramp-up phases informs plans for dedicated experiments in FY15-16</vt:lpstr>
      <vt:lpstr>H/CD sources are evolved self-consistently in TRANSP with free-boundary equilibrium solver (Isolver)</vt:lpstr>
      <vt:lpstr>Time-dependent simulations of EC heating in startup plasma support FY15 facility milestone for ECH system design</vt:lpstr>
      <vt:lpstr>Planned ECH system needed to heat CHI targets  from 10eV to above 500eV in 30ms</vt:lpstr>
      <vt:lpstr>Detailed modeling of ramp-up phases highlights requirements for dedicated experiments in FY15-16</vt:lpstr>
      <vt:lpstr>2nd NB line can ramp-up current from HHFW-heated plasma and sustain stationary 900kA</vt:lpstr>
      <vt:lpstr>Results sensitive to Greenwald fraction, which affects the beam pressure and shape control</vt:lpstr>
      <vt:lpstr>Goals FY15: validate simulations for  non-inductive startup and ramp-up</vt:lpstr>
      <vt:lpstr>Goals FY16: guide ramp-up experiments with inductive seeding</vt:lpstr>
      <vt:lpstr>Summary</vt:lpstr>
      <vt:lpstr>PowerPoint Presentation</vt:lpstr>
      <vt:lpstr>MMM95 reproduces average amplitude and peaking of electron temperature profile during the HHFW phase</vt:lpstr>
      <vt:lpstr>Optimal range of 350-400kA for non-inductive current from HHFW in startup plasma conditions </vt:lpstr>
      <vt:lpstr>Large beam shine-thru at low density prevents use of beam on CHI-only target</vt:lpstr>
      <vt:lpstr>Procedure for non-inductive ramp-up experiments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francesca Poli</cp:lastModifiedBy>
  <cp:revision>13380</cp:revision>
  <cp:lastPrinted>2014-06-05T13:12:23Z</cp:lastPrinted>
  <dcterms:created xsi:type="dcterms:W3CDTF">2014-06-06T15:52:58Z</dcterms:created>
  <dcterms:modified xsi:type="dcterms:W3CDTF">2014-06-08T21:26:34Z</dcterms:modified>
</cp:coreProperties>
</file>