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1217" r:id="rId2"/>
    <p:sldId id="1270" r:id="rId3"/>
    <p:sldId id="1272" r:id="rId4"/>
    <p:sldId id="1273" r:id="rId5"/>
    <p:sldId id="1274" r:id="rId6"/>
    <p:sldId id="1275" r:id="rId7"/>
    <p:sldId id="1289" r:id="rId8"/>
    <p:sldId id="1287" r:id="rId9"/>
    <p:sldId id="1276" r:id="rId10"/>
    <p:sldId id="1277" r:id="rId11"/>
    <p:sldId id="1279" r:id="rId12"/>
    <p:sldId id="1291" r:id="rId13"/>
    <p:sldId id="1288" r:id="rId14"/>
    <p:sldId id="1283" r:id="rId15"/>
    <p:sldId id="1284" r:id="rId16"/>
    <p:sldId id="1290" r:id="rId17"/>
    <p:sldId id="1286" r:id="rId18"/>
    <p:sldId id="1292" r:id="rId19"/>
    <p:sldId id="1293" r:id="rId20"/>
    <p:sldId id="1294" r:id="rId21"/>
    <p:sldId id="1295" r:id="rId22"/>
    <p:sldId id="1296" r:id="rId23"/>
    <p:sldId id="1297" r:id="rId2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CCCC"/>
    <a:srgbClr val="FF3300"/>
    <a:srgbClr val="008080"/>
    <a:srgbClr val="009999"/>
    <a:srgbClr val="FFCCCC"/>
    <a:srgbClr val="9999FF"/>
    <a:srgbClr val="00CC66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1" autoAdjust="0"/>
    <p:restoredTop sz="94558" autoAdjust="0"/>
  </p:normalViewPr>
  <p:slideViewPr>
    <p:cSldViewPr>
      <p:cViewPr>
        <p:scale>
          <a:sx n="80" d="100"/>
          <a:sy n="80" d="100"/>
        </p:scale>
        <p:origin x="-1458" y="-18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63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817139-EB08-4F00-B1C0-461E13B9983E}" type="datetime1">
              <a:rPr lang="en-US" altLang="en-US"/>
              <a:pPr/>
              <a:t>6/8/2014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5DF9-87CA-4B87-BCDB-6C5BABD0E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95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C29AF7E-0260-4534-864B-42904FBA3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PAC-35 – Progress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and Plans for liquid metal and high-Z PFC </a:t>
            </a:r>
            <a:r>
              <a:rPr lang="en-US" sz="800" i="0" baseline="0" dirty="0" err="1" smtClean="0">
                <a:latin typeface="Helvetica" pitchFamily="34" charset="0"/>
                <a:cs typeface="+mn-cs"/>
              </a:rPr>
              <a:t>reseasrch</a:t>
            </a:r>
            <a:endParaRPr lang="en-US" sz="800" i="0" dirty="0" smtClean="0">
              <a:latin typeface="Helvetica" pitchFamily="34" charset="0"/>
              <a:cs typeface="+mn-cs"/>
            </a:endParaRPr>
          </a:p>
          <a:p>
            <a:pPr algn="ctr">
              <a:defRPr/>
            </a:pPr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/>
              <a:t>Progress and plans for Li/Liquid metal and high-Z PFC development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M.A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000" i="0" dirty="0" err="1">
                <a:solidFill>
                  <a:srgbClr val="000000"/>
                </a:solidFill>
                <a:latin typeface="Arial" charset="0"/>
              </a:rPr>
              <a:t>Jaworski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 , R. </a:t>
            </a:r>
            <a:r>
              <a:rPr lang="en-US" sz="2000" i="0" dirty="0" err="1">
                <a:solidFill>
                  <a:srgbClr val="000000"/>
                </a:solidFill>
                <a:latin typeface="Arial" charset="0"/>
              </a:rPr>
              <a:t>Kaita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C. Skinner, D. </a:t>
            </a:r>
            <a:r>
              <a:rPr lang="en-US" sz="2000" i="0" dirty="0" err="1" smtClean="0">
                <a:solidFill>
                  <a:srgbClr val="000000"/>
                </a:solidFill>
                <a:latin typeface="Arial" charset="0"/>
              </a:rPr>
              <a:t>Stotler</a:t>
            </a:r>
            <a:endParaRPr lang="en-US" sz="2000" i="0" dirty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PAC-35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 –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June 11-13,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Interpretive modeling key tool to produce picture of whole-machine material migration including localized 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19200"/>
            <a:ext cx="5943600" cy="3352800"/>
          </a:xfrm>
        </p:spPr>
        <p:txBody>
          <a:bodyPr/>
          <a:lstStyle/>
          <a:p>
            <a:r>
              <a:rPr lang="en-US" dirty="0" smtClean="0"/>
              <a:t>OEDGE simulations underway for planning FY15 experiments</a:t>
            </a:r>
          </a:p>
          <a:p>
            <a:r>
              <a:rPr lang="en-US" dirty="0" err="1" smtClean="0"/>
              <a:t>WallDYN</a:t>
            </a:r>
            <a:r>
              <a:rPr lang="en-US" dirty="0" smtClean="0"/>
              <a:t> being obtained for use on NSTX-U (PhD thesis)</a:t>
            </a:r>
          </a:p>
          <a:p>
            <a:r>
              <a:rPr lang="en-US" dirty="0" smtClean="0"/>
              <a:t>Experimental data sets will provide constraints on plasma-backgrounds</a:t>
            </a:r>
          </a:p>
          <a:p>
            <a:r>
              <a:rPr lang="en-US" dirty="0" smtClean="0"/>
              <a:t>Both can leverage plasma modeling from UEDGE, SOLPS or other codes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07269"/>
            <a:ext cx="2743200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24400"/>
            <a:ext cx="8858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89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C-Mod and JET high-Z PFCs designs inform design choices for NSTX-U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599"/>
            <a:ext cx="5214040" cy="5562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Target will be located in outboard </a:t>
            </a:r>
            <a:r>
              <a:rPr lang="en-US" dirty="0" err="1" smtClean="0"/>
              <a:t>divertor</a:t>
            </a:r>
            <a:r>
              <a:rPr lang="en-US" dirty="0" smtClean="0"/>
              <a:t> to minimize risk (LLD logic)</a:t>
            </a:r>
          </a:p>
          <a:p>
            <a:r>
              <a:rPr lang="en-US" dirty="0" smtClean="0"/>
              <a:t>CMOD reference design provides compact example (Willard 2006)</a:t>
            </a:r>
          </a:p>
          <a:p>
            <a:pPr lvl="1"/>
            <a:r>
              <a:rPr lang="en-US" dirty="0" smtClean="0"/>
              <a:t>30mm total height minimizes profile changes on </a:t>
            </a:r>
            <a:r>
              <a:rPr lang="en-US" dirty="0" err="1" smtClean="0"/>
              <a:t>divertor</a:t>
            </a:r>
            <a:r>
              <a:rPr lang="en-US" dirty="0" smtClean="0"/>
              <a:t> floor</a:t>
            </a:r>
          </a:p>
          <a:p>
            <a:pPr lvl="1"/>
            <a:r>
              <a:rPr lang="en-US" dirty="0" smtClean="0"/>
              <a:t>Will adapt to interface with NSTX-U mounting structures</a:t>
            </a:r>
          </a:p>
          <a:p>
            <a:r>
              <a:rPr lang="en-US" dirty="0" smtClean="0"/>
              <a:t>JET-ILW shallow melt experiments provide example of leading-edge experiments (</a:t>
            </a:r>
            <a:r>
              <a:rPr lang="en-US" dirty="0" err="1" smtClean="0"/>
              <a:t>Coenen</a:t>
            </a:r>
            <a:r>
              <a:rPr lang="en-US" dirty="0" smtClean="0"/>
              <a:t> PSI 2014)</a:t>
            </a:r>
          </a:p>
          <a:p>
            <a:endParaRPr lang="en-US" dirty="0" smtClean="0"/>
          </a:p>
          <a:p>
            <a:r>
              <a:rPr lang="en-US" dirty="0" smtClean="0"/>
              <a:t>Pre-filled liquid lithium targets developed for Magnum-PSI experiments will be considered as targets on MAPP probe drive (Eindhoven Univ. student project)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990600"/>
            <a:ext cx="2381250" cy="325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467600" y="990600"/>
            <a:ext cx="16002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C-Mod W lamellae design,</a:t>
            </a: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 5s @</a:t>
            </a:r>
            <a:r>
              <a:rPr lang="en-US" sz="1400" dirty="0" smtClean="0">
                <a:latin typeface="Helvetica" pitchFamily="-128" charset="0"/>
              </a:rPr>
              <a:t> 12MW/m</a:t>
            </a:r>
            <a:r>
              <a:rPr lang="en-US" sz="1400" baseline="30000" dirty="0" smtClean="0">
                <a:latin typeface="Helvetica" pitchFamily="-128" charset="0"/>
              </a:rPr>
              <a:t>2</a:t>
            </a:r>
            <a:r>
              <a:rPr lang="en-US" sz="1400" dirty="0" smtClean="0">
                <a:latin typeface="Helvetica" pitchFamily="-128" charset="0"/>
              </a:rPr>
              <a:t>,</a:t>
            </a: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 2000C max Temp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40" y="4648200"/>
            <a:ext cx="3848680" cy="18095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14040" y="4648200"/>
            <a:ext cx="3219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Prefilled liquid lithium targets </a:t>
            </a:r>
          </a:p>
          <a:p>
            <a:r>
              <a:rPr lang="en-US" sz="1400" b="1" dirty="0" smtClean="0">
                <a:solidFill>
                  <a:srgbClr val="FFC000"/>
                </a:solidFill>
              </a:rPr>
              <a:t>developed for Magnum-PSI</a:t>
            </a:r>
          </a:p>
          <a:p>
            <a:r>
              <a:rPr lang="en-US" sz="1400" b="1" dirty="0" smtClean="0">
                <a:solidFill>
                  <a:srgbClr val="FFC000"/>
                </a:solidFill>
              </a:rPr>
              <a:t>experiments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4551" y="3453825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Incident </a:t>
            </a:r>
          </a:p>
          <a:p>
            <a:r>
              <a:rPr lang="en-US" sz="1600" dirty="0" smtClean="0"/>
              <a:t>heat flux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 flipH="1" flipV="1">
            <a:off x="6248400" y="2057400"/>
            <a:ext cx="1066800" cy="5627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7315200" y="2286000"/>
            <a:ext cx="609600" cy="3341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6248400" y="2286000"/>
            <a:ext cx="1066800" cy="5627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7315200" y="2514600"/>
            <a:ext cx="609600" cy="3341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6248400" y="2514600"/>
            <a:ext cx="1066800" cy="5627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7315200" y="2743200"/>
            <a:ext cx="609600" cy="3341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6248400" y="2790035"/>
            <a:ext cx="1066800" cy="5627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7315200" y="3018635"/>
            <a:ext cx="609600" cy="3341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6248400" y="3018635"/>
            <a:ext cx="1066800" cy="5627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7315200" y="3247235"/>
            <a:ext cx="609600" cy="3341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7467600" y="3171035"/>
            <a:ext cx="609600" cy="3341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6248400" y="3200400"/>
            <a:ext cx="1066800" cy="5627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7315200" y="3429000"/>
            <a:ext cx="609600" cy="3341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ight Arrow 6"/>
          <p:cNvSpPr/>
          <p:nvPr/>
        </p:nvSpPr>
        <p:spPr bwMode="auto">
          <a:xfrm rot="11527392">
            <a:off x="7751716" y="2892618"/>
            <a:ext cx="762000" cy="6096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flipH="1" flipV="1">
            <a:off x="6228080" y="3439160"/>
            <a:ext cx="1066800" cy="5627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7294880" y="3667760"/>
            <a:ext cx="609600" cy="33416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410200" y="914400"/>
            <a:ext cx="922688" cy="338554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Lamellae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332888" y="1252954"/>
            <a:ext cx="961992" cy="80444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105400" y="1490246"/>
            <a:ext cx="969176" cy="58477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Shoulder </a:t>
            </a:r>
          </a:p>
          <a:p>
            <a:r>
              <a:rPr lang="en-US" sz="1600" b="0" i="0" dirty="0" smtClean="0">
                <a:solidFill>
                  <a:schemeClr val="tx1"/>
                </a:solidFill>
              </a:rPr>
              <a:t>screw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8" idx="3"/>
          </p:cNvCxnSpPr>
          <p:nvPr/>
        </p:nvCxnSpPr>
        <p:spPr bwMode="auto">
          <a:xfrm>
            <a:off x="6074576" y="1782634"/>
            <a:ext cx="686352" cy="42716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100019" y="3605607"/>
            <a:ext cx="1060547" cy="338554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Base plate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42" idx="0"/>
          </p:cNvCxnSpPr>
          <p:nvPr/>
        </p:nvCxnSpPr>
        <p:spPr bwMode="auto">
          <a:xfrm flipV="1">
            <a:off x="5630293" y="3077365"/>
            <a:ext cx="376380" cy="52824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252418" y="5867400"/>
            <a:ext cx="2187458" cy="338554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Mirror-like liquid lithium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7439876" y="5552961"/>
            <a:ext cx="561124" cy="4837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9779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14-16 research plans for material migration will characterize transport of low and high-Z 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FY 14: Diagnostic check-out and modeling will guide development of XPs for FY15-16</a:t>
            </a:r>
          </a:p>
          <a:p>
            <a:pPr lvl="1"/>
            <a:r>
              <a:rPr lang="en-US" dirty="0" smtClean="0"/>
              <a:t>Deployment of diagnostics to prepare for run (new array of Langmuir probes, existing and new spectroscopic systems)</a:t>
            </a:r>
          </a:p>
          <a:p>
            <a:pPr lvl="1"/>
            <a:r>
              <a:rPr lang="en-US" dirty="0" err="1" smtClean="0"/>
              <a:t>WallDYN</a:t>
            </a:r>
            <a:r>
              <a:rPr lang="en-US" dirty="0" smtClean="0"/>
              <a:t> code will be obtained and first runs made to prepare for migration modeling for FY15</a:t>
            </a:r>
          </a:p>
          <a:p>
            <a:r>
              <a:rPr lang="en-US" dirty="0" smtClean="0"/>
              <a:t>FY 15: First experiments will provide data to validate integrated modeling</a:t>
            </a:r>
          </a:p>
          <a:p>
            <a:pPr lvl="1"/>
            <a:r>
              <a:rPr lang="en-US" dirty="0" err="1" smtClean="0"/>
              <a:t>WallDYN</a:t>
            </a:r>
            <a:r>
              <a:rPr lang="en-US" dirty="0" smtClean="0"/>
              <a:t> will be compared to QCM, MAPP and witness plate measurements of shot-by-shot and campaign-integrated material migration</a:t>
            </a:r>
          </a:p>
          <a:p>
            <a:pPr lvl="1"/>
            <a:r>
              <a:rPr lang="en-US" dirty="0" smtClean="0"/>
              <a:t>Reference discharges will be developed targeting the outboard high-Z tile location for comparison to FY16 data</a:t>
            </a:r>
          </a:p>
          <a:p>
            <a:r>
              <a:rPr lang="en-US" dirty="0" smtClean="0"/>
              <a:t>FY 16: Milestone R16-2 to assess high-Z </a:t>
            </a:r>
            <a:r>
              <a:rPr lang="en-US" dirty="0" err="1" smtClean="0"/>
              <a:t>divertor</a:t>
            </a:r>
            <a:r>
              <a:rPr lang="en-US" dirty="0" smtClean="0"/>
              <a:t> PFCs will be completed</a:t>
            </a:r>
          </a:p>
          <a:p>
            <a:pPr lvl="1"/>
            <a:r>
              <a:rPr lang="en-US" dirty="0" smtClean="0"/>
              <a:t>Erosion from high-Z tiles will be assessed with and without low-Z coatings</a:t>
            </a:r>
          </a:p>
          <a:p>
            <a:pPr lvl="1"/>
            <a:r>
              <a:rPr lang="en-US" dirty="0" err="1" smtClean="0"/>
              <a:t>WallDYN</a:t>
            </a:r>
            <a:r>
              <a:rPr lang="en-US" dirty="0" smtClean="0"/>
              <a:t> predictions of erosion/transport from high-Z tiles will be compared to measurements with QCM, MAPP, witness plates</a:t>
            </a:r>
          </a:p>
          <a:p>
            <a:pPr lvl="1"/>
            <a:r>
              <a:rPr lang="en-US" dirty="0" smtClean="0"/>
              <a:t>Enhanced impurity production and impact on operation of distributed shallow-melts will be measured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M&amp;P research will develop understanding of material migration and heat-flux handling of high-Z and liquid Li PFCs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/>
          <a:lstStyle/>
          <a:p>
            <a:r>
              <a:rPr lang="en-US" dirty="0" smtClean="0"/>
              <a:t>MP-1: Understand lithium surface-science for long-pulse PFCs</a:t>
            </a:r>
          </a:p>
          <a:p>
            <a:pPr lvl="1"/>
            <a:r>
              <a:rPr lang="en-US" dirty="0" smtClean="0"/>
              <a:t>Assess impact of more complete Li coverage</a:t>
            </a:r>
          </a:p>
          <a:p>
            <a:pPr lvl="1"/>
            <a:r>
              <a:rPr lang="en-US" dirty="0" smtClean="0"/>
              <a:t>Use the Material Analysis and Particle Probe (MAPP) and laboratory studies to link </a:t>
            </a:r>
            <a:r>
              <a:rPr lang="en-US" dirty="0" err="1" smtClean="0"/>
              <a:t>tokamak</a:t>
            </a:r>
            <a:r>
              <a:rPr lang="en-US" dirty="0" smtClean="0"/>
              <a:t> performance to PFC surface composition</a:t>
            </a:r>
          </a:p>
          <a:p>
            <a:r>
              <a:rPr lang="en-US" dirty="0" smtClean="0"/>
              <a:t>MP-2: Unravel the physics of </a:t>
            </a:r>
            <a:r>
              <a:rPr lang="en-US" dirty="0" err="1" smtClean="0"/>
              <a:t>tokamak</a:t>
            </a:r>
            <a:r>
              <a:rPr lang="en-US" dirty="0" smtClean="0"/>
              <a:t>-induced material migration and evolution</a:t>
            </a:r>
          </a:p>
          <a:p>
            <a:pPr lvl="1"/>
            <a:r>
              <a:rPr lang="en-US" dirty="0" smtClean="0"/>
              <a:t>Confirm erosion </a:t>
            </a:r>
            <a:r>
              <a:rPr lang="en-US" dirty="0" err="1" smtClean="0"/>
              <a:t>scalings</a:t>
            </a:r>
            <a:r>
              <a:rPr lang="en-US" dirty="0" smtClean="0"/>
              <a:t> and evaluate extrapolations</a:t>
            </a:r>
          </a:p>
          <a:p>
            <a:pPr lvl="1"/>
            <a:r>
              <a:rPr lang="en-US" dirty="0" smtClean="0"/>
              <a:t>Determine migration patterns to optimize technical solutions</a:t>
            </a:r>
          </a:p>
          <a:p>
            <a:r>
              <a:rPr lang="en-US" dirty="0" smtClean="0"/>
              <a:t>MP-3: Establish the science of continuous vapor-shielding</a:t>
            </a:r>
          </a:p>
          <a:p>
            <a:pPr lvl="1"/>
            <a:r>
              <a:rPr lang="en-US" dirty="0" smtClean="0"/>
              <a:t>Determine the existence and viability of stable, vapor-shielded </a:t>
            </a:r>
            <a:r>
              <a:rPr lang="en-US" dirty="0" err="1" smtClean="0"/>
              <a:t>divertor</a:t>
            </a:r>
            <a:r>
              <a:rPr lang="en-US" dirty="0" smtClean="0"/>
              <a:t> configurations</a:t>
            </a:r>
          </a:p>
          <a:p>
            <a:pPr lvl="1"/>
            <a:r>
              <a:rPr lang="en-US" dirty="0" smtClean="0"/>
              <a:t>Determine core compatibility and extrapolations for extended durations and next-step device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74585" y="4648200"/>
            <a:ext cx="8458200" cy="1752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4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Magnum-PSI experiments on high-temperature Li show strongly reduced erosion and stable cloud production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" y="914400"/>
            <a:ext cx="56388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Gross erosion measured </a:t>
            </a:r>
            <a:r>
              <a:rPr lang="en-US" dirty="0" err="1" smtClean="0"/>
              <a:t>spectroscopically</a:t>
            </a:r>
            <a:r>
              <a:rPr lang="en-US" dirty="0" smtClean="0"/>
              <a:t> in </a:t>
            </a:r>
            <a:r>
              <a:rPr lang="en-US" dirty="0" err="1" smtClean="0"/>
              <a:t>divertor</a:t>
            </a:r>
            <a:r>
              <a:rPr lang="en-US" dirty="0" smtClean="0"/>
              <a:t>-like plasma</a:t>
            </a:r>
          </a:p>
          <a:p>
            <a:pPr lvl="1"/>
            <a:r>
              <a:rPr lang="en-US" dirty="0" smtClean="0"/>
              <a:t>Neon plasma reproduces Langmuir Law</a:t>
            </a:r>
          </a:p>
          <a:p>
            <a:pPr lvl="1"/>
            <a:r>
              <a:rPr lang="en-US" dirty="0" smtClean="0"/>
              <a:t>Deuterium </a:t>
            </a:r>
            <a:r>
              <a:rPr lang="en-US" i="1" dirty="0" smtClean="0"/>
              <a:t>suppresses</a:t>
            </a:r>
            <a:r>
              <a:rPr lang="en-US" dirty="0" smtClean="0"/>
              <a:t> erosion</a:t>
            </a:r>
          </a:p>
          <a:p>
            <a:r>
              <a:rPr lang="en-US" dirty="0" smtClean="0"/>
              <a:t>Reduced gross erosion and strong </a:t>
            </a:r>
            <a:r>
              <a:rPr lang="en-US" dirty="0" err="1" smtClean="0"/>
              <a:t>redeposition</a:t>
            </a:r>
            <a:r>
              <a:rPr lang="en-US" dirty="0" smtClean="0"/>
              <a:t> result 10x longer lifetime of 1 micron coating</a:t>
            </a:r>
          </a:p>
          <a:p>
            <a:pPr lvl="1"/>
            <a:r>
              <a:rPr lang="en-US" dirty="0" smtClean="0"/>
              <a:t>Consistent with Li trapping in pre-sheath</a:t>
            </a:r>
          </a:p>
          <a:p>
            <a:pPr lvl="1"/>
            <a:r>
              <a:rPr lang="en-US" dirty="0" smtClean="0"/>
              <a:t>Pre-sheath scale length consistent with neutral Li emission region (~3mm)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94059"/>
            <a:ext cx="3657600" cy="255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7600" y="6324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Jaworski</a:t>
            </a:r>
            <a:r>
              <a:rPr lang="en-US" dirty="0" smtClean="0"/>
              <a:t>, PSI 2014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648200"/>
            <a:ext cx="36576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267200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Neutral Li emission, t=2.5s</a:t>
            </a:r>
            <a:endParaRPr lang="en-US" sz="18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405850" y="4648200"/>
            <a:ext cx="0" cy="190500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Right Arrow 11"/>
          <p:cNvSpPr/>
          <p:nvPr/>
        </p:nvSpPr>
        <p:spPr bwMode="auto">
          <a:xfrm>
            <a:off x="1143000" y="4953000"/>
            <a:ext cx="1524000" cy="121718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dirty="0" smtClean="0">
                <a:solidFill>
                  <a:srgbClr val="FFFF00"/>
                </a:solidFill>
                <a:latin typeface="Helvetica" pitchFamily="-128" charset="0"/>
              </a:rPr>
              <a:t>Incident Plasma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81400" y="4952999"/>
            <a:ext cx="990600" cy="1066801"/>
          </a:xfrm>
          <a:prstGeom prst="rect">
            <a:avLst/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-128" charset="0"/>
              </a:rPr>
              <a:t>Target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14399"/>
            <a:ext cx="3352800" cy="31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914400"/>
            <a:ext cx="147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Abrams, PSI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7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lithium experiments on Magnum-PSI for NSTX-U and next-step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Vapor shielding experiments with thin-coatings will be feasible in NSTX-U with the high-Z targets in FY16</a:t>
            </a:r>
          </a:p>
          <a:p>
            <a:pPr lvl="1"/>
            <a:r>
              <a:rPr lang="en-US" dirty="0" smtClean="0"/>
              <a:t>Coatings of ~1 micron persisted up to 1000C, ~4s</a:t>
            </a:r>
          </a:p>
          <a:p>
            <a:pPr lvl="1"/>
            <a:r>
              <a:rPr lang="en-US" dirty="0" smtClean="0"/>
              <a:t>Pre-filled targets under investigation to study effects of larger reservoir</a:t>
            </a:r>
          </a:p>
          <a:p>
            <a:pPr lvl="1"/>
            <a:endParaRPr lang="en-US" dirty="0" smtClean="0"/>
          </a:p>
          <a:p>
            <a:r>
              <a:rPr lang="en-US" dirty="0"/>
              <a:t>Previous lithium temperature limits </a:t>
            </a:r>
            <a:r>
              <a:rPr lang="en-US" dirty="0" smtClean="0"/>
              <a:t>being re-evaluated with momentum-conservation criterion accounting for suppressed erosion and strong trapping at the target</a:t>
            </a:r>
          </a:p>
          <a:p>
            <a:endParaRPr lang="en-US" dirty="0"/>
          </a:p>
          <a:p>
            <a:r>
              <a:rPr lang="en-US" dirty="0" smtClean="0"/>
              <a:t>Concepts based on pure evaporative cooling (e.g. CPS) or flat-plate targets need refinement to offset:</a:t>
            </a:r>
          </a:p>
          <a:p>
            <a:pPr lvl="1"/>
            <a:r>
              <a:rPr lang="en-US" dirty="0" smtClean="0"/>
              <a:t>Strong trapping at target reduces mass flux, reduces energy transport</a:t>
            </a:r>
          </a:p>
          <a:p>
            <a:pPr lvl="1"/>
            <a:r>
              <a:rPr lang="en-US" dirty="0" smtClean="0"/>
              <a:t>100 micron thick layers observed to thin out from center of the sample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vapor shielding research plans for FY 15-16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/>
          <a:lstStyle/>
          <a:p>
            <a:r>
              <a:rPr lang="en-US" dirty="0" smtClean="0"/>
              <a:t>FY 15: Perform preliminary shot development for examining vapor-shielding with the high-Z upgrade in FY16</a:t>
            </a:r>
          </a:p>
          <a:p>
            <a:pPr lvl="1"/>
            <a:r>
              <a:rPr lang="en-US" dirty="0" smtClean="0"/>
              <a:t>Examine lithium radiation in NSTX-U plasmas and compare to collisional radiative models (FOM-DIFFER student participation)</a:t>
            </a:r>
          </a:p>
          <a:p>
            <a:pPr lvl="1"/>
            <a:r>
              <a:rPr lang="en-US" dirty="0" smtClean="0"/>
              <a:t>Develop discharges with high heat-fluxes at high-Z target location and range of scrape-off layer widths</a:t>
            </a:r>
          </a:p>
          <a:p>
            <a:pPr lvl="1"/>
            <a:r>
              <a:rPr lang="en-US" dirty="0" smtClean="0"/>
              <a:t>Develop pre-filled liquid metal targets for possible inclusion as target on MAPP probe drive</a:t>
            </a:r>
          </a:p>
          <a:p>
            <a:r>
              <a:rPr lang="en-US" dirty="0" smtClean="0"/>
              <a:t>FY 16: Perform initial assessment of vapor-shielded regime on high-Z PFC row in NSTX-U</a:t>
            </a:r>
          </a:p>
          <a:p>
            <a:pPr lvl="1"/>
            <a:r>
              <a:rPr lang="en-US" dirty="0" smtClean="0"/>
              <a:t>Determine whether the vapor-shielded regime can be produced in the present NSTX-U configuration</a:t>
            </a:r>
          </a:p>
          <a:p>
            <a:pPr lvl="1"/>
            <a:r>
              <a:rPr lang="en-US" dirty="0" smtClean="0"/>
              <a:t>Determine if carbon/oxygen are strong impediments or can be overcome with suitable evaporations and/or pre-filled targets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/>
          <a:lstStyle/>
          <a:p>
            <a:r>
              <a:rPr lang="en-US" dirty="0" smtClean="0"/>
              <a:t>Materials and PFC topical science group developing tools and methods for examining key issues facing NSTX-U and future devices</a:t>
            </a:r>
          </a:p>
          <a:p>
            <a:pPr lvl="1"/>
            <a:r>
              <a:rPr lang="en-US" dirty="0" smtClean="0"/>
              <a:t>Expanded diagnostic coverage backed up with interpretive modeling</a:t>
            </a:r>
          </a:p>
          <a:p>
            <a:pPr lvl="1"/>
            <a:r>
              <a:rPr lang="en-US" dirty="0" smtClean="0"/>
              <a:t>Strong links to surface-science laboratories at PPPL/PU and U-Illinois</a:t>
            </a:r>
          </a:p>
          <a:p>
            <a:r>
              <a:rPr lang="en-US" dirty="0" smtClean="0"/>
              <a:t>High-Z and low-Z targets both face material migration challenges in NSTX-U and next-step devices</a:t>
            </a:r>
          </a:p>
          <a:p>
            <a:pPr lvl="1"/>
            <a:r>
              <a:rPr lang="en-US" dirty="0" smtClean="0"/>
              <a:t>NSTX-U research will make inroads in addressing the behavior of mixed materials in an ST using state-of-the-art analysis tools</a:t>
            </a:r>
          </a:p>
          <a:p>
            <a:pPr lvl="1"/>
            <a:r>
              <a:rPr lang="en-US" dirty="0" smtClean="0"/>
              <a:t>Material migration studies will determine the technological requirements of future solid and liquid PFCs</a:t>
            </a:r>
          </a:p>
          <a:p>
            <a:r>
              <a:rPr lang="en-US" dirty="0" smtClean="0"/>
              <a:t>Experiments on Magnum-PSI indicate liquid lithium PFCs need not be as temperature constrained as previously expected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2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8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PFC research is developing science and technologies for NSTX-U and DEMO-relevant machines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34000"/>
          </a:xfrm>
        </p:spPr>
        <p:txBody>
          <a:bodyPr/>
          <a:lstStyle/>
          <a:p>
            <a:r>
              <a:rPr lang="en-US" dirty="0" smtClean="0"/>
              <a:t>High-Z, metal PFCs are expected for future power-reactors</a:t>
            </a:r>
          </a:p>
          <a:p>
            <a:pPr lvl="1"/>
            <a:r>
              <a:rPr lang="en-US" dirty="0" smtClean="0"/>
              <a:t>Need to assess impact of high-Z components on core performance</a:t>
            </a:r>
          </a:p>
          <a:p>
            <a:pPr lvl="1"/>
            <a:r>
              <a:rPr lang="en-US" dirty="0" smtClean="0"/>
              <a:t>Survival of the PFCs w.r.t. extreme heat fluxes (ITER-relevance)</a:t>
            </a:r>
          </a:p>
          <a:p>
            <a:pPr lvl="1"/>
            <a:endParaRPr lang="en-US" dirty="0"/>
          </a:p>
          <a:p>
            <a:r>
              <a:rPr lang="en-US" dirty="0" smtClean="0"/>
              <a:t>Will assess role of lithium as a wall-conditioning and bulk-PFC material (i.e. liquid)</a:t>
            </a:r>
          </a:p>
          <a:p>
            <a:pPr lvl="1"/>
            <a:r>
              <a:rPr lang="en-US" dirty="0" smtClean="0"/>
              <a:t>Protection of the high-Z substrate</a:t>
            </a:r>
          </a:p>
          <a:p>
            <a:pPr lvl="1"/>
            <a:r>
              <a:rPr lang="en-US" dirty="0" smtClean="0"/>
              <a:t>Protection of the plasma </a:t>
            </a:r>
            <a:r>
              <a:rPr lang="en-US" i="1" dirty="0" smtClean="0"/>
              <a:t>from</a:t>
            </a:r>
            <a:r>
              <a:rPr lang="en-US" dirty="0" smtClean="0"/>
              <a:t> the high-Z substrate</a:t>
            </a:r>
          </a:p>
          <a:p>
            <a:pPr lvl="1"/>
            <a:endParaRPr lang="en-US" dirty="0"/>
          </a:p>
          <a:p>
            <a:r>
              <a:rPr lang="en-US" dirty="0" smtClean="0"/>
              <a:t>High-power, high-performance discharges will be impacted by PFC performance</a:t>
            </a:r>
          </a:p>
          <a:p>
            <a:pPr lvl="1"/>
            <a:r>
              <a:rPr lang="en-US" dirty="0" smtClean="0"/>
              <a:t>Integrated scenario demonstrations will be required for both liquid lithium and high-Z substrates to determine usefulness of either in FNSF and beyond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Materials and Plasma-Facing Components (M&amp;P) topical science group mission</a:t>
            </a:r>
          </a:p>
          <a:p>
            <a:endParaRPr lang="en-US" dirty="0"/>
          </a:p>
          <a:p>
            <a:r>
              <a:rPr lang="en-US" dirty="0" smtClean="0"/>
              <a:t>Research thrusts for Materials and PFCs from the NSTX-U 5-year plan</a:t>
            </a:r>
          </a:p>
          <a:p>
            <a:endParaRPr lang="en-US" dirty="0"/>
          </a:p>
          <a:p>
            <a:r>
              <a:rPr lang="en-US" dirty="0" smtClean="0"/>
              <a:t>Progress and plans on each thrust area</a:t>
            </a:r>
          </a:p>
          <a:p>
            <a:pPr lvl="1"/>
            <a:r>
              <a:rPr lang="en-US" dirty="0" smtClean="0"/>
              <a:t>MP-1: Surface science for long-pulse</a:t>
            </a:r>
          </a:p>
          <a:p>
            <a:pPr lvl="1"/>
            <a:r>
              <a:rPr lang="en-US" dirty="0" smtClean="0"/>
              <a:t>MP-2: Material migration and evolution</a:t>
            </a:r>
          </a:p>
          <a:p>
            <a:pPr lvl="1"/>
            <a:r>
              <a:rPr lang="en-US" dirty="0" smtClean="0"/>
              <a:t>MP-3: Continuous vapor shielding</a:t>
            </a:r>
          </a:p>
          <a:p>
            <a:pPr lvl="1"/>
            <a:endParaRPr lang="en-US" dirty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8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high-Z row will provide first look on issues facing a future full-metal upgrade (Milestone R16-2)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Requirements on power exhaust mitigation determined by PFC thermal limits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 experiments to determine true limit of the high-Z design</a:t>
            </a:r>
          </a:p>
          <a:p>
            <a:pPr lvl="1"/>
            <a:r>
              <a:rPr lang="en-US" dirty="0" smtClean="0"/>
              <a:t>Intentional leading edges can locally increase heat fluxes, validate design</a:t>
            </a:r>
          </a:p>
          <a:p>
            <a:pPr lvl="1"/>
            <a:r>
              <a:rPr lang="en-US" dirty="0" smtClean="0"/>
              <a:t>Focused visible camera can diagnose melt-layers during and between discharges</a:t>
            </a:r>
          </a:p>
          <a:p>
            <a:r>
              <a:rPr lang="en-US" dirty="0" smtClean="0"/>
              <a:t>Criticality of avoiding PFC damage and subsequent impurity influx will determine margin of error in heat-flux mitigation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ssess impurity influx under local-melt conditions with a significant, distributed source (e.g. 12 </a:t>
            </a:r>
            <a:r>
              <a:rPr lang="en-US" dirty="0" err="1" smtClean="0"/>
              <a:t>toroidally</a:t>
            </a:r>
            <a:r>
              <a:rPr lang="en-US" dirty="0" smtClean="0"/>
              <a:t> separated locations)</a:t>
            </a:r>
          </a:p>
          <a:p>
            <a:pPr lvl="1"/>
            <a:r>
              <a:rPr lang="en-US" dirty="0" smtClean="0"/>
              <a:t>Penetration factors from </a:t>
            </a:r>
            <a:r>
              <a:rPr lang="en-US" dirty="0" err="1" smtClean="0"/>
              <a:t>divertor</a:t>
            </a:r>
            <a:r>
              <a:rPr lang="en-US" dirty="0" smtClean="0"/>
              <a:t> target to main plasma should be measured as well as impact of material influx on local plasma parameters (e.g. via radiative cooling)</a:t>
            </a:r>
          </a:p>
          <a:p>
            <a:r>
              <a:rPr lang="en-US" dirty="0" smtClean="0"/>
              <a:t>Lithium as a protective material and potentially pumping surface can be re-evaluated with post-LLD experience</a:t>
            </a:r>
          </a:p>
          <a:p>
            <a:pPr lvl="1"/>
            <a:r>
              <a:rPr lang="en-US" dirty="0" smtClean="0"/>
              <a:t>Surface science laboratory providing new insight into wetting and deuterium uptake of thin and macroscopic films</a:t>
            </a:r>
          </a:p>
          <a:p>
            <a:pPr lvl="1"/>
            <a:r>
              <a:rPr lang="en-US" dirty="0" smtClean="0"/>
              <a:t>Heating and biasing of targets will be considered as means of removing impurities from lithium layers</a:t>
            </a:r>
          </a:p>
          <a:p>
            <a:pPr lvl="1"/>
            <a:r>
              <a:rPr lang="en-US" dirty="0" smtClean="0"/>
              <a:t>Pre-filled liquid lithium targets will be considered as a means of providing significant reservoir of material to avoid fast saturation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5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temperature lithium surfaces may be able to provide a self-healing surface and intrinsic low-Z impurity radiation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066800"/>
            <a:ext cx="50419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Lithium vapor cloud can potentially provide effective power and pressure loss at </a:t>
            </a:r>
            <a:r>
              <a:rPr lang="en-US" dirty="0" err="1" smtClean="0"/>
              <a:t>divertor</a:t>
            </a:r>
            <a:r>
              <a:rPr lang="en-US" dirty="0" smtClean="0"/>
              <a:t> target</a:t>
            </a:r>
          </a:p>
          <a:p>
            <a:pPr lvl="1"/>
            <a:r>
              <a:rPr lang="en-US" dirty="0" smtClean="0"/>
              <a:t>Non-coronal Li radiation</a:t>
            </a:r>
          </a:p>
          <a:p>
            <a:pPr lvl="1"/>
            <a:r>
              <a:rPr lang="en-US" dirty="0" smtClean="0"/>
              <a:t>Li vapor pressure vs. plasma press.</a:t>
            </a:r>
          </a:p>
          <a:p>
            <a:r>
              <a:rPr lang="en-US" dirty="0" smtClean="0"/>
              <a:t>Capillary-porous system targets have dissipated large incident heat fluxes – tested to 25MW/m</a:t>
            </a:r>
            <a:r>
              <a:rPr lang="en-US" baseline="30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Evtikhin</a:t>
            </a:r>
            <a:r>
              <a:rPr lang="en-US" dirty="0" smtClean="0"/>
              <a:t> JNM 2002)</a:t>
            </a:r>
          </a:p>
          <a:p>
            <a:r>
              <a:rPr lang="en-US" dirty="0" smtClean="0"/>
              <a:t>Diagnosis in NSTX-U via complementary diagnostics</a:t>
            </a:r>
          </a:p>
          <a:p>
            <a:pPr lvl="1"/>
            <a:r>
              <a:rPr lang="en-US" dirty="0" smtClean="0"/>
              <a:t>Langmuir probes for target pressure, n</a:t>
            </a:r>
            <a:r>
              <a:rPr lang="en-US" baseline="-25000" dirty="0" smtClean="0"/>
              <a:t>e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 lvl="1"/>
            <a:r>
              <a:rPr lang="en-US" dirty="0" smtClean="0"/>
              <a:t>Optical, VUV emission and </a:t>
            </a:r>
            <a:r>
              <a:rPr lang="en-US" dirty="0" err="1" smtClean="0"/>
              <a:t>bolometry</a:t>
            </a:r>
            <a:r>
              <a:rPr lang="en-US" dirty="0" smtClean="0"/>
              <a:t>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rad</a:t>
            </a:r>
            <a:endParaRPr lang="en-US" baseline="-25000" dirty="0" smtClean="0"/>
          </a:p>
          <a:p>
            <a:pPr lvl="1"/>
            <a:r>
              <a:rPr lang="en-US" dirty="0" smtClean="0"/>
              <a:t>DBIR thermography and TCs for heat flux and energy deposited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75" y="1143000"/>
            <a:ext cx="3227388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48438" y="2743200"/>
            <a:ext cx="2168525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tabLst>
                <a:tab pos="723900" algn="l"/>
                <a:tab pos="1447800" algn="l"/>
              </a:tabLst>
            </a:pPr>
            <a:r>
              <a:rPr lang="en-US" sz="1400" dirty="0">
                <a:solidFill>
                  <a:srgbClr val="000080"/>
                </a:solidFill>
              </a:rPr>
              <a:t>M. Ono, </a:t>
            </a:r>
            <a:r>
              <a:rPr lang="en-US" sz="1400" dirty="0" smtClean="0">
                <a:solidFill>
                  <a:srgbClr val="000080"/>
                </a:solidFill>
              </a:rPr>
              <a:t>NF 2013.</a:t>
            </a:r>
            <a:endParaRPr lang="en-US" sz="1400" dirty="0">
              <a:solidFill>
                <a:srgbClr val="00008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076950" y="1600200"/>
            <a:ext cx="228600" cy="114300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65850" y="1406525"/>
            <a:ext cx="221615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b="1" dirty="0">
                <a:solidFill>
                  <a:srgbClr val="000080"/>
                </a:solidFill>
              </a:rPr>
              <a:t>Increasing Lithium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41900" y="914400"/>
            <a:ext cx="41148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Lithium radiative power dissipation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588" y="4207370"/>
            <a:ext cx="3376612" cy="2363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10000"/>
            <a:ext cx="3511550" cy="39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429000"/>
            <a:ext cx="3067050" cy="430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84875" y="4510087"/>
            <a:ext cx="2168525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tabLst>
                <a:tab pos="723900" algn="l"/>
                <a:tab pos="1447800" algn="l"/>
              </a:tabLst>
            </a:pPr>
            <a:r>
              <a:rPr lang="en-US" sz="1400" dirty="0" smtClean="0">
                <a:solidFill>
                  <a:srgbClr val="000080"/>
                </a:solidFill>
              </a:rPr>
              <a:t>M. </a:t>
            </a:r>
            <a:r>
              <a:rPr lang="en-US" sz="1400" dirty="0" err="1" smtClean="0">
                <a:solidFill>
                  <a:srgbClr val="000080"/>
                </a:solidFill>
              </a:rPr>
              <a:t>Jaworski</a:t>
            </a:r>
            <a:r>
              <a:rPr lang="en-US" sz="1400" dirty="0" smtClean="0">
                <a:solidFill>
                  <a:srgbClr val="000080"/>
                </a:solidFill>
              </a:rPr>
              <a:t>, PPCF 2013</a:t>
            </a:r>
            <a:endParaRPr lang="en-US" sz="1400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56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lithium experiments on Magnum-PSI for NSTX-U and next-step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Vapor shielding experiments with thin-coatings will be feasible in NSTX-U in FY16 with the high-Z targets</a:t>
            </a:r>
          </a:p>
          <a:p>
            <a:pPr lvl="1"/>
            <a:r>
              <a:rPr lang="en-US" dirty="0" smtClean="0"/>
              <a:t>Coatings of ~1 micron persisted up to 1000C, ~4s</a:t>
            </a:r>
          </a:p>
          <a:p>
            <a:pPr lvl="1"/>
            <a:r>
              <a:rPr lang="en-US" dirty="0" smtClean="0"/>
              <a:t>Pre-filled targets under investigation to study effects of larger reservoir</a:t>
            </a:r>
          </a:p>
          <a:p>
            <a:r>
              <a:rPr lang="en-US" dirty="0"/>
              <a:t>Previous lithium temperature limits </a:t>
            </a:r>
            <a:r>
              <a:rPr lang="en-US" dirty="0" smtClean="0"/>
              <a:t>being re-evaluated with momentum-conservation criterion accounting for suppressed erosion and strong trapping at the target</a:t>
            </a:r>
            <a:endParaRPr lang="en-US" dirty="0"/>
          </a:p>
          <a:p>
            <a:pPr lvl="1"/>
            <a:r>
              <a:rPr lang="en-US" dirty="0"/>
              <a:t>Suppressed erosion under high-flux D bombardment and strong-trapping at the target indicates little would escape upstream (parallel indications in NSTX that </a:t>
            </a:r>
            <a:r>
              <a:rPr lang="en-US" dirty="0" err="1"/>
              <a:t>divertor</a:t>
            </a:r>
            <a:r>
              <a:rPr lang="en-US" dirty="0"/>
              <a:t> exhibits strong retention)</a:t>
            </a:r>
          </a:p>
          <a:p>
            <a:pPr lvl="1"/>
            <a:r>
              <a:rPr lang="en-US" dirty="0"/>
              <a:t>Particle balance criteria previously utilized should be updated with momentum conservation criteria</a:t>
            </a:r>
          </a:p>
          <a:p>
            <a:pPr lvl="1"/>
            <a:r>
              <a:rPr lang="en-US" dirty="0"/>
              <a:t>An integrated power-cycle analysis will be presented at the IAEA FEC 2014</a:t>
            </a:r>
          </a:p>
          <a:p>
            <a:r>
              <a:rPr lang="en-US" dirty="0" smtClean="0"/>
              <a:t>Concepts based on pure evaporative cooling (e.g. CPS) or flat-plate targets need refinement</a:t>
            </a:r>
          </a:p>
          <a:p>
            <a:pPr lvl="1"/>
            <a:r>
              <a:rPr lang="en-US" dirty="0" smtClean="0"/>
              <a:t>Strong trapping at target reduces mass flux, reduces energy transport</a:t>
            </a:r>
          </a:p>
          <a:p>
            <a:pPr lvl="1"/>
            <a:r>
              <a:rPr lang="en-US" dirty="0" smtClean="0"/>
              <a:t>100 micron thick layers observed to thin out from center of the sample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3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M&amp;P program providing support for students and collaborators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</a:t>
            </a:r>
            <a:r>
              <a:rPr lang="en-US" dirty="0" smtClean="0">
                <a:solidFill>
                  <a:srgbClr val="FF0000"/>
                </a:solidFill>
              </a:rPr>
              <a:t>Princeton PhD students</a:t>
            </a:r>
            <a:r>
              <a:rPr lang="en-US" dirty="0" smtClean="0"/>
              <a:t> examining high-temperature erosion and material migration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Senior and junior PU undergraduate thesis students</a:t>
            </a:r>
            <a:r>
              <a:rPr lang="en-US" dirty="0" smtClean="0"/>
              <a:t> in 2013-14 participating in diagnostic and liquid loop development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 international graduate students </a:t>
            </a:r>
            <a:r>
              <a:rPr lang="en-US" dirty="0" smtClean="0"/>
              <a:t>going to participate in liquid-metal PFC design and Li radiation measurements in coming year (Eindhoven U. and FOM-DIFFER)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Several undergraduates (3)</a:t>
            </a:r>
            <a:r>
              <a:rPr lang="en-US" dirty="0" smtClean="0"/>
              <a:t> via National Undergraduate Fellowship (NUF), Science Undergraduate Laboratory Internship (SULI), and Princeton Energy Institute (PEI) fellowship students participating in experiments this summer</a:t>
            </a:r>
          </a:p>
          <a:p>
            <a:r>
              <a:rPr lang="en-US" dirty="0" smtClean="0"/>
              <a:t>Strong </a:t>
            </a:r>
            <a:r>
              <a:rPr lang="en-US" dirty="0" smtClean="0">
                <a:solidFill>
                  <a:srgbClr val="FF0000"/>
                </a:solidFill>
              </a:rPr>
              <a:t>collaborator-led diagnostic systems </a:t>
            </a:r>
            <a:r>
              <a:rPr lang="en-US" dirty="0" smtClean="0"/>
              <a:t>enabling pioneering and comprehensive measurements of in-vessel PFCs and </a:t>
            </a:r>
            <a:r>
              <a:rPr lang="en-US" dirty="0" err="1" smtClean="0"/>
              <a:t>tokamak</a:t>
            </a:r>
            <a:r>
              <a:rPr lang="en-US" dirty="0" smtClean="0"/>
              <a:t> modified surfaces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long-term objective is to perform comparative assessment of high-Z and liquid metal PFCs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667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Conversion to all-metal PFCs enables examination of the role of PFCs on integrated scenarios with good core, pedestal, and </a:t>
            </a:r>
            <a:r>
              <a:rPr lang="en-US" dirty="0" err="1" smtClean="0"/>
              <a:t>divertor</a:t>
            </a:r>
            <a:r>
              <a:rPr lang="en-US" dirty="0" smtClean="0"/>
              <a:t> operation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NSTX-U has two emphases for addressing power exhaust and PMI issues for next-step devices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Magnetic topology, radiative </a:t>
            </a:r>
            <a:r>
              <a:rPr lang="en-US" dirty="0" err="1" smtClean="0"/>
              <a:t>divertors</a:t>
            </a:r>
            <a:r>
              <a:rPr lang="en-US" dirty="0" smtClean="0"/>
              <a:t> (</a:t>
            </a:r>
            <a:r>
              <a:rPr lang="en-US" dirty="0" err="1" smtClean="0"/>
              <a:t>Soukhanovskii</a:t>
            </a:r>
            <a:r>
              <a:rPr lang="en-US" dirty="0" smtClean="0"/>
              <a:t> talk next)</a:t>
            </a:r>
          </a:p>
          <a:p>
            <a:pPr lvl="1">
              <a:spcBef>
                <a:spcPts val="1200"/>
              </a:spcBef>
            </a:pPr>
            <a:r>
              <a:rPr lang="en-US" sz="2200" b="1" dirty="0" smtClean="0"/>
              <a:t>Self-healing/</a:t>
            </a:r>
            <a:r>
              <a:rPr lang="en-US" sz="2200" b="1" dirty="0" err="1" smtClean="0"/>
              <a:t>replenishable</a:t>
            </a:r>
            <a:r>
              <a:rPr lang="en-US" sz="2200" b="1" dirty="0" smtClean="0"/>
              <a:t> materials (e.g. liquids)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Significant uncertainties in both solid- and liquid-PFCs motivates parallel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78853" y="3429000"/>
            <a:ext cx="6284147" cy="3047999"/>
            <a:chOff x="1371600" y="3429000"/>
            <a:chExt cx="6284147" cy="30479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429000"/>
              <a:ext cx="6284147" cy="304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 flipV="1">
              <a:off x="5562600" y="6019800"/>
              <a:ext cx="381000" cy="304800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1" name="Rounded Rectangle 10"/>
          <p:cNvSpPr/>
          <p:nvPr/>
        </p:nvSpPr>
        <p:spPr bwMode="auto">
          <a:xfrm>
            <a:off x="152400" y="3733800"/>
            <a:ext cx="1905000" cy="2590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rPr>
              <a:t>5-year plan base funding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solidFill>
                  <a:srgbClr val="FF0000"/>
                </a:solidFill>
                <a:latin typeface="Helvetica" pitchFamily="-128" charset="0"/>
              </a:rPr>
              <a:t>Full-funding could accelerate by ~2 years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981200" y="4038600"/>
            <a:ext cx="381000" cy="4572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2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M&amp;P research will develop understanding of material migration and heat-flux handling of high-Z and liquid Li PFCs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800600"/>
          </a:xfrm>
        </p:spPr>
        <p:txBody>
          <a:bodyPr/>
          <a:lstStyle/>
          <a:p>
            <a:r>
              <a:rPr lang="en-US" dirty="0" smtClean="0"/>
              <a:t>MP-1: Understand lithium surface-science for long-pulse</a:t>
            </a:r>
          </a:p>
          <a:p>
            <a:pPr lvl="1"/>
            <a:r>
              <a:rPr lang="en-US" dirty="0" smtClean="0"/>
              <a:t>Assess impact of more complete Li coverage</a:t>
            </a:r>
          </a:p>
          <a:p>
            <a:pPr lvl="1"/>
            <a:r>
              <a:rPr lang="en-US" dirty="0" smtClean="0"/>
              <a:t>Use the Material Analysis and Particle Probe (MAPP) and laboratory studies to link </a:t>
            </a:r>
            <a:r>
              <a:rPr lang="en-US" dirty="0" err="1" smtClean="0"/>
              <a:t>tokamak</a:t>
            </a:r>
            <a:r>
              <a:rPr lang="en-US" dirty="0" smtClean="0"/>
              <a:t> performance to PFC surface composition</a:t>
            </a:r>
          </a:p>
          <a:p>
            <a:r>
              <a:rPr lang="en-US" dirty="0" smtClean="0"/>
              <a:t>MP-2: Unravel the physics of </a:t>
            </a:r>
            <a:r>
              <a:rPr lang="en-US" dirty="0" err="1" smtClean="0"/>
              <a:t>tokamak</a:t>
            </a:r>
            <a:r>
              <a:rPr lang="en-US" dirty="0" smtClean="0"/>
              <a:t>-induced material migration and evolution</a:t>
            </a:r>
          </a:p>
          <a:p>
            <a:pPr lvl="1"/>
            <a:r>
              <a:rPr lang="en-US" dirty="0" smtClean="0"/>
              <a:t>Confirm erosion </a:t>
            </a:r>
            <a:r>
              <a:rPr lang="en-US" dirty="0" err="1" smtClean="0"/>
              <a:t>scalings</a:t>
            </a:r>
            <a:r>
              <a:rPr lang="en-US" dirty="0" smtClean="0"/>
              <a:t> and evaluate extrapolations</a:t>
            </a:r>
          </a:p>
          <a:p>
            <a:pPr lvl="1"/>
            <a:r>
              <a:rPr lang="en-US" dirty="0" smtClean="0"/>
              <a:t>Determine migration patterns to optimize technical solutions</a:t>
            </a:r>
          </a:p>
          <a:p>
            <a:r>
              <a:rPr lang="en-US" dirty="0" smtClean="0"/>
              <a:t>MP-3: Establish the science of continuous vapor-shielding</a:t>
            </a:r>
          </a:p>
          <a:p>
            <a:pPr lvl="1"/>
            <a:r>
              <a:rPr lang="en-US" dirty="0" smtClean="0"/>
              <a:t>Determine the existence and viability of stable, vapor-shielded </a:t>
            </a:r>
            <a:r>
              <a:rPr lang="en-US" dirty="0" err="1" smtClean="0"/>
              <a:t>divertor</a:t>
            </a:r>
            <a:r>
              <a:rPr lang="en-US" dirty="0" smtClean="0"/>
              <a:t> configurations</a:t>
            </a:r>
          </a:p>
          <a:p>
            <a:pPr lvl="1"/>
            <a:r>
              <a:rPr lang="en-US" dirty="0" smtClean="0"/>
              <a:t>Determine core compatibility and extrapolations for extended durations and next-step device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0007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dirty="0" smtClean="0">
                <a:solidFill>
                  <a:srgbClr val="FF0000"/>
                </a:solidFill>
              </a:rPr>
              <a:t>5-Year </a:t>
            </a:r>
            <a:r>
              <a:rPr lang="en-US" sz="2800" i="0" dirty="0">
                <a:solidFill>
                  <a:srgbClr val="FF0000"/>
                </a:solidFill>
              </a:rPr>
              <a:t>P</a:t>
            </a:r>
            <a:r>
              <a:rPr lang="en-US" sz="2800" i="0" dirty="0" smtClean="0">
                <a:solidFill>
                  <a:srgbClr val="FF0000"/>
                </a:solidFill>
              </a:rPr>
              <a:t>lan Research Thrusts</a:t>
            </a:r>
            <a:endParaRPr lang="en-US" sz="28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5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Surface-science laboratory studies probing effects of temperature and impurities on Li and </a:t>
            </a:r>
            <a:r>
              <a:rPr lang="en-US" dirty="0" err="1" smtClean="0"/>
              <a:t>LiD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" y="914400"/>
            <a:ext cx="4274743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Fundamental data on Li coatings on high-Z materials extending graphite work</a:t>
            </a:r>
          </a:p>
          <a:p>
            <a:r>
              <a:rPr lang="en-US" dirty="0" smtClean="0"/>
              <a:t>Thin films (few monolayers) of Li deposited on Mo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 evolved below 750K with or without C and O impurities</a:t>
            </a:r>
          </a:p>
          <a:p>
            <a:pPr lvl="1"/>
            <a:r>
              <a:rPr lang="en-US" dirty="0" smtClean="0"/>
              <a:t>Oxidation of Li film destabilizes </a:t>
            </a:r>
            <a:r>
              <a:rPr lang="en-US" dirty="0" err="1" smtClean="0"/>
              <a:t>LiD</a:t>
            </a:r>
            <a:endParaRPr lang="en-US" dirty="0" smtClean="0"/>
          </a:p>
          <a:p>
            <a:r>
              <a:rPr lang="en-US" dirty="0" smtClean="0"/>
              <a:t>Implication for a reactor: </a:t>
            </a:r>
            <a:r>
              <a:rPr lang="en-US" dirty="0" smtClean="0">
                <a:solidFill>
                  <a:srgbClr val="FF0000"/>
                </a:solidFill>
              </a:rPr>
              <a:t>high-temperature thin-films will not retain 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44" y="1143000"/>
            <a:ext cx="4869256" cy="5334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5162550" y="2438400"/>
            <a:ext cx="1476375" cy="2381250"/>
          </a:xfrm>
          <a:custGeom>
            <a:avLst/>
            <a:gdLst>
              <a:gd name="connsiteX0" fmla="*/ 1476375 w 1476375"/>
              <a:gd name="connsiteY0" fmla="*/ 2381250 h 2381250"/>
              <a:gd name="connsiteX1" fmla="*/ 0 w 1476375"/>
              <a:gd name="connsiteY1" fmla="*/ 2362200 h 2381250"/>
              <a:gd name="connsiteX2" fmla="*/ 466725 w 1476375"/>
              <a:gd name="connsiteY2" fmla="*/ 352425 h 2381250"/>
              <a:gd name="connsiteX3" fmla="*/ 704850 w 1476375"/>
              <a:gd name="connsiteY3" fmla="*/ 0 h 2381250"/>
              <a:gd name="connsiteX4" fmla="*/ 866775 w 1476375"/>
              <a:gd name="connsiteY4" fmla="*/ 142875 h 2381250"/>
              <a:gd name="connsiteX5" fmla="*/ 971550 w 1476375"/>
              <a:gd name="connsiteY5" fmla="*/ 438150 h 2381250"/>
              <a:gd name="connsiteX6" fmla="*/ 1476375 w 1476375"/>
              <a:gd name="connsiteY6" fmla="*/ 238125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375" h="2381250">
                <a:moveTo>
                  <a:pt x="1476375" y="2381250"/>
                </a:moveTo>
                <a:lnTo>
                  <a:pt x="0" y="2362200"/>
                </a:lnTo>
                <a:lnTo>
                  <a:pt x="466725" y="352425"/>
                </a:lnTo>
                <a:lnTo>
                  <a:pt x="704850" y="0"/>
                </a:lnTo>
                <a:lnTo>
                  <a:pt x="866775" y="142875"/>
                </a:lnTo>
                <a:lnTo>
                  <a:pt x="971550" y="438150"/>
                </a:lnTo>
                <a:lnTo>
                  <a:pt x="1476375" y="2381250"/>
                </a:lnTo>
                <a:close/>
              </a:path>
            </a:pathLst>
          </a:custGeom>
          <a:solidFill>
            <a:srgbClr val="FF3300">
              <a:alpha val="12941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219825" y="3600450"/>
            <a:ext cx="923925" cy="2085975"/>
          </a:xfrm>
          <a:custGeom>
            <a:avLst/>
            <a:gdLst>
              <a:gd name="connsiteX0" fmla="*/ 923925 w 923925"/>
              <a:gd name="connsiteY0" fmla="*/ 2085975 h 2085975"/>
              <a:gd name="connsiteX1" fmla="*/ 0 w 923925"/>
              <a:gd name="connsiteY1" fmla="*/ 2057400 h 2085975"/>
              <a:gd name="connsiteX2" fmla="*/ 361950 w 923925"/>
              <a:gd name="connsiteY2" fmla="*/ 209550 h 2085975"/>
              <a:gd name="connsiteX3" fmla="*/ 457200 w 923925"/>
              <a:gd name="connsiteY3" fmla="*/ 0 h 2085975"/>
              <a:gd name="connsiteX4" fmla="*/ 581025 w 923925"/>
              <a:gd name="connsiteY4" fmla="*/ 142875 h 2085975"/>
              <a:gd name="connsiteX5" fmla="*/ 752475 w 923925"/>
              <a:gd name="connsiteY5" fmla="*/ 1162050 h 2085975"/>
              <a:gd name="connsiteX6" fmla="*/ 923925 w 923925"/>
              <a:gd name="connsiteY6" fmla="*/ 2085975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925" h="2085975">
                <a:moveTo>
                  <a:pt x="923925" y="2085975"/>
                </a:moveTo>
                <a:lnTo>
                  <a:pt x="0" y="2057400"/>
                </a:lnTo>
                <a:lnTo>
                  <a:pt x="361950" y="209550"/>
                </a:lnTo>
                <a:lnTo>
                  <a:pt x="457200" y="0"/>
                </a:lnTo>
                <a:lnTo>
                  <a:pt x="581025" y="142875"/>
                </a:lnTo>
                <a:lnTo>
                  <a:pt x="752475" y="1162050"/>
                </a:lnTo>
                <a:lnTo>
                  <a:pt x="923925" y="2085975"/>
                </a:lnTo>
                <a:close/>
              </a:path>
            </a:pathLst>
          </a:custGeom>
          <a:solidFill>
            <a:srgbClr val="CCCCCC">
              <a:alpha val="52941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4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Material Analysis and Particle Probe (MAPP) in-situ diagnostic examining PFC surface composition of Li in prep for NSTX-U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41910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MAPP in regular use on LTX characterizing surface composition</a:t>
            </a:r>
          </a:p>
          <a:p>
            <a:r>
              <a:rPr lang="en-US" dirty="0" smtClean="0"/>
              <a:t>XPS of samples indicate rapid transition to oxidized state</a:t>
            </a:r>
          </a:p>
          <a:p>
            <a:r>
              <a:rPr lang="en-US" dirty="0" smtClean="0"/>
              <a:t>Link to plasma-performance being examined in LTX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419600" y="1590675"/>
            <a:ext cx="4653280" cy="2600325"/>
            <a:chOff x="4419600" y="1057275"/>
            <a:chExt cx="4653280" cy="2600325"/>
          </a:xfrm>
        </p:grpSpPr>
        <p:grpSp>
          <p:nvGrpSpPr>
            <p:cNvPr id="10" name="Group 9"/>
            <p:cNvGrpSpPr/>
            <p:nvPr/>
          </p:nvGrpSpPr>
          <p:grpSpPr>
            <a:xfrm>
              <a:off x="4419600" y="1057275"/>
              <a:ext cx="4653280" cy="2600325"/>
              <a:chOff x="5562600" y="990600"/>
              <a:chExt cx="4653280" cy="260032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600" y="990600"/>
                <a:ext cx="4638675" cy="260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5567680" y="2735579"/>
                <a:ext cx="4648200" cy="835026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2" t="50000" r="84997" b="19951"/>
              <a:stretch/>
            </p:blipFill>
            <p:spPr bwMode="auto">
              <a:xfrm>
                <a:off x="5638799" y="1905000"/>
                <a:ext cx="609601" cy="781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77" t="70162" r="75943" b="5779"/>
              <a:stretch/>
            </p:blipFill>
            <p:spPr bwMode="auto">
              <a:xfrm>
                <a:off x="5740399" y="1066800"/>
                <a:ext cx="406400" cy="8458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cxnSp>
          <p:nvCxnSpPr>
            <p:cNvPr id="12" name="Straight Connector 11"/>
            <p:cNvCxnSpPr/>
            <p:nvPr/>
          </p:nvCxnSpPr>
          <p:spPr bwMode="auto">
            <a:xfrm>
              <a:off x="4465319" y="2802254"/>
              <a:ext cx="4562476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5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228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4191000"/>
            <a:ext cx="25828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152400" y="4953000"/>
            <a:ext cx="205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1600" b="0" i="0" dirty="0">
                <a:solidFill>
                  <a:schemeClr val="accent2"/>
                </a:solidFill>
                <a:cs typeface="Arial" pitchFamily="34" charset="0"/>
              </a:rPr>
              <a:t>Probe end with four sample holders that can be heated independently</a:t>
            </a: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7513638" y="4572000"/>
            <a:ext cx="16303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en-US" sz="1600" b="0" i="0" dirty="0">
                <a:solidFill>
                  <a:schemeClr val="accent2"/>
                </a:solidFill>
                <a:cs typeface="Arial" pitchFamily="34" charset="0"/>
              </a:rPr>
              <a:t>Probe end inserted into LTX vacuum chamber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12192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/>
              <a:t>Consistent with Li</a:t>
            </a:r>
            <a:r>
              <a:rPr lang="en-US" sz="1600" b="0" i="0" baseline="-25000" dirty="0" smtClean="0"/>
              <a:t>2</a:t>
            </a:r>
            <a:r>
              <a:rPr lang="en-US" sz="1600" b="0" i="0" dirty="0" smtClean="0"/>
              <a:t>O</a:t>
            </a:r>
            <a:endParaRPr lang="en-US" sz="1600" b="0" i="0" dirty="0"/>
          </a:p>
        </p:txBody>
      </p:sp>
    </p:spTree>
    <p:extLst>
      <p:ext uri="{BB962C8B-B14F-4D97-AF65-F5344CB8AC3E}">
        <p14:creationId xmlns:p14="http://schemas.microsoft.com/office/powerpoint/2010/main" val="120270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FY14-16 research will continue to elucidate atomistic and material characteristics of the NSTX-U PFCs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FY 14: research will continue in surface-science laboratories and in LTX</a:t>
            </a:r>
          </a:p>
          <a:p>
            <a:pPr lvl="1"/>
            <a:r>
              <a:rPr lang="en-US" dirty="0" smtClean="0"/>
              <a:t>Wetting studies, deuterium uptake, surface energies</a:t>
            </a:r>
          </a:p>
          <a:p>
            <a:pPr lvl="1"/>
            <a:r>
              <a:rPr lang="en-US" dirty="0" smtClean="0"/>
              <a:t>Role of impurities on the above</a:t>
            </a:r>
          </a:p>
          <a:p>
            <a:r>
              <a:rPr lang="en-US" dirty="0" smtClean="0"/>
              <a:t>FY 15: research will determine the surface composition during NSTX-U operations alongside material migration</a:t>
            </a:r>
          </a:p>
          <a:p>
            <a:pPr lvl="1"/>
            <a:r>
              <a:rPr lang="en-US" dirty="0" smtClean="0"/>
              <a:t>MAPP, post-mortem witness plates and QCMs determine quantity and composition of PFC surfaces</a:t>
            </a:r>
          </a:p>
          <a:p>
            <a:pPr lvl="1"/>
            <a:r>
              <a:rPr lang="en-US" dirty="0" smtClean="0"/>
              <a:t>Granule injection system will provide new method of depositing lithium into NSTX-U for comparison to </a:t>
            </a:r>
            <a:r>
              <a:rPr lang="en-US" dirty="0" err="1" smtClean="0"/>
              <a:t>boronization</a:t>
            </a:r>
            <a:r>
              <a:rPr lang="en-US" dirty="0" smtClean="0"/>
              <a:t>, and Li evaporations</a:t>
            </a:r>
            <a:endParaRPr lang="en-US" dirty="0"/>
          </a:p>
          <a:p>
            <a:r>
              <a:rPr lang="en-US" dirty="0" smtClean="0"/>
              <a:t>FY 16: Li wetting and removal of material will be examined</a:t>
            </a:r>
          </a:p>
          <a:p>
            <a:pPr lvl="1"/>
            <a:r>
              <a:rPr lang="en-US" dirty="0" smtClean="0"/>
              <a:t>Surface composition of high-Z samples will be assessed to inform on expected composition of high-Z target PFCs</a:t>
            </a:r>
          </a:p>
          <a:p>
            <a:pPr lvl="1"/>
            <a:r>
              <a:rPr lang="en-US" dirty="0" smtClean="0"/>
              <a:t>Wetting studies of Li on high-Z with and without contamination will aid in determination of critical parameters for protection of the high-Z substrate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7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M&amp;P research will develop understanding of material migration and heat-flux handling of high-Z and liquid Li PFCs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/>
          <a:lstStyle/>
          <a:p>
            <a:r>
              <a:rPr lang="en-US" dirty="0" smtClean="0"/>
              <a:t>MP-1: Understand lithium surface-science for long-pulse PFCs</a:t>
            </a:r>
          </a:p>
          <a:p>
            <a:pPr lvl="1"/>
            <a:r>
              <a:rPr lang="en-US" dirty="0" smtClean="0"/>
              <a:t>Assess impact of more complete Li coverage</a:t>
            </a:r>
          </a:p>
          <a:p>
            <a:pPr lvl="1"/>
            <a:r>
              <a:rPr lang="en-US" dirty="0" smtClean="0"/>
              <a:t>Use the Material Analysis and Particle Probe (MAPP) and laboratory studies to link </a:t>
            </a:r>
            <a:r>
              <a:rPr lang="en-US" dirty="0" err="1" smtClean="0"/>
              <a:t>tokamak</a:t>
            </a:r>
            <a:r>
              <a:rPr lang="en-US" dirty="0" smtClean="0"/>
              <a:t> performance to PFC surface composition</a:t>
            </a:r>
          </a:p>
          <a:p>
            <a:r>
              <a:rPr lang="en-US" dirty="0" smtClean="0"/>
              <a:t>MP-2: Unravel the physics of </a:t>
            </a:r>
            <a:r>
              <a:rPr lang="en-US" dirty="0" err="1" smtClean="0"/>
              <a:t>tokamak</a:t>
            </a:r>
            <a:r>
              <a:rPr lang="en-US" dirty="0" smtClean="0"/>
              <a:t>-induced material migration and evolution</a:t>
            </a:r>
          </a:p>
          <a:p>
            <a:pPr lvl="1"/>
            <a:r>
              <a:rPr lang="en-US" dirty="0" smtClean="0"/>
              <a:t>Confirm erosion </a:t>
            </a:r>
            <a:r>
              <a:rPr lang="en-US" dirty="0" err="1" smtClean="0"/>
              <a:t>scalings</a:t>
            </a:r>
            <a:r>
              <a:rPr lang="en-US" dirty="0" smtClean="0"/>
              <a:t> and evaluate extrapolations</a:t>
            </a:r>
          </a:p>
          <a:p>
            <a:pPr lvl="1"/>
            <a:r>
              <a:rPr lang="en-US" dirty="0" smtClean="0"/>
              <a:t>Determine migration patterns to optimize technical solutions</a:t>
            </a:r>
          </a:p>
          <a:p>
            <a:r>
              <a:rPr lang="en-US" dirty="0" smtClean="0"/>
              <a:t>MP-3: Establish the science of continuous vapor-shielding</a:t>
            </a:r>
          </a:p>
          <a:p>
            <a:pPr lvl="1"/>
            <a:r>
              <a:rPr lang="en-US" dirty="0" smtClean="0"/>
              <a:t>Determine the existence and viability of stable, vapor-shielded </a:t>
            </a:r>
            <a:r>
              <a:rPr lang="en-US" dirty="0" err="1" smtClean="0"/>
              <a:t>divertor</a:t>
            </a:r>
            <a:r>
              <a:rPr lang="en-US" dirty="0" smtClean="0"/>
              <a:t> configurations</a:t>
            </a:r>
          </a:p>
          <a:p>
            <a:pPr lvl="1"/>
            <a:r>
              <a:rPr lang="en-US" dirty="0" smtClean="0"/>
              <a:t>Determine core compatibility and extrapolations for extended durations and next-step device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2400" y="3048000"/>
            <a:ext cx="8458200" cy="1600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4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will be key to making strongest possible progress on material migration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152400" y="1066799"/>
            <a:ext cx="5619750" cy="33861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Nearly complete PFC coverage available for gross-erosion measurements</a:t>
            </a:r>
          </a:p>
          <a:p>
            <a:pPr lvl="1"/>
            <a:r>
              <a:rPr lang="en-US" dirty="0" smtClean="0"/>
              <a:t>Strong collaborator participation (LLNL, ORNL, UTK)</a:t>
            </a:r>
          </a:p>
          <a:p>
            <a:pPr lvl="1"/>
            <a:r>
              <a:rPr lang="en-US" dirty="0" smtClean="0"/>
              <a:t>Whole-machine and high resolution camera optical systems available</a:t>
            </a:r>
          </a:p>
          <a:p>
            <a:pPr lvl="1"/>
            <a:r>
              <a:rPr lang="en-US" dirty="0" smtClean="0"/>
              <a:t>More extensive probe coverage to aid interpretation with more plasma shapes</a:t>
            </a:r>
          </a:p>
          <a:p>
            <a:r>
              <a:rPr lang="en-US" dirty="0" smtClean="0"/>
              <a:t>QCMs, witness plates and MAPP provide complementary single-shot and campaign integrated data sets</a:t>
            </a:r>
          </a:p>
          <a:p>
            <a:r>
              <a:rPr lang="en-US" dirty="0" smtClean="0"/>
              <a:t>Wide-angle infrared diagnostics characterize PFC surface temp. and heat flux (ORNL)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54225" y="4419600"/>
            <a:ext cx="3660775" cy="2133600"/>
            <a:chOff x="5486400" y="4343400"/>
            <a:chExt cx="3660775" cy="21336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4629150"/>
              <a:ext cx="3657600" cy="184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7496175" y="5638800"/>
              <a:ext cx="1571625" cy="315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tabLst>
                  <a:tab pos="723900" algn="l"/>
                  <a:tab pos="1447800" algn="l"/>
                </a:tabLst>
              </a:pPr>
              <a:r>
                <a:rPr lang="en-US" sz="1400" dirty="0" err="1">
                  <a:solidFill>
                    <a:schemeClr val="accent3"/>
                  </a:solidFill>
                </a:rPr>
                <a:t>Scotti</a:t>
              </a:r>
              <a:r>
                <a:rPr lang="en-US" sz="1400" dirty="0">
                  <a:solidFill>
                    <a:schemeClr val="accent3"/>
                  </a:solidFill>
                </a:rPr>
                <a:t>, RSI 2012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715000" y="4343400"/>
              <a:ext cx="3432175" cy="346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 smtClean="0">
                  <a:solidFill>
                    <a:srgbClr val="0000FF"/>
                  </a:solidFill>
                </a:rPr>
                <a:t>Full </a:t>
              </a:r>
              <a:r>
                <a:rPr lang="en-US" sz="1800" b="1" dirty="0" err="1" smtClean="0">
                  <a:solidFill>
                    <a:srgbClr val="0000FF"/>
                  </a:solidFill>
                </a:rPr>
                <a:t>divertor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1800" b="1" dirty="0">
                  <a:solidFill>
                    <a:srgbClr val="0000FF"/>
                  </a:solidFill>
                </a:rPr>
                <a:t>camera coverage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4808696"/>
            <a:ext cx="1679645" cy="1379708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 bwMode="auto">
          <a:xfrm>
            <a:off x="1319514" y="5714999"/>
            <a:ext cx="2500403" cy="762031"/>
          </a:xfrm>
          <a:custGeom>
            <a:avLst/>
            <a:gdLst>
              <a:gd name="connsiteX0" fmla="*/ 0 w 2500403"/>
              <a:gd name="connsiteY0" fmla="*/ 93115 h 1076994"/>
              <a:gd name="connsiteX1" fmla="*/ 995423 w 2500403"/>
              <a:gd name="connsiteY1" fmla="*/ 1076963 h 1076994"/>
              <a:gd name="connsiteX2" fmla="*/ 2349661 w 2500403"/>
              <a:gd name="connsiteY2" fmla="*/ 127839 h 1076994"/>
              <a:gd name="connsiteX3" fmla="*/ 2407534 w 2500403"/>
              <a:gd name="connsiteY3" fmla="*/ 35241 h 107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0403" h="1076994">
                <a:moveTo>
                  <a:pt x="0" y="93115"/>
                </a:moveTo>
                <a:cubicBezTo>
                  <a:pt x="301906" y="582145"/>
                  <a:pt x="603813" y="1071176"/>
                  <a:pt x="995423" y="1076963"/>
                </a:cubicBezTo>
                <a:cubicBezTo>
                  <a:pt x="1387033" y="1082750"/>
                  <a:pt x="2114309" y="301459"/>
                  <a:pt x="2349661" y="127839"/>
                </a:cubicBezTo>
                <a:cubicBezTo>
                  <a:pt x="2585013" y="-45781"/>
                  <a:pt x="2496273" y="-5270"/>
                  <a:pt x="2407534" y="35241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295400"/>
            <a:ext cx="276225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98" y="2133600"/>
            <a:ext cx="1002352" cy="3163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3809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72036</TotalTime>
  <Words>2431</Words>
  <Application>Microsoft Office PowerPoint</Application>
  <PresentationFormat>On-screen Show (4:3)</PresentationFormat>
  <Paragraphs>302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PowerPoint Presentation</vt:lpstr>
      <vt:lpstr>Outline</vt:lpstr>
      <vt:lpstr>NSTX-U long-term objective is to perform comparative assessment of high-Z and liquid metal PFCs</vt:lpstr>
      <vt:lpstr>M&amp;P research will develop understanding of material migration and heat-flux handling of high-Z and liquid Li PFCs</vt:lpstr>
      <vt:lpstr>Surface-science laboratory studies probing effects of temperature and impurities on Li and LiD</vt:lpstr>
      <vt:lpstr>Material Analysis and Particle Probe (MAPP) in-situ diagnostic examining PFC surface composition of Li in prep for NSTX-U</vt:lpstr>
      <vt:lpstr>FY14-16 research will continue to elucidate atomistic and material characteristics of the NSTX-U PFCs</vt:lpstr>
      <vt:lpstr>M&amp;P research will develop understanding of material migration and heat-flux handling of high-Z and liquid Li PFCs</vt:lpstr>
      <vt:lpstr>Diagnostics will be key to making strongest possible progress on material migration</vt:lpstr>
      <vt:lpstr>Interpretive modeling key tool to produce picture of whole-machine material migration including localized sources</vt:lpstr>
      <vt:lpstr>C-Mod and JET high-Z PFCs designs inform design choices for NSTX-U</vt:lpstr>
      <vt:lpstr>FY 14-16 research plans for material migration will characterize transport of low and high-Z materials</vt:lpstr>
      <vt:lpstr>M&amp;P research will develop understanding of material migration and heat-flux handling of high-Z and liquid Li PFCs</vt:lpstr>
      <vt:lpstr>Magnum-PSI experiments on high-temperature Li show strongly reduced erosion and stable cloud production</vt:lpstr>
      <vt:lpstr>Implications of lithium experiments on Magnum-PSI for NSTX-U and next-step devices</vt:lpstr>
      <vt:lpstr>Continuous vapor shielding research plans for FY 15-16</vt:lpstr>
      <vt:lpstr>Summary</vt:lpstr>
      <vt:lpstr>Backup</vt:lpstr>
      <vt:lpstr>Materials and PFC research is developing science and technologies for NSTX-U and DEMO-relevant machines</vt:lpstr>
      <vt:lpstr>Assessment of high-Z row will provide first look on issues facing a future full-metal upgrade (Milestone R16-2)</vt:lpstr>
      <vt:lpstr>High temperature lithium surfaces may be able to provide a self-healing surface and intrinsic low-Z impurity radiation</vt:lpstr>
      <vt:lpstr>Implications of lithium experiments on Magnum-PSI for NSTX-U and next-step devices</vt:lpstr>
      <vt:lpstr>M&amp;P program providing support for students and collaborators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Jonathan E. Menard</cp:lastModifiedBy>
  <cp:revision>12482</cp:revision>
  <dcterms:created xsi:type="dcterms:W3CDTF">2003-10-01T16:23:57Z</dcterms:created>
  <dcterms:modified xsi:type="dcterms:W3CDTF">2014-06-08T21:05:14Z</dcterms:modified>
</cp:coreProperties>
</file>