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1217" r:id="rId2"/>
    <p:sldId id="1247" r:id="rId3"/>
    <p:sldId id="1272" r:id="rId4"/>
    <p:sldId id="1248" r:id="rId5"/>
    <p:sldId id="1246" r:id="rId6"/>
    <p:sldId id="1290" r:id="rId7"/>
    <p:sldId id="1273" r:id="rId8"/>
    <p:sldId id="1283" r:id="rId9"/>
    <p:sldId id="1288" r:id="rId10"/>
    <p:sldId id="1274" r:id="rId11"/>
    <p:sldId id="1294" r:id="rId12"/>
    <p:sldId id="1289" r:id="rId13"/>
    <p:sldId id="1297" r:id="rId14"/>
    <p:sldId id="1298" r:id="rId15"/>
    <p:sldId id="1300" r:id="rId16"/>
    <p:sldId id="1301" r:id="rId17"/>
    <p:sldId id="1285" r:id="rId18"/>
    <p:sldId id="1286" r:id="rId19"/>
    <p:sldId id="1287" r:id="rId20"/>
    <p:sldId id="1291" r:id="rId21"/>
    <p:sldId id="1292" r:id="rId22"/>
    <p:sldId id="1293" r:id="rId23"/>
    <p:sldId id="1296" r:id="rId2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  <a:srgbClr val="FFCCCC"/>
    <a:srgbClr val="FF3300"/>
    <a:srgbClr val="9999FF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140" d="100"/>
          <a:sy n="140" d="100"/>
        </p:scale>
        <p:origin x="-1464" y="-10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:three:Talks%20and%20Conferences:2014:PAC-35:materials:profiles.fnsf.summary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:three:Talks%20and%20Conferences:2014:PAC-35:materials:profiles.fnsf.summary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Outer target heat flux (W/m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4666614173228"/>
          <c:y val="0.191110746573345"/>
          <c:w val="0.491984724409449"/>
          <c:h val="0.556960119568387"/>
        </c:manualLayout>
      </c:layout>
      <c:scatterChart>
        <c:scatterStyle val="lineMarker"/>
        <c:varyColors val="0"/>
        <c:ser>
          <c:idx val="4"/>
          <c:order val="0"/>
          <c:tx>
            <c:v>SD: 0</c:v>
          </c:tx>
          <c:spPr>
            <a:ln>
              <a:solidFill>
                <a:srgbClr val="008000"/>
              </a:solidFill>
              <a:prstDash val="sysDash"/>
            </a:ln>
          </c:spPr>
          <c:marker>
            <c:spPr>
              <a:ln>
                <a:solidFill>
                  <a:srgbClr val="008000"/>
                </a:solidFill>
                <a:prstDash val="sysDash"/>
              </a:ln>
            </c:spPr>
          </c:marker>
          <c:xVal>
            <c:numRef>
              <c:f>'r06b.Ax'!$C$19:$C$30</c:f>
              <c:numCache>
                <c:formatCode>0.00E+00</c:formatCode>
                <c:ptCount val="12"/>
                <c:pt idx="0">
                  <c:v>-2.133</c:v>
                </c:pt>
                <c:pt idx="1">
                  <c:v>-1.563</c:v>
                </c:pt>
                <c:pt idx="2">
                  <c:v>-0.9545</c:v>
                </c:pt>
                <c:pt idx="3">
                  <c:v>-0.3081</c:v>
                </c:pt>
                <c:pt idx="4">
                  <c:v>0.3584</c:v>
                </c:pt>
                <c:pt idx="5">
                  <c:v>1.092</c:v>
                </c:pt>
                <c:pt idx="6">
                  <c:v>2.034</c:v>
                </c:pt>
                <c:pt idx="7">
                  <c:v>3.375999999999999</c:v>
                </c:pt>
                <c:pt idx="8">
                  <c:v>5.318</c:v>
                </c:pt>
                <c:pt idx="9">
                  <c:v>8.083</c:v>
                </c:pt>
                <c:pt idx="10">
                  <c:v>11.91</c:v>
                </c:pt>
                <c:pt idx="11">
                  <c:v>17.06</c:v>
                </c:pt>
              </c:numCache>
            </c:numRef>
          </c:xVal>
          <c:yVal>
            <c:numRef>
              <c:f>'r06b.Ax'!$Q$19:$Q$30</c:f>
              <c:numCache>
                <c:formatCode>0.00E+00</c:formatCode>
                <c:ptCount val="12"/>
                <c:pt idx="0">
                  <c:v>1.084E6</c:v>
                </c:pt>
                <c:pt idx="1">
                  <c:v>2.129E6</c:v>
                </c:pt>
                <c:pt idx="2">
                  <c:v>4.733E6</c:v>
                </c:pt>
                <c:pt idx="3">
                  <c:v>1.046E7</c:v>
                </c:pt>
                <c:pt idx="4">
                  <c:v>2.267E7</c:v>
                </c:pt>
                <c:pt idx="5">
                  <c:v>1.488E7</c:v>
                </c:pt>
                <c:pt idx="6">
                  <c:v>9.718E6</c:v>
                </c:pt>
                <c:pt idx="7">
                  <c:v>7.154E6</c:v>
                </c:pt>
                <c:pt idx="8">
                  <c:v>5.832E6</c:v>
                </c:pt>
                <c:pt idx="9">
                  <c:v>4.916E6</c:v>
                </c:pt>
                <c:pt idx="10">
                  <c:v>4.007E6</c:v>
                </c:pt>
                <c:pt idx="11">
                  <c:v>3.004E6</c:v>
                </c:pt>
              </c:numCache>
            </c:numRef>
          </c:yVal>
          <c:smooth val="0"/>
        </c:ser>
        <c:ser>
          <c:idx val="2"/>
          <c:order val="1"/>
          <c:tx>
            <c:v>Super-SF</c:v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'r02c.ssf'!$C$19:$C$30</c:f>
              <c:numCache>
                <c:formatCode>0.00E+00</c:formatCode>
                <c:ptCount val="12"/>
                <c:pt idx="0">
                  <c:v>-0.615</c:v>
                </c:pt>
                <c:pt idx="1">
                  <c:v>-0.4823</c:v>
                </c:pt>
                <c:pt idx="2">
                  <c:v>-0.3207</c:v>
                </c:pt>
                <c:pt idx="3">
                  <c:v>-0.1161</c:v>
                </c:pt>
                <c:pt idx="4">
                  <c:v>0.1354</c:v>
                </c:pt>
                <c:pt idx="5">
                  <c:v>0.4374</c:v>
                </c:pt>
                <c:pt idx="6">
                  <c:v>0.8363</c:v>
                </c:pt>
                <c:pt idx="7">
                  <c:v>1.42</c:v>
                </c:pt>
                <c:pt idx="8">
                  <c:v>2.324</c:v>
                </c:pt>
                <c:pt idx="9">
                  <c:v>3.784</c:v>
                </c:pt>
                <c:pt idx="10">
                  <c:v>6.243</c:v>
                </c:pt>
                <c:pt idx="11">
                  <c:v>10.63</c:v>
                </c:pt>
              </c:numCache>
            </c:numRef>
          </c:xVal>
          <c:yVal>
            <c:numRef>
              <c:f>'r02c.ssf'!$Q$19:$Q$30</c:f>
              <c:numCache>
                <c:formatCode>0.00E+00</c:formatCode>
                <c:ptCount val="12"/>
                <c:pt idx="0">
                  <c:v>4.799E6</c:v>
                </c:pt>
                <c:pt idx="1">
                  <c:v>4.53E6</c:v>
                </c:pt>
                <c:pt idx="2">
                  <c:v>4.637E6</c:v>
                </c:pt>
                <c:pt idx="3">
                  <c:v>4.924E6</c:v>
                </c:pt>
                <c:pt idx="4">
                  <c:v>5.341E6</c:v>
                </c:pt>
                <c:pt idx="5">
                  <c:v>5.851E6</c:v>
                </c:pt>
                <c:pt idx="6">
                  <c:v>6.375E6</c:v>
                </c:pt>
                <c:pt idx="7">
                  <c:v>6.973E6</c:v>
                </c:pt>
                <c:pt idx="8">
                  <c:v>7.411E6</c:v>
                </c:pt>
                <c:pt idx="9">
                  <c:v>6.744E6</c:v>
                </c:pt>
                <c:pt idx="10">
                  <c:v>3.931E6</c:v>
                </c:pt>
                <c:pt idx="11">
                  <c:v>1.408E6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1724616"/>
        <c:axId val="-2081827272"/>
      </c:scatterChart>
      <c:valAx>
        <c:axId val="-2081724616"/>
        <c:scaling>
          <c:orientation val="minMax"/>
          <c:max val="36.0"/>
          <c:min val="-1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Distance</a:t>
                </a:r>
                <a:r>
                  <a:rPr lang="en-US" sz="1400" baseline="0" dirty="0"/>
                  <a:t> from </a:t>
                </a:r>
                <a:r>
                  <a:rPr lang="en-US" sz="1400" baseline="0" dirty="0" err="1"/>
                  <a:t>sep.</a:t>
                </a:r>
                <a:r>
                  <a:rPr lang="en-US" sz="1400" baseline="0" dirty="0"/>
                  <a:t> at target (cm)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100179730763266"/>
              <c:y val="0.893606540870371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-2081827272"/>
        <c:crosses val="autoZero"/>
        <c:crossBetween val="midCat"/>
        <c:majorUnit val="10.0"/>
      </c:valAx>
      <c:valAx>
        <c:axId val="-2081827272"/>
        <c:scaling>
          <c:orientation val="minMax"/>
        </c:scaling>
        <c:delete val="0"/>
        <c:axPos val="l"/>
        <c:majorGridlines/>
        <c:numFmt formatCode="0.0E+0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1724616"/>
        <c:crossesAt val="-10.0"/>
        <c:crossBetween val="midCat"/>
      </c:valAx>
    </c:plotArea>
    <c:legend>
      <c:legendPos val="r"/>
      <c:layout>
        <c:manualLayout>
          <c:xMode val="edge"/>
          <c:yMode val="edge"/>
          <c:x val="0.751500039334169"/>
          <c:y val="0.245273778117889"/>
          <c:w val="0.222964167702802"/>
          <c:h val="0.49513019312483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T</a:t>
            </a:r>
            <a:r>
              <a:rPr lang="en-US" sz="1600" baseline="-25000" dirty="0" err="1"/>
              <a:t>e</a:t>
            </a:r>
            <a:r>
              <a:rPr lang="en-US" sz="1600" dirty="0"/>
              <a:t>,</a:t>
            </a:r>
            <a:r>
              <a:rPr lang="en-US" sz="1600" baseline="0" dirty="0"/>
              <a:t> o</a:t>
            </a:r>
            <a:r>
              <a:rPr lang="en-US" sz="1600" dirty="0"/>
              <a:t>uter target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4666614173228"/>
          <c:y val="0.191110746573345"/>
          <c:w val="0.491984724409449"/>
          <c:h val="0.556960119568387"/>
        </c:manualLayout>
      </c:layout>
      <c:scatterChart>
        <c:scatterStyle val="lineMarker"/>
        <c:varyColors val="0"/>
        <c:ser>
          <c:idx val="4"/>
          <c:order val="0"/>
          <c:tx>
            <c:v>SD: 0</c:v>
          </c:tx>
          <c:spPr>
            <a:ln>
              <a:solidFill>
                <a:srgbClr val="008000"/>
              </a:solidFill>
              <a:prstDash val="sysDash"/>
            </a:ln>
          </c:spPr>
          <c:marker>
            <c:spPr>
              <a:ln>
                <a:solidFill>
                  <a:srgbClr val="008000"/>
                </a:solidFill>
                <a:prstDash val="sysDash"/>
              </a:ln>
            </c:spPr>
          </c:marker>
          <c:xVal>
            <c:numRef>
              <c:f>'[profiles.fnsf.summary2.xlsx]r06b.Ax'!$C$19:$C$30</c:f>
              <c:numCache>
                <c:formatCode>0.00E+00</c:formatCode>
                <c:ptCount val="12"/>
                <c:pt idx="0">
                  <c:v>-2.133</c:v>
                </c:pt>
                <c:pt idx="1">
                  <c:v>-1.563</c:v>
                </c:pt>
                <c:pt idx="2">
                  <c:v>-0.9545</c:v>
                </c:pt>
                <c:pt idx="3">
                  <c:v>-0.3081</c:v>
                </c:pt>
                <c:pt idx="4">
                  <c:v>0.3584</c:v>
                </c:pt>
                <c:pt idx="5">
                  <c:v>1.092</c:v>
                </c:pt>
                <c:pt idx="6">
                  <c:v>2.034</c:v>
                </c:pt>
                <c:pt idx="7">
                  <c:v>3.375999999999999</c:v>
                </c:pt>
                <c:pt idx="8">
                  <c:v>5.318</c:v>
                </c:pt>
                <c:pt idx="9">
                  <c:v>8.083</c:v>
                </c:pt>
                <c:pt idx="10">
                  <c:v>11.91</c:v>
                </c:pt>
                <c:pt idx="11">
                  <c:v>17.06</c:v>
                </c:pt>
              </c:numCache>
            </c:numRef>
          </c:xVal>
          <c:yVal>
            <c:numRef>
              <c:f>'[profiles.fnsf.summary2.xlsx]r06b.Ax'!$G$6:$G$17</c:f>
              <c:numCache>
                <c:formatCode>0.00E+00</c:formatCode>
                <c:ptCount val="12"/>
                <c:pt idx="0">
                  <c:v>10.61</c:v>
                </c:pt>
                <c:pt idx="1">
                  <c:v>15.22</c:v>
                </c:pt>
                <c:pt idx="2">
                  <c:v>26.12</c:v>
                </c:pt>
                <c:pt idx="3">
                  <c:v>64.69</c:v>
                </c:pt>
                <c:pt idx="4">
                  <c:v>245.5</c:v>
                </c:pt>
                <c:pt idx="5">
                  <c:v>231.9</c:v>
                </c:pt>
                <c:pt idx="6">
                  <c:v>219.5</c:v>
                </c:pt>
                <c:pt idx="7">
                  <c:v>207.4</c:v>
                </c:pt>
                <c:pt idx="8">
                  <c:v>194.8</c:v>
                </c:pt>
                <c:pt idx="9">
                  <c:v>181.2</c:v>
                </c:pt>
                <c:pt idx="10">
                  <c:v>166.2</c:v>
                </c:pt>
                <c:pt idx="11">
                  <c:v>150.6</c:v>
                </c:pt>
              </c:numCache>
            </c:numRef>
          </c:yVal>
          <c:smooth val="0"/>
        </c:ser>
        <c:ser>
          <c:idx val="2"/>
          <c:order val="1"/>
          <c:tx>
            <c:v>Super-SF</c:v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'[profiles.fnsf.summary2.xlsx]r02c.ssf'!$C$19:$C$30</c:f>
              <c:numCache>
                <c:formatCode>0.00E+00</c:formatCode>
                <c:ptCount val="12"/>
                <c:pt idx="0">
                  <c:v>-0.615</c:v>
                </c:pt>
                <c:pt idx="1">
                  <c:v>-0.4823</c:v>
                </c:pt>
                <c:pt idx="2">
                  <c:v>-0.3207</c:v>
                </c:pt>
                <c:pt idx="3">
                  <c:v>-0.1161</c:v>
                </c:pt>
                <c:pt idx="4">
                  <c:v>0.1354</c:v>
                </c:pt>
                <c:pt idx="5">
                  <c:v>0.4374</c:v>
                </c:pt>
                <c:pt idx="6">
                  <c:v>0.8363</c:v>
                </c:pt>
                <c:pt idx="7">
                  <c:v>1.42</c:v>
                </c:pt>
                <c:pt idx="8">
                  <c:v>2.324</c:v>
                </c:pt>
                <c:pt idx="9">
                  <c:v>3.784</c:v>
                </c:pt>
                <c:pt idx="10">
                  <c:v>6.243</c:v>
                </c:pt>
                <c:pt idx="11">
                  <c:v>10.63</c:v>
                </c:pt>
              </c:numCache>
            </c:numRef>
          </c:xVal>
          <c:yVal>
            <c:numRef>
              <c:f>'[profiles.fnsf.summary2.xlsx]r02c.ssf'!$G$19:$G$30</c:f>
              <c:numCache>
                <c:formatCode>0.00E+00</c:formatCode>
                <c:ptCount val="12"/>
                <c:pt idx="0">
                  <c:v>1.509</c:v>
                </c:pt>
                <c:pt idx="1">
                  <c:v>1.402</c:v>
                </c:pt>
                <c:pt idx="2">
                  <c:v>1.411</c:v>
                </c:pt>
                <c:pt idx="3">
                  <c:v>1.463</c:v>
                </c:pt>
                <c:pt idx="4">
                  <c:v>1.545</c:v>
                </c:pt>
                <c:pt idx="5">
                  <c:v>1.646</c:v>
                </c:pt>
                <c:pt idx="6">
                  <c:v>1.765</c:v>
                </c:pt>
                <c:pt idx="7">
                  <c:v>1.956</c:v>
                </c:pt>
                <c:pt idx="8">
                  <c:v>2.482</c:v>
                </c:pt>
                <c:pt idx="9">
                  <c:v>4.93</c:v>
                </c:pt>
                <c:pt idx="10">
                  <c:v>15.07</c:v>
                </c:pt>
                <c:pt idx="11">
                  <c:v>24.78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1590440"/>
        <c:axId val="-2081582808"/>
      </c:scatterChart>
      <c:valAx>
        <c:axId val="-2081590440"/>
        <c:scaling>
          <c:orientation val="minMax"/>
          <c:max val="36.0"/>
          <c:min val="-1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Distance</a:t>
                </a:r>
                <a:r>
                  <a:rPr lang="en-US" sz="1400" baseline="0"/>
                  <a:t> from sep. at target (cm)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146709635085937"/>
              <c:y val="0.89354881043095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-2081582808"/>
        <c:crosses val="autoZero"/>
        <c:crossBetween val="midCat"/>
        <c:majorUnit val="10.0"/>
      </c:valAx>
      <c:valAx>
        <c:axId val="-2081582808"/>
        <c:scaling>
          <c:logBase val="10.0"/>
          <c:orientation val="minMax"/>
        </c:scaling>
        <c:delete val="0"/>
        <c:axPos val="l"/>
        <c:majorGridlines/>
        <c:numFmt formatCode="0.0E+00" sourceLinked="0"/>
        <c:majorTickMark val="none"/>
        <c:minorTickMark val="none"/>
        <c:tickLblPos val="nextTo"/>
        <c:crossAx val="-2081590440"/>
        <c:crossesAt val="-10.0"/>
        <c:crossBetween val="midCat"/>
      </c:valAx>
    </c:plotArea>
    <c:plotVisOnly val="1"/>
    <c:dispBlanksAs val="gap"/>
    <c:showDLblsOverMax val="0"/>
  </c:chart>
  <c:spPr>
    <a:ln>
      <a:prstDash val="solid"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E191B88-26F8-423D-9834-D629B9E38437}" type="slidenum">
              <a:rPr lang="en-US"/>
              <a:pPr/>
              <a:t>12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EFA9-FCC2-3543-9190-2333D959DFB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5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8C4F15B-6770-F546-B791-4BACEB0129D2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635B-2CBE-D34C-9A35-8D384DDA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PAC-35 – V.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A. Soukhanovskii, </a:t>
            </a:r>
            <a:r>
              <a:rPr lang="en-US" sz="800" i="0" dirty="0" smtClean="0"/>
              <a:t>Scrape-off Layer and Divertor Research</a:t>
            </a:r>
          </a:p>
          <a:p>
            <a:pPr algn="ctr">
              <a:defRPr/>
            </a:pPr>
            <a:endParaRPr lang="en-US" sz="800" i="0" dirty="0" smtClean="0">
              <a:latin typeface="Helvetica" pitchFamily="34" charset="0"/>
              <a:cs typeface="+mn-cs"/>
            </a:endParaRPr>
          </a:p>
          <a:p>
            <a:pPr algn="ctr">
              <a:defRPr/>
            </a:pPr>
            <a:endParaRPr lang="en-US" sz="800" i="0" dirty="0">
              <a:latin typeface="Helvetica" pitchFamily="34" charset="0"/>
              <a:cs typeface="+mn-cs"/>
            </a:endParaRP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Plans </a:t>
            </a:r>
            <a:r>
              <a:rPr lang="en-US" sz="3200" i="0" dirty="0"/>
              <a:t>for </a:t>
            </a:r>
            <a:r>
              <a:rPr lang="en-US" sz="3200" i="0" dirty="0" smtClean="0"/>
              <a:t>Scrape</a:t>
            </a:r>
            <a:r>
              <a:rPr lang="en-US" sz="3200" i="0" dirty="0"/>
              <a:t>-off Layer and Divertor </a:t>
            </a:r>
            <a:r>
              <a:rPr lang="en-US" sz="3200" i="0" dirty="0" smtClean="0"/>
              <a:t>Research on NSTX-U</a:t>
            </a:r>
            <a:endParaRPr lang="en-US" sz="3200" i="0" dirty="0"/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latin typeface="Arial" charset="0"/>
              </a:rPr>
              <a:t>V. A. Soukhanovskii (LLNL)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NSTX-U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PAC-35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June 11-13,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Summary: Research in FY2015-2016 focuses on power and particle mitigation studies with new NSTX-U capabilities</a:t>
            </a:r>
          </a:p>
        </p:txBody>
      </p:sp>
      <p:sp>
        <p:nvSpPr>
          <p:cNvPr id="48132" name="Content Placeholder 2"/>
          <p:cNvSpPr>
            <a:spLocks/>
          </p:cNvSpPr>
          <p:nvPr/>
        </p:nvSpPr>
        <p:spPr bwMode="auto">
          <a:xfrm>
            <a:off x="2286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Power and particle handling: obtain standard divertor baseline, further develop snowflake and radiative divertors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2000" b="0" i="0" dirty="0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Assess heat flux and SOL width </a:t>
            </a:r>
            <a:r>
              <a:rPr lang="en-US" sz="2000" b="0" i="0" dirty="0" err="1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scalings</a:t>
            </a:r>
            <a:endParaRPr lang="en-US" sz="2000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2000" b="0" i="0" dirty="0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Test key predictions of snowflake configuration, and evaluate synergy with radiative divertors, graphite and high-Z plasma facing components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r>
              <a:rPr lang="en-US" sz="2000" b="0" i="0" dirty="0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Prepare for particle control studies with </a:t>
            </a:r>
            <a:r>
              <a:rPr lang="en-US" sz="2000" b="0" i="0" dirty="0" err="1" smtClean="0">
                <a:solidFill>
                  <a:srgbClr val="3333CC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cryopumping</a:t>
            </a:r>
            <a:endParaRPr lang="en-US" sz="2000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000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429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r>
              <a:rPr lang="en-US" sz="2400" b="0" i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  <a:cs typeface="ＭＳ Ｐゴシック" pitchFamily="1" charset="-128"/>
              </a:rPr>
              <a:t>Planned research aims at providing SOL and divertor physics basis for ST-FNSF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400" b="0" i="0" dirty="0" smtClean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buChar char="•"/>
            </a:pPr>
            <a:endParaRPr lang="en-US" sz="2000" b="0" i="0" dirty="0" smtClean="0">
              <a:solidFill>
                <a:srgbClr val="1822CD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400" b="0" i="0" dirty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Lucida Grande" pitchFamily="1" charset="0"/>
              <a:buChar char="-"/>
            </a:pPr>
            <a:endParaRPr lang="en-US" sz="2400" b="0" i="0" dirty="0">
              <a:solidFill>
                <a:srgbClr val="3333CC"/>
              </a:solidFill>
              <a:latin typeface="+mn-lt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10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90386"/>
      </p:ext>
    </p:extLst>
  </p:cSld>
  <p:clrMapOvr>
    <a:masterClrMapping/>
  </p:clrMapOvr>
  <p:transition xmlns:p14="http://schemas.microsoft.com/office/powerpoint/2010/main" spd="slow" advTm="2375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3D fields yielded different effects on </a:t>
            </a:r>
            <a:r>
              <a:rPr lang="en-US" dirty="0" err="1" smtClean="0"/>
              <a:t>divertor</a:t>
            </a:r>
            <a:r>
              <a:rPr lang="en-US" dirty="0" smtClean="0"/>
              <a:t> detachment at NSTX and DIII-D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76800"/>
            <a:ext cx="8839200" cy="16764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NSTX</a:t>
            </a:r>
            <a:r>
              <a:rPr lang="en-US" sz="2000" dirty="0" smtClean="0"/>
              <a:t> showed re-attachment of detached plasma due to applied 3D fields</a:t>
            </a:r>
          </a:p>
          <a:p>
            <a:pPr>
              <a:buClr>
                <a:srgbClr val="010000"/>
              </a:buClr>
            </a:pPr>
            <a:r>
              <a:rPr lang="en-US" sz="2000" dirty="0" smtClean="0"/>
              <a:t>3D fields did not produce striations, leading to no effect on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plasma at </a:t>
            </a:r>
            <a:r>
              <a:rPr lang="en-US" sz="2000" dirty="0" smtClean="0">
                <a:solidFill>
                  <a:srgbClr val="996633"/>
                </a:solidFill>
              </a:rPr>
              <a:t>DIII-D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Work in progress for the role of plasma response fields (amplitude and phase) in the generation of strike point splitting</a:t>
            </a:r>
          </a:p>
        </p:txBody>
      </p: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961D-D63F-4938-A96A-82E7D3675160}" type="slidenum">
              <a:rPr lang="en-US"/>
              <a:pPr/>
              <a:t>12</a:t>
            </a:fld>
            <a:endParaRPr lang="en-US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7386"/>
            <a:ext cx="3657600" cy="333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549650" cy="3181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2027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C00000"/>
                </a:solidFill>
              </a:rPr>
              <a:t>NSTX</a:t>
            </a:r>
            <a:endParaRPr lang="en-US" sz="1800" i="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12631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996633"/>
                </a:solidFill>
              </a:rPr>
              <a:t>DIII-D</a:t>
            </a:r>
            <a:endParaRPr lang="en-US" sz="1800" i="0" dirty="0">
              <a:solidFill>
                <a:srgbClr val="996633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819402" y="1828800"/>
            <a:ext cx="1142998" cy="15240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238619" y="1828800"/>
            <a:ext cx="723781" cy="16002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733801" y="1244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800000"/>
                </a:solidFill>
              </a:rPr>
              <a:t>Striations by 3D fields</a:t>
            </a:r>
            <a:endParaRPr lang="en-US" sz="1600" b="0" i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1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</a:t>
            </a:r>
            <a:r>
              <a:rPr lang="en-US" dirty="0"/>
              <a:t>heat flux and heat flux width are determined by total power and wetted area </a:t>
            </a:r>
          </a:p>
        </p:txBody>
      </p:sp>
      <p:pic>
        <p:nvPicPr>
          <p:cNvPr id="4" name="Picture 3" descr="Screen Shot 2014-06-10 at 10.37.36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924800" cy="55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wet</a:t>
            </a:r>
            <a:r>
              <a:rPr lang="en-US" dirty="0" smtClean="0"/>
              <a:t> </a:t>
            </a:r>
            <a:r>
              <a:rPr lang="en-US" dirty="0"/>
              <a:t>decrease leads to </a:t>
            </a:r>
            <a:r>
              <a:rPr lang="en-US" dirty="0" err="1"/>
              <a:t>q</a:t>
            </a:r>
            <a:r>
              <a:rPr lang="en-US" baseline="-25000" dirty="0" err="1"/>
              <a:t>peak</a:t>
            </a:r>
            <a:r>
              <a:rPr lang="en-US" dirty="0"/>
              <a:t> increase with increasing ELM energy loss for type-I ELMs in NSTX </a:t>
            </a:r>
          </a:p>
        </p:txBody>
      </p:sp>
      <p:pic>
        <p:nvPicPr>
          <p:cNvPr id="4" name="Picture 3" descr="Screen Shot 2014-06-10 at 10.39.47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83443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809625"/>
          </a:xfrm>
        </p:spPr>
        <p:txBody>
          <a:bodyPr/>
          <a:lstStyle/>
          <a:p>
            <a:r>
              <a:rPr lang="en-US" dirty="0" smtClean="0"/>
              <a:t>Radiative detachment with strong recombination and high radiated power observed in snowflake divertor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19200"/>
            <a:ext cx="4495800" cy="2209800"/>
          </a:xfrm>
        </p:spPr>
        <p:txBody>
          <a:bodyPr/>
          <a:lstStyle/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dirty="0"/>
              <a:t>Attached standard divertor </a:t>
            </a:r>
            <a:r>
              <a:rPr lang="en-US" sz="2000" dirty="0" smtClean="0"/>
              <a:t>- snowflake </a:t>
            </a:r>
            <a:r>
              <a:rPr lang="en-US" sz="2000" dirty="0"/>
              <a:t>transition </a:t>
            </a:r>
            <a:r>
              <a:rPr lang="en-US" sz="2000" dirty="0" smtClean="0"/>
              <a:t>- </a:t>
            </a:r>
            <a:r>
              <a:rPr lang="en-US" sz="2000" dirty="0"/>
              <a:t>snowflake + detachment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dirty="0"/>
              <a:t>P</a:t>
            </a:r>
            <a:r>
              <a:rPr lang="en-US" sz="2000" baseline="-25000" dirty="0"/>
              <a:t>SOL</a:t>
            </a:r>
            <a:r>
              <a:rPr lang="en-US" sz="2000" dirty="0"/>
              <a:t> ~ 3 MW (P</a:t>
            </a:r>
            <a:r>
              <a:rPr lang="en-US" sz="2000" baseline="-25000" dirty="0"/>
              <a:t>NBI </a:t>
            </a:r>
            <a:r>
              <a:rPr lang="en-US" sz="2000" dirty="0"/>
              <a:t>= 4 MW)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dirty="0" err="1"/>
              <a:t>Q</a:t>
            </a:r>
            <a:r>
              <a:rPr lang="en-US" sz="2000" baseline="-25000" dirty="0" err="1"/>
              <a:t>div</a:t>
            </a:r>
            <a:r>
              <a:rPr lang="en-US" sz="2000" baseline="-25000" dirty="0"/>
              <a:t> </a:t>
            </a:r>
            <a:r>
              <a:rPr lang="en-US" sz="2000" dirty="0"/>
              <a:t>~ 2 MW	</a:t>
            </a:r>
            <a:r>
              <a:rPr lang="en-US" sz="2000" dirty="0" smtClean="0"/>
              <a:t>-</a:t>
            </a:r>
            <a:r>
              <a:rPr lang="en-US" sz="2000" dirty="0"/>
              <a:t>&gt; </a:t>
            </a:r>
            <a:r>
              <a:rPr lang="en-US" sz="2000" dirty="0" err="1"/>
              <a:t>Q</a:t>
            </a:r>
            <a:r>
              <a:rPr lang="en-US" sz="2000" baseline="-25000" dirty="0" err="1"/>
              <a:t>div</a:t>
            </a:r>
            <a:r>
              <a:rPr lang="en-US" sz="2000" dirty="0"/>
              <a:t> ~ 1.2 MW	       -&gt; </a:t>
            </a:r>
            <a:r>
              <a:rPr lang="en-US" sz="2000" dirty="0" err="1"/>
              <a:t>Q</a:t>
            </a:r>
            <a:r>
              <a:rPr lang="en-US" sz="2000" baseline="-25000" dirty="0" err="1"/>
              <a:t>div</a:t>
            </a:r>
            <a:r>
              <a:rPr lang="en-US" sz="2000" dirty="0"/>
              <a:t> ~ 0.5-0.7 MW</a:t>
            </a:r>
          </a:p>
          <a:p>
            <a:endParaRPr lang="en-US" sz="2000" dirty="0"/>
          </a:p>
        </p:txBody>
      </p:sp>
      <p:pic>
        <p:nvPicPr>
          <p:cNvPr id="5" name="Picture 4" descr="POP38260-figure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4495800" cy="2539079"/>
          </a:xfrm>
          <a:prstGeom prst="rect">
            <a:avLst/>
          </a:prstGeom>
        </p:spPr>
      </p:pic>
      <p:pic>
        <p:nvPicPr>
          <p:cNvPr id="3" name="Picture 2" descr="iaea12-div-cont2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27" y="1066800"/>
            <a:ext cx="4419600" cy="55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50200" cy="809626"/>
          </a:xfrm>
        </p:spPr>
        <p:txBody>
          <a:bodyPr/>
          <a:lstStyle/>
          <a:p>
            <a:r>
              <a:rPr lang="en-US" sz="3000" dirty="0" smtClean="0"/>
              <a:t>Impulsive heat loads due to Type I ELMs are mitigated in snowflake divertor</a:t>
            </a:r>
            <a:endParaRPr lang="en-US" sz="3000" i="1" baseline="-25000" dirty="0"/>
          </a:p>
        </p:txBody>
      </p:sp>
      <p:pic>
        <p:nvPicPr>
          <p:cNvPr id="5" name="Picture 4" descr="aps11-elm-temp2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3256291" cy="5029200"/>
          </a:xfrm>
          <a:prstGeom prst="rect">
            <a:avLst/>
          </a:prstGeom>
        </p:spPr>
      </p:pic>
      <p:pic>
        <p:nvPicPr>
          <p:cNvPr id="6" name="Picture 5" descr="aps11-elm-temp2d-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19801"/>
            <a:ext cx="2104836" cy="52054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038600" y="2133600"/>
            <a:ext cx="1371600" cy="12954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962400" y="3124200"/>
            <a:ext cx="1524000" cy="609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962400" y="3962400"/>
            <a:ext cx="14478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038600" y="4191000"/>
            <a:ext cx="1447800" cy="144780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4953000" y="1143001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kern="0" dirty="0" smtClean="0">
                <a:solidFill>
                  <a:schemeClr val="tx1"/>
                </a:solidFill>
                <a:latin typeface="+mn-lt"/>
              </a:rPr>
              <a:t>Steady-state                     At ELM peak </a:t>
            </a:r>
            <a:endParaRPr lang="en-US" sz="1800" dirty="0">
              <a:latin typeface="+mn-lt"/>
            </a:endParaRPr>
          </a:p>
        </p:txBody>
      </p:sp>
      <p:pic>
        <p:nvPicPr>
          <p:cNvPr id="15" name="Picture 14" descr="psi20-nstx-el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86453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12 at 10.0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00005"/>
            <a:ext cx="2569121" cy="2886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latin typeface="Arial" charset="0"/>
              </a:rPr>
              <a:t>NSTX-U data will help reduce SOL width scaling uncertainties  and </a:t>
            </a:r>
            <a:r>
              <a:rPr lang="en-US" sz="2200" dirty="0" smtClean="0"/>
              <a:t>assess </a:t>
            </a:r>
            <a:r>
              <a:rPr lang="en-US" sz="2200" dirty="0"/>
              <a:t>relative importance of turbulent and drift-based transport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6019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10000"/>
              </a:buClr>
              <a:defRPr/>
            </a:pPr>
            <a:r>
              <a:rPr lang="en-US" sz="1800" b="0" i="0" dirty="0" smtClean="0">
                <a:latin typeface="Arial" charset="0"/>
              </a:rPr>
              <a:t>SOL width scaling</a:t>
            </a:r>
          </a:p>
          <a:p>
            <a:pPr marL="633413" lvl="1" indent="-233363">
              <a:buClr>
                <a:srgbClr val="010000"/>
              </a:buClr>
              <a:defRPr/>
            </a:pPr>
            <a:r>
              <a:rPr lang="en-US" sz="1600" b="0" i="0" dirty="0" smtClean="0"/>
              <a:t>In NSTX:  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q</a:t>
            </a:r>
            <a:r>
              <a:rPr lang="en-US" sz="1600" b="0" i="0" baseline="30000" dirty="0" err="1" smtClean="0">
                <a:latin typeface="Arial" charset="0"/>
              </a:rPr>
              <a:t>mid</a:t>
            </a:r>
            <a:r>
              <a:rPr lang="en-US" sz="1600" b="0" i="0" dirty="0" smtClean="0">
                <a:latin typeface="Arial" charset="0"/>
              </a:rPr>
              <a:t> ~ I</a:t>
            </a:r>
            <a:r>
              <a:rPr lang="en-US" sz="1600" b="0" i="0" baseline="-25000" dirty="0" smtClean="0">
                <a:latin typeface="Arial" charset="0"/>
              </a:rPr>
              <a:t>p</a:t>
            </a:r>
            <a:r>
              <a:rPr lang="en-US" sz="1600" b="0" i="0" baseline="30000" dirty="0" smtClean="0">
                <a:latin typeface="Arial" charset="0"/>
              </a:rPr>
              <a:t>-1.6</a:t>
            </a:r>
            <a:r>
              <a:rPr lang="en-US" sz="1600" b="0" i="0" dirty="0" smtClean="0">
                <a:latin typeface="Arial" charset="0"/>
              </a:rPr>
              <a:t>, independent of P</a:t>
            </a:r>
            <a:r>
              <a:rPr lang="en-US" sz="1600" b="0" i="0" baseline="-25000" dirty="0" smtClean="0">
                <a:latin typeface="Arial" charset="0"/>
              </a:rPr>
              <a:t>SOL</a:t>
            </a:r>
            <a:r>
              <a:rPr lang="en-US" sz="1600" b="0" i="0" dirty="0" smtClean="0">
                <a:latin typeface="Arial" charset="0"/>
              </a:rPr>
              <a:t> and </a:t>
            </a:r>
            <a:r>
              <a:rPr lang="en-US" sz="1600" b="0" i="0" dirty="0" err="1" smtClean="0">
                <a:latin typeface="Arial" charset="0"/>
              </a:rPr>
              <a:t>B</a:t>
            </a:r>
            <a:r>
              <a:rPr lang="en-US" sz="1600" b="0" i="0" baseline="-25000" dirty="0" err="1" smtClean="0">
                <a:latin typeface="Arial" charset="0"/>
              </a:rPr>
              <a:t>t</a:t>
            </a:r>
            <a:endParaRPr lang="en-US" sz="1600" b="0" i="0" baseline="-25000" dirty="0" smtClean="0">
              <a:latin typeface="Arial" charset="0"/>
            </a:endParaRPr>
          </a:p>
          <a:p>
            <a:pPr marL="976313" lvl="2" indent="-293688">
              <a:defRPr/>
            </a:pPr>
            <a:r>
              <a:rPr lang="en-US" sz="1400" b="0" i="0" dirty="0" smtClean="0"/>
              <a:t>For NSTX-U (2 MA): </a:t>
            </a:r>
            <a:r>
              <a:rPr lang="en-US" sz="1400" b="0" i="0" dirty="0" err="1" smtClean="0">
                <a:latin typeface="Symbol" charset="0"/>
              </a:rPr>
              <a:t>l</a:t>
            </a:r>
            <a:r>
              <a:rPr lang="en-US" sz="1400" b="0" i="0" baseline="-25000" dirty="0" err="1" smtClean="0">
                <a:latin typeface="Arial" charset="0"/>
              </a:rPr>
              <a:t>q</a:t>
            </a:r>
            <a:r>
              <a:rPr lang="en-US" sz="1400" b="0" i="0" baseline="30000" dirty="0" err="1" smtClean="0">
                <a:latin typeface="Arial" charset="0"/>
              </a:rPr>
              <a:t>mid</a:t>
            </a:r>
            <a:r>
              <a:rPr lang="en-US" sz="1400" b="0" i="0" baseline="30000" dirty="0" smtClean="0">
                <a:latin typeface="Arial" charset="0"/>
              </a:rPr>
              <a:t> </a:t>
            </a:r>
            <a:r>
              <a:rPr lang="en-US" sz="1400" b="0" i="0" dirty="0">
                <a:latin typeface="Arial" charset="0"/>
              </a:rPr>
              <a:t>= 3±0.5 </a:t>
            </a:r>
            <a:r>
              <a:rPr lang="en-US" sz="1400" b="0" i="0" dirty="0" smtClean="0">
                <a:latin typeface="Arial" charset="0"/>
              </a:rPr>
              <a:t>mm</a:t>
            </a:r>
            <a:endParaRPr lang="en-US" sz="1400" b="0" i="0" dirty="0">
              <a:latin typeface="Arial" charset="0"/>
            </a:endParaRPr>
          </a:p>
          <a:p>
            <a:pPr marL="633413" lvl="1" indent="-233363">
              <a:buClr>
                <a:srgbClr val="010000"/>
              </a:buClr>
              <a:defRPr/>
            </a:pPr>
            <a:r>
              <a:rPr lang="en-US" sz="1600" b="0" i="0" dirty="0" smtClean="0">
                <a:latin typeface="Arial" charset="0"/>
              </a:rPr>
              <a:t>Multi-machine database (</a:t>
            </a:r>
            <a:r>
              <a:rPr lang="en-US" sz="1600" b="0" i="0" dirty="0" err="1" smtClean="0">
                <a:latin typeface="Arial" charset="0"/>
              </a:rPr>
              <a:t>Eich</a:t>
            </a:r>
            <a:r>
              <a:rPr lang="en-US" sz="1600" b="0" i="0" dirty="0" smtClean="0">
                <a:latin typeface="Arial" charset="0"/>
              </a:rPr>
              <a:t> IAEA FEC 2012):</a:t>
            </a:r>
          </a:p>
          <a:p>
            <a:pPr marL="400050" lvl="1" indent="0">
              <a:buClr>
                <a:srgbClr val="010000"/>
              </a:buClr>
              <a:buNone/>
              <a:defRPr/>
            </a:pPr>
            <a:r>
              <a:rPr lang="en-US" sz="1800" b="0" i="0" dirty="0" smtClean="0">
                <a:latin typeface="Symbol" charset="0"/>
              </a:rPr>
              <a:t>	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q</a:t>
            </a:r>
            <a:r>
              <a:rPr lang="en-US" sz="1600" b="0" i="0" baseline="30000" dirty="0" err="1" smtClean="0">
                <a:latin typeface="Arial" charset="0"/>
              </a:rPr>
              <a:t>mid</a:t>
            </a:r>
            <a:r>
              <a:rPr lang="en-US" sz="1600" b="0" i="0" dirty="0" smtClean="0">
                <a:latin typeface="Arial" charset="0"/>
              </a:rPr>
              <a:t> (mm) = (0.63+/-0.08)x B</a:t>
            </a:r>
            <a:r>
              <a:rPr lang="en-US" sz="1600" b="0" i="0" baseline="-25000" dirty="0" smtClean="0">
                <a:latin typeface="Arial" charset="0"/>
              </a:rPr>
              <a:t>pol,MP</a:t>
            </a:r>
            <a:r>
              <a:rPr lang="en-US" sz="1600" b="0" i="0" baseline="30000" dirty="0" smtClean="0">
                <a:latin typeface="Arial" charset="0"/>
              </a:rPr>
              <a:t>-1.19</a:t>
            </a:r>
          </a:p>
          <a:p>
            <a:pPr marL="976313" lvl="2" indent="-293688">
              <a:defRPr/>
            </a:pPr>
            <a:r>
              <a:rPr lang="en-US" sz="1400" b="0" i="0" dirty="0" smtClean="0">
                <a:latin typeface="Arial" charset="0"/>
              </a:rPr>
              <a:t>For NSTX-U (B</a:t>
            </a:r>
            <a:r>
              <a:rPr lang="en-US" sz="1400" b="0" i="0" baseline="-25000" dirty="0" smtClean="0">
                <a:latin typeface="Arial" charset="0"/>
              </a:rPr>
              <a:t>p</a:t>
            </a:r>
            <a:r>
              <a:rPr lang="en-US" sz="1400" b="0" i="0" dirty="0" smtClean="0">
                <a:latin typeface="Arial" charset="0"/>
              </a:rPr>
              <a:t>~0.55 T): </a:t>
            </a:r>
            <a:r>
              <a:rPr lang="en-US" sz="1400" b="0" i="0" dirty="0" err="1">
                <a:latin typeface="Symbol" charset="0"/>
              </a:rPr>
              <a:t>l</a:t>
            </a:r>
            <a:r>
              <a:rPr lang="en-US" sz="1400" b="0" i="0" baseline="-25000" dirty="0" err="1">
                <a:latin typeface="Arial" charset="0"/>
              </a:rPr>
              <a:t>q</a:t>
            </a:r>
            <a:r>
              <a:rPr lang="en-US" sz="1400" b="0" i="0" baseline="30000" dirty="0" err="1">
                <a:latin typeface="Arial" charset="0"/>
              </a:rPr>
              <a:t>mid</a:t>
            </a:r>
            <a:r>
              <a:rPr lang="en-US" sz="1400" b="0" i="0" baseline="30000" dirty="0">
                <a:latin typeface="Arial" charset="0"/>
              </a:rPr>
              <a:t> </a:t>
            </a:r>
            <a:r>
              <a:rPr lang="en-US" sz="1400" b="0" i="0" dirty="0" smtClean="0">
                <a:latin typeface="Arial" charset="0"/>
              </a:rPr>
              <a:t>~ 1.3 mm</a:t>
            </a:r>
          </a:p>
          <a:p>
            <a:pPr marL="233363" indent="-233363">
              <a:defRPr/>
            </a:pPr>
            <a:r>
              <a:rPr lang="en-US" sz="1800" b="0" i="0" dirty="0">
                <a:latin typeface="Arial" charset="0"/>
              </a:rPr>
              <a:t>Comparison of </a:t>
            </a:r>
            <a:r>
              <a:rPr lang="en-US" sz="1800" b="0" i="0" dirty="0" err="1">
                <a:latin typeface="Symbol" charset="2"/>
                <a:cs typeface="Symbol" charset="2"/>
              </a:rPr>
              <a:t>l</a:t>
            </a:r>
            <a:r>
              <a:rPr lang="en-US" sz="1800" b="0" i="0" baseline="-25000" dirty="0" err="1">
                <a:latin typeface="Arial" charset="0"/>
              </a:rPr>
              <a:t>SOL</a:t>
            </a:r>
            <a:r>
              <a:rPr lang="en-US" sz="1800" b="0" i="0" dirty="0">
                <a:latin typeface="Arial" charset="0"/>
              </a:rPr>
              <a:t> with SOL models</a:t>
            </a:r>
          </a:p>
          <a:p>
            <a:pPr marL="568325" lvl="1" indent="-277813">
              <a:defRPr/>
            </a:pPr>
            <a:r>
              <a:rPr lang="en-US" sz="1600" b="0" i="0" dirty="0">
                <a:latin typeface="Arial" charset="0"/>
              </a:rPr>
              <a:t>Parallel transport: conductive/convective, cross-field : collisional / turbulent / drift</a:t>
            </a:r>
          </a:p>
          <a:p>
            <a:pPr marL="568325" lvl="1" indent="-277813">
              <a:defRPr/>
            </a:pPr>
            <a:r>
              <a:rPr lang="en-US" sz="1600" b="0" i="0" dirty="0" err="1">
                <a:latin typeface="Arial" charset="0"/>
              </a:rPr>
              <a:t>Goldston</a:t>
            </a:r>
            <a:r>
              <a:rPr lang="en-US" sz="1600" b="0" i="0" dirty="0">
                <a:latin typeface="Arial" charset="0"/>
              </a:rPr>
              <a:t> drift-based model</a:t>
            </a:r>
          </a:p>
          <a:p>
            <a:pPr marL="968375" lvl="2" indent="-277813">
              <a:defRPr/>
            </a:pPr>
            <a:r>
              <a:rPr lang="en-US" sz="1400" b="0" i="0" dirty="0" err="1">
                <a:latin typeface="Symbol" charset="0"/>
              </a:rPr>
              <a:t>l</a:t>
            </a:r>
            <a:r>
              <a:rPr lang="en-US" sz="1400" b="0" i="0" baseline="-25000" dirty="0" err="1">
                <a:latin typeface="Arial" charset="0"/>
              </a:rPr>
              <a:t>SOL</a:t>
            </a:r>
            <a:r>
              <a:rPr lang="en-US" sz="1400" b="0" i="0" dirty="0">
                <a:latin typeface="Arial" charset="0"/>
              </a:rPr>
              <a:t> ~ (2a/R) </a:t>
            </a:r>
            <a:r>
              <a:rPr lang="en-US" sz="1400" b="0" i="0" dirty="0" err="1">
                <a:latin typeface="Symbol" charset="2"/>
                <a:cs typeface="Symbol" charset="2"/>
              </a:rPr>
              <a:t>r</a:t>
            </a:r>
            <a:r>
              <a:rPr lang="en-US" sz="1400" b="0" i="0" baseline="-25000" dirty="0" err="1">
                <a:latin typeface="Symbol" charset="2"/>
                <a:cs typeface="Symbol" charset="2"/>
              </a:rPr>
              <a:t>q</a:t>
            </a:r>
            <a:r>
              <a:rPr lang="en-US" sz="1400" b="0" i="0" baseline="-25000" dirty="0">
                <a:latin typeface="Symbol" charset="2"/>
                <a:cs typeface="Symbol" charset="2"/>
              </a:rPr>
              <a:t>,</a:t>
            </a:r>
            <a:r>
              <a:rPr lang="en-US" b="0" i="0" dirty="0"/>
              <a:t> for NSTX-U: </a:t>
            </a:r>
            <a:r>
              <a:rPr lang="en-US" b="0" i="0" dirty="0" err="1">
                <a:latin typeface="Symbol" charset="0"/>
              </a:rPr>
              <a:t>l</a:t>
            </a:r>
            <a:r>
              <a:rPr lang="en-US" b="0" i="0" baseline="-25000" dirty="0" err="1">
                <a:latin typeface="Arial" charset="0"/>
              </a:rPr>
              <a:t>q</a:t>
            </a:r>
            <a:r>
              <a:rPr lang="en-US" b="0" i="0" baseline="30000" dirty="0" err="1">
                <a:latin typeface="Arial" charset="0"/>
              </a:rPr>
              <a:t>mid</a:t>
            </a:r>
            <a:r>
              <a:rPr lang="en-US" b="0" i="0" baseline="30000" dirty="0">
                <a:latin typeface="Arial" charset="0"/>
              </a:rPr>
              <a:t> </a:t>
            </a:r>
            <a:r>
              <a:rPr lang="en-US" b="0" i="0" dirty="0">
                <a:latin typeface="Arial" charset="0"/>
              </a:rPr>
              <a:t>~ 6 mm</a:t>
            </a:r>
          </a:p>
          <a:p>
            <a:pPr marL="568325" lvl="1" indent="-277813">
              <a:defRPr/>
            </a:pPr>
            <a:r>
              <a:rPr lang="en-US" sz="1600" b="0" i="0" dirty="0">
                <a:latin typeface="Arial" charset="0"/>
                <a:cs typeface="Arial"/>
              </a:rPr>
              <a:t>Exploring mechanisms setting steep pressure gradient region and connection to SOL width</a:t>
            </a:r>
            <a:endParaRPr lang="en-US" sz="1600" b="0" i="0" dirty="0">
              <a:cs typeface="Arial"/>
            </a:endParaRPr>
          </a:p>
          <a:p>
            <a:pPr marL="568325" lvl="1" indent="-277813">
              <a:defRPr/>
            </a:pPr>
            <a:r>
              <a:rPr lang="en-US" sz="1600" b="0" i="0" dirty="0">
                <a:latin typeface="Arial" charset="0"/>
              </a:rPr>
              <a:t>XGC0 (drift-kinetic): </a:t>
            </a:r>
            <a:r>
              <a:rPr lang="en-US" sz="1600" b="0" i="0" dirty="0" err="1" smtClean="0">
                <a:latin typeface="Symbol" charset="0"/>
              </a:rPr>
              <a:t>l</a:t>
            </a:r>
            <a:r>
              <a:rPr lang="en-US" sz="1600" b="0" i="0" baseline="-25000" dirty="0" err="1" smtClean="0">
                <a:latin typeface="Arial" charset="0"/>
              </a:rPr>
              <a:t>q</a:t>
            </a:r>
            <a:r>
              <a:rPr lang="en-US" sz="1600" b="0" i="0" baseline="30000" dirty="0" err="1" smtClean="0">
                <a:latin typeface="Arial" charset="0"/>
              </a:rPr>
              <a:t>mid</a:t>
            </a:r>
            <a:r>
              <a:rPr lang="en-US" sz="1600" b="0" i="0" dirty="0" smtClean="0">
                <a:latin typeface="Arial" charset="0"/>
              </a:rPr>
              <a:t> ~ I</a:t>
            </a:r>
            <a:r>
              <a:rPr lang="en-US" sz="1600" b="0" i="0" baseline="-25000" dirty="0" smtClean="0">
                <a:latin typeface="Arial" charset="0"/>
              </a:rPr>
              <a:t>p</a:t>
            </a:r>
            <a:r>
              <a:rPr lang="en-US" sz="1600" b="0" i="0" baseline="30000" dirty="0" smtClean="0">
                <a:latin typeface="Arial" charset="0"/>
              </a:rPr>
              <a:t>-1.0</a:t>
            </a:r>
            <a:endParaRPr lang="en-US" sz="1600" b="0" i="0" dirty="0">
              <a:latin typeface="Arial" charset="0"/>
            </a:endParaRPr>
          </a:p>
          <a:p>
            <a:pPr marL="568325" lvl="1" indent="-277813">
              <a:defRPr/>
            </a:pPr>
            <a:r>
              <a:rPr lang="en-US" sz="1600" b="0" i="0" dirty="0" smtClean="0">
                <a:latin typeface="Arial" charset="0"/>
              </a:rPr>
              <a:t>XGC1 (</a:t>
            </a:r>
            <a:r>
              <a:rPr lang="en-US" sz="1600" b="0" i="0" dirty="0" err="1" smtClean="0">
                <a:latin typeface="Arial" charset="0"/>
              </a:rPr>
              <a:t>collisionless</a:t>
            </a:r>
            <a:r>
              <a:rPr lang="en-US" sz="1600" b="0" i="0" dirty="0" smtClean="0">
                <a:latin typeface="Arial" charset="0"/>
              </a:rPr>
              <a:t>, no neutrals): </a:t>
            </a:r>
            <a:r>
              <a:rPr lang="en-US" sz="1600" b="0" i="0" dirty="0" err="1">
                <a:latin typeface="Symbol" charset="0"/>
              </a:rPr>
              <a:t>l</a:t>
            </a:r>
            <a:r>
              <a:rPr lang="en-US" sz="1600" b="0" i="0" baseline="-25000" dirty="0" err="1">
                <a:latin typeface="Arial" charset="0"/>
              </a:rPr>
              <a:t>q</a:t>
            </a:r>
            <a:r>
              <a:rPr lang="en-US" sz="1600" b="0" i="0" baseline="30000" dirty="0" err="1">
                <a:latin typeface="Arial" charset="0"/>
              </a:rPr>
              <a:t>mid</a:t>
            </a:r>
            <a:r>
              <a:rPr lang="en-US" sz="1600" b="0" i="0" dirty="0">
                <a:latin typeface="Arial" charset="0"/>
              </a:rPr>
              <a:t> ~ I</a:t>
            </a:r>
            <a:r>
              <a:rPr lang="en-US" sz="1600" b="0" i="0" baseline="-25000" dirty="0">
                <a:latin typeface="Arial" charset="0"/>
              </a:rPr>
              <a:t>p</a:t>
            </a:r>
            <a:r>
              <a:rPr lang="en-US" sz="1600" b="0" i="0" baseline="30000" dirty="0" smtClean="0">
                <a:latin typeface="Arial" charset="0"/>
              </a:rPr>
              <a:t>-0.8 </a:t>
            </a:r>
            <a:r>
              <a:rPr lang="en-US" sz="1600" b="0" i="0" dirty="0" smtClean="0">
                <a:latin typeface="Arial" charset="0"/>
              </a:rPr>
              <a:t>(</a:t>
            </a:r>
            <a:r>
              <a:rPr lang="en-US" sz="1600" b="0" i="0" dirty="0" err="1" smtClean="0">
                <a:latin typeface="Arial" charset="0"/>
              </a:rPr>
              <a:t>neoclas</a:t>
            </a:r>
            <a:r>
              <a:rPr lang="en-US" sz="1600" b="0" i="0" dirty="0" smtClean="0">
                <a:latin typeface="Arial" charset="0"/>
              </a:rPr>
              <a:t>.)</a:t>
            </a:r>
            <a:endParaRPr lang="en-US" sz="1600" b="0" i="0" dirty="0">
              <a:latin typeface="Arial" charset="0"/>
            </a:endParaRPr>
          </a:p>
          <a:p>
            <a:pPr marL="568325" lvl="1" indent="-277813">
              <a:defRPr/>
            </a:pPr>
            <a:r>
              <a:rPr lang="en-US" sz="1600" b="0" i="0" dirty="0">
                <a:latin typeface="Arial" charset="0"/>
              </a:rPr>
              <a:t>SOLT (fluid turbulence): </a:t>
            </a:r>
            <a:r>
              <a:rPr lang="en-US" sz="1600" b="0" i="0" dirty="0" err="1">
                <a:latin typeface="Arial" charset="0"/>
              </a:rPr>
              <a:t>I</a:t>
            </a:r>
            <a:r>
              <a:rPr lang="en-US" sz="1600" b="0" i="0" baseline="-25000" dirty="0" err="1">
                <a:latin typeface="Arial" charset="0"/>
              </a:rPr>
              <a:t>p</a:t>
            </a:r>
            <a:r>
              <a:rPr lang="en-US" sz="1600" b="0" i="0" dirty="0">
                <a:latin typeface="Arial" charset="0"/>
              </a:rPr>
              <a:t> scaling is weaker than observed</a:t>
            </a:r>
            <a:endParaRPr lang="en-US" sz="1600" b="0" i="0" baseline="30000" dirty="0">
              <a:latin typeface="Arial" charset="0"/>
            </a:endParaRPr>
          </a:p>
          <a:p>
            <a:pPr marL="576263" lvl="1" indent="-293688">
              <a:defRPr/>
            </a:pPr>
            <a:endParaRPr lang="en-US" sz="2200" b="0" i="0" dirty="0">
              <a:latin typeface="Arial" charset="0"/>
            </a:endParaRPr>
          </a:p>
          <a:p>
            <a:pPr marL="168275" lvl="1" indent="-277813">
              <a:buFontTx/>
              <a:buChar char="•"/>
              <a:defRPr/>
            </a:pPr>
            <a:endParaRPr lang="en-US" b="0" i="0" dirty="0" smtClean="0">
              <a:solidFill>
                <a:schemeClr val="tx1"/>
              </a:solidFill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 smtClean="0"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>
              <a:latin typeface="Arial" charset="0"/>
            </a:endParaRPr>
          </a:p>
          <a:p>
            <a:pPr marL="623888" lvl="1" indent="-277813">
              <a:buClr>
                <a:srgbClr val="010000"/>
              </a:buClr>
              <a:defRPr/>
            </a:pPr>
            <a:endParaRPr lang="en-US" sz="1600" b="0" i="0" dirty="0" smtClean="0">
              <a:latin typeface="Arial" charset="0"/>
            </a:endParaRPr>
          </a:p>
          <a:p>
            <a:pPr marL="223838" indent="-277813">
              <a:buClr>
                <a:srgbClr val="010000"/>
              </a:buClr>
              <a:defRPr/>
            </a:pPr>
            <a:endParaRPr lang="en-US" sz="2200" b="0" i="0" dirty="0" smtClean="0"/>
          </a:p>
          <a:p>
            <a:pPr>
              <a:defRPr/>
            </a:pPr>
            <a:endParaRPr lang="en-US" sz="2200" b="0" i="0" dirty="0" smtClean="0"/>
          </a:p>
          <a:p>
            <a:pPr marL="969963" lvl="2" indent="-279400">
              <a:buClr>
                <a:srgbClr val="010000"/>
              </a:buClr>
              <a:defRPr/>
            </a:pPr>
            <a:endParaRPr lang="en-US" sz="2200" b="0" i="0" dirty="0" smtClean="0">
              <a:latin typeface="Arial" charset="0"/>
            </a:endParaRPr>
          </a:p>
          <a:p>
            <a:pPr marL="169863" indent="-279400">
              <a:buClr>
                <a:srgbClr val="010000"/>
              </a:buClr>
              <a:defRPr/>
            </a:pPr>
            <a:endParaRPr lang="en-US" sz="2200" b="0" i="0" dirty="0"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334000" y="2133600"/>
            <a:ext cx="60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Screen Shot 2013-02-14 at 9.28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2942025" cy="2590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5867400"/>
            <a:ext cx="4343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sz="1600" b="0" dirty="0">
                <a:solidFill>
                  <a:srgbClr val="0000FF"/>
                </a:solidFill>
                <a:latin typeface="Arial" charset="0"/>
              </a:rPr>
              <a:t>Diagnostics: MPTS, GPI – multiple views, BES, </a:t>
            </a:r>
            <a:r>
              <a:rPr lang="en-US" sz="1600" b="0" dirty="0" err="1">
                <a:solidFill>
                  <a:srgbClr val="0000FF"/>
                </a:solidFill>
                <a:latin typeface="Arial" charset="0"/>
              </a:rPr>
              <a:t>reflectometry</a:t>
            </a:r>
            <a:r>
              <a:rPr lang="en-US" sz="1600" b="0" dirty="0">
                <a:solidFill>
                  <a:srgbClr val="0000FF"/>
                </a:solidFill>
                <a:latin typeface="Arial" charset="0"/>
              </a:rPr>
              <a:t>, Langmuir probes</a:t>
            </a:r>
          </a:p>
        </p:txBody>
      </p:sp>
      <p:sp>
        <p:nvSpPr>
          <p:cNvPr id="16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17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4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724400"/>
            <a:ext cx="2851261" cy="1838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Snowflake and impurity</a:t>
            </a:r>
            <a:r>
              <a:rPr lang="en-US" sz="2800" dirty="0"/>
              <a:t>-seeded radiative divertor </a:t>
            </a:r>
            <a:r>
              <a:rPr lang="en-US" sz="2800" dirty="0" smtClean="0"/>
              <a:t>with feedback control are planned for </a:t>
            </a:r>
            <a:r>
              <a:rPr lang="en-US" sz="2800" dirty="0"/>
              <a:t>NSTX-</a:t>
            </a:r>
            <a:r>
              <a:rPr lang="en-US" sz="2800" dirty="0" smtClean="0"/>
              <a:t>U</a:t>
            </a:r>
            <a:endParaRPr lang="en-US" sz="2800" dirty="0"/>
          </a:p>
        </p:txBody>
      </p:sp>
      <p:pic>
        <p:nvPicPr>
          <p:cNvPr id="4" name="Picture 3" descr="psi20-sfd-pdd-re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67731"/>
            <a:ext cx="2133600" cy="17754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324600" cy="5410200"/>
          </a:xfrm>
        </p:spPr>
        <p:txBody>
          <a:bodyPr/>
          <a:lstStyle/>
          <a:p>
            <a:pPr marL="0" indent="-400050">
              <a:defRPr/>
            </a:pPr>
            <a:r>
              <a:rPr lang="en-US" sz="2200" dirty="0">
                <a:latin typeface="Arial" charset="0"/>
              </a:rPr>
              <a:t>Divertor peak heat flux scaling</a:t>
            </a:r>
          </a:p>
          <a:p>
            <a:pPr marL="625475" lvl="2" indent="-282575">
              <a:buFont typeface="Lucida Grande"/>
              <a:buChar char="–"/>
              <a:defRPr/>
            </a:pPr>
            <a:r>
              <a:rPr lang="en-US" sz="1600" dirty="0" err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US" sz="1600" baseline="-25000" dirty="0" err="1">
                <a:solidFill>
                  <a:schemeClr val="accent2"/>
                </a:solidFill>
                <a:latin typeface="Arial" charset="0"/>
              </a:rPr>
              <a:t>peak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~ P</a:t>
            </a:r>
            <a:r>
              <a:rPr lang="en-US" sz="1600" baseline="-25000" dirty="0">
                <a:solidFill>
                  <a:schemeClr val="accent2"/>
                </a:solidFill>
                <a:latin typeface="Arial" charset="0"/>
              </a:rPr>
              <a:t>SOL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 and </a:t>
            </a:r>
            <a:r>
              <a:rPr lang="en-US" sz="1600" dirty="0" err="1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US" sz="1600" baseline="-25000" dirty="0" err="1">
                <a:solidFill>
                  <a:schemeClr val="accent2"/>
                </a:solidFill>
                <a:latin typeface="Arial" charset="0"/>
              </a:rPr>
              <a:t>peak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 ~ </a:t>
            </a:r>
            <a:r>
              <a:rPr lang="en-US" sz="1600" dirty="0" err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1600" baseline="-25000" dirty="0" err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marL="625475" lvl="2" indent="-282575">
              <a:buFont typeface="Lucida Grande"/>
              <a:buChar char="–"/>
              <a:defRPr/>
            </a:pPr>
            <a:r>
              <a:rPr lang="en-US" sz="1600" dirty="0">
                <a:solidFill>
                  <a:srgbClr val="4742C7"/>
                </a:solidFill>
                <a:latin typeface="Arial" charset="0"/>
              </a:rPr>
              <a:t>For NSTX-U </a:t>
            </a:r>
            <a:r>
              <a:rPr lang="en-US" sz="1600" dirty="0" err="1">
                <a:solidFill>
                  <a:srgbClr val="4742C7"/>
                </a:solidFill>
                <a:latin typeface="Arial" charset="0"/>
              </a:rPr>
              <a:t>q</a:t>
            </a:r>
            <a:r>
              <a:rPr lang="en-US" sz="1600" baseline="-25000" dirty="0" err="1">
                <a:solidFill>
                  <a:srgbClr val="4742C7"/>
                </a:solidFill>
                <a:latin typeface="Arial" charset="0"/>
              </a:rPr>
              <a:t>peak</a:t>
            </a:r>
            <a:r>
              <a:rPr lang="en-US" sz="1600" dirty="0">
                <a:solidFill>
                  <a:srgbClr val="4742C7"/>
                </a:solidFill>
                <a:latin typeface="Arial" charset="0"/>
              </a:rPr>
              <a:t> ~ 20-30 MW/m</a:t>
            </a:r>
            <a:r>
              <a:rPr lang="en-US" sz="1600" baseline="30000" dirty="0">
                <a:solidFill>
                  <a:srgbClr val="4742C7"/>
                </a:solidFill>
                <a:latin typeface="Arial" charset="0"/>
              </a:rPr>
              <a:t>2</a:t>
            </a:r>
          </a:p>
          <a:p>
            <a:pPr marL="168275" indent="-277813">
              <a:defRPr/>
            </a:pPr>
            <a:endParaRPr lang="en-US" sz="1000" dirty="0"/>
          </a:p>
          <a:p>
            <a:pPr marL="3175" indent="0">
              <a:buNone/>
            </a:pPr>
            <a:endParaRPr lang="en-US" sz="2000" dirty="0"/>
          </a:p>
          <a:p>
            <a:pPr marL="3175" indent="0">
              <a:buNone/>
            </a:pPr>
            <a:endParaRPr lang="en-US" sz="1400" dirty="0"/>
          </a:p>
          <a:p>
            <a:pPr marL="287338" indent="-284163"/>
            <a:r>
              <a:rPr lang="en-US" sz="2000" dirty="0" smtClean="0"/>
              <a:t>Snowflake divertor development</a:t>
            </a:r>
          </a:p>
          <a:p>
            <a:pPr marL="687388" lvl="1" indent="-284163"/>
            <a:r>
              <a:rPr lang="en-US" sz="1600" dirty="0" smtClean="0"/>
              <a:t>Implementation of control algorithms</a:t>
            </a:r>
          </a:p>
          <a:p>
            <a:pPr marL="687388" lvl="1" indent="-284163"/>
            <a:r>
              <a:rPr lang="en-US" sz="1600" dirty="0" smtClean="0"/>
              <a:t>Initial assessment and model validation</a:t>
            </a:r>
          </a:p>
          <a:p>
            <a:pPr marL="287338" indent="-284163"/>
            <a:r>
              <a:rPr lang="en-US" sz="2000" dirty="0" smtClean="0"/>
              <a:t>Radiative divertor development</a:t>
            </a:r>
          </a:p>
          <a:p>
            <a:pPr marL="687388" lvl="1" indent="-284163"/>
            <a:r>
              <a:rPr lang="en-US" sz="1600" dirty="0" smtClean="0"/>
              <a:t>In NSTX, heat flux reduction in radiative divertor compatible with H-mode confinement </a:t>
            </a:r>
          </a:p>
          <a:p>
            <a:pPr marL="687388" lvl="1" indent="-284163"/>
            <a:r>
              <a:rPr lang="en-US" sz="1800" dirty="0" smtClean="0"/>
              <a:t>Seeded </a:t>
            </a:r>
            <a:r>
              <a:rPr lang="en-US" sz="1800" dirty="0"/>
              <a:t>impurity choice dictated by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imp</a:t>
            </a:r>
            <a:r>
              <a:rPr lang="en-US" sz="1800" dirty="0" smtClean="0"/>
              <a:t> </a:t>
            </a:r>
            <a:r>
              <a:rPr lang="en-US" sz="1800" dirty="0"/>
              <a:t>and PFC</a:t>
            </a:r>
          </a:p>
          <a:p>
            <a:pPr lvl="1"/>
            <a:r>
              <a:rPr lang="en-US" sz="1800" dirty="0" smtClean="0"/>
              <a:t>Li</a:t>
            </a:r>
            <a:r>
              <a:rPr lang="en-US" sz="1800" dirty="0"/>
              <a:t>/C </a:t>
            </a:r>
            <a:r>
              <a:rPr lang="en-US" sz="1800" dirty="0" smtClean="0"/>
              <a:t>PFCs compatible with D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CD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, Ne, </a:t>
            </a:r>
            <a:r>
              <a:rPr lang="en-US" sz="1800" dirty="0" err="1" smtClean="0"/>
              <a:t>Ar</a:t>
            </a:r>
            <a:r>
              <a:rPr lang="en-US" sz="1800" dirty="0" smtClean="0"/>
              <a:t> seeding</a:t>
            </a:r>
          </a:p>
          <a:p>
            <a:pPr lvl="1"/>
            <a:r>
              <a:rPr lang="en-US" sz="1800" dirty="0"/>
              <a:t>UEDGE simulations show </a:t>
            </a:r>
            <a:r>
              <a:rPr lang="en-US" sz="1800" dirty="0" err="1" smtClean="0"/>
              <a:t>Ar</a:t>
            </a:r>
            <a:r>
              <a:rPr lang="en-US" sz="1800" dirty="0" smtClean="0"/>
              <a:t> most effective </a:t>
            </a:r>
          </a:p>
          <a:p>
            <a:pPr lvl="1"/>
            <a:r>
              <a:rPr lang="en-US" sz="1800" dirty="0" smtClean="0"/>
              <a:t>Feedback control of divertor radiation via impurity particle balance control</a:t>
            </a:r>
          </a:p>
        </p:txBody>
      </p:sp>
      <p:pic>
        <p:nvPicPr>
          <p:cNvPr id="9" name="Picture 8" descr="iaea12-uedge-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64775"/>
            <a:ext cx="1828800" cy="194998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133600"/>
            <a:ext cx="4953000" cy="562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6248400"/>
            <a:ext cx="4998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r>
              <a:rPr lang="en-US" b="0" dirty="0">
                <a:latin typeface="Arial" charset="0"/>
              </a:rPr>
              <a:t>Diagnostics: IR </a:t>
            </a:r>
            <a:r>
              <a:rPr lang="en-US" b="0" dirty="0" smtClean="0">
                <a:latin typeface="Arial" charset="0"/>
              </a:rPr>
              <a:t>thermography, </a:t>
            </a:r>
            <a:r>
              <a:rPr lang="en-US" b="0" dirty="0">
                <a:latin typeface="Arial" charset="0"/>
              </a:rPr>
              <a:t>MPTS</a:t>
            </a:r>
            <a:r>
              <a:rPr lang="en-US" b="0" dirty="0" smtClean="0">
                <a:latin typeface="Arial" charset="0"/>
              </a:rPr>
              <a:t>, Spectroscopy, </a:t>
            </a:r>
            <a:r>
              <a:rPr lang="en-US" b="0" dirty="0">
                <a:latin typeface="Arial" charset="0"/>
              </a:rPr>
              <a:t>Langmuir probes</a:t>
            </a:r>
          </a:p>
        </p:txBody>
      </p:sp>
      <p:sp>
        <p:nvSpPr>
          <p:cNvPr id="11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18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2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control in NSTX-U will be accomplished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variety of fueling and exhaust techniques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990600"/>
            <a:ext cx="5562600" cy="548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/>
              <a:t>Density control goals for </a:t>
            </a:r>
            <a:r>
              <a:rPr lang="en-US" sz="1800" b="0" i="0" dirty="0"/>
              <a:t>NSTX-U: </a:t>
            </a:r>
          </a:p>
          <a:p>
            <a:pPr lvl="1"/>
            <a:r>
              <a:rPr lang="en-US" sz="1800" b="0" i="0" dirty="0" smtClean="0"/>
              <a:t>Lower </a:t>
            </a:r>
            <a:r>
              <a:rPr lang="en-US" sz="1800" b="0" i="0" dirty="0"/>
              <a:t>density to access reduced </a:t>
            </a:r>
            <a:r>
              <a:rPr lang="en-US" sz="1800" b="0" i="0" dirty="0" err="1" smtClean="0"/>
              <a:t>collisionality</a:t>
            </a:r>
            <a:endParaRPr lang="en-US" sz="1800" b="0" i="0" dirty="0" smtClean="0"/>
          </a:p>
          <a:p>
            <a:pPr lvl="2"/>
            <a:r>
              <a:rPr lang="en-US" sz="1600" b="0" i="0" dirty="0" smtClean="0"/>
              <a:t>As low as f</a:t>
            </a:r>
            <a:r>
              <a:rPr lang="en-US" sz="1600" b="0" i="0" baseline="-25000" dirty="0" smtClean="0"/>
              <a:t>G</a:t>
            </a:r>
            <a:r>
              <a:rPr lang="en-US" sz="1600" b="0" i="0" dirty="0" smtClean="0"/>
              <a:t>~0.3-0.5 desired</a:t>
            </a:r>
          </a:p>
          <a:p>
            <a:pPr lvl="1"/>
            <a:r>
              <a:rPr lang="en-US" sz="1800" b="0" i="0" dirty="0" smtClean="0"/>
              <a:t>Need </a:t>
            </a:r>
            <a:r>
              <a:rPr lang="en-US" sz="1800" b="0" i="0" dirty="0"/>
              <a:t>to avoid density </a:t>
            </a:r>
            <a:r>
              <a:rPr lang="en-US" sz="1800" b="0" i="0" dirty="0" smtClean="0"/>
              <a:t>limit in long</a:t>
            </a:r>
            <a:r>
              <a:rPr lang="en-US" sz="1800" b="0" i="0" dirty="0"/>
              <a:t>-pulse shots</a:t>
            </a:r>
          </a:p>
          <a:p>
            <a:pPr lvl="2"/>
            <a:r>
              <a:rPr lang="en-US" sz="1600" b="0" i="0" dirty="0"/>
              <a:t>Greenwald fraction f</a:t>
            </a:r>
            <a:r>
              <a:rPr lang="en-US" sz="1600" b="0" i="0" baseline="-25000" dirty="0"/>
              <a:t>G</a:t>
            </a:r>
            <a:r>
              <a:rPr lang="en-US" sz="1600" b="0" i="0" dirty="0"/>
              <a:t>~0.7-1.0 sufficient for non-inductive </a:t>
            </a:r>
            <a:r>
              <a:rPr lang="en-US" sz="1600" b="0" i="0" dirty="0" smtClean="0"/>
              <a:t>studies</a:t>
            </a:r>
            <a:endParaRPr lang="en-US" sz="1600" b="0" i="0" dirty="0"/>
          </a:p>
          <a:p>
            <a:pPr lvl="1"/>
            <a:r>
              <a:rPr lang="en-US" sz="1800" b="0" i="0" dirty="0"/>
              <a:t>Develop FNSF-relevant pumping </a:t>
            </a:r>
            <a:r>
              <a:rPr lang="en-US" sz="1800" b="0" i="0" dirty="0" smtClean="0"/>
              <a:t>scenarios</a:t>
            </a:r>
          </a:p>
          <a:p>
            <a:r>
              <a:rPr lang="en-US" sz="1800" b="0" i="0" dirty="0"/>
              <a:t>N</a:t>
            </a:r>
            <a:r>
              <a:rPr lang="en-US" sz="1800" b="0" i="0" dirty="0" smtClean="0"/>
              <a:t>ovel </a:t>
            </a:r>
            <a:r>
              <a:rPr lang="en-US" sz="1800" b="0" i="0" dirty="0"/>
              <a:t>and conventional </a:t>
            </a:r>
            <a:r>
              <a:rPr lang="en-US" sz="1800" b="0" i="0" dirty="0" smtClean="0"/>
              <a:t>pumping and fueling techniques for density control</a:t>
            </a:r>
            <a:endParaRPr lang="en-US" sz="1800" b="0" i="0" dirty="0"/>
          </a:p>
          <a:p>
            <a:pPr lvl="1"/>
            <a:r>
              <a:rPr lang="en-US" sz="1800" b="0" i="0" dirty="0"/>
              <a:t>Lithium </a:t>
            </a:r>
            <a:r>
              <a:rPr lang="en-US" sz="1800" b="0" i="0" dirty="0" smtClean="0"/>
              <a:t>coatings for </a:t>
            </a:r>
            <a:r>
              <a:rPr lang="en-US" sz="1800" b="0" i="0" dirty="0"/>
              <a:t>deuterium </a:t>
            </a:r>
            <a:r>
              <a:rPr lang="en-US" sz="1800" b="0" i="0" dirty="0" smtClean="0"/>
              <a:t>pumping</a:t>
            </a:r>
          </a:p>
          <a:p>
            <a:pPr lvl="1"/>
            <a:r>
              <a:rPr lang="en-US" sz="1800" b="0" i="0" dirty="0" err="1" smtClean="0"/>
              <a:t>Cryopumping</a:t>
            </a:r>
            <a:endParaRPr lang="en-US" sz="1800" b="0" i="0" dirty="0" smtClean="0"/>
          </a:p>
          <a:p>
            <a:pPr lvl="1"/>
            <a:r>
              <a:rPr lang="en-US" sz="1800" b="0" i="0" dirty="0" smtClean="0"/>
              <a:t>Conventional and supersonic </a:t>
            </a:r>
            <a:r>
              <a:rPr lang="en-US" sz="1800" b="0" i="0" dirty="0"/>
              <a:t>gas </a:t>
            </a:r>
            <a:r>
              <a:rPr lang="en-US" sz="1800" b="0" i="0" dirty="0" smtClean="0"/>
              <a:t>injectors</a:t>
            </a:r>
          </a:p>
          <a:p>
            <a:r>
              <a:rPr lang="en-US" sz="1800" b="0" i="0" dirty="0" smtClean="0">
                <a:solidFill>
                  <a:schemeClr val="tx1"/>
                </a:solidFill>
              </a:rPr>
              <a:t>Impurity control goal </a:t>
            </a:r>
            <a:r>
              <a:rPr lang="en-US" sz="1800" b="0" i="0" dirty="0" err="1" smtClean="0">
                <a:solidFill>
                  <a:schemeClr val="tx1"/>
                </a:solidFill>
              </a:rPr>
              <a:t>Z</a:t>
            </a:r>
            <a:r>
              <a:rPr lang="en-US" sz="1800" b="0" i="0" baseline="-25000" dirty="0" err="1" smtClean="0">
                <a:solidFill>
                  <a:schemeClr val="tx1"/>
                </a:solidFill>
              </a:rPr>
              <a:t>eff</a:t>
            </a:r>
            <a:r>
              <a:rPr lang="en-US" sz="1800" b="0" i="0" dirty="0" smtClean="0">
                <a:solidFill>
                  <a:schemeClr val="tx1"/>
                </a:solidFill>
              </a:rPr>
              <a:t> ~ 2-2.5</a:t>
            </a:r>
            <a:endParaRPr lang="en-US" sz="1800" b="0" i="0" dirty="0" smtClean="0"/>
          </a:p>
          <a:p>
            <a:pPr lvl="1"/>
            <a:r>
              <a:rPr lang="en-US" sz="1800" b="0" i="0" dirty="0" err="1" smtClean="0"/>
              <a:t>ELMy</a:t>
            </a:r>
            <a:r>
              <a:rPr lang="en-US" sz="1800" b="0" i="0" dirty="0" smtClean="0"/>
              <a:t> </a:t>
            </a:r>
            <a:r>
              <a:rPr lang="en-US" sz="1800" b="0" i="0" dirty="0"/>
              <a:t>H-modes with </a:t>
            </a:r>
            <a:r>
              <a:rPr lang="en-US" sz="1800" b="0" i="0" dirty="0" err="1"/>
              <a:t>boronized</a:t>
            </a:r>
            <a:r>
              <a:rPr lang="en-US" sz="1800" b="0" i="0" dirty="0"/>
              <a:t> carbon PFCs </a:t>
            </a:r>
            <a:endParaRPr lang="en-US" sz="1800" b="0" i="0" dirty="0" smtClean="0"/>
          </a:p>
          <a:p>
            <a:pPr lvl="1"/>
            <a:r>
              <a:rPr lang="en-US" sz="1800" b="0" i="0" dirty="0"/>
              <a:t>ELM-triggering with 3D fields </a:t>
            </a:r>
            <a:r>
              <a:rPr lang="en-US" sz="1800" b="0" i="0" dirty="0" smtClean="0"/>
              <a:t>and lithium granules to </a:t>
            </a:r>
            <a:r>
              <a:rPr lang="en-US" sz="1800" b="0" i="0" dirty="0"/>
              <a:t>expel impurities </a:t>
            </a:r>
            <a:r>
              <a:rPr lang="en-US" sz="1800" b="0" i="0" dirty="0" smtClean="0"/>
              <a:t> in H-modes with lithium</a:t>
            </a:r>
          </a:p>
          <a:p>
            <a:pPr lvl="1"/>
            <a:endParaRPr lang="en-US" sz="1200" b="0" i="0" dirty="0" smtClean="0"/>
          </a:p>
          <a:p>
            <a:pPr lvl="2"/>
            <a:endParaRPr lang="en-US" sz="800" b="0" i="0" dirty="0" smtClean="0"/>
          </a:p>
          <a:p>
            <a:pPr lvl="2"/>
            <a:endParaRPr lang="en-US" b="0" i="0" dirty="0" smtClean="0">
              <a:solidFill>
                <a:schemeClr val="tx1"/>
              </a:solidFill>
            </a:endParaRPr>
          </a:p>
          <a:p>
            <a:pPr marL="742950" lvl="2" indent="-342900"/>
            <a:endParaRPr lang="en-US" b="0" i="0" dirty="0">
              <a:solidFill>
                <a:schemeClr val="tx1"/>
              </a:solidFill>
            </a:endParaRPr>
          </a:p>
          <a:p>
            <a:endParaRPr lang="en-US" b="0" i="0" dirty="0"/>
          </a:p>
          <a:p>
            <a:endParaRPr lang="en-US" b="0" i="0" dirty="0" smtClean="0">
              <a:latin typeface="Arial" charset="0"/>
            </a:endParaRPr>
          </a:p>
          <a:p>
            <a:endParaRPr lang="en-US" b="0" i="0" dirty="0" smtClean="0">
              <a:latin typeface="Arial" charset="0"/>
            </a:endParaRPr>
          </a:p>
          <a:p>
            <a:pPr marL="914400" lvl="2" indent="0">
              <a:buFontTx/>
              <a:buNone/>
            </a:pPr>
            <a:endParaRPr lang="en-US" b="0" i="0" dirty="0">
              <a:latin typeface="Arial" charset="0"/>
            </a:endParaRPr>
          </a:p>
        </p:txBody>
      </p:sp>
      <p:pic>
        <p:nvPicPr>
          <p:cNvPr id="8" name="Picture 7" descr="plot_sig_133820-mod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219200"/>
            <a:ext cx="3346239" cy="5105400"/>
          </a:xfrm>
          <a:prstGeom prst="rect">
            <a:avLst/>
          </a:prstGeom>
        </p:spPr>
      </p:pic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19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9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029200"/>
          </a:xfrm>
        </p:spPr>
        <p:txBody>
          <a:bodyPr/>
          <a:lstStyle/>
          <a:p>
            <a:r>
              <a:rPr lang="en-US" dirty="0" smtClean="0"/>
              <a:t>Research Thrusts from Boundary TSG 5 Year Plan</a:t>
            </a:r>
          </a:p>
          <a:p>
            <a:pPr marL="630238" lvl="1" indent="-341313"/>
            <a:r>
              <a:rPr lang="en-US" dirty="0" smtClean="0"/>
              <a:t>BP</a:t>
            </a:r>
            <a:r>
              <a:rPr lang="en-US" dirty="0"/>
              <a:t>-1: Assess and control pedestal structure, edge transport and </a:t>
            </a:r>
            <a:r>
              <a:rPr lang="en-US" dirty="0" smtClean="0"/>
              <a:t>stability</a:t>
            </a:r>
          </a:p>
          <a:p>
            <a:pPr marL="1030288" lvl="2" indent="-341313"/>
            <a:r>
              <a:rPr lang="en-US" dirty="0" smtClean="0"/>
              <a:t>A. </a:t>
            </a:r>
            <a:r>
              <a:rPr lang="en-US" dirty="0" err="1" smtClean="0"/>
              <a:t>Diallo’s</a:t>
            </a:r>
            <a:r>
              <a:rPr lang="en-US" dirty="0" smtClean="0"/>
              <a:t> talk, next</a:t>
            </a:r>
            <a:endParaRPr lang="en-US" dirty="0"/>
          </a:p>
          <a:p>
            <a:pPr marL="623888" lvl="1" indent="-342900"/>
            <a:r>
              <a:rPr lang="en-US" dirty="0"/>
              <a:t>BP-2: Assess and control divertor heat and particle fluxes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Divertor heat flux mitigation with impurity seeding and divertor geometry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SOL transport and turbulence, impurity transport</a:t>
            </a:r>
          </a:p>
          <a:p>
            <a:pPr marL="623888" lvl="1" indent="-342900">
              <a:lnSpc>
                <a:spcPct val="95000"/>
              </a:lnSpc>
            </a:pPr>
            <a:r>
              <a:rPr lang="en-US" dirty="0"/>
              <a:t>BP-3: Establish 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Validate </a:t>
            </a:r>
            <a:r>
              <a:rPr lang="en-US" dirty="0" err="1"/>
              <a:t>cryo</a:t>
            </a:r>
            <a:r>
              <a:rPr lang="en-US" dirty="0"/>
              <a:t>-pump physics design, assess density control and recycling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Compare </a:t>
            </a:r>
            <a:r>
              <a:rPr lang="en-US" dirty="0" err="1"/>
              <a:t>cryo</a:t>
            </a:r>
            <a:r>
              <a:rPr lang="en-US" dirty="0"/>
              <a:t> to lithium coatings for particle (collisionality)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dirty="0" smtClean="0"/>
              <a:t>Research highlights – collaborations, NSTX</a:t>
            </a:r>
            <a:endParaRPr lang="en-US" dirty="0"/>
          </a:p>
          <a:p>
            <a:r>
              <a:rPr lang="en-US" dirty="0" smtClean="0"/>
              <a:t>Research plans for FY2015-2016</a:t>
            </a:r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5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57200" y="1143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0" dirty="0" smtClean="0"/>
              <a:t>Standard (STD) grids used in ST-FNSF divertor study with UEDGE code</a:t>
            </a:r>
            <a:endParaRPr lang="en-US" sz="3600" i="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28158"/>
          <a:stretch/>
        </p:blipFill>
        <p:spPr>
          <a:xfrm>
            <a:off x="4327930" y="3208259"/>
            <a:ext cx="4714471" cy="24634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r="18207" b="28935"/>
          <a:stretch/>
        </p:blipFill>
        <p:spPr>
          <a:xfrm>
            <a:off x="2295931" y="2008109"/>
            <a:ext cx="3856125" cy="24368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r="15036" b="27755"/>
          <a:stretch/>
        </p:blipFill>
        <p:spPr>
          <a:xfrm>
            <a:off x="223060" y="845277"/>
            <a:ext cx="4005593" cy="24772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600729" y="2808209"/>
            <a:ext cx="1422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00729" y="2808209"/>
            <a:ext cx="1320800" cy="400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31129" y="3957089"/>
            <a:ext cx="1422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79983" y="5271539"/>
            <a:ext cx="1422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969529" y="5271540"/>
            <a:ext cx="101600" cy="50061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6635023" y="5104382"/>
            <a:ext cx="606292" cy="346073"/>
          </a:xfrm>
          <a:prstGeom prst="arc">
            <a:avLst>
              <a:gd name="adj1" fmla="val 5247975"/>
              <a:gd name="adj2" fmla="val 0"/>
            </a:avLst>
          </a:prstGeom>
          <a:ln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637245" y="2816959"/>
            <a:ext cx="142471" cy="31754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52304" y="2857500"/>
            <a:ext cx="529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30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5788784" y="3657600"/>
            <a:ext cx="359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7158073" y="4965882"/>
            <a:ext cx="667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~-270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1381530" y="2816960"/>
            <a:ext cx="89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“STD 30”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13530" y="3962650"/>
            <a:ext cx="80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“STD</a:t>
            </a:r>
            <a:r>
              <a:rPr lang="en-US" dirty="0"/>
              <a:t> </a:t>
            </a:r>
            <a:r>
              <a:rPr lang="en-US" dirty="0" smtClean="0"/>
              <a:t>0”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40730" y="5241701"/>
            <a:ext cx="1029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“STD</a:t>
            </a:r>
            <a:r>
              <a:rPr lang="en-US" dirty="0"/>
              <a:t> </a:t>
            </a:r>
            <a:r>
              <a:rPr lang="en-US" dirty="0" smtClean="0"/>
              <a:t>-270”</a:t>
            </a:r>
            <a:endParaRPr lang="en-US" dirty="0"/>
          </a:p>
        </p:txBody>
      </p:sp>
      <p:sp>
        <p:nvSpPr>
          <p:cNvPr id="36" name="Arc 35"/>
          <p:cNvSpPr/>
          <p:nvPr/>
        </p:nvSpPr>
        <p:spPr>
          <a:xfrm>
            <a:off x="3204783" y="2765526"/>
            <a:ext cx="606292" cy="346073"/>
          </a:xfrm>
          <a:prstGeom prst="arc">
            <a:avLst>
              <a:gd name="adj1" fmla="val 19395018"/>
              <a:gd name="adj2" fmla="val 4168191"/>
            </a:avLst>
          </a:prstGeom>
          <a:ln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34314" y="3616050"/>
            <a:ext cx="76193" cy="33318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616618" y="4976665"/>
            <a:ext cx="1312353" cy="463346"/>
          </a:xfrm>
          <a:custGeom>
            <a:avLst/>
            <a:gdLst>
              <a:gd name="connsiteX0" fmla="*/ 0 w 478237"/>
              <a:gd name="connsiteY0" fmla="*/ 7839 h 62759"/>
              <a:gd name="connsiteX1" fmla="*/ 109759 w 478237"/>
              <a:gd name="connsiteY1" fmla="*/ 0 h 62759"/>
              <a:gd name="connsiteX2" fmla="*/ 274398 w 478237"/>
              <a:gd name="connsiteY2" fmla="*/ 15679 h 62759"/>
              <a:gd name="connsiteX3" fmla="*/ 415517 w 478237"/>
              <a:gd name="connsiteY3" fmla="*/ 47038 h 62759"/>
              <a:gd name="connsiteX4" fmla="*/ 478237 w 478237"/>
              <a:gd name="connsiteY4" fmla="*/ 62717 h 62759"/>
              <a:gd name="connsiteX0" fmla="*/ 0 w 478237"/>
              <a:gd name="connsiteY0" fmla="*/ 8656 h 63534"/>
              <a:gd name="connsiteX1" fmla="*/ 109759 w 478237"/>
              <a:gd name="connsiteY1" fmla="*/ 817 h 63534"/>
              <a:gd name="connsiteX2" fmla="*/ 248121 w 478237"/>
              <a:gd name="connsiteY2" fmla="*/ 29679 h 63534"/>
              <a:gd name="connsiteX3" fmla="*/ 415517 w 478237"/>
              <a:gd name="connsiteY3" fmla="*/ 47855 h 63534"/>
              <a:gd name="connsiteX4" fmla="*/ 478237 w 478237"/>
              <a:gd name="connsiteY4" fmla="*/ 63534 h 63534"/>
              <a:gd name="connsiteX0" fmla="*/ 0 w 478237"/>
              <a:gd name="connsiteY0" fmla="*/ 8656 h 76443"/>
              <a:gd name="connsiteX1" fmla="*/ 109759 w 478237"/>
              <a:gd name="connsiteY1" fmla="*/ 817 h 76443"/>
              <a:gd name="connsiteX2" fmla="*/ 248121 w 478237"/>
              <a:gd name="connsiteY2" fmla="*/ 29679 h 76443"/>
              <a:gd name="connsiteX3" fmla="*/ 399751 w 478237"/>
              <a:gd name="connsiteY3" fmla="*/ 75319 h 76443"/>
              <a:gd name="connsiteX4" fmla="*/ 478237 w 478237"/>
              <a:gd name="connsiteY4" fmla="*/ 63534 h 76443"/>
              <a:gd name="connsiteX0" fmla="*/ 0 w 436194"/>
              <a:gd name="connsiteY0" fmla="*/ 5073 h 77254"/>
              <a:gd name="connsiteX1" fmla="*/ 67716 w 436194"/>
              <a:gd name="connsiteY1" fmla="*/ 1628 h 77254"/>
              <a:gd name="connsiteX2" fmla="*/ 206078 w 436194"/>
              <a:gd name="connsiteY2" fmla="*/ 30490 h 77254"/>
              <a:gd name="connsiteX3" fmla="*/ 357708 w 436194"/>
              <a:gd name="connsiteY3" fmla="*/ 76130 h 77254"/>
              <a:gd name="connsiteX4" fmla="*/ 436194 w 436194"/>
              <a:gd name="connsiteY4" fmla="*/ 64345 h 77254"/>
              <a:gd name="connsiteX0" fmla="*/ 0 w 436194"/>
              <a:gd name="connsiteY0" fmla="*/ 4207 h 76388"/>
              <a:gd name="connsiteX1" fmla="*/ 104504 w 436194"/>
              <a:gd name="connsiteY1" fmla="*/ 1860 h 76388"/>
              <a:gd name="connsiteX2" fmla="*/ 206078 w 436194"/>
              <a:gd name="connsiteY2" fmla="*/ 29624 h 76388"/>
              <a:gd name="connsiteX3" fmla="*/ 357708 w 436194"/>
              <a:gd name="connsiteY3" fmla="*/ 75264 h 76388"/>
              <a:gd name="connsiteX4" fmla="*/ 436194 w 436194"/>
              <a:gd name="connsiteY4" fmla="*/ 63479 h 76388"/>
              <a:gd name="connsiteX0" fmla="*/ 0 w 436194"/>
              <a:gd name="connsiteY0" fmla="*/ 3153 h 76122"/>
              <a:gd name="connsiteX1" fmla="*/ 104504 w 436194"/>
              <a:gd name="connsiteY1" fmla="*/ 806 h 76122"/>
              <a:gd name="connsiteX2" fmla="*/ 182429 w 436194"/>
              <a:gd name="connsiteY2" fmla="*/ 14289 h 76122"/>
              <a:gd name="connsiteX3" fmla="*/ 357708 w 436194"/>
              <a:gd name="connsiteY3" fmla="*/ 74210 h 76122"/>
              <a:gd name="connsiteX4" fmla="*/ 436194 w 436194"/>
              <a:gd name="connsiteY4" fmla="*/ 62425 h 76122"/>
              <a:gd name="connsiteX0" fmla="*/ 0 w 436194"/>
              <a:gd name="connsiteY0" fmla="*/ 3153 h 62425"/>
              <a:gd name="connsiteX1" fmla="*/ 104504 w 436194"/>
              <a:gd name="connsiteY1" fmla="*/ 806 h 62425"/>
              <a:gd name="connsiteX2" fmla="*/ 182429 w 436194"/>
              <a:gd name="connsiteY2" fmla="*/ 14289 h 62425"/>
              <a:gd name="connsiteX3" fmla="*/ 270995 w 436194"/>
              <a:gd name="connsiteY3" fmla="*/ 43450 h 62425"/>
              <a:gd name="connsiteX4" fmla="*/ 436194 w 436194"/>
              <a:gd name="connsiteY4" fmla="*/ 62425 h 62425"/>
              <a:gd name="connsiteX0" fmla="*/ 0 w 341597"/>
              <a:gd name="connsiteY0" fmla="*/ 3153 h 81101"/>
              <a:gd name="connsiteX1" fmla="*/ 104504 w 341597"/>
              <a:gd name="connsiteY1" fmla="*/ 806 h 81101"/>
              <a:gd name="connsiteX2" fmla="*/ 182429 w 341597"/>
              <a:gd name="connsiteY2" fmla="*/ 14289 h 81101"/>
              <a:gd name="connsiteX3" fmla="*/ 270995 w 341597"/>
              <a:gd name="connsiteY3" fmla="*/ 43450 h 81101"/>
              <a:gd name="connsiteX4" fmla="*/ 341597 w 341597"/>
              <a:gd name="connsiteY4" fmla="*/ 81101 h 81101"/>
              <a:gd name="connsiteX0" fmla="*/ 0 w 341597"/>
              <a:gd name="connsiteY0" fmla="*/ 3153 h 81101"/>
              <a:gd name="connsiteX1" fmla="*/ 104504 w 341597"/>
              <a:gd name="connsiteY1" fmla="*/ 806 h 81101"/>
              <a:gd name="connsiteX2" fmla="*/ 182429 w 341597"/>
              <a:gd name="connsiteY2" fmla="*/ 14289 h 81101"/>
              <a:gd name="connsiteX3" fmla="*/ 270995 w 341597"/>
              <a:gd name="connsiteY3" fmla="*/ 43450 h 81101"/>
              <a:gd name="connsiteX4" fmla="*/ 341597 w 341597"/>
              <a:gd name="connsiteY4" fmla="*/ 81101 h 81101"/>
              <a:gd name="connsiteX0" fmla="*/ 0 w 341597"/>
              <a:gd name="connsiteY0" fmla="*/ 3153 h 81101"/>
              <a:gd name="connsiteX1" fmla="*/ 104504 w 341597"/>
              <a:gd name="connsiteY1" fmla="*/ 806 h 81101"/>
              <a:gd name="connsiteX2" fmla="*/ 182429 w 341597"/>
              <a:gd name="connsiteY2" fmla="*/ 14289 h 81101"/>
              <a:gd name="connsiteX3" fmla="*/ 270995 w 341597"/>
              <a:gd name="connsiteY3" fmla="*/ 43450 h 81101"/>
              <a:gd name="connsiteX4" fmla="*/ 341597 w 341597"/>
              <a:gd name="connsiteY4" fmla="*/ 81101 h 81101"/>
              <a:gd name="connsiteX0" fmla="*/ 0 w 341597"/>
              <a:gd name="connsiteY0" fmla="*/ 6053 h 84001"/>
              <a:gd name="connsiteX1" fmla="*/ 104504 w 341597"/>
              <a:gd name="connsiteY1" fmla="*/ 410 h 84001"/>
              <a:gd name="connsiteX2" fmla="*/ 182429 w 341597"/>
              <a:gd name="connsiteY2" fmla="*/ 17189 h 84001"/>
              <a:gd name="connsiteX3" fmla="*/ 270995 w 341597"/>
              <a:gd name="connsiteY3" fmla="*/ 46350 h 84001"/>
              <a:gd name="connsiteX4" fmla="*/ 341597 w 341597"/>
              <a:gd name="connsiteY4" fmla="*/ 84001 h 84001"/>
              <a:gd name="connsiteX0" fmla="*/ 0 w 341597"/>
              <a:gd name="connsiteY0" fmla="*/ 3153 h 81101"/>
              <a:gd name="connsiteX1" fmla="*/ 101876 w 341597"/>
              <a:gd name="connsiteY1" fmla="*/ 806 h 81101"/>
              <a:gd name="connsiteX2" fmla="*/ 182429 w 341597"/>
              <a:gd name="connsiteY2" fmla="*/ 14289 h 81101"/>
              <a:gd name="connsiteX3" fmla="*/ 270995 w 341597"/>
              <a:gd name="connsiteY3" fmla="*/ 43450 h 81101"/>
              <a:gd name="connsiteX4" fmla="*/ 341597 w 341597"/>
              <a:gd name="connsiteY4" fmla="*/ 81101 h 81101"/>
              <a:gd name="connsiteX0" fmla="*/ 0 w 341597"/>
              <a:gd name="connsiteY0" fmla="*/ 3153 h 81101"/>
              <a:gd name="connsiteX1" fmla="*/ 101876 w 341597"/>
              <a:gd name="connsiteY1" fmla="*/ 806 h 81101"/>
              <a:gd name="connsiteX2" fmla="*/ 182429 w 341597"/>
              <a:gd name="connsiteY2" fmla="*/ 14289 h 81101"/>
              <a:gd name="connsiteX3" fmla="*/ 270995 w 341597"/>
              <a:gd name="connsiteY3" fmla="*/ 43450 h 81101"/>
              <a:gd name="connsiteX4" fmla="*/ 341597 w 341597"/>
              <a:gd name="connsiteY4" fmla="*/ 81101 h 81101"/>
              <a:gd name="connsiteX0" fmla="*/ 0 w 341597"/>
              <a:gd name="connsiteY0" fmla="*/ 3153 h 81101"/>
              <a:gd name="connsiteX1" fmla="*/ 101876 w 341597"/>
              <a:gd name="connsiteY1" fmla="*/ 806 h 81101"/>
              <a:gd name="connsiteX2" fmla="*/ 182429 w 341597"/>
              <a:gd name="connsiteY2" fmla="*/ 14289 h 81101"/>
              <a:gd name="connsiteX3" fmla="*/ 270995 w 341597"/>
              <a:gd name="connsiteY3" fmla="*/ 43450 h 81101"/>
              <a:gd name="connsiteX4" fmla="*/ 341597 w 341597"/>
              <a:gd name="connsiteY4" fmla="*/ 81101 h 81101"/>
              <a:gd name="connsiteX0" fmla="*/ 0 w 346703"/>
              <a:gd name="connsiteY0" fmla="*/ 3153 h 81101"/>
              <a:gd name="connsiteX1" fmla="*/ 101876 w 346703"/>
              <a:gd name="connsiteY1" fmla="*/ 806 h 81101"/>
              <a:gd name="connsiteX2" fmla="*/ 182429 w 346703"/>
              <a:gd name="connsiteY2" fmla="*/ 14289 h 81101"/>
              <a:gd name="connsiteX3" fmla="*/ 345039 w 346703"/>
              <a:gd name="connsiteY3" fmla="*/ 32376 h 81101"/>
              <a:gd name="connsiteX4" fmla="*/ 270995 w 346703"/>
              <a:gd name="connsiteY4" fmla="*/ 43450 h 81101"/>
              <a:gd name="connsiteX5" fmla="*/ 341597 w 346703"/>
              <a:gd name="connsiteY5" fmla="*/ 81101 h 81101"/>
              <a:gd name="connsiteX0" fmla="*/ 0 w 341597"/>
              <a:gd name="connsiteY0" fmla="*/ 3153 h 81101"/>
              <a:gd name="connsiteX1" fmla="*/ 101876 w 341597"/>
              <a:gd name="connsiteY1" fmla="*/ 806 h 81101"/>
              <a:gd name="connsiteX2" fmla="*/ 182429 w 341597"/>
              <a:gd name="connsiteY2" fmla="*/ 14289 h 81101"/>
              <a:gd name="connsiteX3" fmla="*/ 270995 w 341597"/>
              <a:gd name="connsiteY3" fmla="*/ 43450 h 81101"/>
              <a:gd name="connsiteX4" fmla="*/ 341597 w 341597"/>
              <a:gd name="connsiteY4" fmla="*/ 81101 h 81101"/>
              <a:gd name="connsiteX0" fmla="*/ 0 w 341597"/>
              <a:gd name="connsiteY0" fmla="*/ 6721 h 84669"/>
              <a:gd name="connsiteX1" fmla="*/ 98684 w 341597"/>
              <a:gd name="connsiteY1" fmla="*/ 370 h 84669"/>
              <a:gd name="connsiteX2" fmla="*/ 182429 w 341597"/>
              <a:gd name="connsiteY2" fmla="*/ 17857 h 84669"/>
              <a:gd name="connsiteX3" fmla="*/ 270995 w 341597"/>
              <a:gd name="connsiteY3" fmla="*/ 47018 h 84669"/>
              <a:gd name="connsiteX4" fmla="*/ 341597 w 341597"/>
              <a:gd name="connsiteY4" fmla="*/ 84669 h 84669"/>
              <a:gd name="connsiteX0" fmla="*/ 0 w 341597"/>
              <a:gd name="connsiteY0" fmla="*/ 5063 h 83011"/>
              <a:gd name="connsiteX1" fmla="*/ 98684 w 341597"/>
              <a:gd name="connsiteY1" fmla="*/ 492 h 83011"/>
              <a:gd name="connsiteX2" fmla="*/ 182429 w 341597"/>
              <a:gd name="connsiteY2" fmla="*/ 16199 h 83011"/>
              <a:gd name="connsiteX3" fmla="*/ 270995 w 341597"/>
              <a:gd name="connsiteY3" fmla="*/ 45360 h 83011"/>
              <a:gd name="connsiteX4" fmla="*/ 341597 w 341597"/>
              <a:gd name="connsiteY4" fmla="*/ 83011 h 83011"/>
              <a:gd name="connsiteX0" fmla="*/ 0 w 341597"/>
              <a:gd name="connsiteY0" fmla="*/ 5063 h 83011"/>
              <a:gd name="connsiteX1" fmla="*/ 98684 w 341597"/>
              <a:gd name="connsiteY1" fmla="*/ 492 h 83011"/>
              <a:gd name="connsiteX2" fmla="*/ 177108 w 341597"/>
              <a:gd name="connsiteY2" fmla="*/ 16199 h 83011"/>
              <a:gd name="connsiteX3" fmla="*/ 270995 w 341597"/>
              <a:gd name="connsiteY3" fmla="*/ 45360 h 83011"/>
              <a:gd name="connsiteX4" fmla="*/ 341597 w 341597"/>
              <a:gd name="connsiteY4" fmla="*/ 83011 h 83011"/>
              <a:gd name="connsiteX0" fmla="*/ 0 w 341597"/>
              <a:gd name="connsiteY0" fmla="*/ 5063 h 83011"/>
              <a:gd name="connsiteX1" fmla="*/ 98684 w 341597"/>
              <a:gd name="connsiteY1" fmla="*/ 492 h 83011"/>
              <a:gd name="connsiteX2" fmla="*/ 177108 w 341597"/>
              <a:gd name="connsiteY2" fmla="*/ 16199 h 83011"/>
              <a:gd name="connsiteX3" fmla="*/ 265674 w 341597"/>
              <a:gd name="connsiteY3" fmla="*/ 46695 h 83011"/>
              <a:gd name="connsiteX4" fmla="*/ 341597 w 341597"/>
              <a:gd name="connsiteY4" fmla="*/ 83011 h 83011"/>
              <a:gd name="connsiteX0" fmla="*/ 0 w 341597"/>
              <a:gd name="connsiteY0" fmla="*/ 5063 h 83011"/>
              <a:gd name="connsiteX1" fmla="*/ 98684 w 341597"/>
              <a:gd name="connsiteY1" fmla="*/ 492 h 83011"/>
              <a:gd name="connsiteX2" fmla="*/ 177108 w 341597"/>
              <a:gd name="connsiteY2" fmla="*/ 16199 h 83011"/>
              <a:gd name="connsiteX3" fmla="*/ 261418 w 341597"/>
              <a:gd name="connsiteY3" fmla="*/ 48030 h 83011"/>
              <a:gd name="connsiteX4" fmla="*/ 341597 w 341597"/>
              <a:gd name="connsiteY4" fmla="*/ 83011 h 83011"/>
              <a:gd name="connsiteX0" fmla="*/ 0 w 334148"/>
              <a:gd name="connsiteY0" fmla="*/ 5063 h 83901"/>
              <a:gd name="connsiteX1" fmla="*/ 98684 w 334148"/>
              <a:gd name="connsiteY1" fmla="*/ 492 h 83901"/>
              <a:gd name="connsiteX2" fmla="*/ 177108 w 334148"/>
              <a:gd name="connsiteY2" fmla="*/ 16199 h 83901"/>
              <a:gd name="connsiteX3" fmla="*/ 261418 w 334148"/>
              <a:gd name="connsiteY3" fmla="*/ 48030 h 83901"/>
              <a:gd name="connsiteX4" fmla="*/ 334148 w 334148"/>
              <a:gd name="connsiteY4" fmla="*/ 83901 h 83901"/>
              <a:gd name="connsiteX0" fmla="*/ 0 w 327763"/>
              <a:gd name="connsiteY0" fmla="*/ 5063 h 84346"/>
              <a:gd name="connsiteX1" fmla="*/ 98684 w 327763"/>
              <a:gd name="connsiteY1" fmla="*/ 492 h 84346"/>
              <a:gd name="connsiteX2" fmla="*/ 177108 w 327763"/>
              <a:gd name="connsiteY2" fmla="*/ 16199 h 84346"/>
              <a:gd name="connsiteX3" fmla="*/ 261418 w 327763"/>
              <a:gd name="connsiteY3" fmla="*/ 48030 h 84346"/>
              <a:gd name="connsiteX4" fmla="*/ 327763 w 327763"/>
              <a:gd name="connsiteY4" fmla="*/ 84346 h 84346"/>
              <a:gd name="connsiteX0" fmla="*/ 0 w 327763"/>
              <a:gd name="connsiteY0" fmla="*/ 5063 h 84346"/>
              <a:gd name="connsiteX1" fmla="*/ 98684 w 327763"/>
              <a:gd name="connsiteY1" fmla="*/ 492 h 84346"/>
              <a:gd name="connsiteX2" fmla="*/ 177108 w 327763"/>
              <a:gd name="connsiteY2" fmla="*/ 16199 h 84346"/>
              <a:gd name="connsiteX3" fmla="*/ 252905 w 327763"/>
              <a:gd name="connsiteY3" fmla="*/ 48920 h 84346"/>
              <a:gd name="connsiteX4" fmla="*/ 327763 w 327763"/>
              <a:gd name="connsiteY4" fmla="*/ 84346 h 84346"/>
              <a:gd name="connsiteX0" fmla="*/ 0 w 329891"/>
              <a:gd name="connsiteY0" fmla="*/ 5063 h 86126"/>
              <a:gd name="connsiteX1" fmla="*/ 98684 w 329891"/>
              <a:gd name="connsiteY1" fmla="*/ 492 h 86126"/>
              <a:gd name="connsiteX2" fmla="*/ 177108 w 329891"/>
              <a:gd name="connsiteY2" fmla="*/ 16199 h 86126"/>
              <a:gd name="connsiteX3" fmla="*/ 252905 w 329891"/>
              <a:gd name="connsiteY3" fmla="*/ 48920 h 86126"/>
              <a:gd name="connsiteX4" fmla="*/ 329891 w 329891"/>
              <a:gd name="connsiteY4" fmla="*/ 86126 h 86126"/>
              <a:gd name="connsiteX0" fmla="*/ 0 w 324570"/>
              <a:gd name="connsiteY0" fmla="*/ 5063 h 87461"/>
              <a:gd name="connsiteX1" fmla="*/ 98684 w 324570"/>
              <a:gd name="connsiteY1" fmla="*/ 492 h 87461"/>
              <a:gd name="connsiteX2" fmla="*/ 177108 w 324570"/>
              <a:gd name="connsiteY2" fmla="*/ 16199 h 87461"/>
              <a:gd name="connsiteX3" fmla="*/ 252905 w 324570"/>
              <a:gd name="connsiteY3" fmla="*/ 48920 h 87461"/>
              <a:gd name="connsiteX4" fmla="*/ 324570 w 324570"/>
              <a:gd name="connsiteY4" fmla="*/ 87461 h 87461"/>
              <a:gd name="connsiteX0" fmla="*/ 0 w 329891"/>
              <a:gd name="connsiteY0" fmla="*/ 5063 h 86571"/>
              <a:gd name="connsiteX1" fmla="*/ 98684 w 329891"/>
              <a:gd name="connsiteY1" fmla="*/ 492 h 86571"/>
              <a:gd name="connsiteX2" fmla="*/ 177108 w 329891"/>
              <a:gd name="connsiteY2" fmla="*/ 16199 h 86571"/>
              <a:gd name="connsiteX3" fmla="*/ 252905 w 329891"/>
              <a:gd name="connsiteY3" fmla="*/ 48920 h 86571"/>
              <a:gd name="connsiteX4" fmla="*/ 329891 w 329891"/>
              <a:gd name="connsiteY4" fmla="*/ 86571 h 86571"/>
              <a:gd name="connsiteX0" fmla="*/ 0 w 329891"/>
              <a:gd name="connsiteY0" fmla="*/ 5063 h 86571"/>
              <a:gd name="connsiteX1" fmla="*/ 98684 w 329891"/>
              <a:gd name="connsiteY1" fmla="*/ 492 h 86571"/>
              <a:gd name="connsiteX2" fmla="*/ 177108 w 329891"/>
              <a:gd name="connsiteY2" fmla="*/ 16199 h 86571"/>
              <a:gd name="connsiteX3" fmla="*/ 252905 w 329891"/>
              <a:gd name="connsiteY3" fmla="*/ 48920 h 86571"/>
              <a:gd name="connsiteX4" fmla="*/ 329891 w 329891"/>
              <a:gd name="connsiteY4" fmla="*/ 86571 h 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91" h="86571">
                <a:moveTo>
                  <a:pt x="0" y="5063"/>
                </a:moveTo>
                <a:cubicBezTo>
                  <a:pt x="36586" y="2450"/>
                  <a:pt x="69166" y="-1364"/>
                  <a:pt x="98684" y="492"/>
                </a:cubicBezTo>
                <a:cubicBezTo>
                  <a:pt x="128202" y="2348"/>
                  <a:pt x="148921" y="9092"/>
                  <a:pt x="177108" y="16199"/>
                </a:cubicBezTo>
                <a:cubicBezTo>
                  <a:pt x="205295" y="23306"/>
                  <a:pt x="227441" y="37191"/>
                  <a:pt x="252905" y="48920"/>
                </a:cubicBezTo>
                <a:cubicBezTo>
                  <a:pt x="278369" y="60649"/>
                  <a:pt x="283764" y="64600"/>
                  <a:pt x="329891" y="86571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995334" y="1708548"/>
            <a:ext cx="210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pumping surface</a:t>
            </a:r>
          </a:p>
          <a:p>
            <a:r>
              <a:rPr lang="en-US" dirty="0" smtClean="0"/>
              <a:t>indicated by		. 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757067" y="2032659"/>
            <a:ext cx="651267" cy="98561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20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7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1143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0" dirty="0" smtClean="0"/>
              <a:t>Snowflake (SFD) </a:t>
            </a:r>
            <a:r>
              <a:rPr lang="en-US" sz="3600" i="0" dirty="0"/>
              <a:t>grids used in ST-FNSF divertor study with UEDGE code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075" t="18896" r="17682" b="30724"/>
          <a:stretch/>
        </p:blipFill>
        <p:spPr>
          <a:xfrm>
            <a:off x="423334" y="1200150"/>
            <a:ext cx="5313409" cy="2553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8425" b="16113"/>
          <a:stretch/>
        </p:blipFill>
        <p:spPr>
          <a:xfrm>
            <a:off x="3881235" y="3679757"/>
            <a:ext cx="4714471" cy="22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1266" y="2411838"/>
            <a:ext cx="210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pumping surface</a:t>
            </a:r>
          </a:p>
          <a:p>
            <a:r>
              <a:rPr lang="en-US" dirty="0" smtClean="0"/>
              <a:t>indicated by		.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66747" y="2729997"/>
            <a:ext cx="651267" cy="98561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96035" y="3133937"/>
            <a:ext cx="105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“Super-SF”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1467" y="5134961"/>
            <a:ext cx="680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“SFD”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30227" y="3299455"/>
            <a:ext cx="372533" cy="61913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7434" y="5118292"/>
            <a:ext cx="139033" cy="181904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8409" y="3300264"/>
            <a:ext cx="1422400" cy="27045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8409" y="3300264"/>
            <a:ext cx="1422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6723" y="3304373"/>
            <a:ext cx="43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22" name="Arc 21"/>
          <p:cNvSpPr/>
          <p:nvPr/>
        </p:nvSpPr>
        <p:spPr>
          <a:xfrm>
            <a:off x="5446757" y="3257550"/>
            <a:ext cx="485288" cy="286036"/>
          </a:xfrm>
          <a:prstGeom prst="arc">
            <a:avLst>
              <a:gd name="adj1" fmla="val 19395018"/>
              <a:gd name="adj2" fmla="val 4168191"/>
            </a:avLst>
          </a:prstGeom>
          <a:ln w="38100">
            <a:solidFill>
              <a:srgbClr val="008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21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9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0" dirty="0" smtClean="0"/>
              <a:t>Outer </a:t>
            </a:r>
            <a:r>
              <a:rPr lang="en-US" sz="2400" i="0" dirty="0" err="1" smtClean="0"/>
              <a:t>divertor</a:t>
            </a:r>
            <a:r>
              <a:rPr lang="en-US" sz="2400" i="0" dirty="0" smtClean="0"/>
              <a:t> profiles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7620000" cy="5273644"/>
          </a:xfrm>
          <a:prstGeom prst="rect">
            <a:avLst/>
          </a:prstGeom>
        </p:spPr>
      </p:pic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22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0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ryo</a:t>
            </a:r>
            <a:r>
              <a:rPr lang="en-US" dirty="0"/>
              <a:t>-</a:t>
            </a:r>
            <a:r>
              <a:rPr lang="en-US" dirty="0" smtClean="0"/>
              <a:t>pump will be key for density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collisionality</a:t>
            </a:r>
            <a:r>
              <a:rPr lang="en-US" dirty="0" smtClean="0"/>
              <a:t> control in Years 4-5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066800"/>
            <a:ext cx="36576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b="0" i="0" dirty="0" err="1"/>
              <a:t>Cryo</a:t>
            </a:r>
            <a:r>
              <a:rPr lang="en-US" sz="2000" b="0" i="0" dirty="0"/>
              <a:t>-pump is proven technology for plasma density control</a:t>
            </a:r>
          </a:p>
          <a:p>
            <a:pPr lvl="1">
              <a:defRPr/>
            </a:pPr>
            <a:r>
              <a:rPr lang="en-US" sz="1800" b="0" i="0" dirty="0" smtClean="0"/>
              <a:t>NSTX</a:t>
            </a:r>
            <a:r>
              <a:rPr lang="en-US" sz="1800" b="0" i="0" dirty="0"/>
              <a:t>-U design is similar to DIII-D </a:t>
            </a:r>
          </a:p>
          <a:p>
            <a:pPr lvl="1">
              <a:defRPr/>
            </a:pPr>
            <a:r>
              <a:rPr lang="en-US" sz="1800" b="0" i="0" dirty="0" smtClean="0"/>
              <a:t>Need </a:t>
            </a:r>
            <a:r>
              <a:rPr lang="en-US" sz="1800" b="0" i="0" dirty="0"/>
              <a:t>plenum pressure of 0.6 </a:t>
            </a:r>
            <a:r>
              <a:rPr lang="en-US" sz="1800" b="0" i="0" dirty="0" err="1"/>
              <a:t>mTorr</a:t>
            </a:r>
            <a:r>
              <a:rPr lang="en-US" sz="1800" b="0" i="0" dirty="0"/>
              <a:t> to pump </a:t>
            </a:r>
            <a:r>
              <a:rPr lang="en-US" sz="1800" b="0" i="0" dirty="0" smtClean="0"/>
              <a:t>NBI input</a:t>
            </a:r>
            <a:endParaRPr lang="en-US" sz="1800" b="0" i="0" dirty="0"/>
          </a:p>
          <a:p>
            <a:pPr lvl="1">
              <a:defRPr/>
            </a:pPr>
            <a:endParaRPr lang="en-US" b="0" i="0" dirty="0" smtClean="0">
              <a:latin typeface="Arial" charset="0"/>
            </a:endParaRPr>
          </a:p>
          <a:p>
            <a:endParaRPr lang="en-US" b="0" i="0" dirty="0" smtClean="0">
              <a:latin typeface="Arial" charset="0"/>
            </a:endParaRPr>
          </a:p>
          <a:p>
            <a:pPr marL="914400" lvl="2" indent="0">
              <a:buFontTx/>
              <a:buNone/>
            </a:pPr>
            <a:endParaRPr lang="en-US" b="0" i="0" dirty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81400"/>
            <a:ext cx="62484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2000" b="0" i="0" dirty="0"/>
          </a:p>
          <a:p>
            <a:r>
              <a:rPr lang="en-US" sz="1800" b="0" i="0" dirty="0"/>
              <a:t>P</a:t>
            </a:r>
            <a:r>
              <a:rPr lang="en-US" sz="1800" b="0" i="0" dirty="0" smtClean="0"/>
              <a:t>ressures </a:t>
            </a:r>
            <a:r>
              <a:rPr lang="en-US" sz="1800" b="0" i="0" dirty="0"/>
              <a:t>&gt;1 </a:t>
            </a:r>
            <a:r>
              <a:rPr lang="en-US" sz="1800" b="0" i="0" dirty="0" err="1"/>
              <a:t>mTorr</a:t>
            </a:r>
            <a:r>
              <a:rPr lang="en-US" sz="1800" b="0" i="0" dirty="0"/>
              <a:t> can be reached over wide range of plasma shapes and SOL widths </a:t>
            </a:r>
          </a:p>
          <a:p>
            <a:pPr lvl="1">
              <a:defRPr/>
            </a:pPr>
            <a:r>
              <a:rPr lang="en-US" sz="1600" b="0" i="0" dirty="0" smtClean="0"/>
              <a:t>Semi</a:t>
            </a:r>
            <a:r>
              <a:rPr lang="en-US" sz="1600" b="0" i="0" dirty="0"/>
              <a:t>-analytic pumping model used to optimize plenum </a:t>
            </a:r>
            <a:r>
              <a:rPr lang="en-US" sz="1600" b="0" i="0" dirty="0" smtClean="0"/>
              <a:t>geometry</a:t>
            </a:r>
          </a:p>
          <a:p>
            <a:r>
              <a:rPr lang="en-US" sz="1800" b="0" i="0" dirty="0" smtClean="0"/>
              <a:t>Optimized </a:t>
            </a:r>
            <a:r>
              <a:rPr lang="en-US" sz="1800" b="0" i="0" dirty="0"/>
              <a:t>plenum geometry can pump </a:t>
            </a:r>
            <a:r>
              <a:rPr lang="en-US" sz="1800" b="0" i="0" dirty="0" smtClean="0"/>
              <a:t>conventional </a:t>
            </a:r>
            <a:r>
              <a:rPr lang="en-US" sz="1800" b="0" i="0" dirty="0"/>
              <a:t>and snowflake </a:t>
            </a:r>
            <a:r>
              <a:rPr lang="en-US" sz="1800" b="0" i="0" dirty="0" err="1"/>
              <a:t>divertors</a:t>
            </a:r>
            <a:r>
              <a:rPr lang="en-US" sz="1800" b="0" i="0" dirty="0"/>
              <a:t> over a range of R</a:t>
            </a:r>
            <a:r>
              <a:rPr lang="en-US" sz="1800" b="0" i="0" baseline="-25000" dirty="0"/>
              <a:t>OSP</a:t>
            </a:r>
            <a:r>
              <a:rPr lang="en-US" sz="1800" b="0" i="0" dirty="0"/>
              <a:t>, </a:t>
            </a:r>
            <a:r>
              <a:rPr lang="en-US" sz="1800" b="0" i="0" dirty="0" err="1"/>
              <a:t>I</a:t>
            </a:r>
            <a:r>
              <a:rPr lang="en-US" sz="1800" b="0" i="0" baseline="-25000" dirty="0" err="1"/>
              <a:t>p</a:t>
            </a:r>
            <a:r>
              <a:rPr lang="en-US" sz="1800" b="0" i="0" dirty="0"/>
              <a:t> </a:t>
            </a:r>
          </a:p>
          <a:p>
            <a:pPr lvl="1"/>
            <a:r>
              <a:rPr lang="en-US" sz="1600" b="0" i="0" dirty="0"/>
              <a:t>Cannot </a:t>
            </a:r>
            <a:r>
              <a:rPr lang="en-US" sz="1600" b="0" i="0" dirty="0" smtClean="0"/>
              <a:t>sustain </a:t>
            </a:r>
            <a:r>
              <a:rPr lang="en-US" sz="1600" b="0" i="0" dirty="0" err="1" smtClean="0"/>
              <a:t>f</a:t>
            </a:r>
            <a:r>
              <a:rPr lang="en-US" sz="1600" b="0" i="0" baseline="-25000" dirty="0" err="1" smtClean="0"/>
              <a:t>G</a:t>
            </a:r>
            <a:r>
              <a:rPr lang="en-US" sz="1600" b="0" i="0" dirty="0" smtClean="0"/>
              <a:t> </a:t>
            </a:r>
            <a:r>
              <a:rPr lang="en-US" sz="1600" b="0" i="0" dirty="0"/>
              <a:t>&lt; 1 </a:t>
            </a:r>
            <a:r>
              <a:rPr lang="en-US" sz="1600" b="0" i="0" dirty="0" smtClean="0"/>
              <a:t>at 2 MA with standard divertor</a:t>
            </a:r>
          </a:p>
          <a:p>
            <a:pPr lvl="1"/>
            <a:r>
              <a:rPr lang="en-US" sz="1600" b="0" i="0" dirty="0" smtClean="0"/>
              <a:t>High snowflake flux </a:t>
            </a:r>
            <a:r>
              <a:rPr lang="en-US" sz="1600" b="0" i="0" dirty="0"/>
              <a:t>expansion </a:t>
            </a:r>
            <a:r>
              <a:rPr lang="en-US" sz="1600" b="0" i="0" dirty="0" smtClean="0"/>
              <a:t>results in better pumping</a:t>
            </a:r>
            <a:endParaRPr lang="en-US" sz="1600" b="0" i="0" dirty="0"/>
          </a:p>
          <a:p>
            <a:endParaRPr lang="en-US" b="0" i="0" dirty="0" smtClean="0">
              <a:latin typeface="Arial" charset="0"/>
            </a:endParaRPr>
          </a:p>
          <a:p>
            <a:endParaRPr lang="en-US" b="0" i="0" dirty="0" smtClean="0">
              <a:latin typeface="Arial" charset="0"/>
            </a:endParaRPr>
          </a:p>
          <a:p>
            <a:pPr marL="914400" lvl="2" indent="0">
              <a:buFontTx/>
              <a:buNone/>
            </a:pPr>
            <a:endParaRPr lang="en-US" b="0" i="0" dirty="0">
              <a:latin typeface="Arial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023" r="15429" b="23984"/>
          <a:stretch/>
        </p:blipFill>
        <p:spPr bwMode="auto">
          <a:xfrm>
            <a:off x="3810000" y="990600"/>
            <a:ext cx="2360612" cy="30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29600" y="1066800"/>
            <a:ext cx="971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/>
              <a:t>Greenwald</a:t>
            </a:r>
          </a:p>
          <a:p>
            <a:r>
              <a:rPr lang="en-US" i="0" dirty="0" smtClean="0"/>
              <a:t>fraction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9600"/>
            <a:ext cx="567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BP</a:t>
            </a:r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879592" y="2667000"/>
            <a:ext cx="246888" cy="246888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352800"/>
            <a:ext cx="1278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0" dirty="0" err="1">
                <a:solidFill>
                  <a:srgbClr val="FF0000"/>
                </a:solidFill>
              </a:rPr>
              <a:t>Cryo</a:t>
            </a:r>
            <a:r>
              <a:rPr lang="en-US" sz="1600" i="0" dirty="0">
                <a:solidFill>
                  <a:srgbClr val="FF0000"/>
                </a:solidFill>
              </a:rPr>
              <a:t>-pump 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019800" y="2971800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338009" y="1417320"/>
            <a:ext cx="977191" cy="307777"/>
          </a:xfrm>
          <a:prstGeom prst="rect">
            <a:avLst/>
          </a:prstGeom>
          <a:solidFill>
            <a:schemeClr val="bg1"/>
          </a:solidFill>
        </p:spPr>
        <p:txBody>
          <a:bodyPr wrap="none" rIns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Standard: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5205" y="3962400"/>
            <a:ext cx="1086195" cy="307777"/>
          </a:xfrm>
          <a:prstGeom prst="rect">
            <a:avLst/>
          </a:prstGeom>
          <a:solidFill>
            <a:schemeClr val="bg1"/>
          </a:solidFill>
        </p:spPr>
        <p:txBody>
          <a:bodyPr wrap="none" rIns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Snowflake: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4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Boundary </a:t>
            </a:r>
            <a:r>
              <a:rPr lang="en-US" sz="2800" dirty="0">
                <a:latin typeface="Arial" charset="0"/>
              </a:rPr>
              <a:t>Physics </a:t>
            </a:r>
            <a:r>
              <a:rPr lang="en-US" sz="2800" dirty="0" smtClean="0">
                <a:latin typeface="Arial" charset="0"/>
              </a:rPr>
              <a:t>TSG is involved in several research milestones</a:t>
            </a:r>
            <a:endParaRPr lang="en-US" sz="28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000" b="1" dirty="0" smtClean="0">
                <a:latin typeface="Arial" charset="0"/>
              </a:rPr>
              <a:t>FY2014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>
                <a:latin typeface="Arial" charset="0"/>
              </a:rPr>
              <a:t>JRT on </a:t>
            </a:r>
            <a:r>
              <a:rPr lang="en-US" sz="1800" dirty="0" smtClean="0"/>
              <a:t>plasma </a:t>
            </a:r>
            <a:r>
              <a:rPr lang="en-US" sz="1800" dirty="0"/>
              <a:t>response to </a:t>
            </a:r>
            <a:r>
              <a:rPr lang="en-US" sz="1800" dirty="0" smtClean="0"/>
              <a:t>3D </a:t>
            </a:r>
            <a:r>
              <a:rPr lang="en-US" sz="1800" dirty="0"/>
              <a:t>magnetic fields </a:t>
            </a:r>
            <a:endParaRPr lang="en-US" sz="1800" dirty="0" smtClean="0"/>
          </a:p>
          <a:p>
            <a:pPr lvl="1">
              <a:lnSpc>
                <a:spcPct val="95000"/>
              </a:lnSpc>
            </a:pPr>
            <a:r>
              <a:rPr lang="en-US" sz="1800" dirty="0" smtClean="0"/>
              <a:t>R</a:t>
            </a:r>
            <a:r>
              <a:rPr lang="en-US" sz="1800" dirty="0"/>
              <a:t>(14-1): Assess access to reduced density and collisionality in high-performance </a:t>
            </a:r>
            <a:r>
              <a:rPr lang="en-US" sz="1800" dirty="0" smtClean="0"/>
              <a:t>scenarios</a:t>
            </a:r>
          </a:p>
          <a:p>
            <a:pPr lvl="1">
              <a:lnSpc>
                <a:spcPct val="95000"/>
              </a:lnSpc>
            </a:pPr>
            <a:r>
              <a:rPr lang="en-US" sz="1800" dirty="0"/>
              <a:t>R(14-3): Develop advanced axisymmetric control in sustained high performance </a:t>
            </a:r>
            <a:r>
              <a:rPr lang="en-US" sz="1800" dirty="0" smtClean="0"/>
              <a:t>plasmas</a:t>
            </a:r>
          </a:p>
          <a:p>
            <a:pPr>
              <a:lnSpc>
                <a:spcPct val="95000"/>
              </a:lnSpc>
            </a:pPr>
            <a:r>
              <a:rPr lang="en-US" sz="2000" b="1" dirty="0" smtClean="0"/>
              <a:t>FY2015</a:t>
            </a:r>
          </a:p>
          <a:p>
            <a:pPr lvl="1">
              <a:lnSpc>
                <a:spcPct val="95000"/>
              </a:lnSpc>
            </a:pPr>
            <a:r>
              <a:rPr lang="en-US" sz="1800" dirty="0" smtClean="0"/>
              <a:t>R</a:t>
            </a:r>
            <a:r>
              <a:rPr lang="en-US" sz="1800" dirty="0"/>
              <a:t>(15-1): Assess H-mode energy confinement, pedestal, and scrape off layer characteristics with higher B</a:t>
            </a:r>
            <a:r>
              <a:rPr lang="en-US" sz="1800" baseline="-25000" dirty="0"/>
              <a:t>T</a:t>
            </a:r>
            <a:r>
              <a:rPr lang="en-US" sz="1800" dirty="0"/>
              <a:t>, I</a:t>
            </a:r>
            <a:r>
              <a:rPr lang="en-US" sz="1800" baseline="-25000" dirty="0"/>
              <a:t>P</a:t>
            </a:r>
            <a:r>
              <a:rPr lang="en-US" sz="1800" dirty="0"/>
              <a:t> and NBI heating power </a:t>
            </a:r>
          </a:p>
          <a:p>
            <a:pPr lvl="1">
              <a:lnSpc>
                <a:spcPct val="95000"/>
              </a:lnSpc>
            </a:pPr>
            <a:r>
              <a:rPr lang="en-US" sz="1800" dirty="0"/>
              <a:t>R(15-3):  Develop the physics and operational tools for obtaining high-performance discharges </a:t>
            </a:r>
            <a:endParaRPr lang="en-US" sz="1800" dirty="0" smtClean="0"/>
          </a:p>
          <a:p>
            <a:pPr lvl="1">
              <a:lnSpc>
                <a:spcPct val="95000"/>
              </a:lnSpc>
            </a:pPr>
            <a:r>
              <a:rPr lang="en-US" sz="1800" dirty="0" smtClean="0"/>
              <a:t>IR</a:t>
            </a:r>
            <a:r>
              <a:rPr lang="en-US" sz="1800" dirty="0"/>
              <a:t>(15-1):  Develop and assess the snowflake divertor configuration and edge </a:t>
            </a:r>
            <a:r>
              <a:rPr lang="en-US" sz="1800" dirty="0" smtClean="0"/>
              <a:t>properties</a:t>
            </a:r>
          </a:p>
          <a:p>
            <a:pPr>
              <a:lnSpc>
                <a:spcPct val="95000"/>
              </a:lnSpc>
            </a:pPr>
            <a:r>
              <a:rPr lang="en-US" sz="2000" b="1" dirty="0" smtClean="0"/>
              <a:t>FY2016</a:t>
            </a:r>
            <a:endParaRPr lang="en-US" sz="2000" dirty="0" smtClean="0"/>
          </a:p>
          <a:p>
            <a:pPr lvl="1">
              <a:lnSpc>
                <a:spcPct val="95000"/>
              </a:lnSpc>
            </a:pPr>
            <a:r>
              <a:rPr lang="en-US" sz="1800" dirty="0" smtClean="0"/>
              <a:t>R</a:t>
            </a:r>
            <a:r>
              <a:rPr lang="en-US" sz="1800" dirty="0"/>
              <a:t>(16-1): Assess scaling and mitigation of steady-state and transient heat-fluxes with advanced divertor operation at high power density</a:t>
            </a:r>
          </a:p>
          <a:p>
            <a:pPr lvl="1">
              <a:lnSpc>
                <a:spcPct val="95000"/>
              </a:lnSpc>
            </a:pPr>
            <a:r>
              <a:rPr lang="en-US" sz="1800" dirty="0"/>
              <a:t>R(16-2): Assess high-Z divertor PFC performance and impact on operating scenarios</a:t>
            </a:r>
          </a:p>
          <a:p>
            <a:pPr lvl="1">
              <a:lnSpc>
                <a:spcPct val="95000"/>
              </a:lnSpc>
            </a:pPr>
            <a:endParaRPr lang="en-US" sz="1800" dirty="0" smtClean="0"/>
          </a:p>
          <a:p>
            <a:pPr lvl="1">
              <a:lnSpc>
                <a:spcPct val="95000"/>
              </a:lnSpc>
            </a:pPr>
            <a:endParaRPr lang="en-US" sz="1800" dirty="0"/>
          </a:p>
          <a:p>
            <a:pPr lvl="1">
              <a:lnSpc>
                <a:spcPct val="95000"/>
              </a:lnSpc>
            </a:pPr>
            <a:endParaRPr lang="en-US" sz="1800" dirty="0"/>
          </a:p>
          <a:p>
            <a:pPr lvl="1">
              <a:lnSpc>
                <a:spcPct val="95000"/>
              </a:lnSpc>
            </a:pPr>
            <a:endParaRPr lang="en-US" sz="1800" dirty="0">
              <a:latin typeface="Arial" charset="0"/>
            </a:endParaRPr>
          </a:p>
          <a:p>
            <a:pPr lvl="2"/>
            <a:endParaRPr lang="en-US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3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300" dirty="0" smtClean="0"/>
              <a:t>Studying critical radiative and snowflake divertor physics in </a:t>
            </a:r>
            <a:br>
              <a:rPr lang="en-US" sz="2300" dirty="0" smtClean="0"/>
            </a:br>
            <a:r>
              <a:rPr lang="en-US" sz="2300" dirty="0" smtClean="0"/>
              <a:t>DIII</a:t>
            </a:r>
            <a:r>
              <a:rPr lang="en-US" sz="2300" dirty="0"/>
              <a:t>-D National </a:t>
            </a:r>
            <a:r>
              <a:rPr lang="en-US" sz="2300" dirty="0" smtClean="0"/>
              <a:t>Campaign in preparation for NSTX-U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6248400" cy="5562600"/>
          </a:xfrm>
        </p:spPr>
        <p:txBody>
          <a:bodyPr/>
          <a:lstStyle/>
          <a:p>
            <a:r>
              <a:rPr lang="en-US" sz="2000" dirty="0" smtClean="0"/>
              <a:t>Impact of 3D fields (n=3) on detachment</a:t>
            </a:r>
          </a:p>
          <a:p>
            <a:pPr lvl="1"/>
            <a:r>
              <a:rPr lang="en-US" sz="1800" dirty="0" smtClean="0"/>
              <a:t>In NSTX, re-attachment of outer strike point</a:t>
            </a:r>
          </a:p>
          <a:p>
            <a:pPr lvl="1"/>
            <a:r>
              <a:rPr lang="en-US" sz="1800" dirty="0" smtClean="0"/>
              <a:t>In DIII-D, no effect on divertor heat flux profiles </a:t>
            </a:r>
          </a:p>
          <a:p>
            <a:r>
              <a:rPr lang="en-US" sz="2000" dirty="0" smtClean="0"/>
              <a:t>Inter-ELM and ELM heat transport in radiative snowflake divertor </a:t>
            </a:r>
          </a:p>
          <a:p>
            <a:pPr lvl="1"/>
            <a:r>
              <a:rPr lang="en-US" sz="1800" dirty="0" smtClean="0"/>
              <a:t>Magnetic feedback control development</a:t>
            </a:r>
          </a:p>
          <a:p>
            <a:pPr lvl="2"/>
            <a:r>
              <a:rPr lang="en-US" sz="1600" dirty="0" smtClean="0"/>
              <a:t>Enabled exact and snowflake-plus configurations</a:t>
            </a:r>
          </a:p>
          <a:p>
            <a:pPr lvl="1"/>
            <a:r>
              <a:rPr lang="en-US" sz="1800" dirty="0"/>
              <a:t>Radiation distributed more uniformly in </a:t>
            </a:r>
            <a:r>
              <a:rPr lang="en-US" sz="1800" dirty="0" smtClean="0"/>
              <a:t>radiative SF</a:t>
            </a:r>
          </a:p>
          <a:p>
            <a:pPr lvl="1"/>
            <a:r>
              <a:rPr lang="en-US" sz="1800" dirty="0" smtClean="0"/>
              <a:t>ELM </a:t>
            </a:r>
            <a:r>
              <a:rPr lang="en-US" sz="1800" dirty="0"/>
              <a:t>energy and peak heat flux reduced in radiative snowflake divertor (cf. NSTX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smtClean="0"/>
              <a:t>Combined with AT scenario (H98(y,2)~1.4,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~3)</a:t>
            </a:r>
          </a:p>
          <a:p>
            <a:pPr lvl="2"/>
            <a:r>
              <a:rPr lang="en-US" sz="1600" dirty="0" smtClean="0"/>
              <a:t>P</a:t>
            </a:r>
            <a:r>
              <a:rPr lang="en-US" sz="1600" baseline="-25000" dirty="0" smtClean="0"/>
              <a:t>in</a:t>
            </a:r>
            <a:r>
              <a:rPr lang="en-US" sz="1600" dirty="0" smtClean="0"/>
              <a:t>=11 MW exhausted into upper and lower divertors</a:t>
            </a:r>
          </a:p>
          <a:p>
            <a:pPr lvl="2"/>
            <a:r>
              <a:rPr lang="en-US" sz="1600" dirty="0" smtClean="0"/>
              <a:t>Neon-seeded snowflake effective </a:t>
            </a:r>
          </a:p>
          <a:p>
            <a:pPr lvl="1"/>
            <a:r>
              <a:rPr lang="en-US" sz="1800" dirty="0" smtClean="0"/>
              <a:t>Used DTS to measure high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in the null region</a:t>
            </a:r>
          </a:p>
          <a:p>
            <a:r>
              <a:rPr lang="en-US" sz="2000" dirty="0" smtClean="0"/>
              <a:t>Radiative divertor control</a:t>
            </a:r>
          </a:p>
          <a:p>
            <a:pPr lvl="1"/>
            <a:r>
              <a:rPr lang="en-US" sz="1800" dirty="0" smtClean="0"/>
              <a:t>Closed loop D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seeding with constant core density</a:t>
            </a:r>
          </a:p>
          <a:p>
            <a:pPr lvl="1"/>
            <a:r>
              <a:rPr lang="en-US" sz="1800" dirty="0" smtClean="0"/>
              <a:t>DTS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,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rad</a:t>
            </a:r>
            <a:r>
              <a:rPr lang="en-US" sz="1800" dirty="0" smtClean="0"/>
              <a:t> as control signals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4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Picture 7" descr="Screen Shot 2014-06-06 at 4.16.15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86" y="4648200"/>
            <a:ext cx="2794919" cy="1600200"/>
          </a:xfrm>
          <a:prstGeom prst="rect">
            <a:avLst/>
          </a:prstGeom>
        </p:spPr>
      </p:pic>
      <p:pic>
        <p:nvPicPr>
          <p:cNvPr id="19" name="Picture 2" descr="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16783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si14-sfdpr-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2514600" cy="212479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6096000" y="2743200"/>
            <a:ext cx="304800" cy="45720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562600" y="4876800"/>
            <a:ext cx="762000" cy="22860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900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6-06 at 6.45.3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114800"/>
            <a:ext cx="1828800" cy="1581579"/>
          </a:xfrm>
          <a:prstGeom prst="rect">
            <a:avLst/>
          </a:prstGeom>
          <a:ln w="19050" cmpd="sng">
            <a:solidFill>
              <a:srgbClr val="0000FF"/>
            </a:solidFill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/>
              <a:t>of radiative snowflake being performed in preparation for NSTX-U operation and for design of ST-FNSF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324600" cy="5562600"/>
          </a:xfrm>
        </p:spPr>
        <p:txBody>
          <a:bodyPr/>
          <a:lstStyle/>
          <a:p>
            <a:r>
              <a:rPr lang="en-US" sz="1800" dirty="0" smtClean="0"/>
              <a:t>ELM heat deposition from fast thermography</a:t>
            </a:r>
          </a:p>
          <a:p>
            <a:pPr lvl="1"/>
            <a:r>
              <a:rPr lang="en-US" sz="1600" dirty="0" err="1" smtClean="0"/>
              <a:t>A</a:t>
            </a:r>
            <a:r>
              <a:rPr lang="en-US" sz="1600" baseline="-25000" dirty="0" err="1" smtClean="0"/>
              <a:t>wet</a:t>
            </a:r>
            <a:r>
              <a:rPr lang="en-US" sz="1600" dirty="0" smtClean="0"/>
              <a:t> decreases </a:t>
            </a:r>
            <a:r>
              <a:rPr lang="en-US" sz="1600" dirty="0"/>
              <a:t>during </a:t>
            </a:r>
            <a:r>
              <a:rPr lang="en-US" sz="1600" dirty="0" smtClean="0"/>
              <a:t>Type</a:t>
            </a:r>
            <a:r>
              <a:rPr lang="en-US" sz="1600" dirty="0"/>
              <a:t>-I and III ELMs </a:t>
            </a:r>
            <a:endParaRPr lang="en-US" sz="1600" dirty="0" smtClean="0"/>
          </a:p>
          <a:p>
            <a:pPr lvl="1"/>
            <a:r>
              <a:rPr lang="en-US" sz="1600" dirty="0" err="1" smtClean="0"/>
              <a:t>A</a:t>
            </a:r>
            <a:r>
              <a:rPr lang="en-US" sz="1600" baseline="-25000" dirty="0" err="1" smtClean="0"/>
              <a:t>wet</a:t>
            </a:r>
            <a:r>
              <a:rPr lang="en-US" sz="1600" dirty="0" smtClean="0"/>
              <a:t> </a:t>
            </a:r>
            <a:r>
              <a:rPr lang="en-US" sz="1600" dirty="0"/>
              <a:t>decrease leads to </a:t>
            </a:r>
            <a:r>
              <a:rPr lang="en-US" sz="1600" dirty="0" err="1"/>
              <a:t>q</a:t>
            </a:r>
            <a:r>
              <a:rPr lang="en-US" sz="1600" baseline="-25000" dirty="0" err="1"/>
              <a:t>peak</a:t>
            </a:r>
            <a:r>
              <a:rPr lang="en-US" sz="1600" dirty="0"/>
              <a:t> increase with increase of ELM energy loss </a:t>
            </a:r>
            <a:r>
              <a:rPr lang="en-US" sz="1600" dirty="0" smtClean="0"/>
              <a:t>– mitigation needed (e.g., with rad. snowflake)</a:t>
            </a:r>
            <a:endParaRPr lang="en-US" sz="1800" dirty="0" smtClean="0"/>
          </a:p>
          <a:p>
            <a:r>
              <a:rPr lang="en-US" sz="1800" dirty="0" smtClean="0"/>
              <a:t>UEDGE modeling of ST-FNSF divertor </a:t>
            </a:r>
          </a:p>
          <a:p>
            <a:pPr lvl="1"/>
            <a:r>
              <a:rPr lang="en-US" sz="1600" dirty="0" smtClean="0"/>
              <a:t>Nitrogen-seeded tilted-plate and long-legged snowflake divertor provided x4 reduction in heat flux from ≤ 25 MW/m</a:t>
            </a:r>
            <a:r>
              <a:rPr lang="en-US" sz="1600" baseline="30000" dirty="0" smtClean="0"/>
              <a:t>2</a:t>
            </a:r>
          </a:p>
          <a:p>
            <a:pPr lvl="2"/>
            <a:r>
              <a:rPr lang="en-US" sz="1600" dirty="0" smtClean="0"/>
              <a:t>NSTX-like transport </a:t>
            </a:r>
            <a:r>
              <a:rPr lang="en-US" sz="1600" dirty="0" err="1" smtClean="0">
                <a:latin typeface="Symbol" charset="2"/>
                <a:cs typeface="Symbol" charset="2"/>
              </a:rPr>
              <a:t>c</a:t>
            </a:r>
            <a:r>
              <a:rPr lang="en-US" sz="1600" baseline="-25000" dirty="0" err="1" smtClean="0"/>
              <a:t>i,e</a:t>
            </a:r>
            <a:r>
              <a:rPr lang="en-US" sz="1600" dirty="0" smtClean="0"/>
              <a:t>= 2-4 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</a:p>
          <a:p>
            <a:pPr lvl="2"/>
            <a:r>
              <a:rPr lang="en-US" sz="1600" dirty="0" smtClean="0"/>
              <a:t>P</a:t>
            </a:r>
            <a:r>
              <a:rPr lang="en-US" sz="1600" baseline="-25000" dirty="0" smtClean="0"/>
              <a:t>SOL</a:t>
            </a:r>
            <a:r>
              <a:rPr lang="en-US" sz="1600" dirty="0" smtClean="0"/>
              <a:t>=30 MW, 4% nitrogen, R=1 (saturated metal plate)</a:t>
            </a:r>
          </a:p>
          <a:p>
            <a:pPr lvl="2"/>
            <a:r>
              <a:rPr lang="en-US" sz="1600" dirty="0" smtClean="0"/>
              <a:t>Both compatible with particle control via </a:t>
            </a:r>
            <a:r>
              <a:rPr lang="en-US" sz="1600" dirty="0" err="1" smtClean="0"/>
              <a:t>cryopumping</a:t>
            </a:r>
            <a:r>
              <a:rPr lang="en-US" sz="1600" dirty="0" smtClean="0"/>
              <a:t> </a:t>
            </a: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5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0" name="Picture 9" descr="psi20-nstx-el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67" y="1066800"/>
            <a:ext cx="2290233" cy="28449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6172200" y="2133600"/>
            <a:ext cx="381000" cy="22860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28133"/>
              </p:ext>
            </p:extLst>
          </p:nvPr>
        </p:nvGraphicFramePr>
        <p:xfrm>
          <a:off x="-16329" y="3962400"/>
          <a:ext cx="3978729" cy="248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963992"/>
              </p:ext>
            </p:extLst>
          </p:nvPr>
        </p:nvGraphicFramePr>
        <p:xfrm>
          <a:off x="3886200" y="3962400"/>
          <a:ext cx="4800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Analysis of NSTX edge data supports </a:t>
            </a:r>
            <a:r>
              <a:rPr lang="en-US" sz="2800" dirty="0"/>
              <a:t>planning </a:t>
            </a:r>
            <a:r>
              <a:rPr lang="en-US" sz="2800" dirty="0" smtClean="0"/>
              <a:t>of SOL research and diagnostics for </a:t>
            </a:r>
            <a:r>
              <a:rPr lang="en-US" sz="2800" dirty="0"/>
              <a:t>NSTX-U </a:t>
            </a:r>
            <a:endParaRPr lang="en-US" sz="28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6172200" cy="5562600"/>
          </a:xfrm>
        </p:spPr>
        <p:txBody>
          <a:bodyPr/>
          <a:lstStyle/>
          <a:p>
            <a:r>
              <a:rPr lang="en-US" sz="2000" dirty="0" smtClean="0"/>
              <a:t>Normalized </a:t>
            </a:r>
            <a:r>
              <a:rPr lang="en-US" sz="2000" dirty="0"/>
              <a:t>potential and </a:t>
            </a:r>
            <a:r>
              <a:rPr lang="en-US" sz="2000" dirty="0" smtClean="0"/>
              <a:t>density</a:t>
            </a:r>
            <a:r>
              <a:rPr lang="en-US" sz="2000" dirty="0"/>
              <a:t> </a:t>
            </a:r>
            <a:r>
              <a:rPr lang="en-US" sz="2000" dirty="0" smtClean="0"/>
              <a:t>fluctuation </a:t>
            </a:r>
            <a:r>
              <a:rPr lang="en-US" sz="2000" dirty="0"/>
              <a:t>levels high </a:t>
            </a:r>
            <a:r>
              <a:rPr lang="en-US" sz="2000" dirty="0" smtClean="0"/>
              <a:t>in L- and H-mode SOL (reciprocating </a:t>
            </a:r>
            <a:r>
              <a:rPr lang="en-US" sz="2000" dirty="0"/>
              <a:t>p</a:t>
            </a:r>
            <a:r>
              <a:rPr lang="en-US" sz="2000" dirty="0" smtClean="0"/>
              <a:t>robe)</a:t>
            </a:r>
          </a:p>
          <a:p>
            <a:pPr lvl="1"/>
            <a:r>
              <a:rPr lang="en-US" sz="1800" dirty="0" smtClean="0"/>
              <a:t>10 % inside SOL and up to 150 % in outer SOL</a:t>
            </a:r>
          </a:p>
          <a:p>
            <a:pPr lvl="1"/>
            <a:r>
              <a:rPr lang="en-US" sz="1800" dirty="0" smtClean="0"/>
              <a:t>Strong SOL intermittency</a:t>
            </a:r>
          </a:p>
          <a:p>
            <a:r>
              <a:rPr lang="en-US" sz="2000" dirty="0" smtClean="0"/>
              <a:t>Comparison of GPI and BES measurements of edge fluctuations commenced</a:t>
            </a:r>
          </a:p>
          <a:p>
            <a:pPr lvl="1"/>
            <a:r>
              <a:rPr lang="en-US" sz="1800" dirty="0"/>
              <a:t>Measured </a:t>
            </a:r>
            <a:r>
              <a:rPr lang="en-US" sz="1800" dirty="0" err="1"/>
              <a:t>poloidal</a:t>
            </a:r>
            <a:r>
              <a:rPr lang="en-US" sz="1800" dirty="0"/>
              <a:t> corr. lengths and </a:t>
            </a:r>
            <a:r>
              <a:rPr lang="en-US" sz="1800" dirty="0" err="1"/>
              <a:t>decorrelation</a:t>
            </a:r>
            <a:r>
              <a:rPr lang="en-US" sz="1800" dirty="0"/>
              <a:t> </a:t>
            </a:r>
            <a:r>
              <a:rPr lang="en-US" sz="1800" dirty="0" smtClean="0"/>
              <a:t>time show </a:t>
            </a:r>
            <a:r>
              <a:rPr lang="en-US" sz="1800" dirty="0"/>
              <a:t>reasonable agreement, fluctuation statistics differ</a:t>
            </a:r>
          </a:p>
          <a:p>
            <a:pPr lvl="1"/>
            <a:r>
              <a:rPr lang="en-US" sz="1800" dirty="0" smtClean="0"/>
              <a:t>Dominant </a:t>
            </a:r>
            <a:r>
              <a:rPr lang="en-US" sz="1800" dirty="0"/>
              <a:t>fluctuation band of 4-30 </a:t>
            </a:r>
            <a:r>
              <a:rPr lang="en-US" sz="1800" dirty="0" smtClean="0"/>
              <a:t>kHz</a:t>
            </a:r>
          </a:p>
          <a:p>
            <a:pPr lvl="2"/>
            <a:r>
              <a:rPr lang="en-US" sz="1600" dirty="0" smtClean="0"/>
              <a:t>exhibits </a:t>
            </a:r>
            <a:r>
              <a:rPr lang="en-US" sz="1600" dirty="0"/>
              <a:t>short-lived, intermittent time-frequency </a:t>
            </a:r>
            <a:r>
              <a:rPr lang="en-US" sz="1600" dirty="0" smtClean="0"/>
              <a:t>behavior</a:t>
            </a:r>
          </a:p>
          <a:p>
            <a:r>
              <a:rPr lang="en-US" sz="2000" dirty="0"/>
              <a:t>Edge neutral density from DEGAS 2 based inversion of edge </a:t>
            </a:r>
            <a:r>
              <a:rPr lang="en-US" sz="2000" dirty="0" err="1"/>
              <a:t>D</a:t>
            </a:r>
            <a:r>
              <a:rPr lang="en-US" sz="2000" baseline="-25000" dirty="0" err="1">
                <a:latin typeface="Symbol" charset="2"/>
                <a:cs typeface="Symbol" charset="2"/>
              </a:rPr>
              <a:t>b</a:t>
            </a:r>
            <a:r>
              <a:rPr lang="en-US" sz="2000" dirty="0"/>
              <a:t> camera </a:t>
            </a:r>
            <a:r>
              <a:rPr lang="en-US" sz="2000" dirty="0" smtClean="0"/>
              <a:t>light</a:t>
            </a:r>
            <a:endParaRPr lang="en-US" sz="2000" dirty="0"/>
          </a:p>
          <a:p>
            <a:pPr lvl="1"/>
            <a:r>
              <a:rPr lang="en-US" sz="1800" dirty="0" smtClean="0"/>
              <a:t>Useful for TRANSP, edge passive CHERS</a:t>
            </a:r>
          </a:p>
          <a:p>
            <a:pPr lvl="1"/>
            <a:r>
              <a:rPr lang="en-US" sz="1800" dirty="0" smtClean="0"/>
              <a:t>Assume uniform </a:t>
            </a:r>
            <a:r>
              <a:rPr lang="en-US" sz="1800" dirty="0"/>
              <a:t>D</a:t>
            </a:r>
            <a:r>
              <a:rPr lang="en-US" sz="1800" baseline="-25000" dirty="0"/>
              <a:t>2 </a:t>
            </a:r>
            <a:r>
              <a:rPr lang="en-US" sz="1800" dirty="0"/>
              <a:t>flux at </a:t>
            </a:r>
            <a:r>
              <a:rPr lang="en-US" sz="1800" dirty="0" smtClean="0"/>
              <a:t>wall, MPTS profiles</a:t>
            </a:r>
            <a:endParaRPr lang="en-US" sz="1800" dirty="0"/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6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6" descr="Mid_densities_rev.pdf"/>
          <p:cNvPicPr>
            <a:picLocks noChangeAspect="1"/>
          </p:cNvPicPr>
          <p:nvPr/>
        </p:nvPicPr>
        <p:blipFill>
          <a:blip r:embed="rId2"/>
          <a:srcRect l="15151" t="23529" r="16667" b="9804"/>
          <a:stretch>
            <a:fillRect/>
          </a:stretch>
        </p:blipFill>
        <p:spPr>
          <a:xfrm>
            <a:off x="5926697" y="3886200"/>
            <a:ext cx="3227287" cy="2438400"/>
          </a:xfrm>
          <a:prstGeom prst="rect">
            <a:avLst/>
          </a:prstGeom>
        </p:spPr>
      </p:pic>
      <p:pic>
        <p:nvPicPr>
          <p:cNvPr id="3" name="Picture 2" descr="Screen Shot 2014-06-09 at 10.41.58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19" y="1143000"/>
            <a:ext cx="2710781" cy="25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5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Near-future (FY2015) SOL and divertor studies will focus on heat flux </a:t>
            </a:r>
            <a:r>
              <a:rPr lang="en-US" sz="2800" dirty="0"/>
              <a:t>mitigation and model </a:t>
            </a:r>
            <a:r>
              <a:rPr lang="en-US" sz="2800" dirty="0" smtClean="0"/>
              <a:t>validation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05800" cy="5410200"/>
          </a:xfrm>
        </p:spPr>
        <p:txBody>
          <a:bodyPr/>
          <a:lstStyle/>
          <a:p>
            <a:pPr marL="400050">
              <a:buClr>
                <a:srgbClr val="010000"/>
              </a:buClr>
              <a:defRPr/>
            </a:pPr>
            <a:r>
              <a:rPr lang="en-US" sz="1800" dirty="0" smtClean="0"/>
              <a:t>Establish </a:t>
            </a:r>
            <a:r>
              <a:rPr lang="en-US" sz="1800" dirty="0"/>
              <a:t>SOL width </a:t>
            </a:r>
            <a:r>
              <a:rPr lang="en-US" sz="1800" dirty="0" smtClean="0"/>
              <a:t>and divertor database vs</a:t>
            </a:r>
            <a:r>
              <a:rPr lang="en-US" sz="1800" dirty="0"/>
              <a:t>. engineering and physics parameters </a:t>
            </a:r>
          </a:p>
          <a:p>
            <a:pPr lvl="1">
              <a:buClr>
                <a:srgbClr val="010000"/>
              </a:buClr>
              <a:defRPr/>
            </a:pPr>
            <a:r>
              <a:rPr lang="en-US" sz="1600" dirty="0" smtClean="0"/>
              <a:t>IRTV, bolometers, Langmuir probes, filtered cameras, spectrometers</a:t>
            </a:r>
            <a:endParaRPr lang="en-US" sz="1600" dirty="0"/>
          </a:p>
          <a:p>
            <a:r>
              <a:rPr lang="en-US" sz="1800" dirty="0"/>
              <a:t>Re-establish edge turbulence </a:t>
            </a:r>
            <a:r>
              <a:rPr lang="en-US" sz="1800" dirty="0" smtClean="0"/>
              <a:t>measurements</a:t>
            </a:r>
          </a:p>
          <a:p>
            <a:pPr lvl="1"/>
            <a:r>
              <a:rPr lang="en-US" sz="1600" dirty="0" smtClean="0"/>
              <a:t>GPI, BES, fast cameras, probes</a:t>
            </a:r>
          </a:p>
          <a:p>
            <a:r>
              <a:rPr lang="en-US" sz="1800" dirty="0" smtClean="0"/>
              <a:t>Initial </a:t>
            </a:r>
            <a:r>
              <a:rPr lang="en-US" sz="1800" dirty="0"/>
              <a:t>radiative divertor experiments with </a:t>
            </a:r>
            <a:r>
              <a:rPr lang="en-US" sz="1800" dirty="0" smtClean="0"/>
              <a:t>seeding </a:t>
            </a:r>
            <a:r>
              <a:rPr lang="en-US" sz="1800" dirty="0"/>
              <a:t>and </a:t>
            </a:r>
            <a:r>
              <a:rPr lang="en-US" sz="1800" dirty="0" smtClean="0"/>
              <a:t>lithium</a:t>
            </a:r>
          </a:p>
          <a:p>
            <a:pPr lvl="1"/>
            <a:r>
              <a:rPr lang="en-US" sz="1600" dirty="0" smtClean="0"/>
              <a:t>Re-establish operating space of radiative divertor with 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CD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Ne seeding</a:t>
            </a:r>
          </a:p>
          <a:p>
            <a:r>
              <a:rPr lang="en-US" sz="1800" dirty="0"/>
              <a:t>Develop </a:t>
            </a:r>
            <a:r>
              <a:rPr lang="en-US" sz="1800" dirty="0" smtClean="0"/>
              <a:t>snowflake divertor magnetic control and initiate experiments</a:t>
            </a:r>
          </a:p>
          <a:p>
            <a:pPr lvl="1"/>
            <a:r>
              <a:rPr lang="en-US" sz="1600" dirty="0" smtClean="0"/>
              <a:t>Assess </a:t>
            </a:r>
            <a:r>
              <a:rPr lang="en-US" sz="1600" dirty="0"/>
              <a:t>pedestal stability, divertor power balance, </a:t>
            </a:r>
            <a:r>
              <a:rPr lang="en-US" sz="1600" dirty="0" smtClean="0"/>
              <a:t>turbulence, impact of 3D </a:t>
            </a:r>
            <a:r>
              <a:rPr lang="en-US" sz="1600" dirty="0"/>
              <a:t>fields as functions of engineering </a:t>
            </a:r>
            <a:r>
              <a:rPr lang="en-US" sz="1600" dirty="0" smtClean="0"/>
              <a:t>parameters</a:t>
            </a:r>
            <a:endParaRPr lang="en-US" sz="1600" dirty="0"/>
          </a:p>
          <a:p>
            <a:r>
              <a:rPr lang="en-US" sz="1800" dirty="0" smtClean="0"/>
              <a:t>Validate </a:t>
            </a:r>
            <a:r>
              <a:rPr lang="en-US" sz="1800" dirty="0" err="1" smtClean="0"/>
              <a:t>cryopump</a:t>
            </a:r>
            <a:r>
              <a:rPr lang="en-US" sz="1800" dirty="0" smtClean="0"/>
              <a:t> physics design</a:t>
            </a:r>
          </a:p>
          <a:p>
            <a:pPr lvl="1"/>
            <a:r>
              <a:rPr lang="en-US" sz="1600" dirty="0" smtClean="0"/>
              <a:t>Verify divertor neutral pressure,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as </a:t>
            </a:r>
            <a:r>
              <a:rPr lang="en-US" sz="1600" dirty="0"/>
              <a:t>functions of engineering </a:t>
            </a:r>
            <a:r>
              <a:rPr lang="en-US" sz="1600" dirty="0" smtClean="0"/>
              <a:t>parameters and compare with SOLPS model</a:t>
            </a:r>
          </a:p>
          <a:p>
            <a:r>
              <a:rPr lang="en-US" sz="1800" dirty="0"/>
              <a:t>Comparison with multi-fluid and gyro-kinetic </a:t>
            </a:r>
            <a:r>
              <a:rPr lang="en-US" sz="1800" dirty="0" smtClean="0"/>
              <a:t>models</a:t>
            </a:r>
          </a:p>
          <a:p>
            <a:pPr lvl="1"/>
            <a:r>
              <a:rPr lang="en-US" sz="1600" dirty="0" smtClean="0"/>
              <a:t>UEDGE and SOLPS models awaiting benchmarking with NSTX-U edge data</a:t>
            </a:r>
          </a:p>
          <a:p>
            <a:pPr lvl="1"/>
            <a:r>
              <a:rPr lang="en-US" sz="1600" dirty="0" smtClean="0"/>
              <a:t>XGC SOL width modeling, application to snowflake geometry </a:t>
            </a:r>
          </a:p>
          <a:p>
            <a:r>
              <a:rPr lang="en-US" sz="1800" dirty="0" smtClean="0"/>
              <a:t>Finalize conceptual design of divertor </a:t>
            </a:r>
            <a:r>
              <a:rPr lang="en-US" sz="1800" dirty="0"/>
              <a:t>Thomson </a:t>
            </a:r>
            <a:r>
              <a:rPr lang="en-US" sz="1800" dirty="0" smtClean="0"/>
              <a:t>scattering diagnostic</a:t>
            </a:r>
          </a:p>
          <a:p>
            <a:pPr lvl="1"/>
            <a:r>
              <a:rPr lang="en-US" sz="1600" dirty="0" smtClean="0"/>
              <a:t>Present design based on the </a:t>
            </a:r>
            <a:r>
              <a:rPr lang="en-US" sz="1600" dirty="0" err="1" smtClean="0"/>
              <a:t>polychromator</a:t>
            </a:r>
            <a:r>
              <a:rPr lang="en-US" sz="1600" dirty="0" smtClean="0"/>
              <a:t>-based upgraded DIII-D DTS </a:t>
            </a:r>
          </a:p>
          <a:p>
            <a:endParaRPr lang="en-US" sz="1800" dirty="0" smtClean="0"/>
          </a:p>
          <a:p>
            <a:pPr lvl="1"/>
            <a:endParaRPr lang="en-US" sz="1400" dirty="0" smtClean="0"/>
          </a:p>
          <a:p>
            <a:pPr lvl="0"/>
            <a:endParaRPr lang="en-US" sz="1800" dirty="0" smtClean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7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0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Research in FY2016 to focus on divertor heat flux scaling and mitigation using radiative divertor and geometry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382000" cy="5334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R(16-1): Assess scaling and mitigation of steady-state and transient heat-fluxes with advanced divertor operation at high power </a:t>
            </a:r>
            <a:r>
              <a:rPr lang="en-US" dirty="0" smtClean="0"/>
              <a:t>density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SOL cross-field transport </a:t>
            </a:r>
            <a:r>
              <a:rPr lang="en-US" dirty="0" err="1"/>
              <a:t>scalings</a:t>
            </a:r>
            <a:r>
              <a:rPr lang="en-US" dirty="0"/>
              <a:t> at twice the I</a:t>
            </a:r>
            <a:r>
              <a:rPr lang="en-US" baseline="-25000" dirty="0"/>
              <a:t>P</a:t>
            </a:r>
            <a:r>
              <a:rPr lang="en-US" dirty="0"/>
              <a:t>, </a:t>
            </a:r>
            <a:r>
              <a:rPr lang="en-US" dirty="0" err="1"/>
              <a:t>B</a:t>
            </a:r>
            <a:r>
              <a:rPr lang="en-US" baseline="-25000" dirty="0" err="1"/>
              <a:t>t</a:t>
            </a:r>
            <a:r>
              <a:rPr lang="en-US" dirty="0"/>
              <a:t>, and heating power </a:t>
            </a:r>
            <a:endParaRPr lang="en-US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Divertor inter-ELM and ELM heat flux mitigation, impurity production, impact on pedestal using various techniques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magnetic </a:t>
            </a:r>
            <a:r>
              <a:rPr lang="en-US" dirty="0"/>
              <a:t>balance (i.e. double-null operation</a:t>
            </a:r>
            <a:r>
              <a:rPr lang="en-US" dirty="0" smtClean="0"/>
              <a:t>)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radiative divertor operation, feedback control testing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snowflake divertors with feedback control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ELM pacing</a:t>
            </a:r>
            <a:r>
              <a:rPr lang="en-US" dirty="0"/>
              <a:t> </a:t>
            </a:r>
            <a:r>
              <a:rPr lang="en-US" dirty="0" smtClean="0"/>
              <a:t>with 3D fields and granules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Compare with gyro-kinetic and fluid transport and turbulence codes UEDGE, SOLPS, SOLT, XGC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Aid </a:t>
            </a:r>
            <a:r>
              <a:rPr lang="en-US" dirty="0"/>
              <a:t>in the validation of divertor power and particle exhaust models for ITER and </a:t>
            </a:r>
            <a:r>
              <a:rPr lang="en-US" dirty="0" smtClean="0"/>
              <a:t>FNSF</a:t>
            </a:r>
            <a:endParaRPr lang="en-US" dirty="0"/>
          </a:p>
          <a:p>
            <a:pPr lvl="1">
              <a:lnSpc>
                <a:spcPct val="95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Research in FY2016 also to focus on PFC performance and edge impurity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R</a:t>
            </a:r>
            <a:r>
              <a:rPr lang="en-US" dirty="0"/>
              <a:t>(16-2): Assess high-Z divertor PFC performance and impact on operating </a:t>
            </a:r>
            <a:r>
              <a:rPr lang="en-US" dirty="0" smtClean="0"/>
              <a:t>scenarios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Erosion and SOL transport of low</a:t>
            </a:r>
            <a:r>
              <a:rPr lang="en-US" dirty="0"/>
              <a:t>-Z coatings </a:t>
            </a:r>
            <a:r>
              <a:rPr lang="en-US" dirty="0" smtClean="0"/>
              <a:t>and high</a:t>
            </a:r>
            <a:r>
              <a:rPr lang="en-US" dirty="0"/>
              <a:t>-</a:t>
            </a:r>
            <a:r>
              <a:rPr lang="en-US" dirty="0" smtClean="0"/>
              <a:t>Z PFCs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Initiate modeling with multi-fluid </a:t>
            </a:r>
            <a:r>
              <a:rPr lang="en-US" dirty="0"/>
              <a:t>codes (</a:t>
            </a:r>
            <a:r>
              <a:rPr lang="en-US" dirty="0" smtClean="0"/>
              <a:t>UEDGE, SOLPS) and </a:t>
            </a:r>
            <a:r>
              <a:rPr lang="en-US" dirty="0"/>
              <a:t>erosion </a:t>
            </a:r>
            <a:r>
              <a:rPr lang="en-US" dirty="0" smtClean="0"/>
              <a:t>codes (</a:t>
            </a:r>
            <a:r>
              <a:rPr lang="en-US" dirty="0"/>
              <a:t>e.g., ERO) </a:t>
            </a:r>
            <a:endParaRPr lang="en-US" dirty="0" smtClean="0"/>
          </a:p>
          <a:p>
            <a:pPr lvl="2">
              <a:lnSpc>
                <a:spcPct val="95000"/>
              </a:lnSpc>
            </a:pPr>
            <a:r>
              <a:rPr lang="en-US" dirty="0" smtClean="0"/>
              <a:t>Use laser-blow-off system to study edge transport of low-Z and high-Z impurities and benchmark fluid turbulence codes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Core </a:t>
            </a:r>
            <a:r>
              <a:rPr lang="en-US" dirty="0"/>
              <a:t>and </a:t>
            </a:r>
            <a:r>
              <a:rPr lang="en-US" dirty="0" smtClean="0"/>
              <a:t>pedestal evolution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Connect edge source (divertor sources and SOL transport) with pedestal and core transport models (TRANSP, MIST</a:t>
            </a:r>
            <a:r>
              <a:rPr lang="en-US" dirty="0"/>
              <a:t>/STRAHL, </a:t>
            </a:r>
            <a:r>
              <a:rPr lang="en-US" dirty="0" smtClean="0"/>
              <a:t>UEDGE)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Assess penetration factors of high-Z impurities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Compatibility with heat-flux mitigation schemes </a:t>
            </a:r>
            <a:endParaRPr lang="en-US" dirty="0" smtClean="0"/>
          </a:p>
          <a:p>
            <a:pPr lvl="2">
              <a:lnSpc>
                <a:spcPct val="95000"/>
              </a:lnSpc>
            </a:pPr>
            <a:r>
              <a:rPr lang="en-US" dirty="0" smtClean="0"/>
              <a:t>Assess impact of CD</a:t>
            </a:r>
            <a:r>
              <a:rPr lang="en-US" baseline="-25000" dirty="0" smtClean="0"/>
              <a:t>4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Ne seeding on high-Z target erosion and edge transport</a:t>
            </a:r>
            <a:endParaRPr lang="en-US" dirty="0"/>
          </a:p>
          <a:p>
            <a:pPr lvl="1">
              <a:lnSpc>
                <a:spcPct val="95000"/>
              </a:lnSpc>
            </a:pPr>
            <a:endParaRPr lang="en-US" dirty="0" smtClean="0"/>
          </a:p>
          <a:p>
            <a:pPr lvl="1">
              <a:lnSpc>
                <a:spcPct val="95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6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70906</TotalTime>
  <Words>2123</Words>
  <Application>Microsoft Macintosh PowerPoint</Application>
  <PresentationFormat>On-screen Show (4:3)</PresentationFormat>
  <Paragraphs>315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Outline</vt:lpstr>
      <vt:lpstr>Boundary Physics TSG is involved in several research milestones</vt:lpstr>
      <vt:lpstr>Studying critical radiative and snowflake divertor physics in  DIII-D National Campaign in preparation for NSTX-U</vt:lpstr>
      <vt:lpstr>Modeling of radiative snowflake being performed in preparation for NSTX-U operation and for design of ST-FNSF</vt:lpstr>
      <vt:lpstr>Analysis of NSTX edge data supports planning of SOL research and diagnostics for NSTX-U </vt:lpstr>
      <vt:lpstr>Near-future (FY2015) SOL and divertor studies will focus on heat flux mitigation and model validation</vt:lpstr>
      <vt:lpstr>Research in FY2016 to focus on divertor heat flux scaling and mitigation using radiative divertor and geometry</vt:lpstr>
      <vt:lpstr>Research in FY2016 also to focus on PFC performance and edge impurity transport</vt:lpstr>
      <vt:lpstr>Summary: Research in FY2015-2016 focuses on power and particle mitigation studies with new NSTX-U capabilities</vt:lpstr>
      <vt:lpstr>Backup</vt:lpstr>
      <vt:lpstr>Applied 3D fields yielded different effects on divertor detachment at NSTX and DIII-D</vt:lpstr>
      <vt:lpstr>Peak heat flux and heat flux width are determined by total power and wetted area </vt:lpstr>
      <vt:lpstr>Awet decrease leads to qpeak increase with increasing ELM energy loss for type-I ELMs in NSTX </vt:lpstr>
      <vt:lpstr>Radiative detachment with strong recombination and high radiated power observed in snowflake divertor</vt:lpstr>
      <vt:lpstr>Impulsive heat loads due to Type I ELMs are mitigated in snowflake divertor</vt:lpstr>
      <vt:lpstr>NSTX-U data will help reduce SOL width scaling uncertainties  and assess relative importance of turbulent and drift-based transport</vt:lpstr>
      <vt:lpstr>Snowflake and impurity-seeded radiative divertor with feedback control are planned for NSTX-U</vt:lpstr>
      <vt:lpstr>Particle control in NSTX-U will be accomplished  with variety of fueling and exhaust techniques</vt:lpstr>
      <vt:lpstr>PowerPoint Presentation</vt:lpstr>
      <vt:lpstr>PowerPoint Presentation</vt:lpstr>
      <vt:lpstr>PowerPoint Presentation</vt:lpstr>
      <vt:lpstr>Cryo-pump will be key for density  and collisionality control in Years 4-5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Vlad Soukhanovskii</cp:lastModifiedBy>
  <cp:revision>12712</cp:revision>
  <cp:lastPrinted>2014-06-06T23:33:49Z</cp:lastPrinted>
  <dcterms:created xsi:type="dcterms:W3CDTF">2003-10-01T16:23:57Z</dcterms:created>
  <dcterms:modified xsi:type="dcterms:W3CDTF">2014-06-10T16:09:28Z</dcterms:modified>
</cp:coreProperties>
</file>