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720" y="-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F6EB6-A81D-4581-BAD7-C54EC73D075E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F8DF4-DD1E-4440-8746-3768F6917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7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1F3A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203ED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434DD6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433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9421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1F3A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203ED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434DD6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433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1F3A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203ED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434DD6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433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1F3A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203ED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434DD6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1F3A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203ED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434DD6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578600"/>
            <a:ext cx="9143998" cy="279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79400" y="6654800"/>
            <a:ext cx="596900" cy="165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41898"/>
            <a:ext cx="89865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433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985" y="1581718"/>
            <a:ext cx="7908028" cy="2371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9421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0350" y="6645399"/>
            <a:ext cx="59309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1">
                <a:solidFill>
                  <a:srgbClr val="1F3AD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779464" y="6690866"/>
            <a:ext cx="3597910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rgbClr val="203ED7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74031" y="6638380"/>
            <a:ext cx="178434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434DD6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8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Relationship Id="rId9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3924300"/>
            <a:ext cx="2273300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78600"/>
            <a:ext cx="9143998" cy="27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9400" y="6654800"/>
            <a:ext cx="596900" cy="16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587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F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5475" y="609600"/>
            <a:ext cx="7908925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7945" algn="ctr">
              <a:lnSpc>
                <a:spcPts val="2350"/>
              </a:lnSpc>
              <a:spcBef>
                <a:spcPts val="1520"/>
              </a:spcBef>
            </a:pPr>
            <a:endParaRPr lang="en-US" sz="2000" b="1" spc="-5" dirty="0" smtClean="0">
              <a:latin typeface="Arial"/>
              <a:cs typeface="Arial"/>
            </a:endParaRPr>
          </a:p>
          <a:p>
            <a:pPr marR="67945" algn="ctr">
              <a:lnSpc>
                <a:spcPts val="2350"/>
              </a:lnSpc>
              <a:spcBef>
                <a:spcPts val="1520"/>
              </a:spcBef>
            </a:pPr>
            <a:r>
              <a:rPr lang="en-US" sz="3200" b="1" dirty="0" smtClean="0">
                <a:solidFill>
                  <a:srgbClr val="434DD6"/>
                </a:solidFill>
                <a:latin typeface="Arial"/>
                <a:cs typeface="Arial"/>
              </a:rPr>
              <a:t>Pr</a:t>
            </a:r>
            <a:r>
              <a:rPr lang="en-US" sz="3200" b="1" spc="-25" dirty="0" smtClean="0">
                <a:solidFill>
                  <a:srgbClr val="434DD6"/>
                </a:solidFill>
                <a:latin typeface="Arial"/>
                <a:cs typeface="Arial"/>
              </a:rPr>
              <a:t>og</a:t>
            </a:r>
            <a:r>
              <a:rPr lang="en-US" sz="3200" b="1" dirty="0" smtClean="0">
                <a:solidFill>
                  <a:srgbClr val="434DD6"/>
                </a:solidFill>
                <a:latin typeface="Arial"/>
                <a:cs typeface="Arial"/>
              </a:rPr>
              <a:t>ress</a:t>
            </a:r>
            <a:r>
              <a:rPr lang="en-US" sz="3200" b="1" spc="-5" dirty="0" smtClean="0">
                <a:solidFill>
                  <a:srgbClr val="434DD6"/>
                </a:solidFill>
                <a:latin typeface="Arial"/>
                <a:cs typeface="Arial"/>
              </a:rPr>
              <a:t> </a:t>
            </a:r>
            <a:r>
              <a:rPr lang="en-US" sz="3200" b="1" dirty="0" smtClean="0">
                <a:solidFill>
                  <a:srgbClr val="434DD6"/>
                </a:solidFill>
                <a:latin typeface="Arial"/>
                <a:cs typeface="Arial"/>
              </a:rPr>
              <a:t>a</a:t>
            </a:r>
            <a:r>
              <a:rPr lang="en-US" sz="3200" b="1" spc="-25" dirty="0" smtClean="0">
                <a:solidFill>
                  <a:srgbClr val="434DD6"/>
                </a:solidFill>
                <a:latin typeface="Arial"/>
                <a:cs typeface="Arial"/>
              </a:rPr>
              <a:t>n</a:t>
            </a:r>
            <a:r>
              <a:rPr lang="en-US" sz="3200" b="1" spc="-20" dirty="0" smtClean="0">
                <a:solidFill>
                  <a:srgbClr val="434DD6"/>
                </a:solidFill>
                <a:latin typeface="Arial"/>
                <a:cs typeface="Arial"/>
              </a:rPr>
              <a:t>d</a:t>
            </a:r>
            <a:r>
              <a:rPr lang="en-US" sz="3200" b="1" spc="-5" dirty="0" smtClean="0">
                <a:solidFill>
                  <a:srgbClr val="434DD6"/>
                </a:solidFill>
                <a:latin typeface="Arial"/>
                <a:cs typeface="Arial"/>
              </a:rPr>
              <a:t> </a:t>
            </a:r>
            <a:r>
              <a:rPr lang="en-US" sz="3200" b="1" spc="-25" dirty="0" smtClean="0">
                <a:solidFill>
                  <a:srgbClr val="434DD6"/>
                </a:solidFill>
                <a:latin typeface="Arial"/>
                <a:cs typeface="Arial"/>
              </a:rPr>
              <a:t>P</a:t>
            </a:r>
            <a:r>
              <a:rPr lang="en-US" sz="3200" b="1" spc="-15" dirty="0" smtClean="0">
                <a:solidFill>
                  <a:srgbClr val="434DD6"/>
                </a:solidFill>
                <a:latin typeface="Arial"/>
                <a:cs typeface="Arial"/>
              </a:rPr>
              <a:t>l</a:t>
            </a:r>
            <a:r>
              <a:rPr lang="en-US" sz="3200" b="1" dirty="0" smtClean="0">
                <a:solidFill>
                  <a:srgbClr val="434DD6"/>
                </a:solidFill>
                <a:latin typeface="Arial"/>
                <a:cs typeface="Arial"/>
              </a:rPr>
              <a:t>a</a:t>
            </a:r>
            <a:r>
              <a:rPr lang="en-US" sz="3200" b="1" spc="-25" dirty="0" smtClean="0">
                <a:solidFill>
                  <a:srgbClr val="434DD6"/>
                </a:solidFill>
                <a:latin typeface="Arial"/>
                <a:cs typeface="Arial"/>
              </a:rPr>
              <a:t>n</a:t>
            </a:r>
            <a:r>
              <a:rPr lang="en-US" sz="3200" b="1" dirty="0" smtClean="0">
                <a:solidFill>
                  <a:srgbClr val="434DD6"/>
                </a:solidFill>
                <a:latin typeface="Arial"/>
                <a:cs typeface="Arial"/>
              </a:rPr>
              <a:t>s</a:t>
            </a:r>
            <a:r>
              <a:rPr lang="en-US" sz="3200" b="1" spc="-5" dirty="0" smtClean="0">
                <a:solidFill>
                  <a:srgbClr val="434DD6"/>
                </a:solidFill>
                <a:latin typeface="Arial"/>
                <a:cs typeface="Arial"/>
              </a:rPr>
              <a:t> </a:t>
            </a:r>
            <a:r>
              <a:rPr lang="en-US" sz="3200" b="1" spc="-15" dirty="0" smtClean="0">
                <a:solidFill>
                  <a:srgbClr val="434DD6"/>
                </a:solidFill>
                <a:latin typeface="Arial"/>
                <a:cs typeface="Arial"/>
              </a:rPr>
              <a:t>f</a:t>
            </a:r>
            <a:r>
              <a:rPr lang="en-US" sz="3200" b="1" spc="-25" dirty="0" smtClean="0">
                <a:solidFill>
                  <a:srgbClr val="434DD6"/>
                </a:solidFill>
                <a:latin typeface="Arial"/>
                <a:cs typeface="Arial"/>
              </a:rPr>
              <a:t>o</a:t>
            </a:r>
            <a:r>
              <a:rPr lang="en-US" sz="3200" b="1" dirty="0" smtClean="0">
                <a:solidFill>
                  <a:srgbClr val="434DD6"/>
                </a:solidFill>
                <a:latin typeface="Arial"/>
                <a:cs typeface="Arial"/>
              </a:rPr>
              <a:t>r</a:t>
            </a:r>
            <a:r>
              <a:rPr lang="en-US" sz="3200" b="1" spc="-5" dirty="0" smtClean="0">
                <a:solidFill>
                  <a:srgbClr val="434DD6"/>
                </a:solidFill>
                <a:latin typeface="Arial"/>
                <a:cs typeface="Arial"/>
              </a:rPr>
              <a:t> </a:t>
            </a:r>
          </a:p>
          <a:p>
            <a:pPr marR="67945" algn="ctr">
              <a:lnSpc>
                <a:spcPts val="2350"/>
              </a:lnSpc>
              <a:spcBef>
                <a:spcPts val="1520"/>
              </a:spcBef>
            </a:pPr>
            <a:r>
              <a:rPr lang="en-US" sz="3200" b="1" dirty="0" smtClean="0">
                <a:solidFill>
                  <a:srgbClr val="434DD6"/>
                </a:solidFill>
                <a:latin typeface="Arial"/>
                <a:cs typeface="Arial"/>
              </a:rPr>
              <a:t>Pe</a:t>
            </a:r>
            <a:r>
              <a:rPr lang="en-US" sz="3200" b="1" spc="-25" dirty="0" smtClean="0">
                <a:solidFill>
                  <a:srgbClr val="434DD6"/>
                </a:solidFill>
                <a:latin typeface="Arial"/>
                <a:cs typeface="Arial"/>
              </a:rPr>
              <a:t>d</a:t>
            </a:r>
            <a:r>
              <a:rPr lang="en-US" sz="3200" b="1" dirty="0" smtClean="0">
                <a:solidFill>
                  <a:srgbClr val="434DD6"/>
                </a:solidFill>
                <a:latin typeface="Arial"/>
                <a:cs typeface="Arial"/>
              </a:rPr>
              <a:t>esta</a:t>
            </a:r>
            <a:r>
              <a:rPr lang="en-US" sz="3200" b="1" spc="-10" dirty="0" smtClean="0">
                <a:solidFill>
                  <a:srgbClr val="434DD6"/>
                </a:solidFill>
                <a:latin typeface="Arial"/>
                <a:cs typeface="Arial"/>
              </a:rPr>
              <a:t>l</a:t>
            </a:r>
            <a:r>
              <a:rPr lang="en-US" sz="3200" b="1" spc="-5" dirty="0" smtClean="0">
                <a:solidFill>
                  <a:srgbClr val="434DD6"/>
                </a:solidFill>
                <a:latin typeface="Arial"/>
                <a:cs typeface="Arial"/>
              </a:rPr>
              <a:t> </a:t>
            </a:r>
            <a:r>
              <a:rPr lang="en-US" sz="3200" b="1" spc="-25" dirty="0" smtClean="0">
                <a:solidFill>
                  <a:srgbClr val="434DD6"/>
                </a:solidFill>
                <a:latin typeface="Arial"/>
                <a:cs typeface="Arial"/>
              </a:rPr>
              <a:t>Ph</a:t>
            </a:r>
            <a:r>
              <a:rPr lang="en-US" sz="3200" b="1" dirty="0" smtClean="0">
                <a:solidFill>
                  <a:srgbClr val="434DD6"/>
                </a:solidFill>
                <a:latin typeface="Arial"/>
                <a:cs typeface="Arial"/>
              </a:rPr>
              <a:t>ys</a:t>
            </a:r>
            <a:r>
              <a:rPr lang="en-US" sz="3200" b="1" spc="-15" dirty="0" smtClean="0">
                <a:solidFill>
                  <a:srgbClr val="434DD6"/>
                </a:solidFill>
                <a:latin typeface="Arial"/>
                <a:cs typeface="Arial"/>
              </a:rPr>
              <a:t>i</a:t>
            </a:r>
            <a:r>
              <a:rPr lang="en-US" sz="3200" b="1" dirty="0" smtClean="0">
                <a:solidFill>
                  <a:srgbClr val="434DD6"/>
                </a:solidFill>
                <a:latin typeface="Arial"/>
                <a:cs typeface="Arial"/>
              </a:rPr>
              <a:t>cs a</a:t>
            </a:r>
            <a:r>
              <a:rPr lang="en-US" sz="3200" b="1" spc="-25" dirty="0" smtClean="0">
                <a:solidFill>
                  <a:srgbClr val="434DD6"/>
                </a:solidFill>
                <a:latin typeface="Arial"/>
                <a:cs typeface="Arial"/>
              </a:rPr>
              <a:t>n</a:t>
            </a:r>
            <a:r>
              <a:rPr lang="en-US" sz="3200" b="1" spc="-20" dirty="0" smtClean="0">
                <a:solidFill>
                  <a:srgbClr val="434DD6"/>
                </a:solidFill>
                <a:latin typeface="Arial"/>
                <a:cs typeface="Arial"/>
              </a:rPr>
              <a:t>d</a:t>
            </a:r>
            <a:r>
              <a:rPr lang="en-US" sz="3200" b="1" spc="-5" dirty="0" smtClean="0">
                <a:solidFill>
                  <a:srgbClr val="434DD6"/>
                </a:solidFill>
                <a:latin typeface="Arial"/>
                <a:cs typeface="Arial"/>
              </a:rPr>
              <a:t> </a:t>
            </a:r>
            <a:r>
              <a:rPr lang="en-US" sz="3200" b="1" dirty="0" smtClean="0">
                <a:solidFill>
                  <a:srgbClr val="434DD6"/>
                </a:solidFill>
                <a:latin typeface="Arial"/>
                <a:cs typeface="Arial"/>
              </a:rPr>
              <a:t>C</a:t>
            </a:r>
            <a:r>
              <a:rPr lang="en-US" sz="3200" b="1" spc="-25" dirty="0" smtClean="0">
                <a:solidFill>
                  <a:srgbClr val="434DD6"/>
                </a:solidFill>
                <a:latin typeface="Arial"/>
                <a:cs typeface="Arial"/>
              </a:rPr>
              <a:t>on</a:t>
            </a:r>
            <a:r>
              <a:rPr lang="en-US" sz="3200" b="1" dirty="0" smtClean="0">
                <a:solidFill>
                  <a:srgbClr val="434DD6"/>
                </a:solidFill>
                <a:latin typeface="Arial"/>
                <a:cs typeface="Arial"/>
              </a:rPr>
              <a:t>tr</a:t>
            </a:r>
            <a:r>
              <a:rPr lang="en-US" sz="3200" b="1" spc="-25" dirty="0" smtClean="0">
                <a:solidFill>
                  <a:srgbClr val="434DD6"/>
                </a:solidFill>
                <a:latin typeface="Arial"/>
                <a:cs typeface="Arial"/>
              </a:rPr>
              <a:t>o</a:t>
            </a:r>
            <a:r>
              <a:rPr lang="en-US" sz="3200" b="1" spc="-10" dirty="0" smtClean="0">
                <a:solidFill>
                  <a:srgbClr val="434DD6"/>
                </a:solidFill>
                <a:latin typeface="Arial"/>
                <a:cs typeface="Arial"/>
              </a:rPr>
              <a:t>l</a:t>
            </a:r>
            <a:endParaRPr lang="en-US" sz="3200" dirty="0" smtClean="0">
              <a:latin typeface="Arial"/>
              <a:cs typeface="Arial"/>
            </a:endParaRPr>
          </a:p>
          <a:p>
            <a:pPr marR="67945" algn="ctr">
              <a:lnSpc>
                <a:spcPts val="2350"/>
              </a:lnSpc>
              <a:spcBef>
                <a:spcPts val="1520"/>
              </a:spcBef>
            </a:pPr>
            <a:r>
              <a:rPr sz="2000" b="1" spc="-5" dirty="0" smtClean="0">
                <a:latin typeface="Arial"/>
                <a:cs typeface="Arial"/>
              </a:rPr>
              <a:t>Ahme</a:t>
            </a:r>
            <a:r>
              <a:rPr sz="2000" b="1" dirty="0" smtClean="0">
                <a:latin typeface="Arial"/>
                <a:cs typeface="Arial"/>
              </a:rPr>
              <a:t>d </a:t>
            </a:r>
            <a:r>
              <a:rPr sz="2000" b="1" spc="-10" dirty="0">
                <a:latin typeface="Arial"/>
                <a:cs typeface="Arial"/>
              </a:rPr>
              <a:t>Diallo</a:t>
            </a:r>
            <a:endParaRPr sz="2000" dirty="0">
              <a:latin typeface="Arial"/>
              <a:cs typeface="Arial"/>
            </a:endParaRPr>
          </a:p>
          <a:p>
            <a:pPr marL="2188210">
              <a:lnSpc>
                <a:spcPts val="2110"/>
              </a:lnSpc>
            </a:pPr>
            <a:r>
              <a:rPr sz="1800" i="1" dirty="0">
                <a:latin typeface="Arial"/>
                <a:cs typeface="Arial"/>
              </a:rPr>
              <a:t>R</a:t>
            </a:r>
            <a:r>
              <a:rPr sz="1800" i="1" spc="-5" dirty="0">
                <a:latin typeface="Arial"/>
                <a:cs typeface="Arial"/>
              </a:rPr>
              <a:t>. </a:t>
            </a:r>
            <a:r>
              <a:rPr sz="1800" i="1" dirty="0">
                <a:latin typeface="Arial"/>
                <a:cs typeface="Arial"/>
              </a:rPr>
              <a:t>Maingi</a:t>
            </a:r>
            <a:r>
              <a:rPr sz="1800" i="1" spc="-5" dirty="0">
                <a:latin typeface="Arial"/>
                <a:cs typeface="Arial"/>
              </a:rPr>
              <a:t>, </a:t>
            </a:r>
            <a:r>
              <a:rPr sz="1800" i="1" spc="-10" dirty="0">
                <a:latin typeface="Arial"/>
                <a:cs typeface="Arial"/>
              </a:rPr>
              <a:t>S.</a:t>
            </a:r>
            <a:r>
              <a:rPr sz="1800" i="1" spc="-250" dirty="0">
                <a:latin typeface="Arial"/>
                <a:cs typeface="Arial"/>
              </a:rPr>
              <a:t>P</a:t>
            </a:r>
            <a:r>
              <a:rPr sz="1800" i="1" spc="-5" dirty="0">
                <a:latin typeface="Arial"/>
                <a:cs typeface="Arial"/>
              </a:rPr>
              <a:t>. </a:t>
            </a:r>
            <a:r>
              <a:rPr sz="1800" i="1" spc="-15" dirty="0">
                <a:latin typeface="Arial"/>
                <a:cs typeface="Arial"/>
              </a:rPr>
              <a:t>G</a:t>
            </a:r>
            <a:r>
              <a:rPr sz="1800" i="1" dirty="0">
                <a:latin typeface="Arial"/>
                <a:cs typeface="Arial"/>
              </a:rPr>
              <a:t>erhard</a:t>
            </a:r>
            <a:r>
              <a:rPr sz="1800" i="1" spc="-5" dirty="0">
                <a:latin typeface="Arial"/>
                <a:cs typeface="Arial"/>
              </a:rPr>
              <a:t>t, </a:t>
            </a:r>
            <a:r>
              <a:rPr sz="1800" i="1" spc="-15" dirty="0">
                <a:latin typeface="Arial"/>
                <a:cs typeface="Arial"/>
              </a:rPr>
              <a:t>J-W</a:t>
            </a:r>
            <a:r>
              <a:rPr sz="1800" i="1" spc="-7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Ahn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40508" y="2667443"/>
            <a:ext cx="29997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dirty="0">
                <a:latin typeface="Arial"/>
                <a:cs typeface="Arial"/>
              </a:rPr>
              <a:t>and</a:t>
            </a:r>
            <a:r>
              <a:rPr sz="1600" i="1" spc="-5" dirty="0">
                <a:latin typeface="Arial"/>
                <a:cs typeface="Arial"/>
              </a:rPr>
              <a:t> t</a:t>
            </a:r>
            <a:r>
              <a:rPr sz="1600" i="1" dirty="0">
                <a:latin typeface="Arial"/>
                <a:cs typeface="Arial"/>
              </a:rPr>
              <a:t>he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N</a:t>
            </a:r>
            <a:r>
              <a:rPr sz="1600" i="1" spc="-15" dirty="0">
                <a:latin typeface="Arial"/>
                <a:cs typeface="Arial"/>
              </a:rPr>
              <a:t>ST</a:t>
            </a:r>
            <a:r>
              <a:rPr sz="1600" i="1" dirty="0">
                <a:latin typeface="Arial"/>
                <a:cs typeface="Arial"/>
              </a:rPr>
              <a:t>X-U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Research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60" dirty="0">
                <a:latin typeface="Arial"/>
                <a:cs typeface="Arial"/>
              </a:rPr>
              <a:t>T</a:t>
            </a:r>
            <a:r>
              <a:rPr sz="1600" i="1" dirty="0">
                <a:latin typeface="Arial"/>
                <a:cs typeface="Arial"/>
              </a:rPr>
              <a:t>eam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55230" y="3374132"/>
            <a:ext cx="2370455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700"/>
              </a:lnSpc>
            </a:pPr>
            <a:r>
              <a:rPr sz="1600" b="1" dirty="0">
                <a:solidFill>
                  <a:srgbClr val="FF2600"/>
                </a:solidFill>
                <a:latin typeface="Arial"/>
                <a:cs typeface="Arial"/>
              </a:rPr>
              <a:t>N</a:t>
            </a:r>
            <a:r>
              <a:rPr sz="1600" b="1" spc="-15" dirty="0">
                <a:solidFill>
                  <a:srgbClr val="FF2600"/>
                </a:solidFill>
                <a:latin typeface="Arial"/>
                <a:cs typeface="Arial"/>
              </a:rPr>
              <a:t>STX-U</a:t>
            </a:r>
            <a:r>
              <a:rPr sz="1600" b="1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b="1" spc="-135" dirty="0">
                <a:solidFill>
                  <a:srgbClr val="FF2600"/>
                </a:solidFill>
                <a:latin typeface="Arial"/>
                <a:cs typeface="Arial"/>
              </a:rPr>
              <a:t>P</a:t>
            </a:r>
            <a:r>
              <a:rPr sz="1600" b="1" dirty="0">
                <a:solidFill>
                  <a:srgbClr val="FF2600"/>
                </a:solidFill>
                <a:latin typeface="Arial"/>
                <a:cs typeface="Arial"/>
              </a:rPr>
              <a:t>AC-35</a:t>
            </a:r>
            <a:r>
              <a:rPr sz="1600" b="1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2600"/>
                </a:solidFill>
                <a:latin typeface="Arial"/>
                <a:cs typeface="Arial"/>
              </a:rPr>
              <a:t>Mee</a:t>
            </a:r>
            <a:r>
              <a:rPr sz="1600" b="1" spc="-10" dirty="0">
                <a:solidFill>
                  <a:srgbClr val="FF2600"/>
                </a:solidFill>
                <a:latin typeface="Arial"/>
                <a:cs typeface="Arial"/>
              </a:rPr>
              <a:t>ting PPPL</a:t>
            </a:r>
            <a:r>
              <a:rPr sz="1600" b="1" spc="-30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2600"/>
                </a:solidFill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2600"/>
                </a:solidFill>
                <a:latin typeface="Arial"/>
                <a:cs typeface="Arial"/>
              </a:rPr>
              <a:t>B318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780"/>
              </a:lnSpc>
            </a:pPr>
            <a:r>
              <a:rPr sz="1600" b="1" dirty="0">
                <a:solidFill>
                  <a:srgbClr val="FF2600"/>
                </a:solidFill>
                <a:latin typeface="Arial"/>
                <a:cs typeface="Arial"/>
              </a:rPr>
              <a:t>J</a:t>
            </a:r>
            <a:r>
              <a:rPr sz="1600" b="1" spc="-10" dirty="0">
                <a:solidFill>
                  <a:srgbClr val="FF2600"/>
                </a:solidFill>
                <a:latin typeface="Arial"/>
                <a:cs typeface="Arial"/>
              </a:rPr>
              <a:t>une</a:t>
            </a:r>
            <a:r>
              <a:rPr sz="1600" b="1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b="1" spc="-90" dirty="0">
                <a:solidFill>
                  <a:srgbClr val="FF2600"/>
                </a:solidFill>
                <a:latin typeface="Arial"/>
                <a:cs typeface="Arial"/>
              </a:rPr>
              <a:t>1</a:t>
            </a:r>
            <a:r>
              <a:rPr sz="1600" b="1" dirty="0">
                <a:solidFill>
                  <a:srgbClr val="FF2600"/>
                </a:solidFill>
                <a:latin typeface="Arial"/>
                <a:cs typeface="Arial"/>
              </a:rPr>
              <a:t>1-13</a:t>
            </a:r>
            <a:r>
              <a:rPr sz="1600" b="1" spc="-5" dirty="0">
                <a:solidFill>
                  <a:srgbClr val="FF2600"/>
                </a:solidFill>
                <a:latin typeface="Arial"/>
                <a:cs typeface="Arial"/>
              </a:rPr>
              <a:t>, </a:t>
            </a:r>
            <a:r>
              <a:rPr sz="1600" b="1" dirty="0">
                <a:solidFill>
                  <a:srgbClr val="FF2600"/>
                </a:solidFill>
                <a:latin typeface="Arial"/>
                <a:cs typeface="Arial"/>
              </a:rPr>
              <a:t>2014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0900" y="190500"/>
            <a:ext cx="1739900" cy="381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9460">
              <a:lnSpc>
                <a:spcPct val="100000"/>
              </a:lnSpc>
            </a:pPr>
            <a:r>
              <a:rPr sz="3600" b="0" i="1" dirty="0">
                <a:solidFill>
                  <a:srgbClr val="1F3AD2"/>
                </a:solidFill>
                <a:latin typeface="Arial"/>
                <a:cs typeface="Arial"/>
              </a:rPr>
              <a:t>N</a:t>
            </a:r>
            <a:r>
              <a:rPr sz="3600" b="0" i="1" spc="-25" dirty="0">
                <a:solidFill>
                  <a:srgbClr val="1F3AD2"/>
                </a:solidFill>
                <a:latin typeface="Arial"/>
                <a:cs typeface="Arial"/>
              </a:rPr>
              <a:t>S</a:t>
            </a:r>
            <a:r>
              <a:rPr sz="3600" b="0" i="1" spc="-30" dirty="0">
                <a:solidFill>
                  <a:srgbClr val="1F3AD2"/>
                </a:solidFill>
                <a:latin typeface="Arial"/>
                <a:cs typeface="Arial"/>
              </a:rPr>
              <a:t>T</a:t>
            </a:r>
            <a:r>
              <a:rPr sz="3600" b="0" i="1" dirty="0">
                <a:solidFill>
                  <a:srgbClr val="1F3AD2"/>
                </a:solidFill>
                <a:latin typeface="Arial"/>
                <a:cs typeface="Arial"/>
              </a:rPr>
              <a:t>X-U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08424" y="297362"/>
            <a:ext cx="14986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i="1" spc="-15" dirty="0">
                <a:solidFill>
                  <a:srgbClr val="434DD6"/>
                </a:solidFill>
                <a:latin typeface="Arial"/>
                <a:cs typeface="Arial"/>
              </a:rPr>
              <a:t>Supported</a:t>
            </a:r>
            <a:r>
              <a:rPr sz="1800" b="1" i="1" spc="-5" dirty="0">
                <a:solidFill>
                  <a:srgbClr val="434DD6"/>
                </a:solidFill>
                <a:latin typeface="Arial"/>
                <a:cs typeface="Arial"/>
              </a:rPr>
              <a:t> </a:t>
            </a:r>
            <a:r>
              <a:rPr sz="1800" b="1" i="1" spc="-15" dirty="0">
                <a:solidFill>
                  <a:srgbClr val="434DD6"/>
                </a:solidFill>
                <a:latin typeface="Arial"/>
                <a:cs typeface="Arial"/>
              </a:rPr>
              <a:t>b</a:t>
            </a:r>
            <a:r>
              <a:rPr sz="1800" b="1" i="1" dirty="0">
                <a:solidFill>
                  <a:srgbClr val="434DD6"/>
                </a:solidFill>
                <a:latin typeface="Arial"/>
                <a:cs typeface="Arial"/>
              </a:rPr>
              <a:t>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96200" y="2286000"/>
            <a:ext cx="1295400" cy="4114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09111" y="2514600"/>
            <a:ext cx="1104265" cy="361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040"/>
              </a:lnSpc>
            </a:pP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C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ulham 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Sc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i 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Ctr</a:t>
            </a:r>
            <a:endParaRPr sz="900" dirty="0">
              <a:latin typeface="Arial"/>
              <a:cs typeface="Arial"/>
            </a:endParaRPr>
          </a:p>
          <a:p>
            <a:pPr marL="417195" marR="5080" indent="308610" algn="r">
              <a:lnSpc>
                <a:spcPct val="89500"/>
              </a:lnSpc>
              <a:spcBef>
                <a:spcPts val="70"/>
              </a:spcBef>
            </a:pPr>
            <a:r>
              <a:rPr sz="900" b="1" i="1" spc="-45" dirty="0">
                <a:solidFill>
                  <a:srgbClr val="FF2600"/>
                </a:solidFill>
                <a:latin typeface="Arial"/>
                <a:cs typeface="Arial"/>
              </a:rPr>
              <a:t>Y</a:t>
            </a:r>
            <a:r>
              <a:rPr sz="900" b="1" i="1" spc="-10" dirty="0">
                <a:solidFill>
                  <a:srgbClr val="FF2600"/>
                </a:solidFill>
                <a:latin typeface="Arial"/>
                <a:cs typeface="Arial"/>
              </a:rPr>
              <a:t>o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r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k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U </a:t>
            </a:r>
            <a:r>
              <a:rPr sz="900" b="1" i="1" spc="-15" dirty="0">
                <a:solidFill>
                  <a:srgbClr val="FF2600"/>
                </a:solidFill>
                <a:latin typeface="Arial"/>
                <a:cs typeface="Arial"/>
              </a:rPr>
              <a:t>Chub</a:t>
            </a:r>
            <a:r>
              <a:rPr sz="900" b="1" i="1" spc="-10" dirty="0">
                <a:solidFill>
                  <a:srgbClr val="FF2600"/>
                </a:solidFill>
                <a:latin typeface="Arial"/>
                <a:cs typeface="Arial"/>
              </a:rPr>
              <a:t>u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 U 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Fukui 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U 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Hiroshim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a U</a:t>
            </a:r>
            <a:endParaRPr sz="900" dirty="0">
              <a:latin typeface="Arial"/>
              <a:cs typeface="Arial"/>
            </a:endParaRPr>
          </a:p>
          <a:p>
            <a:pPr marL="231140" marR="5080" indent="389255" algn="r">
              <a:lnSpc>
                <a:spcPct val="89500"/>
              </a:lnSpc>
              <a:spcBef>
                <a:spcPts val="30"/>
              </a:spcBef>
            </a:pPr>
            <a:r>
              <a:rPr sz="900" b="1" i="1" spc="-15" dirty="0">
                <a:solidFill>
                  <a:srgbClr val="FF2600"/>
                </a:solidFill>
                <a:latin typeface="Arial"/>
                <a:cs typeface="Arial"/>
              </a:rPr>
              <a:t>Hyog</a:t>
            </a:r>
            <a:r>
              <a:rPr sz="900" b="1" i="1" spc="-10" dirty="0">
                <a:solidFill>
                  <a:srgbClr val="FF2600"/>
                </a:solidFill>
                <a:latin typeface="Arial"/>
                <a:cs typeface="Arial"/>
              </a:rPr>
              <a:t>o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 U Ky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oto 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U </a:t>
            </a:r>
            <a:r>
              <a:rPr sz="900" b="1" i="1" spc="-15" dirty="0">
                <a:solidFill>
                  <a:srgbClr val="FF2600"/>
                </a:solidFill>
                <a:latin typeface="Arial"/>
                <a:cs typeface="Arial"/>
              </a:rPr>
              <a:t>Kyush</a:t>
            </a:r>
            <a:r>
              <a:rPr sz="900" b="1" i="1" spc="-10" dirty="0">
                <a:solidFill>
                  <a:srgbClr val="FF2600"/>
                </a:solidFill>
                <a:latin typeface="Arial"/>
                <a:cs typeface="Arial"/>
              </a:rPr>
              <a:t>u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 U </a:t>
            </a:r>
            <a:r>
              <a:rPr sz="900" b="1" i="1" spc="-15" dirty="0">
                <a:solidFill>
                  <a:srgbClr val="FF2600"/>
                </a:solidFill>
                <a:latin typeface="Arial"/>
                <a:cs typeface="Arial"/>
              </a:rPr>
              <a:t>Kyush</a:t>
            </a:r>
            <a:r>
              <a:rPr sz="900" b="1" i="1" spc="-10" dirty="0">
                <a:solidFill>
                  <a:srgbClr val="FF2600"/>
                </a:solidFill>
                <a:latin typeface="Arial"/>
                <a:cs typeface="Arial"/>
              </a:rPr>
              <a:t>u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900" b="1" i="1" spc="-4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okai 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U</a:t>
            </a:r>
            <a:endParaRPr sz="900" dirty="0">
              <a:latin typeface="Arial"/>
              <a:cs typeface="Arial"/>
            </a:endParaRPr>
          </a:p>
          <a:p>
            <a:pPr marR="5080" algn="r">
              <a:lnSpc>
                <a:spcPts val="960"/>
              </a:lnSpc>
            </a:pPr>
            <a:r>
              <a:rPr sz="900" b="1" i="1" spc="-10" dirty="0">
                <a:solidFill>
                  <a:srgbClr val="FF2600"/>
                </a:solidFill>
                <a:latin typeface="Arial"/>
                <a:cs typeface="Arial"/>
              </a:rPr>
              <a:t>NIFS</a:t>
            </a:r>
            <a:endParaRPr sz="900" dirty="0">
              <a:latin typeface="Arial"/>
              <a:cs typeface="Arial"/>
            </a:endParaRPr>
          </a:p>
          <a:p>
            <a:pPr marL="643890" marR="5080" indent="-48895" algn="r">
              <a:lnSpc>
                <a:spcPts val="1000"/>
              </a:lnSpc>
              <a:spcBef>
                <a:spcPts val="60"/>
              </a:spcBef>
            </a:pP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N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iigata 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U U </a:t>
            </a:r>
            <a:r>
              <a:rPr sz="900" b="1" i="1" spc="-4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900" b="1" i="1" spc="-10" dirty="0">
                <a:solidFill>
                  <a:srgbClr val="FF2600"/>
                </a:solidFill>
                <a:latin typeface="Arial"/>
                <a:cs typeface="Arial"/>
              </a:rPr>
              <a:t>okyo</a:t>
            </a:r>
            <a:endParaRPr sz="900" dirty="0">
              <a:latin typeface="Arial"/>
              <a:cs typeface="Arial"/>
            </a:endParaRPr>
          </a:p>
          <a:p>
            <a:pPr marR="5080" algn="r">
              <a:lnSpc>
                <a:spcPts val="940"/>
              </a:lnSpc>
            </a:pP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JAEA</a:t>
            </a:r>
            <a:endParaRPr sz="900" dirty="0">
              <a:latin typeface="Arial"/>
              <a:cs typeface="Arial"/>
            </a:endParaRPr>
          </a:p>
          <a:p>
            <a:pPr marR="5080" algn="r">
              <a:lnSpc>
                <a:spcPts val="840"/>
              </a:lnSpc>
            </a:pPr>
            <a:r>
              <a:rPr sz="800" b="1" i="1" spc="-5" dirty="0">
                <a:solidFill>
                  <a:srgbClr val="FF2600"/>
                </a:solidFill>
                <a:latin typeface="Arial"/>
                <a:cs typeface="Arial"/>
              </a:rPr>
              <a:t>Inst fo</a:t>
            </a:r>
            <a:r>
              <a:rPr sz="800" b="1" i="1" dirty="0">
                <a:solidFill>
                  <a:srgbClr val="FF2600"/>
                </a:solidFill>
                <a:latin typeface="Arial"/>
                <a:cs typeface="Arial"/>
              </a:rPr>
              <a:t>r</a:t>
            </a:r>
            <a:r>
              <a:rPr sz="800" b="1" i="1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800" b="1" i="1" dirty="0">
                <a:solidFill>
                  <a:srgbClr val="FF2600"/>
                </a:solidFill>
                <a:latin typeface="Arial"/>
                <a:cs typeface="Arial"/>
              </a:rPr>
              <a:t>N</a:t>
            </a:r>
            <a:r>
              <a:rPr sz="800" b="1" i="1" spc="-5" dirty="0">
                <a:solidFill>
                  <a:srgbClr val="FF2600"/>
                </a:solidFill>
                <a:latin typeface="Arial"/>
                <a:cs typeface="Arial"/>
              </a:rPr>
              <a:t>u</a:t>
            </a:r>
            <a:r>
              <a:rPr sz="800" b="1" i="1" dirty="0">
                <a:solidFill>
                  <a:srgbClr val="FF2600"/>
                </a:solidFill>
                <a:latin typeface="Arial"/>
                <a:cs typeface="Arial"/>
              </a:rPr>
              <a:t>c</a:t>
            </a:r>
            <a:r>
              <a:rPr sz="800" b="1" i="1" spc="-5" dirty="0">
                <a:solidFill>
                  <a:srgbClr val="FF2600"/>
                </a:solidFill>
                <a:latin typeface="Arial"/>
                <a:cs typeface="Arial"/>
              </a:rPr>
              <a:t>l </a:t>
            </a:r>
            <a:r>
              <a:rPr sz="800" b="1" i="1" dirty="0">
                <a:solidFill>
                  <a:srgbClr val="FF2600"/>
                </a:solidFill>
                <a:latin typeface="Arial"/>
                <a:cs typeface="Arial"/>
              </a:rPr>
              <a:t>Res</a:t>
            </a:r>
            <a:r>
              <a:rPr sz="800" b="1" i="1" spc="-5" dirty="0">
                <a:solidFill>
                  <a:srgbClr val="FF2600"/>
                </a:solidFill>
                <a:latin typeface="Arial"/>
                <a:cs typeface="Arial"/>
              </a:rPr>
              <a:t>, </a:t>
            </a:r>
            <a:r>
              <a:rPr sz="800" b="1" i="1" dirty="0">
                <a:solidFill>
                  <a:srgbClr val="FF2600"/>
                </a:solidFill>
                <a:latin typeface="Arial"/>
                <a:cs typeface="Arial"/>
              </a:rPr>
              <a:t>K</a:t>
            </a:r>
            <a:r>
              <a:rPr sz="800" b="1" i="1" spc="-5" dirty="0">
                <a:solidFill>
                  <a:srgbClr val="FF2600"/>
                </a:solidFill>
                <a:latin typeface="Arial"/>
                <a:cs typeface="Arial"/>
              </a:rPr>
              <a:t>i</a:t>
            </a:r>
            <a:r>
              <a:rPr sz="800" b="1" i="1" dirty="0">
                <a:solidFill>
                  <a:srgbClr val="FF2600"/>
                </a:solidFill>
                <a:latin typeface="Arial"/>
                <a:cs typeface="Arial"/>
              </a:rPr>
              <a:t>ev</a:t>
            </a:r>
            <a:endParaRPr sz="800" dirty="0">
              <a:latin typeface="Arial"/>
              <a:cs typeface="Arial"/>
            </a:endParaRPr>
          </a:p>
          <a:p>
            <a:pPr marL="690880" marR="5080" indent="-74295" algn="r">
              <a:lnSpc>
                <a:spcPts val="1000"/>
              </a:lnSpc>
              <a:spcBef>
                <a:spcPts val="20"/>
              </a:spcBef>
            </a:pP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Io</a:t>
            </a:r>
            <a:r>
              <a:rPr sz="900" b="1" i="1" spc="-20" dirty="0">
                <a:solidFill>
                  <a:srgbClr val="FF2600"/>
                </a:solidFill>
                <a:latin typeface="Arial"/>
                <a:cs typeface="Arial"/>
              </a:rPr>
              <a:t>f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fe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 In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st 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TRINITI</a:t>
            </a:r>
            <a:endParaRPr sz="900" dirty="0">
              <a:latin typeface="Arial"/>
              <a:cs typeface="Arial"/>
            </a:endParaRPr>
          </a:p>
          <a:p>
            <a:pPr marR="5080" algn="r">
              <a:lnSpc>
                <a:spcPts val="940"/>
              </a:lnSpc>
            </a:pP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C</a:t>
            </a:r>
            <a:r>
              <a:rPr sz="900" b="1" i="1" spc="-10" dirty="0">
                <a:solidFill>
                  <a:srgbClr val="FF2600"/>
                </a:solidFill>
                <a:latin typeface="Arial"/>
                <a:cs typeface="Arial"/>
              </a:rPr>
              <a:t>honbuk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Na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tl 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U</a:t>
            </a:r>
            <a:endParaRPr sz="900" dirty="0">
              <a:latin typeface="Arial"/>
              <a:cs typeface="Arial"/>
            </a:endParaRPr>
          </a:p>
          <a:p>
            <a:pPr marL="538480" marR="5080" indent="285750" algn="r">
              <a:lnSpc>
                <a:spcPct val="88000"/>
              </a:lnSpc>
              <a:spcBef>
                <a:spcPts val="90"/>
              </a:spcBef>
            </a:pP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NFRI KA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IST</a:t>
            </a:r>
            <a:r>
              <a:rPr sz="900" b="1" i="1" spc="-10" dirty="0">
                <a:solidFill>
                  <a:srgbClr val="FF2600"/>
                </a:solidFill>
                <a:latin typeface="Arial"/>
                <a:cs typeface="Arial"/>
              </a:rPr>
              <a:t> POSTECH</a:t>
            </a:r>
            <a:endParaRPr sz="900" dirty="0">
              <a:latin typeface="Arial"/>
              <a:cs typeface="Arial"/>
            </a:endParaRPr>
          </a:p>
          <a:p>
            <a:pPr marR="5080" algn="r">
              <a:lnSpc>
                <a:spcPts val="960"/>
              </a:lnSpc>
            </a:pP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Se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oul 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Na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tl 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U</a:t>
            </a:r>
            <a:endParaRPr sz="900" dirty="0">
              <a:latin typeface="Arial"/>
              <a:cs typeface="Arial"/>
            </a:endParaRPr>
          </a:p>
          <a:p>
            <a:pPr marL="661035" marR="5080" indent="86360" algn="r">
              <a:lnSpc>
                <a:spcPts val="1000"/>
              </a:lnSpc>
              <a:spcBef>
                <a:spcPts val="60"/>
              </a:spcBef>
            </a:pP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A</a:t>
            </a:r>
            <a:r>
              <a:rPr sz="900" b="1" i="1" spc="-10" dirty="0">
                <a:solidFill>
                  <a:srgbClr val="FF2600"/>
                </a:solidFill>
                <a:latin typeface="Arial"/>
                <a:cs typeface="Arial"/>
              </a:rPr>
              <a:t>SIPP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 CIEM</a:t>
            </a:r>
            <a:r>
              <a:rPr sz="900" b="1" i="1" spc="-70" dirty="0">
                <a:solidFill>
                  <a:srgbClr val="FF2600"/>
                </a:solidFill>
                <a:latin typeface="Arial"/>
                <a:cs typeface="Arial"/>
              </a:rPr>
              <a:t>A</a:t>
            </a:r>
            <a:r>
              <a:rPr sz="900" b="1" i="1" spc="-10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endParaRPr sz="900" dirty="0">
              <a:latin typeface="Arial"/>
              <a:cs typeface="Arial"/>
            </a:endParaRPr>
          </a:p>
          <a:p>
            <a:pPr marR="5080" algn="r">
              <a:lnSpc>
                <a:spcPts val="890"/>
              </a:lnSpc>
            </a:pPr>
            <a:r>
              <a:rPr sz="900" b="1" i="1" spc="-10" dirty="0">
                <a:solidFill>
                  <a:srgbClr val="FF2600"/>
                </a:solidFill>
                <a:latin typeface="Arial"/>
                <a:cs typeface="Arial"/>
              </a:rPr>
              <a:t>FOM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 In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st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D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IFF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ER</a:t>
            </a:r>
            <a:endParaRPr sz="900" dirty="0">
              <a:latin typeface="Arial"/>
              <a:cs typeface="Arial"/>
            </a:endParaRPr>
          </a:p>
          <a:p>
            <a:pPr marL="201295" marR="5080" indent="69850" algn="r">
              <a:lnSpc>
                <a:spcPts val="1000"/>
              </a:lnSpc>
              <a:spcBef>
                <a:spcPts val="10"/>
              </a:spcBef>
            </a:pP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ENEA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, </a:t>
            </a:r>
            <a:r>
              <a:rPr sz="900" b="1" i="1" spc="-10" dirty="0">
                <a:solidFill>
                  <a:srgbClr val="FF2600"/>
                </a:solidFill>
                <a:latin typeface="Arial"/>
                <a:cs typeface="Arial"/>
              </a:rPr>
              <a:t>F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rasca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ti 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CEA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, 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Ca</a:t>
            </a:r>
            <a:r>
              <a:rPr sz="900" b="1" i="1" spc="-10" dirty="0">
                <a:solidFill>
                  <a:srgbClr val="FF2600"/>
                </a:solidFill>
                <a:latin typeface="Arial"/>
                <a:cs typeface="Arial"/>
              </a:rPr>
              <a:t>d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arac</a:t>
            </a:r>
            <a:r>
              <a:rPr sz="900" b="1" i="1" spc="-10" dirty="0">
                <a:solidFill>
                  <a:srgbClr val="FF2600"/>
                </a:solidFill>
                <a:latin typeface="Arial"/>
                <a:cs typeface="Arial"/>
              </a:rPr>
              <a:t>h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e</a:t>
            </a:r>
            <a:endParaRPr sz="900" dirty="0">
              <a:latin typeface="Arial"/>
              <a:cs typeface="Arial"/>
            </a:endParaRPr>
          </a:p>
          <a:p>
            <a:pPr marL="118745" marR="5080" indent="408305" algn="r">
              <a:lnSpc>
                <a:spcPts val="1000"/>
              </a:lnSpc>
            </a:pP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IP</a:t>
            </a:r>
            <a:r>
              <a:rPr sz="900" b="1" i="1" spc="-130" dirty="0">
                <a:solidFill>
                  <a:srgbClr val="FF2600"/>
                </a:solidFill>
                <a:latin typeface="Arial"/>
                <a:cs typeface="Arial"/>
              </a:rPr>
              <a:t>P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, 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J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üli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c</a:t>
            </a:r>
            <a:r>
              <a:rPr sz="900" b="1" i="1" spc="-10" dirty="0">
                <a:solidFill>
                  <a:srgbClr val="FF2600"/>
                </a:solidFill>
                <a:latin typeface="Arial"/>
                <a:cs typeface="Arial"/>
              </a:rPr>
              <a:t>h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 IP</a:t>
            </a:r>
            <a:r>
              <a:rPr sz="900" b="1" i="1" spc="-130" dirty="0">
                <a:solidFill>
                  <a:srgbClr val="FF2600"/>
                </a:solidFill>
                <a:latin typeface="Arial"/>
                <a:cs typeface="Arial"/>
              </a:rPr>
              <a:t>P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, </a:t>
            </a:r>
            <a:r>
              <a:rPr sz="900" b="1" i="1" spc="-10" dirty="0">
                <a:solidFill>
                  <a:srgbClr val="FF2600"/>
                </a:solidFill>
                <a:latin typeface="Arial"/>
                <a:cs typeface="Arial"/>
              </a:rPr>
              <a:t>G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arc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hing 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ASCR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, 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Czec</a:t>
            </a:r>
            <a:r>
              <a:rPr sz="900" b="1" i="1" spc="-10" dirty="0">
                <a:solidFill>
                  <a:srgbClr val="FF2600"/>
                </a:solidFill>
                <a:latin typeface="Arial"/>
                <a:cs typeface="Arial"/>
              </a:rPr>
              <a:t>h</a:t>
            </a:r>
            <a:r>
              <a:rPr sz="900" b="1" i="1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FF2600"/>
                </a:solidFill>
                <a:latin typeface="Arial"/>
                <a:cs typeface="Arial"/>
              </a:rPr>
              <a:t>Re</a:t>
            </a:r>
            <a:r>
              <a:rPr sz="900" b="1" i="1" spc="-10" dirty="0">
                <a:solidFill>
                  <a:srgbClr val="FF2600"/>
                </a:solidFill>
                <a:latin typeface="Arial"/>
                <a:cs typeface="Arial"/>
              </a:rPr>
              <a:t>p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79900" y="4152900"/>
            <a:ext cx="3073400" cy="2209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2400" y="2286000"/>
            <a:ext cx="1295400" cy="4114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43829" y="2434681"/>
            <a:ext cx="1035050" cy="388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8000"/>
              </a:lnSpc>
            </a:pP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C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oll </a:t>
            </a:r>
            <a:r>
              <a:rPr sz="900" b="1" i="1" spc="-1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900" b="1" i="1" spc="-10" dirty="0">
                <a:solidFill>
                  <a:srgbClr val="0433FF"/>
                </a:solidFill>
                <a:latin typeface="Arial"/>
                <a:cs typeface="Arial"/>
              </a:rPr>
              <a:t>W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m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&amp;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Mary </a:t>
            </a:r>
            <a:r>
              <a:rPr sz="900" b="1" i="1" spc="-15" dirty="0">
                <a:solidFill>
                  <a:srgbClr val="0433FF"/>
                </a:solidFill>
                <a:latin typeface="Arial"/>
                <a:cs typeface="Arial"/>
              </a:rPr>
              <a:t>Columbi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 U CompX</a:t>
            </a:r>
            <a:endParaRPr sz="900">
              <a:latin typeface="Arial"/>
              <a:cs typeface="Arial"/>
            </a:endParaRPr>
          </a:p>
          <a:p>
            <a:pPr marL="12700" marR="110489">
              <a:lnSpc>
                <a:spcPts val="900"/>
              </a:lnSpc>
              <a:spcBef>
                <a:spcPts val="100"/>
              </a:spcBef>
            </a:pPr>
            <a:r>
              <a:rPr sz="900" b="1" i="1" spc="-10" dirty="0">
                <a:solidFill>
                  <a:srgbClr val="0433FF"/>
                </a:solidFill>
                <a:latin typeface="Arial"/>
                <a:cs typeface="Arial"/>
              </a:rPr>
              <a:t>Genera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l</a:t>
            </a:r>
            <a:r>
              <a:rPr sz="900" b="1" i="1" spc="-3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to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m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cs 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FIU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10"/>
              </a:lnSpc>
            </a:pP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INL</a:t>
            </a:r>
            <a:endParaRPr sz="900">
              <a:latin typeface="Arial"/>
              <a:cs typeface="Arial"/>
            </a:endParaRPr>
          </a:p>
          <a:p>
            <a:pPr marL="12700" marR="80645">
              <a:lnSpc>
                <a:spcPts val="1000"/>
              </a:lnSpc>
              <a:spcBef>
                <a:spcPts val="10"/>
              </a:spcBef>
            </a:pPr>
            <a:r>
              <a:rPr sz="900" b="1" i="1" spc="-10" dirty="0">
                <a:solidFill>
                  <a:srgbClr val="0433FF"/>
                </a:solidFill>
                <a:latin typeface="Arial"/>
                <a:cs typeface="Arial"/>
              </a:rPr>
              <a:t>Johns Hopkin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 U LANL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840"/>
              </a:lnSpc>
            </a:pPr>
            <a:r>
              <a:rPr sz="900" b="1" i="1" spc="-10" dirty="0">
                <a:solidFill>
                  <a:srgbClr val="0433FF"/>
                </a:solidFill>
                <a:latin typeface="Arial"/>
                <a:cs typeface="Arial"/>
              </a:rPr>
              <a:t>LLNL</a:t>
            </a:r>
            <a:endParaRPr sz="900">
              <a:latin typeface="Arial"/>
              <a:cs typeface="Arial"/>
            </a:endParaRPr>
          </a:p>
          <a:p>
            <a:pPr marL="12700" marR="531495">
              <a:lnSpc>
                <a:spcPts val="900"/>
              </a:lnSpc>
              <a:spcBef>
                <a:spcPts val="140"/>
              </a:spcBef>
            </a:pPr>
            <a:r>
              <a:rPr sz="900" b="1" i="1" spc="-10" dirty="0">
                <a:solidFill>
                  <a:srgbClr val="0433FF"/>
                </a:solidFill>
                <a:latin typeface="Arial"/>
                <a:cs typeface="Arial"/>
              </a:rPr>
              <a:t>Lodestar MIT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910"/>
              </a:lnSpc>
            </a:pP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Lehigh 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U</a:t>
            </a:r>
            <a:endParaRPr sz="900">
              <a:latin typeface="Arial"/>
              <a:cs typeface="Arial"/>
            </a:endParaRPr>
          </a:p>
          <a:p>
            <a:pPr marL="12700" marR="150495">
              <a:lnSpc>
                <a:spcPts val="1000"/>
              </a:lnSpc>
              <a:spcBef>
                <a:spcPts val="10"/>
              </a:spcBef>
            </a:pP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900" b="1" i="1" spc="-10" dirty="0">
                <a:solidFill>
                  <a:srgbClr val="0433FF"/>
                </a:solidFill>
                <a:latin typeface="Arial"/>
                <a:cs typeface="Arial"/>
              </a:rPr>
              <a:t>ova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 Photoni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cs ORNL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840"/>
              </a:lnSpc>
            </a:pPr>
            <a:r>
              <a:rPr sz="900" b="1" i="1" spc="-10" dirty="0">
                <a:solidFill>
                  <a:srgbClr val="0433FF"/>
                </a:solidFill>
                <a:latin typeface="Arial"/>
                <a:cs typeface="Arial"/>
              </a:rPr>
              <a:t>PPPL</a:t>
            </a:r>
            <a:endParaRPr sz="900">
              <a:latin typeface="Arial"/>
              <a:cs typeface="Arial"/>
            </a:endParaRPr>
          </a:p>
          <a:p>
            <a:pPr marL="12700" marR="372745">
              <a:lnSpc>
                <a:spcPct val="88000"/>
              </a:lnSpc>
              <a:spcBef>
                <a:spcPts val="90"/>
              </a:spcBef>
            </a:pP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Pr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inceton 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U </a:t>
            </a:r>
            <a:r>
              <a:rPr sz="900" b="1" i="1" spc="-10" dirty="0">
                <a:solidFill>
                  <a:srgbClr val="0433FF"/>
                </a:solidFill>
                <a:latin typeface="Arial"/>
                <a:cs typeface="Arial"/>
              </a:rPr>
              <a:t>Pu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r</a:t>
            </a:r>
            <a:r>
              <a:rPr sz="900" b="1" i="1" spc="-10" dirty="0">
                <a:solidFill>
                  <a:srgbClr val="0433FF"/>
                </a:solidFill>
                <a:latin typeface="Arial"/>
                <a:cs typeface="Arial"/>
              </a:rPr>
              <a:t>du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U SN</a:t>
            </a:r>
            <a:r>
              <a:rPr sz="900" b="1" i="1" spc="-10" dirty="0">
                <a:solidFill>
                  <a:srgbClr val="0433FF"/>
                </a:solidFill>
                <a:latin typeface="Arial"/>
                <a:cs typeface="Arial"/>
              </a:rPr>
              <a:t>L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860"/>
              </a:lnSpc>
            </a:pP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Think </a:t>
            </a:r>
            <a:r>
              <a:rPr sz="900" b="1" i="1" spc="-4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900" b="1" i="1" spc="-15" dirty="0">
                <a:solidFill>
                  <a:srgbClr val="0433FF"/>
                </a:solidFill>
                <a:latin typeface="Arial"/>
                <a:cs typeface="Arial"/>
              </a:rPr>
              <a:t>ank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,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Inc.</a:t>
            </a:r>
            <a:endParaRPr sz="900">
              <a:latin typeface="Arial"/>
              <a:cs typeface="Arial"/>
            </a:endParaRPr>
          </a:p>
          <a:p>
            <a:pPr marL="12700" marR="512445">
              <a:lnSpc>
                <a:spcPct val="86400"/>
              </a:lnSpc>
              <a:spcBef>
                <a:spcPts val="105"/>
              </a:spcBef>
            </a:pP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U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C Davis 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U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C 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Irvine 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UCLA UCSD</a:t>
            </a:r>
            <a:endParaRPr sz="900">
              <a:latin typeface="Arial"/>
              <a:cs typeface="Arial"/>
            </a:endParaRPr>
          </a:p>
          <a:p>
            <a:pPr marL="12700" marR="398145">
              <a:lnSpc>
                <a:spcPts val="900"/>
              </a:lnSpc>
              <a:spcBef>
                <a:spcPts val="100"/>
              </a:spcBef>
            </a:pP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U 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Colorado U Illinois</a:t>
            </a:r>
            <a:endParaRPr sz="900">
              <a:latin typeface="Arial"/>
              <a:cs typeface="Arial"/>
            </a:endParaRPr>
          </a:p>
          <a:p>
            <a:pPr marL="12700" marR="313690">
              <a:lnSpc>
                <a:spcPct val="86400"/>
              </a:lnSpc>
              <a:spcBef>
                <a:spcPts val="65"/>
              </a:spcBef>
            </a:pP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U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Mary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l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900" b="1" i="1" spc="-10" dirty="0">
                <a:solidFill>
                  <a:srgbClr val="0433FF"/>
                </a:solidFill>
                <a:latin typeface="Arial"/>
                <a:cs typeface="Arial"/>
              </a:rPr>
              <a:t>nd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U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R</a:t>
            </a:r>
            <a:r>
              <a:rPr sz="900" b="1" i="1" spc="-1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c</a:t>
            </a:r>
            <a:r>
              <a:rPr sz="900" b="1" i="1" spc="-10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ester U </a:t>
            </a:r>
            <a:r>
              <a:rPr sz="900" b="1" i="1" spc="-4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ennessee U </a:t>
            </a:r>
            <a:r>
              <a:rPr sz="900" b="1" i="1" spc="-3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ulsa</a:t>
            </a:r>
            <a:endParaRPr sz="900">
              <a:latin typeface="Arial"/>
              <a:cs typeface="Arial"/>
            </a:endParaRPr>
          </a:p>
          <a:p>
            <a:pPr marL="12700" marR="248285">
              <a:lnSpc>
                <a:spcPts val="900"/>
              </a:lnSpc>
              <a:spcBef>
                <a:spcPts val="100"/>
              </a:spcBef>
            </a:pP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U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900" b="1" i="1" spc="-30" dirty="0">
                <a:solidFill>
                  <a:srgbClr val="0433FF"/>
                </a:solidFill>
                <a:latin typeface="Arial"/>
                <a:cs typeface="Arial"/>
              </a:rPr>
              <a:t>W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as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hington 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U </a:t>
            </a:r>
            <a:r>
              <a:rPr sz="900" b="1" i="1" spc="-20" dirty="0">
                <a:solidFill>
                  <a:srgbClr val="0433FF"/>
                </a:solidFill>
                <a:latin typeface="Arial"/>
                <a:cs typeface="Arial"/>
              </a:rPr>
              <a:t>W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isconsin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00"/>
              </a:lnSpc>
            </a:pPr>
            <a:r>
              <a:rPr sz="900" b="1" i="1" spc="-10" dirty="0">
                <a:solidFill>
                  <a:srgbClr val="0433FF"/>
                </a:solidFill>
                <a:latin typeface="Arial"/>
                <a:cs typeface="Arial"/>
              </a:rPr>
              <a:t>X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Sc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900" b="1" i="1" spc="-10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ce</a:t>
            </a:r>
            <a:r>
              <a:rPr sz="900" b="1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900" b="1" i="1" spc="-10" dirty="0">
                <a:solidFill>
                  <a:srgbClr val="0433FF"/>
                </a:solidFill>
                <a:latin typeface="Arial"/>
                <a:cs typeface="Arial"/>
              </a:rPr>
              <a:t>LL</a:t>
            </a:r>
            <a:r>
              <a:rPr sz="900" b="1" i="1" dirty="0">
                <a:solidFill>
                  <a:srgbClr val="0433FF"/>
                </a:solidFill>
                <a:latin typeface="Arial"/>
                <a:cs typeface="Arial"/>
              </a:rPr>
              <a:t>C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2740" y="5070152"/>
            <a:ext cx="8293734" cy="1066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69570" indent="-342900">
              <a:lnSpc>
                <a:spcPts val="2000"/>
              </a:lnSpc>
              <a:buFont typeface="Arial"/>
              <a:buChar char="•"/>
              <a:tabLst>
                <a:tab pos="355600" algn="l"/>
              </a:tabLst>
            </a:pPr>
            <a:r>
              <a:rPr sz="1700" spc="-15" dirty="0">
                <a:latin typeface="Arial"/>
                <a:cs typeface="Arial"/>
              </a:rPr>
              <a:t>GENE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calcula</a:t>
            </a:r>
            <a:r>
              <a:rPr sz="1700" spc="-5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ions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wi</a:t>
            </a:r>
            <a:r>
              <a:rPr sz="1700" spc="-5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h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ele</a:t>
            </a:r>
            <a:r>
              <a:rPr sz="1700" spc="-10" dirty="0">
                <a:latin typeface="Arial"/>
                <a:cs typeface="Arial"/>
              </a:rPr>
              <a:t>ct</a:t>
            </a:r>
            <a:r>
              <a:rPr sz="1700" dirty="0">
                <a:latin typeface="Arial"/>
                <a:cs typeface="Arial"/>
              </a:rPr>
              <a:t>romagne</a:t>
            </a:r>
            <a:r>
              <a:rPr sz="1700" spc="-5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ic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con</a:t>
            </a:r>
            <a:r>
              <a:rPr sz="1700" spc="-5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ribu</a:t>
            </a:r>
            <a:r>
              <a:rPr sz="1700" spc="-5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ion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pe</a:t>
            </a:r>
            <a:r>
              <a:rPr sz="1700" spc="-10" dirty="0">
                <a:latin typeface="Arial"/>
                <a:cs typeface="Arial"/>
              </a:rPr>
              <a:t>rf</a:t>
            </a:r>
            <a:r>
              <a:rPr sz="1700" dirty="0">
                <a:latin typeface="Arial"/>
                <a:cs typeface="Arial"/>
              </a:rPr>
              <a:t>ormed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where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5" dirty="0">
                <a:latin typeface="Arial"/>
                <a:cs typeface="Arial"/>
              </a:rPr>
              <a:t>BES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measuremen</a:t>
            </a:r>
            <a:r>
              <a:rPr sz="1700" spc="-5" dirty="0">
                <a:latin typeface="Arial"/>
                <a:cs typeface="Arial"/>
              </a:rPr>
              <a:t>t</a:t>
            </a:r>
            <a:r>
              <a:rPr sz="1700" dirty="0">
                <a:latin typeface="Arial"/>
                <a:cs typeface="Arial"/>
              </a:rPr>
              <a:t>s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are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localized</a:t>
            </a:r>
          </a:p>
          <a:p>
            <a:pPr marL="755650" marR="5080" indent="-285750">
              <a:lnSpc>
                <a:spcPts val="2000"/>
              </a:lnSpc>
              <a:spcBef>
                <a:spcPts val="500"/>
              </a:spcBef>
              <a:tabLst>
                <a:tab pos="755015" algn="l"/>
              </a:tabLst>
            </a:pPr>
            <a:r>
              <a:rPr sz="1700" dirty="0">
                <a:latin typeface="Arial"/>
                <a:cs typeface="Arial"/>
              </a:rPr>
              <a:t>–	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edge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pede</a:t>
            </a:r>
            <a:r>
              <a:rPr sz="17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al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is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un</a:t>
            </a:r>
            <a:r>
              <a:rPr sz="17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able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0433FF"/>
                </a:solidFill>
                <a:latin typeface="Arial"/>
                <a:cs typeface="Arial"/>
              </a:rPr>
              <a:t>KBM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in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agreemen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t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wi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calcula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ions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using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0433FF"/>
                </a:solidFill>
                <a:latin typeface="Arial"/>
                <a:cs typeface="Arial"/>
              </a:rPr>
              <a:t>G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S2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by Canik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(N</a:t>
            </a:r>
            <a:r>
              <a:rPr sz="1700" spc="-15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X)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and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Dickinson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spc="-15" dirty="0">
                <a:solidFill>
                  <a:srgbClr val="0433FF"/>
                </a:solidFill>
                <a:latin typeface="Arial"/>
                <a:cs typeface="Arial"/>
              </a:rPr>
              <a:t>(MAST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)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46400" y="1917700"/>
            <a:ext cx="127000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ct val="100000"/>
              </a:lnSpc>
            </a:pPr>
            <a:r>
              <a:rPr sz="1000" b="1" spc="10" dirty="0">
                <a:solidFill>
                  <a:srgbClr val="231F20"/>
                </a:solidFill>
                <a:latin typeface="Arial"/>
                <a:cs typeface="Arial"/>
              </a:rPr>
              <a:t>Hybrid</a:t>
            </a:r>
            <a:r>
              <a:rPr sz="10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b="1" spc="10" dirty="0">
                <a:solidFill>
                  <a:srgbClr val="231F20"/>
                </a:solidFill>
                <a:latin typeface="Arial"/>
                <a:cs typeface="Arial"/>
              </a:rPr>
              <a:t>TEM-KBM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3201" y="2665424"/>
            <a:ext cx="81153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solidFill>
                  <a:srgbClr val="231F20"/>
                </a:solidFill>
                <a:latin typeface="Arial"/>
                <a:cs typeface="Arial"/>
              </a:rPr>
              <a:t>microtearing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4048" y="3792099"/>
            <a:ext cx="81153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solidFill>
                  <a:srgbClr val="231F20"/>
                </a:solidFill>
                <a:latin typeface="Arial"/>
                <a:cs typeface="Arial"/>
              </a:rPr>
              <a:t>microtearing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0221" y="1436618"/>
            <a:ext cx="1172845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ion</a:t>
            </a:r>
            <a:r>
              <a:rPr sz="12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diamagnetic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30221" y="1562735"/>
            <a:ext cx="644525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231F20"/>
                </a:solidFill>
                <a:latin typeface="Arial"/>
                <a:cs typeface="Arial"/>
              </a:rPr>
              <a:t>direction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82482" y="2459391"/>
            <a:ext cx="13970" cy="1785620"/>
          </a:xfrm>
          <a:custGeom>
            <a:avLst/>
            <a:gdLst/>
            <a:ahLst/>
            <a:cxnLst/>
            <a:rect l="l" t="t" r="r" b="b"/>
            <a:pathLst>
              <a:path w="13969" h="1785620">
                <a:moveTo>
                  <a:pt x="0" y="0"/>
                </a:moveTo>
                <a:lnTo>
                  <a:pt x="13564" y="1785626"/>
                </a:lnTo>
              </a:path>
            </a:pathLst>
          </a:custGeom>
          <a:ln w="24573">
            <a:solidFill>
              <a:srgbClr val="020303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62875" y="2308243"/>
            <a:ext cx="240665" cy="241935"/>
          </a:xfrm>
          <a:custGeom>
            <a:avLst/>
            <a:gdLst/>
            <a:ahLst/>
            <a:cxnLst/>
            <a:rect l="l" t="t" r="r" b="b"/>
            <a:pathLst>
              <a:path w="240664" h="241935">
                <a:moveTo>
                  <a:pt x="118460" y="0"/>
                </a:moveTo>
                <a:lnTo>
                  <a:pt x="0" y="241847"/>
                </a:lnTo>
                <a:lnTo>
                  <a:pt x="119835" y="180691"/>
                </a:lnTo>
                <a:lnTo>
                  <a:pt x="210424" y="180691"/>
                </a:lnTo>
                <a:lnTo>
                  <a:pt x="118460" y="0"/>
                </a:lnTo>
                <a:close/>
              </a:path>
              <a:path w="240664" h="241935">
                <a:moveTo>
                  <a:pt x="210424" y="180691"/>
                </a:moveTo>
                <a:lnTo>
                  <a:pt x="119835" y="180691"/>
                </a:lnTo>
                <a:lnTo>
                  <a:pt x="240606" y="239993"/>
                </a:lnTo>
                <a:lnTo>
                  <a:pt x="210424" y="180691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9285" y="443146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44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65379" y="443146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76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5272" y="4119313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83760" y="4119313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9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5272" y="394403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83760" y="394403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9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5272" y="381946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83760" y="381946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9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5272" y="3723120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83760" y="3723120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9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5272" y="3644182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83760" y="3644182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9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5272" y="357763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83760" y="357763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9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5272" y="3468904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311"/>
                </a:lnTo>
              </a:path>
            </a:pathLst>
          </a:custGeom>
          <a:ln w="1546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83760" y="3468904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311"/>
                </a:lnTo>
              </a:path>
            </a:pathLst>
          </a:custGeom>
          <a:ln w="1548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9285" y="3435555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44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65379" y="343555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76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5272" y="3123416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83760" y="3123416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9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5272" y="29481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83760" y="2948121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9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5272" y="282354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83760" y="2823548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9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5272" y="2727222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83760" y="2727222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9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85272" y="2648269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83760" y="2648269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9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5272" y="2581717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83760" y="2581717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9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5272" y="2472990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295"/>
                </a:lnTo>
              </a:path>
            </a:pathLst>
          </a:custGeom>
          <a:ln w="1546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83760" y="2472990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0"/>
                </a:moveTo>
                <a:lnTo>
                  <a:pt x="0" y="75295"/>
                </a:lnTo>
              </a:path>
            </a:pathLst>
          </a:custGeom>
          <a:ln w="1548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79285" y="243964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44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65379" y="243964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76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5272" y="2127486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83760" y="2127486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9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5272" y="1952207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83760" y="1952207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9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5272" y="182763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83760" y="1827634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9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5272" y="1731292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83760" y="1731292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9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85272" y="1652355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83760" y="1652355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9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5272" y="1585820"/>
            <a:ext cx="0" cy="24765"/>
          </a:xfrm>
          <a:custGeom>
            <a:avLst/>
            <a:gdLst/>
            <a:ahLst/>
            <a:cxnLst/>
            <a:rect l="l" t="t" r="r" b="b"/>
            <a:pathLst>
              <a:path h="24765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83760" y="1585820"/>
            <a:ext cx="0" cy="24765"/>
          </a:xfrm>
          <a:custGeom>
            <a:avLst/>
            <a:gdLst/>
            <a:ahLst/>
            <a:cxnLst/>
            <a:rect l="l" t="t" r="r" b="b"/>
            <a:pathLst>
              <a:path h="24765">
                <a:moveTo>
                  <a:pt x="0" y="0"/>
                </a:moveTo>
                <a:lnTo>
                  <a:pt x="0" y="24606"/>
                </a:lnTo>
              </a:path>
            </a:pathLst>
          </a:custGeom>
          <a:ln w="1199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5272" y="1477093"/>
            <a:ext cx="0" cy="75565"/>
          </a:xfrm>
          <a:custGeom>
            <a:avLst/>
            <a:gdLst/>
            <a:ahLst/>
            <a:cxnLst/>
            <a:rect l="l" t="t" r="r" b="b"/>
            <a:pathLst>
              <a:path h="75565">
                <a:moveTo>
                  <a:pt x="0" y="0"/>
                </a:moveTo>
                <a:lnTo>
                  <a:pt x="0" y="75278"/>
                </a:lnTo>
              </a:path>
            </a:pathLst>
          </a:custGeom>
          <a:ln w="1546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83760" y="1477093"/>
            <a:ext cx="0" cy="75565"/>
          </a:xfrm>
          <a:custGeom>
            <a:avLst/>
            <a:gdLst/>
            <a:ahLst/>
            <a:cxnLst/>
            <a:rect l="l" t="t" r="r" b="b"/>
            <a:pathLst>
              <a:path h="75565">
                <a:moveTo>
                  <a:pt x="0" y="0"/>
                </a:moveTo>
                <a:lnTo>
                  <a:pt x="0" y="75278"/>
                </a:lnTo>
              </a:path>
            </a:pathLst>
          </a:custGeom>
          <a:ln w="1548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9285" y="1443727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344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65379" y="144372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76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66998" y="4419280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7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6998" y="145592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47891" y="442548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47891" y="144973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200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53802" y="442548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53802" y="144973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200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28800" y="442548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28800" y="144973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200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87170" y="1449731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025" y="0"/>
                </a:lnTo>
              </a:path>
            </a:pathLst>
          </a:custGeom>
          <a:ln w="1548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68079" y="4419280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7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68079" y="145592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49349" y="442548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49349" y="1449731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200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54900" y="442548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54900" y="144973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200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30258" y="442548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30258" y="144973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200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88251" y="1449731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5">
                <a:moveTo>
                  <a:pt x="0" y="0"/>
                </a:moveTo>
                <a:lnTo>
                  <a:pt x="178042" y="0"/>
                </a:lnTo>
              </a:path>
            </a:pathLst>
          </a:custGeom>
          <a:ln w="1548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69537" y="441928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7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69537" y="145592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150446" y="442548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50446" y="144973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200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56358" y="442548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56358" y="144973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200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331339" y="442548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19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331339" y="144973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200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389709" y="4425481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>
                <a:moveTo>
                  <a:pt x="0" y="0"/>
                </a:moveTo>
                <a:lnTo>
                  <a:pt x="112333" y="0"/>
                </a:lnTo>
              </a:path>
            </a:pathLst>
          </a:custGeom>
          <a:ln w="1544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389709" y="1449731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4">
                <a:moveTo>
                  <a:pt x="0" y="0"/>
                </a:moveTo>
                <a:lnTo>
                  <a:pt x="112333" y="0"/>
                </a:lnTo>
              </a:path>
            </a:pathLst>
          </a:custGeom>
          <a:ln w="1548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79285" y="1443727"/>
            <a:ext cx="1710689" cy="2988310"/>
          </a:xfrm>
          <a:custGeom>
            <a:avLst/>
            <a:gdLst/>
            <a:ahLst/>
            <a:cxnLst/>
            <a:rect l="l" t="t" r="r" b="b"/>
            <a:pathLst>
              <a:path w="1710689" h="2988310">
                <a:moveTo>
                  <a:pt x="0" y="2987740"/>
                </a:moveTo>
                <a:lnTo>
                  <a:pt x="1710487" y="2987740"/>
                </a:lnTo>
                <a:lnTo>
                  <a:pt x="1710487" y="0"/>
                </a:lnTo>
                <a:lnTo>
                  <a:pt x="0" y="0"/>
                </a:lnTo>
                <a:lnTo>
                  <a:pt x="0" y="2987740"/>
                </a:lnTo>
                <a:close/>
              </a:path>
            </a:pathLst>
          </a:custGeom>
          <a:ln w="2458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99457" y="2298040"/>
            <a:ext cx="1290320" cy="1373505"/>
          </a:xfrm>
          <a:custGeom>
            <a:avLst/>
            <a:gdLst/>
            <a:ahLst/>
            <a:cxnLst/>
            <a:rect l="l" t="t" r="r" b="b"/>
            <a:pathLst>
              <a:path w="1290320" h="1373504">
                <a:moveTo>
                  <a:pt x="0" y="1373143"/>
                </a:moveTo>
                <a:lnTo>
                  <a:pt x="180909" y="1007905"/>
                </a:lnTo>
                <a:lnTo>
                  <a:pt x="286820" y="783118"/>
                </a:lnTo>
                <a:lnTo>
                  <a:pt x="362178" y="610940"/>
                </a:lnTo>
                <a:lnTo>
                  <a:pt x="420155" y="472817"/>
                </a:lnTo>
                <a:lnTo>
                  <a:pt x="467729" y="358283"/>
                </a:lnTo>
                <a:lnTo>
                  <a:pt x="507931" y="266190"/>
                </a:lnTo>
                <a:lnTo>
                  <a:pt x="543088" y="191518"/>
                </a:lnTo>
                <a:lnTo>
                  <a:pt x="601080" y="88598"/>
                </a:lnTo>
                <a:lnTo>
                  <a:pt x="648999" y="32119"/>
                </a:lnTo>
                <a:lnTo>
                  <a:pt x="689201" y="5790"/>
                </a:lnTo>
                <a:lnTo>
                  <a:pt x="723997" y="0"/>
                </a:lnTo>
                <a:lnTo>
                  <a:pt x="754550" y="10055"/>
                </a:lnTo>
                <a:lnTo>
                  <a:pt x="829908" y="116863"/>
                </a:lnTo>
                <a:lnTo>
                  <a:pt x="870110" y="253428"/>
                </a:lnTo>
                <a:lnTo>
                  <a:pt x="887901" y="338155"/>
                </a:lnTo>
                <a:lnTo>
                  <a:pt x="904889" y="431019"/>
                </a:lnTo>
                <a:lnTo>
                  <a:pt x="935819" y="480150"/>
                </a:lnTo>
                <a:lnTo>
                  <a:pt x="963276" y="458873"/>
                </a:lnTo>
                <a:lnTo>
                  <a:pt x="993812" y="447653"/>
                </a:lnTo>
                <a:lnTo>
                  <a:pt x="1021629" y="456544"/>
                </a:lnTo>
                <a:lnTo>
                  <a:pt x="1046383" y="484021"/>
                </a:lnTo>
                <a:lnTo>
                  <a:pt x="1069187" y="537039"/>
                </a:lnTo>
                <a:lnTo>
                  <a:pt x="1109389" y="595848"/>
                </a:lnTo>
                <a:lnTo>
                  <a:pt x="1144169" y="662384"/>
                </a:lnTo>
                <a:lnTo>
                  <a:pt x="1175098" y="814450"/>
                </a:lnTo>
                <a:lnTo>
                  <a:pt x="1202539" y="1358445"/>
                </a:lnTo>
                <a:lnTo>
                  <a:pt x="1290298" y="1048915"/>
                </a:lnTo>
              </a:path>
            </a:pathLst>
          </a:custGeom>
          <a:ln w="2458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175574" y="3648915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59" h="46989">
                <a:moveTo>
                  <a:pt x="48226" y="22269"/>
                </a:moveTo>
                <a:lnTo>
                  <a:pt x="44198" y="8836"/>
                </a:lnTo>
                <a:lnTo>
                  <a:pt x="33795" y="0"/>
                </a:lnTo>
                <a:lnTo>
                  <a:pt x="16425" y="1239"/>
                </a:lnTo>
                <a:lnTo>
                  <a:pt x="5235" y="7612"/>
                </a:lnTo>
                <a:lnTo>
                  <a:pt x="0" y="17535"/>
                </a:lnTo>
                <a:lnTo>
                  <a:pt x="2967" y="33115"/>
                </a:lnTo>
                <a:lnTo>
                  <a:pt x="11520" y="43083"/>
                </a:lnTo>
                <a:lnTo>
                  <a:pt x="23707" y="46645"/>
                </a:lnTo>
                <a:lnTo>
                  <a:pt x="37204" y="42643"/>
                </a:lnTo>
                <a:lnTo>
                  <a:pt x="46075" y="32294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199457" y="36711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356481" y="3283675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59" h="46989">
                <a:moveTo>
                  <a:pt x="48212" y="22270"/>
                </a:moveTo>
                <a:lnTo>
                  <a:pt x="44187" y="8841"/>
                </a:lnTo>
                <a:lnTo>
                  <a:pt x="33786" y="0"/>
                </a:lnTo>
                <a:lnTo>
                  <a:pt x="16412" y="1244"/>
                </a:lnTo>
                <a:lnTo>
                  <a:pt x="5227" y="7624"/>
                </a:lnTo>
                <a:lnTo>
                  <a:pt x="0" y="17548"/>
                </a:lnTo>
                <a:lnTo>
                  <a:pt x="2967" y="33117"/>
                </a:lnTo>
                <a:lnTo>
                  <a:pt x="11521" y="43085"/>
                </a:lnTo>
                <a:lnTo>
                  <a:pt x="23720" y="46646"/>
                </a:lnTo>
                <a:lnTo>
                  <a:pt x="37211" y="42636"/>
                </a:lnTo>
                <a:lnTo>
                  <a:pt x="46070" y="32274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380366" y="33059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462383" y="3058877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59" h="46989">
                <a:moveTo>
                  <a:pt x="48237" y="22281"/>
                </a:moveTo>
                <a:lnTo>
                  <a:pt x="44212" y="8840"/>
                </a:lnTo>
                <a:lnTo>
                  <a:pt x="33815" y="0"/>
                </a:lnTo>
                <a:lnTo>
                  <a:pt x="16439" y="1234"/>
                </a:lnTo>
                <a:lnTo>
                  <a:pt x="5243" y="7599"/>
                </a:lnTo>
                <a:lnTo>
                  <a:pt x="0" y="17517"/>
                </a:lnTo>
                <a:lnTo>
                  <a:pt x="2958" y="33099"/>
                </a:lnTo>
                <a:lnTo>
                  <a:pt x="11499" y="43077"/>
                </a:lnTo>
                <a:lnTo>
                  <a:pt x="23679" y="46657"/>
                </a:lnTo>
                <a:lnTo>
                  <a:pt x="37196" y="42658"/>
                </a:lnTo>
                <a:lnTo>
                  <a:pt x="46076" y="32320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486277" y="3081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537774" y="2886709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59" h="46989">
                <a:moveTo>
                  <a:pt x="48238" y="22271"/>
                </a:moveTo>
                <a:lnTo>
                  <a:pt x="44211" y="8845"/>
                </a:lnTo>
                <a:lnTo>
                  <a:pt x="33812" y="0"/>
                </a:lnTo>
                <a:lnTo>
                  <a:pt x="16432" y="1230"/>
                </a:lnTo>
                <a:lnTo>
                  <a:pt x="5240" y="7595"/>
                </a:lnTo>
                <a:lnTo>
                  <a:pt x="0" y="17508"/>
                </a:lnTo>
                <a:lnTo>
                  <a:pt x="2957" y="33097"/>
                </a:lnTo>
                <a:lnTo>
                  <a:pt x="11495" y="43075"/>
                </a:lnTo>
                <a:lnTo>
                  <a:pt x="23670" y="46647"/>
                </a:lnTo>
                <a:lnTo>
                  <a:pt x="37184" y="42649"/>
                </a:lnTo>
                <a:lnTo>
                  <a:pt x="46071" y="32314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561635" y="29089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95752" y="2748586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36" y="22271"/>
                </a:moveTo>
                <a:lnTo>
                  <a:pt x="44215" y="8845"/>
                </a:lnTo>
                <a:lnTo>
                  <a:pt x="33818" y="0"/>
                </a:lnTo>
                <a:lnTo>
                  <a:pt x="16435" y="1230"/>
                </a:lnTo>
                <a:lnTo>
                  <a:pt x="5241" y="7593"/>
                </a:lnTo>
                <a:lnTo>
                  <a:pt x="0" y="17504"/>
                </a:lnTo>
                <a:lnTo>
                  <a:pt x="2958" y="33094"/>
                </a:lnTo>
                <a:lnTo>
                  <a:pt x="11499" y="43066"/>
                </a:lnTo>
                <a:lnTo>
                  <a:pt x="23678" y="46630"/>
                </a:lnTo>
                <a:lnTo>
                  <a:pt x="37199" y="42634"/>
                </a:lnTo>
                <a:lnTo>
                  <a:pt x="46079" y="32298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619612" y="27708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643290" y="2634041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23" y="22282"/>
                </a:moveTo>
                <a:lnTo>
                  <a:pt x="44200" y="8844"/>
                </a:lnTo>
                <a:lnTo>
                  <a:pt x="33806" y="0"/>
                </a:lnTo>
                <a:lnTo>
                  <a:pt x="16427" y="1239"/>
                </a:lnTo>
                <a:lnTo>
                  <a:pt x="5236" y="7611"/>
                </a:lnTo>
                <a:lnTo>
                  <a:pt x="0" y="17531"/>
                </a:lnTo>
                <a:lnTo>
                  <a:pt x="2958" y="33107"/>
                </a:lnTo>
                <a:lnTo>
                  <a:pt x="11500" y="43083"/>
                </a:lnTo>
                <a:lnTo>
                  <a:pt x="23692" y="46658"/>
                </a:lnTo>
                <a:lnTo>
                  <a:pt x="37202" y="42655"/>
                </a:lnTo>
                <a:lnTo>
                  <a:pt x="46071" y="32307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667186" y="26563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683500" y="2541970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16" y="22260"/>
                </a:moveTo>
                <a:lnTo>
                  <a:pt x="44188" y="8832"/>
                </a:lnTo>
                <a:lnTo>
                  <a:pt x="33781" y="0"/>
                </a:lnTo>
                <a:lnTo>
                  <a:pt x="16406" y="1247"/>
                </a:lnTo>
                <a:lnTo>
                  <a:pt x="5222" y="7628"/>
                </a:lnTo>
                <a:lnTo>
                  <a:pt x="0" y="17555"/>
                </a:lnTo>
                <a:lnTo>
                  <a:pt x="2972" y="33124"/>
                </a:lnTo>
                <a:lnTo>
                  <a:pt x="11533" y="43085"/>
                </a:lnTo>
                <a:lnTo>
                  <a:pt x="23739" y="46636"/>
                </a:lnTo>
                <a:lnTo>
                  <a:pt x="37222" y="42628"/>
                </a:lnTo>
                <a:lnTo>
                  <a:pt x="46078" y="32263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07388" y="25642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18679" y="2467293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26" y="22265"/>
                </a:moveTo>
                <a:lnTo>
                  <a:pt x="44204" y="8836"/>
                </a:lnTo>
                <a:lnTo>
                  <a:pt x="33804" y="0"/>
                </a:lnTo>
                <a:lnTo>
                  <a:pt x="16416" y="1236"/>
                </a:lnTo>
                <a:lnTo>
                  <a:pt x="5229" y="7604"/>
                </a:lnTo>
                <a:lnTo>
                  <a:pt x="0" y="17524"/>
                </a:lnTo>
                <a:lnTo>
                  <a:pt x="2960" y="33111"/>
                </a:lnTo>
                <a:lnTo>
                  <a:pt x="11503" y="43081"/>
                </a:lnTo>
                <a:lnTo>
                  <a:pt x="23695" y="46641"/>
                </a:lnTo>
                <a:lnTo>
                  <a:pt x="37205" y="42642"/>
                </a:lnTo>
                <a:lnTo>
                  <a:pt x="46074" y="32296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42545" y="24895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76652" y="2364379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29" y="22259"/>
                </a:moveTo>
                <a:lnTo>
                  <a:pt x="44203" y="8827"/>
                </a:lnTo>
                <a:lnTo>
                  <a:pt x="33797" y="0"/>
                </a:lnTo>
                <a:lnTo>
                  <a:pt x="16415" y="1242"/>
                </a:lnTo>
                <a:lnTo>
                  <a:pt x="5227" y="7613"/>
                </a:lnTo>
                <a:lnTo>
                  <a:pt x="0" y="17538"/>
                </a:lnTo>
                <a:lnTo>
                  <a:pt x="2968" y="33106"/>
                </a:lnTo>
                <a:lnTo>
                  <a:pt x="11522" y="43074"/>
                </a:lnTo>
                <a:lnTo>
                  <a:pt x="23722" y="46635"/>
                </a:lnTo>
                <a:lnTo>
                  <a:pt x="37220" y="42628"/>
                </a:lnTo>
                <a:lnTo>
                  <a:pt x="46083" y="32271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00538" y="23866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824591" y="2307898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41" y="22261"/>
                </a:moveTo>
                <a:lnTo>
                  <a:pt x="44212" y="8836"/>
                </a:lnTo>
                <a:lnTo>
                  <a:pt x="33807" y="0"/>
                </a:lnTo>
                <a:lnTo>
                  <a:pt x="16425" y="1233"/>
                </a:lnTo>
                <a:lnTo>
                  <a:pt x="5235" y="7599"/>
                </a:lnTo>
                <a:lnTo>
                  <a:pt x="0" y="17515"/>
                </a:lnTo>
                <a:lnTo>
                  <a:pt x="2962" y="33097"/>
                </a:lnTo>
                <a:lnTo>
                  <a:pt x="11507" y="43071"/>
                </a:lnTo>
                <a:lnTo>
                  <a:pt x="23689" y="46637"/>
                </a:lnTo>
                <a:lnTo>
                  <a:pt x="37195" y="42637"/>
                </a:lnTo>
                <a:lnTo>
                  <a:pt x="46079" y="32296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848456" y="2330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864789" y="2281577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29" y="22253"/>
                </a:moveTo>
                <a:lnTo>
                  <a:pt x="44204" y="8832"/>
                </a:lnTo>
                <a:lnTo>
                  <a:pt x="33798" y="0"/>
                </a:lnTo>
                <a:lnTo>
                  <a:pt x="16417" y="1240"/>
                </a:lnTo>
                <a:lnTo>
                  <a:pt x="5228" y="7612"/>
                </a:lnTo>
                <a:lnTo>
                  <a:pt x="0" y="17532"/>
                </a:lnTo>
                <a:lnTo>
                  <a:pt x="2966" y="33110"/>
                </a:lnTo>
                <a:lnTo>
                  <a:pt x="11515" y="43083"/>
                </a:lnTo>
                <a:lnTo>
                  <a:pt x="23703" y="46645"/>
                </a:lnTo>
                <a:lnTo>
                  <a:pt x="37206" y="42642"/>
                </a:lnTo>
                <a:lnTo>
                  <a:pt x="46074" y="32293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888658" y="230383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99573" y="2275775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41" y="22265"/>
                </a:moveTo>
                <a:lnTo>
                  <a:pt x="44214" y="8836"/>
                </a:lnTo>
                <a:lnTo>
                  <a:pt x="33812" y="0"/>
                </a:lnTo>
                <a:lnTo>
                  <a:pt x="16427" y="1235"/>
                </a:lnTo>
                <a:lnTo>
                  <a:pt x="5235" y="7601"/>
                </a:lnTo>
                <a:lnTo>
                  <a:pt x="0" y="17518"/>
                </a:lnTo>
                <a:lnTo>
                  <a:pt x="2960" y="33104"/>
                </a:lnTo>
                <a:lnTo>
                  <a:pt x="11505" y="43074"/>
                </a:lnTo>
                <a:lnTo>
                  <a:pt x="23693" y="46641"/>
                </a:lnTo>
                <a:lnTo>
                  <a:pt x="37204" y="42644"/>
                </a:lnTo>
                <a:lnTo>
                  <a:pt x="46082" y="32305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23454" y="2298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930121" y="2285823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13" y="22273"/>
                </a:moveTo>
                <a:lnTo>
                  <a:pt x="44188" y="8836"/>
                </a:lnTo>
                <a:lnTo>
                  <a:pt x="33787" y="0"/>
                </a:lnTo>
                <a:lnTo>
                  <a:pt x="16406" y="1243"/>
                </a:lnTo>
                <a:lnTo>
                  <a:pt x="5223" y="7620"/>
                </a:lnTo>
                <a:lnTo>
                  <a:pt x="0" y="17547"/>
                </a:lnTo>
                <a:lnTo>
                  <a:pt x="2964" y="33117"/>
                </a:lnTo>
                <a:lnTo>
                  <a:pt x="11514" y="43086"/>
                </a:lnTo>
                <a:lnTo>
                  <a:pt x="23719" y="46649"/>
                </a:lnTo>
                <a:lnTo>
                  <a:pt x="37210" y="42639"/>
                </a:lnTo>
                <a:lnTo>
                  <a:pt x="46071" y="32278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54007" y="23080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957944" y="2309045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23" y="22279"/>
                </a:moveTo>
                <a:lnTo>
                  <a:pt x="44198" y="8845"/>
                </a:lnTo>
                <a:lnTo>
                  <a:pt x="33801" y="0"/>
                </a:lnTo>
                <a:lnTo>
                  <a:pt x="16431" y="1236"/>
                </a:lnTo>
                <a:lnTo>
                  <a:pt x="5240" y="7608"/>
                </a:lnTo>
                <a:lnTo>
                  <a:pt x="0" y="17528"/>
                </a:lnTo>
                <a:lnTo>
                  <a:pt x="2964" y="33108"/>
                </a:lnTo>
                <a:lnTo>
                  <a:pt x="11516" y="43075"/>
                </a:lnTo>
                <a:lnTo>
                  <a:pt x="23701" y="46638"/>
                </a:lnTo>
                <a:lnTo>
                  <a:pt x="37203" y="42636"/>
                </a:lnTo>
                <a:lnTo>
                  <a:pt x="46075" y="32287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981824" y="23313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005499" y="2392622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09" y="22281"/>
                </a:moveTo>
                <a:lnTo>
                  <a:pt x="44188" y="8840"/>
                </a:lnTo>
                <a:lnTo>
                  <a:pt x="33794" y="0"/>
                </a:lnTo>
                <a:lnTo>
                  <a:pt x="16413" y="1236"/>
                </a:lnTo>
                <a:lnTo>
                  <a:pt x="5229" y="7606"/>
                </a:lnTo>
                <a:lnTo>
                  <a:pt x="0" y="17533"/>
                </a:lnTo>
                <a:lnTo>
                  <a:pt x="2961" y="33108"/>
                </a:lnTo>
                <a:lnTo>
                  <a:pt x="11507" y="43079"/>
                </a:lnTo>
                <a:lnTo>
                  <a:pt x="23702" y="46641"/>
                </a:lnTo>
                <a:lnTo>
                  <a:pt x="37204" y="42632"/>
                </a:lnTo>
                <a:lnTo>
                  <a:pt x="46067" y="32275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029365" y="241490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045700" y="2529203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27" y="22265"/>
                </a:moveTo>
                <a:lnTo>
                  <a:pt x="44201" y="8836"/>
                </a:lnTo>
                <a:lnTo>
                  <a:pt x="33798" y="0"/>
                </a:lnTo>
                <a:lnTo>
                  <a:pt x="16413" y="1236"/>
                </a:lnTo>
                <a:lnTo>
                  <a:pt x="5227" y="7607"/>
                </a:lnTo>
                <a:lnTo>
                  <a:pt x="0" y="17528"/>
                </a:lnTo>
                <a:lnTo>
                  <a:pt x="2961" y="33106"/>
                </a:lnTo>
                <a:lnTo>
                  <a:pt x="11506" y="43078"/>
                </a:lnTo>
                <a:lnTo>
                  <a:pt x="23700" y="46641"/>
                </a:lnTo>
                <a:lnTo>
                  <a:pt x="37201" y="42637"/>
                </a:lnTo>
                <a:lnTo>
                  <a:pt x="46074" y="32287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069567" y="25514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063475" y="2613926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27" y="22269"/>
                </a:moveTo>
                <a:lnTo>
                  <a:pt x="44199" y="8836"/>
                </a:lnTo>
                <a:lnTo>
                  <a:pt x="33796" y="0"/>
                </a:lnTo>
                <a:lnTo>
                  <a:pt x="16418" y="1239"/>
                </a:lnTo>
                <a:lnTo>
                  <a:pt x="5230" y="7612"/>
                </a:lnTo>
                <a:lnTo>
                  <a:pt x="0" y="17535"/>
                </a:lnTo>
                <a:lnTo>
                  <a:pt x="2964" y="33115"/>
                </a:lnTo>
                <a:lnTo>
                  <a:pt x="11514" y="43083"/>
                </a:lnTo>
                <a:lnTo>
                  <a:pt x="23708" y="46645"/>
                </a:lnTo>
                <a:lnTo>
                  <a:pt x="37205" y="42644"/>
                </a:lnTo>
                <a:lnTo>
                  <a:pt x="46075" y="32294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087358" y="2636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080495" y="2706797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12" y="22262"/>
                </a:moveTo>
                <a:lnTo>
                  <a:pt x="44190" y="8841"/>
                </a:lnTo>
                <a:lnTo>
                  <a:pt x="33790" y="0"/>
                </a:lnTo>
                <a:lnTo>
                  <a:pt x="16409" y="1238"/>
                </a:lnTo>
                <a:lnTo>
                  <a:pt x="5225" y="7614"/>
                </a:lnTo>
                <a:lnTo>
                  <a:pt x="0" y="17535"/>
                </a:lnTo>
                <a:lnTo>
                  <a:pt x="2966" y="33113"/>
                </a:lnTo>
                <a:lnTo>
                  <a:pt x="11520" y="43075"/>
                </a:lnTo>
                <a:lnTo>
                  <a:pt x="23717" y="46622"/>
                </a:lnTo>
                <a:lnTo>
                  <a:pt x="37213" y="42615"/>
                </a:lnTo>
                <a:lnTo>
                  <a:pt x="46073" y="32256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04347" y="27290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11407" y="2755937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30" y="22253"/>
                </a:moveTo>
                <a:lnTo>
                  <a:pt x="44201" y="8832"/>
                </a:lnTo>
                <a:lnTo>
                  <a:pt x="33792" y="0"/>
                </a:lnTo>
                <a:lnTo>
                  <a:pt x="16413" y="1241"/>
                </a:lnTo>
                <a:lnTo>
                  <a:pt x="5227" y="7615"/>
                </a:lnTo>
                <a:lnTo>
                  <a:pt x="0" y="17536"/>
                </a:lnTo>
                <a:lnTo>
                  <a:pt x="2969" y="33113"/>
                </a:lnTo>
                <a:lnTo>
                  <a:pt x="11526" y="43077"/>
                </a:lnTo>
                <a:lnTo>
                  <a:pt x="23721" y="46629"/>
                </a:lnTo>
                <a:lnTo>
                  <a:pt x="37212" y="42626"/>
                </a:lnTo>
                <a:lnTo>
                  <a:pt x="46081" y="32272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135276" y="27781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138846" y="2734657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31" y="22256"/>
                </a:moveTo>
                <a:lnTo>
                  <a:pt x="44200" y="8832"/>
                </a:lnTo>
                <a:lnTo>
                  <a:pt x="33791" y="0"/>
                </a:lnTo>
                <a:lnTo>
                  <a:pt x="16405" y="1243"/>
                </a:lnTo>
                <a:lnTo>
                  <a:pt x="5221" y="7620"/>
                </a:lnTo>
                <a:lnTo>
                  <a:pt x="0" y="17543"/>
                </a:lnTo>
                <a:lnTo>
                  <a:pt x="2966" y="33108"/>
                </a:lnTo>
                <a:lnTo>
                  <a:pt x="11520" y="43074"/>
                </a:lnTo>
                <a:lnTo>
                  <a:pt x="23730" y="46633"/>
                </a:lnTo>
                <a:lnTo>
                  <a:pt x="37218" y="42624"/>
                </a:lnTo>
                <a:lnTo>
                  <a:pt x="46084" y="32265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162733" y="27569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169386" y="2723424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27" y="22269"/>
                </a:moveTo>
                <a:lnTo>
                  <a:pt x="44199" y="8836"/>
                </a:lnTo>
                <a:lnTo>
                  <a:pt x="33796" y="0"/>
                </a:lnTo>
                <a:lnTo>
                  <a:pt x="16418" y="1239"/>
                </a:lnTo>
                <a:lnTo>
                  <a:pt x="5230" y="7612"/>
                </a:lnTo>
                <a:lnTo>
                  <a:pt x="0" y="17535"/>
                </a:lnTo>
                <a:lnTo>
                  <a:pt x="2962" y="33108"/>
                </a:lnTo>
                <a:lnTo>
                  <a:pt x="11507" y="43087"/>
                </a:lnTo>
                <a:lnTo>
                  <a:pt x="23695" y="46661"/>
                </a:lnTo>
                <a:lnTo>
                  <a:pt x="37194" y="42655"/>
                </a:lnTo>
                <a:lnTo>
                  <a:pt x="46068" y="32305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193270" y="274569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197219" y="2732335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44" y="22249"/>
                </a:moveTo>
                <a:lnTo>
                  <a:pt x="44213" y="8832"/>
                </a:lnTo>
                <a:lnTo>
                  <a:pt x="33801" y="0"/>
                </a:lnTo>
                <a:lnTo>
                  <a:pt x="16419" y="1237"/>
                </a:lnTo>
                <a:lnTo>
                  <a:pt x="5230" y="7607"/>
                </a:lnTo>
                <a:lnTo>
                  <a:pt x="0" y="17523"/>
                </a:lnTo>
                <a:lnTo>
                  <a:pt x="2965" y="33111"/>
                </a:lnTo>
                <a:lnTo>
                  <a:pt x="11512" y="43081"/>
                </a:lnTo>
                <a:lnTo>
                  <a:pt x="23697" y="46641"/>
                </a:lnTo>
                <a:lnTo>
                  <a:pt x="37197" y="42646"/>
                </a:lnTo>
                <a:lnTo>
                  <a:pt x="46079" y="32307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221087" y="27545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221957" y="2759792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27" y="22269"/>
                </a:moveTo>
                <a:lnTo>
                  <a:pt x="44199" y="8836"/>
                </a:lnTo>
                <a:lnTo>
                  <a:pt x="33796" y="0"/>
                </a:lnTo>
                <a:lnTo>
                  <a:pt x="16418" y="1239"/>
                </a:lnTo>
                <a:lnTo>
                  <a:pt x="5230" y="7612"/>
                </a:lnTo>
                <a:lnTo>
                  <a:pt x="0" y="17535"/>
                </a:lnTo>
                <a:lnTo>
                  <a:pt x="2964" y="33115"/>
                </a:lnTo>
                <a:lnTo>
                  <a:pt x="11514" y="43083"/>
                </a:lnTo>
                <a:lnTo>
                  <a:pt x="23708" y="46645"/>
                </a:lnTo>
                <a:lnTo>
                  <a:pt x="37205" y="42644"/>
                </a:lnTo>
                <a:lnTo>
                  <a:pt x="46075" y="32294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245840" y="27820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244765" y="2812798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23" y="22281"/>
                </a:moveTo>
                <a:lnTo>
                  <a:pt x="44202" y="8840"/>
                </a:lnTo>
                <a:lnTo>
                  <a:pt x="33808" y="0"/>
                </a:lnTo>
                <a:lnTo>
                  <a:pt x="16428" y="1235"/>
                </a:lnTo>
                <a:lnTo>
                  <a:pt x="5237" y="7601"/>
                </a:lnTo>
                <a:lnTo>
                  <a:pt x="0" y="17523"/>
                </a:lnTo>
                <a:lnTo>
                  <a:pt x="2960" y="33106"/>
                </a:lnTo>
                <a:lnTo>
                  <a:pt x="11505" y="43075"/>
                </a:lnTo>
                <a:lnTo>
                  <a:pt x="23695" y="46641"/>
                </a:lnTo>
                <a:lnTo>
                  <a:pt x="37207" y="42639"/>
                </a:lnTo>
                <a:lnTo>
                  <a:pt x="46075" y="32293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268644" y="28350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284963" y="2871619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27" y="22269"/>
                </a:moveTo>
                <a:lnTo>
                  <a:pt x="44203" y="8836"/>
                </a:lnTo>
                <a:lnTo>
                  <a:pt x="33803" y="0"/>
                </a:lnTo>
                <a:lnTo>
                  <a:pt x="16415" y="1239"/>
                </a:lnTo>
                <a:lnTo>
                  <a:pt x="5228" y="7609"/>
                </a:lnTo>
                <a:lnTo>
                  <a:pt x="0" y="17531"/>
                </a:lnTo>
                <a:lnTo>
                  <a:pt x="2962" y="33106"/>
                </a:lnTo>
                <a:lnTo>
                  <a:pt x="11511" y="43070"/>
                </a:lnTo>
                <a:lnTo>
                  <a:pt x="23717" y="46628"/>
                </a:lnTo>
                <a:lnTo>
                  <a:pt x="37220" y="42624"/>
                </a:lnTo>
                <a:lnTo>
                  <a:pt x="46084" y="32271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308846" y="28938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319756" y="2938171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30" y="22253"/>
                </a:moveTo>
                <a:lnTo>
                  <a:pt x="44201" y="8832"/>
                </a:lnTo>
                <a:lnTo>
                  <a:pt x="33793" y="0"/>
                </a:lnTo>
                <a:lnTo>
                  <a:pt x="16407" y="1241"/>
                </a:lnTo>
                <a:lnTo>
                  <a:pt x="5222" y="7615"/>
                </a:lnTo>
                <a:lnTo>
                  <a:pt x="0" y="17536"/>
                </a:lnTo>
                <a:lnTo>
                  <a:pt x="2964" y="33120"/>
                </a:lnTo>
                <a:lnTo>
                  <a:pt x="11512" y="43088"/>
                </a:lnTo>
                <a:lnTo>
                  <a:pt x="23708" y="46645"/>
                </a:lnTo>
                <a:lnTo>
                  <a:pt x="37203" y="42646"/>
                </a:lnTo>
                <a:lnTo>
                  <a:pt x="46074" y="32297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343626" y="296042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350675" y="3090228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40" y="22262"/>
                </a:moveTo>
                <a:lnTo>
                  <a:pt x="44214" y="8841"/>
                </a:lnTo>
                <a:lnTo>
                  <a:pt x="33811" y="0"/>
                </a:lnTo>
                <a:lnTo>
                  <a:pt x="16428" y="1236"/>
                </a:lnTo>
                <a:lnTo>
                  <a:pt x="5236" y="7606"/>
                </a:lnTo>
                <a:lnTo>
                  <a:pt x="0" y="17519"/>
                </a:lnTo>
                <a:lnTo>
                  <a:pt x="2961" y="33096"/>
                </a:lnTo>
                <a:lnTo>
                  <a:pt x="11506" y="43069"/>
                </a:lnTo>
                <a:lnTo>
                  <a:pt x="23695" y="46638"/>
                </a:lnTo>
                <a:lnTo>
                  <a:pt x="37205" y="42637"/>
                </a:lnTo>
                <a:lnTo>
                  <a:pt x="46082" y="32294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374556" y="311249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78126" y="3634233"/>
            <a:ext cx="48260" cy="46990"/>
          </a:xfrm>
          <a:custGeom>
            <a:avLst/>
            <a:gdLst/>
            <a:ahLst/>
            <a:cxnLst/>
            <a:rect l="l" t="t" r="r" b="b"/>
            <a:pathLst>
              <a:path w="48260" h="46989">
                <a:moveTo>
                  <a:pt x="48229" y="22253"/>
                </a:moveTo>
                <a:lnTo>
                  <a:pt x="44205" y="8832"/>
                </a:lnTo>
                <a:lnTo>
                  <a:pt x="33799" y="0"/>
                </a:lnTo>
                <a:lnTo>
                  <a:pt x="16410" y="1240"/>
                </a:lnTo>
                <a:lnTo>
                  <a:pt x="5224" y="7612"/>
                </a:lnTo>
                <a:lnTo>
                  <a:pt x="0" y="17532"/>
                </a:lnTo>
                <a:lnTo>
                  <a:pt x="2967" y="33103"/>
                </a:lnTo>
                <a:lnTo>
                  <a:pt x="11523" y="43064"/>
                </a:lnTo>
                <a:lnTo>
                  <a:pt x="23730" y="46612"/>
                </a:lnTo>
                <a:lnTo>
                  <a:pt x="37228" y="42606"/>
                </a:lnTo>
                <a:lnTo>
                  <a:pt x="46089" y="32249"/>
                </a:lnTo>
              </a:path>
            </a:pathLst>
          </a:custGeom>
          <a:ln w="245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401996" y="36564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79285" y="1443727"/>
            <a:ext cx="1710689" cy="2988310"/>
          </a:xfrm>
          <a:custGeom>
            <a:avLst/>
            <a:gdLst/>
            <a:ahLst/>
            <a:cxnLst/>
            <a:rect l="l" t="t" r="r" b="b"/>
            <a:pathLst>
              <a:path w="1710689" h="2988310">
                <a:moveTo>
                  <a:pt x="0" y="2987740"/>
                </a:moveTo>
                <a:lnTo>
                  <a:pt x="1710487" y="2987740"/>
                </a:lnTo>
                <a:lnTo>
                  <a:pt x="1710487" y="0"/>
                </a:lnTo>
                <a:lnTo>
                  <a:pt x="0" y="0"/>
                </a:lnTo>
                <a:lnTo>
                  <a:pt x="0" y="2987740"/>
                </a:lnTo>
                <a:close/>
              </a:path>
            </a:pathLst>
          </a:custGeom>
          <a:ln w="2458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891366" y="443146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753357" y="443146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891366" y="409949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753357" y="409949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891366" y="376754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753357" y="376754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891366" y="343555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53357" y="343555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891366" y="310360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53357" y="310360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891366" y="277162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53357" y="277162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891366" y="243964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53357" y="243964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891366" y="210768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753357" y="210768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891366" y="177569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753357" y="177569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891366" y="144372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753357" y="144372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879080" y="441928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7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879080" y="145592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78533" y="442548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544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078533" y="144973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548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195273" y="442548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544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95273" y="144973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548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78381" y="442548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544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278381" y="144973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548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342550" y="1449731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3883" y="0"/>
                </a:lnTo>
              </a:path>
            </a:pathLst>
          </a:custGeom>
          <a:ln w="1548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542004" y="441928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7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542004" y="145592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741851" y="442548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544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741851" y="144973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548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858591" y="442548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544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858591" y="144973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548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941305" y="442548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544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941305" y="144973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548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005474" y="1449731"/>
            <a:ext cx="194310" cy="0"/>
          </a:xfrm>
          <a:custGeom>
            <a:avLst/>
            <a:gdLst/>
            <a:ahLst/>
            <a:cxnLst/>
            <a:rect l="l" t="t" r="r" b="b"/>
            <a:pathLst>
              <a:path w="194310">
                <a:moveTo>
                  <a:pt x="0" y="0"/>
                </a:moveTo>
                <a:lnTo>
                  <a:pt x="193900" y="0"/>
                </a:lnTo>
              </a:path>
            </a:pathLst>
          </a:custGeom>
          <a:ln w="1548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204944" y="441928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7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204944" y="145592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404791" y="442548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544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404791" y="144973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548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521515" y="442548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544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521515" y="144973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548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604245" y="442548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544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604245" y="144973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1548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668415" y="4425481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589" y="0"/>
                </a:lnTo>
              </a:path>
            </a:pathLst>
          </a:custGeom>
          <a:ln w="1544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668415" y="1449731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589" y="0"/>
                </a:lnTo>
              </a:path>
            </a:pathLst>
          </a:custGeom>
          <a:ln w="1548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891366" y="1775698"/>
            <a:ext cx="1886585" cy="0"/>
          </a:xfrm>
          <a:custGeom>
            <a:avLst/>
            <a:gdLst/>
            <a:ahLst/>
            <a:cxnLst/>
            <a:rect l="l" t="t" r="r" b="b"/>
            <a:pathLst>
              <a:path w="1886585">
                <a:moveTo>
                  <a:pt x="0" y="0"/>
                </a:moveTo>
                <a:lnTo>
                  <a:pt x="188635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891366" y="1443727"/>
            <a:ext cx="1886585" cy="2988310"/>
          </a:xfrm>
          <a:custGeom>
            <a:avLst/>
            <a:gdLst/>
            <a:ahLst/>
            <a:cxnLst/>
            <a:rect l="l" t="t" r="r" b="b"/>
            <a:pathLst>
              <a:path w="1886585" h="2988310">
                <a:moveTo>
                  <a:pt x="0" y="2987740"/>
                </a:moveTo>
                <a:lnTo>
                  <a:pt x="1886350" y="2987740"/>
                </a:lnTo>
                <a:lnTo>
                  <a:pt x="1886350" y="0"/>
                </a:lnTo>
                <a:lnTo>
                  <a:pt x="0" y="0"/>
                </a:lnTo>
                <a:lnTo>
                  <a:pt x="0" y="2987740"/>
                </a:lnTo>
                <a:close/>
              </a:path>
            </a:pathLst>
          </a:custGeom>
          <a:ln w="2458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070331" y="1525371"/>
            <a:ext cx="282575" cy="241935"/>
          </a:xfrm>
          <a:custGeom>
            <a:avLst/>
            <a:gdLst/>
            <a:ahLst/>
            <a:cxnLst/>
            <a:rect l="l" t="t" r="r" b="b"/>
            <a:pathLst>
              <a:path w="282575" h="241935">
                <a:moveTo>
                  <a:pt x="0" y="241830"/>
                </a:moveTo>
                <a:lnTo>
                  <a:pt x="44461" y="203526"/>
                </a:lnTo>
                <a:lnTo>
                  <a:pt x="82730" y="165993"/>
                </a:lnTo>
                <a:lnTo>
                  <a:pt x="116756" y="130003"/>
                </a:lnTo>
                <a:lnTo>
                  <a:pt x="146899" y="97489"/>
                </a:lnTo>
                <a:lnTo>
                  <a:pt x="199470" y="45652"/>
                </a:lnTo>
                <a:lnTo>
                  <a:pt x="243915" y="15091"/>
                </a:lnTo>
                <a:lnTo>
                  <a:pt x="263639" y="6578"/>
                </a:lnTo>
                <a:lnTo>
                  <a:pt x="282577" y="0"/>
                </a:lnTo>
              </a:path>
            </a:pathLst>
          </a:custGeom>
          <a:ln w="24592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045987" y="17428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045987" y="17428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36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090449" y="170452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88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090449" y="170452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53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128718" y="166698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88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128718" y="166698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36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162727" y="163099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88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162727" y="163099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53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192871" y="159850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192871" y="159850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53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245458" y="154666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88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245458" y="154666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36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289886" y="151608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20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289886" y="151608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53"/>
                </a:moveTo>
                <a:lnTo>
                  <a:pt x="48720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309627" y="150757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88" y="48769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309627" y="150757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69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328548" y="15010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2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328548" y="15010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20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354837" y="1788084"/>
            <a:ext cx="662940" cy="46990"/>
          </a:xfrm>
          <a:custGeom>
            <a:avLst/>
            <a:gdLst/>
            <a:ahLst/>
            <a:cxnLst/>
            <a:rect l="l" t="t" r="r" b="b"/>
            <a:pathLst>
              <a:path w="662939" h="46989">
                <a:moveTo>
                  <a:pt x="0" y="0"/>
                </a:moveTo>
                <a:lnTo>
                  <a:pt x="199453" y="12778"/>
                </a:lnTo>
                <a:lnTo>
                  <a:pt x="316210" y="24770"/>
                </a:lnTo>
                <a:lnTo>
                  <a:pt x="399300" y="35219"/>
                </a:lnTo>
                <a:lnTo>
                  <a:pt x="463470" y="42946"/>
                </a:lnTo>
                <a:lnTo>
                  <a:pt x="516040" y="46440"/>
                </a:lnTo>
                <a:lnTo>
                  <a:pt x="560125" y="45275"/>
                </a:lnTo>
                <a:lnTo>
                  <a:pt x="598754" y="39074"/>
                </a:lnTo>
                <a:lnTo>
                  <a:pt x="662924" y="13943"/>
                </a:lnTo>
              </a:path>
            </a:pathLst>
          </a:custGeom>
          <a:ln w="24606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386541" y="2465576"/>
            <a:ext cx="147320" cy="330835"/>
          </a:xfrm>
          <a:custGeom>
            <a:avLst/>
            <a:gdLst/>
            <a:ahLst/>
            <a:cxnLst/>
            <a:rect l="l" t="t" r="r" b="b"/>
            <a:pathLst>
              <a:path w="147320" h="330835">
                <a:moveTo>
                  <a:pt x="0" y="0"/>
                </a:moveTo>
                <a:lnTo>
                  <a:pt x="30536" y="60350"/>
                </a:lnTo>
                <a:lnTo>
                  <a:pt x="64546" y="132709"/>
                </a:lnTo>
                <a:lnTo>
                  <a:pt x="94705" y="201574"/>
                </a:lnTo>
                <a:lnTo>
                  <a:pt x="122146" y="267338"/>
                </a:lnTo>
                <a:lnTo>
                  <a:pt x="147260" y="330412"/>
                </a:lnTo>
              </a:path>
            </a:pathLst>
          </a:custGeom>
          <a:ln w="24578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578263" y="3532290"/>
            <a:ext cx="102870" cy="592455"/>
          </a:xfrm>
          <a:custGeom>
            <a:avLst/>
            <a:gdLst/>
            <a:ahLst/>
            <a:cxnLst/>
            <a:rect l="l" t="t" r="r" b="b"/>
            <a:pathLst>
              <a:path w="102870" h="592454">
                <a:moveTo>
                  <a:pt x="0" y="0"/>
                </a:moveTo>
                <a:lnTo>
                  <a:pt x="38268" y="202361"/>
                </a:lnTo>
                <a:lnTo>
                  <a:pt x="72278" y="400836"/>
                </a:lnTo>
                <a:lnTo>
                  <a:pt x="102438" y="592354"/>
                </a:lnTo>
              </a:path>
            </a:pathLst>
          </a:custGeom>
          <a:ln w="24574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330493" y="176372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330493" y="176372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36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529946" y="177648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529946" y="177648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36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646686" y="178847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88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646686" y="178847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53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729794" y="179892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729794" y="179892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36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793963" y="180665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69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793963" y="180665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69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846533" y="181014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846533" y="181014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53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890585" y="180896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69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890585" y="180896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69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929247" y="180279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929247" y="180279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36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993417" y="177763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88" y="48769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993417" y="177763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69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362181" y="244119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362181" y="244119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53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392718" y="25015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392718" y="25015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36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426744" y="25739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426744" y="25739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36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456887" y="264277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88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456887" y="264277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53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484344" y="270855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88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484344" y="270855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53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509458" y="277162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509458" y="277162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36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553919" y="350791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0"/>
                </a:moveTo>
                <a:lnTo>
                  <a:pt x="48671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553919" y="350791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48753"/>
                </a:moveTo>
                <a:lnTo>
                  <a:pt x="48671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592172" y="371025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0"/>
                </a:moveTo>
                <a:lnTo>
                  <a:pt x="48704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592172" y="371025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48753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626197" y="390876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0"/>
                </a:moveTo>
                <a:lnTo>
                  <a:pt x="48704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626197" y="390876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48736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656357" y="410028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0"/>
                </a:moveTo>
                <a:lnTo>
                  <a:pt x="48688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656357" y="410028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48736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891366" y="1443727"/>
            <a:ext cx="1886585" cy="2988310"/>
          </a:xfrm>
          <a:custGeom>
            <a:avLst/>
            <a:gdLst/>
            <a:ahLst/>
            <a:cxnLst/>
            <a:rect l="l" t="t" r="r" b="b"/>
            <a:pathLst>
              <a:path w="1886585" h="2988310">
                <a:moveTo>
                  <a:pt x="0" y="2987740"/>
                </a:moveTo>
                <a:lnTo>
                  <a:pt x="1886350" y="2987740"/>
                </a:lnTo>
                <a:lnTo>
                  <a:pt x="1886350" y="0"/>
                </a:lnTo>
                <a:lnTo>
                  <a:pt x="0" y="0"/>
                </a:lnTo>
                <a:lnTo>
                  <a:pt x="0" y="2987740"/>
                </a:lnTo>
                <a:close/>
              </a:path>
            </a:pathLst>
          </a:custGeom>
          <a:ln w="2458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891366" y="443146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753357" y="443146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891366" y="409949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753357" y="409949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 txBox="1"/>
          <p:nvPr/>
        </p:nvSpPr>
        <p:spPr>
          <a:xfrm>
            <a:off x="2590800" y="4000823"/>
            <a:ext cx="196311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7" baseline="11904" dirty="0">
                <a:solidFill>
                  <a:srgbClr val="010202"/>
                </a:solidFill>
                <a:latin typeface="Times New Roman"/>
                <a:cs typeface="Times New Roman"/>
              </a:rPr>
              <a:t>-14 </a:t>
            </a:r>
            <a:r>
              <a:rPr sz="2100" spc="22" baseline="11904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lang="en-US" sz="2100" spc="22" baseline="11904" dirty="0" smtClean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300" spc="-10" dirty="0" smtClean="0">
                <a:solidFill>
                  <a:srgbClr val="231F20"/>
                </a:solidFill>
                <a:latin typeface="Arial"/>
                <a:cs typeface="Arial"/>
              </a:rPr>
              <a:t>electron</a:t>
            </a:r>
            <a:r>
              <a:rPr sz="1300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Arial"/>
                <a:cs typeface="Arial"/>
              </a:rPr>
              <a:t>diamagnetic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2950210" y="4191000"/>
            <a:ext cx="124079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033144" algn="l"/>
                <a:tab pos="1227455" algn="l"/>
              </a:tabLst>
            </a:pPr>
            <a:r>
              <a:rPr lang="en-US" sz="1300" spc="-10" dirty="0" smtClean="0">
                <a:solidFill>
                  <a:srgbClr val="231F20"/>
                </a:solidFill>
                <a:latin typeface="Arial"/>
                <a:cs typeface="Arial"/>
              </a:rPr>
              <a:t>d</a:t>
            </a:r>
            <a:r>
              <a:rPr sz="1300" spc="-10" dirty="0" smtClean="0">
                <a:solidFill>
                  <a:srgbClr val="231F20"/>
                </a:solidFill>
                <a:latin typeface="Arial"/>
                <a:cs typeface="Arial"/>
              </a:rPr>
              <a:t>irection</a:t>
            </a:r>
            <a:r>
              <a:rPr sz="1300" spc="-10" dirty="0">
                <a:solidFill>
                  <a:srgbClr val="231F20"/>
                </a:solidFill>
                <a:latin typeface="Arial"/>
                <a:cs typeface="Arial"/>
              </a:rPr>
              <a:t>	</a:t>
            </a:r>
            <a:r>
              <a:rPr sz="1300" u="heavy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417464" y="4257631"/>
            <a:ext cx="1562100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9415">
              <a:lnSpc>
                <a:spcPts val="695"/>
              </a:lnSpc>
              <a:tabLst>
                <a:tab pos="1370330" algn="l"/>
                <a:tab pos="1548765" algn="l"/>
              </a:tabLst>
            </a:pPr>
            <a:r>
              <a:rPr sz="900" spc="10" dirty="0">
                <a:solidFill>
                  <a:srgbClr val="010202"/>
                </a:solidFill>
                <a:latin typeface="Times New Roman"/>
                <a:cs typeface="Times New Roman"/>
              </a:rPr>
              <a:t>NSTX,</a:t>
            </a:r>
            <a:r>
              <a:rPr sz="900" spc="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lang="en-US" sz="900" spc="5" dirty="0">
                <a:solidFill>
                  <a:srgbClr val="010202"/>
                </a:solidFill>
                <a:latin typeface="Times New Roman"/>
                <a:cs typeface="Times New Roman"/>
              </a:rPr>
              <a:t>#</a:t>
            </a:r>
            <a:r>
              <a:rPr sz="900" spc="5" dirty="0" smtClean="0">
                <a:solidFill>
                  <a:srgbClr val="010202"/>
                </a:solidFill>
                <a:latin typeface="Times New Roman"/>
                <a:cs typeface="Times New Roman"/>
              </a:rPr>
              <a:t>139047</a:t>
            </a:r>
            <a:r>
              <a:rPr sz="900" spc="5" dirty="0">
                <a:solidFill>
                  <a:srgbClr val="010202"/>
                </a:solidFill>
                <a:latin typeface="Times New Roman"/>
                <a:cs typeface="Times New Roman"/>
              </a:rPr>
              <a:t>,</a:t>
            </a:r>
            <a:r>
              <a:rPr sz="900" dirty="0">
                <a:solidFill>
                  <a:srgbClr val="010202"/>
                </a:solidFill>
                <a:latin typeface="Times New Roman"/>
                <a:cs typeface="Times New Roman"/>
              </a:rPr>
              <a:t>	</a:t>
            </a:r>
            <a:r>
              <a:rPr sz="900" u="heavy" dirty="0">
                <a:solidFill>
                  <a:srgbClr val="010202"/>
                </a:solidFill>
                <a:latin typeface="Times New Roman"/>
                <a:cs typeface="Times New Roman"/>
              </a:rPr>
              <a:t> 	</a:t>
            </a: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ts val="1475"/>
              </a:lnSpc>
            </a:pPr>
            <a:r>
              <a:rPr sz="1550" spc="-10" dirty="0">
                <a:solidFill>
                  <a:srgbClr val="010202"/>
                </a:solidFill>
                <a:latin typeface="Times New Roman"/>
                <a:cs typeface="Times New Roman"/>
              </a:rPr>
              <a:t>0.01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490897" y="3324609"/>
            <a:ext cx="271780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10" dirty="0">
                <a:solidFill>
                  <a:srgbClr val="010202"/>
                </a:solidFill>
                <a:latin typeface="Times New Roman"/>
                <a:cs typeface="Times New Roman"/>
              </a:rPr>
              <a:t>0.1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601061" y="2328704"/>
            <a:ext cx="123825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10" dirty="0">
                <a:solidFill>
                  <a:srgbClr val="010202"/>
                </a:solidFill>
                <a:latin typeface="Times New Roman"/>
                <a:cs typeface="Times New Roman"/>
              </a:rPr>
              <a:t>1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527613" y="1332792"/>
            <a:ext cx="222250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10" dirty="0">
                <a:solidFill>
                  <a:srgbClr val="010202"/>
                </a:solidFill>
                <a:latin typeface="Times New Roman"/>
                <a:cs typeface="Times New Roman"/>
              </a:rPr>
              <a:t>10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2891366" y="376754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753357" y="3767542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891366" y="343555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753357" y="3435555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891366" y="310360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753357" y="310360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891366" y="277162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753357" y="277162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891366" y="243964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753357" y="2439641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891366" y="210768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753357" y="210768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891366" y="177569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753357" y="177569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891366" y="144372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753357" y="144372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 txBox="1"/>
          <p:nvPr/>
        </p:nvSpPr>
        <p:spPr>
          <a:xfrm>
            <a:off x="652480" y="4467553"/>
            <a:ext cx="115697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  <a:tabLst>
                <a:tab pos="650240" algn="l"/>
              </a:tabLst>
            </a:pPr>
            <a:r>
              <a:rPr sz="1550" spc="-10" dirty="0">
                <a:solidFill>
                  <a:srgbClr val="010202"/>
                </a:solidFill>
                <a:latin typeface="Times New Roman"/>
                <a:cs typeface="Times New Roman"/>
              </a:rPr>
              <a:t>0.01	0.1</a:t>
            </a:r>
            <a:endParaRPr sz="1550" dirty="0">
              <a:latin typeface="Times New Roman"/>
              <a:cs typeface="Times New Roman"/>
            </a:endParaRPr>
          </a:p>
          <a:p>
            <a:pPr marR="5080" algn="r">
              <a:lnSpc>
                <a:spcPts val="1810"/>
              </a:lnSpc>
            </a:pPr>
            <a:r>
              <a:rPr lang="en-US" sz="1500" spc="-130" dirty="0" smtClean="0">
                <a:solidFill>
                  <a:srgbClr val="231F20"/>
                </a:solidFill>
                <a:latin typeface="Myriad Pro"/>
                <a:cs typeface="Myriad Pro"/>
              </a:rPr>
              <a:t>k </a:t>
            </a:r>
            <a:r>
              <a:rPr sz="1600" spc="37" baseline="-25000" dirty="0" err="1" smtClean="0">
                <a:solidFill>
                  <a:srgbClr val="231F20"/>
                </a:solidFill>
                <a:latin typeface="Myriad Pro"/>
                <a:cs typeface="Myriad Pro"/>
              </a:rPr>
              <a:t>θ</a:t>
            </a:r>
            <a:r>
              <a:rPr sz="1500" spc="-220" dirty="0" err="1" smtClean="0">
                <a:solidFill>
                  <a:srgbClr val="231F20"/>
                </a:solidFill>
                <a:latin typeface="Myriad Pro"/>
                <a:cs typeface="Myriad Pro"/>
              </a:rPr>
              <a:t>ρ</a:t>
            </a:r>
            <a:r>
              <a:rPr sz="2325" spc="-15" baseline="-21505" dirty="0" err="1" smtClean="0">
                <a:solidFill>
                  <a:srgbClr val="231F20"/>
                </a:solidFill>
                <a:latin typeface="Myriad Pro"/>
                <a:cs typeface="Myriad Pro"/>
              </a:rPr>
              <a:t>s</a:t>
            </a:r>
            <a:endParaRPr sz="2325" baseline="-21505" dirty="0">
              <a:latin typeface="Myriad Pro"/>
              <a:cs typeface="Myriad Pro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1946822" y="4467553"/>
            <a:ext cx="123825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10" dirty="0">
                <a:solidFill>
                  <a:srgbClr val="010202"/>
                </a:solidFill>
                <a:latin typeface="Times New Roman"/>
                <a:cs typeface="Times New Roman"/>
              </a:rPr>
              <a:t>1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2594746" y="4332794"/>
            <a:ext cx="26606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solidFill>
                  <a:srgbClr val="010202"/>
                </a:solidFill>
                <a:latin typeface="Times New Roman"/>
                <a:cs typeface="Times New Roman"/>
              </a:rPr>
              <a:t>-16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2594746" y="1345063"/>
            <a:ext cx="266065" cy="2529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25" algn="ctr">
              <a:lnSpc>
                <a:spcPct val="100000"/>
              </a:lnSpc>
            </a:pPr>
            <a:r>
              <a:rPr sz="1400" spc="5" dirty="0">
                <a:solidFill>
                  <a:srgbClr val="010202"/>
                </a:solid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  <a:p>
            <a:pPr marL="111125" algn="ctr">
              <a:lnSpc>
                <a:spcPct val="100000"/>
              </a:lnSpc>
              <a:spcBef>
                <a:spcPts val="930"/>
              </a:spcBef>
            </a:pPr>
            <a:r>
              <a:rPr sz="1400" spc="5" dirty="0">
                <a:solidFill>
                  <a:srgbClr val="010202"/>
                </a:solidFill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  <a:p>
            <a:pPr marL="56515" algn="ctr">
              <a:lnSpc>
                <a:spcPct val="100000"/>
              </a:lnSpc>
              <a:spcBef>
                <a:spcPts val="930"/>
              </a:spcBef>
            </a:pPr>
            <a:r>
              <a:rPr sz="1400" spc="5" dirty="0">
                <a:solidFill>
                  <a:srgbClr val="010202"/>
                </a:solidFill>
                <a:latin typeface="Times New Roman"/>
                <a:cs typeface="Times New Roman"/>
              </a:rPr>
              <a:t>-2</a:t>
            </a:r>
            <a:endParaRPr sz="1400">
              <a:latin typeface="Times New Roman"/>
              <a:cs typeface="Times New Roman"/>
            </a:endParaRPr>
          </a:p>
          <a:p>
            <a:pPr marL="56515" algn="ctr">
              <a:lnSpc>
                <a:spcPct val="100000"/>
              </a:lnSpc>
              <a:spcBef>
                <a:spcPts val="930"/>
              </a:spcBef>
            </a:pPr>
            <a:r>
              <a:rPr sz="1400" spc="5" dirty="0">
                <a:solidFill>
                  <a:srgbClr val="010202"/>
                </a:solidFill>
                <a:latin typeface="Times New Roman"/>
                <a:cs typeface="Times New Roman"/>
              </a:rPr>
              <a:t>-4</a:t>
            </a:r>
            <a:endParaRPr sz="1400">
              <a:latin typeface="Times New Roman"/>
              <a:cs typeface="Times New Roman"/>
            </a:endParaRPr>
          </a:p>
          <a:p>
            <a:pPr marL="56515" algn="ctr">
              <a:lnSpc>
                <a:spcPct val="100000"/>
              </a:lnSpc>
              <a:spcBef>
                <a:spcPts val="935"/>
              </a:spcBef>
            </a:pPr>
            <a:r>
              <a:rPr sz="1400" spc="5" dirty="0">
                <a:solidFill>
                  <a:srgbClr val="010202"/>
                </a:solidFill>
                <a:latin typeface="Times New Roman"/>
                <a:cs typeface="Times New Roman"/>
              </a:rPr>
              <a:t>-6</a:t>
            </a:r>
            <a:endParaRPr sz="1400">
              <a:latin typeface="Times New Roman"/>
              <a:cs typeface="Times New Roman"/>
            </a:endParaRPr>
          </a:p>
          <a:p>
            <a:pPr marL="56515" algn="ctr">
              <a:lnSpc>
                <a:spcPct val="100000"/>
              </a:lnSpc>
              <a:spcBef>
                <a:spcPts val="930"/>
              </a:spcBef>
            </a:pPr>
            <a:r>
              <a:rPr sz="1400" spc="5" dirty="0">
                <a:solidFill>
                  <a:srgbClr val="010202"/>
                </a:solidFill>
                <a:latin typeface="Times New Roman"/>
                <a:cs typeface="Times New Roman"/>
              </a:rPr>
              <a:t>-8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30"/>
              </a:spcBef>
            </a:pPr>
            <a:r>
              <a:rPr sz="1400" spc="5" dirty="0">
                <a:solidFill>
                  <a:srgbClr val="010202"/>
                </a:solidFill>
                <a:latin typeface="Times New Roman"/>
                <a:cs typeface="Times New Roman"/>
              </a:rPr>
              <a:t>-10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930"/>
              </a:spcBef>
            </a:pPr>
            <a:r>
              <a:rPr sz="1400" spc="5" dirty="0">
                <a:solidFill>
                  <a:srgbClr val="010202"/>
                </a:solidFill>
                <a:latin typeface="Times New Roman"/>
                <a:cs typeface="Times New Roman"/>
              </a:rPr>
              <a:t>-12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2879080" y="441928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7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879080" y="145592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 txBox="1"/>
          <p:nvPr/>
        </p:nvSpPr>
        <p:spPr>
          <a:xfrm>
            <a:off x="2780949" y="4467553"/>
            <a:ext cx="369570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10" dirty="0">
                <a:solidFill>
                  <a:srgbClr val="010202"/>
                </a:solidFill>
                <a:latin typeface="Times New Roman"/>
                <a:cs typeface="Times New Roman"/>
              </a:rPr>
              <a:t>0.01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3542004" y="441928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7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542004" y="145592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204944" y="441928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7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204944" y="145592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9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891366" y="1443727"/>
            <a:ext cx="1886585" cy="2988310"/>
          </a:xfrm>
          <a:custGeom>
            <a:avLst/>
            <a:gdLst/>
            <a:ahLst/>
            <a:cxnLst/>
            <a:rect l="l" t="t" r="r" b="b"/>
            <a:pathLst>
              <a:path w="1886585" h="2988310">
                <a:moveTo>
                  <a:pt x="0" y="2987740"/>
                </a:moveTo>
                <a:lnTo>
                  <a:pt x="1886350" y="2987740"/>
                </a:lnTo>
                <a:lnTo>
                  <a:pt x="1886350" y="0"/>
                </a:lnTo>
                <a:lnTo>
                  <a:pt x="0" y="0"/>
                </a:lnTo>
                <a:lnTo>
                  <a:pt x="0" y="2987740"/>
                </a:lnTo>
                <a:close/>
              </a:path>
            </a:pathLst>
          </a:custGeom>
          <a:ln w="2458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070331" y="1525371"/>
            <a:ext cx="282575" cy="241935"/>
          </a:xfrm>
          <a:custGeom>
            <a:avLst/>
            <a:gdLst/>
            <a:ahLst/>
            <a:cxnLst/>
            <a:rect l="l" t="t" r="r" b="b"/>
            <a:pathLst>
              <a:path w="282575" h="241935">
                <a:moveTo>
                  <a:pt x="0" y="241830"/>
                </a:moveTo>
                <a:lnTo>
                  <a:pt x="44461" y="203526"/>
                </a:lnTo>
                <a:lnTo>
                  <a:pt x="82730" y="165993"/>
                </a:lnTo>
                <a:lnTo>
                  <a:pt x="116756" y="130003"/>
                </a:lnTo>
                <a:lnTo>
                  <a:pt x="146899" y="97489"/>
                </a:lnTo>
                <a:lnTo>
                  <a:pt x="199470" y="45652"/>
                </a:lnTo>
                <a:lnTo>
                  <a:pt x="243915" y="15091"/>
                </a:lnTo>
                <a:lnTo>
                  <a:pt x="263639" y="6578"/>
                </a:lnTo>
                <a:lnTo>
                  <a:pt x="282577" y="0"/>
                </a:lnTo>
              </a:path>
            </a:pathLst>
          </a:custGeom>
          <a:ln w="24592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045987" y="17428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045987" y="17428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36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090449" y="170452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88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090449" y="170452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53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128718" y="166698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88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128718" y="166698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36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162727" y="163099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88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162727" y="163099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53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192871" y="159850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192871" y="159850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53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245458" y="154666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88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245458" y="154666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36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4289886" y="151608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20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4289886" y="151608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53"/>
                </a:moveTo>
                <a:lnTo>
                  <a:pt x="48720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309627" y="150757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88" y="48769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309627" y="150757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69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328548" y="15010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2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4328548" y="150101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20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354837" y="1788084"/>
            <a:ext cx="662940" cy="46990"/>
          </a:xfrm>
          <a:custGeom>
            <a:avLst/>
            <a:gdLst/>
            <a:ahLst/>
            <a:cxnLst/>
            <a:rect l="l" t="t" r="r" b="b"/>
            <a:pathLst>
              <a:path w="662939" h="46989">
                <a:moveTo>
                  <a:pt x="0" y="0"/>
                </a:moveTo>
                <a:lnTo>
                  <a:pt x="199453" y="12778"/>
                </a:lnTo>
                <a:lnTo>
                  <a:pt x="316210" y="24770"/>
                </a:lnTo>
                <a:lnTo>
                  <a:pt x="399300" y="35219"/>
                </a:lnTo>
                <a:lnTo>
                  <a:pt x="463470" y="42946"/>
                </a:lnTo>
                <a:lnTo>
                  <a:pt x="516040" y="46440"/>
                </a:lnTo>
                <a:lnTo>
                  <a:pt x="560125" y="45275"/>
                </a:lnTo>
                <a:lnTo>
                  <a:pt x="598754" y="39074"/>
                </a:lnTo>
                <a:lnTo>
                  <a:pt x="662924" y="13943"/>
                </a:lnTo>
              </a:path>
            </a:pathLst>
          </a:custGeom>
          <a:ln w="24606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4386541" y="2465576"/>
            <a:ext cx="147320" cy="330835"/>
          </a:xfrm>
          <a:custGeom>
            <a:avLst/>
            <a:gdLst/>
            <a:ahLst/>
            <a:cxnLst/>
            <a:rect l="l" t="t" r="r" b="b"/>
            <a:pathLst>
              <a:path w="147320" h="330835">
                <a:moveTo>
                  <a:pt x="0" y="0"/>
                </a:moveTo>
                <a:lnTo>
                  <a:pt x="30536" y="60350"/>
                </a:lnTo>
                <a:lnTo>
                  <a:pt x="64546" y="132709"/>
                </a:lnTo>
                <a:lnTo>
                  <a:pt x="94705" y="201574"/>
                </a:lnTo>
                <a:lnTo>
                  <a:pt x="122146" y="267338"/>
                </a:lnTo>
                <a:lnTo>
                  <a:pt x="147260" y="330412"/>
                </a:lnTo>
              </a:path>
            </a:pathLst>
          </a:custGeom>
          <a:ln w="24578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4578263" y="3532290"/>
            <a:ext cx="102870" cy="592455"/>
          </a:xfrm>
          <a:custGeom>
            <a:avLst/>
            <a:gdLst/>
            <a:ahLst/>
            <a:cxnLst/>
            <a:rect l="l" t="t" r="r" b="b"/>
            <a:pathLst>
              <a:path w="102870" h="592454">
                <a:moveTo>
                  <a:pt x="0" y="0"/>
                </a:moveTo>
                <a:lnTo>
                  <a:pt x="38268" y="202361"/>
                </a:lnTo>
                <a:lnTo>
                  <a:pt x="72278" y="400836"/>
                </a:lnTo>
                <a:lnTo>
                  <a:pt x="102438" y="592354"/>
                </a:lnTo>
              </a:path>
            </a:pathLst>
          </a:custGeom>
          <a:ln w="24574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330493" y="176372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330493" y="176372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36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529946" y="177648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529946" y="177648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36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646686" y="178847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88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646686" y="178847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53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729794" y="179892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729794" y="179892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36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793963" y="180665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69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793963" y="180665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69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846533" y="181014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846533" y="181014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53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890585" y="180896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69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890585" y="180896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69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929247" y="180279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929247" y="180279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36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993417" y="177763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88" y="48769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993417" y="177763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69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4362181" y="244119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4362181" y="244119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53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392718" y="25015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392718" y="25015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36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426744" y="25739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426744" y="25739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36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456887" y="264277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88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456887" y="264277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53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484344" y="270855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88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484344" y="270855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53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509458" y="277162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509458" y="277162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36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553919" y="350791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0"/>
                </a:moveTo>
                <a:lnTo>
                  <a:pt x="48671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553919" y="350791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48753"/>
                </a:moveTo>
                <a:lnTo>
                  <a:pt x="48671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592172" y="371025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0"/>
                </a:moveTo>
                <a:lnTo>
                  <a:pt x="48704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592172" y="371025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48753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626197" y="390876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0"/>
                </a:moveTo>
                <a:lnTo>
                  <a:pt x="48704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626197" y="390876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48736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656357" y="410028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0"/>
                </a:moveTo>
                <a:lnTo>
                  <a:pt x="48688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656357" y="410028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0" y="48736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891366" y="1443727"/>
            <a:ext cx="1886585" cy="2988310"/>
          </a:xfrm>
          <a:custGeom>
            <a:avLst/>
            <a:gdLst/>
            <a:ahLst/>
            <a:cxnLst/>
            <a:rect l="l" t="t" r="r" b="b"/>
            <a:pathLst>
              <a:path w="1886585" h="2988310">
                <a:moveTo>
                  <a:pt x="0" y="2987740"/>
                </a:moveTo>
                <a:lnTo>
                  <a:pt x="1886350" y="2987740"/>
                </a:lnTo>
                <a:lnTo>
                  <a:pt x="1886350" y="0"/>
                </a:lnTo>
                <a:lnTo>
                  <a:pt x="0" y="0"/>
                </a:lnTo>
                <a:lnTo>
                  <a:pt x="0" y="2987740"/>
                </a:lnTo>
                <a:close/>
              </a:path>
            </a:pathLst>
          </a:custGeom>
          <a:ln w="2458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176805" y="402308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8518505" y="4023086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 txBox="1"/>
          <p:nvPr/>
        </p:nvSpPr>
        <p:spPr>
          <a:xfrm>
            <a:off x="3480602" y="4467553"/>
            <a:ext cx="84201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  <a:tabLst>
                <a:tab pos="730250" algn="l"/>
              </a:tabLst>
            </a:pPr>
            <a:r>
              <a:rPr sz="1550" spc="-10" dirty="0">
                <a:solidFill>
                  <a:srgbClr val="010202"/>
                </a:solidFill>
                <a:latin typeface="Times New Roman"/>
                <a:cs typeface="Times New Roman"/>
              </a:rPr>
              <a:t>0.1	1</a:t>
            </a:r>
            <a:endParaRPr sz="1550" dirty="0">
              <a:latin typeface="Times New Roman"/>
              <a:cs typeface="Times New Roman"/>
            </a:endParaRPr>
          </a:p>
          <a:p>
            <a:pPr marL="173990">
              <a:lnSpc>
                <a:spcPts val="1810"/>
              </a:lnSpc>
            </a:pPr>
            <a:r>
              <a:rPr sz="1550" spc="-15" dirty="0">
                <a:solidFill>
                  <a:srgbClr val="231F20"/>
                </a:solidFill>
                <a:latin typeface="Myriad Pro"/>
                <a:cs typeface="Myriad Pro"/>
              </a:rPr>
              <a:t>k</a:t>
            </a:r>
            <a:r>
              <a:rPr sz="1600" baseline="-26570" dirty="0">
                <a:solidFill>
                  <a:srgbClr val="231F20"/>
                </a:solidFill>
                <a:latin typeface="Myriad Pro"/>
                <a:cs typeface="Myriad Pro"/>
              </a:rPr>
              <a:t>θ</a:t>
            </a:r>
            <a:r>
              <a:rPr sz="1725" spc="-217" baseline="-26570" dirty="0">
                <a:solidFill>
                  <a:srgbClr val="231F20"/>
                </a:solidFill>
                <a:latin typeface="Myriad Pro"/>
                <a:cs typeface="Myriad Pro"/>
              </a:rPr>
              <a:t> </a:t>
            </a:r>
            <a:r>
              <a:rPr sz="1550" spc="-125" dirty="0">
                <a:solidFill>
                  <a:srgbClr val="231F20"/>
                </a:solidFill>
                <a:latin typeface="Myriad Pro"/>
                <a:cs typeface="Myriad Pro"/>
              </a:rPr>
              <a:t>ρ</a:t>
            </a:r>
            <a:r>
              <a:rPr sz="1875" baseline="-11111" dirty="0">
                <a:solidFill>
                  <a:srgbClr val="231F20"/>
                </a:solidFill>
                <a:latin typeface="Myriad Pro"/>
                <a:cs typeface="Myriad Pro"/>
              </a:rPr>
              <a:t>s</a:t>
            </a:r>
            <a:endParaRPr sz="1875" baseline="-11111" dirty="0">
              <a:latin typeface="Myriad Pro"/>
              <a:cs typeface="Myriad Pro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4953626" y="3936668"/>
            <a:ext cx="161925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010202"/>
                </a:solidFill>
                <a:latin typeface="Times New Roman"/>
                <a:cs typeface="Times New Roman"/>
              </a:rPr>
              <a:t>-3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5176805" y="3643526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8518505" y="3643526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 txBox="1"/>
          <p:nvPr/>
        </p:nvSpPr>
        <p:spPr>
          <a:xfrm>
            <a:off x="4953626" y="3557108"/>
            <a:ext cx="161925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010202"/>
                </a:solidFill>
                <a:latin typeface="Times New Roman"/>
                <a:cs typeface="Times New Roman"/>
              </a:rPr>
              <a:t>-2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5176805" y="3263950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8518505" y="3263950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 txBox="1"/>
          <p:nvPr/>
        </p:nvSpPr>
        <p:spPr>
          <a:xfrm>
            <a:off x="4953626" y="3177565"/>
            <a:ext cx="161925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010202"/>
                </a:solidFill>
                <a:latin typeface="Times New Roman"/>
                <a:cs typeface="Times New Roman"/>
              </a:rPr>
              <a:t>-1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5176805" y="2883997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518505" y="2883997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 txBox="1"/>
          <p:nvPr/>
        </p:nvSpPr>
        <p:spPr>
          <a:xfrm>
            <a:off x="5006802" y="2797595"/>
            <a:ext cx="107950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010202"/>
                </a:solidFill>
                <a:latin typeface="Times New Roman"/>
                <a:cs typeface="Times New Roman"/>
              </a:rPr>
              <a:t>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5176805" y="250445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8518505" y="250445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 txBox="1"/>
          <p:nvPr/>
        </p:nvSpPr>
        <p:spPr>
          <a:xfrm>
            <a:off x="5006802" y="2418047"/>
            <a:ext cx="107950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010202"/>
                </a:solidFill>
                <a:latin typeface="Times New Roman"/>
                <a:cs typeface="Times New Roman"/>
              </a:rPr>
              <a:t>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5176805" y="212489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8518505" y="212489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 txBox="1"/>
          <p:nvPr/>
        </p:nvSpPr>
        <p:spPr>
          <a:xfrm>
            <a:off x="5006802" y="2038492"/>
            <a:ext cx="107950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010202"/>
                </a:solidFill>
                <a:latin typeface="Times New Roman"/>
                <a:cs typeface="Times New Roman"/>
              </a:rPr>
              <a:t>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5176805" y="174533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3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8518505" y="174533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2436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 txBox="1"/>
          <p:nvPr/>
        </p:nvSpPr>
        <p:spPr>
          <a:xfrm>
            <a:off x="5006802" y="1658923"/>
            <a:ext cx="107950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010202"/>
                </a:solidFill>
                <a:latin typeface="Times New Roman"/>
                <a:cs typeface="Times New Roman"/>
              </a:rPr>
              <a:t>3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5164518" y="401089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7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164518" y="175751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6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 txBox="1"/>
          <p:nvPr/>
        </p:nvSpPr>
        <p:spPr>
          <a:xfrm>
            <a:off x="5058193" y="4083715"/>
            <a:ext cx="312420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010202"/>
                </a:solidFill>
                <a:latin typeface="Times New Roman"/>
                <a:cs typeface="Times New Roman"/>
              </a:rPr>
              <a:t>0.02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5585460" y="401089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7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585460" y="175751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6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006042" y="401089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7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006042" y="175751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6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 txBox="1"/>
          <p:nvPr/>
        </p:nvSpPr>
        <p:spPr>
          <a:xfrm>
            <a:off x="5479135" y="4083715"/>
            <a:ext cx="732790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3070" algn="l"/>
              </a:tabLst>
            </a:pPr>
            <a:r>
              <a:rPr sz="1300" spc="-10" dirty="0">
                <a:solidFill>
                  <a:srgbClr val="010202"/>
                </a:solidFill>
                <a:latin typeface="Times New Roman"/>
                <a:cs typeface="Times New Roman"/>
              </a:rPr>
              <a:t>0.03	0.04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6426984" y="4010898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7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426984" y="1757514"/>
            <a:ext cx="24765" cy="0"/>
          </a:xfrm>
          <a:custGeom>
            <a:avLst/>
            <a:gdLst/>
            <a:ahLst/>
            <a:cxnLst/>
            <a:rect l="l" t="t" r="r" b="b"/>
            <a:pathLst>
              <a:path w="24764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6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847549" y="401089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7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847549" y="175751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6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268507" y="401089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7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268507" y="175751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6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689072" y="401089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7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689072" y="175751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6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 txBox="1"/>
          <p:nvPr/>
        </p:nvSpPr>
        <p:spPr>
          <a:xfrm>
            <a:off x="6320675" y="4083715"/>
            <a:ext cx="1574800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3070" algn="l"/>
                <a:tab pos="854075" algn="l"/>
                <a:tab pos="1274445" algn="l"/>
              </a:tabLst>
            </a:pPr>
            <a:r>
              <a:rPr sz="1300" spc="-10" dirty="0">
                <a:solidFill>
                  <a:srgbClr val="010202"/>
                </a:solidFill>
                <a:latin typeface="Times New Roman"/>
                <a:cs typeface="Times New Roman"/>
              </a:rPr>
              <a:t>0.05	0.06	0.07	0.08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8110014" y="401089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7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110014" y="175751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6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8530579" y="4010898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7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530579" y="175751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73" y="0"/>
                </a:lnTo>
              </a:path>
            </a:pathLst>
          </a:custGeom>
          <a:ln w="2436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 txBox="1"/>
          <p:nvPr/>
        </p:nvSpPr>
        <p:spPr>
          <a:xfrm>
            <a:off x="8003689" y="4083715"/>
            <a:ext cx="687705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z="1300" spc="-10" dirty="0">
                <a:solidFill>
                  <a:srgbClr val="010202"/>
                </a:solidFill>
                <a:latin typeface="Times New Roman"/>
                <a:cs typeface="Times New Roman"/>
              </a:rPr>
              <a:t>0.09	0.1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5176805" y="2883997"/>
            <a:ext cx="3366135" cy="0"/>
          </a:xfrm>
          <a:custGeom>
            <a:avLst/>
            <a:gdLst/>
            <a:ahLst/>
            <a:cxnLst/>
            <a:rect l="l" t="t" r="r" b="b"/>
            <a:pathLst>
              <a:path w="3366134">
                <a:moveTo>
                  <a:pt x="0" y="0"/>
                </a:moveTo>
                <a:lnTo>
                  <a:pt x="3366060" y="0"/>
                </a:lnTo>
              </a:path>
            </a:pathLst>
          </a:custGeom>
          <a:ln w="2460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176805" y="1745334"/>
            <a:ext cx="3366135" cy="2277745"/>
          </a:xfrm>
          <a:custGeom>
            <a:avLst/>
            <a:gdLst/>
            <a:ahLst/>
            <a:cxnLst/>
            <a:rect l="l" t="t" r="r" b="b"/>
            <a:pathLst>
              <a:path w="3366134" h="2277745">
                <a:moveTo>
                  <a:pt x="0" y="2277751"/>
                </a:moveTo>
                <a:lnTo>
                  <a:pt x="3366060" y="2277751"/>
                </a:lnTo>
                <a:lnTo>
                  <a:pt x="3366060" y="0"/>
                </a:lnTo>
                <a:lnTo>
                  <a:pt x="0" y="0"/>
                </a:lnTo>
                <a:lnTo>
                  <a:pt x="0" y="2277751"/>
                </a:lnTo>
                <a:close/>
              </a:path>
            </a:pathLst>
          </a:custGeom>
          <a:ln w="245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353078" y="1843218"/>
            <a:ext cx="377190" cy="0"/>
          </a:xfrm>
          <a:custGeom>
            <a:avLst/>
            <a:gdLst/>
            <a:ahLst/>
            <a:cxnLst/>
            <a:rect l="l" t="t" r="r" b="b"/>
            <a:pathLst>
              <a:path w="377189">
                <a:moveTo>
                  <a:pt x="0" y="0"/>
                </a:moveTo>
                <a:lnTo>
                  <a:pt x="376890" y="0"/>
                </a:lnTo>
              </a:path>
            </a:pathLst>
          </a:custGeom>
          <a:ln w="24606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176805" y="1839347"/>
            <a:ext cx="3366135" cy="1025525"/>
          </a:xfrm>
          <a:custGeom>
            <a:avLst/>
            <a:gdLst/>
            <a:ahLst/>
            <a:cxnLst/>
            <a:rect l="l" t="t" r="r" b="b"/>
            <a:pathLst>
              <a:path w="3366134" h="1025525">
                <a:moveTo>
                  <a:pt x="0" y="1025309"/>
                </a:moveTo>
                <a:lnTo>
                  <a:pt x="420941" y="990483"/>
                </a:lnTo>
                <a:lnTo>
                  <a:pt x="841523" y="971520"/>
                </a:lnTo>
                <a:lnTo>
                  <a:pt x="1262465" y="959151"/>
                </a:lnTo>
                <a:lnTo>
                  <a:pt x="1683030" y="937481"/>
                </a:lnTo>
                <a:lnTo>
                  <a:pt x="2103988" y="748292"/>
                </a:lnTo>
                <a:lnTo>
                  <a:pt x="2663311" y="376082"/>
                </a:lnTo>
                <a:lnTo>
                  <a:pt x="3366060" y="0"/>
                </a:lnTo>
              </a:path>
            </a:pathLst>
          </a:custGeom>
          <a:ln w="24603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152477" y="284029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88" y="48736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152477" y="284029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36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573403" y="280545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20" y="48769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573403" y="280545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69"/>
                </a:moveTo>
                <a:lnTo>
                  <a:pt x="48720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993968" y="278652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2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993968" y="278652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20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414926" y="277412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414926" y="277412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53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835492" y="275246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20" y="4872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835492" y="275246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20"/>
                </a:moveTo>
                <a:lnTo>
                  <a:pt x="48720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256433" y="256324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69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256433" y="256324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69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815789" y="219103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688" y="48769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815789" y="219103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69"/>
                </a:moveTo>
                <a:lnTo>
                  <a:pt x="48688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518505" y="181497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04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518505" y="181497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53"/>
                </a:moveTo>
                <a:lnTo>
                  <a:pt x="48704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517359" y="181884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0"/>
                </a:moveTo>
                <a:lnTo>
                  <a:pt x="48720" y="48753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517359" y="181884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0" y="48753"/>
                </a:moveTo>
                <a:lnTo>
                  <a:pt x="48720" y="0"/>
                </a:lnTo>
              </a:path>
            </a:pathLst>
          </a:custGeom>
          <a:ln w="24589">
            <a:solidFill>
              <a:srgbClr val="ED1F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353078" y="1990249"/>
            <a:ext cx="377190" cy="0"/>
          </a:xfrm>
          <a:custGeom>
            <a:avLst/>
            <a:gdLst/>
            <a:ahLst/>
            <a:cxnLst/>
            <a:rect l="l" t="t" r="r" b="b"/>
            <a:pathLst>
              <a:path w="377189">
                <a:moveTo>
                  <a:pt x="0" y="0"/>
                </a:moveTo>
                <a:lnTo>
                  <a:pt x="376890" y="0"/>
                </a:lnTo>
              </a:path>
            </a:pathLst>
          </a:custGeom>
          <a:ln w="24606">
            <a:solidFill>
              <a:srgbClr val="3953A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176805" y="2610457"/>
            <a:ext cx="3366135" cy="1207135"/>
          </a:xfrm>
          <a:custGeom>
            <a:avLst/>
            <a:gdLst/>
            <a:ahLst/>
            <a:cxnLst/>
            <a:rect l="l" t="t" r="r" b="b"/>
            <a:pathLst>
              <a:path w="3366134" h="1207135">
                <a:moveTo>
                  <a:pt x="0" y="1206789"/>
                </a:moveTo>
                <a:lnTo>
                  <a:pt x="420941" y="1196717"/>
                </a:lnTo>
                <a:lnTo>
                  <a:pt x="841523" y="1189351"/>
                </a:lnTo>
                <a:lnTo>
                  <a:pt x="1262465" y="1182789"/>
                </a:lnTo>
                <a:lnTo>
                  <a:pt x="1683030" y="51853"/>
                </a:lnTo>
                <a:lnTo>
                  <a:pt x="2103988" y="0"/>
                </a:lnTo>
                <a:lnTo>
                  <a:pt x="2663311" y="43717"/>
                </a:lnTo>
                <a:lnTo>
                  <a:pt x="3366060" y="234087"/>
                </a:lnTo>
              </a:path>
            </a:pathLst>
          </a:custGeom>
          <a:ln w="24602">
            <a:solidFill>
              <a:srgbClr val="3953A4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152477" y="3789950"/>
            <a:ext cx="48895" cy="40005"/>
          </a:xfrm>
          <a:custGeom>
            <a:avLst/>
            <a:gdLst/>
            <a:ahLst/>
            <a:cxnLst/>
            <a:rect l="l" t="t" r="r" b="b"/>
            <a:pathLst>
              <a:path w="48895" h="40004">
                <a:moveTo>
                  <a:pt x="24327" y="0"/>
                </a:moveTo>
                <a:lnTo>
                  <a:pt x="0" y="39485"/>
                </a:lnTo>
                <a:lnTo>
                  <a:pt x="48688" y="39485"/>
                </a:lnTo>
                <a:lnTo>
                  <a:pt x="24327" y="0"/>
                </a:lnTo>
                <a:close/>
              </a:path>
            </a:pathLst>
          </a:custGeom>
          <a:ln w="24593">
            <a:solidFill>
              <a:srgbClr val="39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176805" y="38172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39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573403" y="3779894"/>
            <a:ext cx="48895" cy="40005"/>
          </a:xfrm>
          <a:custGeom>
            <a:avLst/>
            <a:gdLst/>
            <a:ahLst/>
            <a:cxnLst/>
            <a:rect l="l" t="t" r="r" b="b"/>
            <a:pathLst>
              <a:path w="48895" h="40004">
                <a:moveTo>
                  <a:pt x="24344" y="0"/>
                </a:moveTo>
                <a:lnTo>
                  <a:pt x="0" y="39468"/>
                </a:lnTo>
                <a:lnTo>
                  <a:pt x="48720" y="39468"/>
                </a:lnTo>
                <a:lnTo>
                  <a:pt x="24344" y="0"/>
                </a:lnTo>
                <a:close/>
              </a:path>
            </a:pathLst>
          </a:custGeom>
          <a:ln w="24593">
            <a:solidFill>
              <a:srgbClr val="39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597747" y="38071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39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993968" y="3772513"/>
            <a:ext cx="48895" cy="40005"/>
          </a:xfrm>
          <a:custGeom>
            <a:avLst/>
            <a:gdLst/>
            <a:ahLst/>
            <a:cxnLst/>
            <a:rect l="l" t="t" r="r" b="b"/>
            <a:pathLst>
              <a:path w="48895" h="40004">
                <a:moveTo>
                  <a:pt x="24360" y="0"/>
                </a:moveTo>
                <a:lnTo>
                  <a:pt x="0" y="39501"/>
                </a:lnTo>
                <a:lnTo>
                  <a:pt x="48704" y="39501"/>
                </a:lnTo>
                <a:lnTo>
                  <a:pt x="24360" y="0"/>
                </a:lnTo>
                <a:close/>
              </a:path>
            </a:pathLst>
          </a:custGeom>
          <a:ln w="24593">
            <a:solidFill>
              <a:srgbClr val="39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018328" y="37998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39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414926" y="3765967"/>
            <a:ext cx="48895" cy="40005"/>
          </a:xfrm>
          <a:custGeom>
            <a:avLst/>
            <a:gdLst/>
            <a:ahLst/>
            <a:cxnLst/>
            <a:rect l="l" t="t" r="r" b="b"/>
            <a:pathLst>
              <a:path w="48895" h="40004">
                <a:moveTo>
                  <a:pt x="24344" y="0"/>
                </a:moveTo>
                <a:lnTo>
                  <a:pt x="0" y="39468"/>
                </a:lnTo>
                <a:lnTo>
                  <a:pt x="48704" y="39468"/>
                </a:lnTo>
                <a:lnTo>
                  <a:pt x="24344" y="0"/>
                </a:lnTo>
                <a:close/>
              </a:path>
            </a:pathLst>
          </a:custGeom>
          <a:ln w="24593">
            <a:solidFill>
              <a:srgbClr val="39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439270" y="37932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39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835492" y="2634998"/>
            <a:ext cx="48895" cy="40005"/>
          </a:xfrm>
          <a:custGeom>
            <a:avLst/>
            <a:gdLst/>
            <a:ahLst/>
            <a:cxnLst/>
            <a:rect l="l" t="t" r="r" b="b"/>
            <a:pathLst>
              <a:path w="48895" h="40005">
                <a:moveTo>
                  <a:pt x="24344" y="0"/>
                </a:moveTo>
                <a:lnTo>
                  <a:pt x="0" y="39501"/>
                </a:lnTo>
                <a:lnTo>
                  <a:pt x="48720" y="39501"/>
                </a:lnTo>
                <a:lnTo>
                  <a:pt x="24344" y="0"/>
                </a:lnTo>
                <a:close/>
              </a:path>
            </a:pathLst>
          </a:custGeom>
          <a:ln w="24593">
            <a:solidFill>
              <a:srgbClr val="39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859835" y="26623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39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256433" y="2583161"/>
            <a:ext cx="48895" cy="40005"/>
          </a:xfrm>
          <a:custGeom>
            <a:avLst/>
            <a:gdLst/>
            <a:ahLst/>
            <a:cxnLst/>
            <a:rect l="l" t="t" r="r" b="b"/>
            <a:pathLst>
              <a:path w="48895" h="40005">
                <a:moveTo>
                  <a:pt x="24360" y="0"/>
                </a:moveTo>
                <a:lnTo>
                  <a:pt x="0" y="39484"/>
                </a:lnTo>
                <a:lnTo>
                  <a:pt x="48704" y="39484"/>
                </a:lnTo>
                <a:lnTo>
                  <a:pt x="24360" y="0"/>
                </a:lnTo>
                <a:close/>
              </a:path>
            </a:pathLst>
          </a:custGeom>
          <a:ln w="24593">
            <a:solidFill>
              <a:srgbClr val="39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280794" y="26104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39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815789" y="2626878"/>
            <a:ext cx="48895" cy="40005"/>
          </a:xfrm>
          <a:custGeom>
            <a:avLst/>
            <a:gdLst/>
            <a:ahLst/>
            <a:cxnLst/>
            <a:rect l="l" t="t" r="r" b="b"/>
            <a:pathLst>
              <a:path w="48895" h="40005">
                <a:moveTo>
                  <a:pt x="24327" y="0"/>
                </a:moveTo>
                <a:lnTo>
                  <a:pt x="0" y="39501"/>
                </a:lnTo>
                <a:lnTo>
                  <a:pt x="48688" y="39501"/>
                </a:lnTo>
                <a:lnTo>
                  <a:pt x="24327" y="0"/>
                </a:lnTo>
                <a:close/>
              </a:path>
            </a:pathLst>
          </a:custGeom>
          <a:ln w="24593">
            <a:solidFill>
              <a:srgbClr val="39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840116" y="26541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39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8518505" y="2817248"/>
            <a:ext cx="48895" cy="40005"/>
          </a:xfrm>
          <a:custGeom>
            <a:avLst/>
            <a:gdLst/>
            <a:ahLst/>
            <a:cxnLst/>
            <a:rect l="l" t="t" r="r" b="b"/>
            <a:pathLst>
              <a:path w="48895" h="40005">
                <a:moveTo>
                  <a:pt x="24360" y="0"/>
                </a:moveTo>
                <a:lnTo>
                  <a:pt x="0" y="39484"/>
                </a:lnTo>
                <a:lnTo>
                  <a:pt x="48704" y="39484"/>
                </a:lnTo>
                <a:lnTo>
                  <a:pt x="24360" y="0"/>
                </a:lnTo>
                <a:close/>
              </a:path>
            </a:pathLst>
          </a:custGeom>
          <a:ln w="24593">
            <a:solidFill>
              <a:srgbClr val="39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542866" y="28445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39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517359" y="1962952"/>
            <a:ext cx="48895" cy="40005"/>
          </a:xfrm>
          <a:custGeom>
            <a:avLst/>
            <a:gdLst/>
            <a:ahLst/>
            <a:cxnLst/>
            <a:rect l="l" t="t" r="r" b="b"/>
            <a:pathLst>
              <a:path w="48895" h="40005">
                <a:moveTo>
                  <a:pt x="24360" y="0"/>
                </a:moveTo>
                <a:lnTo>
                  <a:pt x="0" y="39484"/>
                </a:lnTo>
                <a:lnTo>
                  <a:pt x="48720" y="39484"/>
                </a:lnTo>
                <a:lnTo>
                  <a:pt x="24360" y="0"/>
                </a:lnTo>
                <a:close/>
              </a:path>
            </a:pathLst>
          </a:custGeom>
          <a:ln w="24593">
            <a:solidFill>
              <a:srgbClr val="39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541719" y="19902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4606">
            <a:solidFill>
              <a:srgbClr val="3953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176805" y="1745334"/>
            <a:ext cx="3366135" cy="2277745"/>
          </a:xfrm>
          <a:custGeom>
            <a:avLst/>
            <a:gdLst/>
            <a:ahLst/>
            <a:cxnLst/>
            <a:rect l="l" t="t" r="r" b="b"/>
            <a:pathLst>
              <a:path w="3366134" h="2277745">
                <a:moveTo>
                  <a:pt x="0" y="2277751"/>
                </a:moveTo>
                <a:lnTo>
                  <a:pt x="3366060" y="2277751"/>
                </a:lnTo>
                <a:lnTo>
                  <a:pt x="3366060" y="0"/>
                </a:lnTo>
                <a:lnTo>
                  <a:pt x="0" y="0"/>
                </a:lnTo>
                <a:lnTo>
                  <a:pt x="0" y="2277751"/>
                </a:lnTo>
                <a:close/>
              </a:path>
            </a:pathLst>
          </a:custGeom>
          <a:ln w="245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 txBox="1"/>
          <p:nvPr/>
        </p:nvSpPr>
        <p:spPr>
          <a:xfrm>
            <a:off x="6146800" y="4292600"/>
            <a:ext cx="127000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955" algn="ctr">
              <a:lnSpc>
                <a:spcPct val="100000"/>
              </a:lnSpc>
            </a:pPr>
            <a:r>
              <a:rPr sz="1250" dirty="0">
                <a:solidFill>
                  <a:srgbClr val="231F20"/>
                </a:solidFill>
                <a:latin typeface="Myriad Pro"/>
                <a:cs typeface="Myriad Pro"/>
              </a:rPr>
              <a:t>β</a:t>
            </a:r>
            <a:endParaRPr sz="1250">
              <a:latin typeface="Myriad Pro"/>
              <a:cs typeface="Myriad Pro"/>
            </a:endParaRPr>
          </a:p>
        </p:txBody>
      </p:sp>
      <p:sp>
        <p:nvSpPr>
          <p:cNvPr id="446" name="object 446"/>
          <p:cNvSpPr txBox="1"/>
          <p:nvPr/>
        </p:nvSpPr>
        <p:spPr>
          <a:xfrm>
            <a:off x="5840443" y="1721910"/>
            <a:ext cx="9969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231F20"/>
                </a:solidFill>
                <a:latin typeface="Myriad Pro"/>
                <a:cs typeface="Myriad Pro"/>
              </a:rPr>
              <a:t>γ</a:t>
            </a:r>
            <a:endParaRPr sz="1250">
              <a:latin typeface="Myriad Pro"/>
              <a:cs typeface="Myriad Pro"/>
            </a:endParaRPr>
          </a:p>
        </p:txBody>
      </p:sp>
      <p:sp>
        <p:nvSpPr>
          <p:cNvPr id="447" name="object 447"/>
          <p:cNvSpPr txBox="1"/>
          <p:nvPr/>
        </p:nvSpPr>
        <p:spPr>
          <a:xfrm>
            <a:off x="5840363" y="1885609"/>
            <a:ext cx="136525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231F20"/>
                </a:solidFill>
                <a:latin typeface="Myriad Pro"/>
                <a:cs typeface="Myriad Pro"/>
              </a:rPr>
              <a:t>ω</a:t>
            </a:r>
            <a:endParaRPr sz="1250">
              <a:latin typeface="Myriad Pro"/>
              <a:cs typeface="Myriad Pro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1112713" y="1165933"/>
            <a:ext cx="140970" cy="177165"/>
          </a:xfrm>
          <a:custGeom>
            <a:avLst/>
            <a:gdLst/>
            <a:ahLst/>
            <a:cxnLst/>
            <a:rect l="l" t="t" r="r" b="b"/>
            <a:pathLst>
              <a:path w="140969" h="177165">
                <a:moveTo>
                  <a:pt x="83031" y="18088"/>
                </a:moveTo>
                <a:lnTo>
                  <a:pt x="48378" y="18088"/>
                </a:lnTo>
                <a:lnTo>
                  <a:pt x="64922" y="21245"/>
                </a:lnTo>
                <a:lnTo>
                  <a:pt x="76728" y="29619"/>
                </a:lnTo>
                <a:lnTo>
                  <a:pt x="84588" y="41556"/>
                </a:lnTo>
                <a:lnTo>
                  <a:pt x="89296" y="55403"/>
                </a:lnTo>
                <a:lnTo>
                  <a:pt x="91645" y="69506"/>
                </a:lnTo>
                <a:lnTo>
                  <a:pt x="92426" y="82212"/>
                </a:lnTo>
                <a:lnTo>
                  <a:pt x="91858" y="100948"/>
                </a:lnTo>
                <a:lnTo>
                  <a:pt x="90248" y="110303"/>
                </a:lnTo>
                <a:lnTo>
                  <a:pt x="85978" y="124880"/>
                </a:lnTo>
                <a:lnTo>
                  <a:pt x="81885" y="139916"/>
                </a:lnTo>
                <a:lnTo>
                  <a:pt x="78417" y="153810"/>
                </a:lnTo>
                <a:lnTo>
                  <a:pt x="76026" y="164960"/>
                </a:lnTo>
                <a:lnTo>
                  <a:pt x="75161" y="174645"/>
                </a:lnTo>
                <a:lnTo>
                  <a:pt x="76505" y="176548"/>
                </a:lnTo>
                <a:lnTo>
                  <a:pt x="82124" y="176548"/>
                </a:lnTo>
                <a:lnTo>
                  <a:pt x="84270" y="170578"/>
                </a:lnTo>
                <a:lnTo>
                  <a:pt x="94336" y="130066"/>
                </a:lnTo>
                <a:lnTo>
                  <a:pt x="97605" y="110145"/>
                </a:lnTo>
                <a:lnTo>
                  <a:pt x="98146" y="106618"/>
                </a:lnTo>
                <a:lnTo>
                  <a:pt x="99210" y="103091"/>
                </a:lnTo>
                <a:lnTo>
                  <a:pt x="103052" y="91791"/>
                </a:lnTo>
                <a:lnTo>
                  <a:pt x="107591" y="79519"/>
                </a:lnTo>
                <a:lnTo>
                  <a:pt x="110204" y="72865"/>
                </a:lnTo>
                <a:lnTo>
                  <a:pt x="103417" y="72865"/>
                </a:lnTo>
                <a:lnTo>
                  <a:pt x="100645" y="70662"/>
                </a:lnTo>
                <a:lnTo>
                  <a:pt x="98118" y="61651"/>
                </a:lnTo>
                <a:lnTo>
                  <a:pt x="94539" y="47380"/>
                </a:lnTo>
                <a:lnTo>
                  <a:pt x="88607" y="29399"/>
                </a:lnTo>
                <a:lnTo>
                  <a:pt x="83031" y="18088"/>
                </a:lnTo>
                <a:close/>
              </a:path>
              <a:path w="140969" h="177165">
                <a:moveTo>
                  <a:pt x="140969" y="1467"/>
                </a:moveTo>
                <a:lnTo>
                  <a:pt x="135333" y="1467"/>
                </a:lnTo>
                <a:lnTo>
                  <a:pt x="134514" y="3353"/>
                </a:lnTo>
                <a:lnTo>
                  <a:pt x="128662" y="14622"/>
                </a:lnTo>
                <a:lnTo>
                  <a:pt x="108126" y="61030"/>
                </a:lnTo>
                <a:lnTo>
                  <a:pt x="103417" y="72865"/>
                </a:lnTo>
                <a:lnTo>
                  <a:pt x="110204" y="72865"/>
                </a:lnTo>
                <a:lnTo>
                  <a:pt x="112615" y="66727"/>
                </a:lnTo>
                <a:lnTo>
                  <a:pt x="117916" y="53869"/>
                </a:lnTo>
                <a:lnTo>
                  <a:pt x="137709" y="11210"/>
                </a:lnTo>
                <a:lnTo>
                  <a:pt x="140969" y="5257"/>
                </a:lnTo>
                <a:lnTo>
                  <a:pt x="140969" y="1467"/>
                </a:lnTo>
                <a:close/>
              </a:path>
              <a:path w="140969" h="177165">
                <a:moveTo>
                  <a:pt x="62622" y="0"/>
                </a:moveTo>
                <a:lnTo>
                  <a:pt x="16753" y="18451"/>
                </a:lnTo>
                <a:lnTo>
                  <a:pt x="0" y="51057"/>
                </a:lnTo>
                <a:lnTo>
                  <a:pt x="5127" y="51057"/>
                </a:lnTo>
                <a:lnTo>
                  <a:pt x="6192" y="49679"/>
                </a:lnTo>
                <a:lnTo>
                  <a:pt x="16316" y="32131"/>
                </a:lnTo>
                <a:lnTo>
                  <a:pt x="29187" y="22693"/>
                </a:lnTo>
                <a:lnTo>
                  <a:pt x="41107" y="18851"/>
                </a:lnTo>
                <a:lnTo>
                  <a:pt x="48378" y="18088"/>
                </a:lnTo>
                <a:lnTo>
                  <a:pt x="83031" y="18088"/>
                </a:lnTo>
                <a:lnTo>
                  <a:pt x="82193" y="16386"/>
                </a:lnTo>
                <a:lnTo>
                  <a:pt x="73681" y="6247"/>
                </a:lnTo>
                <a:lnTo>
                  <a:pt x="6262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293540" y="1341119"/>
            <a:ext cx="37465" cy="10160"/>
          </a:xfrm>
          <a:custGeom>
            <a:avLst/>
            <a:gdLst/>
            <a:ahLst/>
            <a:cxnLst/>
            <a:rect l="l" t="t" r="r" b="b"/>
            <a:pathLst>
              <a:path w="37465" h="10159">
                <a:moveTo>
                  <a:pt x="0" y="5080"/>
                </a:moveTo>
                <a:lnTo>
                  <a:pt x="37007" y="5080"/>
                </a:lnTo>
              </a:path>
            </a:pathLst>
          </a:custGeom>
          <a:ln w="11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298774" y="1092200"/>
            <a:ext cx="0" cy="248920"/>
          </a:xfrm>
          <a:custGeom>
            <a:avLst/>
            <a:gdLst/>
            <a:ahLst/>
            <a:cxnLst/>
            <a:rect l="l" t="t" r="r" b="b"/>
            <a:pathLst>
              <a:path h="248919">
                <a:moveTo>
                  <a:pt x="0" y="0"/>
                </a:moveTo>
                <a:lnTo>
                  <a:pt x="0" y="248919"/>
                </a:lnTo>
              </a:path>
            </a:pathLst>
          </a:custGeom>
          <a:ln w="1173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293540" y="1080769"/>
            <a:ext cx="37465" cy="11430"/>
          </a:xfrm>
          <a:custGeom>
            <a:avLst/>
            <a:gdLst/>
            <a:ahLst/>
            <a:cxnLst/>
            <a:rect l="l" t="t" r="r" b="b"/>
            <a:pathLst>
              <a:path w="37465" h="11430">
                <a:moveTo>
                  <a:pt x="0" y="5714"/>
                </a:moveTo>
                <a:lnTo>
                  <a:pt x="37007" y="5714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346946" y="1164418"/>
            <a:ext cx="104775" cy="123189"/>
          </a:xfrm>
          <a:custGeom>
            <a:avLst/>
            <a:gdLst/>
            <a:ahLst/>
            <a:cxnLst/>
            <a:rect l="l" t="t" r="r" b="b"/>
            <a:pathLst>
              <a:path w="104775" h="123190">
                <a:moveTo>
                  <a:pt x="73965" y="0"/>
                </a:moveTo>
                <a:lnTo>
                  <a:pt x="35455" y="12954"/>
                </a:lnTo>
                <a:lnTo>
                  <a:pt x="7871" y="44781"/>
                </a:lnTo>
                <a:lnTo>
                  <a:pt x="0" y="71215"/>
                </a:lnTo>
                <a:lnTo>
                  <a:pt x="1491" y="87206"/>
                </a:lnTo>
                <a:lnTo>
                  <a:pt x="6187" y="100844"/>
                </a:lnTo>
                <a:lnTo>
                  <a:pt x="13948" y="111633"/>
                </a:lnTo>
                <a:lnTo>
                  <a:pt x="24636" y="119081"/>
                </a:lnTo>
                <a:lnTo>
                  <a:pt x="38113" y="122694"/>
                </a:lnTo>
                <a:lnTo>
                  <a:pt x="58840" y="120544"/>
                </a:lnTo>
                <a:lnTo>
                  <a:pt x="70040" y="116826"/>
                </a:lnTo>
                <a:lnTo>
                  <a:pt x="47380" y="116826"/>
                </a:lnTo>
                <a:lnTo>
                  <a:pt x="32010" y="113270"/>
                </a:lnTo>
                <a:lnTo>
                  <a:pt x="23243" y="103714"/>
                </a:lnTo>
                <a:lnTo>
                  <a:pt x="20043" y="90186"/>
                </a:lnTo>
                <a:lnTo>
                  <a:pt x="20217" y="87206"/>
                </a:lnTo>
                <a:lnTo>
                  <a:pt x="30946" y="40477"/>
                </a:lnTo>
                <a:lnTo>
                  <a:pt x="59468" y="9016"/>
                </a:lnTo>
                <a:lnTo>
                  <a:pt x="69852" y="6133"/>
                </a:lnTo>
                <a:lnTo>
                  <a:pt x="93026" y="6133"/>
                </a:lnTo>
                <a:lnTo>
                  <a:pt x="89706" y="3495"/>
                </a:lnTo>
                <a:lnTo>
                  <a:pt x="73965" y="0"/>
                </a:lnTo>
                <a:close/>
              </a:path>
              <a:path w="104775" h="123190">
                <a:moveTo>
                  <a:pt x="103060" y="87478"/>
                </a:moveTo>
                <a:lnTo>
                  <a:pt x="100095" y="87478"/>
                </a:lnTo>
                <a:lnTo>
                  <a:pt x="99555" y="88020"/>
                </a:lnTo>
                <a:lnTo>
                  <a:pt x="97933" y="90186"/>
                </a:lnTo>
                <a:lnTo>
                  <a:pt x="83703" y="103813"/>
                </a:lnTo>
                <a:lnTo>
                  <a:pt x="69241" y="111785"/>
                </a:lnTo>
                <a:lnTo>
                  <a:pt x="56487" y="115617"/>
                </a:lnTo>
                <a:lnTo>
                  <a:pt x="47380" y="116826"/>
                </a:lnTo>
                <a:lnTo>
                  <a:pt x="70040" y="116826"/>
                </a:lnTo>
                <a:lnTo>
                  <a:pt x="103339" y="93761"/>
                </a:lnTo>
                <a:lnTo>
                  <a:pt x="104699" y="89382"/>
                </a:lnTo>
                <a:lnTo>
                  <a:pt x="103060" y="87478"/>
                </a:lnTo>
                <a:close/>
              </a:path>
              <a:path w="104775" h="123190">
                <a:moveTo>
                  <a:pt x="93026" y="6133"/>
                </a:moveTo>
                <a:lnTo>
                  <a:pt x="69852" y="6133"/>
                </a:lnTo>
                <a:lnTo>
                  <a:pt x="84483" y="8202"/>
                </a:lnTo>
                <a:lnTo>
                  <a:pt x="94423" y="14791"/>
                </a:lnTo>
                <a:lnTo>
                  <a:pt x="95557" y="16580"/>
                </a:lnTo>
                <a:lnTo>
                  <a:pt x="87579" y="16580"/>
                </a:lnTo>
                <a:lnTo>
                  <a:pt x="83861" y="20418"/>
                </a:lnTo>
                <a:lnTo>
                  <a:pt x="79601" y="24536"/>
                </a:lnTo>
                <a:lnTo>
                  <a:pt x="79076" y="29195"/>
                </a:lnTo>
                <a:lnTo>
                  <a:pt x="79076" y="37708"/>
                </a:lnTo>
                <a:lnTo>
                  <a:pt x="83861" y="40710"/>
                </a:lnTo>
                <a:lnTo>
                  <a:pt x="96606" y="40710"/>
                </a:lnTo>
                <a:lnTo>
                  <a:pt x="103797" y="34198"/>
                </a:lnTo>
                <a:lnTo>
                  <a:pt x="103797" y="23338"/>
                </a:lnTo>
                <a:lnTo>
                  <a:pt x="100066" y="11726"/>
                </a:lnTo>
                <a:lnTo>
                  <a:pt x="93026" y="613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466324" y="1241630"/>
            <a:ext cx="75565" cy="84455"/>
          </a:xfrm>
          <a:custGeom>
            <a:avLst/>
            <a:gdLst/>
            <a:ahLst/>
            <a:cxnLst/>
            <a:rect l="l" t="t" r="r" b="b"/>
            <a:pathLst>
              <a:path w="75565" h="84455">
                <a:moveTo>
                  <a:pt x="14842" y="54066"/>
                </a:moveTo>
                <a:lnTo>
                  <a:pt x="5438" y="54066"/>
                </a:lnTo>
                <a:lnTo>
                  <a:pt x="0" y="58512"/>
                </a:lnTo>
                <a:lnTo>
                  <a:pt x="0" y="67009"/>
                </a:lnTo>
                <a:lnTo>
                  <a:pt x="4323" y="77602"/>
                </a:lnTo>
                <a:lnTo>
                  <a:pt x="16246" y="84062"/>
                </a:lnTo>
                <a:lnTo>
                  <a:pt x="40369" y="82367"/>
                </a:lnTo>
                <a:lnTo>
                  <a:pt x="45611" y="80460"/>
                </a:lnTo>
                <a:lnTo>
                  <a:pt x="22901" y="80460"/>
                </a:lnTo>
                <a:lnTo>
                  <a:pt x="12204" y="78705"/>
                </a:lnTo>
                <a:lnTo>
                  <a:pt x="7879" y="72307"/>
                </a:lnTo>
                <a:lnTo>
                  <a:pt x="14088" y="71536"/>
                </a:lnTo>
                <a:lnTo>
                  <a:pt x="18216" y="66681"/>
                </a:lnTo>
                <a:lnTo>
                  <a:pt x="18216" y="56412"/>
                </a:lnTo>
                <a:lnTo>
                  <a:pt x="14842" y="54066"/>
                </a:lnTo>
                <a:close/>
              </a:path>
              <a:path w="75565" h="84455">
                <a:moveTo>
                  <a:pt x="55248" y="0"/>
                </a:moveTo>
                <a:lnTo>
                  <a:pt x="33906" y="3676"/>
                </a:lnTo>
                <a:lnTo>
                  <a:pt x="21941" y="12388"/>
                </a:lnTo>
                <a:lnTo>
                  <a:pt x="16786" y="21994"/>
                </a:lnTo>
                <a:lnTo>
                  <a:pt x="15841" y="34660"/>
                </a:lnTo>
                <a:lnTo>
                  <a:pt x="19740" y="39253"/>
                </a:lnTo>
                <a:lnTo>
                  <a:pt x="22345" y="41534"/>
                </a:lnTo>
                <a:lnTo>
                  <a:pt x="27178" y="45340"/>
                </a:lnTo>
                <a:lnTo>
                  <a:pt x="30519" y="46127"/>
                </a:lnTo>
                <a:lnTo>
                  <a:pt x="43364" y="48407"/>
                </a:lnTo>
                <a:lnTo>
                  <a:pt x="59188" y="51457"/>
                </a:lnTo>
                <a:lnTo>
                  <a:pt x="59188" y="64236"/>
                </a:lnTo>
                <a:lnTo>
                  <a:pt x="57124" y="71488"/>
                </a:lnTo>
                <a:lnTo>
                  <a:pt x="49245" y="76244"/>
                </a:lnTo>
                <a:lnTo>
                  <a:pt x="41921" y="80460"/>
                </a:lnTo>
                <a:lnTo>
                  <a:pt x="45611" y="80460"/>
                </a:lnTo>
                <a:lnTo>
                  <a:pt x="56274" y="76583"/>
                </a:lnTo>
                <a:lnTo>
                  <a:pt x="65616" y="68677"/>
                </a:lnTo>
                <a:lnTo>
                  <a:pt x="70048" y="60615"/>
                </a:lnTo>
                <a:lnTo>
                  <a:pt x="71225" y="54363"/>
                </a:lnTo>
                <a:lnTo>
                  <a:pt x="65016" y="39867"/>
                </a:lnTo>
                <a:lnTo>
                  <a:pt x="52679" y="33481"/>
                </a:lnTo>
                <a:lnTo>
                  <a:pt x="43839" y="31461"/>
                </a:lnTo>
                <a:lnTo>
                  <a:pt x="39185" y="30690"/>
                </a:lnTo>
                <a:lnTo>
                  <a:pt x="38055" y="30313"/>
                </a:lnTo>
                <a:lnTo>
                  <a:pt x="31174" y="28967"/>
                </a:lnTo>
                <a:lnTo>
                  <a:pt x="27833" y="24982"/>
                </a:lnTo>
                <a:lnTo>
                  <a:pt x="27833" y="16435"/>
                </a:lnTo>
                <a:lnTo>
                  <a:pt x="31174" y="11317"/>
                </a:lnTo>
                <a:lnTo>
                  <a:pt x="35270" y="8627"/>
                </a:lnTo>
                <a:lnTo>
                  <a:pt x="40299" y="5395"/>
                </a:lnTo>
                <a:lnTo>
                  <a:pt x="46803" y="5017"/>
                </a:lnTo>
                <a:lnTo>
                  <a:pt x="69084" y="5017"/>
                </a:lnTo>
                <a:lnTo>
                  <a:pt x="68844" y="4565"/>
                </a:lnTo>
                <a:lnTo>
                  <a:pt x="55248" y="0"/>
                </a:lnTo>
                <a:close/>
              </a:path>
              <a:path w="75565" h="84455">
                <a:moveTo>
                  <a:pt x="69084" y="5017"/>
                </a:moveTo>
                <a:lnTo>
                  <a:pt x="53881" y="5017"/>
                </a:lnTo>
                <a:lnTo>
                  <a:pt x="63562" y="5558"/>
                </a:lnTo>
                <a:lnTo>
                  <a:pt x="67674" y="11809"/>
                </a:lnTo>
                <a:lnTo>
                  <a:pt x="62923" y="12957"/>
                </a:lnTo>
                <a:lnTo>
                  <a:pt x="59992" y="16976"/>
                </a:lnTo>
                <a:lnTo>
                  <a:pt x="59992" y="25179"/>
                </a:lnTo>
                <a:lnTo>
                  <a:pt x="63694" y="26901"/>
                </a:lnTo>
                <a:lnTo>
                  <a:pt x="67937" y="26901"/>
                </a:lnTo>
                <a:lnTo>
                  <a:pt x="74980" y="25769"/>
                </a:lnTo>
                <a:lnTo>
                  <a:pt x="74980" y="16140"/>
                </a:lnTo>
                <a:lnTo>
                  <a:pt x="69084" y="501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582425" y="1081377"/>
            <a:ext cx="104139" cy="271145"/>
          </a:xfrm>
          <a:custGeom>
            <a:avLst/>
            <a:gdLst/>
            <a:ahLst/>
            <a:cxnLst/>
            <a:rect l="l" t="t" r="r" b="b"/>
            <a:pathLst>
              <a:path w="104139" h="271144">
                <a:moveTo>
                  <a:pt x="101668" y="0"/>
                </a:moveTo>
                <a:lnTo>
                  <a:pt x="96851" y="0"/>
                </a:lnTo>
                <a:lnTo>
                  <a:pt x="94984" y="885"/>
                </a:lnTo>
                <a:lnTo>
                  <a:pt x="94181" y="2509"/>
                </a:lnTo>
                <a:lnTo>
                  <a:pt x="1343" y="260612"/>
                </a:lnTo>
                <a:lnTo>
                  <a:pt x="0" y="264139"/>
                </a:lnTo>
                <a:lnTo>
                  <a:pt x="0" y="268470"/>
                </a:lnTo>
                <a:lnTo>
                  <a:pt x="2407" y="270915"/>
                </a:lnTo>
                <a:lnTo>
                  <a:pt x="8830" y="270915"/>
                </a:lnTo>
                <a:lnTo>
                  <a:pt x="9649" y="269011"/>
                </a:lnTo>
                <a:lnTo>
                  <a:pt x="11338" y="264139"/>
                </a:lnTo>
                <a:lnTo>
                  <a:pt x="102732" y="10367"/>
                </a:lnTo>
                <a:lnTo>
                  <a:pt x="104059" y="6840"/>
                </a:lnTo>
                <a:lnTo>
                  <a:pt x="104059" y="2509"/>
                </a:lnTo>
                <a:lnTo>
                  <a:pt x="10166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712885" y="1164908"/>
            <a:ext cx="122555" cy="121920"/>
          </a:xfrm>
          <a:custGeom>
            <a:avLst/>
            <a:gdLst/>
            <a:ahLst/>
            <a:cxnLst/>
            <a:rect l="l" t="t" r="r" b="b"/>
            <a:pathLst>
              <a:path w="122555" h="121919">
                <a:moveTo>
                  <a:pt x="69626" y="0"/>
                </a:moveTo>
                <a:lnTo>
                  <a:pt x="32911" y="13162"/>
                </a:lnTo>
                <a:lnTo>
                  <a:pt x="7099" y="46264"/>
                </a:lnTo>
                <a:lnTo>
                  <a:pt x="0" y="73838"/>
                </a:lnTo>
                <a:lnTo>
                  <a:pt x="1778" y="91481"/>
                </a:lnTo>
                <a:lnTo>
                  <a:pt x="7027" y="105434"/>
                </a:lnTo>
                <a:lnTo>
                  <a:pt x="15256" y="115411"/>
                </a:lnTo>
                <a:lnTo>
                  <a:pt x="25974" y="121130"/>
                </a:lnTo>
                <a:lnTo>
                  <a:pt x="37194" y="121406"/>
                </a:lnTo>
                <a:lnTo>
                  <a:pt x="48276" y="119096"/>
                </a:lnTo>
                <a:lnTo>
                  <a:pt x="55096" y="115181"/>
                </a:lnTo>
                <a:lnTo>
                  <a:pt x="43078" y="115181"/>
                </a:lnTo>
                <a:lnTo>
                  <a:pt x="26941" y="111453"/>
                </a:lnTo>
                <a:lnTo>
                  <a:pt x="19910" y="101114"/>
                </a:lnTo>
                <a:lnTo>
                  <a:pt x="20010" y="91481"/>
                </a:lnTo>
                <a:lnTo>
                  <a:pt x="20113" y="87153"/>
                </a:lnTo>
                <a:lnTo>
                  <a:pt x="27616" y="46840"/>
                </a:lnTo>
                <a:lnTo>
                  <a:pt x="49660" y="11419"/>
                </a:lnTo>
                <a:lnTo>
                  <a:pt x="59098" y="6297"/>
                </a:lnTo>
                <a:lnTo>
                  <a:pt x="81356" y="6297"/>
                </a:lnTo>
                <a:lnTo>
                  <a:pt x="81113" y="5955"/>
                </a:lnTo>
                <a:lnTo>
                  <a:pt x="69626" y="0"/>
                </a:lnTo>
                <a:close/>
              </a:path>
              <a:path w="122555" h="121919">
                <a:moveTo>
                  <a:pt x="87368" y="112568"/>
                </a:moveTo>
                <a:lnTo>
                  <a:pt x="59647" y="112568"/>
                </a:lnTo>
                <a:lnTo>
                  <a:pt x="72025" y="115783"/>
                </a:lnTo>
                <a:lnTo>
                  <a:pt x="83732" y="120514"/>
                </a:lnTo>
                <a:lnTo>
                  <a:pt x="100742" y="119663"/>
                </a:lnTo>
                <a:lnTo>
                  <a:pt x="106075" y="116434"/>
                </a:lnTo>
                <a:lnTo>
                  <a:pt x="87817" y="116434"/>
                </a:lnTo>
                <a:lnTo>
                  <a:pt x="87368" y="112568"/>
                </a:lnTo>
                <a:close/>
              </a:path>
              <a:path w="122555" h="121919">
                <a:moveTo>
                  <a:pt x="122301" y="78048"/>
                </a:moveTo>
                <a:lnTo>
                  <a:pt x="116420" y="78048"/>
                </a:lnTo>
                <a:lnTo>
                  <a:pt x="116158" y="79147"/>
                </a:lnTo>
                <a:lnTo>
                  <a:pt x="115339" y="82937"/>
                </a:lnTo>
                <a:lnTo>
                  <a:pt x="110648" y="99012"/>
                </a:lnTo>
                <a:lnTo>
                  <a:pt x="104573" y="111143"/>
                </a:lnTo>
                <a:lnTo>
                  <a:pt x="95915" y="116398"/>
                </a:lnTo>
                <a:lnTo>
                  <a:pt x="87817" y="116434"/>
                </a:lnTo>
                <a:lnTo>
                  <a:pt x="106075" y="116434"/>
                </a:lnTo>
                <a:lnTo>
                  <a:pt x="110135" y="113976"/>
                </a:lnTo>
                <a:lnTo>
                  <a:pt x="117561" y="97192"/>
                </a:lnTo>
                <a:lnTo>
                  <a:pt x="121433" y="84662"/>
                </a:lnTo>
                <a:lnTo>
                  <a:pt x="122301" y="78048"/>
                </a:lnTo>
                <a:close/>
              </a:path>
              <a:path w="122555" h="121919">
                <a:moveTo>
                  <a:pt x="81356" y="6297"/>
                </a:moveTo>
                <a:lnTo>
                  <a:pt x="59098" y="6297"/>
                </a:lnTo>
                <a:lnTo>
                  <a:pt x="76638" y="12119"/>
                </a:lnTo>
                <a:lnTo>
                  <a:pt x="84127" y="23633"/>
                </a:lnTo>
                <a:lnTo>
                  <a:pt x="85523" y="31034"/>
                </a:lnTo>
                <a:lnTo>
                  <a:pt x="84949" y="32659"/>
                </a:lnTo>
                <a:lnTo>
                  <a:pt x="84687" y="34004"/>
                </a:lnTo>
                <a:lnTo>
                  <a:pt x="71303" y="87153"/>
                </a:lnTo>
                <a:lnTo>
                  <a:pt x="69959" y="92041"/>
                </a:lnTo>
                <a:lnTo>
                  <a:pt x="69959" y="92582"/>
                </a:lnTo>
                <a:lnTo>
                  <a:pt x="65942" y="97197"/>
                </a:lnTo>
                <a:lnTo>
                  <a:pt x="53854" y="109328"/>
                </a:lnTo>
                <a:lnTo>
                  <a:pt x="43078" y="115181"/>
                </a:lnTo>
                <a:lnTo>
                  <a:pt x="55096" y="115181"/>
                </a:lnTo>
                <a:lnTo>
                  <a:pt x="59647" y="112568"/>
                </a:lnTo>
                <a:lnTo>
                  <a:pt x="87368" y="112568"/>
                </a:lnTo>
                <a:lnTo>
                  <a:pt x="86998" y="109381"/>
                </a:lnTo>
                <a:lnTo>
                  <a:pt x="86998" y="97980"/>
                </a:lnTo>
                <a:lnTo>
                  <a:pt x="90470" y="83871"/>
                </a:lnTo>
                <a:lnTo>
                  <a:pt x="93402" y="72471"/>
                </a:lnTo>
                <a:lnTo>
                  <a:pt x="93943" y="69764"/>
                </a:lnTo>
                <a:lnTo>
                  <a:pt x="96368" y="59445"/>
                </a:lnTo>
                <a:lnTo>
                  <a:pt x="105995" y="21426"/>
                </a:lnTo>
                <a:lnTo>
                  <a:pt x="107114" y="16878"/>
                </a:lnTo>
                <a:lnTo>
                  <a:pt x="88864" y="16878"/>
                </a:lnTo>
                <a:lnTo>
                  <a:pt x="81356" y="6297"/>
                </a:lnTo>
                <a:close/>
              </a:path>
              <a:path w="122555" h="121919">
                <a:moveTo>
                  <a:pt x="104640" y="4919"/>
                </a:moveTo>
                <a:lnTo>
                  <a:pt x="93697" y="4919"/>
                </a:lnTo>
                <a:lnTo>
                  <a:pt x="89651" y="10890"/>
                </a:lnTo>
                <a:lnTo>
                  <a:pt x="88881" y="16861"/>
                </a:lnTo>
                <a:lnTo>
                  <a:pt x="107114" y="16878"/>
                </a:lnTo>
                <a:lnTo>
                  <a:pt x="107852" y="13875"/>
                </a:lnTo>
                <a:lnTo>
                  <a:pt x="107852" y="7642"/>
                </a:lnTo>
                <a:lnTo>
                  <a:pt x="104640" y="491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849619" y="1341119"/>
            <a:ext cx="36830" cy="10160"/>
          </a:xfrm>
          <a:custGeom>
            <a:avLst/>
            <a:gdLst/>
            <a:ahLst/>
            <a:cxnLst/>
            <a:rect l="l" t="t" r="r" b="b"/>
            <a:pathLst>
              <a:path w="36830" h="10159">
                <a:moveTo>
                  <a:pt x="0" y="5080"/>
                </a:moveTo>
                <a:lnTo>
                  <a:pt x="36762" y="5080"/>
                </a:lnTo>
              </a:path>
            </a:pathLst>
          </a:custGeom>
          <a:ln w="11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881139" y="1092200"/>
            <a:ext cx="0" cy="248920"/>
          </a:xfrm>
          <a:custGeom>
            <a:avLst/>
            <a:gdLst/>
            <a:ahLst/>
            <a:cxnLst/>
            <a:rect l="l" t="t" r="r" b="b"/>
            <a:pathLst>
              <a:path h="248919">
                <a:moveTo>
                  <a:pt x="0" y="0"/>
                </a:moveTo>
                <a:lnTo>
                  <a:pt x="0" y="248919"/>
                </a:lnTo>
              </a:path>
            </a:pathLst>
          </a:custGeom>
          <a:ln w="1175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849619" y="1080769"/>
            <a:ext cx="36830" cy="11430"/>
          </a:xfrm>
          <a:custGeom>
            <a:avLst/>
            <a:gdLst/>
            <a:ahLst/>
            <a:cxnLst/>
            <a:rect l="l" t="t" r="r" b="b"/>
            <a:pathLst>
              <a:path w="36830" h="11430">
                <a:moveTo>
                  <a:pt x="0" y="5714"/>
                </a:moveTo>
                <a:lnTo>
                  <a:pt x="36762" y="5714"/>
                </a:lnTo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287221" y="1155195"/>
            <a:ext cx="187325" cy="142875"/>
          </a:xfrm>
          <a:custGeom>
            <a:avLst/>
            <a:gdLst/>
            <a:ahLst/>
            <a:cxnLst/>
            <a:rect l="l" t="t" r="r" b="b"/>
            <a:pathLst>
              <a:path w="187325" h="142875">
                <a:moveTo>
                  <a:pt x="105182" y="115271"/>
                </a:moveTo>
                <a:lnTo>
                  <a:pt x="78558" y="115271"/>
                </a:lnTo>
                <a:lnTo>
                  <a:pt x="84559" y="126504"/>
                </a:lnTo>
                <a:lnTo>
                  <a:pt x="93462" y="136265"/>
                </a:lnTo>
                <a:lnTo>
                  <a:pt x="105339" y="142754"/>
                </a:lnTo>
                <a:lnTo>
                  <a:pt x="121364" y="141900"/>
                </a:lnTo>
                <a:lnTo>
                  <a:pt x="134490" y="138015"/>
                </a:lnTo>
                <a:lnTo>
                  <a:pt x="145169" y="131555"/>
                </a:lnTo>
                <a:lnTo>
                  <a:pt x="153854" y="122977"/>
                </a:lnTo>
                <a:lnTo>
                  <a:pt x="155566" y="120523"/>
                </a:lnTo>
                <a:lnTo>
                  <a:pt x="128471" y="120523"/>
                </a:lnTo>
                <a:lnTo>
                  <a:pt x="111524" y="118728"/>
                </a:lnTo>
                <a:lnTo>
                  <a:pt x="105182" y="115271"/>
                </a:lnTo>
                <a:close/>
              </a:path>
              <a:path w="187325" h="142875">
                <a:moveTo>
                  <a:pt x="39044" y="1705"/>
                </a:moveTo>
                <a:lnTo>
                  <a:pt x="31574" y="1705"/>
                </a:lnTo>
                <a:lnTo>
                  <a:pt x="29356" y="5900"/>
                </a:lnTo>
                <a:lnTo>
                  <a:pt x="27528" y="8709"/>
                </a:lnTo>
                <a:lnTo>
                  <a:pt x="6608" y="55470"/>
                </a:lnTo>
                <a:lnTo>
                  <a:pt x="0" y="95231"/>
                </a:lnTo>
                <a:lnTo>
                  <a:pt x="914" y="110204"/>
                </a:lnTo>
                <a:lnTo>
                  <a:pt x="4484" y="124547"/>
                </a:lnTo>
                <a:lnTo>
                  <a:pt x="11248" y="135732"/>
                </a:lnTo>
                <a:lnTo>
                  <a:pt x="21829" y="142655"/>
                </a:lnTo>
                <a:lnTo>
                  <a:pt x="38457" y="141928"/>
                </a:lnTo>
                <a:lnTo>
                  <a:pt x="51882" y="138232"/>
                </a:lnTo>
                <a:lnTo>
                  <a:pt x="62666" y="132161"/>
                </a:lnTo>
                <a:lnTo>
                  <a:pt x="71371" y="124310"/>
                </a:lnTo>
                <a:lnTo>
                  <a:pt x="73753" y="121314"/>
                </a:lnTo>
                <a:lnTo>
                  <a:pt x="38915" y="121314"/>
                </a:lnTo>
                <a:lnTo>
                  <a:pt x="23768" y="117614"/>
                </a:lnTo>
                <a:lnTo>
                  <a:pt x="14593" y="108010"/>
                </a:lnTo>
                <a:lnTo>
                  <a:pt x="10382" y="95231"/>
                </a:lnTo>
                <a:lnTo>
                  <a:pt x="10505" y="91294"/>
                </a:lnTo>
                <a:lnTo>
                  <a:pt x="21373" y="42970"/>
                </a:lnTo>
                <a:lnTo>
                  <a:pt x="38791" y="12808"/>
                </a:lnTo>
                <a:lnTo>
                  <a:pt x="41380" y="8490"/>
                </a:lnTo>
                <a:lnTo>
                  <a:pt x="41568" y="4281"/>
                </a:lnTo>
                <a:lnTo>
                  <a:pt x="39044" y="1705"/>
                </a:lnTo>
                <a:close/>
              </a:path>
              <a:path w="187325" h="142875">
                <a:moveTo>
                  <a:pt x="100446" y="48425"/>
                </a:moveTo>
                <a:lnTo>
                  <a:pt x="93647" y="48425"/>
                </a:lnTo>
                <a:lnTo>
                  <a:pt x="90075" y="49048"/>
                </a:lnTo>
                <a:lnTo>
                  <a:pt x="87487" y="53806"/>
                </a:lnTo>
                <a:lnTo>
                  <a:pt x="84053" y="63692"/>
                </a:lnTo>
                <a:lnTo>
                  <a:pt x="81283" y="77797"/>
                </a:lnTo>
                <a:lnTo>
                  <a:pt x="80041" y="91294"/>
                </a:lnTo>
                <a:lnTo>
                  <a:pt x="71995" y="102306"/>
                </a:lnTo>
                <a:lnTo>
                  <a:pt x="62747" y="111702"/>
                </a:lnTo>
                <a:lnTo>
                  <a:pt x="51865" y="118399"/>
                </a:lnTo>
                <a:lnTo>
                  <a:pt x="38915" y="121314"/>
                </a:lnTo>
                <a:lnTo>
                  <a:pt x="73753" y="121314"/>
                </a:lnTo>
                <a:lnTo>
                  <a:pt x="78558" y="115271"/>
                </a:lnTo>
                <a:lnTo>
                  <a:pt x="105182" y="115271"/>
                </a:lnTo>
                <a:lnTo>
                  <a:pt x="100109" y="112505"/>
                </a:lnTo>
                <a:lnTo>
                  <a:pt x="93293" y="102585"/>
                </a:lnTo>
                <a:lnTo>
                  <a:pt x="95246" y="88068"/>
                </a:lnTo>
                <a:lnTo>
                  <a:pt x="98425" y="74109"/>
                </a:lnTo>
                <a:lnTo>
                  <a:pt x="101216" y="62229"/>
                </a:lnTo>
                <a:lnTo>
                  <a:pt x="102083" y="51591"/>
                </a:lnTo>
                <a:lnTo>
                  <a:pt x="100446" y="48425"/>
                </a:lnTo>
                <a:close/>
              </a:path>
              <a:path w="187325" h="142875">
                <a:moveTo>
                  <a:pt x="166089" y="0"/>
                </a:moveTo>
                <a:lnTo>
                  <a:pt x="157636" y="7677"/>
                </a:lnTo>
                <a:lnTo>
                  <a:pt x="157636" y="18192"/>
                </a:lnTo>
                <a:lnTo>
                  <a:pt x="159224" y="21703"/>
                </a:lnTo>
                <a:lnTo>
                  <a:pt x="162387" y="24573"/>
                </a:lnTo>
                <a:lnTo>
                  <a:pt x="169145" y="33152"/>
                </a:lnTo>
                <a:lnTo>
                  <a:pt x="173203" y="46629"/>
                </a:lnTo>
                <a:lnTo>
                  <a:pt x="172326" y="59281"/>
                </a:lnTo>
                <a:lnTo>
                  <a:pt x="169480" y="71833"/>
                </a:lnTo>
                <a:lnTo>
                  <a:pt x="149505" y="106861"/>
                </a:lnTo>
                <a:lnTo>
                  <a:pt x="128471" y="120523"/>
                </a:lnTo>
                <a:lnTo>
                  <a:pt x="155566" y="120523"/>
                </a:lnTo>
                <a:lnTo>
                  <a:pt x="175022" y="79971"/>
                </a:lnTo>
                <a:lnTo>
                  <a:pt x="185198" y="38240"/>
                </a:lnTo>
                <a:lnTo>
                  <a:pt x="186747" y="22359"/>
                </a:lnTo>
                <a:lnTo>
                  <a:pt x="183128" y="5900"/>
                </a:lnTo>
                <a:lnTo>
                  <a:pt x="174401" y="1"/>
                </a:lnTo>
                <a:lnTo>
                  <a:pt x="16608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527768" y="1362710"/>
            <a:ext cx="43815" cy="12700"/>
          </a:xfrm>
          <a:custGeom>
            <a:avLst/>
            <a:gdLst/>
            <a:ahLst/>
            <a:cxnLst/>
            <a:rect l="l" t="t" r="r" b="b"/>
            <a:pathLst>
              <a:path w="43814" h="12700">
                <a:moveTo>
                  <a:pt x="0" y="6350"/>
                </a:moveTo>
                <a:lnTo>
                  <a:pt x="43609" y="6350"/>
                </a:lnTo>
              </a:path>
            </a:pathLst>
          </a:custGeom>
          <a:ln w="139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533935" y="107061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0"/>
                </a:lnTo>
              </a:path>
            </a:pathLst>
          </a:custGeom>
          <a:ln w="1360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527768" y="1057910"/>
            <a:ext cx="43815" cy="12700"/>
          </a:xfrm>
          <a:custGeom>
            <a:avLst/>
            <a:gdLst/>
            <a:ahLst/>
            <a:cxnLst/>
            <a:rect l="l" t="t" r="r" b="b"/>
            <a:pathLst>
              <a:path w="43814" h="12700">
                <a:moveTo>
                  <a:pt x="0" y="6350"/>
                </a:moveTo>
                <a:lnTo>
                  <a:pt x="43609" y="6350"/>
                </a:lnTo>
              </a:path>
            </a:pathLst>
          </a:custGeom>
          <a:ln w="139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591612" y="1156593"/>
            <a:ext cx="123825" cy="142875"/>
          </a:xfrm>
          <a:custGeom>
            <a:avLst/>
            <a:gdLst/>
            <a:ahLst/>
            <a:cxnLst/>
            <a:rect l="l" t="t" r="r" b="b"/>
            <a:pathLst>
              <a:path w="123825" h="142875">
                <a:moveTo>
                  <a:pt x="97430" y="0"/>
                </a:moveTo>
                <a:lnTo>
                  <a:pt x="54009" y="9082"/>
                </a:lnTo>
                <a:lnTo>
                  <a:pt x="20987" y="34347"/>
                </a:lnTo>
                <a:lnTo>
                  <a:pt x="2336" y="69248"/>
                </a:lnTo>
                <a:lnTo>
                  <a:pt x="0" y="81892"/>
                </a:lnTo>
                <a:lnTo>
                  <a:pt x="1226" y="98100"/>
                </a:lnTo>
                <a:lnTo>
                  <a:pt x="20903" y="133571"/>
                </a:lnTo>
                <a:lnTo>
                  <a:pt x="46363" y="142809"/>
                </a:lnTo>
                <a:lnTo>
                  <a:pt x="67136" y="140865"/>
                </a:lnTo>
                <a:lnTo>
                  <a:pt x="84112" y="135887"/>
                </a:lnTo>
                <a:lnTo>
                  <a:pt x="54066" y="135887"/>
                </a:lnTo>
                <a:lnTo>
                  <a:pt x="38869" y="132634"/>
                </a:lnTo>
                <a:lnTo>
                  <a:pt x="29146" y="123824"/>
                </a:lnTo>
                <a:lnTo>
                  <a:pt x="24290" y="110964"/>
                </a:lnTo>
                <a:lnTo>
                  <a:pt x="24465" y="98875"/>
                </a:lnTo>
                <a:lnTo>
                  <a:pt x="31501" y="59880"/>
                </a:lnTo>
                <a:lnTo>
                  <a:pt x="54041" y="21178"/>
                </a:lnTo>
                <a:lnTo>
                  <a:pt x="84081" y="5726"/>
                </a:lnTo>
                <a:lnTo>
                  <a:pt x="110580" y="5726"/>
                </a:lnTo>
                <a:lnTo>
                  <a:pt x="97430" y="0"/>
                </a:lnTo>
                <a:close/>
              </a:path>
              <a:path w="123825" h="142875">
                <a:moveTo>
                  <a:pt x="121390" y="101324"/>
                </a:moveTo>
                <a:lnTo>
                  <a:pt x="117900" y="101324"/>
                </a:lnTo>
                <a:lnTo>
                  <a:pt x="117261" y="101981"/>
                </a:lnTo>
                <a:lnTo>
                  <a:pt x="115345" y="104507"/>
                </a:lnTo>
                <a:lnTo>
                  <a:pt x="101174" y="118573"/>
                </a:lnTo>
                <a:lnTo>
                  <a:pt x="86566" y="127652"/>
                </a:lnTo>
                <a:lnTo>
                  <a:pt x="72914" y="132837"/>
                </a:lnTo>
                <a:lnTo>
                  <a:pt x="61615" y="135218"/>
                </a:lnTo>
                <a:lnTo>
                  <a:pt x="54066" y="135887"/>
                </a:lnTo>
                <a:lnTo>
                  <a:pt x="84112" y="135887"/>
                </a:lnTo>
                <a:lnTo>
                  <a:pt x="117990" y="113343"/>
                </a:lnTo>
                <a:lnTo>
                  <a:pt x="123306" y="103571"/>
                </a:lnTo>
                <a:lnTo>
                  <a:pt x="121390" y="101324"/>
                </a:lnTo>
                <a:close/>
              </a:path>
              <a:path w="123825" h="142875">
                <a:moveTo>
                  <a:pt x="110580" y="5726"/>
                </a:moveTo>
                <a:lnTo>
                  <a:pt x="84081" y="5726"/>
                </a:lnTo>
                <a:lnTo>
                  <a:pt x="98286" y="7752"/>
                </a:lnTo>
                <a:lnTo>
                  <a:pt x="109414" y="13957"/>
                </a:lnTo>
                <a:lnTo>
                  <a:pt x="112559" y="18106"/>
                </a:lnTo>
                <a:lnTo>
                  <a:pt x="103140" y="18106"/>
                </a:lnTo>
                <a:lnTo>
                  <a:pt x="98765" y="22601"/>
                </a:lnTo>
                <a:lnTo>
                  <a:pt x="93752" y="27440"/>
                </a:lnTo>
                <a:lnTo>
                  <a:pt x="93140" y="32824"/>
                </a:lnTo>
                <a:lnTo>
                  <a:pt x="93130" y="42909"/>
                </a:lnTo>
                <a:lnTo>
                  <a:pt x="98765" y="46436"/>
                </a:lnTo>
                <a:lnTo>
                  <a:pt x="104712" y="46436"/>
                </a:lnTo>
                <a:lnTo>
                  <a:pt x="116323" y="41587"/>
                </a:lnTo>
                <a:lnTo>
                  <a:pt x="122149" y="28105"/>
                </a:lnTo>
                <a:lnTo>
                  <a:pt x="119165" y="15348"/>
                </a:lnTo>
                <a:lnTo>
                  <a:pt x="110648" y="575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731333" y="1246755"/>
            <a:ext cx="88900" cy="99695"/>
          </a:xfrm>
          <a:custGeom>
            <a:avLst/>
            <a:gdLst/>
            <a:ahLst/>
            <a:cxnLst/>
            <a:rect l="l" t="t" r="r" b="b"/>
            <a:pathLst>
              <a:path w="88900" h="99694">
                <a:moveTo>
                  <a:pt x="17480" y="62590"/>
                </a:moveTo>
                <a:lnTo>
                  <a:pt x="6405" y="62590"/>
                </a:lnTo>
                <a:lnTo>
                  <a:pt x="0" y="67806"/>
                </a:lnTo>
                <a:lnTo>
                  <a:pt x="0" y="77814"/>
                </a:lnTo>
                <a:lnTo>
                  <a:pt x="3725" y="88656"/>
                </a:lnTo>
                <a:lnTo>
                  <a:pt x="14106" y="96089"/>
                </a:lnTo>
                <a:lnTo>
                  <a:pt x="30015" y="99592"/>
                </a:lnTo>
                <a:lnTo>
                  <a:pt x="52807" y="96844"/>
                </a:lnTo>
                <a:lnTo>
                  <a:pt x="59921" y="93577"/>
                </a:lnTo>
                <a:lnTo>
                  <a:pt x="35860" y="93577"/>
                </a:lnTo>
                <a:lnTo>
                  <a:pt x="22658" y="92023"/>
                </a:lnTo>
                <a:lnTo>
                  <a:pt x="11047" y="86119"/>
                </a:lnTo>
                <a:lnTo>
                  <a:pt x="16595" y="83112"/>
                </a:lnTo>
                <a:lnTo>
                  <a:pt x="21460" y="77402"/>
                </a:lnTo>
                <a:lnTo>
                  <a:pt x="21460" y="65330"/>
                </a:lnTo>
                <a:lnTo>
                  <a:pt x="17480" y="62590"/>
                </a:lnTo>
                <a:close/>
              </a:path>
              <a:path w="88900" h="99694">
                <a:moveTo>
                  <a:pt x="70320" y="0"/>
                </a:moveTo>
                <a:lnTo>
                  <a:pt x="31852" y="9009"/>
                </a:lnTo>
                <a:lnTo>
                  <a:pt x="18643" y="39821"/>
                </a:lnTo>
                <a:lnTo>
                  <a:pt x="23262" y="45185"/>
                </a:lnTo>
                <a:lnTo>
                  <a:pt x="26327" y="47891"/>
                </a:lnTo>
                <a:lnTo>
                  <a:pt x="34913" y="52506"/>
                </a:lnTo>
                <a:lnTo>
                  <a:pt x="49991" y="55751"/>
                </a:lnTo>
                <a:lnTo>
                  <a:pt x="69756" y="59522"/>
                </a:lnTo>
                <a:lnTo>
                  <a:pt x="69756" y="74549"/>
                </a:lnTo>
                <a:lnTo>
                  <a:pt x="67298" y="83046"/>
                </a:lnTo>
                <a:lnTo>
                  <a:pt x="58009" y="88656"/>
                </a:lnTo>
                <a:lnTo>
                  <a:pt x="49359" y="93577"/>
                </a:lnTo>
                <a:lnTo>
                  <a:pt x="59921" y="93577"/>
                </a:lnTo>
                <a:lnTo>
                  <a:pt x="68225" y="89763"/>
                </a:lnTo>
                <a:lnTo>
                  <a:pt x="77636" y="80447"/>
                </a:lnTo>
                <a:lnTo>
                  <a:pt x="82401" y="70992"/>
                </a:lnTo>
                <a:lnTo>
                  <a:pt x="83885" y="63497"/>
                </a:lnTo>
                <a:lnTo>
                  <a:pt x="78500" y="48040"/>
                </a:lnTo>
                <a:lnTo>
                  <a:pt x="66740" y="40060"/>
                </a:lnTo>
                <a:lnTo>
                  <a:pt x="55268" y="36811"/>
                </a:lnTo>
                <a:lnTo>
                  <a:pt x="51653" y="36047"/>
                </a:lnTo>
                <a:lnTo>
                  <a:pt x="46165" y="35146"/>
                </a:lnTo>
                <a:lnTo>
                  <a:pt x="44855" y="34704"/>
                </a:lnTo>
                <a:lnTo>
                  <a:pt x="36746" y="33129"/>
                </a:lnTo>
                <a:lnTo>
                  <a:pt x="32797" y="28453"/>
                </a:lnTo>
                <a:lnTo>
                  <a:pt x="32797" y="18413"/>
                </a:lnTo>
                <a:lnTo>
                  <a:pt x="36746" y="12377"/>
                </a:lnTo>
                <a:lnTo>
                  <a:pt x="47476" y="5471"/>
                </a:lnTo>
                <a:lnTo>
                  <a:pt x="55158" y="4995"/>
                </a:lnTo>
                <a:lnTo>
                  <a:pt x="80919" y="4995"/>
                </a:lnTo>
                <a:lnTo>
                  <a:pt x="70320" y="0"/>
                </a:lnTo>
                <a:close/>
              </a:path>
              <a:path w="88900" h="99694">
                <a:moveTo>
                  <a:pt x="80919" y="4995"/>
                </a:moveTo>
                <a:lnTo>
                  <a:pt x="63480" y="4995"/>
                </a:lnTo>
                <a:lnTo>
                  <a:pt x="74883" y="5651"/>
                </a:lnTo>
                <a:lnTo>
                  <a:pt x="79733" y="12984"/>
                </a:lnTo>
                <a:lnTo>
                  <a:pt x="74113" y="14346"/>
                </a:lnTo>
                <a:lnTo>
                  <a:pt x="70689" y="19053"/>
                </a:lnTo>
                <a:lnTo>
                  <a:pt x="70689" y="28699"/>
                </a:lnTo>
                <a:lnTo>
                  <a:pt x="75046" y="30717"/>
                </a:lnTo>
                <a:lnTo>
                  <a:pt x="80044" y="30717"/>
                </a:lnTo>
                <a:lnTo>
                  <a:pt x="88333" y="29389"/>
                </a:lnTo>
                <a:lnTo>
                  <a:pt x="88209" y="17805"/>
                </a:lnTo>
                <a:lnTo>
                  <a:pt x="82959" y="5956"/>
                </a:lnTo>
                <a:lnTo>
                  <a:pt x="80919" y="499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868108" y="1057788"/>
            <a:ext cx="123189" cy="318135"/>
          </a:xfrm>
          <a:custGeom>
            <a:avLst/>
            <a:gdLst/>
            <a:ahLst/>
            <a:cxnLst/>
            <a:rect l="l" t="t" r="r" b="b"/>
            <a:pathLst>
              <a:path w="123189" h="318134">
                <a:moveTo>
                  <a:pt x="119787" y="0"/>
                </a:moveTo>
                <a:lnTo>
                  <a:pt x="114118" y="0"/>
                </a:lnTo>
                <a:lnTo>
                  <a:pt x="111907" y="1017"/>
                </a:lnTo>
                <a:lnTo>
                  <a:pt x="110973" y="2903"/>
                </a:lnTo>
                <a:lnTo>
                  <a:pt x="1590" y="305904"/>
                </a:lnTo>
                <a:lnTo>
                  <a:pt x="0" y="310038"/>
                </a:lnTo>
                <a:lnTo>
                  <a:pt x="0" y="315123"/>
                </a:lnTo>
                <a:lnTo>
                  <a:pt x="2851" y="317994"/>
                </a:lnTo>
                <a:lnTo>
                  <a:pt x="10419" y="317994"/>
                </a:lnTo>
                <a:lnTo>
                  <a:pt x="11369" y="315763"/>
                </a:lnTo>
                <a:lnTo>
                  <a:pt x="13372" y="310038"/>
                </a:lnTo>
                <a:lnTo>
                  <a:pt x="121048" y="12122"/>
                </a:lnTo>
                <a:lnTo>
                  <a:pt x="122621" y="8004"/>
                </a:lnTo>
                <a:lnTo>
                  <a:pt x="122621" y="2903"/>
                </a:lnTo>
                <a:lnTo>
                  <a:pt x="11978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022507" y="1157162"/>
            <a:ext cx="144780" cy="142240"/>
          </a:xfrm>
          <a:custGeom>
            <a:avLst/>
            <a:gdLst/>
            <a:ahLst/>
            <a:cxnLst/>
            <a:rect l="l" t="t" r="r" b="b"/>
            <a:pathLst>
              <a:path w="144779" h="142240">
                <a:moveTo>
                  <a:pt x="86799" y="0"/>
                </a:moveTo>
                <a:lnTo>
                  <a:pt x="47534" y="9777"/>
                </a:lnTo>
                <a:lnTo>
                  <a:pt x="17516" y="37520"/>
                </a:lnTo>
                <a:lnTo>
                  <a:pt x="1445" y="75616"/>
                </a:lnTo>
                <a:lnTo>
                  <a:pt x="0" y="89300"/>
                </a:lnTo>
                <a:lnTo>
                  <a:pt x="1751" y="106126"/>
                </a:lnTo>
                <a:lnTo>
                  <a:pt x="6769" y="120225"/>
                </a:lnTo>
                <a:lnTo>
                  <a:pt x="14653" y="131199"/>
                </a:lnTo>
                <a:lnTo>
                  <a:pt x="25001" y="138651"/>
                </a:lnTo>
                <a:lnTo>
                  <a:pt x="37412" y="142184"/>
                </a:lnTo>
                <a:lnTo>
                  <a:pt x="46278" y="141787"/>
                </a:lnTo>
                <a:lnTo>
                  <a:pt x="56802" y="139047"/>
                </a:lnTo>
                <a:lnTo>
                  <a:pt x="63525" y="135199"/>
                </a:lnTo>
                <a:lnTo>
                  <a:pt x="44923" y="135199"/>
                </a:lnTo>
                <a:lnTo>
                  <a:pt x="30689" y="130236"/>
                </a:lnTo>
                <a:lnTo>
                  <a:pt x="23789" y="118488"/>
                </a:lnTo>
                <a:lnTo>
                  <a:pt x="23743" y="104929"/>
                </a:lnTo>
                <a:lnTo>
                  <a:pt x="24992" y="90697"/>
                </a:lnTo>
                <a:lnTo>
                  <a:pt x="33573" y="50937"/>
                </a:lnTo>
                <a:lnTo>
                  <a:pt x="55529" y="14772"/>
                </a:lnTo>
                <a:lnTo>
                  <a:pt x="74472" y="5209"/>
                </a:lnTo>
                <a:lnTo>
                  <a:pt x="94396" y="5209"/>
                </a:lnTo>
                <a:lnTo>
                  <a:pt x="86799" y="0"/>
                </a:lnTo>
                <a:close/>
              </a:path>
              <a:path w="144779" h="142240">
                <a:moveTo>
                  <a:pt x="102705" y="119365"/>
                </a:moveTo>
                <a:lnTo>
                  <a:pt x="82150" y="119365"/>
                </a:lnTo>
                <a:lnTo>
                  <a:pt x="87993" y="131133"/>
                </a:lnTo>
                <a:lnTo>
                  <a:pt x="98388" y="139478"/>
                </a:lnTo>
                <a:lnTo>
                  <a:pt x="116137" y="139527"/>
                </a:lnTo>
                <a:lnTo>
                  <a:pt x="126467" y="135352"/>
                </a:lnTo>
                <a:lnTo>
                  <a:pt x="103638" y="135352"/>
                </a:lnTo>
                <a:lnTo>
                  <a:pt x="102762" y="127559"/>
                </a:lnTo>
                <a:lnTo>
                  <a:pt x="102705" y="119365"/>
                </a:lnTo>
                <a:close/>
              </a:path>
              <a:path w="144779" h="142240">
                <a:moveTo>
                  <a:pt x="144282" y="90290"/>
                </a:moveTo>
                <a:lnTo>
                  <a:pt x="137353" y="90290"/>
                </a:lnTo>
                <a:lnTo>
                  <a:pt x="137025" y="91570"/>
                </a:lnTo>
                <a:lnTo>
                  <a:pt x="136092" y="95998"/>
                </a:lnTo>
                <a:lnTo>
                  <a:pt x="131445" y="112268"/>
                </a:lnTo>
                <a:lnTo>
                  <a:pt x="125783" y="125561"/>
                </a:lnTo>
                <a:lnTo>
                  <a:pt x="118233" y="133758"/>
                </a:lnTo>
                <a:lnTo>
                  <a:pt x="103638" y="135352"/>
                </a:lnTo>
                <a:lnTo>
                  <a:pt x="126467" y="135352"/>
                </a:lnTo>
                <a:lnTo>
                  <a:pt x="126995" y="135139"/>
                </a:lnTo>
                <a:lnTo>
                  <a:pt x="133443" y="127559"/>
                </a:lnTo>
                <a:lnTo>
                  <a:pt x="139558" y="111638"/>
                </a:lnTo>
                <a:lnTo>
                  <a:pt x="143283" y="98154"/>
                </a:lnTo>
                <a:lnTo>
                  <a:pt x="144282" y="90290"/>
                </a:lnTo>
                <a:close/>
              </a:path>
              <a:path w="144779" h="142240">
                <a:moveTo>
                  <a:pt x="94396" y="5209"/>
                </a:moveTo>
                <a:lnTo>
                  <a:pt x="74472" y="5209"/>
                </a:lnTo>
                <a:lnTo>
                  <a:pt x="90973" y="11864"/>
                </a:lnTo>
                <a:lnTo>
                  <a:pt x="98848" y="24751"/>
                </a:lnTo>
                <a:lnTo>
                  <a:pt x="100917" y="33091"/>
                </a:lnTo>
                <a:lnTo>
                  <a:pt x="100919" y="35074"/>
                </a:lnTo>
                <a:lnTo>
                  <a:pt x="100281" y="36976"/>
                </a:lnTo>
                <a:lnTo>
                  <a:pt x="99969" y="38584"/>
                </a:lnTo>
                <a:lnTo>
                  <a:pt x="84209" y="100953"/>
                </a:lnTo>
                <a:lnTo>
                  <a:pt x="82620" y="106694"/>
                </a:lnTo>
                <a:lnTo>
                  <a:pt x="82620" y="107334"/>
                </a:lnTo>
                <a:lnTo>
                  <a:pt x="77885" y="112748"/>
                </a:lnTo>
                <a:lnTo>
                  <a:pt x="65694" y="125374"/>
                </a:lnTo>
                <a:lnTo>
                  <a:pt x="54534" y="132461"/>
                </a:lnTo>
                <a:lnTo>
                  <a:pt x="44923" y="135199"/>
                </a:lnTo>
                <a:lnTo>
                  <a:pt x="63525" y="135199"/>
                </a:lnTo>
                <a:lnTo>
                  <a:pt x="68815" y="132171"/>
                </a:lnTo>
                <a:lnTo>
                  <a:pt x="82150" y="119365"/>
                </a:lnTo>
                <a:lnTo>
                  <a:pt x="102705" y="119365"/>
                </a:lnTo>
                <a:lnTo>
                  <a:pt x="102705" y="113682"/>
                </a:lnTo>
                <a:lnTo>
                  <a:pt x="106784" y="97130"/>
                </a:lnTo>
                <a:lnTo>
                  <a:pt x="110088" y="83995"/>
                </a:lnTo>
                <a:lnTo>
                  <a:pt x="112653" y="73044"/>
                </a:lnTo>
                <a:lnTo>
                  <a:pt x="125049" y="23870"/>
                </a:lnTo>
                <a:lnTo>
                  <a:pt x="126387" y="18473"/>
                </a:lnTo>
                <a:lnTo>
                  <a:pt x="104900" y="18473"/>
                </a:lnTo>
                <a:lnTo>
                  <a:pt x="97401" y="7269"/>
                </a:lnTo>
                <a:lnTo>
                  <a:pt x="94396" y="5209"/>
                </a:lnTo>
                <a:close/>
              </a:path>
              <a:path w="144779" h="142240">
                <a:moveTo>
                  <a:pt x="123477" y="4431"/>
                </a:moveTo>
                <a:lnTo>
                  <a:pt x="110568" y="4431"/>
                </a:lnTo>
                <a:lnTo>
                  <a:pt x="105833" y="11435"/>
                </a:lnTo>
                <a:lnTo>
                  <a:pt x="104900" y="18456"/>
                </a:lnTo>
                <a:lnTo>
                  <a:pt x="126387" y="18473"/>
                </a:lnTo>
                <a:lnTo>
                  <a:pt x="127262" y="14946"/>
                </a:lnTo>
                <a:lnTo>
                  <a:pt x="127262" y="7613"/>
                </a:lnTo>
                <a:lnTo>
                  <a:pt x="123477" y="443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182893" y="1362710"/>
            <a:ext cx="43815" cy="12700"/>
          </a:xfrm>
          <a:custGeom>
            <a:avLst/>
            <a:gdLst/>
            <a:ahLst/>
            <a:cxnLst/>
            <a:rect l="l" t="t" r="r" b="b"/>
            <a:pathLst>
              <a:path w="43814" h="12700">
                <a:moveTo>
                  <a:pt x="0" y="6350"/>
                </a:moveTo>
                <a:lnTo>
                  <a:pt x="43315" y="6350"/>
                </a:lnTo>
              </a:path>
            </a:pathLst>
          </a:custGeom>
          <a:ln w="139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220041" y="1070610"/>
            <a:ext cx="0" cy="292100"/>
          </a:xfrm>
          <a:custGeom>
            <a:avLst/>
            <a:gdLst/>
            <a:ahLst/>
            <a:cxnLst/>
            <a:rect l="l" t="t" r="r" b="b"/>
            <a:pathLst>
              <a:path h="292100">
                <a:moveTo>
                  <a:pt x="0" y="0"/>
                </a:moveTo>
                <a:lnTo>
                  <a:pt x="0" y="292100"/>
                </a:lnTo>
              </a:path>
            </a:pathLst>
          </a:custGeom>
          <a:ln w="1360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182893" y="1057910"/>
            <a:ext cx="43815" cy="12700"/>
          </a:xfrm>
          <a:custGeom>
            <a:avLst/>
            <a:gdLst/>
            <a:ahLst/>
            <a:cxnLst/>
            <a:rect l="l" t="t" r="r" b="b"/>
            <a:pathLst>
              <a:path w="43814" h="12700">
                <a:moveTo>
                  <a:pt x="0" y="6350"/>
                </a:moveTo>
                <a:lnTo>
                  <a:pt x="43315" y="6350"/>
                </a:lnTo>
              </a:path>
            </a:pathLst>
          </a:custGeom>
          <a:ln w="139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337453" y="1437609"/>
            <a:ext cx="55244" cy="235585"/>
          </a:xfrm>
          <a:custGeom>
            <a:avLst/>
            <a:gdLst/>
            <a:ahLst/>
            <a:cxnLst/>
            <a:rect l="l" t="t" r="r" b="b"/>
            <a:pathLst>
              <a:path w="55245" h="235585">
                <a:moveTo>
                  <a:pt x="53832" y="0"/>
                </a:moveTo>
                <a:lnTo>
                  <a:pt x="52407" y="0"/>
                </a:lnTo>
                <a:lnTo>
                  <a:pt x="48548" y="2180"/>
                </a:lnTo>
                <a:lnTo>
                  <a:pt x="21229" y="33838"/>
                </a:lnTo>
                <a:lnTo>
                  <a:pt x="4787" y="77591"/>
                </a:lnTo>
                <a:lnTo>
                  <a:pt x="0" y="110367"/>
                </a:lnTo>
                <a:lnTo>
                  <a:pt x="156" y="122466"/>
                </a:lnTo>
                <a:lnTo>
                  <a:pt x="8061" y="172694"/>
                </a:lnTo>
                <a:lnTo>
                  <a:pt x="33135" y="217840"/>
                </a:lnTo>
                <a:lnTo>
                  <a:pt x="52330" y="235576"/>
                </a:lnTo>
                <a:lnTo>
                  <a:pt x="53855" y="235576"/>
                </a:lnTo>
                <a:lnTo>
                  <a:pt x="54798" y="234858"/>
                </a:lnTo>
                <a:lnTo>
                  <a:pt x="54798" y="232020"/>
                </a:lnTo>
                <a:lnTo>
                  <a:pt x="50752" y="228034"/>
                </a:lnTo>
                <a:lnTo>
                  <a:pt x="41839" y="217808"/>
                </a:lnTo>
                <a:lnTo>
                  <a:pt x="23408" y="182585"/>
                </a:lnTo>
                <a:lnTo>
                  <a:pt x="15079" y="144379"/>
                </a:lnTo>
                <a:lnTo>
                  <a:pt x="13637" y="119683"/>
                </a:lnTo>
                <a:lnTo>
                  <a:pt x="13954" y="106096"/>
                </a:lnTo>
                <a:lnTo>
                  <a:pt x="19365" y="66790"/>
                </a:lnTo>
                <a:lnTo>
                  <a:pt x="33137" y="31132"/>
                </a:lnTo>
                <a:lnTo>
                  <a:pt x="54798" y="3592"/>
                </a:lnTo>
                <a:lnTo>
                  <a:pt x="54798" y="754"/>
                </a:lnTo>
                <a:lnTo>
                  <a:pt x="5383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409709" y="1509788"/>
            <a:ext cx="139065" cy="105410"/>
          </a:xfrm>
          <a:custGeom>
            <a:avLst/>
            <a:gdLst/>
            <a:ahLst/>
            <a:cxnLst/>
            <a:rect l="l" t="t" r="r" b="b"/>
            <a:pathLst>
              <a:path w="139065" h="105409">
                <a:moveTo>
                  <a:pt x="28986" y="1245"/>
                </a:moveTo>
                <a:lnTo>
                  <a:pt x="23433" y="1245"/>
                </a:lnTo>
                <a:lnTo>
                  <a:pt x="21811" y="4314"/>
                </a:lnTo>
                <a:lnTo>
                  <a:pt x="20419" y="6430"/>
                </a:lnTo>
                <a:lnTo>
                  <a:pt x="4716" y="41540"/>
                </a:lnTo>
                <a:lnTo>
                  <a:pt x="0" y="67189"/>
                </a:lnTo>
                <a:lnTo>
                  <a:pt x="1218" y="84013"/>
                </a:lnTo>
                <a:lnTo>
                  <a:pt x="5888" y="97180"/>
                </a:lnTo>
                <a:lnTo>
                  <a:pt x="14990" y="105200"/>
                </a:lnTo>
                <a:lnTo>
                  <a:pt x="31398" y="104279"/>
                </a:lnTo>
                <a:lnTo>
                  <a:pt x="43605" y="99674"/>
                </a:lnTo>
                <a:lnTo>
                  <a:pt x="52656" y="92426"/>
                </a:lnTo>
                <a:lnTo>
                  <a:pt x="54757" y="89747"/>
                </a:lnTo>
                <a:lnTo>
                  <a:pt x="30267" y="89747"/>
                </a:lnTo>
                <a:lnTo>
                  <a:pt x="15423" y="85248"/>
                </a:lnTo>
                <a:lnTo>
                  <a:pt x="8448" y="74109"/>
                </a:lnTo>
                <a:lnTo>
                  <a:pt x="9735" y="54356"/>
                </a:lnTo>
                <a:lnTo>
                  <a:pt x="14071" y="37687"/>
                </a:lnTo>
                <a:lnTo>
                  <a:pt x="19895" y="24282"/>
                </a:lnTo>
                <a:lnTo>
                  <a:pt x="25647" y="14322"/>
                </a:lnTo>
                <a:lnTo>
                  <a:pt x="29770" y="7987"/>
                </a:lnTo>
                <a:lnTo>
                  <a:pt x="30855" y="3149"/>
                </a:lnTo>
                <a:lnTo>
                  <a:pt x="28986" y="1245"/>
                </a:lnTo>
                <a:close/>
              </a:path>
              <a:path w="139065" h="105409">
                <a:moveTo>
                  <a:pt x="75814" y="83577"/>
                </a:moveTo>
                <a:lnTo>
                  <a:pt x="59598" y="83577"/>
                </a:lnTo>
                <a:lnTo>
                  <a:pt x="65163" y="95853"/>
                </a:lnTo>
                <a:lnTo>
                  <a:pt x="75231" y="104490"/>
                </a:lnTo>
                <a:lnTo>
                  <a:pt x="91587" y="103918"/>
                </a:lnTo>
                <a:lnTo>
                  <a:pt x="103946" y="99587"/>
                </a:lnTo>
                <a:lnTo>
                  <a:pt x="113181" y="92269"/>
                </a:lnTo>
                <a:lnTo>
                  <a:pt x="115160" y="89565"/>
                </a:lnTo>
                <a:lnTo>
                  <a:pt x="93936" y="89565"/>
                </a:lnTo>
                <a:lnTo>
                  <a:pt x="78649" y="86520"/>
                </a:lnTo>
                <a:lnTo>
                  <a:pt x="75814" y="83577"/>
                </a:lnTo>
                <a:close/>
              </a:path>
              <a:path w="139065" h="105409">
                <a:moveTo>
                  <a:pt x="74677" y="35841"/>
                </a:moveTo>
                <a:lnTo>
                  <a:pt x="69598" y="35841"/>
                </a:lnTo>
                <a:lnTo>
                  <a:pt x="66961" y="36318"/>
                </a:lnTo>
                <a:lnTo>
                  <a:pt x="65011" y="39828"/>
                </a:lnTo>
                <a:lnTo>
                  <a:pt x="61659" y="50643"/>
                </a:lnTo>
                <a:lnTo>
                  <a:pt x="59601" y="64858"/>
                </a:lnTo>
                <a:lnTo>
                  <a:pt x="51648" y="77050"/>
                </a:lnTo>
                <a:lnTo>
                  <a:pt x="42108" y="85748"/>
                </a:lnTo>
                <a:lnTo>
                  <a:pt x="30267" y="89747"/>
                </a:lnTo>
                <a:lnTo>
                  <a:pt x="54757" y="89747"/>
                </a:lnTo>
                <a:lnTo>
                  <a:pt x="59598" y="83577"/>
                </a:lnTo>
                <a:lnTo>
                  <a:pt x="75814" y="83577"/>
                </a:lnTo>
                <a:lnTo>
                  <a:pt x="70069" y="77613"/>
                </a:lnTo>
                <a:lnTo>
                  <a:pt x="71661" y="62524"/>
                </a:lnTo>
                <a:lnTo>
                  <a:pt x="74529" y="49468"/>
                </a:lnTo>
                <a:lnTo>
                  <a:pt x="75889" y="38205"/>
                </a:lnTo>
                <a:lnTo>
                  <a:pt x="74677" y="35841"/>
                </a:lnTo>
                <a:close/>
              </a:path>
              <a:path w="139065" h="105409">
                <a:moveTo>
                  <a:pt x="134686" y="0"/>
                </a:moveTo>
                <a:lnTo>
                  <a:pt x="123496" y="0"/>
                </a:lnTo>
                <a:lnTo>
                  <a:pt x="117206" y="5659"/>
                </a:lnTo>
                <a:lnTo>
                  <a:pt x="117206" y="13450"/>
                </a:lnTo>
                <a:lnTo>
                  <a:pt x="118384" y="16042"/>
                </a:lnTo>
                <a:lnTo>
                  <a:pt x="120744" y="18174"/>
                </a:lnTo>
                <a:lnTo>
                  <a:pt x="124741" y="21718"/>
                </a:lnTo>
                <a:lnTo>
                  <a:pt x="128968" y="28083"/>
                </a:lnTo>
                <a:lnTo>
                  <a:pt x="112408" y="76554"/>
                </a:lnTo>
                <a:lnTo>
                  <a:pt x="93936" y="89565"/>
                </a:lnTo>
                <a:lnTo>
                  <a:pt x="115160" y="89565"/>
                </a:lnTo>
                <a:lnTo>
                  <a:pt x="134251" y="43883"/>
                </a:lnTo>
                <a:lnTo>
                  <a:pt x="138862" y="5920"/>
                </a:lnTo>
                <a:lnTo>
                  <a:pt x="13468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581271" y="1589184"/>
            <a:ext cx="27940" cy="70485"/>
          </a:xfrm>
          <a:custGeom>
            <a:avLst/>
            <a:gdLst/>
            <a:ahLst/>
            <a:cxnLst/>
            <a:rect l="l" t="t" r="r" b="b"/>
            <a:pathLst>
              <a:path w="27940" h="70485">
                <a:moveTo>
                  <a:pt x="26958" y="21178"/>
                </a:moveTo>
                <a:lnTo>
                  <a:pt x="22164" y="21178"/>
                </a:lnTo>
                <a:lnTo>
                  <a:pt x="22409" y="21407"/>
                </a:lnTo>
                <a:lnTo>
                  <a:pt x="22426" y="24933"/>
                </a:lnTo>
                <a:lnTo>
                  <a:pt x="20412" y="39573"/>
                </a:lnTo>
                <a:lnTo>
                  <a:pt x="15327" y="51930"/>
                </a:lnTo>
                <a:lnTo>
                  <a:pt x="8607" y="61508"/>
                </a:lnTo>
                <a:lnTo>
                  <a:pt x="3768" y="66470"/>
                </a:lnTo>
                <a:lnTo>
                  <a:pt x="3768" y="69274"/>
                </a:lnTo>
                <a:lnTo>
                  <a:pt x="4931" y="70194"/>
                </a:lnTo>
                <a:lnTo>
                  <a:pt x="6142" y="70194"/>
                </a:lnTo>
                <a:lnTo>
                  <a:pt x="10684" y="66875"/>
                </a:lnTo>
                <a:lnTo>
                  <a:pt x="18078" y="57481"/>
                </a:lnTo>
                <a:lnTo>
                  <a:pt x="24884" y="42849"/>
                </a:lnTo>
                <a:lnTo>
                  <a:pt x="27669" y="24918"/>
                </a:lnTo>
                <a:lnTo>
                  <a:pt x="26958" y="21178"/>
                </a:lnTo>
                <a:close/>
              </a:path>
              <a:path w="27940" h="70485">
                <a:moveTo>
                  <a:pt x="4733" y="0"/>
                </a:moveTo>
                <a:lnTo>
                  <a:pt x="0" y="5872"/>
                </a:lnTo>
                <a:lnTo>
                  <a:pt x="0" y="18816"/>
                </a:lnTo>
                <a:lnTo>
                  <a:pt x="4718" y="24918"/>
                </a:lnTo>
                <a:lnTo>
                  <a:pt x="15316" y="24918"/>
                </a:lnTo>
                <a:lnTo>
                  <a:pt x="18397" y="23983"/>
                </a:lnTo>
                <a:lnTo>
                  <a:pt x="20755" y="21850"/>
                </a:lnTo>
                <a:lnTo>
                  <a:pt x="21443" y="21407"/>
                </a:lnTo>
                <a:lnTo>
                  <a:pt x="21706" y="21178"/>
                </a:lnTo>
                <a:lnTo>
                  <a:pt x="26958" y="21178"/>
                </a:lnTo>
                <a:lnTo>
                  <a:pt x="24518" y="8335"/>
                </a:lnTo>
                <a:lnTo>
                  <a:pt x="15921" y="456"/>
                </a:lnTo>
                <a:lnTo>
                  <a:pt x="47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669589" y="1509942"/>
            <a:ext cx="123825" cy="154940"/>
          </a:xfrm>
          <a:custGeom>
            <a:avLst/>
            <a:gdLst/>
            <a:ahLst/>
            <a:cxnLst/>
            <a:rect l="l" t="t" r="r" b="b"/>
            <a:pathLst>
              <a:path w="123825" h="154939">
                <a:moveTo>
                  <a:pt x="71330" y="17085"/>
                </a:moveTo>
                <a:lnTo>
                  <a:pt x="39452" y="17085"/>
                </a:lnTo>
                <a:lnTo>
                  <a:pt x="56672" y="20413"/>
                </a:lnTo>
                <a:lnTo>
                  <a:pt x="68353" y="29236"/>
                </a:lnTo>
                <a:lnTo>
                  <a:pt x="75563" y="41531"/>
                </a:lnTo>
                <a:lnTo>
                  <a:pt x="79368" y="55278"/>
                </a:lnTo>
                <a:lnTo>
                  <a:pt x="80679" y="67054"/>
                </a:lnTo>
                <a:lnTo>
                  <a:pt x="80734" y="73752"/>
                </a:lnTo>
                <a:lnTo>
                  <a:pt x="80463" y="88015"/>
                </a:lnTo>
                <a:lnTo>
                  <a:pt x="79095" y="97007"/>
                </a:lnTo>
                <a:lnTo>
                  <a:pt x="74807" y="111667"/>
                </a:lnTo>
                <a:lnTo>
                  <a:pt x="70800" y="126565"/>
                </a:lnTo>
                <a:lnTo>
                  <a:pt x="67670" y="139600"/>
                </a:lnTo>
                <a:lnTo>
                  <a:pt x="66012" y="148668"/>
                </a:lnTo>
                <a:lnTo>
                  <a:pt x="65888" y="153060"/>
                </a:lnTo>
                <a:lnTo>
                  <a:pt x="67052" y="154701"/>
                </a:lnTo>
                <a:lnTo>
                  <a:pt x="71967" y="154701"/>
                </a:lnTo>
                <a:lnTo>
                  <a:pt x="73833" y="149517"/>
                </a:lnTo>
                <a:lnTo>
                  <a:pt x="83258" y="111282"/>
                </a:lnTo>
                <a:lnTo>
                  <a:pt x="86005" y="93891"/>
                </a:lnTo>
                <a:lnTo>
                  <a:pt x="86939" y="90823"/>
                </a:lnTo>
                <a:lnTo>
                  <a:pt x="90869" y="79459"/>
                </a:lnTo>
                <a:lnTo>
                  <a:pt x="93031" y="73752"/>
                </a:lnTo>
                <a:lnTo>
                  <a:pt x="86975" y="73752"/>
                </a:lnTo>
                <a:lnTo>
                  <a:pt x="86609" y="66083"/>
                </a:lnTo>
                <a:lnTo>
                  <a:pt x="85317" y="54695"/>
                </a:lnTo>
                <a:lnTo>
                  <a:pt x="82154" y="40188"/>
                </a:lnTo>
                <a:lnTo>
                  <a:pt x="74823" y="22725"/>
                </a:lnTo>
                <a:lnTo>
                  <a:pt x="71330" y="17085"/>
                </a:lnTo>
                <a:close/>
              </a:path>
              <a:path w="123825" h="154939">
                <a:moveTo>
                  <a:pt x="123521" y="2454"/>
                </a:moveTo>
                <a:lnTo>
                  <a:pt x="118590" y="2454"/>
                </a:lnTo>
                <a:lnTo>
                  <a:pt x="117902" y="4111"/>
                </a:lnTo>
                <a:lnTo>
                  <a:pt x="112030" y="15379"/>
                </a:lnTo>
                <a:lnTo>
                  <a:pt x="91675" y="61897"/>
                </a:lnTo>
                <a:lnTo>
                  <a:pt x="86975" y="73752"/>
                </a:lnTo>
                <a:lnTo>
                  <a:pt x="93031" y="73752"/>
                </a:lnTo>
                <a:lnTo>
                  <a:pt x="95568" y="67054"/>
                </a:lnTo>
                <a:lnTo>
                  <a:pt x="100754" y="54208"/>
                </a:lnTo>
                <a:lnTo>
                  <a:pt x="116457" y="18991"/>
                </a:lnTo>
                <a:lnTo>
                  <a:pt x="123521" y="5750"/>
                </a:lnTo>
                <a:lnTo>
                  <a:pt x="123521" y="2454"/>
                </a:lnTo>
                <a:close/>
              </a:path>
              <a:path w="123825" h="154939">
                <a:moveTo>
                  <a:pt x="48917" y="0"/>
                </a:moveTo>
                <a:lnTo>
                  <a:pt x="8593" y="23719"/>
                </a:lnTo>
                <a:lnTo>
                  <a:pt x="0" y="45597"/>
                </a:lnTo>
                <a:lnTo>
                  <a:pt x="4471" y="45597"/>
                </a:lnTo>
                <a:lnTo>
                  <a:pt x="5405" y="44383"/>
                </a:lnTo>
                <a:lnTo>
                  <a:pt x="15831" y="27552"/>
                </a:lnTo>
                <a:lnTo>
                  <a:pt x="28797" y="19546"/>
                </a:lnTo>
                <a:lnTo>
                  <a:pt x="39452" y="17085"/>
                </a:lnTo>
                <a:lnTo>
                  <a:pt x="71330" y="17085"/>
                </a:lnTo>
                <a:lnTo>
                  <a:pt x="67250" y="10498"/>
                </a:lnTo>
                <a:lnTo>
                  <a:pt x="58819" y="3069"/>
                </a:lnTo>
                <a:lnTo>
                  <a:pt x="4891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813916" y="1437592"/>
            <a:ext cx="55244" cy="235585"/>
          </a:xfrm>
          <a:custGeom>
            <a:avLst/>
            <a:gdLst/>
            <a:ahLst/>
            <a:cxnLst/>
            <a:rect l="l" t="t" r="r" b="b"/>
            <a:pathLst>
              <a:path w="55245" h="235585">
                <a:moveTo>
                  <a:pt x="933" y="0"/>
                </a:moveTo>
                <a:lnTo>
                  <a:pt x="0" y="1000"/>
                </a:lnTo>
                <a:lnTo>
                  <a:pt x="0" y="3592"/>
                </a:lnTo>
                <a:lnTo>
                  <a:pt x="4471" y="7824"/>
                </a:lnTo>
                <a:lnTo>
                  <a:pt x="11711" y="15996"/>
                </a:lnTo>
                <a:lnTo>
                  <a:pt x="33120" y="58482"/>
                </a:lnTo>
                <a:lnTo>
                  <a:pt x="40411" y="100126"/>
                </a:lnTo>
                <a:lnTo>
                  <a:pt x="41011" y="115774"/>
                </a:lnTo>
                <a:lnTo>
                  <a:pt x="40704" y="129208"/>
                </a:lnTo>
                <a:lnTo>
                  <a:pt x="35387" y="168376"/>
                </a:lnTo>
                <a:lnTo>
                  <a:pt x="21713" y="204200"/>
                </a:lnTo>
                <a:lnTo>
                  <a:pt x="0" y="232036"/>
                </a:lnTo>
                <a:lnTo>
                  <a:pt x="0" y="234628"/>
                </a:lnTo>
                <a:lnTo>
                  <a:pt x="933" y="235579"/>
                </a:lnTo>
                <a:lnTo>
                  <a:pt x="2357" y="235579"/>
                </a:lnTo>
                <a:lnTo>
                  <a:pt x="33525" y="201675"/>
                </a:lnTo>
                <a:lnTo>
                  <a:pt x="49898" y="157952"/>
                </a:lnTo>
                <a:lnTo>
                  <a:pt x="54744" y="115774"/>
                </a:lnTo>
                <a:lnTo>
                  <a:pt x="54537" y="107700"/>
                </a:lnTo>
                <a:lnTo>
                  <a:pt x="44513" y="56794"/>
                </a:lnTo>
                <a:lnTo>
                  <a:pt x="24072" y="21751"/>
                </a:lnTo>
                <a:lnTo>
                  <a:pt x="3623" y="493"/>
                </a:lnTo>
                <a:lnTo>
                  <a:pt x="9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919236" y="1663700"/>
            <a:ext cx="33020" cy="8890"/>
          </a:xfrm>
          <a:custGeom>
            <a:avLst/>
            <a:gdLst/>
            <a:ahLst/>
            <a:cxnLst/>
            <a:rect l="l" t="t" r="r" b="b"/>
            <a:pathLst>
              <a:path w="33020" h="8889">
                <a:moveTo>
                  <a:pt x="0" y="4445"/>
                </a:moveTo>
                <a:lnTo>
                  <a:pt x="32454" y="4445"/>
                </a:lnTo>
              </a:path>
            </a:pathLst>
          </a:custGeom>
          <a:ln w="101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923840" y="144653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0"/>
                </a:moveTo>
                <a:lnTo>
                  <a:pt x="0" y="217170"/>
                </a:lnTo>
              </a:path>
            </a:pathLst>
          </a:custGeom>
          <a:ln w="1047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919236" y="1437639"/>
            <a:ext cx="33020" cy="8890"/>
          </a:xfrm>
          <a:custGeom>
            <a:avLst/>
            <a:gdLst/>
            <a:ahLst/>
            <a:cxnLst/>
            <a:rect l="l" t="t" r="r" b="b"/>
            <a:pathLst>
              <a:path w="33020" h="8890">
                <a:moveTo>
                  <a:pt x="0" y="4444"/>
                </a:moveTo>
                <a:lnTo>
                  <a:pt x="32454" y="4444"/>
                </a:lnTo>
              </a:path>
            </a:pathLst>
          </a:custGeom>
          <a:ln w="101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966486" y="1511506"/>
            <a:ext cx="92075" cy="105410"/>
          </a:xfrm>
          <a:custGeom>
            <a:avLst/>
            <a:gdLst/>
            <a:ahLst/>
            <a:cxnLst/>
            <a:rect l="l" t="t" r="r" b="b"/>
            <a:pathLst>
              <a:path w="92075" h="105409">
                <a:moveTo>
                  <a:pt x="75322" y="0"/>
                </a:moveTo>
                <a:lnTo>
                  <a:pt x="32337" y="11051"/>
                </a:lnTo>
                <a:lnTo>
                  <a:pt x="5723" y="40565"/>
                </a:lnTo>
                <a:lnTo>
                  <a:pt x="0" y="64949"/>
                </a:lnTo>
                <a:lnTo>
                  <a:pt x="2113" y="79118"/>
                </a:lnTo>
                <a:lnTo>
                  <a:pt x="8320" y="91234"/>
                </a:lnTo>
                <a:lnTo>
                  <a:pt x="18417" y="100174"/>
                </a:lnTo>
                <a:lnTo>
                  <a:pt x="32202" y="104816"/>
                </a:lnTo>
                <a:lnTo>
                  <a:pt x="52989" y="102577"/>
                </a:lnTo>
                <a:lnTo>
                  <a:pt x="60298" y="99970"/>
                </a:lnTo>
                <a:lnTo>
                  <a:pt x="39301" y="99970"/>
                </a:lnTo>
                <a:lnTo>
                  <a:pt x="25687" y="95495"/>
                </a:lnTo>
                <a:lnTo>
                  <a:pt x="18872" y="84009"/>
                </a:lnTo>
                <a:lnTo>
                  <a:pt x="18917" y="71023"/>
                </a:lnTo>
                <a:lnTo>
                  <a:pt x="20466" y="57771"/>
                </a:lnTo>
                <a:lnTo>
                  <a:pt x="36349" y="19482"/>
                </a:lnTo>
                <a:lnTo>
                  <a:pt x="56392" y="4593"/>
                </a:lnTo>
                <a:lnTo>
                  <a:pt x="82690" y="4593"/>
                </a:lnTo>
                <a:lnTo>
                  <a:pt x="75322" y="0"/>
                </a:lnTo>
                <a:close/>
              </a:path>
              <a:path w="92075" h="105409">
                <a:moveTo>
                  <a:pt x="90574" y="74364"/>
                </a:moveTo>
                <a:lnTo>
                  <a:pt x="87954" y="74364"/>
                </a:lnTo>
                <a:lnTo>
                  <a:pt x="87495" y="74840"/>
                </a:lnTo>
                <a:lnTo>
                  <a:pt x="86086" y="76726"/>
                </a:lnTo>
                <a:lnTo>
                  <a:pt x="71771" y="89831"/>
                </a:lnTo>
                <a:lnTo>
                  <a:pt x="57515" y="96762"/>
                </a:lnTo>
                <a:lnTo>
                  <a:pt x="45847" y="99486"/>
                </a:lnTo>
                <a:lnTo>
                  <a:pt x="39301" y="99970"/>
                </a:lnTo>
                <a:lnTo>
                  <a:pt x="60298" y="99970"/>
                </a:lnTo>
                <a:lnTo>
                  <a:pt x="91892" y="77866"/>
                </a:lnTo>
                <a:lnTo>
                  <a:pt x="91984" y="76036"/>
                </a:lnTo>
                <a:lnTo>
                  <a:pt x="90574" y="74364"/>
                </a:lnTo>
                <a:close/>
              </a:path>
              <a:path w="92075" h="105409">
                <a:moveTo>
                  <a:pt x="82690" y="4593"/>
                </a:moveTo>
                <a:lnTo>
                  <a:pt x="56392" y="4593"/>
                </a:lnTo>
                <a:lnTo>
                  <a:pt x="72732" y="5403"/>
                </a:lnTo>
                <a:lnTo>
                  <a:pt x="82307" y="10342"/>
                </a:lnTo>
                <a:lnTo>
                  <a:pt x="83989" y="12716"/>
                </a:lnTo>
                <a:lnTo>
                  <a:pt x="76994" y="12716"/>
                </a:lnTo>
                <a:lnTo>
                  <a:pt x="73733" y="16063"/>
                </a:lnTo>
                <a:lnTo>
                  <a:pt x="70016" y="19623"/>
                </a:lnTo>
                <a:lnTo>
                  <a:pt x="69539" y="23691"/>
                </a:lnTo>
                <a:lnTo>
                  <a:pt x="69539" y="31090"/>
                </a:lnTo>
                <a:lnTo>
                  <a:pt x="73733" y="33715"/>
                </a:lnTo>
                <a:lnTo>
                  <a:pt x="84923" y="33715"/>
                </a:lnTo>
                <a:lnTo>
                  <a:pt x="91213" y="28021"/>
                </a:lnTo>
                <a:lnTo>
                  <a:pt x="91213" y="18589"/>
                </a:lnTo>
                <a:lnTo>
                  <a:pt x="86970" y="7262"/>
                </a:lnTo>
                <a:lnTo>
                  <a:pt x="82690" y="459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070708" y="1576723"/>
            <a:ext cx="66040" cy="74295"/>
          </a:xfrm>
          <a:custGeom>
            <a:avLst/>
            <a:gdLst/>
            <a:ahLst/>
            <a:cxnLst/>
            <a:rect l="l" t="t" r="r" b="b"/>
            <a:pathLst>
              <a:path w="66040" h="74294">
                <a:moveTo>
                  <a:pt x="13007" y="47236"/>
                </a:moveTo>
                <a:lnTo>
                  <a:pt x="4766" y="47236"/>
                </a:lnTo>
                <a:lnTo>
                  <a:pt x="0" y="51092"/>
                </a:lnTo>
                <a:lnTo>
                  <a:pt x="0" y="58490"/>
                </a:lnTo>
                <a:lnTo>
                  <a:pt x="4914" y="68737"/>
                </a:lnTo>
                <a:lnTo>
                  <a:pt x="18284" y="74165"/>
                </a:lnTo>
                <a:lnTo>
                  <a:pt x="40905" y="71305"/>
                </a:lnTo>
                <a:lnTo>
                  <a:pt x="42917" y="70186"/>
                </a:lnTo>
                <a:lnTo>
                  <a:pt x="20068" y="70186"/>
                </a:lnTo>
                <a:lnTo>
                  <a:pt x="10697" y="68661"/>
                </a:lnTo>
                <a:lnTo>
                  <a:pt x="6896" y="63100"/>
                </a:lnTo>
                <a:lnTo>
                  <a:pt x="12335" y="62427"/>
                </a:lnTo>
                <a:lnTo>
                  <a:pt x="15971" y="58212"/>
                </a:lnTo>
                <a:lnTo>
                  <a:pt x="15971" y="49271"/>
                </a:lnTo>
                <a:lnTo>
                  <a:pt x="13007" y="47236"/>
                </a:lnTo>
                <a:close/>
              </a:path>
              <a:path w="66040" h="74294">
                <a:moveTo>
                  <a:pt x="44652" y="0"/>
                </a:moveTo>
                <a:lnTo>
                  <a:pt x="25404" y="4887"/>
                </a:lnTo>
                <a:lnTo>
                  <a:pt x="16303" y="15059"/>
                </a:lnTo>
                <a:lnTo>
                  <a:pt x="13911" y="23616"/>
                </a:lnTo>
                <a:lnTo>
                  <a:pt x="13859" y="30357"/>
                </a:lnTo>
                <a:lnTo>
                  <a:pt x="17282" y="34360"/>
                </a:lnTo>
                <a:lnTo>
                  <a:pt x="19577" y="36345"/>
                </a:lnTo>
                <a:lnTo>
                  <a:pt x="23818" y="39658"/>
                </a:lnTo>
                <a:lnTo>
                  <a:pt x="26736" y="40315"/>
                </a:lnTo>
                <a:lnTo>
                  <a:pt x="38006" y="42316"/>
                </a:lnTo>
                <a:lnTo>
                  <a:pt x="51882" y="44973"/>
                </a:lnTo>
                <a:lnTo>
                  <a:pt x="51882" y="56096"/>
                </a:lnTo>
                <a:lnTo>
                  <a:pt x="50063" y="62379"/>
                </a:lnTo>
                <a:lnTo>
                  <a:pt x="43134" y="66529"/>
                </a:lnTo>
                <a:lnTo>
                  <a:pt x="36728" y="70186"/>
                </a:lnTo>
                <a:lnTo>
                  <a:pt x="42917" y="70186"/>
                </a:lnTo>
                <a:lnTo>
                  <a:pt x="54231" y="63898"/>
                </a:lnTo>
                <a:lnTo>
                  <a:pt x="60608" y="55045"/>
                </a:lnTo>
                <a:lnTo>
                  <a:pt x="62383" y="47846"/>
                </a:lnTo>
                <a:lnTo>
                  <a:pt x="55616" y="33851"/>
                </a:lnTo>
                <a:lnTo>
                  <a:pt x="43366" y="28615"/>
                </a:lnTo>
                <a:lnTo>
                  <a:pt x="38399" y="27569"/>
                </a:lnTo>
                <a:lnTo>
                  <a:pt x="34319" y="26913"/>
                </a:lnTo>
                <a:lnTo>
                  <a:pt x="33370" y="26585"/>
                </a:lnTo>
                <a:lnTo>
                  <a:pt x="27325" y="25419"/>
                </a:lnTo>
                <a:lnTo>
                  <a:pt x="24501" y="22106"/>
                </a:lnTo>
                <a:lnTo>
                  <a:pt x="24376" y="14511"/>
                </a:lnTo>
                <a:lnTo>
                  <a:pt x="27325" y="10048"/>
                </a:lnTo>
                <a:lnTo>
                  <a:pt x="30896" y="7719"/>
                </a:lnTo>
                <a:lnTo>
                  <a:pt x="35302" y="4915"/>
                </a:lnTo>
                <a:lnTo>
                  <a:pt x="41019" y="4586"/>
                </a:lnTo>
                <a:lnTo>
                  <a:pt x="59663" y="4586"/>
                </a:lnTo>
                <a:lnTo>
                  <a:pt x="58859" y="3295"/>
                </a:lnTo>
                <a:lnTo>
                  <a:pt x="44652" y="0"/>
                </a:lnTo>
                <a:close/>
              </a:path>
              <a:path w="66040" h="74294">
                <a:moveTo>
                  <a:pt x="59663" y="4586"/>
                </a:moveTo>
                <a:lnTo>
                  <a:pt x="47213" y="4586"/>
                </a:lnTo>
                <a:lnTo>
                  <a:pt x="55681" y="5046"/>
                </a:lnTo>
                <a:lnTo>
                  <a:pt x="59302" y="10475"/>
                </a:lnTo>
                <a:lnTo>
                  <a:pt x="55142" y="11492"/>
                </a:lnTo>
                <a:lnTo>
                  <a:pt x="52570" y="14986"/>
                </a:lnTo>
                <a:lnTo>
                  <a:pt x="52570" y="22106"/>
                </a:lnTo>
                <a:lnTo>
                  <a:pt x="55830" y="23616"/>
                </a:lnTo>
                <a:lnTo>
                  <a:pt x="59532" y="23616"/>
                </a:lnTo>
                <a:lnTo>
                  <a:pt x="65692" y="22648"/>
                </a:lnTo>
                <a:lnTo>
                  <a:pt x="65692" y="14265"/>
                </a:lnTo>
                <a:lnTo>
                  <a:pt x="59663" y="458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172456" y="1437592"/>
            <a:ext cx="91440" cy="235585"/>
          </a:xfrm>
          <a:custGeom>
            <a:avLst/>
            <a:gdLst/>
            <a:ahLst/>
            <a:cxnLst/>
            <a:rect l="l" t="t" r="r" b="b"/>
            <a:pathLst>
              <a:path w="91440" h="235585">
                <a:moveTo>
                  <a:pt x="89103" y="0"/>
                </a:moveTo>
                <a:lnTo>
                  <a:pt x="84893" y="0"/>
                </a:lnTo>
                <a:lnTo>
                  <a:pt x="83238" y="770"/>
                </a:lnTo>
                <a:lnTo>
                  <a:pt x="82551" y="2166"/>
                </a:lnTo>
                <a:lnTo>
                  <a:pt x="1164" y="226623"/>
                </a:lnTo>
                <a:lnTo>
                  <a:pt x="0" y="229674"/>
                </a:lnTo>
                <a:lnTo>
                  <a:pt x="0" y="233464"/>
                </a:lnTo>
                <a:lnTo>
                  <a:pt x="2114" y="235579"/>
                </a:lnTo>
                <a:lnTo>
                  <a:pt x="7733" y="235579"/>
                </a:lnTo>
                <a:lnTo>
                  <a:pt x="8437" y="233923"/>
                </a:lnTo>
                <a:lnTo>
                  <a:pt x="9937" y="229674"/>
                </a:lnTo>
                <a:lnTo>
                  <a:pt x="90054" y="9006"/>
                </a:lnTo>
                <a:lnTo>
                  <a:pt x="91217" y="5955"/>
                </a:lnTo>
                <a:lnTo>
                  <a:pt x="91217" y="2166"/>
                </a:lnTo>
                <a:lnTo>
                  <a:pt x="8910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287294" y="1509812"/>
            <a:ext cx="107950" cy="106680"/>
          </a:xfrm>
          <a:custGeom>
            <a:avLst/>
            <a:gdLst/>
            <a:ahLst/>
            <a:cxnLst/>
            <a:rect l="l" t="t" r="r" b="b"/>
            <a:pathLst>
              <a:path w="107950" h="106680">
                <a:moveTo>
                  <a:pt x="76598" y="97167"/>
                </a:moveTo>
                <a:lnTo>
                  <a:pt x="53802" y="97167"/>
                </a:lnTo>
                <a:lnTo>
                  <a:pt x="65491" y="101665"/>
                </a:lnTo>
                <a:lnTo>
                  <a:pt x="77341" y="106277"/>
                </a:lnTo>
                <a:lnTo>
                  <a:pt x="92088" y="103499"/>
                </a:lnTo>
                <a:lnTo>
                  <a:pt x="93749" y="101665"/>
                </a:lnTo>
                <a:lnTo>
                  <a:pt x="77114" y="101665"/>
                </a:lnTo>
                <a:lnTo>
                  <a:pt x="76598" y="97167"/>
                </a:lnTo>
                <a:close/>
              </a:path>
              <a:path w="107950" h="106680">
                <a:moveTo>
                  <a:pt x="57586" y="0"/>
                </a:moveTo>
                <a:lnTo>
                  <a:pt x="14099" y="26846"/>
                </a:lnTo>
                <a:lnTo>
                  <a:pt x="0" y="67850"/>
                </a:lnTo>
                <a:lnTo>
                  <a:pt x="2364" y="84088"/>
                </a:lnTo>
                <a:lnTo>
                  <a:pt x="8998" y="96520"/>
                </a:lnTo>
                <a:lnTo>
                  <a:pt x="19133" y="104370"/>
                </a:lnTo>
                <a:lnTo>
                  <a:pt x="31718" y="105427"/>
                </a:lnTo>
                <a:lnTo>
                  <a:pt x="43006" y="103499"/>
                </a:lnTo>
                <a:lnTo>
                  <a:pt x="46870" y="101233"/>
                </a:lnTo>
                <a:lnTo>
                  <a:pt x="35497" y="101233"/>
                </a:lnTo>
                <a:lnTo>
                  <a:pt x="21329" y="95761"/>
                </a:lnTo>
                <a:lnTo>
                  <a:pt x="16612" y="83615"/>
                </a:lnTo>
                <a:lnTo>
                  <a:pt x="17496" y="71447"/>
                </a:lnTo>
                <a:lnTo>
                  <a:pt x="20020" y="57454"/>
                </a:lnTo>
                <a:lnTo>
                  <a:pt x="36557" y="17584"/>
                </a:lnTo>
                <a:lnTo>
                  <a:pt x="55403" y="5283"/>
                </a:lnTo>
                <a:lnTo>
                  <a:pt x="70568" y="5283"/>
                </a:lnTo>
                <a:lnTo>
                  <a:pt x="70005" y="4545"/>
                </a:lnTo>
                <a:lnTo>
                  <a:pt x="57586" y="0"/>
                </a:lnTo>
                <a:close/>
              </a:path>
              <a:path w="107950" h="106680">
                <a:moveTo>
                  <a:pt x="107356" y="68298"/>
                </a:moveTo>
                <a:lnTo>
                  <a:pt x="102195" y="68298"/>
                </a:lnTo>
                <a:lnTo>
                  <a:pt x="101950" y="69218"/>
                </a:lnTo>
                <a:lnTo>
                  <a:pt x="101245" y="72548"/>
                </a:lnTo>
                <a:lnTo>
                  <a:pt x="96446" y="88356"/>
                </a:lnTo>
                <a:lnTo>
                  <a:pt x="89845" y="99152"/>
                </a:lnTo>
                <a:lnTo>
                  <a:pt x="77114" y="101665"/>
                </a:lnTo>
                <a:lnTo>
                  <a:pt x="93749" y="101665"/>
                </a:lnTo>
                <a:lnTo>
                  <a:pt x="99756" y="95035"/>
                </a:lnTo>
                <a:lnTo>
                  <a:pt x="105234" y="79522"/>
                </a:lnTo>
                <a:lnTo>
                  <a:pt x="107356" y="70655"/>
                </a:lnTo>
                <a:lnTo>
                  <a:pt x="107356" y="68298"/>
                </a:lnTo>
                <a:close/>
              </a:path>
              <a:path w="107950" h="106680">
                <a:moveTo>
                  <a:pt x="70568" y="5283"/>
                </a:moveTo>
                <a:lnTo>
                  <a:pt x="55403" y="5283"/>
                </a:lnTo>
                <a:lnTo>
                  <a:pt x="70350" y="13412"/>
                </a:lnTo>
                <a:lnTo>
                  <a:pt x="74959" y="24874"/>
                </a:lnTo>
                <a:lnTo>
                  <a:pt x="75098" y="27403"/>
                </a:lnTo>
                <a:lnTo>
                  <a:pt x="74623" y="28830"/>
                </a:lnTo>
                <a:lnTo>
                  <a:pt x="74395" y="29995"/>
                </a:lnTo>
                <a:lnTo>
                  <a:pt x="62648" y="76189"/>
                </a:lnTo>
                <a:lnTo>
                  <a:pt x="61469" y="80455"/>
                </a:lnTo>
                <a:lnTo>
                  <a:pt x="61469" y="80913"/>
                </a:lnTo>
                <a:lnTo>
                  <a:pt x="57947" y="84933"/>
                </a:lnTo>
                <a:lnTo>
                  <a:pt x="45913" y="96520"/>
                </a:lnTo>
                <a:lnTo>
                  <a:pt x="35497" y="101233"/>
                </a:lnTo>
                <a:lnTo>
                  <a:pt x="46870" y="101233"/>
                </a:lnTo>
                <a:lnTo>
                  <a:pt x="53802" y="97167"/>
                </a:lnTo>
                <a:lnTo>
                  <a:pt x="76598" y="97167"/>
                </a:lnTo>
                <a:lnTo>
                  <a:pt x="76523" y="96513"/>
                </a:lnTo>
                <a:lnTo>
                  <a:pt x="76410" y="85622"/>
                </a:lnTo>
                <a:lnTo>
                  <a:pt x="79457" y="73352"/>
                </a:lnTo>
                <a:lnTo>
                  <a:pt x="82029" y="63443"/>
                </a:lnTo>
                <a:lnTo>
                  <a:pt x="82488" y="61081"/>
                </a:lnTo>
                <a:lnTo>
                  <a:pt x="84617" y="52108"/>
                </a:lnTo>
                <a:lnTo>
                  <a:pt x="93054" y="19103"/>
                </a:lnTo>
                <a:lnTo>
                  <a:pt x="94048" y="15084"/>
                </a:lnTo>
                <a:lnTo>
                  <a:pt x="78047" y="15084"/>
                </a:lnTo>
                <a:lnTo>
                  <a:pt x="70568" y="5283"/>
                </a:lnTo>
                <a:close/>
              </a:path>
              <a:path w="107950" h="106680">
                <a:moveTo>
                  <a:pt x="91874" y="4700"/>
                </a:moveTo>
                <a:lnTo>
                  <a:pt x="82275" y="4700"/>
                </a:lnTo>
                <a:lnTo>
                  <a:pt x="78752" y="9883"/>
                </a:lnTo>
                <a:lnTo>
                  <a:pt x="78047" y="15084"/>
                </a:lnTo>
                <a:lnTo>
                  <a:pt x="94048" y="15084"/>
                </a:lnTo>
                <a:lnTo>
                  <a:pt x="94693" y="12475"/>
                </a:lnTo>
                <a:lnTo>
                  <a:pt x="94693" y="7061"/>
                </a:lnTo>
                <a:lnTo>
                  <a:pt x="91874" y="470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406626" y="1663700"/>
            <a:ext cx="32384" cy="8890"/>
          </a:xfrm>
          <a:custGeom>
            <a:avLst/>
            <a:gdLst/>
            <a:ahLst/>
            <a:cxnLst/>
            <a:rect l="l" t="t" r="r" b="b"/>
            <a:pathLst>
              <a:path w="32384" h="8889">
                <a:moveTo>
                  <a:pt x="0" y="4445"/>
                </a:moveTo>
                <a:lnTo>
                  <a:pt x="32207" y="4445"/>
                </a:lnTo>
              </a:path>
            </a:pathLst>
          </a:custGeom>
          <a:ln w="101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434254" y="1446530"/>
            <a:ext cx="0" cy="217170"/>
          </a:xfrm>
          <a:custGeom>
            <a:avLst/>
            <a:gdLst/>
            <a:ahLst/>
            <a:cxnLst/>
            <a:rect l="l" t="t" r="r" b="b"/>
            <a:pathLst>
              <a:path h="217169">
                <a:moveTo>
                  <a:pt x="0" y="0"/>
                </a:moveTo>
                <a:lnTo>
                  <a:pt x="0" y="217170"/>
                </a:lnTo>
              </a:path>
            </a:pathLst>
          </a:custGeom>
          <a:ln w="1042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406626" y="1437639"/>
            <a:ext cx="32384" cy="8890"/>
          </a:xfrm>
          <a:custGeom>
            <a:avLst/>
            <a:gdLst/>
            <a:ahLst/>
            <a:cxnLst/>
            <a:rect l="l" t="t" r="r" b="b"/>
            <a:pathLst>
              <a:path w="32384" h="8890">
                <a:moveTo>
                  <a:pt x="0" y="4444"/>
                </a:moveTo>
                <a:lnTo>
                  <a:pt x="32207" y="4444"/>
                </a:lnTo>
              </a:path>
            </a:pathLst>
          </a:custGeom>
          <a:ln w="101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491175" y="3727057"/>
            <a:ext cx="90805" cy="141605"/>
          </a:xfrm>
          <a:custGeom>
            <a:avLst/>
            <a:gdLst/>
            <a:ahLst/>
            <a:cxnLst/>
            <a:rect l="l" t="t" r="r" b="b"/>
            <a:pathLst>
              <a:path w="90804" h="141604">
                <a:moveTo>
                  <a:pt x="46263" y="0"/>
                </a:moveTo>
                <a:lnTo>
                  <a:pt x="39071" y="0"/>
                </a:lnTo>
                <a:lnTo>
                  <a:pt x="24523" y="1574"/>
                </a:lnTo>
                <a:lnTo>
                  <a:pt x="19330" y="2001"/>
                </a:lnTo>
                <a:lnTo>
                  <a:pt x="17740" y="2198"/>
                </a:lnTo>
                <a:lnTo>
                  <a:pt x="15546" y="2378"/>
                </a:lnTo>
                <a:lnTo>
                  <a:pt x="15546" y="8348"/>
                </a:lnTo>
                <a:lnTo>
                  <a:pt x="29913" y="8348"/>
                </a:lnTo>
                <a:lnTo>
                  <a:pt x="30307" y="9776"/>
                </a:lnTo>
                <a:lnTo>
                  <a:pt x="30307" y="11777"/>
                </a:lnTo>
                <a:lnTo>
                  <a:pt x="29700" y="15781"/>
                </a:lnTo>
                <a:lnTo>
                  <a:pt x="786" y="131085"/>
                </a:lnTo>
                <a:lnTo>
                  <a:pt x="0" y="133891"/>
                </a:lnTo>
                <a:lnTo>
                  <a:pt x="0" y="140091"/>
                </a:lnTo>
                <a:lnTo>
                  <a:pt x="3980" y="141091"/>
                </a:lnTo>
                <a:lnTo>
                  <a:pt x="8370" y="141091"/>
                </a:lnTo>
                <a:lnTo>
                  <a:pt x="22716" y="97338"/>
                </a:lnTo>
                <a:lnTo>
                  <a:pt x="34745" y="96459"/>
                </a:lnTo>
                <a:lnTo>
                  <a:pt x="52440" y="96459"/>
                </a:lnTo>
                <a:lnTo>
                  <a:pt x="44595" y="91785"/>
                </a:lnTo>
                <a:lnTo>
                  <a:pt x="42601" y="85457"/>
                </a:lnTo>
                <a:lnTo>
                  <a:pt x="28106" y="85457"/>
                </a:lnTo>
                <a:lnTo>
                  <a:pt x="46224" y="2378"/>
                </a:lnTo>
                <a:lnTo>
                  <a:pt x="46263" y="0"/>
                </a:lnTo>
                <a:close/>
              </a:path>
              <a:path w="90804" h="141604">
                <a:moveTo>
                  <a:pt x="52440" y="96459"/>
                </a:moveTo>
                <a:lnTo>
                  <a:pt x="34745" y="96459"/>
                </a:lnTo>
                <a:lnTo>
                  <a:pt x="45281" y="103543"/>
                </a:lnTo>
                <a:lnTo>
                  <a:pt x="46749" y="110662"/>
                </a:lnTo>
                <a:lnTo>
                  <a:pt x="46819" y="112598"/>
                </a:lnTo>
                <a:lnTo>
                  <a:pt x="46329" y="114287"/>
                </a:lnTo>
                <a:lnTo>
                  <a:pt x="45525" y="119077"/>
                </a:lnTo>
                <a:lnTo>
                  <a:pt x="45525" y="121276"/>
                </a:lnTo>
                <a:lnTo>
                  <a:pt x="50233" y="134968"/>
                </a:lnTo>
                <a:lnTo>
                  <a:pt x="62054" y="141005"/>
                </a:lnTo>
                <a:lnTo>
                  <a:pt x="69886" y="141091"/>
                </a:lnTo>
                <a:lnTo>
                  <a:pt x="75276" y="137876"/>
                </a:lnTo>
                <a:lnTo>
                  <a:pt x="76009" y="136646"/>
                </a:lnTo>
                <a:lnTo>
                  <a:pt x="60515" y="136646"/>
                </a:lnTo>
                <a:lnTo>
                  <a:pt x="57911" y="134448"/>
                </a:lnTo>
                <a:lnTo>
                  <a:pt x="57911" y="123802"/>
                </a:lnTo>
                <a:lnTo>
                  <a:pt x="58741" y="119077"/>
                </a:lnTo>
                <a:lnTo>
                  <a:pt x="59499" y="115992"/>
                </a:lnTo>
                <a:lnTo>
                  <a:pt x="60286" y="112598"/>
                </a:lnTo>
                <a:lnTo>
                  <a:pt x="60286" y="109776"/>
                </a:lnTo>
                <a:lnTo>
                  <a:pt x="56014" y="98588"/>
                </a:lnTo>
                <a:lnTo>
                  <a:pt x="52440" y="96459"/>
                </a:lnTo>
                <a:close/>
              </a:path>
              <a:path w="90804" h="141604">
                <a:moveTo>
                  <a:pt x="86859" y="108267"/>
                </a:moveTo>
                <a:lnTo>
                  <a:pt x="82468" y="108267"/>
                </a:lnTo>
                <a:lnTo>
                  <a:pt x="82271" y="109071"/>
                </a:lnTo>
                <a:lnTo>
                  <a:pt x="81681" y="111859"/>
                </a:lnTo>
                <a:lnTo>
                  <a:pt x="76072" y="127470"/>
                </a:lnTo>
                <a:lnTo>
                  <a:pt x="68237" y="135877"/>
                </a:lnTo>
                <a:lnTo>
                  <a:pt x="60515" y="136646"/>
                </a:lnTo>
                <a:lnTo>
                  <a:pt x="76009" y="136646"/>
                </a:lnTo>
                <a:lnTo>
                  <a:pt x="79683" y="130478"/>
                </a:lnTo>
                <a:lnTo>
                  <a:pt x="84679" y="121686"/>
                </a:lnTo>
                <a:lnTo>
                  <a:pt x="86859" y="110662"/>
                </a:lnTo>
                <a:lnTo>
                  <a:pt x="86859" y="108267"/>
                </a:lnTo>
                <a:close/>
              </a:path>
              <a:path w="90804" h="141604">
                <a:moveTo>
                  <a:pt x="85760" y="50196"/>
                </a:moveTo>
                <a:lnTo>
                  <a:pt x="76782" y="50196"/>
                </a:lnTo>
                <a:lnTo>
                  <a:pt x="68969" y="51538"/>
                </a:lnTo>
                <a:lnTo>
                  <a:pt x="57674" y="58224"/>
                </a:lnTo>
                <a:lnTo>
                  <a:pt x="44915" y="71301"/>
                </a:lnTo>
                <a:lnTo>
                  <a:pt x="35515" y="80157"/>
                </a:lnTo>
                <a:lnTo>
                  <a:pt x="28106" y="85457"/>
                </a:lnTo>
                <a:lnTo>
                  <a:pt x="42601" y="85457"/>
                </a:lnTo>
                <a:lnTo>
                  <a:pt x="41609" y="82311"/>
                </a:lnTo>
                <a:lnTo>
                  <a:pt x="47705" y="74156"/>
                </a:lnTo>
                <a:lnTo>
                  <a:pt x="58268" y="63458"/>
                </a:lnTo>
                <a:lnTo>
                  <a:pt x="68692" y="56426"/>
                </a:lnTo>
                <a:lnTo>
                  <a:pt x="77684" y="54674"/>
                </a:lnTo>
                <a:lnTo>
                  <a:pt x="88829" y="54674"/>
                </a:lnTo>
                <a:lnTo>
                  <a:pt x="85760" y="50196"/>
                </a:lnTo>
                <a:close/>
              </a:path>
              <a:path w="90804" h="141604">
                <a:moveTo>
                  <a:pt x="88829" y="54674"/>
                </a:moveTo>
                <a:lnTo>
                  <a:pt x="78290" y="54674"/>
                </a:lnTo>
                <a:lnTo>
                  <a:pt x="80665" y="55117"/>
                </a:lnTo>
                <a:lnTo>
                  <a:pt x="80878" y="55117"/>
                </a:lnTo>
                <a:lnTo>
                  <a:pt x="82500" y="56512"/>
                </a:lnTo>
                <a:lnTo>
                  <a:pt x="82877" y="56742"/>
                </a:lnTo>
                <a:lnTo>
                  <a:pt x="82877" y="56970"/>
                </a:lnTo>
                <a:lnTo>
                  <a:pt x="83303" y="57463"/>
                </a:lnTo>
                <a:lnTo>
                  <a:pt x="73769" y="58054"/>
                </a:lnTo>
                <a:lnTo>
                  <a:pt x="71983" y="65862"/>
                </a:lnTo>
                <a:lnTo>
                  <a:pt x="71983" y="71489"/>
                </a:lnTo>
                <a:lnTo>
                  <a:pt x="74161" y="75294"/>
                </a:lnTo>
                <a:lnTo>
                  <a:pt x="84646" y="75294"/>
                </a:lnTo>
                <a:lnTo>
                  <a:pt x="90347" y="70849"/>
                </a:lnTo>
                <a:lnTo>
                  <a:pt x="90246" y="56742"/>
                </a:lnTo>
                <a:lnTo>
                  <a:pt x="88829" y="5467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686057" y="3777555"/>
            <a:ext cx="92710" cy="131445"/>
          </a:xfrm>
          <a:custGeom>
            <a:avLst/>
            <a:gdLst/>
            <a:ahLst/>
            <a:cxnLst/>
            <a:rect l="l" t="t" r="r" b="b"/>
            <a:pathLst>
              <a:path w="92709" h="131445">
                <a:moveTo>
                  <a:pt x="70445" y="0"/>
                </a:moveTo>
                <a:lnTo>
                  <a:pt x="35382" y="16138"/>
                </a:lnTo>
                <a:lnTo>
                  <a:pt x="0" y="125125"/>
                </a:lnTo>
                <a:lnTo>
                  <a:pt x="0" y="128930"/>
                </a:lnTo>
                <a:lnTo>
                  <a:pt x="2211" y="131325"/>
                </a:lnTo>
                <a:lnTo>
                  <a:pt x="9796" y="131325"/>
                </a:lnTo>
                <a:lnTo>
                  <a:pt x="12188" y="127488"/>
                </a:lnTo>
                <a:lnTo>
                  <a:pt x="12598" y="126864"/>
                </a:lnTo>
                <a:lnTo>
                  <a:pt x="14225" y="121450"/>
                </a:lnTo>
                <a:lnTo>
                  <a:pt x="17255" y="109653"/>
                </a:lnTo>
                <a:lnTo>
                  <a:pt x="25186" y="77799"/>
                </a:lnTo>
                <a:lnTo>
                  <a:pt x="29291" y="77799"/>
                </a:lnTo>
                <a:lnTo>
                  <a:pt x="27752" y="70105"/>
                </a:lnTo>
                <a:lnTo>
                  <a:pt x="27752" y="67513"/>
                </a:lnTo>
                <a:lnTo>
                  <a:pt x="28768" y="63495"/>
                </a:lnTo>
                <a:lnTo>
                  <a:pt x="29390" y="60757"/>
                </a:lnTo>
                <a:lnTo>
                  <a:pt x="40833" y="24073"/>
                </a:lnTo>
                <a:lnTo>
                  <a:pt x="61681" y="4795"/>
                </a:lnTo>
                <a:lnTo>
                  <a:pt x="80561" y="4795"/>
                </a:lnTo>
                <a:lnTo>
                  <a:pt x="79541" y="3618"/>
                </a:lnTo>
                <a:lnTo>
                  <a:pt x="70445" y="0"/>
                </a:lnTo>
                <a:close/>
              </a:path>
              <a:path w="92709" h="131445">
                <a:moveTo>
                  <a:pt x="29291" y="77799"/>
                </a:moveTo>
                <a:lnTo>
                  <a:pt x="25186" y="77799"/>
                </a:lnTo>
                <a:lnTo>
                  <a:pt x="29340" y="85181"/>
                </a:lnTo>
                <a:lnTo>
                  <a:pt x="35746" y="90594"/>
                </a:lnTo>
                <a:lnTo>
                  <a:pt x="45116" y="90594"/>
                </a:lnTo>
                <a:lnTo>
                  <a:pt x="56876" y="88359"/>
                </a:lnTo>
                <a:lnTo>
                  <a:pt x="60923" y="86149"/>
                </a:lnTo>
                <a:lnTo>
                  <a:pt x="30962" y="86149"/>
                </a:lnTo>
                <a:lnTo>
                  <a:pt x="29291" y="77799"/>
                </a:lnTo>
                <a:close/>
              </a:path>
              <a:path w="92709" h="131445">
                <a:moveTo>
                  <a:pt x="80561" y="4795"/>
                </a:moveTo>
                <a:lnTo>
                  <a:pt x="61681" y="4795"/>
                </a:lnTo>
                <a:lnTo>
                  <a:pt x="74490" y="8299"/>
                </a:lnTo>
                <a:lnTo>
                  <a:pt x="79670" y="21219"/>
                </a:lnTo>
                <a:lnTo>
                  <a:pt x="71718" y="60138"/>
                </a:lnTo>
                <a:lnTo>
                  <a:pt x="44886" y="86149"/>
                </a:lnTo>
                <a:lnTo>
                  <a:pt x="60923" y="86149"/>
                </a:lnTo>
                <a:lnTo>
                  <a:pt x="68254" y="82146"/>
                </a:lnTo>
                <a:lnTo>
                  <a:pt x="78464" y="72699"/>
                </a:lnTo>
                <a:lnTo>
                  <a:pt x="86722" y="60757"/>
                </a:lnTo>
                <a:lnTo>
                  <a:pt x="92245" y="47062"/>
                </a:lnTo>
                <a:lnTo>
                  <a:pt x="91417" y="26239"/>
                </a:lnTo>
                <a:lnTo>
                  <a:pt x="86857" y="12062"/>
                </a:lnTo>
                <a:lnTo>
                  <a:pt x="80561" y="479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793574" y="3834127"/>
            <a:ext cx="55880" cy="64135"/>
          </a:xfrm>
          <a:custGeom>
            <a:avLst/>
            <a:gdLst/>
            <a:ahLst/>
            <a:cxnLst/>
            <a:rect l="l" t="t" r="r" b="b"/>
            <a:pathLst>
              <a:path w="55879" h="64135">
                <a:moveTo>
                  <a:pt x="11024" y="40173"/>
                </a:moveTo>
                <a:lnTo>
                  <a:pt x="4046" y="40173"/>
                </a:lnTo>
                <a:lnTo>
                  <a:pt x="0" y="43454"/>
                </a:lnTo>
                <a:lnTo>
                  <a:pt x="0" y="49737"/>
                </a:lnTo>
                <a:lnTo>
                  <a:pt x="5708" y="59599"/>
                </a:lnTo>
                <a:lnTo>
                  <a:pt x="20935" y="63574"/>
                </a:lnTo>
                <a:lnTo>
                  <a:pt x="38119" y="59695"/>
                </a:lnTo>
                <a:lnTo>
                  <a:pt x="17053" y="59695"/>
                </a:lnTo>
                <a:lnTo>
                  <a:pt x="9075" y="58398"/>
                </a:lnTo>
                <a:lnTo>
                  <a:pt x="5864" y="53674"/>
                </a:lnTo>
                <a:lnTo>
                  <a:pt x="10468" y="53083"/>
                </a:lnTo>
                <a:lnTo>
                  <a:pt x="13504" y="49557"/>
                </a:lnTo>
                <a:lnTo>
                  <a:pt x="13548" y="41912"/>
                </a:lnTo>
                <a:lnTo>
                  <a:pt x="11024" y="40173"/>
                </a:lnTo>
                <a:close/>
              </a:path>
              <a:path w="55879" h="64135">
                <a:moveTo>
                  <a:pt x="45788" y="0"/>
                </a:moveTo>
                <a:lnTo>
                  <a:pt x="37302" y="0"/>
                </a:lnTo>
                <a:lnTo>
                  <a:pt x="19350" y="5669"/>
                </a:lnTo>
                <a:lnTo>
                  <a:pt x="12532" y="16159"/>
                </a:lnTo>
                <a:lnTo>
                  <a:pt x="11777" y="25836"/>
                </a:lnTo>
                <a:lnTo>
                  <a:pt x="14678" y="29215"/>
                </a:lnTo>
                <a:lnTo>
                  <a:pt x="16611" y="30905"/>
                </a:lnTo>
                <a:lnTo>
                  <a:pt x="20214" y="33727"/>
                </a:lnTo>
                <a:lnTo>
                  <a:pt x="22689" y="34301"/>
                </a:lnTo>
                <a:lnTo>
                  <a:pt x="32256" y="35974"/>
                </a:lnTo>
                <a:lnTo>
                  <a:pt x="35172" y="36564"/>
                </a:lnTo>
                <a:lnTo>
                  <a:pt x="44019" y="38238"/>
                </a:lnTo>
                <a:lnTo>
                  <a:pt x="44019" y="47687"/>
                </a:lnTo>
                <a:lnTo>
                  <a:pt x="42478" y="53050"/>
                </a:lnTo>
                <a:lnTo>
                  <a:pt x="36615" y="56561"/>
                </a:lnTo>
                <a:lnTo>
                  <a:pt x="31159" y="59695"/>
                </a:lnTo>
                <a:lnTo>
                  <a:pt x="38119" y="59695"/>
                </a:lnTo>
                <a:lnTo>
                  <a:pt x="40787" y="59092"/>
                </a:lnTo>
                <a:lnTo>
                  <a:pt x="50296" y="49557"/>
                </a:lnTo>
                <a:lnTo>
                  <a:pt x="52954" y="40905"/>
                </a:lnTo>
                <a:lnTo>
                  <a:pt x="45489" y="27656"/>
                </a:lnTo>
                <a:lnTo>
                  <a:pt x="34044" y="23774"/>
                </a:lnTo>
                <a:lnTo>
                  <a:pt x="32600" y="23458"/>
                </a:lnTo>
                <a:lnTo>
                  <a:pt x="29143" y="22900"/>
                </a:lnTo>
                <a:lnTo>
                  <a:pt x="28308" y="22621"/>
                </a:lnTo>
                <a:lnTo>
                  <a:pt x="23196" y="21620"/>
                </a:lnTo>
                <a:lnTo>
                  <a:pt x="20816" y="18831"/>
                </a:lnTo>
                <a:lnTo>
                  <a:pt x="20690" y="12352"/>
                </a:lnTo>
                <a:lnTo>
                  <a:pt x="23196" y="8578"/>
                </a:lnTo>
                <a:lnTo>
                  <a:pt x="26244" y="6578"/>
                </a:lnTo>
                <a:lnTo>
                  <a:pt x="29963" y="4199"/>
                </a:lnTo>
                <a:lnTo>
                  <a:pt x="34828" y="3920"/>
                </a:lnTo>
                <a:lnTo>
                  <a:pt x="55764" y="3920"/>
                </a:lnTo>
                <a:lnTo>
                  <a:pt x="55764" y="3100"/>
                </a:lnTo>
                <a:lnTo>
                  <a:pt x="45788" y="0"/>
                </a:lnTo>
                <a:close/>
              </a:path>
              <a:path w="55879" h="64135">
                <a:moveTo>
                  <a:pt x="55764" y="3920"/>
                </a:moveTo>
                <a:lnTo>
                  <a:pt x="40087" y="3920"/>
                </a:lnTo>
                <a:lnTo>
                  <a:pt x="47279" y="4330"/>
                </a:lnTo>
                <a:lnTo>
                  <a:pt x="50326" y="8940"/>
                </a:lnTo>
                <a:lnTo>
                  <a:pt x="46804" y="9792"/>
                </a:lnTo>
                <a:lnTo>
                  <a:pt x="44625" y="12745"/>
                </a:lnTo>
                <a:lnTo>
                  <a:pt x="44625" y="18831"/>
                </a:lnTo>
                <a:lnTo>
                  <a:pt x="47377" y="20111"/>
                </a:lnTo>
                <a:lnTo>
                  <a:pt x="50556" y="20111"/>
                </a:lnTo>
                <a:lnTo>
                  <a:pt x="55764" y="19258"/>
                </a:lnTo>
                <a:lnTo>
                  <a:pt x="55764" y="392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935640" y="3796775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549" y="0"/>
                </a:lnTo>
              </a:path>
            </a:pathLst>
          </a:custGeom>
          <a:ln w="907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7935625" y="3835258"/>
            <a:ext cx="132715" cy="0"/>
          </a:xfrm>
          <a:custGeom>
            <a:avLst/>
            <a:gdLst/>
            <a:ahLst/>
            <a:cxnLst/>
            <a:rect l="l" t="t" r="r" b="b"/>
            <a:pathLst>
              <a:path w="132715">
                <a:moveTo>
                  <a:pt x="0" y="0"/>
                </a:moveTo>
                <a:lnTo>
                  <a:pt x="132565" y="0"/>
                </a:lnTo>
              </a:path>
            </a:pathLst>
          </a:custGeom>
          <a:ln w="907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8142792" y="3733332"/>
            <a:ext cx="84455" cy="137160"/>
          </a:xfrm>
          <a:custGeom>
            <a:avLst/>
            <a:gdLst/>
            <a:ahLst/>
            <a:cxnLst/>
            <a:rect l="l" t="t" r="r" b="b"/>
            <a:pathLst>
              <a:path w="84454" h="137160">
                <a:moveTo>
                  <a:pt x="48675" y="0"/>
                </a:moveTo>
                <a:lnTo>
                  <a:pt x="6594" y="27980"/>
                </a:lnTo>
                <a:lnTo>
                  <a:pt x="0" y="63406"/>
                </a:lnTo>
                <a:lnTo>
                  <a:pt x="192" y="77231"/>
                </a:lnTo>
                <a:lnTo>
                  <a:pt x="17736" y="127573"/>
                </a:lnTo>
                <a:lnTo>
                  <a:pt x="39446" y="136980"/>
                </a:lnTo>
                <a:lnTo>
                  <a:pt x="51221" y="135720"/>
                </a:lnTo>
                <a:lnTo>
                  <a:pt x="58463" y="132618"/>
                </a:lnTo>
                <a:lnTo>
                  <a:pt x="41907" y="132618"/>
                </a:lnTo>
                <a:lnTo>
                  <a:pt x="32021" y="129944"/>
                </a:lnTo>
                <a:lnTo>
                  <a:pt x="17572" y="90296"/>
                </a:lnTo>
                <a:lnTo>
                  <a:pt x="16716" y="70753"/>
                </a:lnTo>
                <a:lnTo>
                  <a:pt x="16803" y="52009"/>
                </a:lnTo>
                <a:lnTo>
                  <a:pt x="25587" y="11563"/>
                </a:lnTo>
                <a:lnTo>
                  <a:pt x="35724" y="4677"/>
                </a:lnTo>
                <a:lnTo>
                  <a:pt x="59256" y="4677"/>
                </a:lnTo>
                <a:lnTo>
                  <a:pt x="58408" y="3927"/>
                </a:lnTo>
                <a:lnTo>
                  <a:pt x="48675" y="0"/>
                </a:lnTo>
                <a:close/>
              </a:path>
              <a:path w="84454" h="137160">
                <a:moveTo>
                  <a:pt x="59256" y="4677"/>
                </a:moveTo>
                <a:lnTo>
                  <a:pt x="35724" y="4677"/>
                </a:lnTo>
                <a:lnTo>
                  <a:pt x="48151" y="5674"/>
                </a:lnTo>
                <a:lnTo>
                  <a:pt x="58708" y="12200"/>
                </a:lnTo>
                <a:lnTo>
                  <a:pt x="65274" y="26785"/>
                </a:lnTo>
                <a:lnTo>
                  <a:pt x="66691" y="38896"/>
                </a:lnTo>
                <a:lnTo>
                  <a:pt x="67239" y="52009"/>
                </a:lnTo>
                <a:lnTo>
                  <a:pt x="67170" y="82150"/>
                </a:lnTo>
                <a:lnTo>
                  <a:pt x="59909" y="121383"/>
                </a:lnTo>
                <a:lnTo>
                  <a:pt x="41907" y="132618"/>
                </a:lnTo>
                <a:lnTo>
                  <a:pt x="58463" y="132618"/>
                </a:lnTo>
                <a:lnTo>
                  <a:pt x="82045" y="93979"/>
                </a:lnTo>
                <a:lnTo>
                  <a:pt x="84035" y="70753"/>
                </a:lnTo>
                <a:lnTo>
                  <a:pt x="83916" y="63406"/>
                </a:lnTo>
                <a:lnTo>
                  <a:pt x="83730" y="55769"/>
                </a:lnTo>
                <a:lnTo>
                  <a:pt x="82419" y="43085"/>
                </a:lnTo>
                <a:lnTo>
                  <a:pt x="79544" y="30674"/>
                </a:lnTo>
                <a:lnTo>
                  <a:pt x="69107" y="13388"/>
                </a:lnTo>
                <a:lnTo>
                  <a:pt x="59256" y="467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8251884" y="3844740"/>
            <a:ext cx="21590" cy="21590"/>
          </a:xfrm>
          <a:custGeom>
            <a:avLst/>
            <a:gdLst/>
            <a:ahLst/>
            <a:cxnLst/>
            <a:rect l="l" t="t" r="r" b="b"/>
            <a:pathLst>
              <a:path w="21590" h="21589">
                <a:moveTo>
                  <a:pt x="16365" y="0"/>
                </a:moveTo>
                <a:lnTo>
                  <a:pt x="4799" y="0"/>
                </a:lnTo>
                <a:lnTo>
                  <a:pt x="0" y="4806"/>
                </a:lnTo>
                <a:lnTo>
                  <a:pt x="0" y="16404"/>
                </a:lnTo>
                <a:lnTo>
                  <a:pt x="4799" y="21210"/>
                </a:lnTo>
                <a:lnTo>
                  <a:pt x="16365" y="21210"/>
                </a:lnTo>
                <a:lnTo>
                  <a:pt x="21149" y="16404"/>
                </a:lnTo>
                <a:lnTo>
                  <a:pt x="21165" y="4806"/>
                </a:lnTo>
                <a:lnTo>
                  <a:pt x="1636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8299722" y="3733300"/>
            <a:ext cx="81915" cy="135255"/>
          </a:xfrm>
          <a:custGeom>
            <a:avLst/>
            <a:gdLst/>
            <a:ahLst/>
            <a:cxnLst/>
            <a:rect l="l" t="t" r="r" b="b"/>
            <a:pathLst>
              <a:path w="81915" h="135254">
                <a:moveTo>
                  <a:pt x="17527" y="105862"/>
                </a:moveTo>
                <a:lnTo>
                  <a:pt x="9941" y="105862"/>
                </a:lnTo>
                <a:lnTo>
                  <a:pt x="3946" y="107667"/>
                </a:lnTo>
                <a:lnTo>
                  <a:pt x="3978" y="115575"/>
                </a:lnTo>
                <a:lnTo>
                  <a:pt x="7940" y="127821"/>
                </a:lnTo>
                <a:lnTo>
                  <a:pt x="19069" y="135253"/>
                </a:lnTo>
                <a:lnTo>
                  <a:pt x="33614" y="134481"/>
                </a:lnTo>
                <a:lnTo>
                  <a:pt x="44060" y="131519"/>
                </a:lnTo>
                <a:lnTo>
                  <a:pt x="28191" y="131519"/>
                </a:lnTo>
                <a:lnTo>
                  <a:pt x="17380" y="131109"/>
                </a:lnTo>
                <a:lnTo>
                  <a:pt x="11972" y="124269"/>
                </a:lnTo>
                <a:lnTo>
                  <a:pt x="20738" y="124269"/>
                </a:lnTo>
                <a:lnTo>
                  <a:pt x="22327" y="118461"/>
                </a:lnTo>
                <a:lnTo>
                  <a:pt x="22327" y="108848"/>
                </a:lnTo>
                <a:lnTo>
                  <a:pt x="17527" y="105862"/>
                </a:lnTo>
                <a:close/>
              </a:path>
              <a:path w="81915" h="135254">
                <a:moveTo>
                  <a:pt x="81190" y="69035"/>
                </a:moveTo>
                <a:lnTo>
                  <a:pt x="64085" y="69035"/>
                </a:lnTo>
                <a:lnTo>
                  <a:pt x="64062" y="75689"/>
                </a:lnTo>
                <a:lnTo>
                  <a:pt x="61910" y="98860"/>
                </a:lnTo>
                <a:lnTo>
                  <a:pt x="32318" y="131507"/>
                </a:lnTo>
                <a:lnTo>
                  <a:pt x="28191" y="131519"/>
                </a:lnTo>
                <a:lnTo>
                  <a:pt x="44101" y="131507"/>
                </a:lnTo>
                <a:lnTo>
                  <a:pt x="74019" y="104362"/>
                </a:lnTo>
                <a:lnTo>
                  <a:pt x="81531" y="75689"/>
                </a:lnTo>
                <a:lnTo>
                  <a:pt x="81190" y="69035"/>
                </a:lnTo>
                <a:close/>
              </a:path>
              <a:path w="81915" h="135254">
                <a:moveTo>
                  <a:pt x="47776" y="0"/>
                </a:moveTo>
                <a:lnTo>
                  <a:pt x="4375" y="21767"/>
                </a:lnTo>
                <a:lnTo>
                  <a:pt x="0" y="33261"/>
                </a:lnTo>
                <a:lnTo>
                  <a:pt x="1216" y="51469"/>
                </a:lnTo>
                <a:lnTo>
                  <a:pt x="5679" y="66229"/>
                </a:lnTo>
                <a:lnTo>
                  <a:pt x="12878" y="77429"/>
                </a:lnTo>
                <a:lnTo>
                  <a:pt x="22304" y="84955"/>
                </a:lnTo>
                <a:lnTo>
                  <a:pt x="33444" y="88695"/>
                </a:lnTo>
                <a:lnTo>
                  <a:pt x="48673" y="86207"/>
                </a:lnTo>
                <a:lnTo>
                  <a:pt x="50724" y="84669"/>
                </a:lnTo>
                <a:lnTo>
                  <a:pt x="26750" y="84669"/>
                </a:lnTo>
                <a:lnTo>
                  <a:pt x="20541" y="72004"/>
                </a:lnTo>
                <a:lnTo>
                  <a:pt x="17514" y="60345"/>
                </a:lnTo>
                <a:lnTo>
                  <a:pt x="16955" y="46996"/>
                </a:lnTo>
                <a:lnTo>
                  <a:pt x="17262" y="32308"/>
                </a:lnTo>
                <a:lnTo>
                  <a:pt x="19422" y="20765"/>
                </a:lnTo>
                <a:lnTo>
                  <a:pt x="29586" y="7886"/>
                </a:lnTo>
                <a:lnTo>
                  <a:pt x="39718" y="4391"/>
                </a:lnTo>
                <a:lnTo>
                  <a:pt x="57907" y="4391"/>
                </a:lnTo>
                <a:lnTo>
                  <a:pt x="55982" y="2947"/>
                </a:lnTo>
                <a:lnTo>
                  <a:pt x="47776" y="0"/>
                </a:lnTo>
                <a:close/>
              </a:path>
              <a:path w="81915" h="135254">
                <a:moveTo>
                  <a:pt x="57907" y="4391"/>
                </a:moveTo>
                <a:lnTo>
                  <a:pt x="39718" y="4391"/>
                </a:lnTo>
                <a:lnTo>
                  <a:pt x="52460" y="8714"/>
                </a:lnTo>
                <a:lnTo>
                  <a:pt x="60046" y="19600"/>
                </a:lnTo>
                <a:lnTo>
                  <a:pt x="62522" y="31270"/>
                </a:lnTo>
                <a:lnTo>
                  <a:pt x="63422" y="44833"/>
                </a:lnTo>
                <a:lnTo>
                  <a:pt x="61865" y="60866"/>
                </a:lnTo>
                <a:lnTo>
                  <a:pt x="56805" y="74270"/>
                </a:lnTo>
                <a:lnTo>
                  <a:pt x="47760" y="82800"/>
                </a:lnTo>
                <a:lnTo>
                  <a:pt x="39135" y="84669"/>
                </a:lnTo>
                <a:lnTo>
                  <a:pt x="50724" y="84669"/>
                </a:lnTo>
                <a:lnTo>
                  <a:pt x="58549" y="78799"/>
                </a:lnTo>
                <a:lnTo>
                  <a:pt x="64085" y="69035"/>
                </a:lnTo>
                <a:lnTo>
                  <a:pt x="81190" y="69035"/>
                </a:lnTo>
                <a:lnTo>
                  <a:pt x="80277" y="51177"/>
                </a:lnTo>
                <a:lnTo>
                  <a:pt x="76555" y="32308"/>
                </a:lnTo>
                <a:lnTo>
                  <a:pt x="70911" y="18436"/>
                </a:lnTo>
                <a:lnTo>
                  <a:pt x="63873" y="8869"/>
                </a:lnTo>
                <a:lnTo>
                  <a:pt x="57907" y="439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7521548" y="2261115"/>
            <a:ext cx="130175" cy="189230"/>
          </a:xfrm>
          <a:custGeom>
            <a:avLst/>
            <a:gdLst/>
            <a:ahLst/>
            <a:cxnLst/>
            <a:rect l="l" t="t" r="r" b="b"/>
            <a:pathLst>
              <a:path w="130175" h="189230">
                <a:moveTo>
                  <a:pt x="60948" y="0"/>
                </a:moveTo>
                <a:lnTo>
                  <a:pt x="22580" y="15576"/>
                </a:lnTo>
                <a:lnTo>
                  <a:pt x="1534" y="50716"/>
                </a:lnTo>
                <a:lnTo>
                  <a:pt x="0" y="65124"/>
                </a:lnTo>
                <a:lnTo>
                  <a:pt x="294" y="124179"/>
                </a:lnTo>
                <a:lnTo>
                  <a:pt x="17350" y="167391"/>
                </a:lnTo>
                <a:lnTo>
                  <a:pt x="53801" y="187317"/>
                </a:lnTo>
                <a:lnTo>
                  <a:pt x="69073" y="188726"/>
                </a:lnTo>
                <a:lnTo>
                  <a:pt x="83205" y="186291"/>
                </a:lnTo>
                <a:lnTo>
                  <a:pt x="116852" y="163136"/>
                </a:lnTo>
                <a:lnTo>
                  <a:pt x="130041" y="123589"/>
                </a:lnTo>
                <a:lnTo>
                  <a:pt x="129403" y="57980"/>
                </a:lnTo>
                <a:lnTo>
                  <a:pt x="112664" y="21315"/>
                </a:lnTo>
                <a:lnTo>
                  <a:pt x="76216" y="1404"/>
                </a:lnTo>
                <a:lnTo>
                  <a:pt x="6094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521547" y="2261114"/>
            <a:ext cx="130175" cy="189230"/>
          </a:xfrm>
          <a:custGeom>
            <a:avLst/>
            <a:gdLst/>
            <a:ahLst/>
            <a:cxnLst/>
            <a:rect l="l" t="t" r="r" b="b"/>
            <a:pathLst>
              <a:path w="130175" h="189230">
                <a:moveTo>
                  <a:pt x="294" y="124179"/>
                </a:moveTo>
                <a:lnTo>
                  <a:pt x="0" y="65124"/>
                </a:lnTo>
                <a:lnTo>
                  <a:pt x="13176" y="25587"/>
                </a:lnTo>
                <a:lnTo>
                  <a:pt x="46819" y="2427"/>
                </a:lnTo>
                <a:lnTo>
                  <a:pt x="60951" y="0"/>
                </a:lnTo>
                <a:lnTo>
                  <a:pt x="76218" y="1404"/>
                </a:lnTo>
                <a:lnTo>
                  <a:pt x="112666" y="21316"/>
                </a:lnTo>
                <a:lnTo>
                  <a:pt x="129403" y="57982"/>
                </a:lnTo>
                <a:lnTo>
                  <a:pt x="130042" y="123588"/>
                </a:lnTo>
                <a:lnTo>
                  <a:pt x="128501" y="137996"/>
                </a:lnTo>
                <a:lnTo>
                  <a:pt x="107445" y="173133"/>
                </a:lnTo>
                <a:lnTo>
                  <a:pt x="69074" y="188726"/>
                </a:lnTo>
                <a:lnTo>
                  <a:pt x="53802" y="187316"/>
                </a:lnTo>
                <a:lnTo>
                  <a:pt x="17351" y="167391"/>
                </a:lnTo>
                <a:lnTo>
                  <a:pt x="645" y="130699"/>
                </a:lnTo>
                <a:lnTo>
                  <a:pt x="294" y="124179"/>
                </a:lnTo>
                <a:close/>
              </a:path>
            </a:pathLst>
          </a:custGeom>
          <a:ln w="24583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 txBox="1"/>
          <p:nvPr/>
        </p:nvSpPr>
        <p:spPr>
          <a:xfrm>
            <a:off x="7133890" y="1979300"/>
            <a:ext cx="73215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0" dirty="0">
                <a:solidFill>
                  <a:srgbClr val="231F20"/>
                </a:solidFill>
                <a:latin typeface="Arial"/>
                <a:cs typeface="Arial"/>
              </a:rPr>
              <a:t>Experiment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7098920" y="3369632"/>
            <a:ext cx="114300" cy="90170"/>
          </a:xfrm>
          <a:custGeom>
            <a:avLst/>
            <a:gdLst/>
            <a:ahLst/>
            <a:cxnLst/>
            <a:rect l="l" t="t" r="r" b="b"/>
            <a:pathLst>
              <a:path w="114300" h="90170">
                <a:moveTo>
                  <a:pt x="88363" y="77819"/>
                </a:moveTo>
                <a:lnTo>
                  <a:pt x="69018" y="77819"/>
                </a:lnTo>
                <a:lnTo>
                  <a:pt x="80530" y="85403"/>
                </a:lnTo>
                <a:lnTo>
                  <a:pt x="91775" y="89652"/>
                </a:lnTo>
                <a:lnTo>
                  <a:pt x="104745" y="89775"/>
                </a:lnTo>
                <a:lnTo>
                  <a:pt x="107302" y="85378"/>
                </a:lnTo>
                <a:lnTo>
                  <a:pt x="88363" y="85378"/>
                </a:lnTo>
                <a:lnTo>
                  <a:pt x="88363" y="77819"/>
                </a:lnTo>
                <a:close/>
              </a:path>
              <a:path w="114300" h="90170">
                <a:moveTo>
                  <a:pt x="56387" y="0"/>
                </a:moveTo>
                <a:lnTo>
                  <a:pt x="18409" y="16197"/>
                </a:lnTo>
                <a:lnTo>
                  <a:pt x="0" y="52431"/>
                </a:lnTo>
                <a:lnTo>
                  <a:pt x="2227" y="67939"/>
                </a:lnTo>
                <a:lnTo>
                  <a:pt x="8852" y="79818"/>
                </a:lnTo>
                <a:lnTo>
                  <a:pt x="19537" y="87360"/>
                </a:lnTo>
                <a:lnTo>
                  <a:pt x="34807" y="87947"/>
                </a:lnTo>
                <a:lnTo>
                  <a:pt x="47663" y="86575"/>
                </a:lnTo>
                <a:lnTo>
                  <a:pt x="52338" y="85166"/>
                </a:lnTo>
                <a:lnTo>
                  <a:pt x="37544" y="85166"/>
                </a:lnTo>
                <a:lnTo>
                  <a:pt x="22388" y="81266"/>
                </a:lnTo>
                <a:lnTo>
                  <a:pt x="15731" y="70516"/>
                </a:lnTo>
                <a:lnTo>
                  <a:pt x="16309" y="57169"/>
                </a:lnTo>
                <a:lnTo>
                  <a:pt x="18767" y="43509"/>
                </a:lnTo>
                <a:lnTo>
                  <a:pt x="22623" y="31183"/>
                </a:lnTo>
                <a:lnTo>
                  <a:pt x="34441" y="15057"/>
                </a:lnTo>
                <a:lnTo>
                  <a:pt x="44511" y="7013"/>
                </a:lnTo>
                <a:lnTo>
                  <a:pt x="52646" y="4438"/>
                </a:lnTo>
                <a:lnTo>
                  <a:pt x="70370" y="4438"/>
                </a:lnTo>
                <a:lnTo>
                  <a:pt x="67564" y="2530"/>
                </a:lnTo>
                <a:lnTo>
                  <a:pt x="56387" y="0"/>
                </a:lnTo>
                <a:close/>
              </a:path>
              <a:path w="114300" h="90170">
                <a:moveTo>
                  <a:pt x="109840" y="73764"/>
                </a:moveTo>
                <a:lnTo>
                  <a:pt x="107202" y="73764"/>
                </a:lnTo>
                <a:lnTo>
                  <a:pt x="106613" y="74338"/>
                </a:lnTo>
                <a:lnTo>
                  <a:pt x="105991" y="75732"/>
                </a:lnTo>
                <a:lnTo>
                  <a:pt x="102336" y="85378"/>
                </a:lnTo>
                <a:lnTo>
                  <a:pt x="107302" y="85378"/>
                </a:lnTo>
                <a:lnTo>
                  <a:pt x="111070" y="78898"/>
                </a:lnTo>
                <a:lnTo>
                  <a:pt x="111070" y="74338"/>
                </a:lnTo>
                <a:lnTo>
                  <a:pt x="109840" y="73764"/>
                </a:lnTo>
                <a:close/>
              </a:path>
              <a:path w="114300" h="90170">
                <a:moveTo>
                  <a:pt x="70370" y="4438"/>
                </a:moveTo>
                <a:lnTo>
                  <a:pt x="52646" y="4438"/>
                </a:lnTo>
                <a:lnTo>
                  <a:pt x="66187" y="9334"/>
                </a:lnTo>
                <a:lnTo>
                  <a:pt x="72654" y="21305"/>
                </a:lnTo>
                <a:lnTo>
                  <a:pt x="74661" y="36038"/>
                </a:lnTo>
                <a:lnTo>
                  <a:pt x="74814" y="67939"/>
                </a:lnTo>
                <a:lnTo>
                  <a:pt x="60388" y="77959"/>
                </a:lnTo>
                <a:lnTo>
                  <a:pt x="47730" y="83214"/>
                </a:lnTo>
                <a:lnTo>
                  <a:pt x="37544" y="85166"/>
                </a:lnTo>
                <a:lnTo>
                  <a:pt x="52338" y="85166"/>
                </a:lnTo>
                <a:lnTo>
                  <a:pt x="58826" y="83210"/>
                </a:lnTo>
                <a:lnTo>
                  <a:pt x="69018" y="77819"/>
                </a:lnTo>
                <a:lnTo>
                  <a:pt x="88363" y="77819"/>
                </a:lnTo>
                <a:lnTo>
                  <a:pt x="88363" y="60608"/>
                </a:lnTo>
                <a:lnTo>
                  <a:pt x="90394" y="58213"/>
                </a:lnTo>
                <a:lnTo>
                  <a:pt x="97238" y="48223"/>
                </a:lnTo>
                <a:lnTo>
                  <a:pt x="92027" y="48223"/>
                </a:lnTo>
                <a:lnTo>
                  <a:pt x="88347" y="40774"/>
                </a:lnTo>
                <a:lnTo>
                  <a:pt x="85414" y="21960"/>
                </a:lnTo>
                <a:lnTo>
                  <a:pt x="77863" y="9531"/>
                </a:lnTo>
                <a:lnTo>
                  <a:pt x="70370" y="4438"/>
                </a:lnTo>
                <a:close/>
              </a:path>
              <a:path w="114300" h="90170">
                <a:moveTo>
                  <a:pt x="113476" y="9672"/>
                </a:moveTo>
                <a:lnTo>
                  <a:pt x="109217" y="9672"/>
                </a:lnTo>
                <a:lnTo>
                  <a:pt x="109217" y="10279"/>
                </a:lnTo>
                <a:lnTo>
                  <a:pt x="108218" y="13839"/>
                </a:lnTo>
                <a:lnTo>
                  <a:pt x="104300" y="25156"/>
                </a:lnTo>
                <a:lnTo>
                  <a:pt x="98893" y="36903"/>
                </a:lnTo>
                <a:lnTo>
                  <a:pt x="92027" y="48223"/>
                </a:lnTo>
                <a:lnTo>
                  <a:pt x="97238" y="48223"/>
                </a:lnTo>
                <a:lnTo>
                  <a:pt x="113682" y="11725"/>
                </a:lnTo>
                <a:lnTo>
                  <a:pt x="113690" y="11247"/>
                </a:lnTo>
                <a:lnTo>
                  <a:pt x="113476" y="967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230050" y="3425794"/>
            <a:ext cx="60960" cy="62865"/>
          </a:xfrm>
          <a:custGeom>
            <a:avLst/>
            <a:gdLst/>
            <a:ahLst/>
            <a:cxnLst/>
            <a:rect l="l" t="t" r="r" b="b"/>
            <a:pathLst>
              <a:path w="60959" h="62864">
                <a:moveTo>
                  <a:pt x="47746" y="0"/>
                </a:moveTo>
                <a:lnTo>
                  <a:pt x="40143" y="0"/>
                </a:lnTo>
                <a:lnTo>
                  <a:pt x="26250" y="2738"/>
                </a:lnTo>
                <a:lnTo>
                  <a:pt x="14091" y="10068"/>
                </a:lnTo>
                <a:lnTo>
                  <a:pt x="4923" y="20656"/>
                </a:lnTo>
                <a:lnTo>
                  <a:pt x="0" y="33172"/>
                </a:lnTo>
                <a:lnTo>
                  <a:pt x="2259" y="48016"/>
                </a:lnTo>
                <a:lnTo>
                  <a:pt x="10025" y="58339"/>
                </a:lnTo>
                <a:lnTo>
                  <a:pt x="23343" y="62759"/>
                </a:lnTo>
                <a:lnTo>
                  <a:pt x="43599" y="59500"/>
                </a:lnTo>
                <a:lnTo>
                  <a:pt x="44551" y="58973"/>
                </a:lnTo>
                <a:lnTo>
                  <a:pt x="15342" y="58973"/>
                </a:lnTo>
                <a:lnTo>
                  <a:pt x="10787" y="52132"/>
                </a:lnTo>
                <a:lnTo>
                  <a:pt x="10787" y="43487"/>
                </a:lnTo>
                <a:lnTo>
                  <a:pt x="12079" y="33780"/>
                </a:lnTo>
                <a:lnTo>
                  <a:pt x="16965" y="19710"/>
                </a:lnTo>
                <a:lnTo>
                  <a:pt x="28020" y="8044"/>
                </a:lnTo>
                <a:lnTo>
                  <a:pt x="38083" y="3978"/>
                </a:lnTo>
                <a:lnTo>
                  <a:pt x="42094" y="3872"/>
                </a:lnTo>
                <a:lnTo>
                  <a:pt x="58722" y="3872"/>
                </a:lnTo>
                <a:lnTo>
                  <a:pt x="58722" y="2641"/>
                </a:lnTo>
                <a:lnTo>
                  <a:pt x="47746" y="0"/>
                </a:lnTo>
                <a:close/>
              </a:path>
              <a:path w="60959" h="62864">
                <a:moveTo>
                  <a:pt x="59278" y="44570"/>
                </a:moveTo>
                <a:lnTo>
                  <a:pt x="57279" y="44570"/>
                </a:lnTo>
                <a:lnTo>
                  <a:pt x="55871" y="45981"/>
                </a:lnTo>
                <a:lnTo>
                  <a:pt x="41696" y="55958"/>
                </a:lnTo>
                <a:lnTo>
                  <a:pt x="29324" y="58817"/>
                </a:lnTo>
                <a:lnTo>
                  <a:pt x="15342" y="58973"/>
                </a:lnTo>
                <a:lnTo>
                  <a:pt x="44551" y="58973"/>
                </a:lnTo>
                <a:lnTo>
                  <a:pt x="55727" y="52792"/>
                </a:lnTo>
                <a:lnTo>
                  <a:pt x="60440" y="47431"/>
                </a:lnTo>
                <a:lnTo>
                  <a:pt x="60448" y="45981"/>
                </a:lnTo>
                <a:lnTo>
                  <a:pt x="59278" y="44570"/>
                </a:lnTo>
                <a:close/>
              </a:path>
              <a:path w="60959" h="62864">
                <a:moveTo>
                  <a:pt x="58722" y="3872"/>
                </a:moveTo>
                <a:lnTo>
                  <a:pt x="42094" y="3872"/>
                </a:lnTo>
                <a:lnTo>
                  <a:pt x="48925" y="4150"/>
                </a:lnTo>
                <a:lnTo>
                  <a:pt x="52480" y="8267"/>
                </a:lnTo>
                <a:lnTo>
                  <a:pt x="47335" y="9088"/>
                </a:lnTo>
                <a:lnTo>
                  <a:pt x="45190" y="12910"/>
                </a:lnTo>
                <a:lnTo>
                  <a:pt x="45190" y="19587"/>
                </a:lnTo>
                <a:lnTo>
                  <a:pt x="48155" y="20948"/>
                </a:lnTo>
                <a:lnTo>
                  <a:pt x="53774" y="20948"/>
                </a:lnTo>
                <a:lnTo>
                  <a:pt x="58722" y="18717"/>
                </a:lnTo>
                <a:lnTo>
                  <a:pt x="58722" y="387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299372" y="3425794"/>
            <a:ext cx="66040" cy="62865"/>
          </a:xfrm>
          <a:custGeom>
            <a:avLst/>
            <a:gdLst/>
            <a:ahLst/>
            <a:cxnLst/>
            <a:rect l="l" t="t" r="r" b="b"/>
            <a:pathLst>
              <a:path w="66040" h="62864">
                <a:moveTo>
                  <a:pt x="28910" y="3872"/>
                </a:moveTo>
                <a:lnTo>
                  <a:pt x="19527" y="3872"/>
                </a:lnTo>
                <a:lnTo>
                  <a:pt x="20449" y="6659"/>
                </a:lnTo>
                <a:lnTo>
                  <a:pt x="20542" y="13352"/>
                </a:lnTo>
                <a:lnTo>
                  <a:pt x="19066" y="19193"/>
                </a:lnTo>
                <a:lnTo>
                  <a:pt x="17265" y="26033"/>
                </a:lnTo>
                <a:lnTo>
                  <a:pt x="15857" y="31742"/>
                </a:lnTo>
                <a:lnTo>
                  <a:pt x="15137" y="34825"/>
                </a:lnTo>
                <a:lnTo>
                  <a:pt x="10614" y="52658"/>
                </a:lnTo>
                <a:lnTo>
                  <a:pt x="10058" y="54479"/>
                </a:lnTo>
                <a:lnTo>
                  <a:pt x="9206" y="57972"/>
                </a:lnTo>
                <a:lnTo>
                  <a:pt x="9206" y="61450"/>
                </a:lnTo>
                <a:lnTo>
                  <a:pt x="11744" y="62844"/>
                </a:lnTo>
                <a:lnTo>
                  <a:pt x="16135" y="62844"/>
                </a:lnTo>
                <a:lnTo>
                  <a:pt x="18969" y="61564"/>
                </a:lnTo>
                <a:lnTo>
                  <a:pt x="20100" y="58793"/>
                </a:lnTo>
                <a:lnTo>
                  <a:pt x="20394" y="57972"/>
                </a:lnTo>
                <a:lnTo>
                  <a:pt x="21935" y="51837"/>
                </a:lnTo>
                <a:lnTo>
                  <a:pt x="22787" y="48343"/>
                </a:lnTo>
                <a:lnTo>
                  <a:pt x="26620" y="33284"/>
                </a:lnTo>
                <a:lnTo>
                  <a:pt x="26751" y="32448"/>
                </a:lnTo>
                <a:lnTo>
                  <a:pt x="30011" y="19898"/>
                </a:lnTo>
                <a:lnTo>
                  <a:pt x="30289" y="19193"/>
                </a:lnTo>
                <a:lnTo>
                  <a:pt x="30585" y="18093"/>
                </a:lnTo>
                <a:lnTo>
                  <a:pt x="34679" y="11106"/>
                </a:lnTo>
                <a:lnTo>
                  <a:pt x="36194" y="9989"/>
                </a:lnTo>
                <a:lnTo>
                  <a:pt x="30732" y="9989"/>
                </a:lnTo>
                <a:lnTo>
                  <a:pt x="28910" y="3872"/>
                </a:lnTo>
                <a:close/>
              </a:path>
              <a:path w="66040" h="62864">
                <a:moveTo>
                  <a:pt x="19592" y="0"/>
                </a:moveTo>
                <a:lnTo>
                  <a:pt x="10975" y="0"/>
                </a:lnTo>
                <a:lnTo>
                  <a:pt x="7485" y="3199"/>
                </a:lnTo>
                <a:lnTo>
                  <a:pt x="5107" y="7316"/>
                </a:lnTo>
                <a:lnTo>
                  <a:pt x="1964" y="12548"/>
                </a:lnTo>
                <a:lnTo>
                  <a:pt x="0" y="20619"/>
                </a:lnTo>
                <a:lnTo>
                  <a:pt x="0" y="23147"/>
                </a:lnTo>
                <a:lnTo>
                  <a:pt x="4373" y="23147"/>
                </a:lnTo>
                <a:lnTo>
                  <a:pt x="4537" y="22703"/>
                </a:lnTo>
                <a:lnTo>
                  <a:pt x="5732" y="18093"/>
                </a:lnTo>
                <a:lnTo>
                  <a:pt x="7633" y="10416"/>
                </a:lnTo>
                <a:lnTo>
                  <a:pt x="10320" y="3872"/>
                </a:lnTo>
                <a:lnTo>
                  <a:pt x="28910" y="3872"/>
                </a:lnTo>
                <a:lnTo>
                  <a:pt x="28177" y="1410"/>
                </a:lnTo>
                <a:lnTo>
                  <a:pt x="19592" y="0"/>
                </a:lnTo>
                <a:close/>
              </a:path>
              <a:path w="66040" h="62864">
                <a:moveTo>
                  <a:pt x="65528" y="3872"/>
                </a:moveTo>
                <a:lnTo>
                  <a:pt x="52095" y="3872"/>
                </a:lnTo>
                <a:lnTo>
                  <a:pt x="55633" y="4019"/>
                </a:lnTo>
                <a:lnTo>
                  <a:pt x="58466" y="6069"/>
                </a:lnTo>
                <a:lnTo>
                  <a:pt x="53765" y="7316"/>
                </a:lnTo>
                <a:lnTo>
                  <a:pt x="52002" y="11106"/>
                </a:lnTo>
                <a:lnTo>
                  <a:pt x="51979" y="16682"/>
                </a:lnTo>
                <a:lnTo>
                  <a:pt x="54389" y="18750"/>
                </a:lnTo>
                <a:lnTo>
                  <a:pt x="60859" y="18750"/>
                </a:lnTo>
                <a:lnTo>
                  <a:pt x="65528" y="16092"/>
                </a:lnTo>
                <a:lnTo>
                  <a:pt x="65528" y="3872"/>
                </a:lnTo>
                <a:close/>
              </a:path>
              <a:path w="66040" h="62864">
                <a:moveTo>
                  <a:pt x="57763" y="0"/>
                </a:moveTo>
                <a:lnTo>
                  <a:pt x="43248" y="0"/>
                </a:lnTo>
                <a:lnTo>
                  <a:pt x="36925" y="2952"/>
                </a:lnTo>
                <a:lnTo>
                  <a:pt x="30732" y="9989"/>
                </a:lnTo>
                <a:lnTo>
                  <a:pt x="36194" y="9989"/>
                </a:lnTo>
                <a:lnTo>
                  <a:pt x="39218" y="7759"/>
                </a:lnTo>
                <a:lnTo>
                  <a:pt x="40775" y="6659"/>
                </a:lnTo>
                <a:lnTo>
                  <a:pt x="44574" y="3872"/>
                </a:lnTo>
                <a:lnTo>
                  <a:pt x="65528" y="3872"/>
                </a:lnTo>
                <a:lnTo>
                  <a:pt x="65528" y="2936"/>
                </a:lnTo>
                <a:lnTo>
                  <a:pt x="5776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378873" y="3395479"/>
            <a:ext cx="43180" cy="93345"/>
          </a:xfrm>
          <a:custGeom>
            <a:avLst/>
            <a:gdLst/>
            <a:ahLst/>
            <a:cxnLst/>
            <a:rect l="l" t="t" r="r" b="b"/>
            <a:pathLst>
              <a:path w="43179" h="93345">
                <a:moveTo>
                  <a:pt x="37499" y="0"/>
                </a:moveTo>
                <a:lnTo>
                  <a:pt x="29734" y="0"/>
                </a:lnTo>
                <a:lnTo>
                  <a:pt x="25622" y="3543"/>
                </a:lnTo>
                <a:lnTo>
                  <a:pt x="25622" y="9792"/>
                </a:lnTo>
                <a:lnTo>
                  <a:pt x="27457" y="12680"/>
                </a:lnTo>
                <a:lnTo>
                  <a:pt x="35386" y="12680"/>
                </a:lnTo>
                <a:lnTo>
                  <a:pt x="39203" y="8858"/>
                </a:lnTo>
                <a:lnTo>
                  <a:pt x="39203" y="2985"/>
                </a:lnTo>
                <a:lnTo>
                  <a:pt x="37499" y="0"/>
                </a:lnTo>
                <a:close/>
              </a:path>
              <a:path w="43179" h="93345">
                <a:moveTo>
                  <a:pt x="32410" y="34187"/>
                </a:moveTo>
                <a:lnTo>
                  <a:pt x="22525" y="34187"/>
                </a:lnTo>
                <a:lnTo>
                  <a:pt x="23787" y="35302"/>
                </a:lnTo>
                <a:lnTo>
                  <a:pt x="23787" y="42289"/>
                </a:lnTo>
                <a:lnTo>
                  <a:pt x="22934" y="44373"/>
                </a:lnTo>
                <a:lnTo>
                  <a:pt x="19298" y="53002"/>
                </a:lnTo>
                <a:lnTo>
                  <a:pt x="10386" y="75492"/>
                </a:lnTo>
                <a:lnTo>
                  <a:pt x="9829" y="77264"/>
                </a:lnTo>
                <a:lnTo>
                  <a:pt x="9141" y="78920"/>
                </a:lnTo>
                <a:lnTo>
                  <a:pt x="9141" y="87844"/>
                </a:lnTo>
                <a:lnTo>
                  <a:pt x="14761" y="93159"/>
                </a:lnTo>
                <a:lnTo>
                  <a:pt x="22542" y="93159"/>
                </a:lnTo>
                <a:lnTo>
                  <a:pt x="29456" y="89288"/>
                </a:lnTo>
                <a:lnTo>
                  <a:pt x="20002" y="89288"/>
                </a:lnTo>
                <a:lnTo>
                  <a:pt x="19298" y="87483"/>
                </a:lnTo>
                <a:lnTo>
                  <a:pt x="19298" y="81201"/>
                </a:lnTo>
                <a:lnTo>
                  <a:pt x="20281" y="78559"/>
                </a:lnTo>
                <a:lnTo>
                  <a:pt x="21594" y="75443"/>
                </a:lnTo>
                <a:lnTo>
                  <a:pt x="22984" y="71719"/>
                </a:lnTo>
                <a:lnTo>
                  <a:pt x="24556" y="67946"/>
                </a:lnTo>
                <a:lnTo>
                  <a:pt x="26130" y="64353"/>
                </a:lnTo>
                <a:lnTo>
                  <a:pt x="27391" y="61006"/>
                </a:lnTo>
                <a:lnTo>
                  <a:pt x="32519" y="48310"/>
                </a:lnTo>
                <a:lnTo>
                  <a:pt x="33092" y="46636"/>
                </a:lnTo>
                <a:lnTo>
                  <a:pt x="33534" y="45242"/>
                </a:lnTo>
                <a:lnTo>
                  <a:pt x="33944" y="43553"/>
                </a:lnTo>
                <a:lnTo>
                  <a:pt x="33944" y="35629"/>
                </a:lnTo>
                <a:lnTo>
                  <a:pt x="32410" y="34187"/>
                </a:lnTo>
                <a:close/>
              </a:path>
              <a:path w="43179" h="93345">
                <a:moveTo>
                  <a:pt x="42872" y="69914"/>
                </a:moveTo>
                <a:lnTo>
                  <a:pt x="38629" y="69914"/>
                </a:lnTo>
                <a:lnTo>
                  <a:pt x="38482" y="70751"/>
                </a:lnTo>
                <a:lnTo>
                  <a:pt x="37909" y="72309"/>
                </a:lnTo>
                <a:lnTo>
                  <a:pt x="34632" y="83530"/>
                </a:lnTo>
                <a:lnTo>
                  <a:pt x="28407" y="89288"/>
                </a:lnTo>
                <a:lnTo>
                  <a:pt x="29456" y="89288"/>
                </a:lnTo>
                <a:lnTo>
                  <a:pt x="36499" y="85346"/>
                </a:lnTo>
                <a:lnTo>
                  <a:pt x="42502" y="73529"/>
                </a:lnTo>
                <a:lnTo>
                  <a:pt x="42872" y="69914"/>
                </a:lnTo>
                <a:close/>
              </a:path>
              <a:path w="43179" h="93345">
                <a:moveTo>
                  <a:pt x="28293" y="30314"/>
                </a:moveTo>
                <a:lnTo>
                  <a:pt x="20511" y="30314"/>
                </a:lnTo>
                <a:lnTo>
                  <a:pt x="6545" y="37981"/>
                </a:lnTo>
                <a:lnTo>
                  <a:pt x="392" y="49730"/>
                </a:lnTo>
                <a:lnTo>
                  <a:pt x="0" y="53461"/>
                </a:lnTo>
                <a:lnTo>
                  <a:pt x="4423" y="53461"/>
                </a:lnTo>
                <a:lnTo>
                  <a:pt x="4554" y="52755"/>
                </a:lnTo>
                <a:lnTo>
                  <a:pt x="4980" y="51214"/>
                </a:lnTo>
                <a:lnTo>
                  <a:pt x="8699" y="39206"/>
                </a:lnTo>
                <a:lnTo>
                  <a:pt x="14958" y="34187"/>
                </a:lnTo>
                <a:lnTo>
                  <a:pt x="32410" y="34187"/>
                </a:lnTo>
                <a:lnTo>
                  <a:pt x="28293" y="3031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435114" y="3400450"/>
            <a:ext cx="48260" cy="88265"/>
          </a:xfrm>
          <a:custGeom>
            <a:avLst/>
            <a:gdLst/>
            <a:ahLst/>
            <a:cxnLst/>
            <a:rect l="l" t="t" r="r" b="b"/>
            <a:pathLst>
              <a:path w="48259" h="88264">
                <a:moveTo>
                  <a:pt x="28816" y="31955"/>
                </a:moveTo>
                <a:lnTo>
                  <a:pt x="17692" y="31955"/>
                </a:lnTo>
                <a:lnTo>
                  <a:pt x="9105" y="64943"/>
                </a:lnTo>
                <a:lnTo>
                  <a:pt x="8305" y="68192"/>
                </a:lnTo>
                <a:lnTo>
                  <a:pt x="6995" y="73178"/>
                </a:lnTo>
                <a:lnTo>
                  <a:pt x="6995" y="83185"/>
                </a:lnTo>
                <a:lnTo>
                  <a:pt x="14104" y="88188"/>
                </a:lnTo>
                <a:lnTo>
                  <a:pt x="22214" y="88188"/>
                </a:lnTo>
                <a:lnTo>
                  <a:pt x="31022" y="84317"/>
                </a:lnTo>
                <a:lnTo>
                  <a:pt x="19707" y="84317"/>
                </a:lnTo>
                <a:lnTo>
                  <a:pt x="17725" y="82513"/>
                </a:lnTo>
                <a:lnTo>
                  <a:pt x="17725" y="76114"/>
                </a:lnTo>
                <a:lnTo>
                  <a:pt x="18289" y="73178"/>
                </a:lnTo>
                <a:lnTo>
                  <a:pt x="18577" y="71817"/>
                </a:lnTo>
                <a:lnTo>
                  <a:pt x="28816" y="31955"/>
                </a:lnTo>
                <a:close/>
              </a:path>
              <a:path w="48259" h="88264">
                <a:moveTo>
                  <a:pt x="46984" y="64943"/>
                </a:moveTo>
                <a:lnTo>
                  <a:pt x="43003" y="64943"/>
                </a:lnTo>
                <a:lnTo>
                  <a:pt x="41709" y="67618"/>
                </a:lnTo>
                <a:lnTo>
                  <a:pt x="37727" y="76460"/>
                </a:lnTo>
                <a:lnTo>
                  <a:pt x="30504" y="84317"/>
                </a:lnTo>
                <a:lnTo>
                  <a:pt x="31022" y="84317"/>
                </a:lnTo>
                <a:lnTo>
                  <a:pt x="37386" y="81520"/>
                </a:lnTo>
                <a:lnTo>
                  <a:pt x="45652" y="70248"/>
                </a:lnTo>
                <a:lnTo>
                  <a:pt x="46984" y="64943"/>
                </a:lnTo>
                <a:close/>
              </a:path>
              <a:path w="48259" h="88264">
                <a:moveTo>
                  <a:pt x="47852" y="26984"/>
                </a:moveTo>
                <a:lnTo>
                  <a:pt x="0" y="26984"/>
                </a:lnTo>
                <a:lnTo>
                  <a:pt x="0" y="31955"/>
                </a:lnTo>
                <a:lnTo>
                  <a:pt x="47852" y="31955"/>
                </a:lnTo>
                <a:lnTo>
                  <a:pt x="47852" y="26984"/>
                </a:lnTo>
                <a:close/>
              </a:path>
              <a:path w="48259" h="88264">
                <a:moveTo>
                  <a:pt x="33813" y="0"/>
                </a:moveTo>
                <a:lnTo>
                  <a:pt x="27457" y="0"/>
                </a:lnTo>
                <a:lnTo>
                  <a:pt x="25342" y="2345"/>
                </a:lnTo>
                <a:lnTo>
                  <a:pt x="23872" y="7687"/>
                </a:lnTo>
                <a:lnTo>
                  <a:pt x="22575" y="12860"/>
                </a:lnTo>
                <a:lnTo>
                  <a:pt x="4522" y="26984"/>
                </a:lnTo>
                <a:lnTo>
                  <a:pt x="30159" y="26984"/>
                </a:lnTo>
                <a:lnTo>
                  <a:pt x="35402" y="6381"/>
                </a:lnTo>
                <a:lnTo>
                  <a:pt x="35533" y="5692"/>
                </a:lnTo>
                <a:lnTo>
                  <a:pt x="35794" y="4987"/>
                </a:lnTo>
                <a:lnTo>
                  <a:pt x="35794" y="1951"/>
                </a:lnTo>
                <a:lnTo>
                  <a:pt x="3381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567810" y="3384996"/>
            <a:ext cx="134620" cy="46355"/>
          </a:xfrm>
          <a:custGeom>
            <a:avLst/>
            <a:gdLst/>
            <a:ahLst/>
            <a:cxnLst/>
            <a:rect l="l" t="t" r="r" b="b"/>
            <a:pathLst>
              <a:path w="134620" h="46354">
                <a:moveTo>
                  <a:pt x="35393" y="39"/>
                </a:moveTo>
                <a:lnTo>
                  <a:pt x="2825" y="24054"/>
                </a:lnTo>
                <a:lnTo>
                  <a:pt x="0" y="45768"/>
                </a:lnTo>
                <a:lnTo>
                  <a:pt x="5045" y="45768"/>
                </a:lnTo>
                <a:lnTo>
                  <a:pt x="5566" y="42384"/>
                </a:lnTo>
                <a:lnTo>
                  <a:pt x="5651" y="41257"/>
                </a:lnTo>
                <a:lnTo>
                  <a:pt x="9948" y="24897"/>
                </a:lnTo>
                <a:lnTo>
                  <a:pt x="19366" y="15129"/>
                </a:lnTo>
                <a:lnTo>
                  <a:pt x="30920" y="11199"/>
                </a:lnTo>
                <a:lnTo>
                  <a:pt x="60085" y="11199"/>
                </a:lnTo>
                <a:lnTo>
                  <a:pt x="58399" y="9796"/>
                </a:lnTo>
                <a:lnTo>
                  <a:pt x="47484" y="3083"/>
                </a:lnTo>
                <a:lnTo>
                  <a:pt x="35393" y="39"/>
                </a:lnTo>
                <a:close/>
              </a:path>
              <a:path w="134620" h="46354">
                <a:moveTo>
                  <a:pt x="60085" y="11199"/>
                </a:moveTo>
                <a:lnTo>
                  <a:pt x="30920" y="11199"/>
                </a:lnTo>
                <a:lnTo>
                  <a:pt x="44473" y="13473"/>
                </a:lnTo>
                <a:lnTo>
                  <a:pt x="55529" y="19419"/>
                </a:lnTo>
                <a:lnTo>
                  <a:pt x="65356" y="27257"/>
                </a:lnTo>
                <a:lnTo>
                  <a:pt x="75833" y="35961"/>
                </a:lnTo>
                <a:lnTo>
                  <a:pt x="86747" y="42673"/>
                </a:lnTo>
                <a:lnTo>
                  <a:pt x="98831" y="45726"/>
                </a:lnTo>
                <a:lnTo>
                  <a:pt x="113728" y="42384"/>
                </a:lnTo>
                <a:lnTo>
                  <a:pt x="123467" y="34596"/>
                </a:lnTo>
                <a:lnTo>
                  <a:pt x="103294" y="34596"/>
                </a:lnTo>
                <a:lnTo>
                  <a:pt x="89756" y="32314"/>
                </a:lnTo>
                <a:lnTo>
                  <a:pt x="78701" y="26359"/>
                </a:lnTo>
                <a:lnTo>
                  <a:pt x="68867" y="18504"/>
                </a:lnTo>
                <a:lnTo>
                  <a:pt x="60085" y="11199"/>
                </a:lnTo>
                <a:close/>
              </a:path>
              <a:path w="134620" h="46354">
                <a:moveTo>
                  <a:pt x="133023" y="0"/>
                </a:moveTo>
                <a:lnTo>
                  <a:pt x="130403" y="0"/>
                </a:lnTo>
                <a:lnTo>
                  <a:pt x="128813" y="1395"/>
                </a:lnTo>
                <a:lnTo>
                  <a:pt x="128601" y="5118"/>
                </a:lnTo>
                <a:lnTo>
                  <a:pt x="124592" y="20254"/>
                </a:lnTo>
                <a:lnTo>
                  <a:pt x="115457" y="30248"/>
                </a:lnTo>
                <a:lnTo>
                  <a:pt x="103294" y="34596"/>
                </a:lnTo>
                <a:lnTo>
                  <a:pt x="123467" y="34596"/>
                </a:lnTo>
                <a:lnTo>
                  <a:pt x="124598" y="33691"/>
                </a:lnTo>
                <a:lnTo>
                  <a:pt x="131423" y="21734"/>
                </a:lnTo>
                <a:lnTo>
                  <a:pt x="134186" y="8603"/>
                </a:lnTo>
                <a:lnTo>
                  <a:pt x="134251" y="1985"/>
                </a:lnTo>
                <a:lnTo>
                  <a:pt x="13302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778215" y="3326127"/>
            <a:ext cx="85090" cy="135890"/>
          </a:xfrm>
          <a:custGeom>
            <a:avLst/>
            <a:gdLst/>
            <a:ahLst/>
            <a:cxnLst/>
            <a:rect l="l" t="t" r="r" b="b"/>
            <a:pathLst>
              <a:path w="85090" h="135889">
                <a:moveTo>
                  <a:pt x="49149" y="0"/>
                </a:moveTo>
                <a:lnTo>
                  <a:pt x="6676" y="27756"/>
                </a:lnTo>
                <a:lnTo>
                  <a:pt x="0" y="63051"/>
                </a:lnTo>
                <a:lnTo>
                  <a:pt x="204" y="76762"/>
                </a:lnTo>
                <a:lnTo>
                  <a:pt x="18222" y="126502"/>
                </a:lnTo>
                <a:lnTo>
                  <a:pt x="40308" y="135434"/>
                </a:lnTo>
                <a:lnTo>
                  <a:pt x="52015" y="134171"/>
                </a:lnTo>
                <a:lnTo>
                  <a:pt x="59315" y="131081"/>
                </a:lnTo>
                <a:lnTo>
                  <a:pt x="42422" y="131081"/>
                </a:lnTo>
                <a:lnTo>
                  <a:pt x="32403" y="128444"/>
                </a:lnTo>
                <a:lnTo>
                  <a:pt x="17741" y="88968"/>
                </a:lnTo>
                <a:lnTo>
                  <a:pt x="16897" y="69421"/>
                </a:lnTo>
                <a:lnTo>
                  <a:pt x="16961" y="52205"/>
                </a:lnTo>
                <a:lnTo>
                  <a:pt x="17343" y="40547"/>
                </a:lnTo>
                <a:lnTo>
                  <a:pt x="18479" y="29139"/>
                </a:lnTo>
                <a:lnTo>
                  <a:pt x="26106" y="11083"/>
                </a:lnTo>
                <a:lnTo>
                  <a:pt x="36517" y="4567"/>
                </a:lnTo>
                <a:lnTo>
                  <a:pt x="59910" y="4567"/>
                </a:lnTo>
                <a:lnTo>
                  <a:pt x="59022" y="3811"/>
                </a:lnTo>
                <a:lnTo>
                  <a:pt x="49149" y="0"/>
                </a:lnTo>
                <a:close/>
              </a:path>
              <a:path w="85090" h="135889">
                <a:moveTo>
                  <a:pt x="59910" y="4567"/>
                </a:moveTo>
                <a:lnTo>
                  <a:pt x="36517" y="4567"/>
                </a:lnTo>
                <a:lnTo>
                  <a:pt x="48928" y="5656"/>
                </a:lnTo>
                <a:lnTo>
                  <a:pt x="59566" y="12243"/>
                </a:lnTo>
                <a:lnTo>
                  <a:pt x="67927" y="53316"/>
                </a:lnTo>
                <a:lnTo>
                  <a:pt x="68167" y="63051"/>
                </a:lnTo>
                <a:lnTo>
                  <a:pt x="68119" y="76762"/>
                </a:lnTo>
                <a:lnTo>
                  <a:pt x="60704" y="119850"/>
                </a:lnTo>
                <a:lnTo>
                  <a:pt x="42422" y="131081"/>
                </a:lnTo>
                <a:lnTo>
                  <a:pt x="59315" y="131081"/>
                </a:lnTo>
                <a:lnTo>
                  <a:pt x="83143" y="92621"/>
                </a:lnTo>
                <a:lnTo>
                  <a:pt x="85094" y="69421"/>
                </a:lnTo>
                <a:lnTo>
                  <a:pt x="84978" y="63051"/>
                </a:lnTo>
                <a:lnTo>
                  <a:pt x="84775" y="55004"/>
                </a:lnTo>
                <a:lnTo>
                  <a:pt x="83407" y="42332"/>
                </a:lnTo>
                <a:lnTo>
                  <a:pt x="80393" y="29947"/>
                </a:lnTo>
                <a:lnTo>
                  <a:pt x="69863" y="13042"/>
                </a:lnTo>
                <a:lnTo>
                  <a:pt x="59910" y="456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888673" y="3436260"/>
            <a:ext cx="21590" cy="20955"/>
          </a:xfrm>
          <a:custGeom>
            <a:avLst/>
            <a:gdLst/>
            <a:ahLst/>
            <a:cxnLst/>
            <a:rect l="l" t="t" r="r" b="b"/>
            <a:pathLst>
              <a:path w="21590" h="20954">
                <a:moveTo>
                  <a:pt x="16596" y="0"/>
                </a:moveTo>
                <a:lnTo>
                  <a:pt x="4865" y="0"/>
                </a:lnTo>
                <a:lnTo>
                  <a:pt x="0" y="4740"/>
                </a:lnTo>
                <a:lnTo>
                  <a:pt x="0" y="16207"/>
                </a:lnTo>
                <a:lnTo>
                  <a:pt x="4865" y="20948"/>
                </a:lnTo>
                <a:lnTo>
                  <a:pt x="16596" y="20948"/>
                </a:lnTo>
                <a:lnTo>
                  <a:pt x="21443" y="16207"/>
                </a:lnTo>
                <a:lnTo>
                  <a:pt x="21443" y="4740"/>
                </a:lnTo>
                <a:lnTo>
                  <a:pt x="165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937181" y="3325564"/>
            <a:ext cx="80645" cy="136525"/>
          </a:xfrm>
          <a:custGeom>
            <a:avLst/>
            <a:gdLst/>
            <a:ahLst/>
            <a:cxnLst/>
            <a:rect l="l" t="t" r="r" b="b"/>
            <a:pathLst>
              <a:path w="80645" h="136525">
                <a:moveTo>
                  <a:pt x="16349" y="89206"/>
                </a:moveTo>
                <a:lnTo>
                  <a:pt x="6978" y="89206"/>
                </a:lnTo>
                <a:lnTo>
                  <a:pt x="0" y="90600"/>
                </a:lnTo>
                <a:lnTo>
                  <a:pt x="0" y="99721"/>
                </a:lnTo>
                <a:lnTo>
                  <a:pt x="2461" y="112417"/>
                </a:lnTo>
                <a:lnTo>
                  <a:pt x="9529" y="123984"/>
                </a:lnTo>
                <a:lnTo>
                  <a:pt x="20729" y="132500"/>
                </a:lnTo>
                <a:lnTo>
                  <a:pt x="35586" y="136043"/>
                </a:lnTo>
                <a:lnTo>
                  <a:pt x="49735" y="133844"/>
                </a:lnTo>
                <a:lnTo>
                  <a:pt x="56589" y="130419"/>
                </a:lnTo>
                <a:lnTo>
                  <a:pt x="38422" y="130419"/>
                </a:lnTo>
                <a:lnTo>
                  <a:pt x="23627" y="127478"/>
                </a:lnTo>
                <a:lnTo>
                  <a:pt x="12871" y="119737"/>
                </a:lnTo>
                <a:lnTo>
                  <a:pt x="6687" y="109135"/>
                </a:lnTo>
                <a:lnTo>
                  <a:pt x="7044" y="108416"/>
                </a:lnTo>
                <a:lnTo>
                  <a:pt x="16420" y="108416"/>
                </a:lnTo>
                <a:lnTo>
                  <a:pt x="19724" y="103592"/>
                </a:lnTo>
                <a:lnTo>
                  <a:pt x="19724" y="94127"/>
                </a:lnTo>
                <a:lnTo>
                  <a:pt x="16349" y="89206"/>
                </a:lnTo>
                <a:close/>
              </a:path>
              <a:path w="80645" h="136525">
                <a:moveTo>
                  <a:pt x="59298" y="53434"/>
                </a:moveTo>
                <a:lnTo>
                  <a:pt x="35287" y="53434"/>
                </a:lnTo>
                <a:lnTo>
                  <a:pt x="52153" y="57418"/>
                </a:lnTo>
                <a:lnTo>
                  <a:pt x="58585" y="64784"/>
                </a:lnTo>
                <a:lnTo>
                  <a:pt x="61894" y="76656"/>
                </a:lnTo>
                <a:lnTo>
                  <a:pt x="62565" y="89206"/>
                </a:lnTo>
                <a:lnTo>
                  <a:pt x="62567" y="90600"/>
                </a:lnTo>
                <a:lnTo>
                  <a:pt x="62158" y="101955"/>
                </a:lnTo>
                <a:lnTo>
                  <a:pt x="59090" y="115004"/>
                </a:lnTo>
                <a:lnTo>
                  <a:pt x="49721" y="125985"/>
                </a:lnTo>
                <a:lnTo>
                  <a:pt x="38422" y="130419"/>
                </a:lnTo>
                <a:lnTo>
                  <a:pt x="56589" y="130419"/>
                </a:lnTo>
                <a:lnTo>
                  <a:pt x="62133" y="127649"/>
                </a:lnTo>
                <a:lnTo>
                  <a:pt x="71962" y="118090"/>
                </a:lnTo>
                <a:lnTo>
                  <a:pt x="78401" y="105796"/>
                </a:lnTo>
                <a:lnTo>
                  <a:pt x="80633" y="91847"/>
                </a:lnTo>
                <a:lnTo>
                  <a:pt x="78364" y="77064"/>
                </a:lnTo>
                <a:lnTo>
                  <a:pt x="72033" y="64377"/>
                </a:lnTo>
                <a:lnTo>
                  <a:pt x="62354" y="54792"/>
                </a:lnTo>
                <a:lnTo>
                  <a:pt x="59298" y="53434"/>
                </a:lnTo>
                <a:close/>
              </a:path>
              <a:path w="80645" h="136525">
                <a:moveTo>
                  <a:pt x="16420" y="108416"/>
                </a:moveTo>
                <a:lnTo>
                  <a:pt x="7044" y="108416"/>
                </a:lnTo>
                <a:lnTo>
                  <a:pt x="16365" y="108497"/>
                </a:lnTo>
                <a:close/>
              </a:path>
              <a:path w="80645" h="136525">
                <a:moveTo>
                  <a:pt x="12992" y="196"/>
                </a:moveTo>
                <a:lnTo>
                  <a:pt x="10157" y="196"/>
                </a:lnTo>
                <a:lnTo>
                  <a:pt x="10157" y="68586"/>
                </a:lnTo>
                <a:lnTo>
                  <a:pt x="14400" y="68586"/>
                </a:lnTo>
                <a:lnTo>
                  <a:pt x="15628" y="66781"/>
                </a:lnTo>
                <a:lnTo>
                  <a:pt x="21679" y="59952"/>
                </a:lnTo>
                <a:lnTo>
                  <a:pt x="34887" y="53625"/>
                </a:lnTo>
                <a:lnTo>
                  <a:pt x="23105" y="53625"/>
                </a:lnTo>
                <a:lnTo>
                  <a:pt x="16349" y="20161"/>
                </a:lnTo>
                <a:lnTo>
                  <a:pt x="45716" y="20161"/>
                </a:lnTo>
                <a:lnTo>
                  <a:pt x="52379" y="18871"/>
                </a:lnTo>
                <a:lnTo>
                  <a:pt x="65340" y="11115"/>
                </a:lnTo>
                <a:lnTo>
                  <a:pt x="70222" y="5858"/>
                </a:lnTo>
                <a:lnTo>
                  <a:pt x="45333" y="5858"/>
                </a:lnTo>
                <a:lnTo>
                  <a:pt x="31901" y="5201"/>
                </a:lnTo>
                <a:lnTo>
                  <a:pt x="19898" y="2663"/>
                </a:lnTo>
                <a:lnTo>
                  <a:pt x="12992" y="196"/>
                </a:lnTo>
                <a:close/>
              </a:path>
              <a:path w="80645" h="136525">
                <a:moveTo>
                  <a:pt x="50043" y="49319"/>
                </a:moveTo>
                <a:lnTo>
                  <a:pt x="34177" y="49929"/>
                </a:lnTo>
                <a:lnTo>
                  <a:pt x="23105" y="53625"/>
                </a:lnTo>
                <a:lnTo>
                  <a:pt x="34887" y="53625"/>
                </a:lnTo>
                <a:lnTo>
                  <a:pt x="35287" y="53434"/>
                </a:lnTo>
                <a:lnTo>
                  <a:pt x="59298" y="53434"/>
                </a:lnTo>
                <a:lnTo>
                  <a:pt x="50043" y="49319"/>
                </a:lnTo>
                <a:close/>
              </a:path>
              <a:path w="80645" h="136525">
                <a:moveTo>
                  <a:pt x="45716" y="20161"/>
                </a:moveTo>
                <a:lnTo>
                  <a:pt x="16349" y="20161"/>
                </a:lnTo>
                <a:lnTo>
                  <a:pt x="20412" y="21244"/>
                </a:lnTo>
                <a:lnTo>
                  <a:pt x="27096" y="22506"/>
                </a:lnTo>
                <a:lnTo>
                  <a:pt x="33600" y="22506"/>
                </a:lnTo>
                <a:lnTo>
                  <a:pt x="45716" y="20161"/>
                </a:lnTo>
                <a:close/>
              </a:path>
              <a:path w="80645" h="136525">
                <a:moveTo>
                  <a:pt x="72147" y="0"/>
                </a:moveTo>
                <a:lnTo>
                  <a:pt x="70116" y="0"/>
                </a:lnTo>
                <a:lnTo>
                  <a:pt x="69099" y="542"/>
                </a:lnTo>
                <a:lnTo>
                  <a:pt x="60207" y="3549"/>
                </a:lnTo>
                <a:lnTo>
                  <a:pt x="45333" y="5858"/>
                </a:lnTo>
                <a:lnTo>
                  <a:pt x="70222" y="5858"/>
                </a:lnTo>
                <a:lnTo>
                  <a:pt x="71978" y="3967"/>
                </a:lnTo>
                <a:lnTo>
                  <a:pt x="72769" y="984"/>
                </a:lnTo>
                <a:lnTo>
                  <a:pt x="721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8037445" y="3327021"/>
            <a:ext cx="83820" cy="133985"/>
          </a:xfrm>
          <a:custGeom>
            <a:avLst/>
            <a:gdLst/>
            <a:ahLst/>
            <a:cxnLst/>
            <a:rect l="l" t="t" r="r" b="b"/>
            <a:pathLst>
              <a:path w="83820" h="133985">
                <a:moveTo>
                  <a:pt x="63491" y="0"/>
                </a:moveTo>
                <a:lnTo>
                  <a:pt x="25215" y="10528"/>
                </a:lnTo>
                <a:lnTo>
                  <a:pt x="2718" y="43571"/>
                </a:lnTo>
                <a:lnTo>
                  <a:pt x="0" y="60600"/>
                </a:lnTo>
                <a:lnTo>
                  <a:pt x="1192" y="83071"/>
                </a:lnTo>
                <a:lnTo>
                  <a:pt x="18050" y="124961"/>
                </a:lnTo>
                <a:lnTo>
                  <a:pt x="34780" y="133908"/>
                </a:lnTo>
                <a:lnTo>
                  <a:pt x="50489" y="132282"/>
                </a:lnTo>
                <a:lnTo>
                  <a:pt x="58359" y="129071"/>
                </a:lnTo>
                <a:lnTo>
                  <a:pt x="29106" y="129071"/>
                </a:lnTo>
                <a:lnTo>
                  <a:pt x="23028" y="117212"/>
                </a:lnTo>
                <a:lnTo>
                  <a:pt x="21816" y="114242"/>
                </a:lnTo>
                <a:lnTo>
                  <a:pt x="18822" y="99799"/>
                </a:lnTo>
                <a:lnTo>
                  <a:pt x="18186" y="87353"/>
                </a:lnTo>
                <a:lnTo>
                  <a:pt x="19877" y="72473"/>
                </a:lnTo>
                <a:lnTo>
                  <a:pt x="22934" y="65341"/>
                </a:lnTo>
                <a:lnTo>
                  <a:pt x="17605" y="65341"/>
                </a:lnTo>
                <a:lnTo>
                  <a:pt x="26203" y="20347"/>
                </a:lnTo>
                <a:lnTo>
                  <a:pt x="57954" y="3416"/>
                </a:lnTo>
                <a:lnTo>
                  <a:pt x="68433" y="3416"/>
                </a:lnTo>
                <a:lnTo>
                  <a:pt x="63491" y="0"/>
                </a:lnTo>
                <a:close/>
              </a:path>
              <a:path w="83820" h="133985">
                <a:moveTo>
                  <a:pt x="61768" y="51431"/>
                </a:moveTo>
                <a:lnTo>
                  <a:pt x="35652" y="51431"/>
                </a:lnTo>
                <a:lnTo>
                  <a:pt x="48432" y="51467"/>
                </a:lnTo>
                <a:lnTo>
                  <a:pt x="59000" y="58273"/>
                </a:lnTo>
                <a:lnTo>
                  <a:pt x="63910" y="71440"/>
                </a:lnTo>
                <a:lnTo>
                  <a:pt x="65180" y="83071"/>
                </a:lnTo>
                <a:lnTo>
                  <a:pt x="65139" y="93522"/>
                </a:lnTo>
                <a:lnTo>
                  <a:pt x="43459" y="129020"/>
                </a:lnTo>
                <a:lnTo>
                  <a:pt x="41835" y="129071"/>
                </a:lnTo>
                <a:lnTo>
                  <a:pt x="58359" y="129071"/>
                </a:lnTo>
                <a:lnTo>
                  <a:pt x="63579" y="126941"/>
                </a:lnTo>
                <a:lnTo>
                  <a:pt x="73679" y="118373"/>
                </a:lnTo>
                <a:lnTo>
                  <a:pt x="80417" y="107071"/>
                </a:lnTo>
                <a:lnTo>
                  <a:pt x="83420" y="93522"/>
                </a:lnTo>
                <a:lnTo>
                  <a:pt x="81369" y="77353"/>
                </a:lnTo>
                <a:lnTo>
                  <a:pt x="75521" y="64043"/>
                </a:lnTo>
                <a:lnTo>
                  <a:pt x="66565" y="54051"/>
                </a:lnTo>
                <a:lnTo>
                  <a:pt x="61768" y="51431"/>
                </a:lnTo>
                <a:close/>
              </a:path>
              <a:path w="83820" h="133985">
                <a:moveTo>
                  <a:pt x="55188" y="47837"/>
                </a:moveTo>
                <a:lnTo>
                  <a:pt x="36685" y="48877"/>
                </a:lnTo>
                <a:lnTo>
                  <a:pt x="25459" y="54216"/>
                </a:lnTo>
                <a:lnTo>
                  <a:pt x="19234" y="61942"/>
                </a:lnTo>
                <a:lnTo>
                  <a:pt x="17605" y="65341"/>
                </a:lnTo>
                <a:lnTo>
                  <a:pt x="22934" y="65341"/>
                </a:lnTo>
                <a:lnTo>
                  <a:pt x="25454" y="59465"/>
                </a:lnTo>
                <a:lnTo>
                  <a:pt x="35652" y="51431"/>
                </a:lnTo>
                <a:lnTo>
                  <a:pt x="61768" y="51431"/>
                </a:lnTo>
                <a:lnTo>
                  <a:pt x="55188" y="47837"/>
                </a:lnTo>
                <a:close/>
              </a:path>
              <a:path w="83820" h="133985">
                <a:moveTo>
                  <a:pt x="68433" y="3416"/>
                </a:moveTo>
                <a:lnTo>
                  <a:pt x="57954" y="3416"/>
                </a:lnTo>
                <a:lnTo>
                  <a:pt x="66490" y="4564"/>
                </a:lnTo>
                <a:lnTo>
                  <a:pt x="70946" y="11141"/>
                </a:lnTo>
                <a:lnTo>
                  <a:pt x="59872" y="11141"/>
                </a:lnTo>
                <a:lnTo>
                  <a:pt x="59872" y="26332"/>
                </a:lnTo>
                <a:lnTo>
                  <a:pt x="64721" y="29334"/>
                </a:lnTo>
                <a:lnTo>
                  <a:pt x="72388" y="29334"/>
                </a:lnTo>
                <a:lnTo>
                  <a:pt x="78466" y="27562"/>
                </a:lnTo>
                <a:lnTo>
                  <a:pt x="78466" y="19836"/>
                </a:lnTo>
                <a:lnTo>
                  <a:pt x="74664" y="7723"/>
                </a:lnTo>
                <a:lnTo>
                  <a:pt x="68433" y="341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889077" y="2854584"/>
            <a:ext cx="530225" cy="374650"/>
          </a:xfrm>
          <a:custGeom>
            <a:avLst/>
            <a:gdLst/>
            <a:ahLst/>
            <a:cxnLst/>
            <a:rect l="l" t="t" r="r" b="b"/>
            <a:pathLst>
              <a:path w="530225" h="374650">
                <a:moveTo>
                  <a:pt x="529785" y="374097"/>
                </a:moveTo>
                <a:lnTo>
                  <a:pt x="523740" y="369848"/>
                </a:lnTo>
                <a:lnTo>
                  <a:pt x="0" y="0"/>
                </a:lnTo>
              </a:path>
            </a:pathLst>
          </a:custGeom>
          <a:ln w="24595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372747" y="3179387"/>
            <a:ext cx="90170" cy="80645"/>
          </a:xfrm>
          <a:custGeom>
            <a:avLst/>
            <a:gdLst/>
            <a:ahLst/>
            <a:cxnLst/>
            <a:rect l="l" t="t" r="r" b="b"/>
            <a:pathLst>
              <a:path w="90170" h="80645">
                <a:moveTo>
                  <a:pt x="46902" y="0"/>
                </a:moveTo>
                <a:lnTo>
                  <a:pt x="40071" y="45045"/>
                </a:lnTo>
                <a:lnTo>
                  <a:pt x="0" y="66601"/>
                </a:lnTo>
                <a:lnTo>
                  <a:pt x="89955" y="80281"/>
                </a:lnTo>
                <a:lnTo>
                  <a:pt x="46902" y="0"/>
                </a:lnTo>
                <a:close/>
              </a:path>
            </a:pathLst>
          </a:custGeom>
          <a:solidFill>
            <a:srgbClr val="02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 txBox="1"/>
          <p:nvPr/>
        </p:nvSpPr>
        <p:spPr>
          <a:xfrm>
            <a:off x="804637" y="1523046"/>
            <a:ext cx="20637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dirty="0">
                <a:solidFill>
                  <a:srgbClr val="231F20"/>
                </a:solidFill>
                <a:latin typeface="Myriad Pro"/>
                <a:cs typeface="Myriad Pro"/>
              </a:rPr>
              <a:t>(a)</a:t>
            </a:r>
            <a:endParaRPr sz="1350">
              <a:latin typeface="Myriad Pro"/>
              <a:cs typeface="Myriad Pro"/>
            </a:endParaRPr>
          </a:p>
        </p:txBody>
      </p:sp>
      <p:sp>
        <p:nvSpPr>
          <p:cNvPr id="509" name="object 509"/>
          <p:cNvSpPr txBox="1"/>
          <p:nvPr/>
        </p:nvSpPr>
        <p:spPr>
          <a:xfrm>
            <a:off x="4513010" y="1466153"/>
            <a:ext cx="220345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5" dirty="0">
                <a:solidFill>
                  <a:srgbClr val="231F20"/>
                </a:solidFill>
                <a:latin typeface="Myriad Pro"/>
                <a:cs typeface="Myriad Pro"/>
              </a:rPr>
              <a:t>(b)</a:t>
            </a:r>
            <a:endParaRPr sz="1350">
              <a:latin typeface="Myriad Pro"/>
              <a:cs typeface="Myriad Pro"/>
            </a:endParaRPr>
          </a:p>
        </p:txBody>
      </p:sp>
      <p:sp>
        <p:nvSpPr>
          <p:cNvPr id="510" name="object 510"/>
          <p:cNvSpPr txBox="1"/>
          <p:nvPr/>
        </p:nvSpPr>
        <p:spPr>
          <a:xfrm>
            <a:off x="5188474" y="3513822"/>
            <a:ext cx="200660" cy="19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-5" dirty="0">
                <a:solidFill>
                  <a:srgbClr val="231F20"/>
                </a:solidFill>
                <a:latin typeface="Myriad Pro"/>
                <a:cs typeface="Myriad Pro"/>
              </a:rPr>
              <a:t>(c)</a:t>
            </a:r>
            <a:endParaRPr sz="1350">
              <a:latin typeface="Myriad Pro"/>
              <a:cs typeface="Myriad Pro"/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1739672" y="4197446"/>
            <a:ext cx="100330" cy="124460"/>
          </a:xfrm>
          <a:custGeom>
            <a:avLst/>
            <a:gdLst/>
            <a:ahLst/>
            <a:cxnLst/>
            <a:rect l="l" t="t" r="r" b="b"/>
            <a:pathLst>
              <a:path w="100330" h="124460">
                <a:moveTo>
                  <a:pt x="28973" y="24295"/>
                </a:moveTo>
                <a:lnTo>
                  <a:pt x="13864" y="24295"/>
                </a:lnTo>
                <a:lnTo>
                  <a:pt x="15355" y="25049"/>
                </a:lnTo>
                <a:lnTo>
                  <a:pt x="17354" y="28018"/>
                </a:lnTo>
                <a:lnTo>
                  <a:pt x="17790" y="29937"/>
                </a:lnTo>
                <a:lnTo>
                  <a:pt x="17846" y="35366"/>
                </a:lnTo>
                <a:lnTo>
                  <a:pt x="17509" y="40223"/>
                </a:lnTo>
                <a:lnTo>
                  <a:pt x="16490" y="51361"/>
                </a:lnTo>
                <a:lnTo>
                  <a:pt x="16190" y="56183"/>
                </a:lnTo>
                <a:lnTo>
                  <a:pt x="37586" y="89688"/>
                </a:lnTo>
                <a:lnTo>
                  <a:pt x="52183" y="91961"/>
                </a:lnTo>
                <a:lnTo>
                  <a:pt x="50725" y="123950"/>
                </a:lnTo>
                <a:lnTo>
                  <a:pt x="66927" y="123950"/>
                </a:lnTo>
                <a:lnTo>
                  <a:pt x="65216" y="91941"/>
                </a:lnTo>
                <a:lnTo>
                  <a:pt x="75436" y="88832"/>
                </a:lnTo>
                <a:lnTo>
                  <a:pt x="77108" y="87565"/>
                </a:lnTo>
                <a:lnTo>
                  <a:pt x="65076" y="87565"/>
                </a:lnTo>
                <a:lnTo>
                  <a:pt x="65069" y="87434"/>
                </a:lnTo>
                <a:lnTo>
                  <a:pt x="52494" y="87434"/>
                </a:lnTo>
                <a:lnTo>
                  <a:pt x="44090" y="86663"/>
                </a:lnTo>
                <a:lnTo>
                  <a:pt x="38323" y="84481"/>
                </a:lnTo>
                <a:lnTo>
                  <a:pt x="32033" y="77297"/>
                </a:lnTo>
                <a:lnTo>
                  <a:pt x="30444" y="70422"/>
                </a:lnTo>
                <a:lnTo>
                  <a:pt x="30475" y="56183"/>
                </a:lnTo>
                <a:lnTo>
                  <a:pt x="30656" y="52542"/>
                </a:lnTo>
                <a:lnTo>
                  <a:pt x="31533" y="42061"/>
                </a:lnTo>
                <a:lnTo>
                  <a:pt x="31655" y="40223"/>
                </a:lnTo>
                <a:lnTo>
                  <a:pt x="31712" y="30660"/>
                </a:lnTo>
                <a:lnTo>
                  <a:pt x="30427" y="26050"/>
                </a:lnTo>
                <a:lnTo>
                  <a:pt x="28973" y="24295"/>
                </a:lnTo>
                <a:close/>
              </a:path>
              <a:path w="100330" h="124460">
                <a:moveTo>
                  <a:pt x="93154" y="17979"/>
                </a:moveTo>
                <a:lnTo>
                  <a:pt x="87061" y="17979"/>
                </a:lnTo>
                <a:lnTo>
                  <a:pt x="85176" y="18635"/>
                </a:lnTo>
                <a:lnTo>
                  <a:pt x="82670" y="21243"/>
                </a:lnTo>
                <a:lnTo>
                  <a:pt x="82048" y="23178"/>
                </a:lnTo>
                <a:lnTo>
                  <a:pt x="82108" y="27477"/>
                </a:lnTo>
                <a:lnTo>
                  <a:pt x="83309" y="31431"/>
                </a:lnTo>
                <a:lnTo>
                  <a:pt x="88322" y="44848"/>
                </a:lnTo>
                <a:lnTo>
                  <a:pt x="89583" y="51361"/>
                </a:lnTo>
                <a:lnTo>
                  <a:pt x="89583" y="65863"/>
                </a:lnTo>
                <a:lnTo>
                  <a:pt x="87470" y="72539"/>
                </a:lnTo>
                <a:lnTo>
                  <a:pt x="79016" y="82840"/>
                </a:lnTo>
                <a:lnTo>
                  <a:pt x="72971" y="86139"/>
                </a:lnTo>
                <a:lnTo>
                  <a:pt x="65076" y="87565"/>
                </a:lnTo>
                <a:lnTo>
                  <a:pt x="77108" y="87565"/>
                </a:lnTo>
                <a:lnTo>
                  <a:pt x="85069" y="81535"/>
                </a:lnTo>
                <a:lnTo>
                  <a:pt x="95109" y="68251"/>
                </a:lnTo>
                <a:lnTo>
                  <a:pt x="98619" y="56183"/>
                </a:lnTo>
                <a:lnTo>
                  <a:pt x="99779" y="42191"/>
                </a:lnTo>
                <a:lnTo>
                  <a:pt x="99753" y="33317"/>
                </a:lnTo>
                <a:lnTo>
                  <a:pt x="98987" y="27477"/>
                </a:lnTo>
                <a:lnTo>
                  <a:pt x="95759" y="19881"/>
                </a:lnTo>
                <a:lnTo>
                  <a:pt x="93154" y="17979"/>
                </a:lnTo>
                <a:close/>
              </a:path>
              <a:path w="100330" h="124460">
                <a:moveTo>
                  <a:pt x="60636" y="0"/>
                </a:moveTo>
                <a:lnTo>
                  <a:pt x="56556" y="0"/>
                </a:lnTo>
                <a:lnTo>
                  <a:pt x="52494" y="87434"/>
                </a:lnTo>
                <a:lnTo>
                  <a:pt x="65069" y="87434"/>
                </a:lnTo>
                <a:lnTo>
                  <a:pt x="60636" y="0"/>
                </a:lnTo>
                <a:close/>
              </a:path>
              <a:path w="100330" h="124460">
                <a:moveTo>
                  <a:pt x="21237" y="17979"/>
                </a:moveTo>
                <a:lnTo>
                  <a:pt x="10883" y="17979"/>
                </a:lnTo>
                <a:lnTo>
                  <a:pt x="6869" y="19603"/>
                </a:lnTo>
                <a:lnTo>
                  <a:pt x="1348" y="26000"/>
                </a:lnTo>
                <a:lnTo>
                  <a:pt x="99" y="30184"/>
                </a:lnTo>
                <a:lnTo>
                  <a:pt x="0" y="38746"/>
                </a:lnTo>
                <a:lnTo>
                  <a:pt x="104" y="40223"/>
                </a:lnTo>
                <a:lnTo>
                  <a:pt x="3872" y="40223"/>
                </a:lnTo>
                <a:lnTo>
                  <a:pt x="3872" y="33317"/>
                </a:lnTo>
                <a:lnTo>
                  <a:pt x="4544" y="29937"/>
                </a:lnTo>
                <a:lnTo>
                  <a:pt x="7197" y="25426"/>
                </a:lnTo>
                <a:lnTo>
                  <a:pt x="9196" y="24295"/>
                </a:lnTo>
                <a:lnTo>
                  <a:pt x="28973" y="24295"/>
                </a:lnTo>
                <a:lnTo>
                  <a:pt x="25086" y="19603"/>
                </a:lnTo>
                <a:lnTo>
                  <a:pt x="21237" y="1797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u="sng" dirty="0"/>
          </a:p>
        </p:txBody>
      </p:sp>
      <p:sp>
        <p:nvSpPr>
          <p:cNvPr id="512" name="object 512"/>
          <p:cNvSpPr/>
          <p:nvPr/>
        </p:nvSpPr>
        <p:spPr>
          <a:xfrm>
            <a:off x="1855861" y="4300941"/>
            <a:ext cx="52705" cy="66040"/>
          </a:xfrm>
          <a:custGeom>
            <a:avLst/>
            <a:gdLst/>
            <a:ahLst/>
            <a:cxnLst/>
            <a:rect l="l" t="t" r="r" b="b"/>
            <a:pathLst>
              <a:path w="52705" h="66039">
                <a:moveTo>
                  <a:pt x="10271" y="1442"/>
                </a:moveTo>
                <a:lnTo>
                  <a:pt x="0" y="1442"/>
                </a:lnTo>
                <a:lnTo>
                  <a:pt x="0" y="65779"/>
                </a:lnTo>
                <a:lnTo>
                  <a:pt x="10796" y="65779"/>
                </a:lnTo>
                <a:lnTo>
                  <a:pt x="10796" y="27870"/>
                </a:lnTo>
                <a:lnTo>
                  <a:pt x="11074" y="24638"/>
                </a:lnTo>
                <a:lnTo>
                  <a:pt x="22694" y="10580"/>
                </a:lnTo>
                <a:lnTo>
                  <a:pt x="10271" y="10580"/>
                </a:lnTo>
                <a:lnTo>
                  <a:pt x="10271" y="1442"/>
                </a:lnTo>
                <a:close/>
              </a:path>
              <a:path w="52705" h="66039">
                <a:moveTo>
                  <a:pt x="49834" y="9743"/>
                </a:moveTo>
                <a:lnTo>
                  <a:pt x="34270" y="9743"/>
                </a:lnTo>
                <a:lnTo>
                  <a:pt x="37744" y="11744"/>
                </a:lnTo>
                <a:lnTo>
                  <a:pt x="40824" y="18158"/>
                </a:lnTo>
                <a:lnTo>
                  <a:pt x="41398" y="21308"/>
                </a:lnTo>
                <a:lnTo>
                  <a:pt x="41398" y="65779"/>
                </a:lnTo>
                <a:lnTo>
                  <a:pt x="52390" y="65779"/>
                </a:lnTo>
                <a:lnTo>
                  <a:pt x="52372" y="17928"/>
                </a:lnTo>
                <a:lnTo>
                  <a:pt x="51489" y="13040"/>
                </a:lnTo>
                <a:lnTo>
                  <a:pt x="49834" y="9743"/>
                </a:lnTo>
                <a:close/>
              </a:path>
              <a:path w="52705" h="66039">
                <a:moveTo>
                  <a:pt x="40382" y="0"/>
                </a:moveTo>
                <a:lnTo>
                  <a:pt x="27113" y="0"/>
                </a:lnTo>
                <a:lnTo>
                  <a:pt x="23328" y="819"/>
                </a:lnTo>
                <a:lnTo>
                  <a:pt x="16529" y="4117"/>
                </a:lnTo>
                <a:lnTo>
                  <a:pt x="13301" y="6807"/>
                </a:lnTo>
                <a:lnTo>
                  <a:pt x="10271" y="10580"/>
                </a:lnTo>
                <a:lnTo>
                  <a:pt x="22694" y="10580"/>
                </a:lnTo>
                <a:lnTo>
                  <a:pt x="24556" y="9989"/>
                </a:lnTo>
                <a:lnTo>
                  <a:pt x="26669" y="9743"/>
                </a:lnTo>
                <a:lnTo>
                  <a:pt x="49834" y="9743"/>
                </a:lnTo>
                <a:lnTo>
                  <a:pt x="46541" y="3181"/>
                </a:lnTo>
                <a:lnTo>
                  <a:pt x="4038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3" name="object 513"/>
          <p:cNvSpPr txBox="1"/>
          <p:nvPr/>
        </p:nvSpPr>
        <p:spPr>
          <a:xfrm>
            <a:off x="1944595" y="4152788"/>
            <a:ext cx="486409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10" dirty="0">
                <a:solidFill>
                  <a:srgbClr val="231F20"/>
                </a:solidFill>
                <a:latin typeface="Myriad Pro"/>
                <a:cs typeface="Myriad Pro"/>
              </a:rPr>
              <a:t>=0.72</a:t>
            </a:r>
            <a:endParaRPr sz="1550" dirty="0">
              <a:latin typeface="Myriad Pro"/>
              <a:cs typeface="Myriad Pro"/>
            </a:endParaRPr>
          </a:p>
        </p:txBody>
      </p:sp>
      <p:sp>
        <p:nvSpPr>
          <p:cNvPr id="514" name="object 514"/>
          <p:cNvSpPr txBox="1"/>
          <p:nvPr/>
        </p:nvSpPr>
        <p:spPr>
          <a:xfrm>
            <a:off x="7573890" y="3797872"/>
            <a:ext cx="104139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231F20"/>
                </a:solidFill>
                <a:latin typeface="Myriad Pro"/>
                <a:cs typeface="Myriad Pro"/>
              </a:rPr>
              <a:t>θ</a:t>
            </a:r>
            <a:endParaRPr sz="1150">
              <a:latin typeface="Myriad Pro"/>
              <a:cs typeface="Myriad Pro"/>
            </a:endParaRPr>
          </a:p>
        </p:txBody>
      </p:sp>
      <p:sp>
        <p:nvSpPr>
          <p:cNvPr id="515" name="object 515"/>
          <p:cNvSpPr txBox="1"/>
          <p:nvPr/>
        </p:nvSpPr>
        <p:spPr>
          <a:xfrm>
            <a:off x="7863840" y="4505449"/>
            <a:ext cx="10680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Diallo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F 2013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6" name="object 516"/>
          <p:cNvSpPr txBox="1"/>
          <p:nvPr/>
        </p:nvSpPr>
        <p:spPr>
          <a:xfrm>
            <a:off x="5507831" y="1012949"/>
            <a:ext cx="287845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020" marR="5080" indent="-401955">
              <a:lnSpc>
                <a:spcPts val="1400"/>
              </a:lnSpc>
            </a:pPr>
            <a:r>
              <a:rPr sz="1200" b="1" spc="-10" dirty="0">
                <a:latin typeface="Arial"/>
                <a:cs typeface="Arial"/>
              </a:rPr>
              <a:t>Growth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rate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10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10" dirty="0">
                <a:latin typeface="Arial"/>
                <a:cs typeface="Arial"/>
              </a:rPr>
              <a:t>nd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10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ce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on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β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indi</a:t>
            </a:r>
            <a:r>
              <a:rPr sz="1200" b="1" dirty="0">
                <a:latin typeface="Arial"/>
                <a:cs typeface="Arial"/>
              </a:rPr>
              <a:t>cates KBM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un</a:t>
            </a:r>
            <a:r>
              <a:rPr sz="1200" b="1" dirty="0">
                <a:latin typeface="Arial"/>
                <a:cs typeface="Arial"/>
              </a:rPr>
              <a:t>sta</a:t>
            </a:r>
            <a:r>
              <a:rPr sz="1200" b="1" spc="-10" dirty="0">
                <a:latin typeface="Arial"/>
                <a:cs typeface="Arial"/>
              </a:rPr>
              <a:t>bl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in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ex</a:t>
            </a:r>
            <a:r>
              <a:rPr sz="1200" b="1" spc="-10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5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me</a:t>
            </a:r>
            <a:r>
              <a:rPr sz="1200" b="1" spc="-10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6146800" y="4292600"/>
            <a:ext cx="1270000" cy="368300"/>
          </a:xfrm>
          <a:custGeom>
            <a:avLst/>
            <a:gdLst/>
            <a:ahLst/>
            <a:cxnLst/>
            <a:rect l="l" t="t" r="r" b="b"/>
            <a:pathLst>
              <a:path w="1270000" h="368300">
                <a:moveTo>
                  <a:pt x="0" y="0"/>
                </a:moveTo>
                <a:lnTo>
                  <a:pt x="1270000" y="0"/>
                </a:lnTo>
                <a:lnTo>
                  <a:pt x="127000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 txBox="1"/>
          <p:nvPr/>
        </p:nvSpPr>
        <p:spPr>
          <a:xfrm>
            <a:off x="6708140" y="4370573"/>
            <a:ext cx="1638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latin typeface="Arial"/>
                <a:cs typeface="Arial"/>
              </a:rPr>
              <a:t>β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2946400" y="1917700"/>
            <a:ext cx="1270000" cy="266700"/>
          </a:xfrm>
          <a:custGeom>
            <a:avLst/>
            <a:gdLst/>
            <a:ahLst/>
            <a:cxnLst/>
            <a:rect l="l" t="t" r="r" b="b"/>
            <a:pathLst>
              <a:path w="1270000" h="266700">
                <a:moveTo>
                  <a:pt x="0" y="0"/>
                </a:moveTo>
                <a:lnTo>
                  <a:pt x="1270000" y="0"/>
                </a:lnTo>
                <a:lnTo>
                  <a:pt x="1270000" y="266700"/>
                </a:lnTo>
                <a:lnTo>
                  <a:pt x="0" y="266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 txBox="1"/>
          <p:nvPr/>
        </p:nvSpPr>
        <p:spPr>
          <a:xfrm>
            <a:off x="3533140" y="1945890"/>
            <a:ext cx="43053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KBM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1" name="object 5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522" name="object 522"/>
          <p:cNvSpPr txBox="1"/>
          <p:nvPr/>
        </p:nvSpPr>
        <p:spPr>
          <a:xfrm>
            <a:off x="8686731" y="6638380"/>
            <a:ext cx="15303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434DD6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523" name="object 5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524" name="object 5"/>
          <p:cNvSpPr txBox="1">
            <a:spLocks/>
          </p:cNvSpPr>
          <p:nvPr/>
        </p:nvSpPr>
        <p:spPr>
          <a:xfrm>
            <a:off x="78739" y="99536"/>
            <a:ext cx="898652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solidFill>
                  <a:srgbClr val="0433FF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0" marR="5080" algn="ctr"/>
            <a:r>
              <a:rPr lang="en-US" kern="0" dirty="0"/>
              <a:t>Linear simulations using GENE find NSTX pedestal top is unstable to KBM and </a:t>
            </a:r>
            <a:r>
              <a:rPr lang="en-US" kern="0" dirty="0" smtClean="0"/>
              <a:t>micro-tearing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330" y="69861"/>
            <a:ext cx="7413625" cy="81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4200" marR="5080" indent="-1842135">
              <a:lnSpc>
                <a:spcPts val="3300"/>
              </a:lnSpc>
            </a:pPr>
            <a:r>
              <a:rPr sz="2900" b="1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900" b="1" spc="-20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2900" b="1" spc="-2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900" b="1" spc="-20" dirty="0">
                <a:solidFill>
                  <a:srgbClr val="0433FF"/>
                </a:solidFill>
                <a:latin typeface="Arial"/>
                <a:cs typeface="Arial"/>
              </a:rPr>
              <a:t>X</a:t>
            </a:r>
            <a:r>
              <a:rPr sz="29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900" b="1" spc="-10" dirty="0">
                <a:solidFill>
                  <a:srgbClr val="0433FF"/>
                </a:solidFill>
                <a:latin typeface="Arial"/>
                <a:cs typeface="Arial"/>
              </a:rPr>
              <a:t>l</a:t>
            </a:r>
            <a:r>
              <a:rPr sz="29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900" b="1" spc="-20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9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900" b="1" spc="-1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900" b="1" spc="-25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2900" b="1" dirty="0">
                <a:solidFill>
                  <a:srgbClr val="0433FF"/>
                </a:solidFill>
                <a:latin typeface="Arial"/>
                <a:cs typeface="Arial"/>
              </a:rPr>
              <a:t>e2013</a:t>
            </a:r>
            <a:r>
              <a:rPr sz="29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900" b="1" spc="-25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2900" b="1" spc="-20" dirty="0">
                <a:solidFill>
                  <a:srgbClr val="0433FF"/>
                </a:solidFill>
                <a:latin typeface="Arial"/>
                <a:cs typeface="Arial"/>
              </a:rPr>
              <a:t>ES</a:t>
            </a:r>
            <a:r>
              <a:rPr sz="29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0433FF"/>
                </a:solidFill>
                <a:latin typeface="Arial"/>
                <a:cs typeface="Arial"/>
              </a:rPr>
              <a:t>m</a:t>
            </a:r>
            <a:r>
              <a:rPr sz="2900" b="1" spc="-25" dirty="0">
                <a:solidFill>
                  <a:srgbClr val="0433FF"/>
                </a:solidFill>
                <a:latin typeface="Arial"/>
                <a:cs typeface="Arial"/>
              </a:rPr>
              <a:t>u</a:t>
            </a:r>
            <a:r>
              <a:rPr sz="2900" b="1" spc="-10" dirty="0">
                <a:solidFill>
                  <a:srgbClr val="0433FF"/>
                </a:solidFill>
                <a:latin typeface="Arial"/>
                <a:cs typeface="Arial"/>
              </a:rPr>
              <a:t>lti</a:t>
            </a:r>
            <a:r>
              <a:rPr sz="2900" b="1" dirty="0">
                <a:solidFill>
                  <a:srgbClr val="0433FF"/>
                </a:solidFill>
                <a:latin typeface="Arial"/>
                <a:cs typeface="Arial"/>
              </a:rPr>
              <a:t>-mac</a:t>
            </a:r>
            <a:r>
              <a:rPr sz="2900" b="1" spc="-25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2900" b="1" spc="-10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2900" b="1" spc="-25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9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9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900" b="1" spc="-10" dirty="0">
                <a:solidFill>
                  <a:srgbClr val="0433FF"/>
                </a:solidFill>
                <a:latin typeface="Arial"/>
                <a:cs typeface="Arial"/>
              </a:rPr>
              <a:t>j</a:t>
            </a:r>
            <a:r>
              <a:rPr sz="2900" b="1" spc="-25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2900" b="1" spc="-10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2900" b="1" spc="-25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900" b="1" dirty="0">
                <a:solidFill>
                  <a:srgbClr val="0433FF"/>
                </a:solidFill>
                <a:latin typeface="Arial"/>
                <a:cs typeface="Arial"/>
              </a:rPr>
              <a:t>t researc</a:t>
            </a:r>
            <a:r>
              <a:rPr sz="2900" b="1" spc="-20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29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0433FF"/>
                </a:solidFill>
                <a:latin typeface="Arial"/>
                <a:cs typeface="Arial"/>
              </a:rPr>
              <a:t>tar</a:t>
            </a:r>
            <a:r>
              <a:rPr sz="2900" b="1" spc="-25" dirty="0">
                <a:solidFill>
                  <a:srgbClr val="0433FF"/>
                </a:solidFill>
                <a:latin typeface="Arial"/>
                <a:cs typeface="Arial"/>
              </a:rPr>
              <a:t>g</a:t>
            </a:r>
            <a:r>
              <a:rPr sz="2900" b="1" dirty="0">
                <a:solidFill>
                  <a:srgbClr val="0433FF"/>
                </a:solidFill>
                <a:latin typeface="Arial"/>
                <a:cs typeface="Arial"/>
              </a:rPr>
              <a:t>et</a:t>
            </a:r>
            <a:r>
              <a:rPr sz="29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0433FF"/>
                </a:solidFill>
                <a:latin typeface="Arial"/>
                <a:cs typeface="Arial"/>
              </a:rPr>
              <a:t>(JR</a:t>
            </a:r>
            <a:r>
              <a:rPr sz="2900" b="1" spc="-2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900" b="1" dirty="0">
                <a:solidFill>
                  <a:srgbClr val="0433FF"/>
                </a:solidFill>
                <a:latin typeface="Arial"/>
                <a:cs typeface="Arial"/>
              </a:rPr>
              <a:t>)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89885" y="6638380"/>
            <a:ext cx="14033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0" dirty="0">
                <a:solidFill>
                  <a:srgbClr val="434DD6"/>
                </a:solidFill>
                <a:latin typeface="Arial"/>
                <a:cs typeface="Arial"/>
              </a:rPr>
              <a:t>11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289716"/>
            <a:ext cx="8568055" cy="431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223520" indent="-342900">
              <a:lnSpc>
                <a:spcPts val="28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Evalua</a:t>
            </a:r>
            <a:r>
              <a:rPr sz="2400" spc="-10" dirty="0">
                <a:latin typeface="Arial"/>
                <a:cs typeface="Arial"/>
              </a:rPr>
              <a:t>te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ionary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enhanced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inemen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regimes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hou</a:t>
            </a:r>
            <a:r>
              <a:rPr sz="2400" spc="-10" dirty="0">
                <a:latin typeface="Arial"/>
                <a:cs typeface="Arial"/>
              </a:rPr>
              <a:t>t </a:t>
            </a:r>
            <a:r>
              <a:rPr sz="2400" dirty="0">
                <a:latin typeface="Arial"/>
                <a:cs typeface="Arial"/>
              </a:rPr>
              <a:t>large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Edge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Localized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Modes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(ELMs)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10" dirty="0">
                <a:latin typeface="Arial"/>
                <a:cs typeface="Arial"/>
              </a:rPr>
              <a:t>Identify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correla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ions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be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ween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edge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lu</a:t>
            </a:r>
            <a:r>
              <a:rPr sz="2400" spc="-10" dirty="0">
                <a:latin typeface="Arial"/>
                <a:cs typeface="Arial"/>
              </a:rPr>
              <a:t>ct</a:t>
            </a:r>
            <a:r>
              <a:rPr sz="2400" dirty="0">
                <a:latin typeface="Arial"/>
                <a:cs typeface="Arial"/>
              </a:rPr>
              <a:t>ua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ions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ranspo</a:t>
            </a:r>
            <a:r>
              <a:rPr sz="2400" spc="-10" dirty="0">
                <a:latin typeface="Arial"/>
                <a:cs typeface="Arial"/>
              </a:rPr>
              <a:t>rt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355600" marR="54610" indent="-342900">
              <a:lnSpc>
                <a:spcPts val="28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15" dirty="0">
                <a:latin typeface="Arial"/>
                <a:cs typeface="Arial"/>
              </a:rPr>
              <a:t>The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research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aimed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dirty="0">
                <a:latin typeface="Arial"/>
                <a:cs typeface="Arial"/>
              </a:rPr>
              <a:t>reng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basis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xt</a:t>
            </a:r>
            <a:r>
              <a:rPr sz="2400" dirty="0">
                <a:latin typeface="Arial"/>
                <a:cs typeface="Arial"/>
              </a:rPr>
              <a:t>rapola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ion 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ionary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regimes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which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combine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high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energy con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inemen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good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</a:t>
            </a:r>
            <a:r>
              <a:rPr sz="2400" spc="-10" dirty="0">
                <a:latin typeface="Arial"/>
                <a:cs typeface="Arial"/>
              </a:rPr>
              <a:t>rt</a:t>
            </a:r>
            <a:r>
              <a:rPr sz="2400" dirty="0">
                <a:latin typeface="Arial"/>
                <a:cs typeface="Arial"/>
              </a:rPr>
              <a:t>icle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impuri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rol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  <a:buFont typeface="Arial"/>
              <a:buChar char="•"/>
            </a:pPr>
            <a:endParaRPr sz="34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FF2600"/>
                </a:solidFill>
                <a:latin typeface="Arial"/>
                <a:cs typeface="Arial"/>
              </a:rPr>
              <a:t>N</a:t>
            </a:r>
            <a:r>
              <a:rPr sz="2400" spc="-20" dirty="0">
                <a:solidFill>
                  <a:srgbClr val="FF2600"/>
                </a:solidFill>
                <a:latin typeface="Arial"/>
                <a:cs typeface="Arial"/>
              </a:rPr>
              <a:t>STX-U</a:t>
            </a:r>
            <a:r>
              <a:rPr sz="24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2600"/>
                </a:solidFill>
                <a:latin typeface="Arial"/>
                <a:cs typeface="Arial"/>
              </a:rPr>
              <a:t>will</a:t>
            </a:r>
            <a:r>
              <a:rPr sz="24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2600"/>
                </a:solidFill>
                <a:latin typeface="Arial"/>
                <a:cs typeface="Arial"/>
              </a:rPr>
              <a:t>assess</a:t>
            </a:r>
            <a:r>
              <a:rPr sz="24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2600"/>
                </a:solidFill>
                <a:latin typeface="Arial"/>
                <a:cs typeface="Arial"/>
              </a:rPr>
              <a:t>EPH</a:t>
            </a:r>
            <a:r>
              <a:rPr sz="24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2600"/>
                </a:solidFill>
                <a:latin typeface="Arial"/>
                <a:cs typeface="Arial"/>
              </a:rPr>
              <a:t>as</a:t>
            </a:r>
            <a:r>
              <a:rPr sz="24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26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2600"/>
                </a:solidFill>
                <a:latin typeface="Arial"/>
                <a:cs typeface="Arial"/>
              </a:rPr>
              <a:t>leading</a:t>
            </a:r>
            <a:r>
              <a:rPr sz="24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2600"/>
                </a:solidFill>
                <a:latin typeface="Arial"/>
                <a:cs typeface="Arial"/>
              </a:rPr>
              <a:t>candida</a:t>
            </a:r>
            <a:r>
              <a:rPr sz="2400" spc="-10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FF2600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2600"/>
                </a:solidFill>
                <a:latin typeface="Arial"/>
                <a:cs typeface="Arial"/>
              </a:rPr>
              <a:t>scenario</a:t>
            </a:r>
            <a:r>
              <a:rPr sz="24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2600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FF2600"/>
                </a:solidFill>
                <a:latin typeface="Arial"/>
                <a:cs typeface="Arial"/>
              </a:rPr>
              <a:t>or accessing</a:t>
            </a:r>
            <a:r>
              <a:rPr sz="24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2600"/>
                </a:solidFill>
                <a:latin typeface="Arial"/>
                <a:cs typeface="Arial"/>
              </a:rPr>
              <a:t>very</a:t>
            </a:r>
            <a:r>
              <a:rPr sz="24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2600"/>
                </a:solidFill>
                <a:latin typeface="Arial"/>
                <a:cs typeface="Arial"/>
              </a:rPr>
              <a:t>high</a:t>
            </a:r>
            <a:r>
              <a:rPr sz="24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2600"/>
                </a:solidFill>
                <a:latin typeface="Arial"/>
                <a:cs typeface="Arial"/>
              </a:rPr>
              <a:t>energy</a:t>
            </a:r>
            <a:r>
              <a:rPr sz="24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2600"/>
                </a:solidFill>
                <a:latin typeface="Arial"/>
                <a:cs typeface="Arial"/>
              </a:rPr>
              <a:t>con</a:t>
            </a:r>
            <a:r>
              <a:rPr sz="2400" spc="-10" dirty="0">
                <a:solidFill>
                  <a:srgbClr val="FF2600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FF2600"/>
                </a:solidFill>
                <a:latin typeface="Arial"/>
                <a:cs typeface="Arial"/>
              </a:rPr>
              <a:t>inemen</a:t>
            </a:r>
            <a:r>
              <a:rPr sz="2400" spc="-10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" cy="1905"/>
          </a:xfrm>
          <a:custGeom>
            <a:avLst/>
            <a:gdLst/>
            <a:ahLst/>
            <a:cxnLst/>
            <a:rect l="l" t="t" r="r" b="b"/>
            <a:pathLst>
              <a:path w="914400" h="1905">
                <a:moveTo>
                  <a:pt x="0" y="0"/>
                </a:moveTo>
                <a:lnTo>
                  <a:pt x="914400" y="1587"/>
                </a:lnTo>
              </a:path>
            </a:pathLst>
          </a:custGeom>
          <a:ln w="3175">
            <a:solidFill>
              <a:srgbClr val="F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41898"/>
            <a:ext cx="898652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ctr">
              <a:lnSpc>
                <a:spcPts val="2400"/>
              </a:lnSpc>
            </a:pPr>
            <a:r>
              <a:rPr dirty="0"/>
              <a:t>EPH</a:t>
            </a:r>
            <a:r>
              <a:rPr spc="-5" dirty="0"/>
              <a:t> </a:t>
            </a:r>
            <a:r>
              <a:rPr spc="-10" dirty="0"/>
              <a:t>i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15" dirty="0"/>
              <a:t>p</a:t>
            </a:r>
            <a:r>
              <a:rPr dirty="0"/>
              <a:t>r</a:t>
            </a:r>
            <a:r>
              <a:rPr spc="-15" dirty="0"/>
              <a:t>o</a:t>
            </a:r>
            <a:r>
              <a:rPr dirty="0"/>
              <a:t>m</a:t>
            </a:r>
            <a:r>
              <a:rPr spc="-10" dirty="0"/>
              <a:t>i</a:t>
            </a:r>
            <a:r>
              <a:rPr dirty="0"/>
              <a:t>s</a:t>
            </a:r>
            <a:r>
              <a:rPr spc="-15" dirty="0"/>
              <a:t>ing</a:t>
            </a:r>
            <a:r>
              <a:rPr spc="-5" dirty="0"/>
              <a:t> </a:t>
            </a:r>
            <a:r>
              <a:rPr dirty="0"/>
              <a:t>c</a:t>
            </a:r>
            <a:r>
              <a:rPr spc="-15" dirty="0"/>
              <a:t>onfin</a:t>
            </a:r>
            <a:r>
              <a:rPr dirty="0"/>
              <a:t>eme</a:t>
            </a:r>
            <a:r>
              <a:rPr spc="-15" dirty="0"/>
              <a:t>n</a:t>
            </a:r>
            <a:r>
              <a:rPr dirty="0"/>
              <a:t>t</a:t>
            </a:r>
            <a:r>
              <a:rPr spc="-5" dirty="0"/>
              <a:t> </a:t>
            </a:r>
            <a:r>
              <a:rPr dirty="0"/>
              <a:t>re</a:t>
            </a:r>
            <a:r>
              <a:rPr spc="-10" dirty="0"/>
              <a:t>gi</a:t>
            </a:r>
            <a:r>
              <a:rPr dirty="0"/>
              <a:t>me</a:t>
            </a:r>
            <a:r>
              <a:rPr spc="-5" dirty="0"/>
              <a:t> </a:t>
            </a:r>
            <a:r>
              <a:rPr spc="-15" dirty="0"/>
              <a:t>with</a:t>
            </a:r>
            <a:r>
              <a:rPr spc="-5" dirty="0"/>
              <a:t> </a:t>
            </a:r>
            <a:r>
              <a:rPr spc="-15" dirty="0"/>
              <a:t>high</a:t>
            </a:r>
            <a:r>
              <a:rPr spc="-5" dirty="0"/>
              <a:t> </a:t>
            </a:r>
            <a:r>
              <a:rPr dirty="0"/>
              <a:t>H</a:t>
            </a:r>
            <a:r>
              <a:rPr baseline="-5952" dirty="0"/>
              <a:t>98</a:t>
            </a:r>
            <a:r>
              <a:rPr spc="284" baseline="-5952" dirty="0"/>
              <a:t> </a:t>
            </a:r>
            <a:r>
              <a:rPr spc="-15" dirty="0"/>
              <a:t>~</a:t>
            </a:r>
            <a:r>
              <a:rPr spc="-5" dirty="0"/>
              <a:t> </a:t>
            </a:r>
            <a:r>
              <a:rPr dirty="0"/>
              <a:t>1</a:t>
            </a:r>
            <a:r>
              <a:rPr spc="-10" dirty="0"/>
              <a:t>.</a:t>
            </a:r>
            <a:r>
              <a:rPr dirty="0"/>
              <a:t>5-1</a:t>
            </a:r>
            <a:r>
              <a:rPr spc="-10" dirty="0"/>
              <a:t>.</a:t>
            </a:r>
            <a:r>
              <a:rPr dirty="0"/>
              <a:t>6</a:t>
            </a:r>
            <a:r>
              <a:rPr spc="-5" dirty="0"/>
              <a:t> </a:t>
            </a:r>
            <a:r>
              <a:rPr dirty="0"/>
              <a:t>a</a:t>
            </a:r>
            <a:r>
              <a:rPr spc="-15" dirty="0"/>
              <a:t>nd</a:t>
            </a:r>
            <a:r>
              <a:rPr spc="-10" dirty="0"/>
              <a:t> high</a:t>
            </a:r>
            <a:r>
              <a:rPr dirty="0"/>
              <a:t>er</a:t>
            </a:r>
            <a:r>
              <a:rPr spc="-5" dirty="0"/>
              <a:t> </a:t>
            </a:r>
            <a:r>
              <a:rPr spc="-10" dirty="0"/>
              <a:t>th</a:t>
            </a:r>
            <a:r>
              <a:rPr dirty="0"/>
              <a:t>a</a:t>
            </a:r>
            <a:r>
              <a:rPr spc="-15" dirty="0"/>
              <a:t>n</a:t>
            </a:r>
            <a:r>
              <a:rPr spc="-5" dirty="0"/>
              <a:t> </a:t>
            </a:r>
            <a:r>
              <a:rPr dirty="0"/>
              <a:t>sta</a:t>
            </a:r>
            <a:r>
              <a:rPr spc="-15" dirty="0"/>
              <a:t>nd</a:t>
            </a:r>
            <a:r>
              <a:rPr dirty="0"/>
              <a:t>ar</a:t>
            </a:r>
            <a:r>
              <a:rPr spc="-15" dirty="0"/>
              <a:t>d</a:t>
            </a:r>
            <a:r>
              <a:rPr spc="-5" dirty="0"/>
              <a:t> </a:t>
            </a:r>
            <a:r>
              <a:rPr dirty="0"/>
              <a:t>H-m</a:t>
            </a:r>
            <a:r>
              <a:rPr spc="-15" dirty="0"/>
              <a:t>od</a:t>
            </a:r>
            <a:r>
              <a:rPr dirty="0"/>
              <a:t>e</a:t>
            </a:r>
            <a:r>
              <a:rPr spc="-5" dirty="0"/>
              <a:t> </a:t>
            </a:r>
            <a:r>
              <a:rPr spc="-15" dirty="0"/>
              <a:t>ion</a:t>
            </a:r>
            <a:r>
              <a:rPr spc="-5" dirty="0"/>
              <a:t> </a:t>
            </a:r>
            <a:r>
              <a:rPr spc="-15" dirty="0"/>
              <a:t>p</a:t>
            </a:r>
            <a:r>
              <a:rPr dirty="0"/>
              <a:t>e</a:t>
            </a:r>
            <a:r>
              <a:rPr spc="-15" dirty="0"/>
              <a:t>d</a:t>
            </a:r>
            <a:r>
              <a:rPr dirty="0"/>
              <a:t>esta</a:t>
            </a:r>
            <a:r>
              <a:rPr spc="-10" dirty="0"/>
              <a:t>l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1084762"/>
            <a:ext cx="5057775" cy="172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123315" indent="-342900">
              <a:lnSpc>
                <a:spcPts val="21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J</a:t>
            </a:r>
            <a:r>
              <a:rPr sz="1800" spc="-35" dirty="0">
                <a:latin typeface="Arial"/>
                <a:cs typeface="Arial"/>
              </a:rPr>
              <a:t>R</a:t>
            </a:r>
            <a:r>
              <a:rPr sz="1800" spc="-15" dirty="0">
                <a:latin typeface="Arial"/>
                <a:cs typeface="Arial"/>
              </a:rPr>
              <a:t>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40" dirty="0">
                <a:latin typeface="Arial"/>
                <a:cs typeface="Arial"/>
              </a:rPr>
              <a:t>f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10" dirty="0">
                <a:latin typeface="Arial"/>
                <a:cs typeface="Arial"/>
              </a:rPr>
              <a:t>rt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enabled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xt</a:t>
            </a:r>
            <a:r>
              <a:rPr sz="1800" dirty="0">
                <a:latin typeface="Arial"/>
                <a:cs typeface="Arial"/>
              </a:rPr>
              <a:t>ensive chara</a:t>
            </a:r>
            <a:r>
              <a:rPr sz="1800" spc="-10" dirty="0">
                <a:latin typeface="Arial"/>
                <a:cs typeface="Arial"/>
              </a:rPr>
              <a:t>ct</a:t>
            </a:r>
            <a:r>
              <a:rPr sz="1800" dirty="0">
                <a:latin typeface="Arial"/>
                <a:cs typeface="Arial"/>
              </a:rPr>
              <a:t>eriza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 </a:t>
            </a:r>
            <a:r>
              <a:rPr sz="1800" dirty="0">
                <a:latin typeface="Arial"/>
                <a:cs typeface="Arial"/>
              </a:rPr>
              <a:t>EPH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discharges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ts val="21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Ion t</a:t>
            </a:r>
            <a:r>
              <a:rPr sz="1800" dirty="0">
                <a:latin typeface="Arial"/>
                <a:cs typeface="Arial"/>
              </a:rPr>
              <a:t>empera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ure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gradien</a:t>
            </a:r>
            <a:r>
              <a:rPr sz="1800" spc="-5" dirty="0">
                <a:latin typeface="Arial"/>
                <a:cs typeface="Arial"/>
              </a:rPr>
              <a:t>t </a:t>
            </a:r>
            <a:r>
              <a:rPr sz="1800" dirty="0">
                <a:latin typeface="Arial"/>
                <a:cs typeface="Arial"/>
              </a:rPr>
              <a:t>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much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</a:t>
            </a:r>
            <a:r>
              <a:rPr sz="1800" dirty="0">
                <a:latin typeface="Arial"/>
                <a:cs typeface="Arial"/>
              </a:rPr>
              <a:t>eeper</a:t>
            </a:r>
            <a:r>
              <a:rPr sz="1800" spc="-5" dirty="0">
                <a:latin typeface="Arial"/>
                <a:cs typeface="Arial"/>
              </a:rPr>
              <a:t> t</a:t>
            </a:r>
            <a:r>
              <a:rPr sz="1800" dirty="0">
                <a:latin typeface="Arial"/>
                <a:cs typeface="Arial"/>
              </a:rPr>
              <a:t>han in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H-mode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355600" marR="436880" indent="-342900">
              <a:lnSpc>
                <a:spcPts val="2100"/>
              </a:lnSpc>
              <a:spcBef>
                <a:spcPts val="500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Develops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st</a:t>
            </a:r>
            <a:r>
              <a:rPr sz="1800" dirty="0">
                <a:latin typeface="Arial"/>
                <a:cs typeface="Arial"/>
              </a:rPr>
              <a:t>rong</a:t>
            </a:r>
            <a:r>
              <a:rPr sz="1800" spc="-5" dirty="0">
                <a:latin typeface="Arial"/>
                <a:cs typeface="Arial"/>
              </a:rPr>
              <a:t> t</a:t>
            </a:r>
            <a:r>
              <a:rPr sz="1800" dirty="0">
                <a:latin typeface="Arial"/>
                <a:cs typeface="Arial"/>
              </a:rPr>
              <a:t>oroidal</a:t>
            </a:r>
            <a:r>
              <a:rPr sz="1800" spc="-5" dirty="0">
                <a:latin typeface="Arial"/>
                <a:cs typeface="Arial"/>
              </a:rPr>
              <a:t> f</a:t>
            </a:r>
            <a:r>
              <a:rPr sz="1800" dirty="0">
                <a:latin typeface="Arial"/>
                <a:cs typeface="Arial"/>
              </a:rPr>
              <a:t>low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shea</a:t>
            </a:r>
            <a:r>
              <a:rPr sz="1800" spc="-100" dirty="0">
                <a:latin typeface="Arial"/>
                <a:cs typeface="Arial"/>
              </a:rPr>
              <a:t>r</a:t>
            </a:r>
            <a:r>
              <a:rPr sz="1800" spc="-5" dirty="0">
                <a:latin typeface="Arial"/>
                <a:cs typeface="Arial"/>
              </a:rPr>
              <a:t>, </a:t>
            </a:r>
            <a:r>
              <a:rPr sz="1800" dirty="0">
                <a:latin typeface="Arial"/>
                <a:cs typeface="Arial"/>
              </a:rPr>
              <a:t>and o</a:t>
            </a:r>
            <a:r>
              <a:rPr sz="1800" spc="-5" dirty="0">
                <a:latin typeface="Arial"/>
                <a:cs typeface="Arial"/>
              </a:rPr>
              <a:t>ft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very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narrow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minima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5" dirty="0">
                <a:latin typeface="Arial"/>
                <a:cs typeface="Arial"/>
              </a:rPr>
              <a:t> 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5" dirty="0">
                <a:latin typeface="Arial"/>
                <a:cs typeface="Arial"/>
              </a:rPr>
              <a:t> f</a:t>
            </a:r>
            <a:r>
              <a:rPr sz="1800" dirty="0">
                <a:latin typeface="Arial"/>
                <a:cs typeface="Arial"/>
              </a:rPr>
              <a:t>low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17640" y="6283449"/>
            <a:ext cx="19227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Gerhardt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-10" dirty="0">
                <a:latin typeface="Arial"/>
                <a:cs typeface="Arial"/>
              </a:rPr>
              <a:t>F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ress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42810" y="5644227"/>
            <a:ext cx="2887345" cy="0"/>
          </a:xfrm>
          <a:custGeom>
            <a:avLst/>
            <a:gdLst/>
            <a:ahLst/>
            <a:cxnLst/>
            <a:rect l="l" t="t" r="r" b="b"/>
            <a:pathLst>
              <a:path w="2887345">
                <a:moveTo>
                  <a:pt x="0" y="0"/>
                </a:moveTo>
                <a:lnTo>
                  <a:pt x="28871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2810" y="3373158"/>
            <a:ext cx="0" cy="2271395"/>
          </a:xfrm>
          <a:custGeom>
            <a:avLst/>
            <a:gdLst/>
            <a:ahLst/>
            <a:cxnLst/>
            <a:rect l="l" t="t" r="r" b="b"/>
            <a:pathLst>
              <a:path h="2271395">
                <a:moveTo>
                  <a:pt x="0" y="0"/>
                </a:moveTo>
                <a:lnTo>
                  <a:pt x="0" y="227106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88054" y="5703475"/>
            <a:ext cx="109855" cy="17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20285" y="5598971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256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7769" y="5598971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256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75018" y="5598971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256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23483" y="5703475"/>
            <a:ext cx="1390650" cy="17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8005" algn="l"/>
                <a:tab pos="1125220" algn="l"/>
              </a:tabLst>
            </a:pPr>
            <a:r>
              <a:rPr sz="1200" b="1" spc="-15" dirty="0">
                <a:latin typeface="Arial"/>
                <a:cs typeface="Arial"/>
              </a:rPr>
              <a:t>5</a:t>
            </a:r>
            <a:r>
              <a:rPr sz="1200" b="1" spc="-10" dirty="0">
                <a:latin typeface="Arial"/>
                <a:cs typeface="Arial"/>
              </a:rPr>
              <a:t>0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15" dirty="0">
                <a:latin typeface="Arial"/>
                <a:cs typeface="Arial"/>
              </a:rPr>
              <a:t>10</a:t>
            </a:r>
            <a:r>
              <a:rPr sz="1200" b="1" spc="-10" dirty="0">
                <a:latin typeface="Arial"/>
                <a:cs typeface="Arial"/>
              </a:rPr>
              <a:t>0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b="1" spc="-15" dirty="0">
                <a:latin typeface="Arial"/>
                <a:cs typeface="Arial"/>
              </a:rPr>
              <a:t>150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52502" y="5598971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45256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613635" y="5703475"/>
            <a:ext cx="278130" cy="17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Arial"/>
                <a:cs typeface="Arial"/>
              </a:rPr>
              <a:t>200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29986" y="3373158"/>
            <a:ext cx="0" cy="2271395"/>
          </a:xfrm>
          <a:custGeom>
            <a:avLst/>
            <a:gdLst/>
            <a:ahLst/>
            <a:cxnLst/>
            <a:rect l="l" t="t" r="r" b="b"/>
            <a:pathLst>
              <a:path h="2271395">
                <a:moveTo>
                  <a:pt x="0" y="0"/>
                </a:moveTo>
                <a:lnTo>
                  <a:pt x="0" y="227106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91120" y="5703475"/>
            <a:ext cx="278130" cy="17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Arial"/>
                <a:cs typeface="Arial"/>
              </a:rPr>
              <a:t>250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58354" y="5621599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28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73898" y="5621599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28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89198" y="5621599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28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04742" y="5621599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28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35829" y="5621599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28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51138" y="5621599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28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66682" y="5621599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28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82226" y="5621599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28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13078" y="5621599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28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28622" y="5621599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28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44166" y="5621599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28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59709" y="5621599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28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90562" y="5621599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28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06106" y="5621599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28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21650" y="5621599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28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37193" y="5621599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28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68046" y="5621599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28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83589" y="5621599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28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99133" y="5621599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28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14442" y="5621599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22628"/>
                </a:moveTo>
                <a:lnTo>
                  <a:pt x="0" y="0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2235200" y="5854700"/>
            <a:ext cx="12700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-dF</a:t>
            </a:r>
            <a:r>
              <a:rPr sz="1050" b="1" spc="30" baseline="-23809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/dR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[kHz/m]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42810" y="3373158"/>
            <a:ext cx="2887345" cy="0"/>
          </a:xfrm>
          <a:custGeom>
            <a:avLst/>
            <a:gdLst/>
            <a:ahLst/>
            <a:cxnLst/>
            <a:rect l="l" t="t" r="r" b="b"/>
            <a:pathLst>
              <a:path w="2887345">
                <a:moveTo>
                  <a:pt x="0" y="0"/>
                </a:moveTo>
                <a:lnTo>
                  <a:pt x="288717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20285" y="3373158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255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97769" y="3373158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255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175018" y="3373158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255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52502" y="3373158"/>
            <a:ext cx="0" cy="45720"/>
          </a:xfrm>
          <a:custGeom>
            <a:avLst/>
            <a:gdLst/>
            <a:ahLst/>
            <a:cxnLst/>
            <a:rect l="l" t="t" r="r" b="b"/>
            <a:pathLst>
              <a:path h="45720">
                <a:moveTo>
                  <a:pt x="0" y="0"/>
                </a:moveTo>
                <a:lnTo>
                  <a:pt x="0" y="45255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58354" y="3373158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62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3898" y="3373158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62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89198" y="3373158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62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04742" y="3373158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62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35829" y="3373158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62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51138" y="3373158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62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66682" y="3373158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62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82226" y="3373158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62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13078" y="3373158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62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828622" y="3373158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62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44166" y="3373158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62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59709" y="3373158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62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290562" y="3373158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62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06106" y="3373158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62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21650" y="3373158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62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37193" y="3373158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62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68046" y="3373158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62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83589" y="3373158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62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99133" y="3373158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62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14442" y="3373158"/>
            <a:ext cx="0" cy="22860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628"/>
                </a:lnTo>
              </a:path>
            </a:pathLst>
          </a:custGeom>
          <a:ln w="95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012058" y="5515065"/>
            <a:ext cx="403860" cy="17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Arial"/>
                <a:cs typeface="Arial"/>
              </a:rPr>
              <a:t>0.000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442810" y="5265760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64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42810" y="4887285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64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42810" y="4508575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64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42810" y="4130100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64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442810" y="3751633"/>
            <a:ext cx="57785" cy="0"/>
          </a:xfrm>
          <a:custGeom>
            <a:avLst/>
            <a:gdLst/>
            <a:ahLst/>
            <a:cxnLst/>
            <a:rect l="l" t="t" r="r" b="b"/>
            <a:pathLst>
              <a:path w="57784">
                <a:moveTo>
                  <a:pt x="0" y="0"/>
                </a:moveTo>
                <a:lnTo>
                  <a:pt x="57645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42810" y="5568486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442810" y="549298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42810" y="541724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442810" y="534150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442810" y="5190020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442810" y="511427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442810" y="5038531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42810" y="4963025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42810" y="4811545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42810" y="4735804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42810" y="4660064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42810" y="4584315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42810" y="4433070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42810" y="4357329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42810" y="4281589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42810" y="4205849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42810" y="4054359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42810" y="3978619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442810" y="3903114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442810" y="382737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442810" y="367589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442810" y="3600152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442810" y="3524403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442810" y="3448907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18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72331" y="5265760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655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72331" y="4887285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655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272331" y="4508575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655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72331" y="4130100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655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272331" y="3751633"/>
            <a:ext cx="57785" cy="0"/>
          </a:xfrm>
          <a:custGeom>
            <a:avLst/>
            <a:gdLst/>
            <a:ahLst/>
            <a:cxnLst/>
            <a:rect l="l" t="t" r="r" b="b"/>
            <a:pathLst>
              <a:path w="57785">
                <a:moveTo>
                  <a:pt x="57655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01158" y="5568486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01158" y="549298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01158" y="541724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01158" y="534150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301158" y="5190020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01158" y="511427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301158" y="5038531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301158" y="496302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301158" y="481154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301158" y="4735804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01158" y="4660064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301158" y="4584315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301158" y="4433070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301158" y="4357329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301158" y="4281589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301158" y="4205849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01158" y="4054359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301158" y="3978619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301158" y="3903114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301158" y="3827373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301158" y="3675893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301158" y="3600152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301158" y="3524403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301158" y="3448907"/>
            <a:ext cx="29209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28827" y="0"/>
                </a:moveTo>
                <a:lnTo>
                  <a:pt x="0" y="0"/>
                </a:lnTo>
              </a:path>
            </a:pathLst>
          </a:custGeom>
          <a:ln w="9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077107" y="4658392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022545" y="3964335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53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484721" y="3645644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81" y="0"/>
                </a:moveTo>
                <a:lnTo>
                  <a:pt x="88153" y="44062"/>
                </a:lnTo>
                <a:lnTo>
                  <a:pt x="44081" y="88125"/>
                </a:lnTo>
                <a:lnTo>
                  <a:pt x="0" y="44062"/>
                </a:lnTo>
                <a:lnTo>
                  <a:pt x="44081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674249" y="4242046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71"/>
                </a:lnTo>
                <a:lnTo>
                  <a:pt x="44072" y="88134"/>
                </a:lnTo>
                <a:lnTo>
                  <a:pt x="0" y="44071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592769" y="4561695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445540" y="4223233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709985" y="4439506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360731" y="4327794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269964" y="4621236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34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447683" y="4477141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371447" y="4827736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71"/>
                </a:lnTo>
                <a:lnTo>
                  <a:pt x="44072" y="88134"/>
                </a:lnTo>
                <a:lnTo>
                  <a:pt x="0" y="44071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768110" y="4343280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688194" y="4513574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34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135123" y="4554780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34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509389" y="4089616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720828" y="4739132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71"/>
                </a:lnTo>
                <a:lnTo>
                  <a:pt x="44072" y="88134"/>
                </a:lnTo>
                <a:lnTo>
                  <a:pt x="0" y="44071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694017" y="4585744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81" y="0"/>
                </a:moveTo>
                <a:lnTo>
                  <a:pt x="88153" y="44071"/>
                </a:lnTo>
                <a:lnTo>
                  <a:pt x="44081" y="88134"/>
                </a:lnTo>
                <a:lnTo>
                  <a:pt x="0" y="44071"/>
                </a:lnTo>
                <a:lnTo>
                  <a:pt x="44081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689016" y="4471419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847448" y="4285874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617896" y="4423541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3" y="0"/>
                </a:moveTo>
                <a:lnTo>
                  <a:pt x="88146" y="44071"/>
                </a:lnTo>
                <a:lnTo>
                  <a:pt x="44073" y="88134"/>
                </a:lnTo>
                <a:lnTo>
                  <a:pt x="0" y="44071"/>
                </a:lnTo>
                <a:lnTo>
                  <a:pt x="44073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510103" y="4271825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69783" y="4418785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045541" y="4308267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132609" y="4249676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81" y="0"/>
                </a:moveTo>
                <a:lnTo>
                  <a:pt x="88153" y="44062"/>
                </a:lnTo>
                <a:lnTo>
                  <a:pt x="44081" y="88125"/>
                </a:lnTo>
                <a:lnTo>
                  <a:pt x="0" y="44062"/>
                </a:lnTo>
                <a:lnTo>
                  <a:pt x="44081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185625" y="4701984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863056" y="5029481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067576" y="3965999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349058" y="4531203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070082" y="4724848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099859" y="4628857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53" y="44062"/>
                </a:lnTo>
                <a:lnTo>
                  <a:pt x="44072" y="88134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690445" y="4096523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576565" y="4267061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81" y="0"/>
                </a:moveTo>
                <a:lnTo>
                  <a:pt x="88153" y="44062"/>
                </a:lnTo>
                <a:lnTo>
                  <a:pt x="44081" y="88125"/>
                </a:lnTo>
                <a:lnTo>
                  <a:pt x="0" y="44062"/>
                </a:lnTo>
                <a:lnTo>
                  <a:pt x="44081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797779" y="4945884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17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018142" y="4593844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53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512481" y="4239904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81" y="0"/>
                </a:moveTo>
                <a:lnTo>
                  <a:pt x="88153" y="44071"/>
                </a:lnTo>
                <a:lnTo>
                  <a:pt x="44081" y="88134"/>
                </a:lnTo>
                <a:lnTo>
                  <a:pt x="0" y="44071"/>
                </a:lnTo>
                <a:lnTo>
                  <a:pt x="44081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684730" y="3901206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71"/>
                </a:lnTo>
                <a:lnTo>
                  <a:pt x="44072" y="88134"/>
                </a:lnTo>
                <a:lnTo>
                  <a:pt x="0" y="44071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259004" y="4241576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633984" y="4574316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808611" y="4507625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44062"/>
                </a:lnTo>
                <a:lnTo>
                  <a:pt x="44072" y="88125"/>
                </a:lnTo>
                <a:lnTo>
                  <a:pt x="0" y="44062"/>
                </a:lnTo>
                <a:lnTo>
                  <a:pt x="44072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245060" y="3925742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0"/>
                </a:lnTo>
                <a:lnTo>
                  <a:pt x="88145" y="88134"/>
                </a:lnTo>
                <a:lnTo>
                  <a:pt x="0" y="88134"/>
                </a:lnTo>
                <a:lnTo>
                  <a:pt x="0" y="0"/>
                </a:lnTo>
                <a:lnTo>
                  <a:pt x="88145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773354" y="4095565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0"/>
                </a:lnTo>
                <a:lnTo>
                  <a:pt x="88145" y="88134"/>
                </a:lnTo>
                <a:lnTo>
                  <a:pt x="0" y="88134"/>
                </a:lnTo>
                <a:lnTo>
                  <a:pt x="0" y="0"/>
                </a:lnTo>
                <a:lnTo>
                  <a:pt x="88145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533686" y="4054359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0"/>
                </a:lnTo>
                <a:lnTo>
                  <a:pt x="88145" y="88134"/>
                </a:lnTo>
                <a:lnTo>
                  <a:pt x="0" y="88134"/>
                </a:lnTo>
                <a:lnTo>
                  <a:pt x="0" y="0"/>
                </a:lnTo>
                <a:lnTo>
                  <a:pt x="88145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113557" y="3768547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0"/>
                </a:lnTo>
                <a:lnTo>
                  <a:pt x="88145" y="88125"/>
                </a:lnTo>
                <a:lnTo>
                  <a:pt x="0" y="88125"/>
                </a:lnTo>
                <a:lnTo>
                  <a:pt x="0" y="0"/>
                </a:lnTo>
                <a:lnTo>
                  <a:pt x="88145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575615" y="4620522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0"/>
                </a:lnTo>
                <a:lnTo>
                  <a:pt x="88145" y="88125"/>
                </a:lnTo>
                <a:lnTo>
                  <a:pt x="0" y="88125"/>
                </a:lnTo>
                <a:lnTo>
                  <a:pt x="0" y="0"/>
                </a:lnTo>
                <a:lnTo>
                  <a:pt x="88145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272342" y="4199177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0"/>
                </a:lnTo>
                <a:lnTo>
                  <a:pt x="88145" y="88125"/>
                </a:lnTo>
                <a:lnTo>
                  <a:pt x="0" y="88125"/>
                </a:lnTo>
                <a:lnTo>
                  <a:pt x="0" y="0"/>
                </a:lnTo>
                <a:lnTo>
                  <a:pt x="88145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337257" y="4331130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1" y="0"/>
                </a:moveTo>
                <a:lnTo>
                  <a:pt x="88145" y="0"/>
                </a:lnTo>
                <a:lnTo>
                  <a:pt x="88145" y="88125"/>
                </a:lnTo>
                <a:lnTo>
                  <a:pt x="0" y="88125"/>
                </a:lnTo>
                <a:lnTo>
                  <a:pt x="0" y="0"/>
                </a:lnTo>
                <a:lnTo>
                  <a:pt x="88145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22256" y="4471898"/>
            <a:ext cx="88265" cy="88265"/>
          </a:xfrm>
          <a:custGeom>
            <a:avLst/>
            <a:gdLst/>
            <a:ahLst/>
            <a:cxnLst/>
            <a:rect l="l" t="t" r="r" b="b"/>
            <a:pathLst>
              <a:path w="88264" h="88264">
                <a:moveTo>
                  <a:pt x="44072" y="0"/>
                </a:moveTo>
                <a:lnTo>
                  <a:pt x="88145" y="0"/>
                </a:lnTo>
                <a:lnTo>
                  <a:pt x="88145" y="88125"/>
                </a:lnTo>
                <a:lnTo>
                  <a:pt x="0" y="88125"/>
                </a:lnTo>
                <a:lnTo>
                  <a:pt x="0" y="0"/>
                </a:lnTo>
                <a:lnTo>
                  <a:pt x="88145" y="0"/>
                </a:lnTo>
              </a:path>
            </a:pathLst>
          </a:custGeom>
          <a:ln w="95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53461" y="4702455"/>
            <a:ext cx="335915" cy="0"/>
          </a:xfrm>
          <a:custGeom>
            <a:avLst/>
            <a:gdLst/>
            <a:ahLst/>
            <a:cxnLst/>
            <a:rect l="l" t="t" r="r" b="b"/>
            <a:pathLst>
              <a:path w="335914">
                <a:moveTo>
                  <a:pt x="0" y="0"/>
                </a:moveTo>
                <a:lnTo>
                  <a:pt x="335672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904144" y="4008397"/>
            <a:ext cx="325120" cy="0"/>
          </a:xfrm>
          <a:custGeom>
            <a:avLst/>
            <a:gdLst/>
            <a:ahLst/>
            <a:cxnLst/>
            <a:rect l="l" t="t" r="r" b="b"/>
            <a:pathLst>
              <a:path w="325119">
                <a:moveTo>
                  <a:pt x="0" y="0"/>
                </a:moveTo>
                <a:lnTo>
                  <a:pt x="324712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320103" y="3689706"/>
            <a:ext cx="417195" cy="0"/>
          </a:xfrm>
          <a:custGeom>
            <a:avLst/>
            <a:gdLst/>
            <a:ahLst/>
            <a:cxnLst/>
            <a:rect l="l" t="t" r="r" b="b"/>
            <a:pathLst>
              <a:path w="417195">
                <a:moveTo>
                  <a:pt x="0" y="0"/>
                </a:moveTo>
                <a:lnTo>
                  <a:pt x="417152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590861" y="4286118"/>
            <a:ext cx="255270" cy="0"/>
          </a:xfrm>
          <a:custGeom>
            <a:avLst/>
            <a:gdLst/>
            <a:ahLst/>
            <a:cxnLst/>
            <a:rect l="l" t="t" r="r" b="b"/>
            <a:pathLst>
              <a:path w="255269">
                <a:moveTo>
                  <a:pt x="0" y="0"/>
                </a:moveTo>
                <a:lnTo>
                  <a:pt x="255157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517490" y="4605758"/>
            <a:ext cx="238760" cy="0"/>
          </a:xfrm>
          <a:custGeom>
            <a:avLst/>
            <a:gdLst/>
            <a:ahLst/>
            <a:cxnLst/>
            <a:rect l="l" t="t" r="r" b="b"/>
            <a:pathLst>
              <a:path w="238760">
                <a:moveTo>
                  <a:pt x="0" y="0"/>
                </a:moveTo>
                <a:lnTo>
                  <a:pt x="23871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384793" y="4267296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404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623025" y="4483569"/>
            <a:ext cx="262890" cy="0"/>
          </a:xfrm>
          <a:custGeom>
            <a:avLst/>
            <a:gdLst/>
            <a:ahLst/>
            <a:cxnLst/>
            <a:rect l="l" t="t" r="r" b="b"/>
            <a:pathLst>
              <a:path w="262889">
                <a:moveTo>
                  <a:pt x="0" y="0"/>
                </a:moveTo>
                <a:lnTo>
                  <a:pt x="262301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308557" y="4371857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5">
                <a:moveTo>
                  <a:pt x="0" y="0"/>
                </a:moveTo>
                <a:lnTo>
                  <a:pt x="19225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227076" y="4665299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156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386936" y="4521195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5">
                <a:moveTo>
                  <a:pt x="0" y="0"/>
                </a:moveTo>
                <a:lnTo>
                  <a:pt x="209648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318087" y="4871808"/>
            <a:ext cx="194945" cy="0"/>
          </a:xfrm>
          <a:custGeom>
            <a:avLst/>
            <a:gdLst/>
            <a:ahLst/>
            <a:cxnLst/>
            <a:rect l="l" t="t" r="r" b="b"/>
            <a:pathLst>
              <a:path w="194944">
                <a:moveTo>
                  <a:pt x="0" y="0"/>
                </a:moveTo>
                <a:lnTo>
                  <a:pt x="194637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675443" y="4387343"/>
            <a:ext cx="274320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3723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703196" y="4557637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7889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105573" y="4598843"/>
            <a:ext cx="147320" cy="0"/>
          </a:xfrm>
          <a:custGeom>
            <a:avLst/>
            <a:gdLst/>
            <a:ahLst/>
            <a:cxnLst/>
            <a:rect l="l" t="t" r="r" b="b"/>
            <a:pathLst>
              <a:path w="147319">
                <a:moveTo>
                  <a:pt x="0" y="0"/>
                </a:moveTo>
                <a:lnTo>
                  <a:pt x="147236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442439" y="4133679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2044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732737" y="4783203"/>
            <a:ext cx="64769" cy="0"/>
          </a:xfrm>
          <a:custGeom>
            <a:avLst/>
            <a:gdLst/>
            <a:ahLst/>
            <a:cxnLst/>
            <a:rect l="l" t="t" r="r" b="b"/>
            <a:pathLst>
              <a:path w="64769">
                <a:moveTo>
                  <a:pt x="0" y="0"/>
                </a:moveTo>
                <a:lnTo>
                  <a:pt x="64327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608729" y="4629815"/>
            <a:ext cx="259079" cy="0"/>
          </a:xfrm>
          <a:custGeom>
            <a:avLst/>
            <a:gdLst/>
            <a:ahLst/>
            <a:cxnLst/>
            <a:rect l="l" t="t" r="r" b="b"/>
            <a:pathLst>
              <a:path w="259080">
                <a:moveTo>
                  <a:pt x="0" y="0"/>
                </a:moveTo>
                <a:lnTo>
                  <a:pt x="258965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603972" y="4515482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4">
                <a:moveTo>
                  <a:pt x="0" y="0"/>
                </a:moveTo>
                <a:lnTo>
                  <a:pt x="258242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746670" y="4329937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>
                <a:moveTo>
                  <a:pt x="0" y="0"/>
                </a:moveTo>
                <a:lnTo>
                  <a:pt x="289691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439933" y="4467612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4">
                <a:moveTo>
                  <a:pt x="0" y="0"/>
                </a:moveTo>
                <a:lnTo>
                  <a:pt x="443836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442918" y="4315888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271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956925" y="4462848"/>
            <a:ext cx="1143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106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024815" y="435233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36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003249" y="4293739"/>
            <a:ext cx="347345" cy="0"/>
          </a:xfrm>
          <a:custGeom>
            <a:avLst/>
            <a:gdLst/>
            <a:ahLst/>
            <a:cxnLst/>
            <a:rect l="l" t="t" r="r" b="b"/>
            <a:pathLst>
              <a:path w="347345">
                <a:moveTo>
                  <a:pt x="0" y="0"/>
                </a:moveTo>
                <a:lnTo>
                  <a:pt x="346875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151083" y="4746047"/>
            <a:ext cx="157480" cy="0"/>
          </a:xfrm>
          <a:custGeom>
            <a:avLst/>
            <a:gdLst/>
            <a:ahLst/>
            <a:cxnLst/>
            <a:rect l="l" t="t" r="r" b="b"/>
            <a:pathLst>
              <a:path w="157480">
                <a:moveTo>
                  <a:pt x="0" y="0"/>
                </a:moveTo>
                <a:lnTo>
                  <a:pt x="157229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860677" y="5073544"/>
            <a:ext cx="93345" cy="0"/>
          </a:xfrm>
          <a:custGeom>
            <a:avLst/>
            <a:gdLst/>
            <a:ahLst/>
            <a:cxnLst/>
            <a:rect l="l" t="t" r="r" b="b"/>
            <a:pathLst>
              <a:path w="93344">
                <a:moveTo>
                  <a:pt x="0" y="0"/>
                </a:moveTo>
                <a:lnTo>
                  <a:pt x="9291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944645" y="4010061"/>
            <a:ext cx="334010" cy="0"/>
          </a:xfrm>
          <a:custGeom>
            <a:avLst/>
            <a:gdLst/>
            <a:ahLst/>
            <a:cxnLst/>
            <a:rect l="l" t="t" r="r" b="b"/>
            <a:pathLst>
              <a:path w="334010">
                <a:moveTo>
                  <a:pt x="0" y="0"/>
                </a:moveTo>
                <a:lnTo>
                  <a:pt x="333764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298076" y="4575266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107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46970" y="4768910"/>
            <a:ext cx="134620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369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073889" y="4672920"/>
            <a:ext cx="140335" cy="0"/>
          </a:xfrm>
          <a:custGeom>
            <a:avLst/>
            <a:gdLst/>
            <a:ahLst/>
            <a:cxnLst/>
            <a:rect l="l" t="t" r="r" b="b"/>
            <a:pathLst>
              <a:path w="140335">
                <a:moveTo>
                  <a:pt x="0" y="0"/>
                </a:moveTo>
                <a:lnTo>
                  <a:pt x="140084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605401" y="4140107"/>
            <a:ext cx="349885" cy="0"/>
          </a:xfrm>
          <a:custGeom>
            <a:avLst/>
            <a:gdLst/>
            <a:ahLst/>
            <a:cxnLst/>
            <a:rect l="l" t="t" r="r" b="b"/>
            <a:pathLst>
              <a:path w="349885">
                <a:moveTo>
                  <a:pt x="0" y="0"/>
                </a:moveTo>
                <a:lnTo>
                  <a:pt x="349489" y="0"/>
                </a:lnTo>
              </a:path>
            </a:pathLst>
          </a:custGeom>
          <a:ln w="333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502716" y="4311124"/>
            <a:ext cx="236220" cy="0"/>
          </a:xfrm>
          <a:custGeom>
            <a:avLst/>
            <a:gdLst/>
            <a:ahLst/>
            <a:cxnLst/>
            <a:rect l="l" t="t" r="r" b="b"/>
            <a:pathLst>
              <a:path w="236219">
                <a:moveTo>
                  <a:pt x="0" y="0"/>
                </a:moveTo>
                <a:lnTo>
                  <a:pt x="235617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801830" y="4989939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79808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000283" y="4637906"/>
            <a:ext cx="1244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3881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445305" y="4283975"/>
            <a:ext cx="222885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75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600156" y="3945278"/>
            <a:ext cx="257810" cy="0"/>
          </a:xfrm>
          <a:custGeom>
            <a:avLst/>
            <a:gdLst/>
            <a:ahLst/>
            <a:cxnLst/>
            <a:rect l="l" t="t" r="r" b="b"/>
            <a:pathLst>
              <a:path w="257810">
                <a:moveTo>
                  <a:pt x="0" y="0"/>
                </a:moveTo>
                <a:lnTo>
                  <a:pt x="257292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217075" y="4285639"/>
            <a:ext cx="172085" cy="0"/>
          </a:xfrm>
          <a:custGeom>
            <a:avLst/>
            <a:gdLst/>
            <a:ahLst/>
            <a:cxnLst/>
            <a:rect l="l" t="t" r="r" b="b"/>
            <a:pathLst>
              <a:path w="172085">
                <a:moveTo>
                  <a:pt x="0" y="0"/>
                </a:moveTo>
                <a:lnTo>
                  <a:pt x="172004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554419" y="4618379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047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711893" y="4551688"/>
            <a:ext cx="281940" cy="0"/>
          </a:xfrm>
          <a:custGeom>
            <a:avLst/>
            <a:gdLst/>
            <a:ahLst/>
            <a:cxnLst/>
            <a:rect l="l" t="t" r="r" b="b"/>
            <a:pathLst>
              <a:path w="281939">
                <a:moveTo>
                  <a:pt x="0" y="0"/>
                </a:moveTo>
                <a:lnTo>
                  <a:pt x="281825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121179" y="4608372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409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066618" y="3844758"/>
            <a:ext cx="0" cy="327660"/>
          </a:xfrm>
          <a:custGeom>
            <a:avLst/>
            <a:gdLst/>
            <a:ahLst/>
            <a:cxnLst/>
            <a:rect l="l" t="t" r="r" b="b"/>
            <a:pathLst>
              <a:path h="327660">
                <a:moveTo>
                  <a:pt x="0" y="0"/>
                </a:moveTo>
                <a:lnTo>
                  <a:pt x="0" y="32727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528802" y="3494398"/>
            <a:ext cx="0" cy="391160"/>
          </a:xfrm>
          <a:custGeom>
            <a:avLst/>
            <a:gdLst/>
            <a:ahLst/>
            <a:cxnLst/>
            <a:rect l="l" t="t" r="r" b="b"/>
            <a:pathLst>
              <a:path h="391160">
                <a:moveTo>
                  <a:pt x="0" y="0"/>
                </a:moveTo>
                <a:lnTo>
                  <a:pt x="0" y="39086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718322" y="4150350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0"/>
                </a:moveTo>
                <a:lnTo>
                  <a:pt x="0" y="271527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636841" y="4501912"/>
            <a:ext cx="0" cy="208279"/>
          </a:xfrm>
          <a:custGeom>
            <a:avLst/>
            <a:gdLst/>
            <a:ahLst/>
            <a:cxnLst/>
            <a:rect l="l" t="t" r="r" b="b"/>
            <a:pathLst>
              <a:path h="208279">
                <a:moveTo>
                  <a:pt x="0" y="0"/>
                </a:moveTo>
                <a:lnTo>
                  <a:pt x="0" y="207693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489613" y="4129629"/>
            <a:ext cx="0" cy="275590"/>
          </a:xfrm>
          <a:custGeom>
            <a:avLst/>
            <a:gdLst/>
            <a:ahLst/>
            <a:cxnLst/>
            <a:rect l="l" t="t" r="r" b="b"/>
            <a:pathLst>
              <a:path h="275589">
                <a:moveTo>
                  <a:pt x="0" y="0"/>
                </a:moveTo>
                <a:lnTo>
                  <a:pt x="0" y="275577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754058" y="4367572"/>
            <a:ext cx="0" cy="232410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0"/>
                </a:moveTo>
                <a:lnTo>
                  <a:pt x="0" y="232229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404804" y="4244668"/>
            <a:ext cx="0" cy="254635"/>
          </a:xfrm>
          <a:custGeom>
            <a:avLst/>
            <a:gdLst/>
            <a:ahLst/>
            <a:cxnLst/>
            <a:rect l="l" t="t" r="r" b="b"/>
            <a:pathLst>
              <a:path h="254635">
                <a:moveTo>
                  <a:pt x="0" y="0"/>
                </a:moveTo>
                <a:lnTo>
                  <a:pt x="0" y="254621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314037" y="4567409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5787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491756" y="4408778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607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415520" y="4794630"/>
            <a:ext cx="0" cy="154940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0"/>
                </a:moveTo>
                <a:lnTo>
                  <a:pt x="0" y="154581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812183" y="4261582"/>
            <a:ext cx="0" cy="251460"/>
          </a:xfrm>
          <a:custGeom>
            <a:avLst/>
            <a:gdLst/>
            <a:ahLst/>
            <a:cxnLst/>
            <a:rect l="l" t="t" r="r" b="b"/>
            <a:pathLst>
              <a:path h="251460">
                <a:moveTo>
                  <a:pt x="0" y="0"/>
                </a:moveTo>
                <a:lnTo>
                  <a:pt x="0" y="251285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732266" y="4449035"/>
            <a:ext cx="0" cy="217804"/>
          </a:xfrm>
          <a:custGeom>
            <a:avLst/>
            <a:gdLst/>
            <a:ahLst/>
            <a:cxnLst/>
            <a:rect l="l" t="t" r="r" b="b"/>
            <a:pathLst>
              <a:path h="217804">
                <a:moveTo>
                  <a:pt x="0" y="0"/>
                </a:moveTo>
                <a:lnTo>
                  <a:pt x="0" y="217222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179196" y="4494282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0"/>
                </a:moveTo>
                <a:lnTo>
                  <a:pt x="0" y="20913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553819" y="3982669"/>
            <a:ext cx="0" cy="466090"/>
          </a:xfrm>
          <a:custGeom>
            <a:avLst/>
            <a:gdLst/>
            <a:ahLst/>
            <a:cxnLst/>
            <a:rect l="l" t="t" r="r" b="b"/>
            <a:pathLst>
              <a:path h="466089">
                <a:moveTo>
                  <a:pt x="0" y="0"/>
                </a:moveTo>
                <a:lnTo>
                  <a:pt x="0" y="465886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764901" y="4696976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09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738098" y="4528346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202694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733089" y="4402585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801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891520" y="4198463"/>
            <a:ext cx="0" cy="263525"/>
          </a:xfrm>
          <a:custGeom>
            <a:avLst/>
            <a:gdLst/>
            <a:ahLst/>
            <a:cxnLst/>
            <a:rect l="l" t="t" r="r" b="b"/>
            <a:pathLst>
              <a:path h="263525">
                <a:moveTo>
                  <a:pt x="0" y="0"/>
                </a:moveTo>
                <a:lnTo>
                  <a:pt x="0" y="262957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661969" y="4349952"/>
            <a:ext cx="0" cy="235585"/>
          </a:xfrm>
          <a:custGeom>
            <a:avLst/>
            <a:gdLst/>
            <a:ahLst/>
            <a:cxnLst/>
            <a:rect l="l" t="t" r="r" b="b"/>
            <a:pathLst>
              <a:path h="235585">
                <a:moveTo>
                  <a:pt x="0" y="0"/>
                </a:moveTo>
                <a:lnTo>
                  <a:pt x="0" y="235321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013856" y="4344709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36279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089613" y="4223233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5">
                <a:moveTo>
                  <a:pt x="0" y="0"/>
                </a:moveTo>
                <a:lnTo>
                  <a:pt x="0" y="258192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176690" y="4158685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099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229698" y="4656249"/>
            <a:ext cx="0" cy="179705"/>
          </a:xfrm>
          <a:custGeom>
            <a:avLst/>
            <a:gdLst/>
            <a:ahLst/>
            <a:cxnLst/>
            <a:rect l="l" t="t" r="r" b="b"/>
            <a:pathLst>
              <a:path h="179704">
                <a:moveTo>
                  <a:pt x="0" y="0"/>
                </a:moveTo>
                <a:lnTo>
                  <a:pt x="0" y="179587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907128" y="5016381"/>
            <a:ext cx="0" cy="114935"/>
          </a:xfrm>
          <a:custGeom>
            <a:avLst/>
            <a:gdLst/>
            <a:ahLst/>
            <a:cxnLst/>
            <a:rect l="l" t="t" r="r" b="b"/>
            <a:pathLst>
              <a:path h="114935">
                <a:moveTo>
                  <a:pt x="0" y="0"/>
                </a:moveTo>
                <a:lnTo>
                  <a:pt x="0" y="114324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111649" y="3846665"/>
            <a:ext cx="0" cy="327025"/>
          </a:xfrm>
          <a:custGeom>
            <a:avLst/>
            <a:gdLst/>
            <a:ahLst/>
            <a:cxnLst/>
            <a:rect l="l" t="t" r="r" b="b"/>
            <a:pathLst>
              <a:path h="327025">
                <a:moveTo>
                  <a:pt x="0" y="0"/>
                </a:moveTo>
                <a:lnTo>
                  <a:pt x="0" y="326791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393130" y="4468562"/>
            <a:ext cx="0" cy="213995"/>
          </a:xfrm>
          <a:custGeom>
            <a:avLst/>
            <a:gdLst/>
            <a:ahLst/>
            <a:cxnLst/>
            <a:rect l="l" t="t" r="r" b="b"/>
            <a:pathLst>
              <a:path h="213995">
                <a:moveTo>
                  <a:pt x="0" y="0"/>
                </a:moveTo>
                <a:lnTo>
                  <a:pt x="0" y="213651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114154" y="4681263"/>
            <a:ext cx="0" cy="175260"/>
          </a:xfrm>
          <a:custGeom>
            <a:avLst/>
            <a:gdLst/>
            <a:ahLst/>
            <a:cxnLst/>
            <a:rect l="l" t="t" r="r" b="b"/>
            <a:pathLst>
              <a:path h="175260">
                <a:moveTo>
                  <a:pt x="0" y="0"/>
                </a:moveTo>
                <a:lnTo>
                  <a:pt x="0" y="175058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143931" y="4575980"/>
            <a:ext cx="0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0"/>
                </a:moveTo>
                <a:lnTo>
                  <a:pt x="0" y="194123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734518" y="3990055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818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620646" y="4177742"/>
            <a:ext cx="0" cy="267335"/>
          </a:xfrm>
          <a:custGeom>
            <a:avLst/>
            <a:gdLst/>
            <a:ahLst/>
            <a:cxnLst/>
            <a:rect l="l" t="t" r="r" b="b"/>
            <a:pathLst>
              <a:path h="267335">
                <a:moveTo>
                  <a:pt x="0" y="0"/>
                </a:moveTo>
                <a:lnTo>
                  <a:pt x="0" y="266763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841851" y="4924441"/>
            <a:ext cx="0" cy="130810"/>
          </a:xfrm>
          <a:custGeom>
            <a:avLst/>
            <a:gdLst/>
            <a:ahLst/>
            <a:cxnLst/>
            <a:rect l="l" t="t" r="r" b="b"/>
            <a:pathLst>
              <a:path h="130810">
                <a:moveTo>
                  <a:pt x="0" y="0"/>
                </a:moveTo>
                <a:lnTo>
                  <a:pt x="0" y="130768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062215" y="4537160"/>
            <a:ext cx="0" cy="201295"/>
          </a:xfrm>
          <a:custGeom>
            <a:avLst/>
            <a:gdLst/>
            <a:ahLst/>
            <a:cxnLst/>
            <a:rect l="l" t="t" r="r" b="b"/>
            <a:pathLst>
              <a:path h="201295">
                <a:moveTo>
                  <a:pt x="0" y="0"/>
                </a:moveTo>
                <a:lnTo>
                  <a:pt x="0" y="201265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556563" y="4147972"/>
            <a:ext cx="0" cy="272415"/>
          </a:xfrm>
          <a:custGeom>
            <a:avLst/>
            <a:gdLst/>
            <a:ahLst/>
            <a:cxnLst/>
            <a:rect l="l" t="t" r="r" b="b"/>
            <a:pathLst>
              <a:path h="272414">
                <a:moveTo>
                  <a:pt x="0" y="0"/>
                </a:moveTo>
                <a:lnTo>
                  <a:pt x="0" y="272006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728803" y="3775454"/>
            <a:ext cx="0" cy="339725"/>
          </a:xfrm>
          <a:custGeom>
            <a:avLst/>
            <a:gdLst/>
            <a:ahLst/>
            <a:cxnLst/>
            <a:rect l="l" t="t" r="r" b="b"/>
            <a:pathLst>
              <a:path h="339725">
                <a:moveTo>
                  <a:pt x="0" y="0"/>
                </a:moveTo>
                <a:lnTo>
                  <a:pt x="0" y="339646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303077" y="4149871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0"/>
                </a:moveTo>
                <a:lnTo>
                  <a:pt x="0" y="271771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678057" y="4515717"/>
            <a:ext cx="0" cy="205740"/>
          </a:xfrm>
          <a:custGeom>
            <a:avLst/>
            <a:gdLst/>
            <a:ahLst/>
            <a:cxnLst/>
            <a:rect l="l" t="t" r="r" b="b"/>
            <a:pathLst>
              <a:path h="205739">
                <a:moveTo>
                  <a:pt x="0" y="0"/>
                </a:moveTo>
                <a:lnTo>
                  <a:pt x="0" y="205315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852684" y="4442363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65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104497" y="3969805"/>
            <a:ext cx="369570" cy="0"/>
          </a:xfrm>
          <a:custGeom>
            <a:avLst/>
            <a:gdLst/>
            <a:ahLst/>
            <a:cxnLst/>
            <a:rect l="l" t="t" r="r" b="b"/>
            <a:pathLst>
              <a:path w="369570">
                <a:moveTo>
                  <a:pt x="0" y="0"/>
                </a:moveTo>
                <a:lnTo>
                  <a:pt x="369273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464358" y="4098431"/>
            <a:ext cx="227329" cy="0"/>
          </a:xfrm>
          <a:custGeom>
            <a:avLst/>
            <a:gdLst/>
            <a:ahLst/>
            <a:cxnLst/>
            <a:rect l="l" t="t" r="r" b="b"/>
            <a:pathLst>
              <a:path w="227330">
                <a:moveTo>
                  <a:pt x="0" y="0"/>
                </a:moveTo>
                <a:lnTo>
                  <a:pt x="226801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986339" y="381261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815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502001" y="4664585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5">
                <a:moveTo>
                  <a:pt x="0" y="0"/>
                </a:moveTo>
                <a:lnTo>
                  <a:pt x="235373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229228" y="4243240"/>
            <a:ext cx="174625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618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187406" y="4375193"/>
            <a:ext cx="387985" cy="0"/>
          </a:xfrm>
          <a:custGeom>
            <a:avLst/>
            <a:gdLst/>
            <a:ahLst/>
            <a:cxnLst/>
            <a:rect l="l" t="t" r="r" b="b"/>
            <a:pathLst>
              <a:path w="387985">
                <a:moveTo>
                  <a:pt x="0" y="0"/>
                </a:moveTo>
                <a:lnTo>
                  <a:pt x="387611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093908" y="4515961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4841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289133" y="3802367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4882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817427" y="3989340"/>
            <a:ext cx="0" cy="300990"/>
          </a:xfrm>
          <a:custGeom>
            <a:avLst/>
            <a:gdLst/>
            <a:ahLst/>
            <a:cxnLst/>
            <a:rect l="l" t="t" r="r" b="b"/>
            <a:pathLst>
              <a:path h="300989">
                <a:moveTo>
                  <a:pt x="0" y="0"/>
                </a:moveTo>
                <a:lnTo>
                  <a:pt x="0" y="300827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577758" y="3943849"/>
            <a:ext cx="0" cy="309245"/>
          </a:xfrm>
          <a:custGeom>
            <a:avLst/>
            <a:gdLst/>
            <a:ahLst/>
            <a:cxnLst/>
            <a:rect l="l" t="t" r="r" b="b"/>
            <a:pathLst>
              <a:path h="309245">
                <a:moveTo>
                  <a:pt x="0" y="0"/>
                </a:moveTo>
                <a:lnTo>
                  <a:pt x="0" y="309154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157629" y="3629443"/>
            <a:ext cx="0" cy="366395"/>
          </a:xfrm>
          <a:custGeom>
            <a:avLst/>
            <a:gdLst/>
            <a:ahLst/>
            <a:cxnLst/>
            <a:rect l="l" t="t" r="r" b="b"/>
            <a:pathLst>
              <a:path h="366395">
                <a:moveTo>
                  <a:pt x="0" y="0"/>
                </a:moveTo>
                <a:lnTo>
                  <a:pt x="0" y="366324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619688" y="4566695"/>
            <a:ext cx="0" cy="196215"/>
          </a:xfrm>
          <a:custGeom>
            <a:avLst/>
            <a:gdLst/>
            <a:ahLst/>
            <a:cxnLst/>
            <a:rect l="l" t="t" r="r" b="b"/>
            <a:pathLst>
              <a:path h="196214">
                <a:moveTo>
                  <a:pt x="0" y="0"/>
                </a:moveTo>
                <a:lnTo>
                  <a:pt x="0" y="195787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316415" y="4103186"/>
            <a:ext cx="0" cy="280670"/>
          </a:xfrm>
          <a:custGeom>
            <a:avLst/>
            <a:gdLst/>
            <a:ahLst/>
            <a:cxnLst/>
            <a:rect l="l" t="t" r="r" b="b"/>
            <a:pathLst>
              <a:path h="280670">
                <a:moveTo>
                  <a:pt x="0" y="0"/>
                </a:moveTo>
                <a:lnTo>
                  <a:pt x="0" y="280106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381329" y="4248248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663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166329" y="4403299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7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235200" y="5854700"/>
            <a:ext cx="1270000" cy="254000"/>
          </a:xfrm>
          <a:custGeom>
            <a:avLst/>
            <a:gdLst/>
            <a:ahLst/>
            <a:cxnLst/>
            <a:rect l="l" t="t" r="r" b="b"/>
            <a:pathLst>
              <a:path w="1270000" h="254000">
                <a:moveTo>
                  <a:pt x="0" y="0"/>
                </a:moveTo>
                <a:lnTo>
                  <a:pt x="1270000" y="0"/>
                </a:lnTo>
                <a:lnTo>
                  <a:pt x="1270000" y="254000"/>
                </a:lnTo>
                <a:lnTo>
                  <a:pt x="0" y="254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17500" y="3492500"/>
            <a:ext cx="685800" cy="2032000"/>
          </a:xfrm>
          <a:custGeom>
            <a:avLst/>
            <a:gdLst/>
            <a:ahLst/>
            <a:cxnLst/>
            <a:rect l="l" t="t" r="r" b="b"/>
            <a:pathLst>
              <a:path w="685800" h="2032000">
                <a:moveTo>
                  <a:pt x="0" y="0"/>
                </a:moveTo>
                <a:lnTo>
                  <a:pt x="685800" y="0"/>
                </a:lnTo>
                <a:lnTo>
                  <a:pt x="685800" y="2032000"/>
                </a:lnTo>
                <a:lnTo>
                  <a:pt x="0" y="2032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689600" y="1231900"/>
            <a:ext cx="3098800" cy="2451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 txBox="1"/>
          <p:nvPr/>
        </p:nvSpPr>
        <p:spPr>
          <a:xfrm>
            <a:off x="1012058" y="3080876"/>
            <a:ext cx="6989445" cy="2282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400" b="1" i="1" spc="-10" dirty="0">
                <a:latin typeface="Arial"/>
                <a:cs typeface="Arial"/>
              </a:rPr>
              <a:t>T</a:t>
            </a:r>
            <a:r>
              <a:rPr sz="1350" b="1" i="1" spc="7" baseline="-24691" dirty="0">
                <a:latin typeface="Arial"/>
                <a:cs typeface="Arial"/>
              </a:rPr>
              <a:t>i </a:t>
            </a:r>
            <a:r>
              <a:rPr sz="1350" b="1" i="1" spc="-172" baseline="-24691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vs</a:t>
            </a:r>
            <a:r>
              <a:rPr sz="1400" b="1" i="1" spc="-5" dirty="0">
                <a:latin typeface="Arial"/>
                <a:cs typeface="Arial"/>
              </a:rPr>
              <a:t>. </a:t>
            </a:r>
            <a:r>
              <a:rPr sz="1400" b="1" i="1" dirty="0">
                <a:latin typeface="Arial"/>
                <a:cs typeface="Arial"/>
              </a:rPr>
              <a:t>Ma</a:t>
            </a:r>
            <a:r>
              <a:rPr sz="1400" b="1" i="1" spc="-10" dirty="0">
                <a:latin typeface="Arial"/>
                <a:cs typeface="Arial"/>
              </a:rPr>
              <a:t>jo</a:t>
            </a:r>
            <a:r>
              <a:rPr sz="1400" b="1" i="1" dirty="0">
                <a:latin typeface="Arial"/>
                <a:cs typeface="Arial"/>
              </a:rPr>
              <a:t>r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Ra</a:t>
            </a:r>
            <a:r>
              <a:rPr sz="1400" b="1" i="1" spc="-10" dirty="0">
                <a:latin typeface="Arial"/>
                <a:cs typeface="Arial"/>
              </a:rPr>
              <a:t>diu</a:t>
            </a:r>
            <a:r>
              <a:rPr sz="1400" b="1" i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200" b="1" spc="-15" dirty="0">
                <a:latin typeface="Arial"/>
                <a:cs typeface="Arial"/>
              </a:rPr>
              <a:t>0.030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15" dirty="0">
                <a:latin typeface="Arial"/>
                <a:cs typeface="Arial"/>
              </a:rPr>
              <a:t>0.025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15" dirty="0">
                <a:latin typeface="Arial"/>
                <a:cs typeface="Arial"/>
              </a:rPr>
              <a:t>0.020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15" dirty="0">
                <a:latin typeface="Arial"/>
                <a:cs typeface="Arial"/>
              </a:rPr>
              <a:t>0.015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15" dirty="0">
                <a:latin typeface="Arial"/>
                <a:cs typeface="Arial"/>
              </a:rPr>
              <a:t>0.010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15" dirty="0">
                <a:latin typeface="Arial"/>
                <a:cs typeface="Arial"/>
              </a:rPr>
              <a:t>0.005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2047239" y="5902449"/>
            <a:ext cx="1485265" cy="337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10" dirty="0">
                <a:latin typeface="Arial"/>
                <a:cs typeface="Arial"/>
              </a:rPr>
              <a:t>otation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Sh</a:t>
            </a:r>
            <a:r>
              <a:rPr sz="1200" b="1" dirty="0">
                <a:latin typeface="Arial"/>
                <a:cs typeface="Arial"/>
              </a:rPr>
              <a:t>ear</a:t>
            </a:r>
            <a:endParaRPr sz="1200">
              <a:latin typeface="Arial"/>
              <a:cs typeface="Arial"/>
            </a:endParaRPr>
          </a:p>
          <a:p>
            <a:pPr marL="109855">
              <a:lnSpc>
                <a:spcPct val="100000"/>
              </a:lnSpc>
              <a:spcBef>
                <a:spcPts val="60"/>
              </a:spcBef>
            </a:pPr>
            <a:r>
              <a:rPr sz="1000" b="1" spc="-10" dirty="0">
                <a:latin typeface="Arial"/>
                <a:cs typeface="Arial"/>
              </a:rPr>
              <a:t>(on</a:t>
            </a:r>
            <a:r>
              <a:rPr sz="1000" b="1" spc="-5" dirty="0">
                <a:latin typeface="Arial"/>
                <a:cs typeface="Arial"/>
              </a:rPr>
              <a:t> th</a:t>
            </a:r>
            <a:r>
              <a:rPr sz="1000" b="1" dirty="0">
                <a:latin typeface="Arial"/>
                <a:cs typeface="Arial"/>
              </a:rPr>
              <a:t>e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sma</a:t>
            </a:r>
            <a:r>
              <a:rPr sz="1000" b="1" spc="-5" dirty="0">
                <a:latin typeface="Arial"/>
                <a:cs typeface="Arial"/>
              </a:rPr>
              <a:t>ll</a:t>
            </a:r>
            <a:r>
              <a:rPr sz="1000" b="1" dirty="0">
                <a:latin typeface="Arial"/>
                <a:cs typeface="Arial"/>
              </a:rPr>
              <a:t>-R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</a:t>
            </a:r>
            <a:r>
              <a:rPr sz="1000" b="1" spc="-5" dirty="0">
                <a:latin typeface="Arial"/>
                <a:cs typeface="Arial"/>
              </a:rPr>
              <a:t>id</a:t>
            </a:r>
            <a:r>
              <a:rPr sz="1000" b="1" dirty="0">
                <a:latin typeface="Arial"/>
                <a:cs typeface="Arial"/>
              </a:rPr>
              <a:t>e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o</a:t>
            </a:r>
            <a:r>
              <a:rPr sz="1000" b="1" dirty="0">
                <a:latin typeface="Arial"/>
                <a:cs typeface="Arial"/>
              </a:rPr>
              <a:t>f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2197788" y="6239507"/>
            <a:ext cx="128143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the </a:t>
            </a:r>
            <a:r>
              <a:rPr sz="1000" b="1" dirty="0">
                <a:latin typeface="Arial"/>
                <a:cs typeface="Arial"/>
              </a:rPr>
              <a:t>r</a:t>
            </a:r>
            <a:r>
              <a:rPr sz="1000" b="1" spc="-10" dirty="0">
                <a:latin typeface="Arial"/>
                <a:cs typeface="Arial"/>
              </a:rPr>
              <a:t>o</a:t>
            </a:r>
            <a:r>
              <a:rPr sz="1000" b="1" dirty="0">
                <a:latin typeface="Arial"/>
                <a:cs typeface="Arial"/>
              </a:rPr>
              <a:t>ta</a:t>
            </a:r>
            <a:r>
              <a:rPr sz="1000" b="1" spc="-5" dirty="0">
                <a:latin typeface="Arial"/>
                <a:cs typeface="Arial"/>
              </a:rPr>
              <a:t>tion </a:t>
            </a:r>
            <a:r>
              <a:rPr sz="1000" b="1" dirty="0">
                <a:latin typeface="Arial"/>
                <a:cs typeface="Arial"/>
              </a:rPr>
              <a:t>m</a:t>
            </a:r>
            <a:r>
              <a:rPr sz="1000" b="1" spc="-5" dirty="0">
                <a:latin typeface="Arial"/>
                <a:cs typeface="Arial"/>
              </a:rPr>
              <a:t>ini</a:t>
            </a:r>
            <a:r>
              <a:rPr sz="1000" b="1" dirty="0">
                <a:latin typeface="Arial"/>
                <a:cs typeface="Arial"/>
              </a:rPr>
              <a:t>ma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606549" y="3488240"/>
            <a:ext cx="355600" cy="18376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5080" indent="88265">
              <a:lnSpc>
                <a:spcPts val="1400"/>
              </a:lnSpc>
            </a:pPr>
            <a:r>
              <a:rPr sz="1200" b="1" dirty="0">
                <a:latin typeface="Arial"/>
                <a:cs typeface="Arial"/>
              </a:rPr>
              <a:t>Maximum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ion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pedestal gradient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normalized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to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Ip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5715000" y="3759200"/>
            <a:ext cx="3073400" cy="243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 txBox="1"/>
          <p:nvPr/>
        </p:nvSpPr>
        <p:spPr>
          <a:xfrm>
            <a:off x="6299397" y="5642940"/>
            <a:ext cx="166878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10" dirty="0">
                <a:latin typeface="Arial"/>
                <a:cs typeface="Arial"/>
              </a:rPr>
              <a:t>F</a:t>
            </a:r>
            <a:r>
              <a:rPr sz="1350" b="1" i="1" spc="22" baseline="-24691" dirty="0">
                <a:latin typeface="Arial"/>
                <a:cs typeface="Arial"/>
              </a:rPr>
              <a:t>T </a:t>
            </a:r>
            <a:r>
              <a:rPr sz="1350" b="1" i="1" spc="-172" baseline="-24691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vs</a:t>
            </a:r>
            <a:r>
              <a:rPr sz="1400" b="1" i="1" spc="-5" dirty="0">
                <a:latin typeface="Arial"/>
                <a:cs typeface="Arial"/>
              </a:rPr>
              <a:t>. </a:t>
            </a:r>
            <a:r>
              <a:rPr sz="1400" b="1" i="1" dirty="0">
                <a:latin typeface="Arial"/>
                <a:cs typeface="Arial"/>
              </a:rPr>
              <a:t>Ma</a:t>
            </a:r>
            <a:r>
              <a:rPr sz="1400" b="1" i="1" spc="-10" dirty="0">
                <a:latin typeface="Arial"/>
                <a:cs typeface="Arial"/>
              </a:rPr>
              <a:t>jo</a:t>
            </a:r>
            <a:r>
              <a:rPr sz="1400" b="1" i="1" dirty="0">
                <a:latin typeface="Arial"/>
                <a:cs typeface="Arial"/>
              </a:rPr>
              <a:t>r</a:t>
            </a:r>
            <a:r>
              <a:rPr sz="1400" b="1" i="1" spc="-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Ra</a:t>
            </a:r>
            <a:r>
              <a:rPr sz="1400" b="1" i="1" spc="-10" dirty="0">
                <a:latin typeface="Arial"/>
                <a:cs typeface="Arial"/>
              </a:rPr>
              <a:t>diu</a:t>
            </a:r>
            <a:r>
              <a:rPr sz="1400" b="1" i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5695551" y="5871452"/>
            <a:ext cx="309245" cy="307975"/>
          </a:xfrm>
          <a:custGeom>
            <a:avLst/>
            <a:gdLst/>
            <a:ahLst/>
            <a:cxnLst/>
            <a:rect l="l" t="t" r="r" b="b"/>
            <a:pathLst>
              <a:path w="309245" h="307975">
                <a:moveTo>
                  <a:pt x="153853" y="0"/>
                </a:moveTo>
                <a:lnTo>
                  <a:pt x="105677" y="8613"/>
                </a:lnTo>
                <a:lnTo>
                  <a:pt x="71071" y="25259"/>
                </a:lnTo>
                <a:lnTo>
                  <a:pt x="39330" y="50775"/>
                </a:lnTo>
                <a:lnTo>
                  <a:pt x="12484" y="92824"/>
                </a:lnTo>
                <a:lnTo>
                  <a:pt x="623" y="139763"/>
                </a:lnTo>
                <a:lnTo>
                  <a:pt x="0" y="151818"/>
                </a:lnTo>
                <a:lnTo>
                  <a:pt x="312" y="163884"/>
                </a:lnTo>
                <a:lnTo>
                  <a:pt x="10928" y="211059"/>
                </a:lnTo>
                <a:lnTo>
                  <a:pt x="36529" y="253658"/>
                </a:lnTo>
                <a:lnTo>
                  <a:pt x="74740" y="286223"/>
                </a:lnTo>
                <a:lnTo>
                  <a:pt x="119492" y="304089"/>
                </a:lnTo>
                <a:lnTo>
                  <a:pt x="155338" y="307649"/>
                </a:lnTo>
                <a:lnTo>
                  <a:pt x="167445" y="306936"/>
                </a:lnTo>
                <a:lnTo>
                  <a:pt x="215282" y="294464"/>
                </a:lnTo>
                <a:lnTo>
                  <a:pt x="249089" y="274875"/>
                </a:lnTo>
                <a:lnTo>
                  <a:pt x="277979" y="247025"/>
                </a:lnTo>
                <a:lnTo>
                  <a:pt x="301078" y="203399"/>
                </a:lnTo>
                <a:lnTo>
                  <a:pt x="309193" y="155829"/>
                </a:lnTo>
                <a:lnTo>
                  <a:pt x="308880" y="143764"/>
                </a:lnTo>
                <a:lnTo>
                  <a:pt x="298264" y="96589"/>
                </a:lnTo>
                <a:lnTo>
                  <a:pt x="272663" y="53990"/>
                </a:lnTo>
                <a:lnTo>
                  <a:pt x="234452" y="21425"/>
                </a:lnTo>
                <a:lnTo>
                  <a:pt x="189699" y="3560"/>
                </a:lnTo>
                <a:lnTo>
                  <a:pt x="1538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486399" y="3301999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171423" y="5858"/>
                </a:lnTo>
                <a:lnTo>
                  <a:pt x="122780" y="23434"/>
                </a:lnTo>
                <a:lnTo>
                  <a:pt x="78505" y="52727"/>
                </a:lnTo>
                <a:lnTo>
                  <a:pt x="41661" y="92644"/>
                </a:lnTo>
                <a:lnTo>
                  <a:pt x="16273" y="138617"/>
                </a:lnTo>
                <a:lnTo>
                  <a:pt x="2603" y="188231"/>
                </a:lnTo>
                <a:lnTo>
                  <a:pt x="0" y="222250"/>
                </a:lnTo>
                <a:lnTo>
                  <a:pt x="650" y="239300"/>
                </a:lnTo>
                <a:lnTo>
                  <a:pt x="10415" y="289642"/>
                </a:lnTo>
                <a:lnTo>
                  <a:pt x="31896" y="337072"/>
                </a:lnTo>
                <a:lnTo>
                  <a:pt x="65095" y="379405"/>
                </a:lnTo>
                <a:lnTo>
                  <a:pt x="107429" y="412603"/>
                </a:lnTo>
                <a:lnTo>
                  <a:pt x="154858" y="434085"/>
                </a:lnTo>
                <a:lnTo>
                  <a:pt x="205200" y="443849"/>
                </a:lnTo>
                <a:lnTo>
                  <a:pt x="222250" y="444500"/>
                </a:lnTo>
                <a:lnTo>
                  <a:pt x="239300" y="443849"/>
                </a:lnTo>
                <a:lnTo>
                  <a:pt x="289642" y="434085"/>
                </a:lnTo>
                <a:lnTo>
                  <a:pt x="337072" y="412603"/>
                </a:lnTo>
                <a:lnTo>
                  <a:pt x="379405" y="379405"/>
                </a:lnTo>
                <a:lnTo>
                  <a:pt x="412603" y="337072"/>
                </a:lnTo>
                <a:lnTo>
                  <a:pt x="434085" y="289642"/>
                </a:lnTo>
                <a:lnTo>
                  <a:pt x="443849" y="239300"/>
                </a:lnTo>
                <a:lnTo>
                  <a:pt x="444500" y="222250"/>
                </a:lnTo>
                <a:lnTo>
                  <a:pt x="443849" y="205200"/>
                </a:lnTo>
                <a:lnTo>
                  <a:pt x="434085" y="154858"/>
                </a:lnTo>
                <a:lnTo>
                  <a:pt x="412603" y="107429"/>
                </a:lnTo>
                <a:lnTo>
                  <a:pt x="379405" y="65095"/>
                </a:lnTo>
                <a:lnTo>
                  <a:pt x="337072" y="31896"/>
                </a:lnTo>
                <a:lnTo>
                  <a:pt x="289642" y="10415"/>
                </a:lnTo>
                <a:lnTo>
                  <a:pt x="239300" y="650"/>
                </a:lnTo>
                <a:lnTo>
                  <a:pt x="222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337714" y="1378577"/>
            <a:ext cx="254000" cy="253365"/>
          </a:xfrm>
          <a:custGeom>
            <a:avLst/>
            <a:gdLst/>
            <a:ahLst/>
            <a:cxnLst/>
            <a:rect l="l" t="t" r="r" b="b"/>
            <a:pathLst>
              <a:path w="254000" h="253364">
                <a:moveTo>
                  <a:pt x="122559" y="0"/>
                </a:moveTo>
                <a:lnTo>
                  <a:pt x="75419" y="11172"/>
                </a:lnTo>
                <a:lnTo>
                  <a:pt x="42756" y="31610"/>
                </a:lnTo>
                <a:lnTo>
                  <a:pt x="17908" y="60626"/>
                </a:lnTo>
                <a:lnTo>
                  <a:pt x="1484" y="105606"/>
                </a:lnTo>
                <a:lnTo>
                  <a:pt x="0" y="129440"/>
                </a:lnTo>
                <a:lnTo>
                  <a:pt x="953" y="141415"/>
                </a:lnTo>
                <a:lnTo>
                  <a:pt x="16157" y="187857"/>
                </a:lnTo>
                <a:lnTo>
                  <a:pt x="39628" y="218936"/>
                </a:lnTo>
                <a:lnTo>
                  <a:pt x="81432" y="245072"/>
                </a:lnTo>
                <a:lnTo>
                  <a:pt x="128617" y="253168"/>
                </a:lnTo>
                <a:lnTo>
                  <a:pt x="140629" y="252359"/>
                </a:lnTo>
                <a:lnTo>
                  <a:pt x="187044" y="237727"/>
                </a:lnTo>
                <a:lnTo>
                  <a:pt x="217807" y="214733"/>
                </a:lnTo>
                <a:lnTo>
                  <a:pt x="244815" y="172835"/>
                </a:lnTo>
                <a:lnTo>
                  <a:pt x="253582" y="125433"/>
                </a:lnTo>
                <a:lnTo>
                  <a:pt x="252923" y="113380"/>
                </a:lnTo>
                <a:lnTo>
                  <a:pt x="238886" y="66992"/>
                </a:lnTo>
                <a:lnTo>
                  <a:pt x="210976" y="31460"/>
                </a:lnTo>
                <a:lnTo>
                  <a:pt x="169360" y="6879"/>
                </a:lnTo>
                <a:lnTo>
                  <a:pt x="122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337714" y="3899527"/>
            <a:ext cx="254000" cy="253365"/>
          </a:xfrm>
          <a:custGeom>
            <a:avLst/>
            <a:gdLst/>
            <a:ahLst/>
            <a:cxnLst/>
            <a:rect l="l" t="t" r="r" b="b"/>
            <a:pathLst>
              <a:path w="254000" h="253364">
                <a:moveTo>
                  <a:pt x="122559" y="0"/>
                </a:moveTo>
                <a:lnTo>
                  <a:pt x="75419" y="11172"/>
                </a:lnTo>
                <a:lnTo>
                  <a:pt x="42756" y="31610"/>
                </a:lnTo>
                <a:lnTo>
                  <a:pt x="17908" y="60626"/>
                </a:lnTo>
                <a:lnTo>
                  <a:pt x="1484" y="105606"/>
                </a:lnTo>
                <a:lnTo>
                  <a:pt x="0" y="129440"/>
                </a:lnTo>
                <a:lnTo>
                  <a:pt x="953" y="141415"/>
                </a:lnTo>
                <a:lnTo>
                  <a:pt x="16157" y="187857"/>
                </a:lnTo>
                <a:lnTo>
                  <a:pt x="39628" y="218936"/>
                </a:lnTo>
                <a:lnTo>
                  <a:pt x="81432" y="245072"/>
                </a:lnTo>
                <a:lnTo>
                  <a:pt x="128617" y="253168"/>
                </a:lnTo>
                <a:lnTo>
                  <a:pt x="140629" y="252359"/>
                </a:lnTo>
                <a:lnTo>
                  <a:pt x="187044" y="237727"/>
                </a:lnTo>
                <a:lnTo>
                  <a:pt x="217807" y="214733"/>
                </a:lnTo>
                <a:lnTo>
                  <a:pt x="244815" y="172835"/>
                </a:lnTo>
                <a:lnTo>
                  <a:pt x="253582" y="125433"/>
                </a:lnTo>
                <a:lnTo>
                  <a:pt x="252923" y="113380"/>
                </a:lnTo>
                <a:lnTo>
                  <a:pt x="238886" y="66992"/>
                </a:lnTo>
                <a:lnTo>
                  <a:pt x="210976" y="31460"/>
                </a:lnTo>
                <a:lnTo>
                  <a:pt x="169360" y="6879"/>
                </a:lnTo>
                <a:lnTo>
                  <a:pt x="1225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 txBox="1"/>
          <p:nvPr/>
        </p:nvSpPr>
        <p:spPr>
          <a:xfrm>
            <a:off x="6484030" y="1075487"/>
            <a:ext cx="183007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71855" algn="l"/>
              </a:tabLst>
            </a:pPr>
            <a:r>
              <a:rPr sz="1400" b="1" i="1" dirty="0">
                <a:solidFill>
                  <a:srgbClr val="FF2600"/>
                </a:solidFill>
                <a:latin typeface="Arial"/>
                <a:cs typeface="Arial"/>
              </a:rPr>
              <a:t>H-m</a:t>
            </a:r>
            <a:r>
              <a:rPr sz="1400" b="1" i="1" spc="-10" dirty="0">
                <a:solidFill>
                  <a:srgbClr val="FF2600"/>
                </a:solidFill>
                <a:latin typeface="Arial"/>
                <a:cs typeface="Arial"/>
              </a:rPr>
              <a:t>ode	</a:t>
            </a:r>
            <a:r>
              <a:rPr sz="1400" b="1" i="1" spc="-10" dirty="0">
                <a:latin typeface="Arial"/>
                <a:cs typeface="Arial"/>
              </a:rPr>
              <a:t>EP</a:t>
            </a:r>
            <a:r>
              <a:rPr sz="1400" b="1" i="1" spc="-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H-m</a:t>
            </a:r>
            <a:r>
              <a:rPr sz="1400" b="1" i="1" spc="-10" dirty="0">
                <a:latin typeface="Arial"/>
                <a:cs typeface="Arial"/>
              </a:rPr>
              <a:t>od</a:t>
            </a:r>
            <a:r>
              <a:rPr sz="1400" b="1" i="1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6" name="object 27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278" name="object 27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280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8674031" y="6638380"/>
            <a:ext cx="178434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76200"/>
            <a:ext cx="8986520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9135" marR="5080" indent="-1727200">
              <a:lnSpc>
                <a:spcPts val="2800"/>
              </a:lnSpc>
            </a:pPr>
            <a:r>
              <a:rPr spc="-15" dirty="0"/>
              <a:t>Lithium</a:t>
            </a:r>
            <a:r>
              <a:rPr spc="-5" dirty="0"/>
              <a:t> </a:t>
            </a:r>
            <a:r>
              <a:rPr spc="-20" dirty="0"/>
              <a:t>w</a:t>
            </a:r>
            <a:r>
              <a:rPr dirty="0"/>
              <a:t>a</a:t>
            </a:r>
            <a:r>
              <a:rPr spc="-10" dirty="0"/>
              <a:t>ll</a:t>
            </a:r>
            <a:r>
              <a:rPr spc="-5" dirty="0"/>
              <a:t> </a:t>
            </a:r>
            <a:r>
              <a:rPr dirty="0"/>
              <a:t>c</a:t>
            </a:r>
            <a:r>
              <a:rPr spc="-15" dirty="0"/>
              <a:t>onditioning</a:t>
            </a:r>
            <a:r>
              <a:rPr spc="-5" dirty="0"/>
              <a:t> </a:t>
            </a:r>
            <a:r>
              <a:rPr spc="-10" dirty="0"/>
              <a:t>l</a:t>
            </a:r>
            <a:r>
              <a:rPr dirty="0"/>
              <a:t>ea</a:t>
            </a:r>
            <a:r>
              <a:rPr spc="-15" dirty="0"/>
              <a:t>d</a:t>
            </a:r>
            <a:r>
              <a:rPr dirty="0"/>
              <a:t>s</a:t>
            </a:r>
            <a:r>
              <a:rPr spc="-5" dirty="0"/>
              <a:t> </a:t>
            </a:r>
            <a:r>
              <a:rPr spc="-15" dirty="0"/>
              <a:t>to</a:t>
            </a:r>
            <a:r>
              <a:rPr spc="-5" dirty="0"/>
              <a:t> </a:t>
            </a:r>
            <a:r>
              <a:rPr dirty="0"/>
              <a:t>e</a:t>
            </a:r>
            <a:r>
              <a:rPr spc="-10" dirty="0"/>
              <a:t>li</a:t>
            </a:r>
            <a:r>
              <a:rPr dirty="0"/>
              <a:t>m</a:t>
            </a:r>
            <a:r>
              <a:rPr spc="-15" dirty="0"/>
              <a:t>in</a:t>
            </a:r>
            <a:r>
              <a:rPr dirty="0"/>
              <a:t>a</a:t>
            </a:r>
            <a:r>
              <a:rPr spc="-15" dirty="0"/>
              <a:t>tion</a:t>
            </a:r>
            <a:r>
              <a:rPr spc="-5" dirty="0"/>
              <a:t> </a:t>
            </a:r>
            <a:r>
              <a:rPr spc="-15" dirty="0"/>
              <a:t>o</a:t>
            </a:r>
            <a:r>
              <a:rPr dirty="0"/>
              <a:t>f</a:t>
            </a:r>
            <a:r>
              <a:rPr spc="-5" dirty="0"/>
              <a:t> </a:t>
            </a:r>
            <a:r>
              <a:rPr spc="-20" dirty="0"/>
              <a:t>EL</a:t>
            </a:r>
            <a:r>
              <a:rPr dirty="0"/>
              <a:t>Ms</a:t>
            </a:r>
            <a:r>
              <a:rPr spc="-5" dirty="0"/>
              <a:t> </a:t>
            </a:r>
            <a:r>
              <a:rPr dirty="0"/>
              <a:t>a</a:t>
            </a:r>
            <a:r>
              <a:rPr spc="-15" dirty="0"/>
              <a:t>nd</a:t>
            </a:r>
            <a:r>
              <a:rPr spc="-10" dirty="0"/>
              <a:t> </a:t>
            </a:r>
            <a:r>
              <a:rPr dirty="0"/>
              <a:t>s</a:t>
            </a:r>
            <a:r>
              <a:rPr spc="-15" dirty="0"/>
              <a:t>ub</a:t>
            </a:r>
            <a:r>
              <a:rPr dirty="0"/>
              <a:t>se</a:t>
            </a:r>
            <a:r>
              <a:rPr spc="-15" dirty="0"/>
              <a:t>qu</a:t>
            </a:r>
            <a:r>
              <a:rPr dirty="0"/>
              <a:t>e</a:t>
            </a:r>
            <a:r>
              <a:rPr spc="-15" dirty="0"/>
              <a:t>n</a:t>
            </a:r>
            <a:r>
              <a:rPr dirty="0"/>
              <a:t>t</a:t>
            </a:r>
            <a:r>
              <a:rPr spc="-5" dirty="0"/>
              <a:t> </a:t>
            </a:r>
            <a:r>
              <a:rPr spc="-10" dirty="0"/>
              <a:t>i</a:t>
            </a:r>
            <a:r>
              <a:rPr dirty="0"/>
              <a:t>m</a:t>
            </a:r>
            <a:r>
              <a:rPr spc="-15" dirty="0"/>
              <a:t>pu</a:t>
            </a:r>
            <a:r>
              <a:rPr dirty="0"/>
              <a:t>r</a:t>
            </a:r>
            <a:r>
              <a:rPr spc="-10" dirty="0"/>
              <a:t>i</a:t>
            </a:r>
            <a:r>
              <a:rPr dirty="0"/>
              <a:t>ty</a:t>
            </a:r>
            <a:r>
              <a:rPr spc="-5" dirty="0"/>
              <a:t> </a:t>
            </a:r>
            <a:r>
              <a:rPr dirty="0"/>
              <a:t>acc</a:t>
            </a:r>
            <a:r>
              <a:rPr spc="-15" dirty="0"/>
              <a:t>u</a:t>
            </a:r>
            <a:r>
              <a:rPr dirty="0"/>
              <a:t>m</a:t>
            </a:r>
            <a:r>
              <a:rPr spc="-15" dirty="0"/>
              <a:t>ul</a:t>
            </a:r>
            <a:r>
              <a:rPr dirty="0"/>
              <a:t>a</a:t>
            </a:r>
            <a:r>
              <a:rPr spc="-15" dirty="0"/>
              <a:t>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5115480"/>
            <a:ext cx="832739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FF2600"/>
                </a:solidFill>
                <a:latin typeface="Arial"/>
                <a:cs typeface="Arial"/>
              </a:rPr>
              <a:t>Wha</a:t>
            </a:r>
            <a:r>
              <a:rPr sz="2000" spc="-10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20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are</a:t>
            </a:r>
            <a:r>
              <a:rPr sz="20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he</a:t>
            </a:r>
            <a:r>
              <a:rPr sz="20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2600"/>
                </a:solidFill>
                <a:latin typeface="Arial"/>
                <a:cs typeface="Arial"/>
              </a:rPr>
              <a:t>st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eps</a:t>
            </a:r>
            <a:r>
              <a:rPr sz="20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aken</a:t>
            </a:r>
            <a:r>
              <a:rPr sz="20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reduce</a:t>
            </a:r>
            <a:r>
              <a:rPr sz="20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he</a:t>
            </a:r>
            <a:r>
              <a:rPr sz="20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carbon</a:t>
            </a:r>
            <a:r>
              <a:rPr sz="20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accumula</a:t>
            </a:r>
            <a:r>
              <a:rPr sz="2000" spc="-10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ion</a:t>
            </a:r>
            <a:r>
              <a:rPr sz="20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on</a:t>
            </a:r>
            <a:r>
              <a:rPr sz="20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N</a:t>
            </a:r>
            <a:r>
              <a:rPr sz="2000" spc="-15" dirty="0">
                <a:solidFill>
                  <a:srgbClr val="FF2600"/>
                </a:solidFill>
                <a:latin typeface="Arial"/>
                <a:cs typeface="Arial"/>
              </a:rPr>
              <a:t>ST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X-U?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5431568"/>
            <a:ext cx="131445" cy="1054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900"/>
              </a:lnSpc>
            </a:pPr>
            <a:r>
              <a:rPr sz="2500" dirty="0">
                <a:solidFill>
                  <a:srgbClr val="FF2600"/>
                </a:solidFill>
                <a:latin typeface="Arial"/>
                <a:cs typeface="Arial"/>
              </a:rPr>
              <a:t>-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800"/>
              </a:lnSpc>
            </a:pPr>
            <a:r>
              <a:rPr sz="2500" dirty="0">
                <a:solidFill>
                  <a:srgbClr val="FF2600"/>
                </a:solidFill>
                <a:latin typeface="Arial"/>
                <a:cs typeface="Arial"/>
              </a:rPr>
              <a:t>-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ts val="2900"/>
              </a:lnSpc>
            </a:pPr>
            <a:r>
              <a:rPr sz="2500" dirty="0">
                <a:solidFill>
                  <a:srgbClr val="FF2600"/>
                </a:solidFill>
                <a:latin typeface="Arial"/>
                <a:cs typeface="Arial"/>
              </a:rPr>
              <a:t>-</a:t>
            </a:r>
            <a:endParaRPr sz="2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4089" y="5458380"/>
            <a:ext cx="2764790" cy="990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6700"/>
              </a:lnSpc>
            </a:pP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3D</a:t>
            </a:r>
            <a:r>
              <a:rPr sz="20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RMP</a:t>
            </a:r>
            <a:r>
              <a:rPr sz="2000" spc="-40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(shown</a:t>
            </a:r>
            <a:r>
              <a:rPr sz="20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above) EH</a:t>
            </a:r>
            <a:r>
              <a:rPr sz="2000" spc="-20" dirty="0">
                <a:solidFill>
                  <a:srgbClr val="FF2600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(see</a:t>
            </a:r>
            <a:r>
              <a:rPr sz="20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backup) Li</a:t>
            </a:r>
            <a:r>
              <a:rPr sz="2000" spc="-10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hium</a:t>
            </a:r>
            <a:r>
              <a:rPr sz="20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granule</a:t>
            </a:r>
            <a:r>
              <a:rPr sz="20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inje</a:t>
            </a:r>
            <a:r>
              <a:rPr sz="2000" spc="-10" dirty="0">
                <a:solidFill>
                  <a:srgbClr val="FF2600"/>
                </a:solidFill>
                <a:latin typeface="Arial"/>
                <a:cs typeface="Arial"/>
              </a:rPr>
              <a:t>ct</a:t>
            </a:r>
            <a:r>
              <a:rPr sz="2000" dirty="0">
                <a:solidFill>
                  <a:srgbClr val="FF2600"/>
                </a:solidFill>
                <a:latin typeface="Arial"/>
                <a:cs typeface="Arial"/>
              </a:rPr>
              <a:t>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700" y="1308100"/>
            <a:ext cx="4775200" cy="3409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02567"/>
            <a:ext cx="4775200" cy="4028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5200" y="1663700"/>
            <a:ext cx="4267200" cy="241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67400" y="4196711"/>
            <a:ext cx="2705100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10" dirty="0">
                <a:solidFill>
                  <a:srgbClr val="203ED7"/>
                </a:solidFill>
                <a:latin typeface="Arial"/>
                <a:cs typeface="Arial"/>
              </a:rPr>
              <a:t>lithium</a:t>
            </a:r>
            <a:r>
              <a:rPr sz="1500" b="1" spc="-5" dirty="0">
                <a:solidFill>
                  <a:srgbClr val="203ED7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03ED7"/>
                </a:solidFill>
                <a:latin typeface="Arial"/>
                <a:cs typeface="Arial"/>
              </a:rPr>
              <a:t>+</a:t>
            </a:r>
            <a:r>
              <a:rPr sz="1500" b="1" spc="-5" dirty="0">
                <a:solidFill>
                  <a:srgbClr val="203ED7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03ED7"/>
                </a:solidFill>
                <a:latin typeface="Arial"/>
                <a:cs typeface="Arial"/>
              </a:rPr>
              <a:t>3D</a:t>
            </a:r>
            <a:r>
              <a:rPr sz="1500" b="1" spc="-5" dirty="0">
                <a:solidFill>
                  <a:srgbClr val="203ED7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203ED7"/>
                </a:solidFill>
                <a:latin typeface="Arial"/>
                <a:cs typeface="Arial"/>
              </a:rPr>
              <a:t>RMP</a:t>
            </a:r>
            <a:r>
              <a:rPr sz="1500" b="1" spc="-30" dirty="0">
                <a:solidFill>
                  <a:srgbClr val="203ED7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03ED7"/>
                </a:solidFill>
                <a:latin typeface="Arial"/>
                <a:cs typeface="Arial"/>
              </a:rPr>
              <a:t>EL</a:t>
            </a:r>
            <a:r>
              <a:rPr sz="1500" b="1" dirty="0">
                <a:solidFill>
                  <a:srgbClr val="203ED7"/>
                </a:solidFill>
                <a:latin typeface="Arial"/>
                <a:cs typeface="Arial"/>
              </a:rPr>
              <a:t>M</a:t>
            </a:r>
            <a:r>
              <a:rPr sz="1500" b="1" spc="-5" dirty="0">
                <a:solidFill>
                  <a:srgbClr val="203ED7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03ED7"/>
                </a:solidFill>
                <a:latin typeface="Arial"/>
                <a:cs typeface="Arial"/>
              </a:rPr>
              <a:t>p</a:t>
            </a:r>
            <a:r>
              <a:rPr sz="1500" b="1" dirty="0">
                <a:solidFill>
                  <a:srgbClr val="203ED7"/>
                </a:solidFill>
                <a:latin typeface="Arial"/>
                <a:cs typeface="Arial"/>
              </a:rPr>
              <a:t>ac</a:t>
            </a:r>
            <a:r>
              <a:rPr sz="1500" b="1" spc="-10" dirty="0">
                <a:solidFill>
                  <a:srgbClr val="203ED7"/>
                </a:solidFill>
                <a:latin typeface="Arial"/>
                <a:cs typeface="Arial"/>
              </a:rPr>
              <a:t>ing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78526" y="2571111"/>
            <a:ext cx="240792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dirty="0">
                <a:solidFill>
                  <a:srgbClr val="FF2600"/>
                </a:solidFill>
                <a:latin typeface="Arial"/>
                <a:cs typeface="Arial"/>
              </a:rPr>
              <a:t>str</a:t>
            </a:r>
            <a:r>
              <a:rPr sz="1500" b="1" spc="-10" dirty="0">
                <a:solidFill>
                  <a:srgbClr val="FF2600"/>
                </a:solidFill>
                <a:latin typeface="Arial"/>
                <a:cs typeface="Arial"/>
              </a:rPr>
              <a:t>ong</a:t>
            </a:r>
            <a:r>
              <a:rPr sz="1500" b="1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500" b="1" spc="-10" dirty="0" smtClean="0">
                <a:solidFill>
                  <a:srgbClr val="FF2600"/>
                </a:solidFill>
                <a:latin typeface="Arial"/>
                <a:cs typeface="Arial"/>
              </a:rPr>
              <a:t>lithiu</a:t>
            </a:r>
            <a:r>
              <a:rPr sz="1500" b="1" dirty="0" smtClean="0">
                <a:solidFill>
                  <a:srgbClr val="FF2600"/>
                </a:solidFill>
                <a:latin typeface="Arial"/>
                <a:cs typeface="Arial"/>
              </a:rPr>
              <a:t>m</a:t>
            </a:r>
            <a:r>
              <a:rPr lang="en-US" sz="1500" b="1" dirty="0" smtClean="0">
                <a:solidFill>
                  <a:srgbClr val="FF2600"/>
                </a:solidFill>
                <a:latin typeface="Arial"/>
                <a:cs typeface="Arial"/>
              </a:rPr>
              <a:t> - </a:t>
            </a:r>
            <a:r>
              <a:rPr sz="1500" b="1" spc="-10" dirty="0" smtClean="0">
                <a:solidFill>
                  <a:srgbClr val="FF2600"/>
                </a:solidFill>
                <a:latin typeface="Arial"/>
                <a:cs typeface="Arial"/>
              </a:rPr>
              <a:t>EL</a:t>
            </a:r>
            <a:r>
              <a:rPr sz="1500" b="1" dirty="0" smtClean="0">
                <a:solidFill>
                  <a:srgbClr val="FF2600"/>
                </a:solidFill>
                <a:latin typeface="Arial"/>
                <a:cs typeface="Arial"/>
              </a:rPr>
              <a:t>M-free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16917" y="1377311"/>
            <a:ext cx="294608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500" b="1" spc="-10" dirty="0">
                <a:latin typeface="Arial"/>
                <a:cs typeface="Arial"/>
              </a:rPr>
              <a:t>no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lithiu</a:t>
            </a:r>
            <a:r>
              <a:rPr sz="1500" b="1" dirty="0">
                <a:latin typeface="Arial"/>
                <a:cs typeface="Arial"/>
              </a:rPr>
              <a:t>m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lang="en-US" sz="1500" b="1" spc="-5" dirty="0" smtClean="0">
                <a:latin typeface="Arial"/>
                <a:cs typeface="Arial"/>
              </a:rPr>
              <a:t>- </a:t>
            </a:r>
            <a:r>
              <a:rPr lang="en-US" sz="1500" b="1" spc="-10" dirty="0">
                <a:latin typeface="Arial"/>
                <a:cs typeface="Arial"/>
              </a:rPr>
              <a:t>i</a:t>
            </a:r>
            <a:r>
              <a:rPr sz="1500" b="1" spc="-10" dirty="0" smtClean="0">
                <a:latin typeface="Arial"/>
                <a:cs typeface="Arial"/>
              </a:rPr>
              <a:t>n</a:t>
            </a:r>
            <a:r>
              <a:rPr sz="1500" b="1" dirty="0" smtClean="0">
                <a:latin typeface="Arial"/>
                <a:cs typeface="Arial"/>
              </a:rPr>
              <a:t>tr</a:t>
            </a:r>
            <a:r>
              <a:rPr sz="1500" b="1" spc="-10" dirty="0" smtClean="0">
                <a:latin typeface="Arial"/>
                <a:cs typeface="Arial"/>
              </a:rPr>
              <a:t>in</a:t>
            </a:r>
            <a:r>
              <a:rPr sz="1500" b="1" dirty="0" smtClean="0">
                <a:latin typeface="Arial"/>
                <a:cs typeface="Arial"/>
              </a:rPr>
              <a:t>s</a:t>
            </a:r>
            <a:r>
              <a:rPr sz="1500" b="1" spc="-5" dirty="0" smtClean="0">
                <a:latin typeface="Arial"/>
                <a:cs typeface="Arial"/>
              </a:rPr>
              <a:t>i</a:t>
            </a:r>
            <a:r>
              <a:rPr sz="1500" b="1" dirty="0" smtClean="0">
                <a:latin typeface="Arial"/>
                <a:cs typeface="Arial"/>
              </a:rPr>
              <a:t>c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EL</a:t>
            </a:r>
            <a:r>
              <a:rPr sz="1500" b="1" dirty="0">
                <a:latin typeface="Arial"/>
                <a:cs typeface="Arial"/>
              </a:rPr>
              <a:t>Ms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32400" y="3273549"/>
            <a:ext cx="74612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3</a:t>
            </a:r>
            <a:r>
              <a:rPr sz="1200" b="1" dirty="0">
                <a:latin typeface="Arial"/>
                <a:cs typeface="Arial"/>
              </a:rPr>
              <a:t>D </a:t>
            </a:r>
            <a:r>
              <a:rPr sz="1200" b="1" spc="-10" dirty="0">
                <a:latin typeface="Arial"/>
                <a:cs typeface="Arial"/>
              </a:rPr>
              <a:t>pulses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8674031" y="6638380"/>
            <a:ext cx="178434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800" y="1016001"/>
            <a:ext cx="3985134" cy="279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22276" y="1295400"/>
            <a:ext cx="4143923" cy="2870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578600"/>
            <a:ext cx="9143998" cy="279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9400" y="6654800"/>
            <a:ext cx="5969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2080" marR="5080" indent="-1092200">
              <a:lnSpc>
                <a:spcPts val="2800"/>
              </a:lnSpc>
            </a:pPr>
            <a:r>
              <a:rPr spc="-15" dirty="0"/>
              <a:t>Lithium</a:t>
            </a:r>
            <a:r>
              <a:rPr spc="-5" dirty="0"/>
              <a:t> </a:t>
            </a:r>
            <a:r>
              <a:rPr spc="-20" dirty="0"/>
              <a:t>G</a:t>
            </a:r>
            <a:r>
              <a:rPr dirty="0"/>
              <a:t>ra</a:t>
            </a:r>
            <a:r>
              <a:rPr spc="-15" dirty="0"/>
              <a:t>nul</a:t>
            </a:r>
            <a:r>
              <a:rPr dirty="0"/>
              <a:t>e</a:t>
            </a:r>
            <a:r>
              <a:rPr spc="-5" dirty="0"/>
              <a:t> </a:t>
            </a:r>
            <a:r>
              <a:rPr spc="-10" dirty="0"/>
              <a:t>Inj</a:t>
            </a:r>
            <a:r>
              <a:rPr dirty="0"/>
              <a:t>ec</a:t>
            </a:r>
            <a:r>
              <a:rPr spc="-15" dirty="0"/>
              <a:t>to</a:t>
            </a:r>
            <a:r>
              <a:rPr dirty="0"/>
              <a:t>r</a:t>
            </a:r>
            <a:r>
              <a:rPr spc="-5" dirty="0"/>
              <a:t> </a:t>
            </a:r>
            <a:r>
              <a:rPr spc="-15" dirty="0"/>
              <a:t>(LGI</a:t>
            </a:r>
            <a:r>
              <a:rPr dirty="0"/>
              <a:t>)</a:t>
            </a:r>
            <a:r>
              <a:rPr spc="-5" dirty="0"/>
              <a:t> </a:t>
            </a:r>
            <a:r>
              <a:rPr spc="-10" dirty="0"/>
              <a:t>will</a:t>
            </a:r>
            <a:r>
              <a:rPr spc="-5" dirty="0"/>
              <a:t> </a:t>
            </a:r>
            <a:r>
              <a:rPr spc="-15" dirty="0"/>
              <a:t>b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teste</a:t>
            </a:r>
            <a:r>
              <a:rPr spc="-15" dirty="0"/>
              <a:t>d</a:t>
            </a:r>
            <a:r>
              <a:rPr spc="-5" dirty="0"/>
              <a:t> </a:t>
            </a:r>
            <a:r>
              <a:rPr spc="-15" dirty="0"/>
              <a:t>on</a:t>
            </a:r>
            <a:r>
              <a:rPr spc="-5" dirty="0"/>
              <a:t> </a:t>
            </a:r>
            <a:r>
              <a:rPr dirty="0"/>
              <a:t>N</a:t>
            </a:r>
            <a:r>
              <a:rPr spc="-20" dirty="0"/>
              <a:t>ST</a:t>
            </a:r>
            <a:r>
              <a:rPr dirty="0"/>
              <a:t>X-U</a:t>
            </a:r>
            <a:r>
              <a:rPr spc="-5" dirty="0"/>
              <a:t> </a:t>
            </a:r>
            <a:r>
              <a:rPr spc="-15" dirty="0"/>
              <a:t>to p</a:t>
            </a:r>
            <a:r>
              <a:rPr dirty="0"/>
              <a:t>ace</a:t>
            </a:r>
            <a:r>
              <a:rPr spc="-5" dirty="0"/>
              <a:t> </a:t>
            </a:r>
            <a:r>
              <a:rPr spc="-20" dirty="0"/>
              <a:t>EL</a:t>
            </a:r>
            <a:r>
              <a:rPr dirty="0"/>
              <a:t>Ms</a:t>
            </a:r>
            <a:r>
              <a:rPr spc="-5" dirty="0"/>
              <a:t> </a:t>
            </a:r>
            <a:r>
              <a:rPr spc="-15" dirty="0"/>
              <a:t>with</a:t>
            </a:r>
            <a:r>
              <a:rPr spc="-5" dirty="0"/>
              <a:t> </a:t>
            </a:r>
            <a:r>
              <a:rPr spc="-15" dirty="0"/>
              <a:t>go</a:t>
            </a:r>
            <a:r>
              <a:rPr dirty="0"/>
              <a:t>a</a:t>
            </a:r>
            <a:r>
              <a:rPr spc="-10" dirty="0"/>
              <a:t>l</a:t>
            </a:r>
            <a:r>
              <a:rPr spc="-5" dirty="0"/>
              <a:t> </a:t>
            </a:r>
            <a:r>
              <a:rPr spc="-15" dirty="0"/>
              <a:t>o</a:t>
            </a:r>
            <a:r>
              <a:rPr dirty="0"/>
              <a:t>f</a:t>
            </a:r>
            <a:r>
              <a:rPr spc="-5" dirty="0"/>
              <a:t> </a:t>
            </a:r>
            <a:r>
              <a:rPr spc="-10" dirty="0"/>
              <a:t>flu</a:t>
            </a:r>
            <a:r>
              <a:rPr dirty="0"/>
              <a:t>s</a:t>
            </a:r>
            <a:r>
              <a:rPr spc="-15" dirty="0"/>
              <a:t>hing</a:t>
            </a:r>
            <a:r>
              <a:rPr spc="-5" dirty="0"/>
              <a:t> </a:t>
            </a:r>
            <a:r>
              <a:rPr spc="-10" dirty="0"/>
              <a:t>i</a:t>
            </a:r>
            <a:r>
              <a:rPr dirty="0"/>
              <a:t>m</a:t>
            </a:r>
            <a:r>
              <a:rPr spc="-15" dirty="0"/>
              <a:t>pu</a:t>
            </a:r>
            <a:r>
              <a:rPr dirty="0"/>
              <a:t>r</a:t>
            </a:r>
            <a:r>
              <a:rPr spc="-10" dirty="0"/>
              <a:t>iti</a:t>
            </a:r>
            <a:r>
              <a:rPr dirty="0"/>
              <a:t>es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27140" y="1038349"/>
            <a:ext cx="238379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96365" algn="l"/>
              </a:tabLst>
            </a:pPr>
            <a:r>
              <a:rPr sz="1200" b="1" i="1" spc="-80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1200" b="1" i="1" dirty="0">
                <a:solidFill>
                  <a:srgbClr val="FF2600"/>
                </a:solidFill>
                <a:latin typeface="Arial"/>
                <a:cs typeface="Arial"/>
              </a:rPr>
              <a:t>r</a:t>
            </a:r>
            <a:r>
              <a:rPr sz="1200" b="1" i="1" spc="-10" dirty="0">
                <a:solidFill>
                  <a:srgbClr val="FF2600"/>
                </a:solidFill>
                <a:latin typeface="Arial"/>
                <a:cs typeface="Arial"/>
              </a:rPr>
              <a:t>igg</a:t>
            </a:r>
            <a:r>
              <a:rPr sz="1200" b="1" i="1" dirty="0">
                <a:solidFill>
                  <a:srgbClr val="FF2600"/>
                </a:solidFill>
                <a:latin typeface="Arial"/>
                <a:cs typeface="Arial"/>
              </a:rPr>
              <a:t>ere</a:t>
            </a:r>
            <a:r>
              <a:rPr sz="1200" b="1" i="1" spc="-10" dirty="0">
                <a:solidFill>
                  <a:srgbClr val="FF2600"/>
                </a:solidFill>
                <a:latin typeface="Arial"/>
                <a:cs typeface="Arial"/>
              </a:rPr>
              <a:t>d</a:t>
            </a:r>
            <a:r>
              <a:rPr sz="1200" b="1" i="1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2600"/>
                </a:solidFill>
                <a:latin typeface="Arial"/>
                <a:cs typeface="Arial"/>
              </a:rPr>
              <a:t>EL</a:t>
            </a:r>
            <a:r>
              <a:rPr sz="1200" b="1" i="1" dirty="0">
                <a:solidFill>
                  <a:srgbClr val="FF2600"/>
                </a:solidFill>
                <a:latin typeface="Arial"/>
                <a:cs typeface="Arial"/>
              </a:rPr>
              <a:t>Ms	</a:t>
            </a:r>
            <a:r>
              <a:rPr sz="1200" b="1" i="1" dirty="0">
                <a:solidFill>
                  <a:srgbClr val="00C7FC"/>
                </a:solidFill>
                <a:latin typeface="Arial"/>
                <a:cs typeface="Arial"/>
              </a:rPr>
              <a:t>Na</a:t>
            </a:r>
            <a:r>
              <a:rPr sz="1200" b="1" i="1" spc="-10" dirty="0">
                <a:solidFill>
                  <a:srgbClr val="00C7FC"/>
                </a:solidFill>
                <a:latin typeface="Arial"/>
                <a:cs typeface="Arial"/>
              </a:rPr>
              <a:t>tu</a:t>
            </a:r>
            <a:r>
              <a:rPr sz="1200" b="1" i="1" dirty="0">
                <a:solidFill>
                  <a:srgbClr val="00C7FC"/>
                </a:solidFill>
                <a:latin typeface="Arial"/>
                <a:cs typeface="Arial"/>
              </a:rPr>
              <a:t>ra</a:t>
            </a:r>
            <a:r>
              <a:rPr sz="1200" b="1" i="1" spc="-5" dirty="0">
                <a:solidFill>
                  <a:srgbClr val="00C7FC"/>
                </a:solidFill>
                <a:latin typeface="Arial"/>
                <a:cs typeface="Arial"/>
              </a:rPr>
              <a:t>l </a:t>
            </a:r>
            <a:r>
              <a:rPr sz="1200" b="1" i="1" spc="-10" dirty="0">
                <a:solidFill>
                  <a:srgbClr val="00C7FC"/>
                </a:solidFill>
                <a:latin typeface="Arial"/>
                <a:cs typeface="Arial"/>
              </a:rPr>
              <a:t>EL</a:t>
            </a:r>
            <a:r>
              <a:rPr sz="1200" b="1" i="1" dirty="0">
                <a:solidFill>
                  <a:srgbClr val="00C7FC"/>
                </a:solidFill>
                <a:latin typeface="Arial"/>
                <a:cs typeface="Arial"/>
              </a:rPr>
              <a:t>Ms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4191000"/>
            <a:ext cx="65659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GI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has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been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succe</a:t>
            </a:r>
            <a:r>
              <a:rPr sz="1600" spc="-10" dirty="0">
                <a:latin typeface="Arial"/>
                <a:cs typeface="Arial"/>
              </a:rPr>
              <a:t>ssf</a:t>
            </a:r>
            <a:r>
              <a:rPr sz="1600" dirty="0">
                <a:latin typeface="Arial"/>
                <a:cs typeface="Arial"/>
              </a:rPr>
              <a:t>ully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applied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EAST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 t</a:t>
            </a:r>
            <a:r>
              <a:rPr sz="1600" dirty="0">
                <a:latin typeface="Arial"/>
                <a:cs typeface="Arial"/>
              </a:rPr>
              <a:t>rigger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ELMs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t </a:t>
            </a:r>
            <a:r>
              <a:rPr sz="1600" dirty="0">
                <a:latin typeface="Arial"/>
                <a:cs typeface="Arial"/>
              </a:rPr>
              <a:t>25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 smtClean="0">
                <a:latin typeface="Arial"/>
                <a:cs typeface="Arial"/>
              </a:rPr>
              <a:t>Hz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00" y="5784503"/>
            <a:ext cx="868680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ts val="1800"/>
              </a:lnSpc>
              <a:buFont typeface="Arial" panose="020B0604020202020204" pitchFamily="34" charset="0"/>
              <a:buChar char="•"/>
              <a:tabLst>
                <a:tab pos="297815" algn="l"/>
                <a:tab pos="8270240" algn="l"/>
              </a:tabLst>
            </a:pPr>
            <a:r>
              <a:rPr lang="en-US" sz="1600" spc="-15" dirty="0" smtClean="0">
                <a:latin typeface="Arial"/>
                <a:cs typeface="Arial"/>
              </a:rPr>
              <a:t>Recent </a:t>
            </a:r>
            <a:r>
              <a:rPr lang="en-US" sz="1600" dirty="0" smtClean="0">
                <a:latin typeface="Arial"/>
                <a:cs typeface="Arial"/>
              </a:rPr>
              <a:t>collabora</a:t>
            </a:r>
            <a:r>
              <a:rPr lang="en-US" sz="1600" spc="-5" dirty="0" smtClean="0">
                <a:latin typeface="Arial"/>
                <a:cs typeface="Arial"/>
              </a:rPr>
              <a:t>t</a:t>
            </a:r>
            <a:r>
              <a:rPr lang="en-US" sz="1600" dirty="0" smtClean="0">
                <a:latin typeface="Arial"/>
                <a:cs typeface="Arial"/>
              </a:rPr>
              <a:t>ions</a:t>
            </a:r>
            <a:r>
              <a:rPr lang="en-US" sz="1600" spc="-5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with D</a:t>
            </a:r>
            <a:r>
              <a:rPr lang="en-US" sz="1600" spc="-5" dirty="0" smtClean="0">
                <a:latin typeface="Arial"/>
                <a:cs typeface="Arial"/>
              </a:rPr>
              <a:t>III</a:t>
            </a:r>
            <a:r>
              <a:rPr lang="en-US" sz="1600" dirty="0" smtClean="0">
                <a:latin typeface="Arial"/>
                <a:cs typeface="Arial"/>
              </a:rPr>
              <a:t>-D using lithium dropper:</a:t>
            </a:r>
            <a:endParaRPr lang="en-US" sz="1400" dirty="0">
              <a:solidFill>
                <a:srgbClr val="3333FF"/>
              </a:solidFill>
              <a:latin typeface="Arial"/>
              <a:cs typeface="Arial"/>
            </a:endParaRPr>
          </a:p>
          <a:p>
            <a:pPr marL="755650" marR="5080" lvl="1" indent="-285750">
              <a:lnSpc>
                <a:spcPts val="1800"/>
              </a:lnSpc>
              <a:buFont typeface="Arial" panose="020B0604020202020204" pitchFamily="34" charset="0"/>
              <a:buChar char="‒"/>
              <a:tabLst>
                <a:tab pos="297815" algn="l"/>
                <a:tab pos="8270240" algn="l"/>
              </a:tabLst>
            </a:pP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Lithium dropper resulted in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EL</a:t>
            </a:r>
            <a:r>
              <a:rPr lang="en-US" sz="1400" spc="-10" dirty="0" smtClean="0">
                <a:solidFill>
                  <a:srgbClr val="3333FF"/>
                </a:solidFill>
                <a:latin typeface="Arial"/>
                <a:cs typeface="Arial"/>
              </a:rPr>
              <a:t>M-f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ree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periods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up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t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spc="-10" dirty="0" smtClean="0">
                <a:solidFill>
                  <a:srgbClr val="3333FF"/>
                </a:solidFill>
                <a:latin typeface="Arial"/>
                <a:cs typeface="Arial"/>
              </a:rPr>
              <a:t>~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400ms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wi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h</a:t>
            </a:r>
            <a:r>
              <a:rPr lang="en-US" sz="1400" spc="-30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spc="-15" dirty="0" err="1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lang="en-US" sz="1400" spc="7" baseline="-5291" dirty="0" err="1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lang="en-US" sz="1400" spc="7" baseline="30000" dirty="0" err="1" smtClean="0">
                <a:solidFill>
                  <a:srgbClr val="3333FF"/>
                </a:solidFill>
                <a:latin typeface="Arial"/>
                <a:cs typeface="Arial"/>
              </a:rPr>
              <a:t>ped</a:t>
            </a:r>
            <a:r>
              <a:rPr lang="en-US" sz="1400" baseline="-5291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spc="-10" dirty="0" smtClean="0">
                <a:solidFill>
                  <a:srgbClr val="3333FF"/>
                </a:solidFill>
                <a:latin typeface="Arial"/>
                <a:cs typeface="Arial"/>
              </a:rPr>
              <a:t>&gt;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1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3333FF"/>
                </a:solidFill>
                <a:latin typeface="Arial"/>
                <a:cs typeface="Arial"/>
              </a:rPr>
              <a:t>ke</a:t>
            </a:r>
            <a:r>
              <a:rPr lang="en-US" sz="1400" spc="-15" dirty="0" err="1" smtClean="0">
                <a:solidFill>
                  <a:srgbClr val="3333FF"/>
                </a:solidFill>
                <a:latin typeface="Arial"/>
                <a:cs typeface="Arial"/>
              </a:rPr>
              <a:t>V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and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H</a:t>
            </a:r>
            <a:r>
              <a:rPr lang="en-US" sz="1400" baseline="-5291" dirty="0" smtClean="0">
                <a:solidFill>
                  <a:srgbClr val="3333FF"/>
                </a:solidFill>
                <a:latin typeface="Arial"/>
                <a:cs typeface="Arial"/>
              </a:rPr>
              <a:t>9</a:t>
            </a:r>
            <a:r>
              <a:rPr lang="en-US" sz="1400" spc="7" baseline="-5291" dirty="0" smtClean="0">
                <a:solidFill>
                  <a:srgbClr val="3333FF"/>
                </a:solidFill>
                <a:latin typeface="Arial"/>
                <a:cs typeface="Arial"/>
              </a:rPr>
              <a:t>8</a:t>
            </a:r>
            <a:r>
              <a:rPr lang="en-US" sz="1400" baseline="-5291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spc="-10" dirty="0" smtClean="0">
                <a:solidFill>
                  <a:srgbClr val="3333FF"/>
                </a:solidFill>
                <a:latin typeface="Arial"/>
                <a:cs typeface="Arial"/>
              </a:rPr>
              <a:t>&lt;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2</a:t>
            </a:r>
            <a:endParaRPr lang="en-US" sz="1400" spc="-5" dirty="0" smtClean="0">
              <a:solidFill>
                <a:srgbClr val="3333FF"/>
              </a:solidFill>
              <a:latin typeface="Arial"/>
              <a:cs typeface="Arial"/>
            </a:endParaRPr>
          </a:p>
          <a:p>
            <a:pPr marL="755650" marR="5080" lvl="1" indent="-285750">
              <a:lnSpc>
                <a:spcPts val="1800"/>
              </a:lnSpc>
              <a:buFont typeface="Arial" panose="020B0604020202020204" pitchFamily="34" charset="0"/>
              <a:buChar char="‒"/>
              <a:tabLst>
                <a:tab pos="297815" algn="l"/>
                <a:tab pos="8270240" algn="l"/>
              </a:tabLst>
            </a:pPr>
            <a:r>
              <a:rPr lang="en-US" sz="1400" spc="-15" dirty="0" err="1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lang="en-US" sz="1400" spc="7" baseline="-5291" dirty="0" err="1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lang="en-US" sz="1400" spc="7" baseline="26455" dirty="0" err="1" smtClean="0">
                <a:solidFill>
                  <a:srgbClr val="3333FF"/>
                </a:solidFill>
                <a:latin typeface="Arial"/>
                <a:cs typeface="Arial"/>
              </a:rPr>
              <a:t>ped</a:t>
            </a:r>
            <a:r>
              <a:rPr lang="en-US" sz="1400" baseline="2645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spc="-209" baseline="2645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almo</a:t>
            </a:r>
            <a:r>
              <a:rPr lang="en-US" sz="1400" spc="-10" dirty="0" smtClean="0">
                <a:solidFill>
                  <a:srgbClr val="3333FF"/>
                </a:solidFill>
                <a:latin typeface="Arial"/>
                <a:cs typeface="Arial"/>
              </a:rPr>
              <a:t>st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t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ripled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; 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no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sign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f </a:t>
            </a:r>
            <a:r>
              <a:rPr lang="en-US" sz="1400" spc="-20" dirty="0" err="1" smtClean="0">
                <a:solidFill>
                  <a:srgbClr val="3333FF"/>
                </a:solidFill>
                <a:latin typeface="Arial"/>
                <a:cs typeface="Arial"/>
              </a:rPr>
              <a:t>P</a:t>
            </a:r>
            <a:r>
              <a:rPr lang="en-US" sz="1400" spc="7" baseline="-5291" dirty="0" err="1" smtClean="0">
                <a:solidFill>
                  <a:srgbClr val="3333FF"/>
                </a:solidFill>
                <a:latin typeface="Arial"/>
                <a:cs typeface="Arial"/>
              </a:rPr>
              <a:t>rad</a:t>
            </a:r>
            <a:r>
              <a:rPr lang="en-US" sz="1400" baseline="-5291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spc="-209" baseline="-5291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secular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increase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(see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backup)</a:t>
            </a:r>
            <a:endParaRPr lang="en-US" sz="1600" dirty="0" smtClean="0">
              <a:solidFill>
                <a:srgbClr val="3333FF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200" y="4480917"/>
            <a:ext cx="8415655" cy="1269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GI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will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5" dirty="0">
                <a:latin typeface="Arial"/>
                <a:cs typeface="Arial"/>
              </a:rPr>
              <a:t> t</a:t>
            </a:r>
            <a:r>
              <a:rPr sz="1600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st</a:t>
            </a:r>
            <a:r>
              <a:rPr sz="1600" dirty="0">
                <a:latin typeface="Arial"/>
                <a:cs typeface="Arial"/>
              </a:rPr>
              <a:t>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ST</a:t>
            </a:r>
            <a:r>
              <a:rPr sz="1600" dirty="0">
                <a:latin typeface="Arial"/>
                <a:cs typeface="Arial"/>
              </a:rPr>
              <a:t>X-U</a:t>
            </a:r>
            <a:r>
              <a:rPr sz="1600" spc="-5" dirty="0">
                <a:latin typeface="Arial"/>
                <a:cs typeface="Arial"/>
              </a:rPr>
              <a:t> t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con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rol</a:t>
            </a:r>
            <a:r>
              <a:rPr sz="1600" spc="-5" dirty="0">
                <a:latin typeface="Arial"/>
                <a:cs typeface="Arial"/>
              </a:rPr>
              <a:t> t</a:t>
            </a:r>
            <a:r>
              <a:rPr sz="1600" dirty="0">
                <a:latin typeface="Arial"/>
                <a:cs typeface="Arial"/>
              </a:rPr>
              <a:t>he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impuri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 smtClean="0">
                <a:latin typeface="Arial"/>
                <a:cs typeface="Arial"/>
              </a:rPr>
              <a:t>accumula</a:t>
            </a:r>
            <a:r>
              <a:rPr sz="1600" spc="-5" dirty="0" smtClean="0">
                <a:latin typeface="Arial"/>
                <a:cs typeface="Arial"/>
              </a:rPr>
              <a:t>t</a:t>
            </a:r>
            <a:r>
              <a:rPr sz="1600" dirty="0" smtClean="0">
                <a:latin typeface="Arial"/>
                <a:cs typeface="Arial"/>
              </a:rPr>
              <a:t>ion</a:t>
            </a:r>
            <a:endParaRPr sz="16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5650" algn="l"/>
              </a:tabLst>
            </a:pP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Reduce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433FF"/>
                </a:solidFill>
                <a:latin typeface="Arial"/>
                <a:cs typeface="Arial"/>
              </a:rPr>
              <a:t>Z</a:t>
            </a:r>
            <a:r>
              <a:rPr sz="1400" baseline="-25000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1400" spc="-35" baseline="-25000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1400" spc="-5" baseline="-25000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2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-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2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.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5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in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pede</a:t>
            </a:r>
            <a:r>
              <a:rPr sz="14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al</a:t>
            </a:r>
            <a:endParaRPr sz="1400" dirty="0">
              <a:latin typeface="Arial"/>
              <a:cs typeface="Arial"/>
            </a:endParaRPr>
          </a:p>
          <a:p>
            <a:pPr marL="755650" marR="5080" lvl="1" indent="-285750">
              <a:lnSpc>
                <a:spcPts val="1600"/>
              </a:lnSpc>
              <a:spcBef>
                <a:spcPts val="540"/>
              </a:spcBef>
              <a:buFont typeface="Arial"/>
              <a:buChar char="–"/>
              <a:tabLst>
                <a:tab pos="755650" algn="l"/>
              </a:tabLst>
            </a:pP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Inve</a:t>
            </a:r>
            <a:r>
              <a:rPr sz="1400" spc="-10" dirty="0">
                <a:solidFill>
                  <a:srgbClr val="0433FF"/>
                </a:solidFill>
                <a:latin typeface="Arial"/>
                <a:cs typeface="Arial"/>
              </a:rPr>
              <a:t>stiga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te t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1400" spc="-35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0433FF"/>
                </a:solidFill>
                <a:latin typeface="Arial"/>
                <a:cs typeface="Arial"/>
              </a:rPr>
              <a:t>ct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f t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inje</a:t>
            </a:r>
            <a:r>
              <a:rPr sz="1400" spc="-10" dirty="0">
                <a:solidFill>
                  <a:srgbClr val="0433FF"/>
                </a:solidFill>
                <a:latin typeface="Arial"/>
                <a:cs typeface="Arial"/>
              </a:rPr>
              <a:t>ct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ion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 f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requenc</a:t>
            </a:r>
            <a:r>
              <a:rPr sz="1400" spc="-105" dirty="0">
                <a:solidFill>
                  <a:srgbClr val="0433FF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granule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veloci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400" spc="-105" dirty="0">
                <a:solidFill>
                  <a:srgbClr val="0433FF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size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on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riggering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1400" spc="-35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iciency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and impuri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0433FF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0433FF"/>
                </a:solidFill>
                <a:latin typeface="Arial"/>
                <a:cs typeface="Arial"/>
              </a:rPr>
              <a:t>con</a:t>
            </a:r>
            <a:r>
              <a:rPr sz="1400" spc="-5" dirty="0" smtClean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400" dirty="0" smtClean="0">
                <a:solidFill>
                  <a:srgbClr val="0433FF"/>
                </a:solidFill>
                <a:latin typeface="Arial"/>
                <a:cs typeface="Arial"/>
              </a:rPr>
              <a:t>rol</a:t>
            </a:r>
            <a:endParaRPr lang="en-US" sz="1400" dirty="0" smtClean="0">
              <a:solidFill>
                <a:srgbClr val="0433FF"/>
              </a:solidFill>
              <a:latin typeface="Arial"/>
              <a:cs typeface="Arial"/>
            </a:endParaRPr>
          </a:p>
          <a:p>
            <a:pPr marL="755650" marR="5080" lvl="1" indent="-285750">
              <a:lnSpc>
                <a:spcPts val="1600"/>
              </a:lnSpc>
              <a:spcBef>
                <a:spcPts val="540"/>
              </a:spcBef>
              <a:buFont typeface="Arial"/>
              <a:buChar char="–"/>
              <a:tabLst>
                <a:tab pos="755650" algn="l"/>
              </a:tabLst>
            </a:pPr>
            <a:r>
              <a:rPr lang="en-US" sz="1400" spc="-10" dirty="0" smtClean="0">
                <a:solidFill>
                  <a:srgbClr val="3333FF"/>
                </a:solidFill>
                <a:latin typeface="Arial"/>
                <a:cs typeface="Arial"/>
              </a:rPr>
              <a:t>Extend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t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he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inje</a:t>
            </a:r>
            <a:r>
              <a:rPr lang="en-US" sz="1400" spc="-10" dirty="0" smtClean="0">
                <a:solidFill>
                  <a:srgbClr val="3333FF"/>
                </a:solidFill>
                <a:latin typeface="Arial"/>
                <a:cs typeface="Arial"/>
              </a:rPr>
              <a:t>ct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ion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ra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t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e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t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o</a:t>
            </a:r>
            <a:r>
              <a:rPr lang="en-US" sz="1400" spc="-5" dirty="0" smtClean="0">
                <a:solidFill>
                  <a:srgbClr val="3333FF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3333FF"/>
                </a:solidFill>
                <a:latin typeface="Arial"/>
                <a:cs typeface="Arial"/>
              </a:rPr>
              <a:t>1kHz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99910" y="4191000"/>
            <a:ext cx="21678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Ma</a:t>
            </a:r>
            <a:r>
              <a:rPr sz="1200" b="1" spc="-10" dirty="0">
                <a:latin typeface="Arial"/>
                <a:cs typeface="Arial"/>
              </a:rPr>
              <a:t>ns</a:t>
            </a:r>
            <a:r>
              <a:rPr sz="1200" b="1" spc="-5" dirty="0">
                <a:latin typeface="Arial"/>
                <a:cs typeface="Arial"/>
              </a:rPr>
              <a:t>fie</a:t>
            </a:r>
            <a:r>
              <a:rPr sz="1200" b="1" spc="-10" dirty="0">
                <a:latin typeface="Arial"/>
                <a:cs typeface="Arial"/>
              </a:rPr>
              <a:t>ld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-10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5" dirty="0">
                <a:latin typeface="Arial"/>
                <a:cs typeface="Arial"/>
              </a:rPr>
              <a:t>l. </a:t>
            </a:r>
            <a:r>
              <a:rPr sz="1200" b="1" spc="-10" dirty="0">
                <a:latin typeface="Arial"/>
                <a:cs typeface="Arial"/>
              </a:rPr>
              <a:t>Fu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10" dirty="0">
                <a:latin typeface="Arial"/>
                <a:cs typeface="Arial"/>
              </a:rPr>
              <a:t>ion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(2013)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754" rIns="0" bIns="0" rtlCol="0">
            <a:spAutoFit/>
          </a:bodyPr>
          <a:lstStyle/>
          <a:p>
            <a:pPr marL="163703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Pe</a:t>
            </a:r>
            <a:r>
              <a:rPr sz="2800" spc="-2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esta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Researc</a:t>
            </a:r>
            <a:r>
              <a:rPr sz="2800" spc="-20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p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2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Y15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3840" y="1076880"/>
            <a:ext cx="8528685" cy="484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4930" indent="-342900">
              <a:lnSpc>
                <a:spcPts val="23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Chara</a:t>
            </a:r>
            <a:r>
              <a:rPr sz="2000" spc="-10" dirty="0">
                <a:latin typeface="Arial"/>
                <a:cs typeface="Arial"/>
              </a:rPr>
              <a:t>cterize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H-Mode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pede</a:t>
            </a:r>
            <a:r>
              <a:rPr sz="2000" spc="-10" dirty="0">
                <a:latin typeface="Arial"/>
                <a:cs typeface="Arial"/>
              </a:rPr>
              <a:t>st</a:t>
            </a:r>
            <a:r>
              <a:rPr sz="2000" dirty="0">
                <a:latin typeface="Arial"/>
                <a:cs typeface="Arial"/>
              </a:rPr>
              <a:t>al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</a:t>
            </a:r>
            <a:r>
              <a:rPr sz="2000" dirty="0">
                <a:latin typeface="Arial"/>
                <a:cs typeface="Arial"/>
              </a:rPr>
              <a:t>ru</a:t>
            </a:r>
            <a:r>
              <a:rPr sz="2000" spc="-10" dirty="0">
                <a:latin typeface="Arial"/>
                <a:cs typeface="Arial"/>
              </a:rPr>
              <a:t>ct</a:t>
            </a:r>
            <a:r>
              <a:rPr sz="2000" dirty="0">
                <a:latin typeface="Arial"/>
                <a:cs typeface="Arial"/>
              </a:rPr>
              <a:t>ure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increased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B</a:t>
            </a:r>
            <a:r>
              <a:rPr sz="1950" spc="22" baseline="-6410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,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1950" spc="15" baseline="-6410" dirty="0">
                <a:latin typeface="Arial"/>
                <a:cs typeface="Arial"/>
              </a:rPr>
              <a:t>p</a:t>
            </a:r>
            <a:r>
              <a:rPr sz="2000" spc="-10" dirty="0">
                <a:latin typeface="Arial"/>
                <a:cs typeface="Arial"/>
              </a:rPr>
              <a:t>,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0" dirty="0">
                <a:latin typeface="Arial"/>
                <a:cs typeface="Arial"/>
              </a:rPr>
              <a:t>BI </a:t>
            </a:r>
            <a:r>
              <a:rPr sz="2000" dirty="0">
                <a:latin typeface="Arial"/>
                <a:cs typeface="Arial"/>
              </a:rPr>
              <a:t>hea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powe</a:t>
            </a:r>
            <a:r>
              <a:rPr sz="2000" spc="-114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,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shaping</a:t>
            </a:r>
            <a:r>
              <a:rPr sz="2000" spc="-10" dirty="0">
                <a:latin typeface="Arial"/>
                <a:cs typeface="Arial"/>
              </a:rPr>
              <a:t>,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lower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collisionali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24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Experimen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ts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measure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pede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al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ru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ct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ure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dynamics</a:t>
            </a:r>
            <a:endParaRPr sz="1600">
              <a:latin typeface="Arial"/>
              <a:cs typeface="Arial"/>
            </a:endParaRPr>
          </a:p>
          <a:p>
            <a:pPr marL="1155700" marR="519430" lvl="2" indent="-228600">
              <a:lnSpc>
                <a:spcPts val="1800"/>
              </a:lnSpc>
              <a:spcBef>
                <a:spcPts val="440"/>
              </a:spcBef>
              <a:buClr>
                <a:srgbClr val="FF2600"/>
              </a:buClr>
              <a:buFont typeface="Arial"/>
              <a:buChar char="•"/>
              <a:tabLst>
                <a:tab pos="1155700" algn="l"/>
              </a:tabLst>
            </a:pP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Compare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resul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f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rom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N</a:t>
            </a:r>
            <a:r>
              <a:rPr sz="1600" spc="-10" dirty="0">
                <a:solidFill>
                  <a:srgbClr val="FF2600"/>
                </a:solidFill>
                <a:latin typeface="Arial"/>
                <a:cs typeface="Arial"/>
              </a:rPr>
              <a:t>STX,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emphasizing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pede</a:t>
            </a:r>
            <a:r>
              <a:rPr sz="1600" spc="-10" dirty="0">
                <a:solidFill>
                  <a:srgbClr val="FF2600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al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wid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h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dependence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on pede</a:t>
            </a:r>
            <a:r>
              <a:rPr sz="1600" spc="-10" dirty="0">
                <a:solidFill>
                  <a:srgbClr val="FF2600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al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β-poloidal</a:t>
            </a:r>
            <a:endParaRPr sz="16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340"/>
              </a:spcBef>
              <a:buClr>
                <a:srgbClr val="FF2600"/>
              </a:buClr>
              <a:buFont typeface="Arial"/>
              <a:buChar char="•"/>
              <a:tabLst>
                <a:tab pos="1155700" algn="l"/>
              </a:tabLst>
            </a:pP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Build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FF2600"/>
                </a:solidFill>
                <a:latin typeface="Arial"/>
                <a:cs typeface="Arial"/>
              </a:rPr>
              <a:t>xt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end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pede</a:t>
            </a:r>
            <a:r>
              <a:rPr sz="1600" spc="-10" dirty="0">
                <a:solidFill>
                  <a:srgbClr val="FF2600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al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da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abase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f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or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FF2600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ing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EPED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model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on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FF2600"/>
                </a:solidFill>
                <a:latin typeface="Arial"/>
                <a:cs typeface="Arial"/>
              </a:rPr>
              <a:t>S</a:t>
            </a:r>
            <a:r>
              <a:rPr sz="1600" spc="-190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28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Identify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common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chara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ct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eri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ics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phenomenology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f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di</a:t>
            </a:r>
            <a:r>
              <a:rPr sz="1600" spc="-35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eren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ypes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f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ELMs</a:t>
            </a:r>
            <a:endParaRPr sz="1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8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Access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low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collisionali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regime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assess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impa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ct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f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pede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al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abili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  <a:p>
            <a:pPr marL="1155700" lvl="2" indent="-228600">
              <a:lnSpc>
                <a:spcPct val="100000"/>
              </a:lnSpc>
              <a:spcBef>
                <a:spcPts val="280"/>
              </a:spcBef>
              <a:buClr>
                <a:srgbClr val="FF2600"/>
              </a:buClr>
              <a:buFont typeface="Arial"/>
              <a:buChar char="•"/>
              <a:tabLst>
                <a:tab pos="1155700" algn="l"/>
              </a:tabLst>
            </a:pP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Lower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collisionali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will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lead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higher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boo</a:t>
            </a:r>
            <a:r>
              <a:rPr sz="1600" spc="-10" dirty="0">
                <a:solidFill>
                  <a:srgbClr val="FF2600"/>
                </a:solidFill>
                <a:latin typeface="Arial"/>
                <a:cs typeface="Arial"/>
              </a:rPr>
              <a:t>tst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rap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curren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755650" marR="197485" lvl="1" indent="-285750">
              <a:lnSpc>
                <a:spcPts val="1800"/>
              </a:lnSpc>
              <a:spcBef>
                <a:spcPts val="54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Establish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EP-H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regimes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f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u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rt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her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inve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iga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(in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larger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parame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er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space)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 underlying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physics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mechanism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leading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EPH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433FF"/>
              </a:buClr>
              <a:buFont typeface="Arial"/>
              <a:buChar char="–"/>
            </a:pP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7"/>
              </a:spcBef>
              <a:buClr>
                <a:srgbClr val="0433FF"/>
              </a:buClr>
              <a:buFont typeface="Arial"/>
              <a:buChar char="–"/>
            </a:pPr>
            <a:endParaRPr sz="1350">
              <a:latin typeface="Times New Roman"/>
              <a:cs typeface="Times New Roman"/>
            </a:endParaRPr>
          </a:p>
          <a:p>
            <a:pPr marL="355600" marR="120650" indent="-342900">
              <a:lnSpc>
                <a:spcPts val="23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Con</a:t>
            </a:r>
            <a:r>
              <a:rPr sz="2000" spc="-10" dirty="0">
                <a:latin typeface="Arial"/>
                <a:cs typeface="Arial"/>
              </a:rPr>
              <a:t>tinue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inve</a:t>
            </a:r>
            <a:r>
              <a:rPr sz="2000" spc="-10" dirty="0">
                <a:latin typeface="Arial"/>
                <a:cs typeface="Arial"/>
              </a:rPr>
              <a:t>st</a:t>
            </a:r>
            <a:r>
              <a:rPr sz="2000" dirty="0">
                <a:latin typeface="Arial"/>
                <a:cs typeface="Arial"/>
              </a:rPr>
              <a:t>iga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ion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pede</a:t>
            </a:r>
            <a:r>
              <a:rPr sz="2000" spc="-10" dirty="0">
                <a:latin typeface="Arial"/>
                <a:cs typeface="Arial"/>
              </a:rPr>
              <a:t>st</a:t>
            </a:r>
            <a:r>
              <a:rPr sz="2000" dirty="0">
                <a:latin typeface="Arial"/>
                <a:cs typeface="Arial"/>
              </a:rPr>
              <a:t>al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microin</a:t>
            </a:r>
            <a:r>
              <a:rPr sz="2000" spc="-10" dirty="0">
                <a:latin typeface="Arial"/>
                <a:cs typeface="Arial"/>
              </a:rPr>
              <a:t>st</a:t>
            </a:r>
            <a:r>
              <a:rPr sz="2000" dirty="0">
                <a:latin typeface="Arial"/>
                <a:cs typeface="Arial"/>
              </a:rPr>
              <a:t>abili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ies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0" dirty="0">
                <a:latin typeface="Arial"/>
                <a:cs typeface="Arial"/>
              </a:rPr>
              <a:t>f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ct</a:t>
            </a:r>
            <a:r>
              <a:rPr sz="2000" dirty="0">
                <a:latin typeface="Arial"/>
                <a:cs typeface="Arial"/>
              </a:rPr>
              <a:t>ing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 pede</a:t>
            </a:r>
            <a:r>
              <a:rPr sz="2000" spc="-10" dirty="0">
                <a:latin typeface="Arial"/>
                <a:cs typeface="Arial"/>
              </a:rPr>
              <a:t>st</a:t>
            </a:r>
            <a:r>
              <a:rPr sz="2000" dirty="0">
                <a:latin typeface="Arial"/>
                <a:cs typeface="Arial"/>
              </a:rPr>
              <a:t>al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dynamics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24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Leverage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high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spa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ial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resolu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ion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edge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diagno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ics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(e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g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., 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BES,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ME-SXR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bolome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er)</a:t>
            </a:r>
            <a:endParaRPr sz="1600">
              <a:latin typeface="Arial"/>
              <a:cs typeface="Arial"/>
            </a:endParaRPr>
          </a:p>
          <a:p>
            <a:pPr marL="755650" marR="332105" lvl="1" indent="-285750">
              <a:lnSpc>
                <a:spcPts val="1800"/>
              </a:lnSpc>
              <a:spcBef>
                <a:spcPts val="54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Re-e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stablish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exi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ence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f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EH</a:t>
            </a:r>
            <a:r>
              <a:rPr sz="1600" spc="-15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udy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dependence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wi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collisionali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and ro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ion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shear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(3D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midplane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coils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2nd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BI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vary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ion)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3988" y="270652"/>
            <a:ext cx="58362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73320" algn="l"/>
              </a:tabLst>
            </a:pP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Pe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esta</a:t>
            </a:r>
            <a:r>
              <a:rPr sz="2800" b="1" spc="-10" dirty="0">
                <a:solidFill>
                  <a:srgbClr val="0433FF"/>
                </a:solidFill>
                <a:latin typeface="Arial"/>
                <a:cs typeface="Arial"/>
              </a:rPr>
              <a:t>l</a:t>
            </a:r>
            <a:r>
              <a:rPr sz="2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Researc</a:t>
            </a:r>
            <a:r>
              <a:rPr sz="2800" b="1" spc="-20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2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p</a:t>
            </a:r>
            <a:r>
              <a:rPr sz="2800" b="1" spc="-10" dirty="0">
                <a:solidFill>
                  <a:srgbClr val="0433FF"/>
                </a:solidFill>
                <a:latin typeface="Arial"/>
                <a:cs typeface="Arial"/>
              </a:rPr>
              <a:t>l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r	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Y16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216580"/>
            <a:ext cx="8709660" cy="5139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Pe</a:t>
            </a:r>
            <a:r>
              <a:rPr sz="2000" spc="-10" dirty="0">
                <a:latin typeface="Arial"/>
                <a:cs typeface="Arial"/>
              </a:rPr>
              <a:t>rform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range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experimen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using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GI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40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spc="-7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rigger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ELMs</a:t>
            </a:r>
            <a:endParaRPr sz="16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28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Establish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dependence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f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inje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ct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ion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ra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granule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sizes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wi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ypes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f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ELM</a:t>
            </a:r>
            <a:endParaRPr sz="1600" dirty="0">
              <a:latin typeface="Arial"/>
              <a:cs typeface="Arial"/>
            </a:endParaRPr>
          </a:p>
          <a:p>
            <a:pPr marL="755650" marR="422909" lvl="1" indent="-285750">
              <a:lnSpc>
                <a:spcPts val="1800"/>
              </a:lnSpc>
              <a:spcBef>
                <a:spcPts val="54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Develop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physical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unde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rst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anding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f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riggering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mechanism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using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nonlinear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ELM codes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(e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g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., </a:t>
            </a:r>
            <a:r>
              <a:rPr sz="1600" spc="-15" dirty="0">
                <a:solidFill>
                  <a:srgbClr val="0433FF"/>
                </a:solidFill>
                <a:latin typeface="Arial"/>
                <a:cs typeface="Arial"/>
              </a:rPr>
              <a:t>JO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EK)</a:t>
            </a:r>
            <a:endParaRPr sz="1600" dirty="0">
              <a:latin typeface="Arial"/>
              <a:cs typeface="Arial"/>
            </a:endParaRPr>
          </a:p>
          <a:p>
            <a:pPr marL="355600" marR="33655" indent="-342900">
              <a:lnSpc>
                <a:spcPts val="23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Assess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0" dirty="0">
                <a:latin typeface="Arial"/>
                <a:cs typeface="Arial"/>
              </a:rPr>
              <a:t>f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ct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upward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evapora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pede</a:t>
            </a:r>
            <a:r>
              <a:rPr sz="2000" spc="-10" dirty="0">
                <a:latin typeface="Arial"/>
                <a:cs typeface="Arial"/>
              </a:rPr>
              <a:t>st</a:t>
            </a:r>
            <a:r>
              <a:rPr sz="2000" dirty="0">
                <a:latin typeface="Arial"/>
                <a:cs typeface="Arial"/>
              </a:rPr>
              <a:t>al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</a:t>
            </a:r>
            <a:r>
              <a:rPr sz="2000" dirty="0">
                <a:latin typeface="Arial"/>
                <a:cs typeface="Arial"/>
              </a:rPr>
              <a:t>ru</a:t>
            </a:r>
            <a:r>
              <a:rPr sz="2000" spc="-10" dirty="0">
                <a:latin typeface="Arial"/>
                <a:cs typeface="Arial"/>
              </a:rPr>
              <a:t>ct</a:t>
            </a:r>
            <a:r>
              <a:rPr sz="2000" dirty="0">
                <a:latin typeface="Arial"/>
                <a:cs typeface="Arial"/>
              </a:rPr>
              <a:t>ure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impuri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10" dirty="0">
                <a:latin typeface="Arial"/>
                <a:cs typeface="Arial"/>
              </a:rPr>
              <a:t>t;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compare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previous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5" dirty="0">
                <a:latin typeface="Arial"/>
                <a:cs typeface="Arial"/>
              </a:rPr>
              <a:t>STX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resul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</a:p>
          <a:p>
            <a:pPr marL="755650" lvl="1" indent="-285750">
              <a:lnSpc>
                <a:spcPct val="100000"/>
              </a:lnSpc>
              <a:spcBef>
                <a:spcPts val="24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1600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1600" dirty="0" smtClean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1600" spc="-5" dirty="0" smtClean="0">
                <a:solidFill>
                  <a:srgbClr val="0433FF"/>
                </a:solidFill>
                <a:latin typeface="Arial"/>
                <a:cs typeface="Arial"/>
              </a:rPr>
              <a:t>termine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f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here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f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u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rt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her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widening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pede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al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wi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increased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li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hium</a:t>
            </a:r>
            <a:endParaRPr sz="1600" dirty="0">
              <a:latin typeface="Arial"/>
              <a:cs typeface="Arial"/>
            </a:endParaRPr>
          </a:p>
          <a:p>
            <a:pPr marL="355600" marR="509905" indent="-342900">
              <a:lnSpc>
                <a:spcPts val="2300"/>
              </a:lnSpc>
              <a:spcBef>
                <a:spcPts val="64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Establish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magne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ic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</a:t>
            </a:r>
            <a:r>
              <a:rPr sz="2000" spc="-10" dirty="0">
                <a:latin typeface="Arial"/>
                <a:cs typeface="Arial"/>
              </a:rPr>
              <a:t>rt</a:t>
            </a:r>
            <a:r>
              <a:rPr sz="2000" dirty="0">
                <a:latin typeface="Arial"/>
                <a:cs typeface="Arial"/>
              </a:rPr>
              <a:t>urba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ions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ELM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pacing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compare wi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ELM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riggered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GI</a:t>
            </a:r>
            <a:endParaRPr sz="2000" dirty="0">
              <a:latin typeface="Arial"/>
              <a:cs typeface="Arial"/>
            </a:endParaRPr>
          </a:p>
          <a:p>
            <a:pPr marL="755650" marR="5080" lvl="1" indent="-285750">
              <a:lnSpc>
                <a:spcPts val="1800"/>
              </a:lnSpc>
              <a:spcBef>
                <a:spcPts val="40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Leverage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magne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ic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rt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urba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ion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GI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assess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navigabili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f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abili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y diagram</a:t>
            </a:r>
            <a:endParaRPr sz="16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4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1600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1600" dirty="0" smtClean="0">
                <a:solidFill>
                  <a:srgbClr val="0433FF"/>
                </a:solidFill>
                <a:latin typeface="Arial"/>
                <a:cs typeface="Arial"/>
              </a:rPr>
              <a:t>upersonic</a:t>
            </a:r>
            <a:r>
              <a:rPr sz="1600" spc="-5" dirty="0" smtClean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gas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inje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ct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ion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(SGI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)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f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or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ELM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riggering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f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ueling</a:t>
            </a:r>
            <a:endParaRPr sz="1600" dirty="0">
              <a:latin typeface="Arial"/>
              <a:cs typeface="Arial"/>
            </a:endParaRPr>
          </a:p>
          <a:p>
            <a:pPr marL="355600" marR="255270" indent="-342900">
              <a:lnSpc>
                <a:spcPts val="2300"/>
              </a:lnSpc>
              <a:spcBef>
                <a:spcPts val="64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Develop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riggered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EPH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explore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physics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impa</a:t>
            </a:r>
            <a:r>
              <a:rPr sz="2000" spc="-10" dirty="0">
                <a:latin typeface="Arial"/>
                <a:cs typeface="Arial"/>
              </a:rPr>
              <a:t>ct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high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edge ro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ion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shear</a:t>
            </a: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Stability: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explore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ial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-50" dirty="0">
                <a:latin typeface="Arial"/>
                <a:cs typeface="Arial"/>
              </a:rPr>
              <a:t>f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erences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in pedestal fueling and/or ELM behavior from operation on </a:t>
            </a:r>
            <a:r>
              <a:rPr sz="2000" dirty="0" smtClean="0">
                <a:latin typeface="Arial"/>
                <a:cs typeface="Arial"/>
              </a:rPr>
              <a:t>high</a:t>
            </a:r>
            <a:r>
              <a:rPr sz="2000" spc="-10" dirty="0" smtClean="0">
                <a:latin typeface="Arial"/>
                <a:cs typeface="Arial"/>
              </a:rPr>
              <a:t>-Z</a:t>
            </a:r>
            <a:r>
              <a:rPr lang="en-US" sz="2000" spc="-10" dirty="0" smtClean="0">
                <a:latin typeface="Arial"/>
                <a:cs typeface="Arial"/>
              </a:rPr>
              <a:t> vs. C tiles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1898"/>
            <a:ext cx="898652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 marR="5080" indent="38100" algn="ctr">
              <a:lnSpc>
                <a:spcPts val="2400"/>
              </a:lnSpc>
            </a:pPr>
            <a:r>
              <a:rPr lang="en-US" sz="2100" spc="-10" dirty="0" smtClean="0"/>
              <a:t>Goal of </a:t>
            </a:r>
            <a:r>
              <a:rPr sz="2100" dirty="0" smtClean="0"/>
              <a:t>meas</a:t>
            </a:r>
            <a:r>
              <a:rPr sz="2100" spc="-15" dirty="0" smtClean="0"/>
              <a:t>u</a:t>
            </a:r>
            <a:r>
              <a:rPr sz="2100" dirty="0" smtClean="0"/>
              <a:t>r</a:t>
            </a:r>
            <a:r>
              <a:rPr lang="en-US" sz="2100" dirty="0" smtClean="0"/>
              <a:t>ing</a:t>
            </a:r>
            <a:r>
              <a:rPr sz="2100" spc="-5" dirty="0" smtClean="0"/>
              <a:t> </a:t>
            </a:r>
            <a:r>
              <a:rPr sz="2100" spc="-15" dirty="0"/>
              <a:t>p</a:t>
            </a:r>
            <a:r>
              <a:rPr sz="2100" dirty="0"/>
              <a:t>e</a:t>
            </a:r>
            <a:r>
              <a:rPr sz="2100" spc="-15" dirty="0"/>
              <a:t>d</a:t>
            </a:r>
            <a:r>
              <a:rPr sz="2100" dirty="0"/>
              <a:t>esta</a:t>
            </a:r>
            <a:r>
              <a:rPr sz="2100" spc="-10" dirty="0"/>
              <a:t>l</a:t>
            </a:r>
            <a:r>
              <a:rPr sz="2100" spc="-5" dirty="0"/>
              <a:t> </a:t>
            </a:r>
            <a:r>
              <a:rPr sz="2100" dirty="0"/>
              <a:t>ev</a:t>
            </a:r>
            <a:r>
              <a:rPr sz="2100" spc="-10" dirty="0"/>
              <a:t>olution</a:t>
            </a:r>
            <a:r>
              <a:rPr sz="2100" spc="-5" dirty="0"/>
              <a:t> </a:t>
            </a:r>
            <a:r>
              <a:rPr lang="en-US" sz="2100" spc="-5" dirty="0" smtClean="0"/>
              <a:t>and controlling it on</a:t>
            </a:r>
            <a:r>
              <a:rPr lang="en-US" sz="2100" spc="-5" dirty="0"/>
              <a:t> </a:t>
            </a:r>
            <a:r>
              <a:rPr sz="2100" dirty="0" err="1" smtClean="0"/>
              <a:t>ms</a:t>
            </a:r>
            <a:r>
              <a:rPr sz="2100" spc="-10" dirty="0" smtClean="0"/>
              <a:t>-ti</a:t>
            </a:r>
            <a:r>
              <a:rPr sz="2100" dirty="0" smtClean="0"/>
              <a:t>me sca</a:t>
            </a:r>
            <a:r>
              <a:rPr sz="2100" spc="-10" dirty="0" smtClean="0"/>
              <a:t>l</a:t>
            </a:r>
            <a:r>
              <a:rPr sz="2100" dirty="0" smtClean="0"/>
              <a:t>e</a:t>
            </a:r>
            <a:r>
              <a:rPr sz="2100" spc="-5" dirty="0" smtClean="0"/>
              <a:t> </a:t>
            </a:r>
            <a:r>
              <a:rPr sz="2100" spc="-10" dirty="0"/>
              <a:t>i</a:t>
            </a:r>
            <a:r>
              <a:rPr sz="2100" dirty="0"/>
              <a:t>s</a:t>
            </a:r>
            <a:r>
              <a:rPr sz="2100" spc="-5" dirty="0"/>
              <a:t> </a:t>
            </a:r>
            <a:r>
              <a:rPr sz="2100" spc="-10" dirty="0" smtClean="0"/>
              <a:t>fo</a:t>
            </a:r>
            <a:r>
              <a:rPr sz="2100" dirty="0" smtClean="0"/>
              <a:t>c</a:t>
            </a:r>
            <a:r>
              <a:rPr sz="2100" spc="-15" dirty="0" smtClean="0"/>
              <a:t>u</a:t>
            </a:r>
            <a:r>
              <a:rPr sz="2100" dirty="0" smtClean="0"/>
              <a:t>s</a:t>
            </a:r>
            <a:r>
              <a:rPr sz="2100" spc="-5" dirty="0" smtClean="0"/>
              <a:t> </a:t>
            </a:r>
            <a:r>
              <a:rPr sz="2100" spc="-15" dirty="0"/>
              <a:t>o</a:t>
            </a:r>
            <a:r>
              <a:rPr sz="2100" dirty="0"/>
              <a:t>f</a:t>
            </a:r>
            <a:r>
              <a:rPr sz="2100" spc="-5" dirty="0"/>
              <a:t> </a:t>
            </a:r>
            <a:r>
              <a:rPr sz="2100" dirty="0"/>
              <a:t>a</a:t>
            </a:r>
            <a:r>
              <a:rPr sz="2100" spc="-5" dirty="0"/>
              <a:t> </a:t>
            </a:r>
            <a:r>
              <a:rPr sz="2100" dirty="0"/>
              <a:t>rece</a:t>
            </a:r>
            <a:r>
              <a:rPr sz="2100" spc="-15" dirty="0"/>
              <a:t>n</a:t>
            </a:r>
            <a:r>
              <a:rPr sz="2100" dirty="0"/>
              <a:t>t</a:t>
            </a:r>
            <a:r>
              <a:rPr sz="2100" spc="-5" dirty="0"/>
              <a:t> </a:t>
            </a:r>
            <a:r>
              <a:rPr sz="2100" dirty="0"/>
              <a:t>Ear</a:t>
            </a:r>
            <a:r>
              <a:rPr sz="2100" spc="-10" dirty="0"/>
              <a:t>l</a:t>
            </a:r>
            <a:r>
              <a:rPr sz="2100" dirty="0"/>
              <a:t>y</a:t>
            </a:r>
            <a:r>
              <a:rPr sz="2100" spc="-5" dirty="0"/>
              <a:t> </a:t>
            </a:r>
            <a:r>
              <a:rPr sz="2100" dirty="0"/>
              <a:t>Career</a:t>
            </a:r>
            <a:r>
              <a:rPr sz="2100" spc="-5" dirty="0"/>
              <a:t> </a:t>
            </a:r>
            <a:r>
              <a:rPr sz="2100" dirty="0"/>
              <a:t>Researc</a:t>
            </a:r>
            <a:r>
              <a:rPr sz="2100" spc="-15" dirty="0"/>
              <a:t>h</a:t>
            </a:r>
            <a:r>
              <a:rPr sz="2100" spc="-5" dirty="0"/>
              <a:t> </a:t>
            </a:r>
            <a:r>
              <a:rPr sz="2100" dirty="0"/>
              <a:t>Pr</a:t>
            </a:r>
            <a:r>
              <a:rPr sz="2100" spc="-15" dirty="0"/>
              <a:t>opo</a:t>
            </a:r>
            <a:r>
              <a:rPr sz="2100" dirty="0"/>
              <a:t>sa</a:t>
            </a:r>
            <a:r>
              <a:rPr sz="2100" spc="-10" dirty="0"/>
              <a:t>l</a:t>
            </a:r>
            <a:r>
              <a:rPr sz="2100" spc="-80" dirty="0"/>
              <a:t> </a:t>
            </a:r>
            <a:r>
              <a:rPr sz="2100" spc="-40" dirty="0"/>
              <a:t>A</a:t>
            </a:r>
            <a:r>
              <a:rPr sz="2100" spc="-20" dirty="0"/>
              <a:t>w</a:t>
            </a:r>
            <a:r>
              <a:rPr sz="2100" dirty="0"/>
              <a:t>ar</a:t>
            </a:r>
            <a:r>
              <a:rPr sz="2100" spc="-15" dirty="0"/>
              <a:t>d</a:t>
            </a:r>
            <a:endParaRPr sz="2100" dirty="0"/>
          </a:p>
        </p:txBody>
      </p:sp>
      <p:sp>
        <p:nvSpPr>
          <p:cNvPr id="3" name="object 3"/>
          <p:cNvSpPr/>
          <p:nvPr/>
        </p:nvSpPr>
        <p:spPr>
          <a:xfrm>
            <a:off x="121414" y="1320800"/>
            <a:ext cx="8900795" cy="4622800"/>
          </a:xfrm>
          <a:custGeom>
            <a:avLst/>
            <a:gdLst/>
            <a:ahLst/>
            <a:cxnLst/>
            <a:rect l="l" t="t" r="r" b="b"/>
            <a:pathLst>
              <a:path w="8900795" h="4622800">
                <a:moveTo>
                  <a:pt x="0" y="0"/>
                </a:moveTo>
                <a:lnTo>
                  <a:pt x="8900318" y="0"/>
                </a:lnTo>
                <a:lnTo>
                  <a:pt x="8900318" y="4622799"/>
                </a:lnTo>
                <a:lnTo>
                  <a:pt x="0" y="4622799"/>
                </a:lnTo>
                <a:lnTo>
                  <a:pt x="0" y="0"/>
                </a:lnTo>
                <a:close/>
              </a:path>
            </a:pathLst>
          </a:custGeom>
          <a:solidFill>
            <a:srgbClr val="CAF0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" y="1435100"/>
            <a:ext cx="5994400" cy="394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00406" y="4900694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7983" y="0"/>
                </a:lnTo>
              </a:path>
            </a:pathLst>
          </a:custGeom>
          <a:ln w="33984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7372" y="4561912"/>
            <a:ext cx="1257658" cy="95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15798" y="1516359"/>
            <a:ext cx="321945" cy="3100705"/>
          </a:xfrm>
          <a:custGeom>
            <a:avLst/>
            <a:gdLst/>
            <a:ahLst/>
            <a:cxnLst/>
            <a:rect l="l" t="t" r="r" b="b"/>
            <a:pathLst>
              <a:path w="321944" h="3100704">
                <a:moveTo>
                  <a:pt x="0" y="3088749"/>
                </a:moveTo>
                <a:lnTo>
                  <a:pt x="1217" y="3098657"/>
                </a:lnTo>
                <a:lnTo>
                  <a:pt x="2464" y="3089560"/>
                </a:lnTo>
                <a:lnTo>
                  <a:pt x="4928" y="3082057"/>
                </a:lnTo>
                <a:lnTo>
                  <a:pt x="6146" y="3091936"/>
                </a:lnTo>
                <a:lnTo>
                  <a:pt x="7422" y="3098657"/>
                </a:lnTo>
                <a:lnTo>
                  <a:pt x="9886" y="3085185"/>
                </a:lnTo>
                <a:lnTo>
                  <a:pt x="11104" y="3096282"/>
                </a:lnTo>
                <a:lnTo>
                  <a:pt x="12350" y="3095094"/>
                </a:lnTo>
                <a:lnTo>
                  <a:pt x="13568" y="3098657"/>
                </a:lnTo>
                <a:lnTo>
                  <a:pt x="16032" y="3089560"/>
                </a:lnTo>
                <a:lnTo>
                  <a:pt x="17279" y="3086779"/>
                </a:lnTo>
                <a:lnTo>
                  <a:pt x="18497" y="3080086"/>
                </a:lnTo>
                <a:lnTo>
                  <a:pt x="20932" y="3089937"/>
                </a:lnTo>
                <a:lnTo>
                  <a:pt x="22179" y="3084403"/>
                </a:lnTo>
                <a:lnTo>
                  <a:pt x="23425" y="3083244"/>
                </a:lnTo>
                <a:lnTo>
                  <a:pt x="25890" y="3092718"/>
                </a:lnTo>
                <a:lnTo>
                  <a:pt x="27137" y="3090342"/>
                </a:lnTo>
                <a:lnTo>
                  <a:pt x="28354" y="3089155"/>
                </a:lnTo>
                <a:lnTo>
                  <a:pt x="30818" y="3094688"/>
                </a:lnTo>
                <a:lnTo>
                  <a:pt x="32065" y="3094688"/>
                </a:lnTo>
                <a:lnTo>
                  <a:pt x="33283" y="3084027"/>
                </a:lnTo>
                <a:lnTo>
                  <a:pt x="35747" y="3087561"/>
                </a:lnTo>
                <a:lnTo>
                  <a:pt x="36993" y="3090342"/>
                </a:lnTo>
                <a:lnTo>
                  <a:pt x="38211" y="3088372"/>
                </a:lnTo>
                <a:lnTo>
                  <a:pt x="40675" y="3080463"/>
                </a:lnTo>
                <a:lnTo>
                  <a:pt x="41922" y="3080869"/>
                </a:lnTo>
                <a:lnTo>
                  <a:pt x="43140" y="3090342"/>
                </a:lnTo>
                <a:lnTo>
                  <a:pt x="44357" y="3087561"/>
                </a:lnTo>
                <a:lnTo>
                  <a:pt x="45633" y="3088372"/>
                </a:lnTo>
                <a:lnTo>
                  <a:pt x="46851" y="3086402"/>
                </a:lnTo>
                <a:lnTo>
                  <a:pt x="49315" y="3087214"/>
                </a:lnTo>
                <a:lnTo>
                  <a:pt x="50562" y="3088372"/>
                </a:lnTo>
                <a:lnTo>
                  <a:pt x="51779" y="3093500"/>
                </a:lnTo>
                <a:lnTo>
                  <a:pt x="54244" y="3088372"/>
                </a:lnTo>
                <a:lnTo>
                  <a:pt x="55490" y="3082839"/>
                </a:lnTo>
                <a:lnTo>
                  <a:pt x="56708" y="3085997"/>
                </a:lnTo>
                <a:lnTo>
                  <a:pt x="57955" y="3087967"/>
                </a:lnTo>
                <a:lnTo>
                  <a:pt x="60448" y="3081651"/>
                </a:lnTo>
                <a:lnTo>
                  <a:pt x="61666" y="3086779"/>
                </a:lnTo>
                <a:lnTo>
                  <a:pt x="62883" y="3091559"/>
                </a:lnTo>
                <a:lnTo>
                  <a:pt x="65377" y="3089155"/>
                </a:lnTo>
                <a:lnTo>
                  <a:pt x="66594" y="3082839"/>
                </a:lnTo>
                <a:lnTo>
                  <a:pt x="67812" y="3081274"/>
                </a:lnTo>
                <a:lnTo>
                  <a:pt x="70305" y="3086402"/>
                </a:lnTo>
                <a:lnTo>
                  <a:pt x="71523" y="3080463"/>
                </a:lnTo>
                <a:lnTo>
                  <a:pt x="72741" y="3083244"/>
                </a:lnTo>
                <a:lnTo>
                  <a:pt x="75234" y="3086779"/>
                </a:lnTo>
                <a:lnTo>
                  <a:pt x="76451" y="3085185"/>
                </a:lnTo>
                <a:lnTo>
                  <a:pt x="77669" y="3085997"/>
                </a:lnTo>
                <a:lnTo>
                  <a:pt x="80133" y="3077305"/>
                </a:lnTo>
                <a:lnTo>
                  <a:pt x="81351" y="3085185"/>
                </a:lnTo>
                <a:lnTo>
                  <a:pt x="82598" y="3080086"/>
                </a:lnTo>
                <a:lnTo>
                  <a:pt x="85062" y="3085185"/>
                </a:lnTo>
                <a:lnTo>
                  <a:pt x="86309" y="3088749"/>
                </a:lnTo>
                <a:lnTo>
                  <a:pt x="87526" y="3090342"/>
                </a:lnTo>
                <a:lnTo>
                  <a:pt x="89991" y="3080869"/>
                </a:lnTo>
                <a:lnTo>
                  <a:pt x="91237" y="3089560"/>
                </a:lnTo>
                <a:lnTo>
                  <a:pt x="92455" y="3086402"/>
                </a:lnTo>
                <a:lnTo>
                  <a:pt x="94919" y="3087214"/>
                </a:lnTo>
                <a:lnTo>
                  <a:pt x="96166" y="3084838"/>
                </a:lnTo>
                <a:lnTo>
                  <a:pt x="97384" y="3084027"/>
                </a:lnTo>
                <a:lnTo>
                  <a:pt x="99877" y="3082462"/>
                </a:lnTo>
                <a:lnTo>
                  <a:pt x="101095" y="3082462"/>
                </a:lnTo>
                <a:lnTo>
                  <a:pt x="102341" y="3082839"/>
                </a:lnTo>
                <a:lnTo>
                  <a:pt x="103588" y="3091559"/>
                </a:lnTo>
                <a:lnTo>
                  <a:pt x="106024" y="3087967"/>
                </a:lnTo>
                <a:lnTo>
                  <a:pt x="107270" y="3084838"/>
                </a:lnTo>
                <a:lnTo>
                  <a:pt x="107270" y="3085620"/>
                </a:lnTo>
                <a:lnTo>
                  <a:pt x="109734" y="3091559"/>
                </a:lnTo>
                <a:lnTo>
                  <a:pt x="110952" y="3085997"/>
                </a:lnTo>
                <a:lnTo>
                  <a:pt x="112199" y="3080869"/>
                </a:lnTo>
                <a:lnTo>
                  <a:pt x="114663" y="3091125"/>
                </a:lnTo>
                <a:lnTo>
                  <a:pt x="115880" y="3094312"/>
                </a:lnTo>
                <a:lnTo>
                  <a:pt x="117127" y="3086402"/>
                </a:lnTo>
                <a:lnTo>
                  <a:pt x="119592" y="3087967"/>
                </a:lnTo>
                <a:lnTo>
                  <a:pt x="120838" y="3096282"/>
                </a:lnTo>
                <a:lnTo>
                  <a:pt x="122085" y="3088749"/>
                </a:lnTo>
                <a:lnTo>
                  <a:pt x="124549" y="3078899"/>
                </a:lnTo>
                <a:lnTo>
                  <a:pt x="125767" y="3095499"/>
                </a:lnTo>
                <a:lnTo>
                  <a:pt x="127013" y="3085620"/>
                </a:lnTo>
                <a:lnTo>
                  <a:pt x="129478" y="3100628"/>
                </a:lnTo>
                <a:lnTo>
                  <a:pt x="130695" y="3085185"/>
                </a:lnTo>
                <a:lnTo>
                  <a:pt x="131942" y="3089937"/>
                </a:lnTo>
                <a:lnTo>
                  <a:pt x="134406" y="3090342"/>
                </a:lnTo>
                <a:lnTo>
                  <a:pt x="135624" y="3091559"/>
                </a:lnTo>
                <a:lnTo>
                  <a:pt x="136871" y="3091559"/>
                </a:lnTo>
                <a:lnTo>
                  <a:pt x="139306" y="3086779"/>
                </a:lnTo>
                <a:lnTo>
                  <a:pt x="140553" y="3085997"/>
                </a:lnTo>
                <a:lnTo>
                  <a:pt x="141799" y="3088372"/>
                </a:lnTo>
                <a:lnTo>
                  <a:pt x="144235" y="3091936"/>
                </a:lnTo>
                <a:lnTo>
                  <a:pt x="145481" y="3091559"/>
                </a:lnTo>
                <a:lnTo>
                  <a:pt x="146728" y="3082057"/>
                </a:lnTo>
                <a:lnTo>
                  <a:pt x="147946" y="3088372"/>
                </a:lnTo>
                <a:lnTo>
                  <a:pt x="150410" y="3097093"/>
                </a:lnTo>
                <a:lnTo>
                  <a:pt x="151657" y="3095094"/>
                </a:lnTo>
                <a:lnTo>
                  <a:pt x="152874" y="3091125"/>
                </a:lnTo>
                <a:lnTo>
                  <a:pt x="155338" y="3092718"/>
                </a:lnTo>
                <a:lnTo>
                  <a:pt x="156585" y="3086402"/>
                </a:lnTo>
                <a:lnTo>
                  <a:pt x="157832" y="3087967"/>
                </a:lnTo>
                <a:lnTo>
                  <a:pt x="160296" y="3090342"/>
                </a:lnTo>
                <a:lnTo>
                  <a:pt x="161514" y="3087561"/>
                </a:lnTo>
                <a:lnTo>
                  <a:pt x="162760" y="3081651"/>
                </a:lnTo>
                <a:lnTo>
                  <a:pt x="165225" y="3082462"/>
                </a:lnTo>
                <a:lnTo>
                  <a:pt x="166442" y="3084838"/>
                </a:lnTo>
                <a:lnTo>
                  <a:pt x="167689" y="3085185"/>
                </a:lnTo>
                <a:lnTo>
                  <a:pt x="170153" y="3088749"/>
                </a:lnTo>
                <a:lnTo>
                  <a:pt x="171371" y="3086402"/>
                </a:lnTo>
                <a:lnTo>
                  <a:pt x="171371" y="3088372"/>
                </a:lnTo>
                <a:lnTo>
                  <a:pt x="173835" y="3081651"/>
                </a:lnTo>
                <a:lnTo>
                  <a:pt x="175111" y="3085185"/>
                </a:lnTo>
                <a:lnTo>
                  <a:pt x="176329" y="3083244"/>
                </a:lnTo>
                <a:lnTo>
                  <a:pt x="178793" y="3086402"/>
                </a:lnTo>
                <a:lnTo>
                  <a:pt x="180039" y="3091936"/>
                </a:lnTo>
                <a:lnTo>
                  <a:pt x="181257" y="3084403"/>
                </a:lnTo>
                <a:lnTo>
                  <a:pt x="183722" y="3086402"/>
                </a:lnTo>
                <a:lnTo>
                  <a:pt x="184968" y="3085620"/>
                </a:lnTo>
                <a:lnTo>
                  <a:pt x="186186" y="3084403"/>
                </a:lnTo>
                <a:lnTo>
                  <a:pt x="188650" y="3081651"/>
                </a:lnTo>
                <a:lnTo>
                  <a:pt x="189897" y="3081274"/>
                </a:lnTo>
                <a:lnTo>
                  <a:pt x="191115" y="3085620"/>
                </a:lnTo>
                <a:lnTo>
                  <a:pt x="192332" y="3079304"/>
                </a:lnTo>
                <a:lnTo>
                  <a:pt x="194825" y="3084027"/>
                </a:lnTo>
                <a:lnTo>
                  <a:pt x="196072" y="3087967"/>
                </a:lnTo>
                <a:lnTo>
                  <a:pt x="197290" y="3081651"/>
                </a:lnTo>
                <a:lnTo>
                  <a:pt x="199725" y="3083621"/>
                </a:lnTo>
                <a:lnTo>
                  <a:pt x="200972" y="3084838"/>
                </a:lnTo>
                <a:lnTo>
                  <a:pt x="202189" y="3071772"/>
                </a:lnTo>
                <a:lnTo>
                  <a:pt x="204654" y="3083244"/>
                </a:lnTo>
                <a:lnTo>
                  <a:pt x="205900" y="3086402"/>
                </a:lnTo>
                <a:lnTo>
                  <a:pt x="207118" y="3074958"/>
                </a:lnTo>
                <a:lnTo>
                  <a:pt x="209582" y="3078522"/>
                </a:lnTo>
                <a:lnTo>
                  <a:pt x="210829" y="3077740"/>
                </a:lnTo>
                <a:lnTo>
                  <a:pt x="212076" y="3081274"/>
                </a:lnTo>
                <a:lnTo>
                  <a:pt x="214540" y="3078522"/>
                </a:lnTo>
                <a:lnTo>
                  <a:pt x="215758" y="3083621"/>
                </a:lnTo>
                <a:lnTo>
                  <a:pt x="217005" y="3085185"/>
                </a:lnTo>
                <a:lnTo>
                  <a:pt x="219469" y="3083244"/>
                </a:lnTo>
                <a:lnTo>
                  <a:pt x="220687" y="3084838"/>
                </a:lnTo>
                <a:lnTo>
                  <a:pt x="221933" y="3079304"/>
                </a:lnTo>
                <a:lnTo>
                  <a:pt x="224397" y="3083244"/>
                </a:lnTo>
                <a:lnTo>
                  <a:pt x="225615" y="3082839"/>
                </a:lnTo>
                <a:lnTo>
                  <a:pt x="226862" y="3078899"/>
                </a:lnTo>
                <a:lnTo>
                  <a:pt x="229326" y="3085997"/>
                </a:lnTo>
                <a:lnTo>
                  <a:pt x="230544" y="3081651"/>
                </a:lnTo>
                <a:lnTo>
                  <a:pt x="231790" y="3078899"/>
                </a:lnTo>
                <a:lnTo>
                  <a:pt x="234283" y="3082057"/>
                </a:lnTo>
                <a:lnTo>
                  <a:pt x="235501" y="3076117"/>
                </a:lnTo>
                <a:lnTo>
                  <a:pt x="235501" y="3078899"/>
                </a:lnTo>
                <a:lnTo>
                  <a:pt x="236748" y="3075712"/>
                </a:lnTo>
                <a:lnTo>
                  <a:pt x="239212" y="3075335"/>
                </a:lnTo>
                <a:lnTo>
                  <a:pt x="240430" y="3076523"/>
                </a:lnTo>
                <a:lnTo>
                  <a:pt x="241676" y="3076929"/>
                </a:lnTo>
                <a:lnTo>
                  <a:pt x="244141" y="3089155"/>
                </a:lnTo>
                <a:lnTo>
                  <a:pt x="245358" y="3084027"/>
                </a:lnTo>
                <a:lnTo>
                  <a:pt x="246605" y="3082057"/>
                </a:lnTo>
                <a:lnTo>
                  <a:pt x="249069" y="3082057"/>
                </a:lnTo>
                <a:lnTo>
                  <a:pt x="250316" y="3074524"/>
                </a:lnTo>
                <a:lnTo>
                  <a:pt x="251563" y="3078522"/>
                </a:lnTo>
                <a:lnTo>
                  <a:pt x="253998" y="3079681"/>
                </a:lnTo>
                <a:lnTo>
                  <a:pt x="255245" y="3081651"/>
                </a:lnTo>
                <a:lnTo>
                  <a:pt x="256462" y="3082839"/>
                </a:lnTo>
                <a:lnTo>
                  <a:pt x="258898" y="3076117"/>
                </a:lnTo>
                <a:lnTo>
                  <a:pt x="260144" y="3079681"/>
                </a:lnTo>
                <a:lnTo>
                  <a:pt x="261391" y="3078522"/>
                </a:lnTo>
                <a:lnTo>
                  <a:pt x="263826" y="3075335"/>
                </a:lnTo>
                <a:lnTo>
                  <a:pt x="265073" y="3075335"/>
                </a:lnTo>
                <a:lnTo>
                  <a:pt x="266320" y="3059111"/>
                </a:lnTo>
                <a:lnTo>
                  <a:pt x="268755" y="3079681"/>
                </a:lnTo>
                <a:lnTo>
                  <a:pt x="270002" y="3078087"/>
                </a:lnTo>
                <a:lnTo>
                  <a:pt x="271248" y="3070584"/>
                </a:lnTo>
                <a:lnTo>
                  <a:pt x="273683" y="3066643"/>
                </a:lnTo>
                <a:lnTo>
                  <a:pt x="274930" y="3058358"/>
                </a:lnTo>
                <a:lnTo>
                  <a:pt x="276177" y="3061110"/>
                </a:lnTo>
                <a:lnTo>
                  <a:pt x="278641" y="3071395"/>
                </a:lnTo>
                <a:lnTo>
                  <a:pt x="279888" y="3070207"/>
                </a:lnTo>
                <a:lnTo>
                  <a:pt x="281105" y="3066267"/>
                </a:lnTo>
                <a:lnTo>
                  <a:pt x="282352" y="3066643"/>
                </a:lnTo>
                <a:lnTo>
                  <a:pt x="284816" y="3071395"/>
                </a:lnTo>
                <a:lnTo>
                  <a:pt x="286034" y="3074524"/>
                </a:lnTo>
                <a:lnTo>
                  <a:pt x="287281" y="3068208"/>
                </a:lnTo>
                <a:lnTo>
                  <a:pt x="289745" y="3074524"/>
                </a:lnTo>
                <a:lnTo>
                  <a:pt x="290963" y="3073365"/>
                </a:lnTo>
                <a:lnTo>
                  <a:pt x="292209" y="3064673"/>
                </a:lnTo>
                <a:lnTo>
                  <a:pt x="294674" y="3068614"/>
                </a:lnTo>
                <a:lnTo>
                  <a:pt x="295892" y="3067831"/>
                </a:lnTo>
                <a:lnTo>
                  <a:pt x="297138" y="3069801"/>
                </a:lnTo>
                <a:lnTo>
                  <a:pt x="299632" y="3069396"/>
                </a:lnTo>
                <a:lnTo>
                  <a:pt x="300849" y="3064268"/>
                </a:lnTo>
                <a:lnTo>
                  <a:pt x="300849" y="3062703"/>
                </a:lnTo>
                <a:lnTo>
                  <a:pt x="303313" y="3058734"/>
                </a:lnTo>
                <a:lnTo>
                  <a:pt x="308242" y="3013683"/>
                </a:lnTo>
                <a:lnTo>
                  <a:pt x="309489" y="2967067"/>
                </a:lnTo>
                <a:lnTo>
                  <a:pt x="310706" y="2888437"/>
                </a:lnTo>
                <a:lnTo>
                  <a:pt x="313171" y="2666368"/>
                </a:lnTo>
                <a:lnTo>
                  <a:pt x="314417" y="2516612"/>
                </a:lnTo>
                <a:lnTo>
                  <a:pt x="315635" y="2334466"/>
                </a:lnTo>
                <a:lnTo>
                  <a:pt x="318070" y="1541824"/>
                </a:lnTo>
                <a:lnTo>
                  <a:pt x="319317" y="1048318"/>
                </a:lnTo>
                <a:lnTo>
                  <a:pt x="320535" y="322022"/>
                </a:lnTo>
                <a:lnTo>
                  <a:pt x="321752" y="0"/>
                </a:lnTo>
              </a:path>
            </a:pathLst>
          </a:custGeom>
          <a:ln w="57983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78226" y="1516359"/>
            <a:ext cx="5080" cy="52705"/>
          </a:xfrm>
          <a:custGeom>
            <a:avLst/>
            <a:gdLst/>
            <a:ahLst/>
            <a:cxnLst/>
            <a:rect l="l" t="t" r="r" b="b"/>
            <a:pathLst>
              <a:path w="5080" h="52705">
                <a:moveTo>
                  <a:pt x="0" y="0"/>
                </a:moveTo>
                <a:lnTo>
                  <a:pt x="2464" y="52554"/>
                </a:lnTo>
                <a:lnTo>
                  <a:pt x="2464" y="32796"/>
                </a:lnTo>
                <a:lnTo>
                  <a:pt x="4928" y="4345"/>
                </a:lnTo>
                <a:lnTo>
                  <a:pt x="4928" y="0"/>
                </a:lnTo>
              </a:path>
            </a:pathLst>
          </a:custGeom>
          <a:ln w="57983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84401" y="1516359"/>
            <a:ext cx="1199515" cy="3110230"/>
          </a:xfrm>
          <a:custGeom>
            <a:avLst/>
            <a:gdLst/>
            <a:ahLst/>
            <a:cxnLst/>
            <a:rect l="l" t="t" r="r" b="b"/>
            <a:pathLst>
              <a:path w="1199514" h="3110229">
                <a:moveTo>
                  <a:pt x="0" y="0"/>
                </a:moveTo>
                <a:lnTo>
                  <a:pt x="1217" y="13037"/>
                </a:lnTo>
                <a:lnTo>
                  <a:pt x="2435" y="96795"/>
                </a:lnTo>
                <a:lnTo>
                  <a:pt x="4928" y="145004"/>
                </a:lnTo>
                <a:lnTo>
                  <a:pt x="6146" y="156853"/>
                </a:lnTo>
                <a:lnTo>
                  <a:pt x="7363" y="207844"/>
                </a:lnTo>
                <a:lnTo>
                  <a:pt x="9857" y="180987"/>
                </a:lnTo>
                <a:lnTo>
                  <a:pt x="11074" y="148596"/>
                </a:lnTo>
                <a:lnTo>
                  <a:pt x="12292" y="158852"/>
                </a:lnTo>
                <a:lnTo>
                  <a:pt x="14756" y="244580"/>
                </a:lnTo>
                <a:lnTo>
                  <a:pt x="16003" y="233918"/>
                </a:lnTo>
                <a:lnTo>
                  <a:pt x="17221" y="244580"/>
                </a:lnTo>
                <a:lnTo>
                  <a:pt x="19685" y="324803"/>
                </a:lnTo>
                <a:lnTo>
                  <a:pt x="20932" y="394336"/>
                </a:lnTo>
                <a:lnTo>
                  <a:pt x="22149" y="502980"/>
                </a:lnTo>
                <a:lnTo>
                  <a:pt x="24614" y="658298"/>
                </a:lnTo>
                <a:lnTo>
                  <a:pt x="25860" y="695846"/>
                </a:lnTo>
                <a:lnTo>
                  <a:pt x="27078" y="733394"/>
                </a:lnTo>
                <a:lnTo>
                  <a:pt x="29542" y="856263"/>
                </a:lnTo>
                <a:lnTo>
                  <a:pt x="30789" y="883526"/>
                </a:lnTo>
                <a:lnTo>
                  <a:pt x="32036" y="901691"/>
                </a:lnTo>
                <a:lnTo>
                  <a:pt x="34500" y="962156"/>
                </a:lnTo>
                <a:lnTo>
                  <a:pt x="35718" y="966501"/>
                </a:lnTo>
                <a:lnTo>
                  <a:pt x="36964" y="995734"/>
                </a:lnTo>
                <a:lnTo>
                  <a:pt x="39429" y="1005614"/>
                </a:lnTo>
                <a:lnTo>
                  <a:pt x="40646" y="1048665"/>
                </a:lnTo>
                <a:lnTo>
                  <a:pt x="41893" y="1075551"/>
                </a:lnTo>
                <a:lnTo>
                  <a:pt x="44357" y="1087430"/>
                </a:lnTo>
                <a:lnTo>
                  <a:pt x="45575" y="1104784"/>
                </a:lnTo>
                <a:lnTo>
                  <a:pt x="46821" y="1152588"/>
                </a:lnTo>
                <a:lnTo>
                  <a:pt x="48068" y="1183819"/>
                </a:lnTo>
                <a:lnTo>
                  <a:pt x="50503" y="1203578"/>
                </a:lnTo>
                <a:lnTo>
                  <a:pt x="51750" y="1193322"/>
                </a:lnTo>
                <a:lnTo>
                  <a:pt x="52997" y="1188165"/>
                </a:lnTo>
                <a:lnTo>
                  <a:pt x="55432" y="1222178"/>
                </a:lnTo>
                <a:lnTo>
                  <a:pt x="56679" y="1240343"/>
                </a:lnTo>
                <a:lnTo>
                  <a:pt x="57926" y="1264042"/>
                </a:lnTo>
                <a:lnTo>
                  <a:pt x="60390" y="1307095"/>
                </a:lnTo>
                <a:lnTo>
                  <a:pt x="60390" y="1306718"/>
                </a:lnTo>
                <a:lnTo>
                  <a:pt x="61636" y="1336356"/>
                </a:lnTo>
                <a:lnTo>
                  <a:pt x="64101" y="1383783"/>
                </a:lnTo>
                <a:lnTo>
                  <a:pt x="65318" y="1400761"/>
                </a:lnTo>
                <a:lnTo>
                  <a:pt x="66565" y="1422490"/>
                </a:lnTo>
                <a:lnTo>
                  <a:pt x="69029" y="1467512"/>
                </a:lnTo>
                <a:lnTo>
                  <a:pt x="70247" y="1474668"/>
                </a:lnTo>
                <a:lnTo>
                  <a:pt x="71494" y="1501902"/>
                </a:lnTo>
                <a:lnTo>
                  <a:pt x="73929" y="1544606"/>
                </a:lnTo>
                <a:lnTo>
                  <a:pt x="75147" y="1550893"/>
                </a:lnTo>
                <a:lnTo>
                  <a:pt x="76393" y="1563959"/>
                </a:lnTo>
                <a:lnTo>
                  <a:pt x="78858" y="1595944"/>
                </a:lnTo>
                <a:lnTo>
                  <a:pt x="80104" y="1622019"/>
                </a:lnTo>
                <a:lnTo>
                  <a:pt x="81351" y="1627553"/>
                </a:lnTo>
                <a:lnTo>
                  <a:pt x="83786" y="1663507"/>
                </a:lnTo>
                <a:lnTo>
                  <a:pt x="85033" y="1704588"/>
                </a:lnTo>
                <a:lnTo>
                  <a:pt x="86279" y="1740195"/>
                </a:lnTo>
                <a:lnTo>
                  <a:pt x="88715" y="1797472"/>
                </a:lnTo>
                <a:lnTo>
                  <a:pt x="89961" y="1830674"/>
                </a:lnTo>
                <a:lnTo>
                  <a:pt x="91208" y="1872568"/>
                </a:lnTo>
                <a:lnTo>
                  <a:pt x="92426" y="1888763"/>
                </a:lnTo>
                <a:lnTo>
                  <a:pt x="94890" y="1925905"/>
                </a:lnTo>
                <a:lnTo>
                  <a:pt x="96137" y="1955138"/>
                </a:lnTo>
                <a:lnTo>
                  <a:pt x="97354" y="1966987"/>
                </a:lnTo>
                <a:lnTo>
                  <a:pt x="99819" y="2027799"/>
                </a:lnTo>
                <a:lnTo>
                  <a:pt x="101065" y="2044400"/>
                </a:lnTo>
                <a:lnTo>
                  <a:pt x="102283" y="2041648"/>
                </a:lnTo>
                <a:lnTo>
                  <a:pt x="104747" y="2080412"/>
                </a:lnTo>
                <a:lnTo>
                  <a:pt x="105994" y="2106863"/>
                </a:lnTo>
                <a:lnTo>
                  <a:pt x="107212" y="2108456"/>
                </a:lnTo>
                <a:lnTo>
                  <a:pt x="109705" y="2158230"/>
                </a:lnTo>
                <a:lnTo>
                  <a:pt x="110923" y="2162171"/>
                </a:lnTo>
                <a:lnTo>
                  <a:pt x="112169" y="2176801"/>
                </a:lnTo>
                <a:lnTo>
                  <a:pt x="114634" y="2243610"/>
                </a:lnTo>
                <a:lnTo>
                  <a:pt x="115851" y="2236078"/>
                </a:lnTo>
                <a:lnTo>
                  <a:pt x="117098" y="2252244"/>
                </a:lnTo>
                <a:lnTo>
                  <a:pt x="119562" y="2289791"/>
                </a:lnTo>
                <a:lnTo>
                  <a:pt x="120780" y="2296919"/>
                </a:lnTo>
                <a:lnTo>
                  <a:pt x="122026" y="2318619"/>
                </a:lnTo>
                <a:lnTo>
                  <a:pt x="124491" y="2362105"/>
                </a:lnTo>
                <a:lnTo>
                  <a:pt x="125708" y="2379112"/>
                </a:lnTo>
                <a:lnTo>
                  <a:pt x="125708" y="2390585"/>
                </a:lnTo>
                <a:lnTo>
                  <a:pt x="128173" y="2417818"/>
                </a:lnTo>
                <a:lnTo>
                  <a:pt x="129448" y="2433637"/>
                </a:lnTo>
                <a:lnTo>
                  <a:pt x="130666" y="2457365"/>
                </a:lnTo>
                <a:lnTo>
                  <a:pt x="133101" y="2475154"/>
                </a:lnTo>
                <a:lnTo>
                  <a:pt x="134348" y="2494507"/>
                </a:lnTo>
                <a:lnTo>
                  <a:pt x="135565" y="2507921"/>
                </a:lnTo>
                <a:lnTo>
                  <a:pt x="136783" y="2524927"/>
                </a:lnTo>
                <a:lnTo>
                  <a:pt x="139277" y="2542311"/>
                </a:lnTo>
                <a:lnTo>
                  <a:pt x="140494" y="2557318"/>
                </a:lnTo>
                <a:lnTo>
                  <a:pt x="141712" y="2577859"/>
                </a:lnTo>
                <a:lnTo>
                  <a:pt x="144205" y="2585739"/>
                </a:lnTo>
                <a:lnTo>
                  <a:pt x="145423" y="2593649"/>
                </a:lnTo>
                <a:lnTo>
                  <a:pt x="146641" y="2610655"/>
                </a:lnTo>
                <a:lnTo>
                  <a:pt x="149134" y="2639511"/>
                </a:lnTo>
                <a:lnTo>
                  <a:pt x="150352" y="2651361"/>
                </a:lnTo>
                <a:lnTo>
                  <a:pt x="151570" y="2662022"/>
                </a:lnTo>
                <a:lnTo>
                  <a:pt x="154063" y="2660834"/>
                </a:lnTo>
                <a:lnTo>
                  <a:pt x="155280" y="2678247"/>
                </a:lnTo>
                <a:lnTo>
                  <a:pt x="156498" y="2690444"/>
                </a:lnTo>
                <a:lnTo>
                  <a:pt x="158991" y="2716953"/>
                </a:lnTo>
                <a:lnTo>
                  <a:pt x="160238" y="2725268"/>
                </a:lnTo>
                <a:lnTo>
                  <a:pt x="161456" y="2727209"/>
                </a:lnTo>
                <a:lnTo>
                  <a:pt x="163920" y="2745403"/>
                </a:lnTo>
                <a:lnTo>
                  <a:pt x="165166" y="2749372"/>
                </a:lnTo>
                <a:lnTo>
                  <a:pt x="166384" y="2758441"/>
                </a:lnTo>
                <a:lnTo>
                  <a:pt x="168849" y="2778576"/>
                </a:lnTo>
                <a:lnTo>
                  <a:pt x="170095" y="2791642"/>
                </a:lnTo>
                <a:lnTo>
                  <a:pt x="171313" y="2801899"/>
                </a:lnTo>
                <a:lnTo>
                  <a:pt x="173777" y="2820875"/>
                </a:lnTo>
                <a:lnTo>
                  <a:pt x="175024" y="2827191"/>
                </a:lnTo>
                <a:lnTo>
                  <a:pt x="176241" y="2834289"/>
                </a:lnTo>
                <a:lnTo>
                  <a:pt x="178735" y="2833941"/>
                </a:lnTo>
                <a:lnTo>
                  <a:pt x="179952" y="2844168"/>
                </a:lnTo>
                <a:lnTo>
                  <a:pt x="181199" y="2850513"/>
                </a:lnTo>
                <a:lnTo>
                  <a:pt x="182446" y="2853295"/>
                </a:lnTo>
                <a:lnTo>
                  <a:pt x="184881" y="2866332"/>
                </a:lnTo>
                <a:lnTo>
                  <a:pt x="186128" y="2873836"/>
                </a:lnTo>
                <a:lnTo>
                  <a:pt x="187374" y="2878587"/>
                </a:lnTo>
                <a:lnTo>
                  <a:pt x="189810" y="2896347"/>
                </a:lnTo>
                <a:lnTo>
                  <a:pt x="189810" y="2901069"/>
                </a:lnTo>
                <a:lnTo>
                  <a:pt x="191027" y="2908979"/>
                </a:lnTo>
                <a:lnTo>
                  <a:pt x="193492" y="2904633"/>
                </a:lnTo>
                <a:lnTo>
                  <a:pt x="194709" y="2907414"/>
                </a:lnTo>
                <a:lnTo>
                  <a:pt x="195956" y="2914889"/>
                </a:lnTo>
                <a:lnTo>
                  <a:pt x="198420" y="2922422"/>
                </a:lnTo>
                <a:lnTo>
                  <a:pt x="199638" y="2922798"/>
                </a:lnTo>
                <a:lnTo>
                  <a:pt x="200884" y="2927144"/>
                </a:lnTo>
                <a:lnTo>
                  <a:pt x="203349" y="2940587"/>
                </a:lnTo>
                <a:lnTo>
                  <a:pt x="204566" y="2938993"/>
                </a:lnTo>
                <a:lnTo>
                  <a:pt x="205813" y="2949684"/>
                </a:lnTo>
                <a:lnTo>
                  <a:pt x="208306" y="2950872"/>
                </a:lnTo>
                <a:lnTo>
                  <a:pt x="209524" y="2961128"/>
                </a:lnTo>
                <a:lnTo>
                  <a:pt x="210771" y="2959187"/>
                </a:lnTo>
                <a:lnTo>
                  <a:pt x="213235" y="2961128"/>
                </a:lnTo>
                <a:lnTo>
                  <a:pt x="214453" y="2964691"/>
                </a:lnTo>
                <a:lnTo>
                  <a:pt x="215699" y="2965097"/>
                </a:lnTo>
                <a:lnTo>
                  <a:pt x="218164" y="2962721"/>
                </a:lnTo>
                <a:lnTo>
                  <a:pt x="219381" y="2978134"/>
                </a:lnTo>
                <a:lnTo>
                  <a:pt x="220628" y="2983639"/>
                </a:lnTo>
                <a:lnTo>
                  <a:pt x="223092" y="2986044"/>
                </a:lnTo>
                <a:lnTo>
                  <a:pt x="224310" y="2990795"/>
                </a:lnTo>
                <a:lnTo>
                  <a:pt x="225557" y="2995547"/>
                </a:lnTo>
                <a:lnTo>
                  <a:pt x="226774" y="2994735"/>
                </a:lnTo>
                <a:lnTo>
                  <a:pt x="229268" y="2998675"/>
                </a:lnTo>
                <a:lnTo>
                  <a:pt x="230514" y="3001833"/>
                </a:lnTo>
                <a:lnTo>
                  <a:pt x="231732" y="3006208"/>
                </a:lnTo>
                <a:lnTo>
                  <a:pt x="234196" y="3009337"/>
                </a:lnTo>
                <a:lnTo>
                  <a:pt x="235443" y="3006556"/>
                </a:lnTo>
                <a:lnTo>
                  <a:pt x="236661" y="3006208"/>
                </a:lnTo>
                <a:lnTo>
                  <a:pt x="239125" y="3016464"/>
                </a:lnTo>
                <a:lnTo>
                  <a:pt x="240371" y="3020404"/>
                </a:lnTo>
                <a:lnTo>
                  <a:pt x="241589" y="3020839"/>
                </a:lnTo>
                <a:lnTo>
                  <a:pt x="244053" y="3021187"/>
                </a:lnTo>
                <a:lnTo>
                  <a:pt x="245300" y="3022780"/>
                </a:lnTo>
                <a:lnTo>
                  <a:pt x="246518" y="3023186"/>
                </a:lnTo>
                <a:lnTo>
                  <a:pt x="248982" y="3027937"/>
                </a:lnTo>
                <a:lnTo>
                  <a:pt x="250229" y="3031472"/>
                </a:lnTo>
                <a:lnTo>
                  <a:pt x="251418" y="3031472"/>
                </a:lnTo>
                <a:lnTo>
                  <a:pt x="253882" y="3037005"/>
                </a:lnTo>
                <a:lnTo>
                  <a:pt x="253882" y="3043321"/>
                </a:lnTo>
                <a:lnTo>
                  <a:pt x="255128" y="3036223"/>
                </a:lnTo>
                <a:lnTo>
                  <a:pt x="257593" y="3027126"/>
                </a:lnTo>
                <a:lnTo>
                  <a:pt x="258839" y="3038164"/>
                </a:lnTo>
                <a:lnTo>
                  <a:pt x="260057" y="3046479"/>
                </a:lnTo>
                <a:lnTo>
                  <a:pt x="262521" y="3042539"/>
                </a:lnTo>
                <a:lnTo>
                  <a:pt x="263768" y="3046102"/>
                </a:lnTo>
                <a:lnTo>
                  <a:pt x="264986" y="3044915"/>
                </a:lnTo>
                <a:lnTo>
                  <a:pt x="267450" y="3041351"/>
                </a:lnTo>
                <a:lnTo>
                  <a:pt x="268697" y="3036223"/>
                </a:lnTo>
                <a:lnTo>
                  <a:pt x="269914" y="3052013"/>
                </a:lnTo>
                <a:lnTo>
                  <a:pt x="271161" y="3052795"/>
                </a:lnTo>
                <a:lnTo>
                  <a:pt x="273625" y="3046479"/>
                </a:lnTo>
                <a:lnTo>
                  <a:pt x="274843" y="3047667"/>
                </a:lnTo>
                <a:lnTo>
                  <a:pt x="276090" y="3051636"/>
                </a:lnTo>
                <a:lnTo>
                  <a:pt x="278583" y="3055576"/>
                </a:lnTo>
                <a:lnTo>
                  <a:pt x="279800" y="3055576"/>
                </a:lnTo>
                <a:lnTo>
                  <a:pt x="281018" y="3055982"/>
                </a:lnTo>
                <a:lnTo>
                  <a:pt x="283512" y="3055171"/>
                </a:lnTo>
                <a:lnTo>
                  <a:pt x="284729" y="3053606"/>
                </a:lnTo>
                <a:lnTo>
                  <a:pt x="285947" y="3063891"/>
                </a:lnTo>
                <a:lnTo>
                  <a:pt x="288440" y="3057952"/>
                </a:lnTo>
                <a:lnTo>
                  <a:pt x="289658" y="3060704"/>
                </a:lnTo>
                <a:lnTo>
                  <a:pt x="290875" y="3052795"/>
                </a:lnTo>
                <a:lnTo>
                  <a:pt x="293369" y="3063109"/>
                </a:lnTo>
                <a:lnTo>
                  <a:pt x="294586" y="3065050"/>
                </a:lnTo>
                <a:lnTo>
                  <a:pt x="295804" y="3062298"/>
                </a:lnTo>
                <a:lnTo>
                  <a:pt x="298297" y="3061515"/>
                </a:lnTo>
                <a:lnTo>
                  <a:pt x="299515" y="3065485"/>
                </a:lnTo>
                <a:lnTo>
                  <a:pt x="300733" y="3064673"/>
                </a:lnTo>
                <a:lnTo>
                  <a:pt x="303226" y="3068208"/>
                </a:lnTo>
                <a:lnTo>
                  <a:pt x="304444" y="3069801"/>
                </a:lnTo>
                <a:lnTo>
                  <a:pt x="305691" y="3069801"/>
                </a:lnTo>
                <a:lnTo>
                  <a:pt x="308155" y="3071395"/>
                </a:lnTo>
                <a:lnTo>
                  <a:pt x="309401" y="3058358"/>
                </a:lnTo>
                <a:lnTo>
                  <a:pt x="310590" y="3064268"/>
                </a:lnTo>
                <a:lnTo>
                  <a:pt x="313083" y="3070207"/>
                </a:lnTo>
                <a:lnTo>
                  <a:pt x="314301" y="3065832"/>
                </a:lnTo>
                <a:lnTo>
                  <a:pt x="315519" y="3069019"/>
                </a:lnTo>
                <a:lnTo>
                  <a:pt x="316765" y="3071395"/>
                </a:lnTo>
                <a:lnTo>
                  <a:pt x="317983" y="3069396"/>
                </a:lnTo>
                <a:lnTo>
                  <a:pt x="319229" y="3069801"/>
                </a:lnTo>
                <a:lnTo>
                  <a:pt x="320447" y="3069396"/>
                </a:lnTo>
                <a:lnTo>
                  <a:pt x="322911" y="3072148"/>
                </a:lnTo>
                <a:lnTo>
                  <a:pt x="324158" y="3076929"/>
                </a:lnTo>
                <a:lnTo>
                  <a:pt x="325376" y="3067831"/>
                </a:lnTo>
                <a:lnTo>
                  <a:pt x="327869" y="3070207"/>
                </a:lnTo>
                <a:lnTo>
                  <a:pt x="329087" y="3076523"/>
                </a:lnTo>
                <a:lnTo>
                  <a:pt x="330333" y="3070989"/>
                </a:lnTo>
                <a:lnTo>
                  <a:pt x="332798" y="3065832"/>
                </a:lnTo>
                <a:lnTo>
                  <a:pt x="334015" y="3073365"/>
                </a:lnTo>
                <a:lnTo>
                  <a:pt x="335262" y="3070207"/>
                </a:lnTo>
                <a:lnTo>
                  <a:pt x="337726" y="3084027"/>
                </a:lnTo>
                <a:lnTo>
                  <a:pt x="338944" y="3081274"/>
                </a:lnTo>
                <a:lnTo>
                  <a:pt x="340191" y="3080869"/>
                </a:lnTo>
                <a:lnTo>
                  <a:pt x="342655" y="3081274"/>
                </a:lnTo>
                <a:lnTo>
                  <a:pt x="343873" y="3082462"/>
                </a:lnTo>
                <a:lnTo>
                  <a:pt x="345120" y="3085620"/>
                </a:lnTo>
                <a:lnTo>
                  <a:pt x="347584" y="3081651"/>
                </a:lnTo>
                <a:lnTo>
                  <a:pt x="348801" y="3080086"/>
                </a:lnTo>
                <a:lnTo>
                  <a:pt x="350048" y="3086779"/>
                </a:lnTo>
                <a:lnTo>
                  <a:pt x="352512" y="3078087"/>
                </a:lnTo>
                <a:lnTo>
                  <a:pt x="353730" y="3081274"/>
                </a:lnTo>
                <a:lnTo>
                  <a:pt x="355006" y="3077305"/>
                </a:lnTo>
                <a:lnTo>
                  <a:pt x="357470" y="3074958"/>
                </a:lnTo>
                <a:lnTo>
                  <a:pt x="358687" y="3076146"/>
                </a:lnTo>
                <a:lnTo>
                  <a:pt x="359934" y="3078899"/>
                </a:lnTo>
                <a:lnTo>
                  <a:pt x="361152" y="3083244"/>
                </a:lnTo>
                <a:lnTo>
                  <a:pt x="363616" y="3081651"/>
                </a:lnTo>
                <a:lnTo>
                  <a:pt x="364863" y="3085185"/>
                </a:lnTo>
                <a:lnTo>
                  <a:pt x="366081" y="3082462"/>
                </a:lnTo>
                <a:lnTo>
                  <a:pt x="368545" y="3085185"/>
                </a:lnTo>
                <a:lnTo>
                  <a:pt x="369791" y="3084838"/>
                </a:lnTo>
                <a:lnTo>
                  <a:pt x="371009" y="3081274"/>
                </a:lnTo>
                <a:lnTo>
                  <a:pt x="373444" y="3086402"/>
                </a:lnTo>
                <a:lnTo>
                  <a:pt x="374691" y="3086402"/>
                </a:lnTo>
                <a:lnTo>
                  <a:pt x="375938" y="3085997"/>
                </a:lnTo>
                <a:lnTo>
                  <a:pt x="378402" y="3083244"/>
                </a:lnTo>
                <a:lnTo>
                  <a:pt x="379649" y="3087967"/>
                </a:lnTo>
                <a:lnTo>
                  <a:pt x="380866" y="3086779"/>
                </a:lnTo>
                <a:lnTo>
                  <a:pt x="383331" y="3084838"/>
                </a:lnTo>
                <a:lnTo>
                  <a:pt x="383331" y="3085997"/>
                </a:lnTo>
                <a:lnTo>
                  <a:pt x="384578" y="3080086"/>
                </a:lnTo>
                <a:lnTo>
                  <a:pt x="387013" y="3081651"/>
                </a:lnTo>
                <a:lnTo>
                  <a:pt x="388259" y="3081651"/>
                </a:lnTo>
                <a:lnTo>
                  <a:pt x="389506" y="3085620"/>
                </a:lnTo>
                <a:lnTo>
                  <a:pt x="391941" y="3089155"/>
                </a:lnTo>
                <a:lnTo>
                  <a:pt x="393188" y="3087561"/>
                </a:lnTo>
                <a:lnTo>
                  <a:pt x="394435" y="3084027"/>
                </a:lnTo>
                <a:lnTo>
                  <a:pt x="396870" y="3080086"/>
                </a:lnTo>
                <a:lnTo>
                  <a:pt x="398117" y="3086779"/>
                </a:lnTo>
                <a:lnTo>
                  <a:pt x="399363" y="3083244"/>
                </a:lnTo>
                <a:lnTo>
                  <a:pt x="401798" y="3093500"/>
                </a:lnTo>
                <a:lnTo>
                  <a:pt x="403045" y="3083621"/>
                </a:lnTo>
                <a:lnTo>
                  <a:pt x="404292" y="3083244"/>
                </a:lnTo>
                <a:lnTo>
                  <a:pt x="405539" y="3084838"/>
                </a:lnTo>
                <a:lnTo>
                  <a:pt x="408003" y="3089560"/>
                </a:lnTo>
                <a:lnTo>
                  <a:pt x="409220" y="3086779"/>
                </a:lnTo>
                <a:lnTo>
                  <a:pt x="410467" y="3074958"/>
                </a:lnTo>
                <a:lnTo>
                  <a:pt x="412931" y="3089155"/>
                </a:lnTo>
                <a:lnTo>
                  <a:pt x="414149" y="3091936"/>
                </a:lnTo>
                <a:lnTo>
                  <a:pt x="415396" y="3083244"/>
                </a:lnTo>
                <a:lnTo>
                  <a:pt x="417860" y="3091936"/>
                </a:lnTo>
                <a:lnTo>
                  <a:pt x="419078" y="3087561"/>
                </a:lnTo>
                <a:lnTo>
                  <a:pt x="420324" y="3085620"/>
                </a:lnTo>
                <a:lnTo>
                  <a:pt x="422789" y="3089560"/>
                </a:lnTo>
                <a:lnTo>
                  <a:pt x="424007" y="3089560"/>
                </a:lnTo>
                <a:lnTo>
                  <a:pt x="425253" y="3085185"/>
                </a:lnTo>
                <a:lnTo>
                  <a:pt x="427746" y="3080086"/>
                </a:lnTo>
                <a:lnTo>
                  <a:pt x="428964" y="3084027"/>
                </a:lnTo>
                <a:lnTo>
                  <a:pt x="430182" y="3083621"/>
                </a:lnTo>
                <a:lnTo>
                  <a:pt x="432646" y="3089937"/>
                </a:lnTo>
                <a:lnTo>
                  <a:pt x="433892" y="3087214"/>
                </a:lnTo>
                <a:lnTo>
                  <a:pt x="435081" y="3090777"/>
                </a:lnTo>
                <a:lnTo>
                  <a:pt x="437574" y="3084027"/>
                </a:lnTo>
                <a:lnTo>
                  <a:pt x="438792" y="3083244"/>
                </a:lnTo>
                <a:lnTo>
                  <a:pt x="440010" y="3080086"/>
                </a:lnTo>
                <a:lnTo>
                  <a:pt x="442503" y="3083621"/>
                </a:lnTo>
                <a:lnTo>
                  <a:pt x="443721" y="3089155"/>
                </a:lnTo>
                <a:lnTo>
                  <a:pt x="444939" y="3097875"/>
                </a:lnTo>
                <a:lnTo>
                  <a:pt x="447432" y="3091559"/>
                </a:lnTo>
                <a:lnTo>
                  <a:pt x="447432" y="3080463"/>
                </a:lnTo>
                <a:lnTo>
                  <a:pt x="448650" y="3080463"/>
                </a:lnTo>
                <a:lnTo>
                  <a:pt x="449867" y="3082462"/>
                </a:lnTo>
                <a:lnTo>
                  <a:pt x="452360" y="3086779"/>
                </a:lnTo>
                <a:lnTo>
                  <a:pt x="453607" y="3076523"/>
                </a:lnTo>
                <a:lnTo>
                  <a:pt x="454825" y="3082057"/>
                </a:lnTo>
                <a:lnTo>
                  <a:pt x="457289" y="3089937"/>
                </a:lnTo>
                <a:lnTo>
                  <a:pt x="458536" y="3085997"/>
                </a:lnTo>
                <a:lnTo>
                  <a:pt x="459753" y="3082462"/>
                </a:lnTo>
                <a:lnTo>
                  <a:pt x="462218" y="3087967"/>
                </a:lnTo>
                <a:lnTo>
                  <a:pt x="463464" y="3091936"/>
                </a:lnTo>
                <a:lnTo>
                  <a:pt x="464682" y="3087967"/>
                </a:lnTo>
                <a:lnTo>
                  <a:pt x="467147" y="3082462"/>
                </a:lnTo>
                <a:lnTo>
                  <a:pt x="468393" y="3087214"/>
                </a:lnTo>
                <a:lnTo>
                  <a:pt x="469611" y="3088372"/>
                </a:lnTo>
                <a:lnTo>
                  <a:pt x="472075" y="3089560"/>
                </a:lnTo>
                <a:lnTo>
                  <a:pt x="473322" y="3082057"/>
                </a:lnTo>
                <a:lnTo>
                  <a:pt x="474568" y="3073742"/>
                </a:lnTo>
                <a:lnTo>
                  <a:pt x="477032" y="3080463"/>
                </a:lnTo>
                <a:lnTo>
                  <a:pt x="478250" y="3093500"/>
                </a:lnTo>
                <a:lnTo>
                  <a:pt x="479497" y="3078522"/>
                </a:lnTo>
                <a:lnTo>
                  <a:pt x="481961" y="3087967"/>
                </a:lnTo>
                <a:lnTo>
                  <a:pt x="483179" y="3088749"/>
                </a:lnTo>
                <a:lnTo>
                  <a:pt x="484426" y="3079681"/>
                </a:lnTo>
                <a:lnTo>
                  <a:pt x="486890" y="3085185"/>
                </a:lnTo>
                <a:lnTo>
                  <a:pt x="488107" y="3084838"/>
                </a:lnTo>
                <a:lnTo>
                  <a:pt x="489354" y="3084838"/>
                </a:lnTo>
                <a:lnTo>
                  <a:pt x="491789" y="3088749"/>
                </a:lnTo>
                <a:lnTo>
                  <a:pt x="493036" y="3091936"/>
                </a:lnTo>
                <a:lnTo>
                  <a:pt x="494254" y="3089560"/>
                </a:lnTo>
                <a:lnTo>
                  <a:pt x="495500" y="3084838"/>
                </a:lnTo>
                <a:lnTo>
                  <a:pt x="497936" y="3086779"/>
                </a:lnTo>
                <a:lnTo>
                  <a:pt x="499182" y="3089560"/>
                </a:lnTo>
                <a:lnTo>
                  <a:pt x="500429" y="3088372"/>
                </a:lnTo>
                <a:lnTo>
                  <a:pt x="502893" y="3079304"/>
                </a:lnTo>
                <a:lnTo>
                  <a:pt x="504140" y="3087214"/>
                </a:lnTo>
                <a:lnTo>
                  <a:pt x="505358" y="3089155"/>
                </a:lnTo>
                <a:lnTo>
                  <a:pt x="507822" y="3089155"/>
                </a:lnTo>
                <a:lnTo>
                  <a:pt x="509069" y="3096658"/>
                </a:lnTo>
                <a:lnTo>
                  <a:pt x="510286" y="3090342"/>
                </a:lnTo>
                <a:lnTo>
                  <a:pt x="511533" y="3086779"/>
                </a:lnTo>
                <a:lnTo>
                  <a:pt x="512751" y="3085997"/>
                </a:lnTo>
                <a:lnTo>
                  <a:pt x="513997" y="3091125"/>
                </a:lnTo>
                <a:lnTo>
                  <a:pt x="516462" y="3091559"/>
                </a:lnTo>
                <a:lnTo>
                  <a:pt x="517679" y="3085997"/>
                </a:lnTo>
                <a:lnTo>
                  <a:pt x="518926" y="3085620"/>
                </a:lnTo>
                <a:lnTo>
                  <a:pt x="521390" y="3095499"/>
                </a:lnTo>
                <a:lnTo>
                  <a:pt x="522608" y="3089560"/>
                </a:lnTo>
                <a:lnTo>
                  <a:pt x="523884" y="3086779"/>
                </a:lnTo>
                <a:lnTo>
                  <a:pt x="526319" y="3084838"/>
                </a:lnTo>
                <a:lnTo>
                  <a:pt x="527566" y="3084838"/>
                </a:lnTo>
                <a:lnTo>
                  <a:pt x="528812" y="3083244"/>
                </a:lnTo>
                <a:lnTo>
                  <a:pt x="531247" y="3088372"/>
                </a:lnTo>
                <a:lnTo>
                  <a:pt x="532494" y="3088372"/>
                </a:lnTo>
                <a:lnTo>
                  <a:pt x="533741" y="3088749"/>
                </a:lnTo>
                <a:lnTo>
                  <a:pt x="536176" y="3083621"/>
                </a:lnTo>
                <a:lnTo>
                  <a:pt x="537423" y="3081651"/>
                </a:lnTo>
                <a:lnTo>
                  <a:pt x="538669" y="3073742"/>
                </a:lnTo>
                <a:lnTo>
                  <a:pt x="539887" y="3082462"/>
                </a:lnTo>
                <a:lnTo>
                  <a:pt x="542351" y="3093906"/>
                </a:lnTo>
                <a:lnTo>
                  <a:pt x="543598" y="3085997"/>
                </a:lnTo>
                <a:lnTo>
                  <a:pt x="544816" y="3089155"/>
                </a:lnTo>
                <a:lnTo>
                  <a:pt x="547280" y="3097093"/>
                </a:lnTo>
                <a:lnTo>
                  <a:pt x="548527" y="3084027"/>
                </a:lnTo>
                <a:lnTo>
                  <a:pt x="549744" y="3084838"/>
                </a:lnTo>
                <a:lnTo>
                  <a:pt x="552238" y="3089155"/>
                </a:lnTo>
                <a:lnTo>
                  <a:pt x="553455" y="3089155"/>
                </a:lnTo>
                <a:lnTo>
                  <a:pt x="554673" y="3091125"/>
                </a:lnTo>
                <a:lnTo>
                  <a:pt x="557137" y="3088749"/>
                </a:lnTo>
                <a:lnTo>
                  <a:pt x="558355" y="3087967"/>
                </a:lnTo>
                <a:lnTo>
                  <a:pt x="559601" y="3093124"/>
                </a:lnTo>
                <a:lnTo>
                  <a:pt x="562066" y="3087561"/>
                </a:lnTo>
                <a:lnTo>
                  <a:pt x="563283" y="3089155"/>
                </a:lnTo>
                <a:lnTo>
                  <a:pt x="564530" y="3085997"/>
                </a:lnTo>
                <a:lnTo>
                  <a:pt x="566995" y="3084838"/>
                </a:lnTo>
                <a:lnTo>
                  <a:pt x="569459" y="3084838"/>
                </a:lnTo>
                <a:lnTo>
                  <a:pt x="571923" y="3090342"/>
                </a:lnTo>
                <a:lnTo>
                  <a:pt x="573170" y="3099469"/>
                </a:lnTo>
                <a:lnTo>
                  <a:pt x="574387" y="3088749"/>
                </a:lnTo>
                <a:lnTo>
                  <a:pt x="575634" y="3089155"/>
                </a:lnTo>
                <a:lnTo>
                  <a:pt x="576881" y="3089560"/>
                </a:lnTo>
                <a:lnTo>
                  <a:pt x="578098" y="3093906"/>
                </a:lnTo>
                <a:lnTo>
                  <a:pt x="580563" y="3089560"/>
                </a:lnTo>
                <a:lnTo>
                  <a:pt x="581809" y="3089937"/>
                </a:lnTo>
                <a:lnTo>
                  <a:pt x="583027" y="3086779"/>
                </a:lnTo>
                <a:lnTo>
                  <a:pt x="584245" y="3089560"/>
                </a:lnTo>
                <a:lnTo>
                  <a:pt x="586738" y="3090777"/>
                </a:lnTo>
                <a:lnTo>
                  <a:pt x="587956" y="3091936"/>
                </a:lnTo>
                <a:lnTo>
                  <a:pt x="589174" y="3081274"/>
                </a:lnTo>
                <a:lnTo>
                  <a:pt x="591667" y="3087214"/>
                </a:lnTo>
                <a:lnTo>
                  <a:pt x="592884" y="3088372"/>
                </a:lnTo>
                <a:lnTo>
                  <a:pt x="594102" y="3085185"/>
                </a:lnTo>
                <a:lnTo>
                  <a:pt x="596595" y="3090342"/>
                </a:lnTo>
                <a:lnTo>
                  <a:pt x="597813" y="3096658"/>
                </a:lnTo>
                <a:lnTo>
                  <a:pt x="599030" y="3092718"/>
                </a:lnTo>
                <a:lnTo>
                  <a:pt x="601524" y="3090342"/>
                </a:lnTo>
                <a:lnTo>
                  <a:pt x="602771" y="3074958"/>
                </a:lnTo>
                <a:lnTo>
                  <a:pt x="603988" y="3090342"/>
                </a:lnTo>
                <a:lnTo>
                  <a:pt x="606453" y="3093124"/>
                </a:lnTo>
                <a:lnTo>
                  <a:pt x="607699" y="3084838"/>
                </a:lnTo>
                <a:lnTo>
                  <a:pt x="608917" y="3082462"/>
                </a:lnTo>
                <a:lnTo>
                  <a:pt x="611381" y="3106943"/>
                </a:lnTo>
                <a:lnTo>
                  <a:pt x="612628" y="3082839"/>
                </a:lnTo>
                <a:lnTo>
                  <a:pt x="613816" y="3086779"/>
                </a:lnTo>
                <a:lnTo>
                  <a:pt x="616281" y="3091559"/>
                </a:lnTo>
                <a:lnTo>
                  <a:pt x="617527" y="3083621"/>
                </a:lnTo>
                <a:lnTo>
                  <a:pt x="618745" y="3086402"/>
                </a:lnTo>
                <a:lnTo>
                  <a:pt x="621209" y="3092718"/>
                </a:lnTo>
                <a:lnTo>
                  <a:pt x="622456" y="3086779"/>
                </a:lnTo>
                <a:lnTo>
                  <a:pt x="623703" y="3088372"/>
                </a:lnTo>
                <a:lnTo>
                  <a:pt x="626167" y="3086402"/>
                </a:lnTo>
                <a:lnTo>
                  <a:pt x="627385" y="3088749"/>
                </a:lnTo>
                <a:lnTo>
                  <a:pt x="628632" y="3081651"/>
                </a:lnTo>
                <a:lnTo>
                  <a:pt x="629878" y="3081274"/>
                </a:lnTo>
                <a:lnTo>
                  <a:pt x="632313" y="3088372"/>
                </a:lnTo>
                <a:lnTo>
                  <a:pt x="633560" y="3088749"/>
                </a:lnTo>
                <a:lnTo>
                  <a:pt x="634807" y="3089560"/>
                </a:lnTo>
                <a:lnTo>
                  <a:pt x="637242" y="3088749"/>
                </a:lnTo>
                <a:lnTo>
                  <a:pt x="638488" y="3089560"/>
                </a:lnTo>
                <a:lnTo>
                  <a:pt x="639735" y="3094312"/>
                </a:lnTo>
                <a:lnTo>
                  <a:pt x="640953" y="3085620"/>
                </a:lnTo>
                <a:lnTo>
                  <a:pt x="642170" y="3083244"/>
                </a:lnTo>
                <a:lnTo>
                  <a:pt x="643417" y="3089155"/>
                </a:lnTo>
                <a:lnTo>
                  <a:pt x="645882" y="3087214"/>
                </a:lnTo>
                <a:lnTo>
                  <a:pt x="647099" y="3084403"/>
                </a:lnTo>
                <a:lnTo>
                  <a:pt x="648346" y="3086402"/>
                </a:lnTo>
                <a:lnTo>
                  <a:pt x="650839" y="3085997"/>
                </a:lnTo>
                <a:lnTo>
                  <a:pt x="652057" y="3087561"/>
                </a:lnTo>
                <a:lnTo>
                  <a:pt x="653303" y="3076523"/>
                </a:lnTo>
                <a:lnTo>
                  <a:pt x="655768" y="3087561"/>
                </a:lnTo>
                <a:lnTo>
                  <a:pt x="656985" y="3086779"/>
                </a:lnTo>
                <a:lnTo>
                  <a:pt x="658232" y="3082057"/>
                </a:lnTo>
                <a:lnTo>
                  <a:pt x="660696" y="3095876"/>
                </a:lnTo>
                <a:lnTo>
                  <a:pt x="661914" y="3099034"/>
                </a:lnTo>
                <a:lnTo>
                  <a:pt x="663161" y="3094312"/>
                </a:lnTo>
                <a:lnTo>
                  <a:pt x="665625" y="3093124"/>
                </a:lnTo>
                <a:lnTo>
                  <a:pt x="666843" y="3082839"/>
                </a:lnTo>
                <a:lnTo>
                  <a:pt x="668089" y="3091559"/>
                </a:lnTo>
                <a:lnTo>
                  <a:pt x="670554" y="3096282"/>
                </a:lnTo>
                <a:lnTo>
                  <a:pt x="671800" y="3086402"/>
                </a:lnTo>
                <a:lnTo>
                  <a:pt x="673047" y="3091559"/>
                </a:lnTo>
                <a:lnTo>
                  <a:pt x="674236" y="3089155"/>
                </a:lnTo>
                <a:lnTo>
                  <a:pt x="676700" y="3089937"/>
                </a:lnTo>
                <a:lnTo>
                  <a:pt x="677946" y="3096282"/>
                </a:lnTo>
                <a:lnTo>
                  <a:pt x="679164" y="3095876"/>
                </a:lnTo>
                <a:lnTo>
                  <a:pt x="681628" y="3085620"/>
                </a:lnTo>
                <a:lnTo>
                  <a:pt x="682875" y="3088749"/>
                </a:lnTo>
                <a:lnTo>
                  <a:pt x="684093" y="3090342"/>
                </a:lnTo>
                <a:lnTo>
                  <a:pt x="686557" y="3091936"/>
                </a:lnTo>
                <a:lnTo>
                  <a:pt x="687804" y="3095094"/>
                </a:lnTo>
                <a:lnTo>
                  <a:pt x="689021" y="3095094"/>
                </a:lnTo>
                <a:lnTo>
                  <a:pt x="691486" y="3090342"/>
                </a:lnTo>
                <a:lnTo>
                  <a:pt x="692732" y="3087561"/>
                </a:lnTo>
                <a:lnTo>
                  <a:pt x="693950" y="3087214"/>
                </a:lnTo>
                <a:lnTo>
                  <a:pt x="696414" y="3097875"/>
                </a:lnTo>
                <a:lnTo>
                  <a:pt x="697661" y="3090342"/>
                </a:lnTo>
                <a:lnTo>
                  <a:pt x="698879" y="3092718"/>
                </a:lnTo>
                <a:lnTo>
                  <a:pt x="701372" y="3097441"/>
                </a:lnTo>
                <a:lnTo>
                  <a:pt x="702589" y="3089560"/>
                </a:lnTo>
                <a:lnTo>
                  <a:pt x="703836" y="3085997"/>
                </a:lnTo>
                <a:lnTo>
                  <a:pt x="705054" y="3093906"/>
                </a:lnTo>
                <a:lnTo>
                  <a:pt x="706301" y="3084838"/>
                </a:lnTo>
                <a:lnTo>
                  <a:pt x="707518" y="3088372"/>
                </a:lnTo>
                <a:lnTo>
                  <a:pt x="709983" y="3091936"/>
                </a:lnTo>
                <a:lnTo>
                  <a:pt x="711229" y="3091936"/>
                </a:lnTo>
                <a:lnTo>
                  <a:pt x="712447" y="3095094"/>
                </a:lnTo>
                <a:lnTo>
                  <a:pt x="714911" y="3094312"/>
                </a:lnTo>
                <a:lnTo>
                  <a:pt x="716158" y="3095499"/>
                </a:lnTo>
                <a:lnTo>
                  <a:pt x="717375" y="3085620"/>
                </a:lnTo>
                <a:lnTo>
                  <a:pt x="718622" y="3089560"/>
                </a:lnTo>
                <a:lnTo>
                  <a:pt x="721115" y="3091125"/>
                </a:lnTo>
                <a:lnTo>
                  <a:pt x="722333" y="3095094"/>
                </a:lnTo>
                <a:lnTo>
                  <a:pt x="723551" y="3090342"/>
                </a:lnTo>
                <a:lnTo>
                  <a:pt x="726044" y="3099469"/>
                </a:lnTo>
                <a:lnTo>
                  <a:pt x="727262" y="3089937"/>
                </a:lnTo>
                <a:lnTo>
                  <a:pt x="728479" y="3089560"/>
                </a:lnTo>
                <a:lnTo>
                  <a:pt x="730973" y="3081274"/>
                </a:lnTo>
                <a:lnTo>
                  <a:pt x="732190" y="3090342"/>
                </a:lnTo>
                <a:lnTo>
                  <a:pt x="733408" y="3087561"/>
                </a:lnTo>
                <a:lnTo>
                  <a:pt x="735872" y="3088372"/>
                </a:lnTo>
                <a:lnTo>
                  <a:pt x="737090" y="3090342"/>
                </a:lnTo>
                <a:lnTo>
                  <a:pt x="738307" y="3091125"/>
                </a:lnTo>
                <a:lnTo>
                  <a:pt x="740801" y="3097093"/>
                </a:lnTo>
                <a:lnTo>
                  <a:pt x="742018" y="3091559"/>
                </a:lnTo>
                <a:lnTo>
                  <a:pt x="743236" y="3092313"/>
                </a:lnTo>
                <a:lnTo>
                  <a:pt x="745730" y="3095499"/>
                </a:lnTo>
                <a:lnTo>
                  <a:pt x="746948" y="3097441"/>
                </a:lnTo>
                <a:lnTo>
                  <a:pt x="748165" y="3089155"/>
                </a:lnTo>
                <a:lnTo>
                  <a:pt x="750658" y="3092718"/>
                </a:lnTo>
                <a:lnTo>
                  <a:pt x="751905" y="3097875"/>
                </a:lnTo>
                <a:lnTo>
                  <a:pt x="753123" y="3095499"/>
                </a:lnTo>
                <a:lnTo>
                  <a:pt x="755587" y="3091936"/>
                </a:lnTo>
                <a:lnTo>
                  <a:pt x="756833" y="3091936"/>
                </a:lnTo>
                <a:lnTo>
                  <a:pt x="758051" y="3088372"/>
                </a:lnTo>
                <a:lnTo>
                  <a:pt x="760515" y="3089155"/>
                </a:lnTo>
                <a:lnTo>
                  <a:pt x="761762" y="3082462"/>
                </a:lnTo>
                <a:lnTo>
                  <a:pt x="762979" y="3090342"/>
                </a:lnTo>
                <a:lnTo>
                  <a:pt x="764227" y="3091936"/>
                </a:lnTo>
                <a:lnTo>
                  <a:pt x="766691" y="3095094"/>
                </a:lnTo>
                <a:lnTo>
                  <a:pt x="767909" y="3092718"/>
                </a:lnTo>
                <a:lnTo>
                  <a:pt x="769155" y="3095499"/>
                </a:lnTo>
                <a:lnTo>
                  <a:pt x="770402" y="3086779"/>
                </a:lnTo>
                <a:lnTo>
                  <a:pt x="771619" y="3087214"/>
                </a:lnTo>
                <a:lnTo>
                  <a:pt x="772866" y="3089560"/>
                </a:lnTo>
                <a:lnTo>
                  <a:pt x="775330" y="3087561"/>
                </a:lnTo>
                <a:lnTo>
                  <a:pt x="776548" y="3089937"/>
                </a:lnTo>
                <a:lnTo>
                  <a:pt x="777794" y="3095876"/>
                </a:lnTo>
                <a:lnTo>
                  <a:pt x="780259" y="3093906"/>
                </a:lnTo>
                <a:lnTo>
                  <a:pt x="781476" y="3086779"/>
                </a:lnTo>
                <a:lnTo>
                  <a:pt x="782723" y="3092718"/>
                </a:lnTo>
                <a:lnTo>
                  <a:pt x="785188" y="3093906"/>
                </a:lnTo>
                <a:lnTo>
                  <a:pt x="786405" y="3097093"/>
                </a:lnTo>
                <a:lnTo>
                  <a:pt x="787652" y="3095094"/>
                </a:lnTo>
                <a:lnTo>
                  <a:pt x="790116" y="3094312"/>
                </a:lnTo>
                <a:lnTo>
                  <a:pt x="791334" y="3095094"/>
                </a:lnTo>
                <a:lnTo>
                  <a:pt x="792581" y="3091936"/>
                </a:lnTo>
                <a:lnTo>
                  <a:pt x="795016" y="3081651"/>
                </a:lnTo>
                <a:lnTo>
                  <a:pt x="796262" y="3097441"/>
                </a:lnTo>
                <a:lnTo>
                  <a:pt x="797480" y="3094688"/>
                </a:lnTo>
                <a:lnTo>
                  <a:pt x="799973" y="3089560"/>
                </a:lnTo>
                <a:lnTo>
                  <a:pt x="801191" y="3091559"/>
                </a:lnTo>
                <a:lnTo>
                  <a:pt x="802437" y="3097093"/>
                </a:lnTo>
                <a:lnTo>
                  <a:pt x="804902" y="3086779"/>
                </a:lnTo>
                <a:lnTo>
                  <a:pt x="806120" y="3089560"/>
                </a:lnTo>
                <a:lnTo>
                  <a:pt x="807366" y="3093906"/>
                </a:lnTo>
                <a:lnTo>
                  <a:pt x="808584" y="3093906"/>
                </a:lnTo>
                <a:lnTo>
                  <a:pt x="811048" y="3091936"/>
                </a:lnTo>
                <a:lnTo>
                  <a:pt x="812295" y="3091559"/>
                </a:lnTo>
                <a:lnTo>
                  <a:pt x="813513" y="3089560"/>
                </a:lnTo>
                <a:lnTo>
                  <a:pt x="815977" y="3099034"/>
                </a:lnTo>
                <a:lnTo>
                  <a:pt x="817223" y="3097093"/>
                </a:lnTo>
                <a:lnTo>
                  <a:pt x="818441" y="3095094"/>
                </a:lnTo>
                <a:lnTo>
                  <a:pt x="820935" y="3091936"/>
                </a:lnTo>
                <a:lnTo>
                  <a:pt x="822182" y="3095499"/>
                </a:lnTo>
                <a:lnTo>
                  <a:pt x="823399" y="3091125"/>
                </a:lnTo>
                <a:lnTo>
                  <a:pt x="825864" y="3100251"/>
                </a:lnTo>
                <a:lnTo>
                  <a:pt x="827110" y="3102192"/>
                </a:lnTo>
                <a:lnTo>
                  <a:pt x="828328" y="3097441"/>
                </a:lnTo>
                <a:lnTo>
                  <a:pt x="830792" y="3099034"/>
                </a:lnTo>
                <a:lnTo>
                  <a:pt x="832039" y="3093124"/>
                </a:lnTo>
                <a:lnTo>
                  <a:pt x="833256" y="3088749"/>
                </a:lnTo>
                <a:lnTo>
                  <a:pt x="834474" y="3091559"/>
                </a:lnTo>
                <a:lnTo>
                  <a:pt x="835720" y="3094688"/>
                </a:lnTo>
                <a:lnTo>
                  <a:pt x="836967" y="3094688"/>
                </a:lnTo>
                <a:lnTo>
                  <a:pt x="839402" y="3093906"/>
                </a:lnTo>
                <a:lnTo>
                  <a:pt x="840649" y="3099816"/>
                </a:lnTo>
                <a:lnTo>
                  <a:pt x="841896" y="3097875"/>
                </a:lnTo>
                <a:lnTo>
                  <a:pt x="844331" y="3094312"/>
                </a:lnTo>
                <a:lnTo>
                  <a:pt x="845578" y="3084403"/>
                </a:lnTo>
                <a:lnTo>
                  <a:pt x="846824" y="3100251"/>
                </a:lnTo>
                <a:lnTo>
                  <a:pt x="849289" y="3097441"/>
                </a:lnTo>
                <a:lnTo>
                  <a:pt x="850535" y="3096282"/>
                </a:lnTo>
                <a:lnTo>
                  <a:pt x="851753" y="3094312"/>
                </a:lnTo>
                <a:lnTo>
                  <a:pt x="853000" y="3092718"/>
                </a:lnTo>
                <a:lnTo>
                  <a:pt x="855464" y="3099469"/>
                </a:lnTo>
                <a:lnTo>
                  <a:pt x="856653" y="3099469"/>
                </a:lnTo>
                <a:lnTo>
                  <a:pt x="857899" y="3099816"/>
                </a:lnTo>
                <a:lnTo>
                  <a:pt x="860364" y="3097875"/>
                </a:lnTo>
                <a:lnTo>
                  <a:pt x="861581" y="3095094"/>
                </a:lnTo>
                <a:lnTo>
                  <a:pt x="862828" y="3101410"/>
                </a:lnTo>
                <a:lnTo>
                  <a:pt x="865292" y="3089937"/>
                </a:lnTo>
                <a:lnTo>
                  <a:pt x="866510" y="3095094"/>
                </a:lnTo>
                <a:lnTo>
                  <a:pt x="867757" y="3103785"/>
                </a:lnTo>
                <a:lnTo>
                  <a:pt x="870250" y="3099469"/>
                </a:lnTo>
                <a:lnTo>
                  <a:pt x="871468" y="3092313"/>
                </a:lnTo>
                <a:lnTo>
                  <a:pt x="872685" y="3095499"/>
                </a:lnTo>
                <a:lnTo>
                  <a:pt x="875178" y="3097093"/>
                </a:lnTo>
                <a:lnTo>
                  <a:pt x="876396" y="3094688"/>
                </a:lnTo>
                <a:lnTo>
                  <a:pt x="877614" y="3092718"/>
                </a:lnTo>
                <a:lnTo>
                  <a:pt x="880107" y="3098657"/>
                </a:lnTo>
                <a:lnTo>
                  <a:pt x="881324" y="3099816"/>
                </a:lnTo>
                <a:lnTo>
                  <a:pt x="882542" y="3095094"/>
                </a:lnTo>
                <a:lnTo>
                  <a:pt x="885036" y="3095094"/>
                </a:lnTo>
                <a:lnTo>
                  <a:pt x="886253" y="3094688"/>
                </a:lnTo>
                <a:lnTo>
                  <a:pt x="887471" y="3090777"/>
                </a:lnTo>
                <a:lnTo>
                  <a:pt x="889965" y="3100628"/>
                </a:lnTo>
                <a:lnTo>
                  <a:pt x="891182" y="3096658"/>
                </a:lnTo>
                <a:lnTo>
                  <a:pt x="892400" y="3097441"/>
                </a:lnTo>
                <a:lnTo>
                  <a:pt x="894893" y="3095094"/>
                </a:lnTo>
                <a:lnTo>
                  <a:pt x="896111" y="3096282"/>
                </a:lnTo>
                <a:lnTo>
                  <a:pt x="897357" y="3099034"/>
                </a:lnTo>
                <a:lnTo>
                  <a:pt x="898604" y="3099816"/>
                </a:lnTo>
                <a:lnTo>
                  <a:pt x="899822" y="3096282"/>
                </a:lnTo>
                <a:lnTo>
                  <a:pt x="901069" y="3095499"/>
                </a:lnTo>
                <a:lnTo>
                  <a:pt x="902286" y="3097875"/>
                </a:lnTo>
                <a:lnTo>
                  <a:pt x="904751" y="3104973"/>
                </a:lnTo>
                <a:lnTo>
                  <a:pt x="905997" y="3103785"/>
                </a:lnTo>
                <a:lnTo>
                  <a:pt x="907215" y="3099469"/>
                </a:lnTo>
                <a:lnTo>
                  <a:pt x="909679" y="3098657"/>
                </a:lnTo>
                <a:lnTo>
                  <a:pt x="910926" y="3103785"/>
                </a:lnTo>
                <a:lnTo>
                  <a:pt x="912143" y="3102192"/>
                </a:lnTo>
                <a:lnTo>
                  <a:pt x="914607" y="3104973"/>
                </a:lnTo>
                <a:lnTo>
                  <a:pt x="915854" y="3093906"/>
                </a:lnTo>
                <a:lnTo>
                  <a:pt x="917043" y="3098252"/>
                </a:lnTo>
                <a:lnTo>
                  <a:pt x="919536" y="3099469"/>
                </a:lnTo>
                <a:lnTo>
                  <a:pt x="920753" y="3099816"/>
                </a:lnTo>
                <a:lnTo>
                  <a:pt x="922000" y="3099469"/>
                </a:lnTo>
                <a:lnTo>
                  <a:pt x="924465" y="3098657"/>
                </a:lnTo>
                <a:lnTo>
                  <a:pt x="925682" y="3097441"/>
                </a:lnTo>
                <a:lnTo>
                  <a:pt x="926929" y="3107755"/>
                </a:lnTo>
                <a:lnTo>
                  <a:pt x="929394" y="3103003"/>
                </a:lnTo>
                <a:lnTo>
                  <a:pt x="930611" y="3102192"/>
                </a:lnTo>
                <a:lnTo>
                  <a:pt x="931858" y="3106161"/>
                </a:lnTo>
                <a:lnTo>
                  <a:pt x="934322" y="3097875"/>
                </a:lnTo>
                <a:lnTo>
                  <a:pt x="935540" y="3099816"/>
                </a:lnTo>
                <a:lnTo>
                  <a:pt x="936786" y="3099034"/>
                </a:lnTo>
                <a:lnTo>
                  <a:pt x="939251" y="3097093"/>
                </a:lnTo>
                <a:lnTo>
                  <a:pt x="940468" y="3093500"/>
                </a:lnTo>
                <a:lnTo>
                  <a:pt x="941715" y="3096658"/>
                </a:lnTo>
                <a:lnTo>
                  <a:pt x="942962" y="3094312"/>
                </a:lnTo>
                <a:lnTo>
                  <a:pt x="945397" y="3099469"/>
                </a:lnTo>
                <a:lnTo>
                  <a:pt x="946673" y="3099034"/>
                </a:lnTo>
                <a:lnTo>
                  <a:pt x="947891" y="3098657"/>
                </a:lnTo>
                <a:lnTo>
                  <a:pt x="950355" y="3097441"/>
                </a:lnTo>
                <a:lnTo>
                  <a:pt x="951601" y="3093124"/>
                </a:lnTo>
                <a:lnTo>
                  <a:pt x="952819" y="3094688"/>
                </a:lnTo>
                <a:lnTo>
                  <a:pt x="955283" y="3095094"/>
                </a:lnTo>
                <a:lnTo>
                  <a:pt x="956530" y="3093124"/>
                </a:lnTo>
                <a:lnTo>
                  <a:pt x="957747" y="3101410"/>
                </a:lnTo>
                <a:lnTo>
                  <a:pt x="960212" y="3095094"/>
                </a:lnTo>
                <a:lnTo>
                  <a:pt x="961458" y="3102192"/>
                </a:lnTo>
                <a:lnTo>
                  <a:pt x="962676" y="3094688"/>
                </a:lnTo>
                <a:lnTo>
                  <a:pt x="963923" y="3096282"/>
                </a:lnTo>
                <a:lnTo>
                  <a:pt x="965140" y="3097093"/>
                </a:lnTo>
                <a:lnTo>
                  <a:pt x="966387" y="3092313"/>
                </a:lnTo>
                <a:lnTo>
                  <a:pt x="968852" y="3091125"/>
                </a:lnTo>
                <a:lnTo>
                  <a:pt x="970098" y="3103785"/>
                </a:lnTo>
                <a:lnTo>
                  <a:pt x="971345" y="3101004"/>
                </a:lnTo>
                <a:lnTo>
                  <a:pt x="973780" y="3091559"/>
                </a:lnTo>
                <a:lnTo>
                  <a:pt x="974998" y="3097441"/>
                </a:lnTo>
                <a:lnTo>
                  <a:pt x="976244" y="3100628"/>
                </a:lnTo>
                <a:lnTo>
                  <a:pt x="978680" y="3097093"/>
                </a:lnTo>
                <a:lnTo>
                  <a:pt x="979926" y="3095094"/>
                </a:lnTo>
                <a:lnTo>
                  <a:pt x="981173" y="3097093"/>
                </a:lnTo>
                <a:lnTo>
                  <a:pt x="983608" y="3096282"/>
                </a:lnTo>
                <a:lnTo>
                  <a:pt x="984855" y="3091936"/>
                </a:lnTo>
                <a:lnTo>
                  <a:pt x="986102" y="3085185"/>
                </a:lnTo>
                <a:lnTo>
                  <a:pt x="987320" y="3082839"/>
                </a:lnTo>
                <a:lnTo>
                  <a:pt x="989784" y="3093500"/>
                </a:lnTo>
                <a:lnTo>
                  <a:pt x="991030" y="3099034"/>
                </a:lnTo>
                <a:lnTo>
                  <a:pt x="992248" y="3091936"/>
                </a:lnTo>
                <a:lnTo>
                  <a:pt x="994712" y="3099816"/>
                </a:lnTo>
                <a:lnTo>
                  <a:pt x="995959" y="3103003"/>
                </a:lnTo>
                <a:lnTo>
                  <a:pt x="997205" y="3095876"/>
                </a:lnTo>
                <a:lnTo>
                  <a:pt x="999670" y="3102192"/>
                </a:lnTo>
                <a:lnTo>
                  <a:pt x="1000887" y="3101410"/>
                </a:lnTo>
                <a:lnTo>
                  <a:pt x="1002134" y="3102192"/>
                </a:lnTo>
                <a:lnTo>
                  <a:pt x="1004599" y="3096282"/>
                </a:lnTo>
                <a:lnTo>
                  <a:pt x="1005816" y="3097875"/>
                </a:lnTo>
                <a:lnTo>
                  <a:pt x="1007063" y="3093906"/>
                </a:lnTo>
                <a:lnTo>
                  <a:pt x="1009527" y="3101815"/>
                </a:lnTo>
                <a:lnTo>
                  <a:pt x="1010745" y="3095094"/>
                </a:lnTo>
                <a:lnTo>
                  <a:pt x="1011991" y="3094312"/>
                </a:lnTo>
                <a:lnTo>
                  <a:pt x="1014456" y="3097093"/>
                </a:lnTo>
                <a:lnTo>
                  <a:pt x="1015673" y="3091936"/>
                </a:lnTo>
                <a:lnTo>
                  <a:pt x="1016920" y="3098252"/>
                </a:lnTo>
                <a:lnTo>
                  <a:pt x="1019413" y="3099469"/>
                </a:lnTo>
                <a:lnTo>
                  <a:pt x="1020631" y="3097093"/>
                </a:lnTo>
                <a:lnTo>
                  <a:pt x="1021849" y="3100251"/>
                </a:lnTo>
                <a:lnTo>
                  <a:pt x="1024342" y="3096658"/>
                </a:lnTo>
                <a:lnTo>
                  <a:pt x="1025560" y="3099034"/>
                </a:lnTo>
                <a:lnTo>
                  <a:pt x="1026777" y="3098657"/>
                </a:lnTo>
                <a:lnTo>
                  <a:pt x="1028024" y="3098657"/>
                </a:lnTo>
                <a:lnTo>
                  <a:pt x="1029271" y="3090777"/>
                </a:lnTo>
                <a:lnTo>
                  <a:pt x="1030488" y="3095499"/>
                </a:lnTo>
                <a:lnTo>
                  <a:pt x="1031706" y="3097875"/>
                </a:lnTo>
                <a:lnTo>
                  <a:pt x="1034199" y="3110130"/>
                </a:lnTo>
                <a:lnTo>
                  <a:pt x="1035388" y="3096658"/>
                </a:lnTo>
                <a:lnTo>
                  <a:pt x="1036634" y="3092313"/>
                </a:lnTo>
                <a:lnTo>
                  <a:pt x="1039099" y="3094688"/>
                </a:lnTo>
                <a:lnTo>
                  <a:pt x="1040316" y="3093906"/>
                </a:lnTo>
                <a:lnTo>
                  <a:pt x="1041534" y="3090777"/>
                </a:lnTo>
                <a:lnTo>
                  <a:pt x="1044027" y="3092718"/>
                </a:lnTo>
                <a:lnTo>
                  <a:pt x="1045274" y="3098657"/>
                </a:lnTo>
                <a:lnTo>
                  <a:pt x="1046492" y="3106943"/>
                </a:lnTo>
                <a:lnTo>
                  <a:pt x="1048956" y="3094688"/>
                </a:lnTo>
                <a:lnTo>
                  <a:pt x="1050203" y="3096282"/>
                </a:lnTo>
                <a:lnTo>
                  <a:pt x="1051420" y="3090342"/>
                </a:lnTo>
                <a:lnTo>
                  <a:pt x="1053885" y="3098252"/>
                </a:lnTo>
                <a:lnTo>
                  <a:pt x="1055131" y="3102598"/>
                </a:lnTo>
                <a:lnTo>
                  <a:pt x="1056349" y="3097093"/>
                </a:lnTo>
                <a:lnTo>
                  <a:pt x="1058813" y="3100251"/>
                </a:lnTo>
                <a:lnTo>
                  <a:pt x="1060060" y="3105379"/>
                </a:lnTo>
                <a:lnTo>
                  <a:pt x="1061277" y="3100251"/>
                </a:lnTo>
                <a:lnTo>
                  <a:pt x="1063742" y="3096658"/>
                </a:lnTo>
                <a:lnTo>
                  <a:pt x="1064989" y="3101004"/>
                </a:lnTo>
                <a:lnTo>
                  <a:pt x="1066236" y="3096658"/>
                </a:lnTo>
                <a:lnTo>
                  <a:pt x="1068700" y="3098657"/>
                </a:lnTo>
                <a:lnTo>
                  <a:pt x="1069917" y="3102598"/>
                </a:lnTo>
                <a:lnTo>
                  <a:pt x="1071164" y="3099034"/>
                </a:lnTo>
                <a:lnTo>
                  <a:pt x="1073628" y="3104973"/>
                </a:lnTo>
                <a:lnTo>
                  <a:pt x="1074846" y="3101410"/>
                </a:lnTo>
                <a:lnTo>
                  <a:pt x="1076092" y="3100251"/>
                </a:lnTo>
                <a:lnTo>
                  <a:pt x="1077339" y="3097441"/>
                </a:lnTo>
                <a:lnTo>
                  <a:pt x="1079774" y="3099469"/>
                </a:lnTo>
                <a:lnTo>
                  <a:pt x="1081021" y="3096658"/>
                </a:lnTo>
                <a:lnTo>
                  <a:pt x="1082268" y="3091936"/>
                </a:lnTo>
                <a:lnTo>
                  <a:pt x="1084703" y="3106567"/>
                </a:lnTo>
                <a:lnTo>
                  <a:pt x="1085950" y="3107755"/>
                </a:lnTo>
                <a:lnTo>
                  <a:pt x="1087197" y="3100251"/>
                </a:lnTo>
                <a:lnTo>
                  <a:pt x="1089632" y="3101410"/>
                </a:lnTo>
                <a:lnTo>
                  <a:pt x="1090879" y="3101815"/>
                </a:lnTo>
                <a:lnTo>
                  <a:pt x="1092125" y="3097875"/>
                </a:lnTo>
                <a:lnTo>
                  <a:pt x="1093343" y="3102192"/>
                </a:lnTo>
                <a:lnTo>
                  <a:pt x="1094590" y="3105379"/>
                </a:lnTo>
                <a:lnTo>
                  <a:pt x="1095836" y="3098657"/>
                </a:lnTo>
                <a:lnTo>
                  <a:pt x="1098272" y="3098252"/>
                </a:lnTo>
                <a:lnTo>
                  <a:pt x="1099489" y="3093906"/>
                </a:lnTo>
                <a:lnTo>
                  <a:pt x="1100736" y="3099816"/>
                </a:lnTo>
                <a:lnTo>
                  <a:pt x="1103200" y="3095499"/>
                </a:lnTo>
                <a:lnTo>
                  <a:pt x="1104418" y="3095094"/>
                </a:lnTo>
                <a:lnTo>
                  <a:pt x="1105665" y="3095499"/>
                </a:lnTo>
                <a:lnTo>
                  <a:pt x="1108129" y="3092718"/>
                </a:lnTo>
                <a:lnTo>
                  <a:pt x="1109346" y="3091936"/>
                </a:lnTo>
                <a:lnTo>
                  <a:pt x="1110593" y="3104539"/>
                </a:lnTo>
                <a:lnTo>
                  <a:pt x="1113057" y="3104973"/>
                </a:lnTo>
                <a:lnTo>
                  <a:pt x="1114275" y="3101410"/>
                </a:lnTo>
                <a:lnTo>
                  <a:pt x="1115551" y="3086402"/>
                </a:lnTo>
                <a:lnTo>
                  <a:pt x="1117986" y="3098657"/>
                </a:lnTo>
                <a:lnTo>
                  <a:pt x="1119233" y="3104191"/>
                </a:lnTo>
                <a:lnTo>
                  <a:pt x="1120479" y="3099034"/>
                </a:lnTo>
                <a:lnTo>
                  <a:pt x="1121697" y="3099469"/>
                </a:lnTo>
                <a:lnTo>
                  <a:pt x="1124161" y="3109319"/>
                </a:lnTo>
                <a:lnTo>
                  <a:pt x="1125408" y="3100628"/>
                </a:lnTo>
                <a:lnTo>
                  <a:pt x="1126626" y="3096282"/>
                </a:lnTo>
                <a:lnTo>
                  <a:pt x="1129090" y="3097441"/>
                </a:lnTo>
                <a:lnTo>
                  <a:pt x="1130337" y="3092313"/>
                </a:lnTo>
                <a:lnTo>
                  <a:pt x="1131554" y="3094688"/>
                </a:lnTo>
                <a:lnTo>
                  <a:pt x="1134018" y="3093124"/>
                </a:lnTo>
                <a:lnTo>
                  <a:pt x="1135265" y="3103003"/>
                </a:lnTo>
                <a:lnTo>
                  <a:pt x="1136483" y="3101004"/>
                </a:lnTo>
                <a:lnTo>
                  <a:pt x="1138947" y="3098657"/>
                </a:lnTo>
                <a:lnTo>
                  <a:pt x="1140194" y="3101410"/>
                </a:lnTo>
                <a:lnTo>
                  <a:pt x="1141411" y="3103785"/>
                </a:lnTo>
                <a:lnTo>
                  <a:pt x="1143904" y="3097875"/>
                </a:lnTo>
                <a:lnTo>
                  <a:pt x="1145123" y="3098252"/>
                </a:lnTo>
                <a:lnTo>
                  <a:pt x="1146369" y="3100251"/>
                </a:lnTo>
                <a:lnTo>
                  <a:pt x="1148833" y="3099816"/>
                </a:lnTo>
                <a:lnTo>
                  <a:pt x="1150051" y="3103380"/>
                </a:lnTo>
                <a:lnTo>
                  <a:pt x="1151298" y="3097093"/>
                </a:lnTo>
                <a:lnTo>
                  <a:pt x="1153762" y="3103003"/>
                </a:lnTo>
                <a:lnTo>
                  <a:pt x="1154979" y="3091936"/>
                </a:lnTo>
                <a:lnTo>
                  <a:pt x="1156226" y="3096282"/>
                </a:lnTo>
                <a:lnTo>
                  <a:pt x="1157444" y="3099034"/>
                </a:lnTo>
                <a:lnTo>
                  <a:pt x="1158690" y="3100251"/>
                </a:lnTo>
                <a:lnTo>
                  <a:pt x="1159879" y="3095876"/>
                </a:lnTo>
                <a:lnTo>
                  <a:pt x="1162343" y="3110130"/>
                </a:lnTo>
                <a:lnTo>
                  <a:pt x="1163590" y="3099816"/>
                </a:lnTo>
                <a:lnTo>
                  <a:pt x="1164837" y="3091936"/>
                </a:lnTo>
                <a:lnTo>
                  <a:pt x="1166055" y="3086779"/>
                </a:lnTo>
                <a:lnTo>
                  <a:pt x="1168547" y="3103003"/>
                </a:lnTo>
                <a:lnTo>
                  <a:pt x="1169766" y="3099469"/>
                </a:lnTo>
                <a:lnTo>
                  <a:pt x="1170983" y="3104973"/>
                </a:lnTo>
                <a:lnTo>
                  <a:pt x="1173476" y="3100251"/>
                </a:lnTo>
                <a:lnTo>
                  <a:pt x="1174694" y="3099469"/>
                </a:lnTo>
                <a:lnTo>
                  <a:pt x="1175912" y="3104191"/>
                </a:lnTo>
                <a:lnTo>
                  <a:pt x="1178405" y="3098657"/>
                </a:lnTo>
                <a:lnTo>
                  <a:pt x="1179623" y="3084838"/>
                </a:lnTo>
                <a:lnTo>
                  <a:pt x="1180841" y="3099034"/>
                </a:lnTo>
                <a:lnTo>
                  <a:pt x="1183334" y="3108913"/>
                </a:lnTo>
                <a:lnTo>
                  <a:pt x="1184552" y="3096658"/>
                </a:lnTo>
                <a:lnTo>
                  <a:pt x="1185769" y="3098657"/>
                </a:lnTo>
                <a:lnTo>
                  <a:pt x="1188262" y="3098657"/>
                </a:lnTo>
                <a:lnTo>
                  <a:pt x="1189480" y="3099469"/>
                </a:lnTo>
                <a:lnTo>
                  <a:pt x="1190698" y="3100251"/>
                </a:lnTo>
                <a:lnTo>
                  <a:pt x="1193191" y="3099469"/>
                </a:lnTo>
                <a:lnTo>
                  <a:pt x="1194438" y="3105756"/>
                </a:lnTo>
                <a:lnTo>
                  <a:pt x="1195655" y="3103380"/>
                </a:lnTo>
                <a:lnTo>
                  <a:pt x="1198120" y="3099469"/>
                </a:lnTo>
                <a:lnTo>
                  <a:pt x="1199366" y="3102192"/>
                </a:lnTo>
              </a:path>
            </a:pathLst>
          </a:custGeom>
          <a:ln w="57978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83826" y="1516359"/>
            <a:ext cx="1081405" cy="3113405"/>
          </a:xfrm>
          <a:custGeom>
            <a:avLst/>
            <a:gdLst/>
            <a:ahLst/>
            <a:cxnLst/>
            <a:rect l="l" t="t" r="r" b="b"/>
            <a:pathLst>
              <a:path w="1081404" h="3113404">
                <a:moveTo>
                  <a:pt x="0" y="3102192"/>
                </a:moveTo>
                <a:lnTo>
                  <a:pt x="1246" y="3100628"/>
                </a:lnTo>
                <a:lnTo>
                  <a:pt x="3681" y="3099816"/>
                </a:lnTo>
                <a:lnTo>
                  <a:pt x="4928" y="3100628"/>
                </a:lnTo>
                <a:lnTo>
                  <a:pt x="6175" y="3098252"/>
                </a:lnTo>
                <a:lnTo>
                  <a:pt x="8639" y="3100251"/>
                </a:lnTo>
                <a:lnTo>
                  <a:pt x="9885" y="3098657"/>
                </a:lnTo>
                <a:lnTo>
                  <a:pt x="11103" y="3094688"/>
                </a:lnTo>
                <a:lnTo>
                  <a:pt x="12350" y="3101004"/>
                </a:lnTo>
                <a:lnTo>
                  <a:pt x="14814" y="3105350"/>
                </a:lnTo>
                <a:lnTo>
                  <a:pt x="16003" y="3100251"/>
                </a:lnTo>
                <a:lnTo>
                  <a:pt x="17249" y="3099469"/>
                </a:lnTo>
                <a:lnTo>
                  <a:pt x="19714" y="3094688"/>
                </a:lnTo>
                <a:lnTo>
                  <a:pt x="20931" y="3095876"/>
                </a:lnTo>
                <a:lnTo>
                  <a:pt x="20931" y="3097875"/>
                </a:lnTo>
                <a:lnTo>
                  <a:pt x="23396" y="3094312"/>
                </a:lnTo>
                <a:lnTo>
                  <a:pt x="24643" y="3096282"/>
                </a:lnTo>
                <a:lnTo>
                  <a:pt x="25860" y="3106161"/>
                </a:lnTo>
                <a:lnTo>
                  <a:pt x="28354" y="3099816"/>
                </a:lnTo>
                <a:lnTo>
                  <a:pt x="29600" y="3101004"/>
                </a:lnTo>
                <a:lnTo>
                  <a:pt x="30818" y="3092313"/>
                </a:lnTo>
                <a:lnTo>
                  <a:pt x="33282" y="3097093"/>
                </a:lnTo>
                <a:lnTo>
                  <a:pt x="34529" y="3098252"/>
                </a:lnTo>
                <a:lnTo>
                  <a:pt x="35746" y="3106567"/>
                </a:lnTo>
                <a:lnTo>
                  <a:pt x="38211" y="3100628"/>
                </a:lnTo>
                <a:lnTo>
                  <a:pt x="39457" y="3100628"/>
                </a:lnTo>
                <a:lnTo>
                  <a:pt x="40675" y="3104191"/>
                </a:lnTo>
                <a:lnTo>
                  <a:pt x="43139" y="3102598"/>
                </a:lnTo>
                <a:lnTo>
                  <a:pt x="44386" y="3087561"/>
                </a:lnTo>
                <a:lnTo>
                  <a:pt x="45603" y="3095094"/>
                </a:lnTo>
                <a:lnTo>
                  <a:pt x="48068" y="3101410"/>
                </a:lnTo>
                <a:lnTo>
                  <a:pt x="49315" y="3098657"/>
                </a:lnTo>
                <a:lnTo>
                  <a:pt x="50532" y="3099469"/>
                </a:lnTo>
                <a:lnTo>
                  <a:pt x="52996" y="3089560"/>
                </a:lnTo>
                <a:lnTo>
                  <a:pt x="54243" y="3100251"/>
                </a:lnTo>
                <a:lnTo>
                  <a:pt x="55490" y="3103003"/>
                </a:lnTo>
                <a:lnTo>
                  <a:pt x="56707" y="3096282"/>
                </a:lnTo>
                <a:lnTo>
                  <a:pt x="59172" y="3096658"/>
                </a:lnTo>
                <a:lnTo>
                  <a:pt x="60419" y="3103003"/>
                </a:lnTo>
                <a:lnTo>
                  <a:pt x="61636" y="3095876"/>
                </a:lnTo>
                <a:lnTo>
                  <a:pt x="64101" y="3101815"/>
                </a:lnTo>
                <a:lnTo>
                  <a:pt x="65347" y="3105756"/>
                </a:lnTo>
                <a:lnTo>
                  <a:pt x="66565" y="3103785"/>
                </a:lnTo>
                <a:lnTo>
                  <a:pt x="69029" y="3097093"/>
                </a:lnTo>
                <a:lnTo>
                  <a:pt x="70276" y="3099469"/>
                </a:lnTo>
                <a:lnTo>
                  <a:pt x="71493" y="3107349"/>
                </a:lnTo>
                <a:lnTo>
                  <a:pt x="73958" y="3102192"/>
                </a:lnTo>
                <a:lnTo>
                  <a:pt x="75205" y="3101815"/>
                </a:lnTo>
                <a:lnTo>
                  <a:pt x="76422" y="3099816"/>
                </a:lnTo>
                <a:lnTo>
                  <a:pt x="78887" y="3105350"/>
                </a:lnTo>
                <a:lnTo>
                  <a:pt x="80104" y="3098657"/>
                </a:lnTo>
                <a:lnTo>
                  <a:pt x="81351" y="3097441"/>
                </a:lnTo>
                <a:lnTo>
                  <a:pt x="83815" y="3097093"/>
                </a:lnTo>
                <a:lnTo>
                  <a:pt x="85033" y="3102192"/>
                </a:lnTo>
                <a:lnTo>
                  <a:pt x="85033" y="3100251"/>
                </a:lnTo>
                <a:lnTo>
                  <a:pt x="87526" y="3105756"/>
                </a:lnTo>
                <a:lnTo>
                  <a:pt x="88744" y="3103380"/>
                </a:lnTo>
                <a:lnTo>
                  <a:pt x="89961" y="3100628"/>
                </a:lnTo>
                <a:lnTo>
                  <a:pt x="92454" y="3100628"/>
                </a:lnTo>
                <a:lnTo>
                  <a:pt x="93672" y="3106943"/>
                </a:lnTo>
                <a:lnTo>
                  <a:pt x="94890" y="3098657"/>
                </a:lnTo>
                <a:lnTo>
                  <a:pt x="97383" y="3101815"/>
                </a:lnTo>
                <a:lnTo>
                  <a:pt x="98601" y="3103785"/>
                </a:lnTo>
                <a:lnTo>
                  <a:pt x="99818" y="3112854"/>
                </a:lnTo>
                <a:lnTo>
                  <a:pt x="101065" y="3101410"/>
                </a:lnTo>
                <a:lnTo>
                  <a:pt x="103530" y="3101815"/>
                </a:lnTo>
                <a:lnTo>
                  <a:pt x="104776" y="3105756"/>
                </a:lnTo>
                <a:lnTo>
                  <a:pt x="106023" y="3094688"/>
                </a:lnTo>
                <a:lnTo>
                  <a:pt x="108487" y="3087214"/>
                </a:lnTo>
                <a:lnTo>
                  <a:pt x="109705" y="3104539"/>
                </a:lnTo>
                <a:lnTo>
                  <a:pt x="110951" y="3101815"/>
                </a:lnTo>
                <a:lnTo>
                  <a:pt x="113416" y="3104973"/>
                </a:lnTo>
                <a:lnTo>
                  <a:pt x="114633" y="3099816"/>
                </a:lnTo>
                <a:lnTo>
                  <a:pt x="115880" y="3100251"/>
                </a:lnTo>
                <a:lnTo>
                  <a:pt x="118344" y="3102192"/>
                </a:lnTo>
                <a:lnTo>
                  <a:pt x="119562" y="3105350"/>
                </a:lnTo>
                <a:lnTo>
                  <a:pt x="120809" y="3104973"/>
                </a:lnTo>
                <a:lnTo>
                  <a:pt x="123273" y="3104973"/>
                </a:lnTo>
                <a:lnTo>
                  <a:pt x="124491" y="3102192"/>
                </a:lnTo>
                <a:lnTo>
                  <a:pt x="125766" y="3103785"/>
                </a:lnTo>
                <a:lnTo>
                  <a:pt x="128201" y="3103003"/>
                </a:lnTo>
                <a:lnTo>
                  <a:pt x="129448" y="3103380"/>
                </a:lnTo>
                <a:lnTo>
                  <a:pt x="130695" y="3108537"/>
                </a:lnTo>
                <a:lnTo>
                  <a:pt x="133130" y="3106161"/>
                </a:lnTo>
                <a:lnTo>
                  <a:pt x="134348" y="3096658"/>
                </a:lnTo>
                <a:lnTo>
                  <a:pt x="135594" y="3102598"/>
                </a:lnTo>
                <a:lnTo>
                  <a:pt x="138030" y="3101410"/>
                </a:lnTo>
                <a:lnTo>
                  <a:pt x="139276" y="3106567"/>
                </a:lnTo>
                <a:lnTo>
                  <a:pt x="140523" y="3105350"/>
                </a:lnTo>
                <a:lnTo>
                  <a:pt x="142958" y="3105350"/>
                </a:lnTo>
                <a:lnTo>
                  <a:pt x="144205" y="3100628"/>
                </a:lnTo>
                <a:lnTo>
                  <a:pt x="145452" y="3108131"/>
                </a:lnTo>
                <a:lnTo>
                  <a:pt x="146669" y="3106943"/>
                </a:lnTo>
                <a:lnTo>
                  <a:pt x="149134" y="3098657"/>
                </a:lnTo>
                <a:lnTo>
                  <a:pt x="150380" y="3099034"/>
                </a:lnTo>
                <a:lnTo>
                  <a:pt x="150380" y="3103003"/>
                </a:lnTo>
                <a:lnTo>
                  <a:pt x="152816" y="3103003"/>
                </a:lnTo>
                <a:lnTo>
                  <a:pt x="154091" y="3103380"/>
                </a:lnTo>
                <a:lnTo>
                  <a:pt x="155309" y="3112506"/>
                </a:lnTo>
                <a:lnTo>
                  <a:pt x="157773" y="3100628"/>
                </a:lnTo>
                <a:lnTo>
                  <a:pt x="159020" y="3091125"/>
                </a:lnTo>
                <a:lnTo>
                  <a:pt x="160238" y="3102192"/>
                </a:lnTo>
                <a:lnTo>
                  <a:pt x="162702" y="3103785"/>
                </a:lnTo>
                <a:lnTo>
                  <a:pt x="163948" y="3107349"/>
                </a:lnTo>
                <a:lnTo>
                  <a:pt x="165166" y="3095876"/>
                </a:lnTo>
                <a:lnTo>
                  <a:pt x="167630" y="3102192"/>
                </a:lnTo>
                <a:lnTo>
                  <a:pt x="168877" y="3103380"/>
                </a:lnTo>
                <a:lnTo>
                  <a:pt x="170095" y="3097441"/>
                </a:lnTo>
                <a:lnTo>
                  <a:pt x="172559" y="3085185"/>
                </a:lnTo>
                <a:lnTo>
                  <a:pt x="173806" y="3099469"/>
                </a:lnTo>
                <a:lnTo>
                  <a:pt x="175052" y="3097875"/>
                </a:lnTo>
                <a:lnTo>
                  <a:pt x="177517" y="3101410"/>
                </a:lnTo>
                <a:lnTo>
                  <a:pt x="178763" y="3105756"/>
                </a:lnTo>
                <a:lnTo>
                  <a:pt x="179981" y="3102598"/>
                </a:lnTo>
                <a:lnTo>
                  <a:pt x="182445" y="3098657"/>
                </a:lnTo>
                <a:lnTo>
                  <a:pt x="183692" y="3102192"/>
                </a:lnTo>
                <a:lnTo>
                  <a:pt x="184910" y="3103785"/>
                </a:lnTo>
                <a:lnTo>
                  <a:pt x="187374" y="3101815"/>
                </a:lnTo>
                <a:lnTo>
                  <a:pt x="188621" y="3103003"/>
                </a:lnTo>
                <a:lnTo>
                  <a:pt x="189838" y="3101410"/>
                </a:lnTo>
                <a:lnTo>
                  <a:pt x="191056" y="3101815"/>
                </a:lnTo>
                <a:lnTo>
                  <a:pt x="193549" y="3093124"/>
                </a:lnTo>
                <a:lnTo>
                  <a:pt x="194767" y="3096282"/>
                </a:lnTo>
                <a:lnTo>
                  <a:pt x="195956" y="3102598"/>
                </a:lnTo>
                <a:lnTo>
                  <a:pt x="198449" y="3096282"/>
                </a:lnTo>
                <a:lnTo>
                  <a:pt x="199667" y="3097441"/>
                </a:lnTo>
                <a:lnTo>
                  <a:pt x="200884" y="3100251"/>
                </a:lnTo>
                <a:lnTo>
                  <a:pt x="203378" y="3099034"/>
                </a:lnTo>
                <a:lnTo>
                  <a:pt x="204624" y="3097875"/>
                </a:lnTo>
                <a:lnTo>
                  <a:pt x="205842" y="3097875"/>
                </a:lnTo>
                <a:lnTo>
                  <a:pt x="208306" y="3097093"/>
                </a:lnTo>
                <a:lnTo>
                  <a:pt x="209553" y="3096658"/>
                </a:lnTo>
                <a:lnTo>
                  <a:pt x="210770" y="3100251"/>
                </a:lnTo>
                <a:lnTo>
                  <a:pt x="213235" y="3097875"/>
                </a:lnTo>
                <a:lnTo>
                  <a:pt x="214481" y="3103003"/>
                </a:lnTo>
                <a:lnTo>
                  <a:pt x="214481" y="3104539"/>
                </a:lnTo>
                <a:lnTo>
                  <a:pt x="216946" y="3104539"/>
                </a:lnTo>
                <a:lnTo>
                  <a:pt x="218163" y="3101410"/>
                </a:lnTo>
                <a:lnTo>
                  <a:pt x="219410" y="3108537"/>
                </a:lnTo>
                <a:lnTo>
                  <a:pt x="221874" y="3099816"/>
                </a:lnTo>
                <a:lnTo>
                  <a:pt x="223092" y="3099816"/>
                </a:lnTo>
                <a:lnTo>
                  <a:pt x="224339" y="3101815"/>
                </a:lnTo>
                <a:lnTo>
                  <a:pt x="226832" y="3105350"/>
                </a:lnTo>
                <a:lnTo>
                  <a:pt x="228050" y="3104973"/>
                </a:lnTo>
                <a:lnTo>
                  <a:pt x="229267" y="3103785"/>
                </a:lnTo>
                <a:lnTo>
                  <a:pt x="231761" y="3095094"/>
                </a:lnTo>
                <a:lnTo>
                  <a:pt x="232978" y="3101815"/>
                </a:lnTo>
                <a:lnTo>
                  <a:pt x="234196" y="3105756"/>
                </a:lnTo>
                <a:lnTo>
                  <a:pt x="235443" y="3103380"/>
                </a:lnTo>
                <a:lnTo>
                  <a:pt x="237907" y="3100628"/>
                </a:lnTo>
                <a:lnTo>
                  <a:pt x="239125" y="3100251"/>
                </a:lnTo>
                <a:lnTo>
                  <a:pt x="240371" y="3107349"/>
                </a:lnTo>
                <a:lnTo>
                  <a:pt x="242836" y="3099034"/>
                </a:lnTo>
                <a:lnTo>
                  <a:pt x="244053" y="3097093"/>
                </a:lnTo>
                <a:lnTo>
                  <a:pt x="245300" y="3104539"/>
                </a:lnTo>
                <a:lnTo>
                  <a:pt x="247764" y="3097093"/>
                </a:lnTo>
                <a:lnTo>
                  <a:pt x="248982" y="3096282"/>
                </a:lnTo>
                <a:lnTo>
                  <a:pt x="250228" y="3097093"/>
                </a:lnTo>
                <a:lnTo>
                  <a:pt x="252722" y="3103785"/>
                </a:lnTo>
                <a:lnTo>
                  <a:pt x="253939" y="3100628"/>
                </a:lnTo>
                <a:lnTo>
                  <a:pt x="255157" y="3103003"/>
                </a:lnTo>
                <a:lnTo>
                  <a:pt x="257621" y="3098657"/>
                </a:lnTo>
                <a:lnTo>
                  <a:pt x="258839" y="3102598"/>
                </a:lnTo>
                <a:lnTo>
                  <a:pt x="260086" y="3097875"/>
                </a:lnTo>
                <a:lnTo>
                  <a:pt x="262550" y="3098252"/>
                </a:lnTo>
                <a:lnTo>
                  <a:pt x="263768" y="3102598"/>
                </a:lnTo>
                <a:lnTo>
                  <a:pt x="265014" y="3102192"/>
                </a:lnTo>
                <a:lnTo>
                  <a:pt x="267479" y="3100251"/>
                </a:lnTo>
                <a:lnTo>
                  <a:pt x="268696" y="3101410"/>
                </a:lnTo>
                <a:lnTo>
                  <a:pt x="269943" y="3102598"/>
                </a:lnTo>
                <a:lnTo>
                  <a:pt x="272407" y="3095499"/>
                </a:lnTo>
                <a:lnTo>
                  <a:pt x="273654" y="3098252"/>
                </a:lnTo>
                <a:lnTo>
                  <a:pt x="274901" y="3103785"/>
                </a:lnTo>
                <a:lnTo>
                  <a:pt x="277336" y="3099469"/>
                </a:lnTo>
                <a:lnTo>
                  <a:pt x="278583" y="3099034"/>
                </a:lnTo>
                <a:lnTo>
                  <a:pt x="278583" y="3110130"/>
                </a:lnTo>
                <a:lnTo>
                  <a:pt x="279829" y="3098657"/>
                </a:lnTo>
                <a:lnTo>
                  <a:pt x="282265" y="3101004"/>
                </a:lnTo>
                <a:lnTo>
                  <a:pt x="283511" y="3100628"/>
                </a:lnTo>
                <a:lnTo>
                  <a:pt x="284758" y="3097875"/>
                </a:lnTo>
                <a:lnTo>
                  <a:pt x="287193" y="3094312"/>
                </a:lnTo>
                <a:lnTo>
                  <a:pt x="288440" y="3099034"/>
                </a:lnTo>
                <a:lnTo>
                  <a:pt x="289686" y="3093124"/>
                </a:lnTo>
                <a:lnTo>
                  <a:pt x="292122" y="3107349"/>
                </a:lnTo>
                <a:lnTo>
                  <a:pt x="293368" y="3094312"/>
                </a:lnTo>
                <a:lnTo>
                  <a:pt x="294615" y="3103785"/>
                </a:lnTo>
                <a:lnTo>
                  <a:pt x="297050" y="3102598"/>
                </a:lnTo>
                <a:lnTo>
                  <a:pt x="298297" y="3096282"/>
                </a:lnTo>
                <a:lnTo>
                  <a:pt x="299544" y="3095876"/>
                </a:lnTo>
                <a:lnTo>
                  <a:pt x="302008" y="3098657"/>
                </a:lnTo>
                <a:lnTo>
                  <a:pt x="303255" y="3099469"/>
                </a:lnTo>
                <a:lnTo>
                  <a:pt x="304472" y="3100628"/>
                </a:lnTo>
                <a:lnTo>
                  <a:pt x="306937" y="3100628"/>
                </a:lnTo>
                <a:lnTo>
                  <a:pt x="308183" y="3101815"/>
                </a:lnTo>
                <a:lnTo>
                  <a:pt x="309401" y="3098657"/>
                </a:lnTo>
                <a:lnTo>
                  <a:pt x="311865" y="3097875"/>
                </a:lnTo>
                <a:lnTo>
                  <a:pt x="313112" y="3102598"/>
                </a:lnTo>
                <a:lnTo>
                  <a:pt x="314330" y="3098657"/>
                </a:lnTo>
                <a:lnTo>
                  <a:pt x="316765" y="3096282"/>
                </a:lnTo>
                <a:lnTo>
                  <a:pt x="318012" y="3100628"/>
                </a:lnTo>
                <a:lnTo>
                  <a:pt x="319229" y="3103003"/>
                </a:lnTo>
                <a:lnTo>
                  <a:pt x="321694" y="3100628"/>
                </a:lnTo>
                <a:lnTo>
                  <a:pt x="322969" y="3106943"/>
                </a:lnTo>
                <a:lnTo>
                  <a:pt x="324187" y="3102192"/>
                </a:lnTo>
                <a:lnTo>
                  <a:pt x="327898" y="3102192"/>
                </a:lnTo>
                <a:lnTo>
                  <a:pt x="329115" y="3100251"/>
                </a:lnTo>
                <a:lnTo>
                  <a:pt x="330333" y="3108131"/>
                </a:lnTo>
                <a:lnTo>
                  <a:pt x="332826" y="3101815"/>
                </a:lnTo>
                <a:lnTo>
                  <a:pt x="334044" y="3093500"/>
                </a:lnTo>
                <a:lnTo>
                  <a:pt x="335262" y="3097875"/>
                </a:lnTo>
                <a:lnTo>
                  <a:pt x="337755" y="3100628"/>
                </a:lnTo>
                <a:lnTo>
                  <a:pt x="338973" y="3099034"/>
                </a:lnTo>
                <a:lnTo>
                  <a:pt x="340190" y="3093500"/>
                </a:lnTo>
                <a:lnTo>
                  <a:pt x="342684" y="3106567"/>
                </a:lnTo>
                <a:lnTo>
                  <a:pt x="342684" y="3106161"/>
                </a:lnTo>
                <a:lnTo>
                  <a:pt x="343901" y="3100628"/>
                </a:lnTo>
                <a:lnTo>
                  <a:pt x="346366" y="3098657"/>
                </a:lnTo>
                <a:lnTo>
                  <a:pt x="347612" y="3102598"/>
                </a:lnTo>
                <a:lnTo>
                  <a:pt x="348830" y="3102192"/>
                </a:lnTo>
                <a:lnTo>
                  <a:pt x="351323" y="3093500"/>
                </a:lnTo>
                <a:lnTo>
                  <a:pt x="352541" y="3105350"/>
                </a:lnTo>
                <a:lnTo>
                  <a:pt x="353788" y="3100251"/>
                </a:lnTo>
                <a:lnTo>
                  <a:pt x="356252" y="3104539"/>
                </a:lnTo>
                <a:lnTo>
                  <a:pt x="357470" y="3099034"/>
                </a:lnTo>
                <a:lnTo>
                  <a:pt x="358716" y="3103003"/>
                </a:lnTo>
                <a:lnTo>
                  <a:pt x="361181" y="3103380"/>
                </a:lnTo>
                <a:lnTo>
                  <a:pt x="362398" y="3102192"/>
                </a:lnTo>
                <a:lnTo>
                  <a:pt x="363645" y="3095499"/>
                </a:lnTo>
                <a:lnTo>
                  <a:pt x="366109" y="3096658"/>
                </a:lnTo>
                <a:lnTo>
                  <a:pt x="367327" y="3094688"/>
                </a:lnTo>
                <a:lnTo>
                  <a:pt x="368573" y="3098252"/>
                </a:lnTo>
                <a:lnTo>
                  <a:pt x="369791" y="3096282"/>
                </a:lnTo>
                <a:lnTo>
                  <a:pt x="372284" y="3101410"/>
                </a:lnTo>
                <a:lnTo>
                  <a:pt x="374749" y="3101410"/>
                </a:lnTo>
                <a:lnTo>
                  <a:pt x="377184" y="3099816"/>
                </a:lnTo>
                <a:lnTo>
                  <a:pt x="378402" y="3101815"/>
                </a:lnTo>
                <a:lnTo>
                  <a:pt x="379648" y="3097093"/>
                </a:lnTo>
                <a:lnTo>
                  <a:pt x="382113" y="3102192"/>
                </a:lnTo>
                <a:lnTo>
                  <a:pt x="383330" y="3101815"/>
                </a:lnTo>
                <a:lnTo>
                  <a:pt x="384577" y="3095094"/>
                </a:lnTo>
                <a:lnTo>
                  <a:pt x="387041" y="3101815"/>
                </a:lnTo>
                <a:lnTo>
                  <a:pt x="388259" y="3103003"/>
                </a:lnTo>
                <a:lnTo>
                  <a:pt x="389506" y="3102192"/>
                </a:lnTo>
                <a:lnTo>
                  <a:pt x="391970" y="3099034"/>
                </a:lnTo>
                <a:lnTo>
                  <a:pt x="393188" y="3105350"/>
                </a:lnTo>
                <a:lnTo>
                  <a:pt x="394434" y="3105756"/>
                </a:lnTo>
                <a:lnTo>
                  <a:pt x="396899" y="3102192"/>
                </a:lnTo>
                <a:lnTo>
                  <a:pt x="398116" y="3099469"/>
                </a:lnTo>
                <a:lnTo>
                  <a:pt x="399363" y="3103785"/>
                </a:lnTo>
                <a:lnTo>
                  <a:pt x="401856" y="3100251"/>
                </a:lnTo>
                <a:lnTo>
                  <a:pt x="403074" y="3104973"/>
                </a:lnTo>
                <a:lnTo>
                  <a:pt x="404320" y="3097875"/>
                </a:lnTo>
                <a:lnTo>
                  <a:pt x="406785" y="3099034"/>
                </a:lnTo>
                <a:lnTo>
                  <a:pt x="408002" y="3105756"/>
                </a:lnTo>
                <a:lnTo>
                  <a:pt x="408002" y="3097093"/>
                </a:lnTo>
                <a:lnTo>
                  <a:pt x="410467" y="3098252"/>
                </a:lnTo>
                <a:lnTo>
                  <a:pt x="411713" y="3104539"/>
                </a:lnTo>
                <a:lnTo>
                  <a:pt x="412931" y="3101815"/>
                </a:lnTo>
                <a:lnTo>
                  <a:pt x="414178" y="3103380"/>
                </a:lnTo>
                <a:lnTo>
                  <a:pt x="416642" y="3098657"/>
                </a:lnTo>
                <a:lnTo>
                  <a:pt x="417860" y="3101815"/>
                </a:lnTo>
                <a:lnTo>
                  <a:pt x="419106" y="3099469"/>
                </a:lnTo>
                <a:lnTo>
                  <a:pt x="421571" y="3094688"/>
                </a:lnTo>
                <a:lnTo>
                  <a:pt x="422817" y="3099034"/>
                </a:lnTo>
                <a:lnTo>
                  <a:pt x="424064" y="3099034"/>
                </a:lnTo>
                <a:lnTo>
                  <a:pt x="426499" y="3093906"/>
                </a:lnTo>
                <a:lnTo>
                  <a:pt x="427746" y="3097441"/>
                </a:lnTo>
                <a:lnTo>
                  <a:pt x="428993" y="3084403"/>
                </a:lnTo>
                <a:lnTo>
                  <a:pt x="431428" y="3096658"/>
                </a:lnTo>
                <a:lnTo>
                  <a:pt x="432675" y="3102192"/>
                </a:lnTo>
                <a:lnTo>
                  <a:pt x="433921" y="3094688"/>
                </a:lnTo>
                <a:lnTo>
                  <a:pt x="436357" y="3099469"/>
                </a:lnTo>
                <a:lnTo>
                  <a:pt x="437574" y="3108131"/>
                </a:lnTo>
                <a:lnTo>
                  <a:pt x="438821" y="3096658"/>
                </a:lnTo>
                <a:lnTo>
                  <a:pt x="441256" y="3105350"/>
                </a:lnTo>
                <a:lnTo>
                  <a:pt x="442503" y="3099469"/>
                </a:lnTo>
                <a:lnTo>
                  <a:pt x="443749" y="3100251"/>
                </a:lnTo>
                <a:lnTo>
                  <a:pt x="446185" y="3098657"/>
                </a:lnTo>
                <a:lnTo>
                  <a:pt x="447431" y="3098252"/>
                </a:lnTo>
                <a:lnTo>
                  <a:pt x="448678" y="3097441"/>
                </a:lnTo>
                <a:lnTo>
                  <a:pt x="451142" y="3103380"/>
                </a:lnTo>
                <a:lnTo>
                  <a:pt x="452389" y="3099034"/>
                </a:lnTo>
                <a:lnTo>
                  <a:pt x="453607" y="3097441"/>
                </a:lnTo>
                <a:lnTo>
                  <a:pt x="456071" y="3102192"/>
                </a:lnTo>
                <a:lnTo>
                  <a:pt x="457318" y="3099816"/>
                </a:lnTo>
                <a:lnTo>
                  <a:pt x="458535" y="3102192"/>
                </a:lnTo>
                <a:lnTo>
                  <a:pt x="459782" y="3095094"/>
                </a:lnTo>
                <a:lnTo>
                  <a:pt x="462246" y="3100251"/>
                </a:lnTo>
                <a:lnTo>
                  <a:pt x="463464" y="3101815"/>
                </a:lnTo>
                <a:lnTo>
                  <a:pt x="464711" y="3094688"/>
                </a:lnTo>
                <a:lnTo>
                  <a:pt x="467175" y="3103003"/>
                </a:lnTo>
                <a:lnTo>
                  <a:pt x="468393" y="3093500"/>
                </a:lnTo>
                <a:lnTo>
                  <a:pt x="469639" y="3097875"/>
                </a:lnTo>
                <a:lnTo>
                  <a:pt x="472133" y="3101410"/>
                </a:lnTo>
                <a:lnTo>
                  <a:pt x="472133" y="3096658"/>
                </a:lnTo>
                <a:lnTo>
                  <a:pt x="473350" y="3092718"/>
                </a:lnTo>
                <a:lnTo>
                  <a:pt x="475815" y="3107349"/>
                </a:lnTo>
                <a:lnTo>
                  <a:pt x="477061" y="3099469"/>
                </a:lnTo>
                <a:lnTo>
                  <a:pt x="478279" y="3099469"/>
                </a:lnTo>
                <a:lnTo>
                  <a:pt x="480743" y="3095499"/>
                </a:lnTo>
                <a:lnTo>
                  <a:pt x="481990" y="3095876"/>
                </a:lnTo>
                <a:lnTo>
                  <a:pt x="483207" y="3093906"/>
                </a:lnTo>
                <a:lnTo>
                  <a:pt x="485672" y="3091936"/>
                </a:lnTo>
                <a:lnTo>
                  <a:pt x="486918" y="3097441"/>
                </a:lnTo>
                <a:lnTo>
                  <a:pt x="488136" y="3103003"/>
                </a:lnTo>
                <a:lnTo>
                  <a:pt x="490600" y="3097093"/>
                </a:lnTo>
                <a:lnTo>
                  <a:pt x="491847" y="3104191"/>
                </a:lnTo>
                <a:lnTo>
                  <a:pt x="493065" y="3089937"/>
                </a:lnTo>
                <a:lnTo>
                  <a:pt x="495529" y="3103003"/>
                </a:lnTo>
                <a:lnTo>
                  <a:pt x="496747" y="3108537"/>
                </a:lnTo>
                <a:lnTo>
                  <a:pt x="497964" y="3100628"/>
                </a:lnTo>
                <a:lnTo>
                  <a:pt x="500458" y="3099816"/>
                </a:lnTo>
                <a:lnTo>
                  <a:pt x="501675" y="3097093"/>
                </a:lnTo>
                <a:lnTo>
                  <a:pt x="502922" y="3096658"/>
                </a:lnTo>
                <a:lnTo>
                  <a:pt x="504140" y="3104191"/>
                </a:lnTo>
                <a:lnTo>
                  <a:pt x="506604" y="3103380"/>
                </a:lnTo>
                <a:lnTo>
                  <a:pt x="507851" y="3099034"/>
                </a:lnTo>
                <a:lnTo>
                  <a:pt x="509068" y="3100628"/>
                </a:lnTo>
                <a:lnTo>
                  <a:pt x="511533" y="3104539"/>
                </a:lnTo>
                <a:lnTo>
                  <a:pt x="512779" y="3103003"/>
                </a:lnTo>
                <a:lnTo>
                  <a:pt x="513997" y="3103003"/>
                </a:lnTo>
                <a:lnTo>
                  <a:pt x="516461" y="3101815"/>
                </a:lnTo>
                <a:lnTo>
                  <a:pt x="517708" y="3102598"/>
                </a:lnTo>
                <a:lnTo>
                  <a:pt x="518926" y="3100251"/>
                </a:lnTo>
                <a:lnTo>
                  <a:pt x="521419" y="3092718"/>
                </a:lnTo>
                <a:lnTo>
                  <a:pt x="522636" y="3098657"/>
                </a:lnTo>
                <a:lnTo>
                  <a:pt x="523883" y="3102598"/>
                </a:lnTo>
                <a:lnTo>
                  <a:pt x="526347" y="3099816"/>
                </a:lnTo>
                <a:lnTo>
                  <a:pt x="527565" y="3104191"/>
                </a:lnTo>
                <a:lnTo>
                  <a:pt x="528812" y="3099469"/>
                </a:lnTo>
                <a:lnTo>
                  <a:pt x="531276" y="3096658"/>
                </a:lnTo>
                <a:lnTo>
                  <a:pt x="532494" y="3099034"/>
                </a:lnTo>
                <a:lnTo>
                  <a:pt x="533740" y="3101410"/>
                </a:lnTo>
                <a:lnTo>
                  <a:pt x="536205" y="3103380"/>
                </a:lnTo>
                <a:lnTo>
                  <a:pt x="536205" y="3097875"/>
                </a:lnTo>
                <a:lnTo>
                  <a:pt x="537422" y="3098252"/>
                </a:lnTo>
                <a:lnTo>
                  <a:pt x="539916" y="3103003"/>
                </a:lnTo>
                <a:lnTo>
                  <a:pt x="541133" y="3094688"/>
                </a:lnTo>
                <a:lnTo>
                  <a:pt x="542351" y="3100628"/>
                </a:lnTo>
                <a:lnTo>
                  <a:pt x="544844" y="3104973"/>
                </a:lnTo>
                <a:lnTo>
                  <a:pt x="546062" y="3101815"/>
                </a:lnTo>
                <a:lnTo>
                  <a:pt x="547280" y="3104191"/>
                </a:lnTo>
                <a:lnTo>
                  <a:pt x="548555" y="3108537"/>
                </a:lnTo>
                <a:lnTo>
                  <a:pt x="551020" y="3101410"/>
                </a:lnTo>
                <a:lnTo>
                  <a:pt x="552237" y="3100628"/>
                </a:lnTo>
                <a:lnTo>
                  <a:pt x="553484" y="3098657"/>
                </a:lnTo>
                <a:lnTo>
                  <a:pt x="555948" y="3097093"/>
                </a:lnTo>
                <a:lnTo>
                  <a:pt x="557166" y="3084838"/>
                </a:lnTo>
                <a:lnTo>
                  <a:pt x="558384" y="3096658"/>
                </a:lnTo>
                <a:lnTo>
                  <a:pt x="560848" y="3101815"/>
                </a:lnTo>
                <a:lnTo>
                  <a:pt x="562066" y="3095876"/>
                </a:lnTo>
                <a:lnTo>
                  <a:pt x="563312" y="3096282"/>
                </a:lnTo>
                <a:lnTo>
                  <a:pt x="565776" y="3104191"/>
                </a:lnTo>
                <a:lnTo>
                  <a:pt x="566994" y="3102192"/>
                </a:lnTo>
                <a:lnTo>
                  <a:pt x="568241" y="3101410"/>
                </a:lnTo>
                <a:lnTo>
                  <a:pt x="570705" y="3097093"/>
                </a:lnTo>
                <a:lnTo>
                  <a:pt x="571952" y="3098252"/>
                </a:lnTo>
                <a:lnTo>
                  <a:pt x="573198" y="3105756"/>
                </a:lnTo>
                <a:lnTo>
                  <a:pt x="575634" y="3095499"/>
                </a:lnTo>
                <a:lnTo>
                  <a:pt x="576880" y="3097093"/>
                </a:lnTo>
                <a:lnTo>
                  <a:pt x="578127" y="3099469"/>
                </a:lnTo>
                <a:lnTo>
                  <a:pt x="580562" y="3093500"/>
                </a:lnTo>
                <a:lnTo>
                  <a:pt x="581809" y="3095499"/>
                </a:lnTo>
                <a:lnTo>
                  <a:pt x="583056" y="3093124"/>
                </a:lnTo>
                <a:lnTo>
                  <a:pt x="585491" y="3093500"/>
                </a:lnTo>
                <a:lnTo>
                  <a:pt x="586738" y="3092313"/>
                </a:lnTo>
                <a:lnTo>
                  <a:pt x="587984" y="3094688"/>
                </a:lnTo>
                <a:lnTo>
                  <a:pt x="590420" y="3097441"/>
                </a:lnTo>
                <a:lnTo>
                  <a:pt x="591666" y="3104539"/>
                </a:lnTo>
                <a:lnTo>
                  <a:pt x="592913" y="3095876"/>
                </a:lnTo>
                <a:lnTo>
                  <a:pt x="594131" y="3094688"/>
                </a:lnTo>
                <a:lnTo>
                  <a:pt x="596595" y="3099034"/>
                </a:lnTo>
                <a:lnTo>
                  <a:pt x="597842" y="3101004"/>
                </a:lnTo>
                <a:lnTo>
                  <a:pt x="599088" y="3093500"/>
                </a:lnTo>
                <a:lnTo>
                  <a:pt x="601552" y="3092718"/>
                </a:lnTo>
                <a:lnTo>
                  <a:pt x="601552" y="3096658"/>
                </a:lnTo>
                <a:lnTo>
                  <a:pt x="602770" y="3099469"/>
                </a:lnTo>
                <a:lnTo>
                  <a:pt x="605234" y="3095876"/>
                </a:lnTo>
                <a:lnTo>
                  <a:pt x="606481" y="3098657"/>
                </a:lnTo>
                <a:lnTo>
                  <a:pt x="607699" y="3094312"/>
                </a:lnTo>
                <a:lnTo>
                  <a:pt x="610163" y="3094312"/>
                </a:lnTo>
                <a:lnTo>
                  <a:pt x="611410" y="3095499"/>
                </a:lnTo>
                <a:lnTo>
                  <a:pt x="612627" y="3102598"/>
                </a:lnTo>
                <a:lnTo>
                  <a:pt x="615092" y="3100251"/>
                </a:lnTo>
                <a:lnTo>
                  <a:pt x="616338" y="3096282"/>
                </a:lnTo>
                <a:lnTo>
                  <a:pt x="617556" y="3095499"/>
                </a:lnTo>
                <a:lnTo>
                  <a:pt x="620020" y="3095094"/>
                </a:lnTo>
                <a:lnTo>
                  <a:pt x="621267" y="3082462"/>
                </a:lnTo>
                <a:lnTo>
                  <a:pt x="622485" y="3095499"/>
                </a:lnTo>
                <a:lnTo>
                  <a:pt x="624949" y="3101410"/>
                </a:lnTo>
                <a:lnTo>
                  <a:pt x="626196" y="3091125"/>
                </a:lnTo>
                <a:lnTo>
                  <a:pt x="627413" y="3091936"/>
                </a:lnTo>
                <a:lnTo>
                  <a:pt x="629878" y="3098657"/>
                </a:lnTo>
                <a:lnTo>
                  <a:pt x="631124" y="3088749"/>
                </a:lnTo>
                <a:lnTo>
                  <a:pt x="632342" y="3090748"/>
                </a:lnTo>
                <a:lnTo>
                  <a:pt x="634806" y="3096282"/>
                </a:lnTo>
                <a:lnTo>
                  <a:pt x="636053" y="3096282"/>
                </a:lnTo>
                <a:lnTo>
                  <a:pt x="637271" y="3096658"/>
                </a:lnTo>
                <a:lnTo>
                  <a:pt x="638488" y="3090342"/>
                </a:lnTo>
                <a:lnTo>
                  <a:pt x="640981" y="3092718"/>
                </a:lnTo>
                <a:lnTo>
                  <a:pt x="642199" y="3096282"/>
                </a:lnTo>
                <a:lnTo>
                  <a:pt x="643417" y="3095876"/>
                </a:lnTo>
                <a:lnTo>
                  <a:pt x="645910" y="3095094"/>
                </a:lnTo>
                <a:lnTo>
                  <a:pt x="647157" y="3086402"/>
                </a:lnTo>
                <a:lnTo>
                  <a:pt x="648374" y="3089155"/>
                </a:lnTo>
                <a:lnTo>
                  <a:pt x="650839" y="3095499"/>
                </a:lnTo>
                <a:lnTo>
                  <a:pt x="652085" y="3097441"/>
                </a:lnTo>
                <a:lnTo>
                  <a:pt x="653303" y="3102192"/>
                </a:lnTo>
                <a:lnTo>
                  <a:pt x="655767" y="3096658"/>
                </a:lnTo>
                <a:lnTo>
                  <a:pt x="657014" y="3097093"/>
                </a:lnTo>
                <a:lnTo>
                  <a:pt x="658232" y="3102192"/>
                </a:lnTo>
                <a:lnTo>
                  <a:pt x="660696" y="3089155"/>
                </a:lnTo>
                <a:lnTo>
                  <a:pt x="661943" y="3093500"/>
                </a:lnTo>
                <a:lnTo>
                  <a:pt x="663160" y="3088749"/>
                </a:lnTo>
                <a:lnTo>
                  <a:pt x="665625" y="3091125"/>
                </a:lnTo>
                <a:lnTo>
                  <a:pt x="665625" y="3089937"/>
                </a:lnTo>
                <a:lnTo>
                  <a:pt x="666871" y="3089560"/>
                </a:lnTo>
                <a:lnTo>
                  <a:pt x="669365" y="3091125"/>
                </a:lnTo>
                <a:lnTo>
                  <a:pt x="670582" y="3093124"/>
                </a:lnTo>
                <a:lnTo>
                  <a:pt x="671800" y="3089155"/>
                </a:lnTo>
                <a:lnTo>
                  <a:pt x="674293" y="3094312"/>
                </a:lnTo>
                <a:lnTo>
                  <a:pt x="675511" y="3092313"/>
                </a:lnTo>
                <a:lnTo>
                  <a:pt x="676729" y="3098657"/>
                </a:lnTo>
                <a:lnTo>
                  <a:pt x="679193" y="3097093"/>
                </a:lnTo>
                <a:lnTo>
                  <a:pt x="680411" y="3095094"/>
                </a:lnTo>
                <a:lnTo>
                  <a:pt x="681628" y="3096282"/>
                </a:lnTo>
                <a:lnTo>
                  <a:pt x="682875" y="3094312"/>
                </a:lnTo>
                <a:lnTo>
                  <a:pt x="685339" y="3087214"/>
                </a:lnTo>
                <a:lnTo>
                  <a:pt x="686557" y="3096282"/>
                </a:lnTo>
                <a:lnTo>
                  <a:pt x="687803" y="3091936"/>
                </a:lnTo>
                <a:lnTo>
                  <a:pt x="690268" y="3091125"/>
                </a:lnTo>
                <a:lnTo>
                  <a:pt x="691485" y="3096282"/>
                </a:lnTo>
                <a:lnTo>
                  <a:pt x="692732" y="3093500"/>
                </a:lnTo>
                <a:lnTo>
                  <a:pt x="695196" y="3088749"/>
                </a:lnTo>
                <a:lnTo>
                  <a:pt x="696443" y="3089937"/>
                </a:lnTo>
                <a:lnTo>
                  <a:pt x="697690" y="3095094"/>
                </a:lnTo>
                <a:lnTo>
                  <a:pt x="700154" y="3087967"/>
                </a:lnTo>
                <a:lnTo>
                  <a:pt x="701372" y="3089937"/>
                </a:lnTo>
                <a:lnTo>
                  <a:pt x="702618" y="3094688"/>
                </a:lnTo>
                <a:lnTo>
                  <a:pt x="705083" y="3095499"/>
                </a:lnTo>
                <a:lnTo>
                  <a:pt x="706300" y="3097093"/>
                </a:lnTo>
                <a:lnTo>
                  <a:pt x="707547" y="3096658"/>
                </a:lnTo>
                <a:lnTo>
                  <a:pt x="710011" y="3093906"/>
                </a:lnTo>
                <a:lnTo>
                  <a:pt x="711229" y="3094688"/>
                </a:lnTo>
                <a:lnTo>
                  <a:pt x="712476" y="3096282"/>
                </a:lnTo>
                <a:lnTo>
                  <a:pt x="714940" y="3093906"/>
                </a:lnTo>
                <a:lnTo>
                  <a:pt x="716158" y="3095499"/>
                </a:lnTo>
                <a:lnTo>
                  <a:pt x="717433" y="3088749"/>
                </a:lnTo>
                <a:lnTo>
                  <a:pt x="719869" y="3095499"/>
                </a:lnTo>
                <a:lnTo>
                  <a:pt x="721115" y="3095499"/>
                </a:lnTo>
                <a:lnTo>
                  <a:pt x="722362" y="3099469"/>
                </a:lnTo>
                <a:lnTo>
                  <a:pt x="724797" y="3089560"/>
                </a:lnTo>
                <a:lnTo>
                  <a:pt x="726044" y="3089560"/>
                </a:lnTo>
                <a:lnTo>
                  <a:pt x="727290" y="3095876"/>
                </a:lnTo>
                <a:lnTo>
                  <a:pt x="728508" y="3099469"/>
                </a:lnTo>
                <a:lnTo>
                  <a:pt x="729726" y="3092718"/>
                </a:lnTo>
                <a:lnTo>
                  <a:pt x="730972" y="3102598"/>
                </a:lnTo>
                <a:lnTo>
                  <a:pt x="732219" y="3101410"/>
                </a:lnTo>
                <a:lnTo>
                  <a:pt x="734654" y="3094688"/>
                </a:lnTo>
                <a:lnTo>
                  <a:pt x="735901" y="3084403"/>
                </a:lnTo>
                <a:lnTo>
                  <a:pt x="737148" y="3095094"/>
                </a:lnTo>
                <a:lnTo>
                  <a:pt x="739554" y="3095094"/>
                </a:lnTo>
                <a:lnTo>
                  <a:pt x="740801" y="3100628"/>
                </a:lnTo>
                <a:lnTo>
                  <a:pt x="742047" y="3098252"/>
                </a:lnTo>
                <a:lnTo>
                  <a:pt x="744483" y="3094688"/>
                </a:lnTo>
                <a:lnTo>
                  <a:pt x="745758" y="3098657"/>
                </a:lnTo>
                <a:lnTo>
                  <a:pt x="746976" y="3099469"/>
                </a:lnTo>
                <a:lnTo>
                  <a:pt x="749440" y="3085997"/>
                </a:lnTo>
                <a:lnTo>
                  <a:pt x="750687" y="3094312"/>
                </a:lnTo>
                <a:lnTo>
                  <a:pt x="751905" y="3094312"/>
                </a:lnTo>
                <a:lnTo>
                  <a:pt x="754369" y="3093906"/>
                </a:lnTo>
                <a:lnTo>
                  <a:pt x="755616" y="3096282"/>
                </a:lnTo>
                <a:lnTo>
                  <a:pt x="756833" y="3096282"/>
                </a:lnTo>
                <a:lnTo>
                  <a:pt x="759298" y="3092718"/>
                </a:lnTo>
                <a:lnTo>
                  <a:pt x="760544" y="3094688"/>
                </a:lnTo>
                <a:lnTo>
                  <a:pt x="761762" y="3093906"/>
                </a:lnTo>
                <a:lnTo>
                  <a:pt x="764226" y="3090748"/>
                </a:lnTo>
                <a:lnTo>
                  <a:pt x="765473" y="3099816"/>
                </a:lnTo>
                <a:lnTo>
                  <a:pt x="766719" y="3099469"/>
                </a:lnTo>
                <a:lnTo>
                  <a:pt x="769184" y="3096282"/>
                </a:lnTo>
                <a:lnTo>
                  <a:pt x="770430" y="3100251"/>
                </a:lnTo>
                <a:lnTo>
                  <a:pt x="771648" y="3109319"/>
                </a:lnTo>
                <a:lnTo>
                  <a:pt x="772866" y="3097875"/>
                </a:lnTo>
                <a:lnTo>
                  <a:pt x="775359" y="3094312"/>
                </a:lnTo>
                <a:lnTo>
                  <a:pt x="776577" y="3103785"/>
                </a:lnTo>
                <a:lnTo>
                  <a:pt x="777794" y="3102598"/>
                </a:lnTo>
                <a:lnTo>
                  <a:pt x="780288" y="3097875"/>
                </a:lnTo>
                <a:lnTo>
                  <a:pt x="781505" y="3102192"/>
                </a:lnTo>
                <a:lnTo>
                  <a:pt x="782723" y="3102598"/>
                </a:lnTo>
                <a:lnTo>
                  <a:pt x="785216" y="3092313"/>
                </a:lnTo>
                <a:lnTo>
                  <a:pt x="786434" y="3094312"/>
                </a:lnTo>
                <a:lnTo>
                  <a:pt x="787652" y="3097875"/>
                </a:lnTo>
                <a:lnTo>
                  <a:pt x="790145" y="3094312"/>
                </a:lnTo>
                <a:lnTo>
                  <a:pt x="791363" y="3094688"/>
                </a:lnTo>
                <a:lnTo>
                  <a:pt x="792580" y="3103003"/>
                </a:lnTo>
                <a:lnTo>
                  <a:pt x="793827" y="3097093"/>
                </a:lnTo>
                <a:lnTo>
                  <a:pt x="795074" y="3095094"/>
                </a:lnTo>
                <a:lnTo>
                  <a:pt x="796320" y="3097093"/>
                </a:lnTo>
                <a:lnTo>
                  <a:pt x="798756" y="3101410"/>
                </a:lnTo>
                <a:lnTo>
                  <a:pt x="799973" y="3095499"/>
                </a:lnTo>
                <a:lnTo>
                  <a:pt x="801220" y="3099034"/>
                </a:lnTo>
                <a:lnTo>
                  <a:pt x="803684" y="3105350"/>
                </a:lnTo>
                <a:lnTo>
                  <a:pt x="804902" y="3109319"/>
                </a:lnTo>
                <a:lnTo>
                  <a:pt x="806148" y="3096658"/>
                </a:lnTo>
                <a:lnTo>
                  <a:pt x="808613" y="3095876"/>
                </a:lnTo>
                <a:lnTo>
                  <a:pt x="809830" y="3098252"/>
                </a:lnTo>
                <a:lnTo>
                  <a:pt x="811077" y="3096658"/>
                </a:lnTo>
                <a:lnTo>
                  <a:pt x="813541" y="3087214"/>
                </a:lnTo>
                <a:lnTo>
                  <a:pt x="814759" y="3106567"/>
                </a:lnTo>
                <a:lnTo>
                  <a:pt x="816006" y="3102598"/>
                </a:lnTo>
                <a:lnTo>
                  <a:pt x="817252" y="3107755"/>
                </a:lnTo>
                <a:lnTo>
                  <a:pt x="819717" y="3098657"/>
                </a:lnTo>
                <a:lnTo>
                  <a:pt x="820934" y="3095499"/>
                </a:lnTo>
                <a:lnTo>
                  <a:pt x="822181" y="3099816"/>
                </a:lnTo>
                <a:lnTo>
                  <a:pt x="824645" y="3099034"/>
                </a:lnTo>
                <a:lnTo>
                  <a:pt x="825863" y="3096658"/>
                </a:lnTo>
                <a:lnTo>
                  <a:pt x="827110" y="3099816"/>
                </a:lnTo>
                <a:lnTo>
                  <a:pt x="829574" y="3093500"/>
                </a:lnTo>
                <a:lnTo>
                  <a:pt x="830792" y="3092718"/>
                </a:lnTo>
                <a:lnTo>
                  <a:pt x="832038" y="3093500"/>
                </a:lnTo>
                <a:lnTo>
                  <a:pt x="834503" y="3096282"/>
                </a:lnTo>
                <a:lnTo>
                  <a:pt x="835720" y="3096282"/>
                </a:lnTo>
                <a:lnTo>
                  <a:pt x="836967" y="3092718"/>
                </a:lnTo>
                <a:lnTo>
                  <a:pt x="839431" y="3093906"/>
                </a:lnTo>
                <a:lnTo>
                  <a:pt x="840649" y="3094688"/>
                </a:lnTo>
                <a:lnTo>
                  <a:pt x="841895" y="3096658"/>
                </a:lnTo>
                <a:lnTo>
                  <a:pt x="844389" y="3096658"/>
                </a:lnTo>
                <a:lnTo>
                  <a:pt x="845606" y="3094688"/>
                </a:lnTo>
                <a:lnTo>
                  <a:pt x="846853" y="3093906"/>
                </a:lnTo>
                <a:lnTo>
                  <a:pt x="849317" y="3091559"/>
                </a:lnTo>
                <a:lnTo>
                  <a:pt x="850535" y="3095499"/>
                </a:lnTo>
                <a:lnTo>
                  <a:pt x="851782" y="3094312"/>
                </a:lnTo>
                <a:lnTo>
                  <a:pt x="854246" y="3093124"/>
                </a:lnTo>
                <a:lnTo>
                  <a:pt x="855464" y="3090342"/>
                </a:lnTo>
                <a:lnTo>
                  <a:pt x="856710" y="3100251"/>
                </a:lnTo>
                <a:lnTo>
                  <a:pt x="859146" y="3088749"/>
                </a:lnTo>
                <a:lnTo>
                  <a:pt x="859146" y="3091936"/>
                </a:lnTo>
                <a:lnTo>
                  <a:pt x="860363" y="3100251"/>
                </a:lnTo>
                <a:lnTo>
                  <a:pt x="861610" y="3091936"/>
                </a:lnTo>
                <a:lnTo>
                  <a:pt x="864074" y="3088749"/>
                </a:lnTo>
                <a:lnTo>
                  <a:pt x="865321" y="3096658"/>
                </a:lnTo>
                <a:lnTo>
                  <a:pt x="866568" y="3100628"/>
                </a:lnTo>
                <a:lnTo>
                  <a:pt x="869003" y="3100628"/>
                </a:lnTo>
                <a:lnTo>
                  <a:pt x="870250" y="3090342"/>
                </a:lnTo>
                <a:lnTo>
                  <a:pt x="871496" y="3096282"/>
                </a:lnTo>
                <a:lnTo>
                  <a:pt x="873932" y="3098657"/>
                </a:lnTo>
                <a:lnTo>
                  <a:pt x="875178" y="3093500"/>
                </a:lnTo>
                <a:lnTo>
                  <a:pt x="876425" y="3088749"/>
                </a:lnTo>
                <a:lnTo>
                  <a:pt x="878860" y="3094688"/>
                </a:lnTo>
                <a:lnTo>
                  <a:pt x="880107" y="3093500"/>
                </a:lnTo>
                <a:lnTo>
                  <a:pt x="881353" y="3097093"/>
                </a:lnTo>
                <a:lnTo>
                  <a:pt x="883789" y="3091125"/>
                </a:lnTo>
                <a:lnTo>
                  <a:pt x="885035" y="3090748"/>
                </a:lnTo>
                <a:lnTo>
                  <a:pt x="886282" y="3086779"/>
                </a:lnTo>
                <a:lnTo>
                  <a:pt x="888717" y="3084838"/>
                </a:lnTo>
                <a:lnTo>
                  <a:pt x="889964" y="3096658"/>
                </a:lnTo>
                <a:lnTo>
                  <a:pt x="891211" y="3093906"/>
                </a:lnTo>
                <a:lnTo>
                  <a:pt x="893675" y="3092718"/>
                </a:lnTo>
                <a:lnTo>
                  <a:pt x="894922" y="3090342"/>
                </a:lnTo>
                <a:lnTo>
                  <a:pt x="896139" y="3095094"/>
                </a:lnTo>
                <a:lnTo>
                  <a:pt x="898604" y="3089155"/>
                </a:lnTo>
                <a:lnTo>
                  <a:pt x="899850" y="3095499"/>
                </a:lnTo>
                <a:lnTo>
                  <a:pt x="901068" y="3100251"/>
                </a:lnTo>
                <a:lnTo>
                  <a:pt x="903532" y="3082462"/>
                </a:lnTo>
                <a:lnTo>
                  <a:pt x="904779" y="3088372"/>
                </a:lnTo>
                <a:lnTo>
                  <a:pt x="905997" y="3089155"/>
                </a:lnTo>
                <a:lnTo>
                  <a:pt x="907243" y="3094688"/>
                </a:lnTo>
                <a:lnTo>
                  <a:pt x="909708" y="3087967"/>
                </a:lnTo>
                <a:lnTo>
                  <a:pt x="910925" y="3091125"/>
                </a:lnTo>
                <a:lnTo>
                  <a:pt x="912172" y="3099816"/>
                </a:lnTo>
                <a:lnTo>
                  <a:pt x="914665" y="3089155"/>
                </a:lnTo>
                <a:lnTo>
                  <a:pt x="915883" y="3085997"/>
                </a:lnTo>
                <a:lnTo>
                  <a:pt x="917101" y="3082462"/>
                </a:lnTo>
                <a:lnTo>
                  <a:pt x="919565" y="3086779"/>
                </a:lnTo>
                <a:lnTo>
                  <a:pt x="920782" y="3090342"/>
                </a:lnTo>
                <a:lnTo>
                  <a:pt x="922000" y="3086779"/>
                </a:lnTo>
                <a:lnTo>
                  <a:pt x="923247" y="3093500"/>
                </a:lnTo>
                <a:lnTo>
                  <a:pt x="924493" y="3093500"/>
                </a:lnTo>
                <a:lnTo>
                  <a:pt x="925711" y="3085620"/>
                </a:lnTo>
                <a:lnTo>
                  <a:pt x="928175" y="3087561"/>
                </a:lnTo>
                <a:lnTo>
                  <a:pt x="929422" y="3088749"/>
                </a:lnTo>
                <a:lnTo>
                  <a:pt x="930640" y="3085620"/>
                </a:lnTo>
                <a:lnTo>
                  <a:pt x="933104" y="3087967"/>
                </a:lnTo>
                <a:lnTo>
                  <a:pt x="934351" y="3085185"/>
                </a:lnTo>
                <a:lnTo>
                  <a:pt x="935568" y="3083244"/>
                </a:lnTo>
                <a:lnTo>
                  <a:pt x="938033" y="3083621"/>
                </a:lnTo>
                <a:lnTo>
                  <a:pt x="939279" y="3078899"/>
                </a:lnTo>
                <a:lnTo>
                  <a:pt x="940497" y="3080463"/>
                </a:lnTo>
                <a:lnTo>
                  <a:pt x="942990" y="3078087"/>
                </a:lnTo>
                <a:lnTo>
                  <a:pt x="944208" y="3077305"/>
                </a:lnTo>
                <a:lnTo>
                  <a:pt x="945455" y="3083621"/>
                </a:lnTo>
                <a:lnTo>
                  <a:pt x="947919" y="3073742"/>
                </a:lnTo>
                <a:lnTo>
                  <a:pt x="949137" y="3071395"/>
                </a:lnTo>
                <a:lnTo>
                  <a:pt x="950383" y="3074147"/>
                </a:lnTo>
                <a:lnTo>
                  <a:pt x="951601" y="3072148"/>
                </a:lnTo>
                <a:lnTo>
                  <a:pt x="954065" y="3075335"/>
                </a:lnTo>
                <a:lnTo>
                  <a:pt x="955312" y="3076117"/>
                </a:lnTo>
                <a:lnTo>
                  <a:pt x="956530" y="3077740"/>
                </a:lnTo>
                <a:lnTo>
                  <a:pt x="958994" y="3072148"/>
                </a:lnTo>
                <a:lnTo>
                  <a:pt x="960240" y="3073365"/>
                </a:lnTo>
                <a:lnTo>
                  <a:pt x="961458" y="3076117"/>
                </a:lnTo>
                <a:lnTo>
                  <a:pt x="963951" y="3083244"/>
                </a:lnTo>
                <a:lnTo>
                  <a:pt x="965169" y="3076929"/>
                </a:lnTo>
                <a:lnTo>
                  <a:pt x="966416" y="3079681"/>
                </a:lnTo>
                <a:lnTo>
                  <a:pt x="968880" y="3085185"/>
                </a:lnTo>
                <a:lnTo>
                  <a:pt x="970098" y="3079304"/>
                </a:lnTo>
                <a:lnTo>
                  <a:pt x="971344" y="3081651"/>
                </a:lnTo>
                <a:lnTo>
                  <a:pt x="973809" y="3084838"/>
                </a:lnTo>
                <a:lnTo>
                  <a:pt x="975026" y="3084838"/>
                </a:lnTo>
                <a:lnTo>
                  <a:pt x="976273" y="3085185"/>
                </a:lnTo>
                <a:lnTo>
                  <a:pt x="978737" y="3077740"/>
                </a:lnTo>
                <a:lnTo>
                  <a:pt x="979955" y="3083244"/>
                </a:lnTo>
                <a:lnTo>
                  <a:pt x="981173" y="3080463"/>
                </a:lnTo>
                <a:lnTo>
                  <a:pt x="983637" y="3079304"/>
                </a:lnTo>
                <a:lnTo>
                  <a:pt x="984855" y="3082057"/>
                </a:lnTo>
                <a:lnTo>
                  <a:pt x="986101" y="3086402"/>
                </a:lnTo>
                <a:lnTo>
                  <a:pt x="987348" y="3083621"/>
                </a:lnTo>
                <a:lnTo>
                  <a:pt x="988566" y="3082462"/>
                </a:lnTo>
                <a:lnTo>
                  <a:pt x="989783" y="3081651"/>
                </a:lnTo>
                <a:lnTo>
                  <a:pt x="992277" y="3069019"/>
                </a:lnTo>
                <a:lnTo>
                  <a:pt x="993523" y="3082839"/>
                </a:lnTo>
                <a:lnTo>
                  <a:pt x="994741" y="3082057"/>
                </a:lnTo>
                <a:lnTo>
                  <a:pt x="995988" y="3078899"/>
                </a:lnTo>
                <a:lnTo>
                  <a:pt x="998452" y="3084838"/>
                </a:lnTo>
                <a:lnTo>
                  <a:pt x="999669" y="3081651"/>
                </a:lnTo>
                <a:lnTo>
                  <a:pt x="1000916" y="3087561"/>
                </a:lnTo>
                <a:lnTo>
                  <a:pt x="1003380" y="3074958"/>
                </a:lnTo>
                <a:lnTo>
                  <a:pt x="1004598" y="3080086"/>
                </a:lnTo>
                <a:lnTo>
                  <a:pt x="1005845" y="3071395"/>
                </a:lnTo>
                <a:lnTo>
                  <a:pt x="1008309" y="3076929"/>
                </a:lnTo>
                <a:lnTo>
                  <a:pt x="1009527" y="3081651"/>
                </a:lnTo>
                <a:lnTo>
                  <a:pt x="1010773" y="3073365"/>
                </a:lnTo>
                <a:lnTo>
                  <a:pt x="1013238" y="3067426"/>
                </a:lnTo>
                <a:lnTo>
                  <a:pt x="1014484" y="3076929"/>
                </a:lnTo>
                <a:lnTo>
                  <a:pt x="1015731" y="3066267"/>
                </a:lnTo>
                <a:lnTo>
                  <a:pt x="1018166" y="3063109"/>
                </a:lnTo>
                <a:lnTo>
                  <a:pt x="1019413" y="3069396"/>
                </a:lnTo>
                <a:lnTo>
                  <a:pt x="1020660" y="3069396"/>
                </a:lnTo>
                <a:lnTo>
                  <a:pt x="1023095" y="3061110"/>
                </a:lnTo>
                <a:lnTo>
                  <a:pt x="1024342" y="3065050"/>
                </a:lnTo>
                <a:lnTo>
                  <a:pt x="1025588" y="3069396"/>
                </a:lnTo>
                <a:lnTo>
                  <a:pt x="1028024" y="3073365"/>
                </a:lnTo>
                <a:lnTo>
                  <a:pt x="1029270" y="3071395"/>
                </a:lnTo>
                <a:lnTo>
                  <a:pt x="1030517" y="3074147"/>
                </a:lnTo>
                <a:lnTo>
                  <a:pt x="1032952" y="3072148"/>
                </a:lnTo>
                <a:lnTo>
                  <a:pt x="1034199" y="3075335"/>
                </a:lnTo>
                <a:lnTo>
                  <a:pt x="1035446" y="3072148"/>
                </a:lnTo>
                <a:lnTo>
                  <a:pt x="1037881" y="3072959"/>
                </a:lnTo>
                <a:lnTo>
                  <a:pt x="1039127" y="3069396"/>
                </a:lnTo>
                <a:lnTo>
                  <a:pt x="1040345" y="3076929"/>
                </a:lnTo>
                <a:lnTo>
                  <a:pt x="1041592" y="3059111"/>
                </a:lnTo>
                <a:lnTo>
                  <a:pt x="1044056" y="3061110"/>
                </a:lnTo>
                <a:lnTo>
                  <a:pt x="1045274" y="3063109"/>
                </a:lnTo>
                <a:lnTo>
                  <a:pt x="1046520" y="3063109"/>
                </a:lnTo>
                <a:lnTo>
                  <a:pt x="1048985" y="3057170"/>
                </a:lnTo>
                <a:lnTo>
                  <a:pt x="1050202" y="3056764"/>
                </a:lnTo>
                <a:lnTo>
                  <a:pt x="1051449" y="3055576"/>
                </a:lnTo>
                <a:lnTo>
                  <a:pt x="1052667" y="3065050"/>
                </a:lnTo>
                <a:lnTo>
                  <a:pt x="1053913" y="3054388"/>
                </a:lnTo>
                <a:lnTo>
                  <a:pt x="1055131" y="3057952"/>
                </a:lnTo>
                <a:lnTo>
                  <a:pt x="1057595" y="3057952"/>
                </a:lnTo>
                <a:lnTo>
                  <a:pt x="1058842" y="3048855"/>
                </a:lnTo>
                <a:lnTo>
                  <a:pt x="1060060" y="3025561"/>
                </a:lnTo>
                <a:lnTo>
                  <a:pt x="1062553" y="2979728"/>
                </a:lnTo>
                <a:lnTo>
                  <a:pt x="1063800" y="2947308"/>
                </a:lnTo>
                <a:lnTo>
                  <a:pt x="1065017" y="2920451"/>
                </a:lnTo>
                <a:lnTo>
                  <a:pt x="1067482" y="2858017"/>
                </a:lnTo>
                <a:lnTo>
                  <a:pt x="1068728" y="2816935"/>
                </a:lnTo>
                <a:lnTo>
                  <a:pt x="1069946" y="2769914"/>
                </a:lnTo>
                <a:lnTo>
                  <a:pt x="1072410" y="2718517"/>
                </a:lnTo>
                <a:lnTo>
                  <a:pt x="1074875" y="2616971"/>
                </a:lnTo>
                <a:lnTo>
                  <a:pt x="1077339" y="2257401"/>
                </a:lnTo>
                <a:lnTo>
                  <a:pt x="1078585" y="1884823"/>
                </a:lnTo>
                <a:lnTo>
                  <a:pt x="1079803" y="1221367"/>
                </a:lnTo>
                <a:lnTo>
                  <a:pt x="1081021" y="0"/>
                </a:lnTo>
              </a:path>
            </a:pathLst>
          </a:custGeom>
          <a:ln w="57979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92042" y="1516359"/>
            <a:ext cx="13970" cy="219710"/>
          </a:xfrm>
          <a:custGeom>
            <a:avLst/>
            <a:gdLst/>
            <a:ahLst/>
            <a:cxnLst/>
            <a:rect l="l" t="t" r="r" b="b"/>
            <a:pathLst>
              <a:path w="13970" h="219710">
                <a:moveTo>
                  <a:pt x="0" y="0"/>
                </a:moveTo>
                <a:lnTo>
                  <a:pt x="1246" y="67968"/>
                </a:lnTo>
                <a:lnTo>
                  <a:pt x="2464" y="96012"/>
                </a:lnTo>
                <a:lnTo>
                  <a:pt x="6175" y="219693"/>
                </a:lnTo>
                <a:lnTo>
                  <a:pt x="7392" y="179393"/>
                </a:lnTo>
                <a:lnTo>
                  <a:pt x="8639" y="10285"/>
                </a:lnTo>
                <a:lnTo>
                  <a:pt x="9857" y="782"/>
                </a:lnTo>
                <a:lnTo>
                  <a:pt x="11103" y="63216"/>
                </a:lnTo>
                <a:lnTo>
                  <a:pt x="13568" y="15007"/>
                </a:lnTo>
                <a:lnTo>
                  <a:pt x="13568" y="0"/>
                </a:lnTo>
              </a:path>
            </a:pathLst>
          </a:custGeom>
          <a:ln w="57983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15467" y="1516359"/>
            <a:ext cx="1199515" cy="3116580"/>
          </a:xfrm>
          <a:custGeom>
            <a:avLst/>
            <a:gdLst/>
            <a:ahLst/>
            <a:cxnLst/>
            <a:rect l="l" t="t" r="r" b="b"/>
            <a:pathLst>
              <a:path w="1199514" h="3116579">
                <a:moveTo>
                  <a:pt x="0" y="0"/>
                </a:moveTo>
                <a:lnTo>
                  <a:pt x="1246" y="22105"/>
                </a:lnTo>
                <a:lnTo>
                  <a:pt x="2493" y="54930"/>
                </a:lnTo>
                <a:lnTo>
                  <a:pt x="3710" y="52149"/>
                </a:lnTo>
                <a:lnTo>
                  <a:pt x="6175" y="94853"/>
                </a:lnTo>
                <a:lnTo>
                  <a:pt x="7421" y="126027"/>
                </a:lnTo>
                <a:lnTo>
                  <a:pt x="8639" y="178206"/>
                </a:lnTo>
                <a:lnTo>
                  <a:pt x="11103" y="161634"/>
                </a:lnTo>
                <a:lnTo>
                  <a:pt x="12350" y="156071"/>
                </a:lnTo>
                <a:lnTo>
                  <a:pt x="13568" y="121305"/>
                </a:lnTo>
                <a:lnTo>
                  <a:pt x="16032" y="240263"/>
                </a:lnTo>
                <a:lnTo>
                  <a:pt x="18496" y="327556"/>
                </a:lnTo>
                <a:lnTo>
                  <a:pt x="20961" y="341810"/>
                </a:lnTo>
                <a:lnTo>
                  <a:pt x="22207" y="374577"/>
                </a:lnTo>
                <a:lnTo>
                  <a:pt x="23425" y="444950"/>
                </a:lnTo>
                <a:lnTo>
                  <a:pt x="25889" y="493506"/>
                </a:lnTo>
                <a:lnTo>
                  <a:pt x="27107" y="570572"/>
                </a:lnTo>
                <a:lnTo>
                  <a:pt x="28354" y="631847"/>
                </a:lnTo>
                <a:lnTo>
                  <a:pt x="32036" y="786702"/>
                </a:lnTo>
                <a:lnTo>
                  <a:pt x="33282" y="829378"/>
                </a:lnTo>
                <a:lnTo>
                  <a:pt x="35747" y="887495"/>
                </a:lnTo>
                <a:lnTo>
                  <a:pt x="36964" y="925042"/>
                </a:lnTo>
                <a:lnTo>
                  <a:pt x="38211" y="957810"/>
                </a:lnTo>
                <a:lnTo>
                  <a:pt x="40675" y="1007207"/>
                </a:lnTo>
                <a:lnTo>
                  <a:pt x="41893" y="1047883"/>
                </a:lnTo>
                <a:lnTo>
                  <a:pt x="43139" y="1043566"/>
                </a:lnTo>
                <a:lnTo>
                  <a:pt x="44357" y="1055416"/>
                </a:lnTo>
                <a:lnTo>
                  <a:pt x="46850" y="1109941"/>
                </a:lnTo>
                <a:lnTo>
                  <a:pt x="48068" y="1137204"/>
                </a:lnTo>
                <a:lnTo>
                  <a:pt x="49315" y="1132887"/>
                </a:lnTo>
                <a:lnTo>
                  <a:pt x="50561" y="1179068"/>
                </a:lnTo>
                <a:lnTo>
                  <a:pt x="51779" y="1183037"/>
                </a:lnTo>
                <a:lnTo>
                  <a:pt x="52997" y="1204331"/>
                </a:lnTo>
                <a:lnTo>
                  <a:pt x="55490" y="1219802"/>
                </a:lnTo>
                <a:lnTo>
                  <a:pt x="56708" y="1233216"/>
                </a:lnTo>
                <a:lnTo>
                  <a:pt x="57925" y="1233593"/>
                </a:lnTo>
                <a:lnTo>
                  <a:pt x="60419" y="1273922"/>
                </a:lnTo>
                <a:lnTo>
                  <a:pt x="61636" y="1299214"/>
                </a:lnTo>
                <a:lnTo>
                  <a:pt x="62854" y="1302372"/>
                </a:lnTo>
                <a:lnTo>
                  <a:pt x="65347" y="1354116"/>
                </a:lnTo>
                <a:lnTo>
                  <a:pt x="66565" y="1358838"/>
                </a:lnTo>
                <a:lnTo>
                  <a:pt x="67783" y="1378626"/>
                </a:lnTo>
                <a:lnTo>
                  <a:pt x="70276" y="1425648"/>
                </a:lnTo>
                <a:lnTo>
                  <a:pt x="71494" y="1446188"/>
                </a:lnTo>
                <a:lnTo>
                  <a:pt x="72711" y="1447376"/>
                </a:lnTo>
                <a:lnTo>
                  <a:pt x="75205" y="1512158"/>
                </a:lnTo>
                <a:lnTo>
                  <a:pt x="76451" y="1507406"/>
                </a:lnTo>
                <a:lnTo>
                  <a:pt x="77669" y="1542984"/>
                </a:lnTo>
                <a:lnTo>
                  <a:pt x="80133" y="1573056"/>
                </a:lnTo>
                <a:lnTo>
                  <a:pt x="81380" y="1592786"/>
                </a:lnTo>
                <a:lnTo>
                  <a:pt x="82597" y="1616485"/>
                </a:lnTo>
                <a:lnTo>
                  <a:pt x="85062" y="1667070"/>
                </a:lnTo>
                <a:lnTo>
                  <a:pt x="86279" y="1701054"/>
                </a:lnTo>
                <a:lnTo>
                  <a:pt x="87497" y="1704588"/>
                </a:lnTo>
                <a:lnTo>
                  <a:pt x="88744" y="1727534"/>
                </a:lnTo>
                <a:lnTo>
                  <a:pt x="91208" y="1771398"/>
                </a:lnTo>
                <a:lnTo>
                  <a:pt x="92426" y="1812857"/>
                </a:lnTo>
                <a:lnTo>
                  <a:pt x="93672" y="1850404"/>
                </a:lnTo>
                <a:lnTo>
                  <a:pt x="96137" y="1881259"/>
                </a:lnTo>
                <a:lnTo>
                  <a:pt x="97383" y="1897860"/>
                </a:lnTo>
                <a:lnTo>
                  <a:pt x="98630" y="1917996"/>
                </a:lnTo>
                <a:lnTo>
                  <a:pt x="101065" y="1959078"/>
                </a:lnTo>
                <a:lnTo>
                  <a:pt x="102312" y="1962642"/>
                </a:lnTo>
                <a:lnTo>
                  <a:pt x="103559" y="1989904"/>
                </a:lnTo>
                <a:lnTo>
                  <a:pt x="105994" y="2027045"/>
                </a:lnTo>
                <a:lnTo>
                  <a:pt x="107241" y="2068157"/>
                </a:lnTo>
                <a:lnTo>
                  <a:pt x="108487" y="2091074"/>
                </a:lnTo>
                <a:lnTo>
                  <a:pt x="110923" y="2120683"/>
                </a:lnTo>
                <a:lnTo>
                  <a:pt x="112169" y="2132503"/>
                </a:lnTo>
                <a:lnTo>
                  <a:pt x="113416" y="2157014"/>
                </a:lnTo>
                <a:lnTo>
                  <a:pt x="114634" y="2217507"/>
                </a:lnTo>
                <a:lnTo>
                  <a:pt x="115851" y="2235643"/>
                </a:lnTo>
                <a:lnTo>
                  <a:pt x="117098" y="2243958"/>
                </a:lnTo>
                <a:lnTo>
                  <a:pt x="119562" y="2269251"/>
                </a:lnTo>
                <a:lnTo>
                  <a:pt x="120780" y="2295702"/>
                </a:lnTo>
                <a:lnTo>
                  <a:pt x="122026" y="2298483"/>
                </a:lnTo>
                <a:lnTo>
                  <a:pt x="124520" y="2349879"/>
                </a:lnTo>
                <a:lnTo>
                  <a:pt x="125737" y="2364858"/>
                </a:lnTo>
                <a:lnTo>
                  <a:pt x="126984" y="2367233"/>
                </a:lnTo>
                <a:lnTo>
                  <a:pt x="129448" y="2407939"/>
                </a:lnTo>
                <a:lnTo>
                  <a:pt x="130666" y="2426510"/>
                </a:lnTo>
                <a:lnTo>
                  <a:pt x="131913" y="2441546"/>
                </a:lnTo>
                <a:lnTo>
                  <a:pt x="133130" y="2467215"/>
                </a:lnTo>
                <a:lnTo>
                  <a:pt x="135595" y="2477500"/>
                </a:lnTo>
                <a:lnTo>
                  <a:pt x="136841" y="2498041"/>
                </a:lnTo>
                <a:lnTo>
                  <a:pt x="138059" y="2503575"/>
                </a:lnTo>
                <a:lnTo>
                  <a:pt x="140523" y="2532836"/>
                </a:lnTo>
                <a:lnTo>
                  <a:pt x="141770" y="2552567"/>
                </a:lnTo>
                <a:lnTo>
                  <a:pt x="142988" y="2566009"/>
                </a:lnTo>
                <a:lnTo>
                  <a:pt x="145481" y="2584957"/>
                </a:lnTo>
                <a:lnTo>
                  <a:pt x="146699" y="2608685"/>
                </a:lnTo>
                <a:lnTo>
                  <a:pt x="147916" y="2604339"/>
                </a:lnTo>
                <a:lnTo>
                  <a:pt x="150381" y="2620158"/>
                </a:lnTo>
                <a:lnTo>
                  <a:pt x="151627" y="2638700"/>
                </a:lnTo>
                <a:lnTo>
                  <a:pt x="152845" y="2661240"/>
                </a:lnTo>
                <a:lnTo>
                  <a:pt x="155309" y="2678623"/>
                </a:lnTo>
                <a:lnTo>
                  <a:pt x="156556" y="2675842"/>
                </a:lnTo>
                <a:lnTo>
                  <a:pt x="157774" y="2687720"/>
                </a:lnTo>
                <a:lnTo>
                  <a:pt x="160238" y="2703510"/>
                </a:lnTo>
                <a:lnTo>
                  <a:pt x="161484" y="2707450"/>
                </a:lnTo>
                <a:lnTo>
                  <a:pt x="162702" y="2728802"/>
                </a:lnTo>
                <a:lnTo>
                  <a:pt x="165166" y="2758441"/>
                </a:lnTo>
                <a:lnTo>
                  <a:pt x="166413" y="2758441"/>
                </a:lnTo>
                <a:lnTo>
                  <a:pt x="167631" y="2752096"/>
                </a:lnTo>
                <a:lnTo>
                  <a:pt x="170095" y="2780170"/>
                </a:lnTo>
                <a:lnTo>
                  <a:pt x="171342" y="2801493"/>
                </a:lnTo>
                <a:lnTo>
                  <a:pt x="172588" y="2805027"/>
                </a:lnTo>
                <a:lnTo>
                  <a:pt x="175053" y="2812995"/>
                </a:lnTo>
                <a:lnTo>
                  <a:pt x="176270" y="2822034"/>
                </a:lnTo>
                <a:lnTo>
                  <a:pt x="177517" y="2830349"/>
                </a:lnTo>
                <a:lnTo>
                  <a:pt x="178735" y="2833941"/>
                </a:lnTo>
                <a:lnTo>
                  <a:pt x="179981" y="2856424"/>
                </a:lnTo>
                <a:lnTo>
                  <a:pt x="181199" y="2854830"/>
                </a:lnTo>
                <a:lnTo>
                  <a:pt x="182446" y="2862363"/>
                </a:lnTo>
                <a:lnTo>
                  <a:pt x="184910" y="2873024"/>
                </a:lnTo>
                <a:lnTo>
                  <a:pt x="186128" y="2869867"/>
                </a:lnTo>
                <a:lnTo>
                  <a:pt x="187374" y="2885685"/>
                </a:lnTo>
                <a:lnTo>
                  <a:pt x="189839" y="2899881"/>
                </a:lnTo>
                <a:lnTo>
                  <a:pt x="191056" y="2898723"/>
                </a:lnTo>
                <a:lnTo>
                  <a:pt x="192303" y="2906603"/>
                </a:lnTo>
                <a:lnTo>
                  <a:pt x="194796" y="2912542"/>
                </a:lnTo>
                <a:lnTo>
                  <a:pt x="196014" y="2920857"/>
                </a:lnTo>
                <a:lnTo>
                  <a:pt x="197232" y="2922016"/>
                </a:lnTo>
                <a:lnTo>
                  <a:pt x="199725" y="2924797"/>
                </a:lnTo>
                <a:lnTo>
                  <a:pt x="200942" y="2927550"/>
                </a:lnTo>
                <a:lnTo>
                  <a:pt x="202160" y="2934677"/>
                </a:lnTo>
                <a:lnTo>
                  <a:pt x="204653" y="2945338"/>
                </a:lnTo>
                <a:lnTo>
                  <a:pt x="205871" y="2952842"/>
                </a:lnTo>
                <a:lnTo>
                  <a:pt x="207089" y="2951249"/>
                </a:lnTo>
                <a:lnTo>
                  <a:pt x="209553" y="2961128"/>
                </a:lnTo>
                <a:lnTo>
                  <a:pt x="211988" y="2952436"/>
                </a:lnTo>
                <a:lnTo>
                  <a:pt x="214482" y="2957564"/>
                </a:lnTo>
                <a:lnTo>
                  <a:pt x="215699" y="2966691"/>
                </a:lnTo>
                <a:lnTo>
                  <a:pt x="216917" y="2972195"/>
                </a:lnTo>
                <a:lnTo>
                  <a:pt x="219410" y="2980481"/>
                </a:lnTo>
                <a:lnTo>
                  <a:pt x="220628" y="2988390"/>
                </a:lnTo>
                <a:lnTo>
                  <a:pt x="221875" y="2989607"/>
                </a:lnTo>
                <a:lnTo>
                  <a:pt x="223121" y="2987232"/>
                </a:lnTo>
                <a:lnTo>
                  <a:pt x="225586" y="2998675"/>
                </a:lnTo>
                <a:lnTo>
                  <a:pt x="226803" y="3007367"/>
                </a:lnTo>
                <a:lnTo>
                  <a:pt x="228050" y="3006990"/>
                </a:lnTo>
                <a:lnTo>
                  <a:pt x="230514" y="2998675"/>
                </a:lnTo>
                <a:lnTo>
                  <a:pt x="231732" y="2997893"/>
                </a:lnTo>
                <a:lnTo>
                  <a:pt x="232979" y="3005397"/>
                </a:lnTo>
                <a:lnTo>
                  <a:pt x="235443" y="3006208"/>
                </a:lnTo>
                <a:lnTo>
                  <a:pt x="236661" y="3007367"/>
                </a:lnTo>
                <a:lnTo>
                  <a:pt x="237907" y="3010525"/>
                </a:lnTo>
                <a:lnTo>
                  <a:pt x="240371" y="3025156"/>
                </a:lnTo>
                <a:lnTo>
                  <a:pt x="241589" y="3024374"/>
                </a:lnTo>
                <a:lnTo>
                  <a:pt x="242865" y="3028719"/>
                </a:lnTo>
                <a:lnTo>
                  <a:pt x="244082" y="3028285"/>
                </a:lnTo>
                <a:lnTo>
                  <a:pt x="245300" y="3028285"/>
                </a:lnTo>
                <a:lnTo>
                  <a:pt x="246547" y="3031066"/>
                </a:lnTo>
                <a:lnTo>
                  <a:pt x="249011" y="3030689"/>
                </a:lnTo>
                <a:lnTo>
                  <a:pt x="250229" y="3027502"/>
                </a:lnTo>
                <a:lnTo>
                  <a:pt x="251475" y="3035441"/>
                </a:lnTo>
                <a:lnTo>
                  <a:pt x="253940" y="3049260"/>
                </a:lnTo>
                <a:lnTo>
                  <a:pt x="255157" y="3040540"/>
                </a:lnTo>
                <a:lnTo>
                  <a:pt x="256404" y="3031066"/>
                </a:lnTo>
                <a:lnTo>
                  <a:pt x="258868" y="3045291"/>
                </a:lnTo>
                <a:lnTo>
                  <a:pt x="260086" y="3046479"/>
                </a:lnTo>
                <a:lnTo>
                  <a:pt x="261333" y="3047290"/>
                </a:lnTo>
                <a:lnTo>
                  <a:pt x="263797" y="3051636"/>
                </a:lnTo>
                <a:lnTo>
                  <a:pt x="265015" y="3047290"/>
                </a:lnTo>
                <a:lnTo>
                  <a:pt x="266261" y="3050854"/>
                </a:lnTo>
                <a:lnTo>
                  <a:pt x="267479" y="3069801"/>
                </a:lnTo>
                <a:lnTo>
                  <a:pt x="269914" y="3048478"/>
                </a:lnTo>
                <a:lnTo>
                  <a:pt x="271190" y="3052418"/>
                </a:lnTo>
                <a:lnTo>
                  <a:pt x="272408" y="3054388"/>
                </a:lnTo>
                <a:lnTo>
                  <a:pt x="274872" y="3057546"/>
                </a:lnTo>
                <a:lnTo>
                  <a:pt x="276119" y="3056764"/>
                </a:lnTo>
                <a:lnTo>
                  <a:pt x="277336" y="3063109"/>
                </a:lnTo>
                <a:lnTo>
                  <a:pt x="279800" y="3062703"/>
                </a:lnTo>
                <a:lnTo>
                  <a:pt x="281047" y="3061921"/>
                </a:lnTo>
                <a:lnTo>
                  <a:pt x="282265" y="3060328"/>
                </a:lnTo>
                <a:lnTo>
                  <a:pt x="284729" y="3073742"/>
                </a:lnTo>
                <a:lnTo>
                  <a:pt x="285976" y="3065485"/>
                </a:lnTo>
                <a:lnTo>
                  <a:pt x="287193" y="3068208"/>
                </a:lnTo>
                <a:lnTo>
                  <a:pt x="289658" y="3067831"/>
                </a:lnTo>
                <a:lnTo>
                  <a:pt x="290904" y="3069396"/>
                </a:lnTo>
                <a:lnTo>
                  <a:pt x="292151" y="3076523"/>
                </a:lnTo>
                <a:lnTo>
                  <a:pt x="294615" y="3072583"/>
                </a:lnTo>
                <a:lnTo>
                  <a:pt x="295862" y="3069396"/>
                </a:lnTo>
                <a:lnTo>
                  <a:pt x="297080" y="3073742"/>
                </a:lnTo>
                <a:lnTo>
                  <a:pt x="299544" y="3075335"/>
                </a:lnTo>
                <a:lnTo>
                  <a:pt x="300791" y="3081274"/>
                </a:lnTo>
                <a:lnTo>
                  <a:pt x="302008" y="3072148"/>
                </a:lnTo>
                <a:lnTo>
                  <a:pt x="304473" y="3074524"/>
                </a:lnTo>
                <a:lnTo>
                  <a:pt x="305719" y="3080086"/>
                </a:lnTo>
                <a:lnTo>
                  <a:pt x="306937" y="3078899"/>
                </a:lnTo>
                <a:lnTo>
                  <a:pt x="308155" y="3077740"/>
                </a:lnTo>
                <a:lnTo>
                  <a:pt x="309401" y="3082839"/>
                </a:lnTo>
                <a:lnTo>
                  <a:pt x="310648" y="3086402"/>
                </a:lnTo>
                <a:lnTo>
                  <a:pt x="311866" y="3082462"/>
                </a:lnTo>
                <a:lnTo>
                  <a:pt x="314330" y="3076523"/>
                </a:lnTo>
                <a:lnTo>
                  <a:pt x="315577" y="3082057"/>
                </a:lnTo>
                <a:lnTo>
                  <a:pt x="316794" y="3083244"/>
                </a:lnTo>
                <a:lnTo>
                  <a:pt x="319258" y="3086402"/>
                </a:lnTo>
                <a:lnTo>
                  <a:pt x="320505" y="3082462"/>
                </a:lnTo>
                <a:lnTo>
                  <a:pt x="321752" y="3083244"/>
                </a:lnTo>
                <a:lnTo>
                  <a:pt x="324216" y="3080463"/>
                </a:lnTo>
                <a:lnTo>
                  <a:pt x="325434" y="3080869"/>
                </a:lnTo>
                <a:lnTo>
                  <a:pt x="326680" y="3080086"/>
                </a:lnTo>
                <a:lnTo>
                  <a:pt x="329116" y="3082462"/>
                </a:lnTo>
                <a:lnTo>
                  <a:pt x="330333" y="3087561"/>
                </a:lnTo>
                <a:lnTo>
                  <a:pt x="331580" y="3099816"/>
                </a:lnTo>
                <a:lnTo>
                  <a:pt x="334044" y="3082462"/>
                </a:lnTo>
                <a:lnTo>
                  <a:pt x="335262" y="3090342"/>
                </a:lnTo>
                <a:lnTo>
                  <a:pt x="336509" y="3089155"/>
                </a:lnTo>
                <a:lnTo>
                  <a:pt x="338973" y="3089560"/>
                </a:lnTo>
                <a:lnTo>
                  <a:pt x="340191" y="3086779"/>
                </a:lnTo>
                <a:lnTo>
                  <a:pt x="341437" y="3089560"/>
                </a:lnTo>
                <a:lnTo>
                  <a:pt x="343931" y="3084838"/>
                </a:lnTo>
                <a:lnTo>
                  <a:pt x="345148" y="3087214"/>
                </a:lnTo>
                <a:lnTo>
                  <a:pt x="346366" y="3088372"/>
                </a:lnTo>
                <a:lnTo>
                  <a:pt x="348859" y="3092718"/>
                </a:lnTo>
                <a:lnTo>
                  <a:pt x="350077" y="3093124"/>
                </a:lnTo>
                <a:lnTo>
                  <a:pt x="351295" y="3093500"/>
                </a:lnTo>
                <a:lnTo>
                  <a:pt x="353788" y="3091125"/>
                </a:lnTo>
                <a:lnTo>
                  <a:pt x="355006" y="3089937"/>
                </a:lnTo>
                <a:lnTo>
                  <a:pt x="356223" y="3093500"/>
                </a:lnTo>
                <a:lnTo>
                  <a:pt x="357470" y="3094312"/>
                </a:lnTo>
                <a:lnTo>
                  <a:pt x="359934" y="3090342"/>
                </a:lnTo>
                <a:lnTo>
                  <a:pt x="361152" y="3093906"/>
                </a:lnTo>
                <a:lnTo>
                  <a:pt x="362398" y="3100251"/>
                </a:lnTo>
                <a:lnTo>
                  <a:pt x="364863" y="3087561"/>
                </a:lnTo>
                <a:lnTo>
                  <a:pt x="366080" y="3084838"/>
                </a:lnTo>
                <a:lnTo>
                  <a:pt x="367327" y="3093906"/>
                </a:lnTo>
                <a:lnTo>
                  <a:pt x="369820" y="3091125"/>
                </a:lnTo>
                <a:lnTo>
                  <a:pt x="371038" y="3096282"/>
                </a:lnTo>
                <a:lnTo>
                  <a:pt x="371038" y="3087214"/>
                </a:lnTo>
                <a:lnTo>
                  <a:pt x="373502" y="3089937"/>
                </a:lnTo>
                <a:lnTo>
                  <a:pt x="374749" y="3091530"/>
                </a:lnTo>
                <a:lnTo>
                  <a:pt x="375967" y="3087967"/>
                </a:lnTo>
                <a:lnTo>
                  <a:pt x="378431" y="3087967"/>
                </a:lnTo>
                <a:lnTo>
                  <a:pt x="379678" y="3093500"/>
                </a:lnTo>
                <a:lnTo>
                  <a:pt x="380895" y="3089155"/>
                </a:lnTo>
                <a:lnTo>
                  <a:pt x="383360" y="3094312"/>
                </a:lnTo>
                <a:lnTo>
                  <a:pt x="384606" y="3095499"/>
                </a:lnTo>
                <a:lnTo>
                  <a:pt x="385824" y="3090342"/>
                </a:lnTo>
                <a:lnTo>
                  <a:pt x="388288" y="3090748"/>
                </a:lnTo>
                <a:lnTo>
                  <a:pt x="389506" y="3091530"/>
                </a:lnTo>
                <a:lnTo>
                  <a:pt x="390753" y="3095499"/>
                </a:lnTo>
                <a:lnTo>
                  <a:pt x="393217" y="3088372"/>
                </a:lnTo>
                <a:lnTo>
                  <a:pt x="394435" y="3092313"/>
                </a:lnTo>
                <a:lnTo>
                  <a:pt x="395681" y="3111695"/>
                </a:lnTo>
                <a:lnTo>
                  <a:pt x="398145" y="3092718"/>
                </a:lnTo>
                <a:lnTo>
                  <a:pt x="399363" y="3093500"/>
                </a:lnTo>
                <a:lnTo>
                  <a:pt x="400610" y="3094312"/>
                </a:lnTo>
                <a:lnTo>
                  <a:pt x="401856" y="3092718"/>
                </a:lnTo>
                <a:lnTo>
                  <a:pt x="404292" y="3087561"/>
                </a:lnTo>
                <a:lnTo>
                  <a:pt x="405538" y="3091936"/>
                </a:lnTo>
                <a:lnTo>
                  <a:pt x="406785" y="3097441"/>
                </a:lnTo>
                <a:lnTo>
                  <a:pt x="409220" y="3094312"/>
                </a:lnTo>
                <a:lnTo>
                  <a:pt x="410467" y="3092718"/>
                </a:lnTo>
                <a:lnTo>
                  <a:pt x="411714" y="3088749"/>
                </a:lnTo>
                <a:lnTo>
                  <a:pt x="414149" y="3090748"/>
                </a:lnTo>
                <a:lnTo>
                  <a:pt x="415396" y="3089937"/>
                </a:lnTo>
                <a:lnTo>
                  <a:pt x="416642" y="3090748"/>
                </a:lnTo>
                <a:lnTo>
                  <a:pt x="419107" y="3092718"/>
                </a:lnTo>
                <a:lnTo>
                  <a:pt x="420353" y="3098657"/>
                </a:lnTo>
                <a:lnTo>
                  <a:pt x="421571" y="3097875"/>
                </a:lnTo>
                <a:lnTo>
                  <a:pt x="424035" y="3089155"/>
                </a:lnTo>
                <a:lnTo>
                  <a:pt x="425282" y="3098252"/>
                </a:lnTo>
                <a:lnTo>
                  <a:pt x="426500" y="3095876"/>
                </a:lnTo>
                <a:lnTo>
                  <a:pt x="428964" y="3094312"/>
                </a:lnTo>
                <a:lnTo>
                  <a:pt x="430211" y="3094688"/>
                </a:lnTo>
                <a:lnTo>
                  <a:pt x="431428" y="3095876"/>
                </a:lnTo>
                <a:lnTo>
                  <a:pt x="433893" y="3098252"/>
                </a:lnTo>
                <a:lnTo>
                  <a:pt x="435139" y="3097875"/>
                </a:lnTo>
                <a:lnTo>
                  <a:pt x="436357" y="3088749"/>
                </a:lnTo>
                <a:lnTo>
                  <a:pt x="437603" y="3084403"/>
                </a:lnTo>
                <a:lnTo>
                  <a:pt x="438821" y="3089937"/>
                </a:lnTo>
                <a:lnTo>
                  <a:pt x="440097" y="3090342"/>
                </a:lnTo>
                <a:lnTo>
                  <a:pt x="442532" y="3086402"/>
                </a:lnTo>
                <a:lnTo>
                  <a:pt x="443779" y="3096282"/>
                </a:lnTo>
                <a:lnTo>
                  <a:pt x="445025" y="3092718"/>
                </a:lnTo>
                <a:lnTo>
                  <a:pt x="446243" y="3103003"/>
                </a:lnTo>
                <a:lnTo>
                  <a:pt x="448678" y="3091936"/>
                </a:lnTo>
                <a:lnTo>
                  <a:pt x="449925" y="3095876"/>
                </a:lnTo>
                <a:lnTo>
                  <a:pt x="451143" y="3093124"/>
                </a:lnTo>
                <a:lnTo>
                  <a:pt x="453607" y="3091936"/>
                </a:lnTo>
                <a:lnTo>
                  <a:pt x="454854" y="3088372"/>
                </a:lnTo>
                <a:lnTo>
                  <a:pt x="456071" y="3090342"/>
                </a:lnTo>
                <a:lnTo>
                  <a:pt x="458536" y="3097875"/>
                </a:lnTo>
                <a:lnTo>
                  <a:pt x="459782" y="3112071"/>
                </a:lnTo>
                <a:lnTo>
                  <a:pt x="461000" y="3091936"/>
                </a:lnTo>
                <a:lnTo>
                  <a:pt x="463464" y="3093124"/>
                </a:lnTo>
                <a:lnTo>
                  <a:pt x="464711" y="3097093"/>
                </a:lnTo>
                <a:lnTo>
                  <a:pt x="465929" y="3088749"/>
                </a:lnTo>
                <a:lnTo>
                  <a:pt x="468422" y="3091530"/>
                </a:lnTo>
                <a:lnTo>
                  <a:pt x="469640" y="3095094"/>
                </a:lnTo>
                <a:lnTo>
                  <a:pt x="470886" y="3091936"/>
                </a:lnTo>
                <a:lnTo>
                  <a:pt x="473351" y="3093500"/>
                </a:lnTo>
                <a:lnTo>
                  <a:pt x="474568" y="3096658"/>
                </a:lnTo>
                <a:lnTo>
                  <a:pt x="475815" y="3092313"/>
                </a:lnTo>
                <a:lnTo>
                  <a:pt x="478279" y="3087967"/>
                </a:lnTo>
                <a:lnTo>
                  <a:pt x="479497" y="3093124"/>
                </a:lnTo>
                <a:lnTo>
                  <a:pt x="480743" y="3095094"/>
                </a:lnTo>
                <a:lnTo>
                  <a:pt x="483208" y="3092718"/>
                </a:lnTo>
                <a:lnTo>
                  <a:pt x="484425" y="3089560"/>
                </a:lnTo>
                <a:lnTo>
                  <a:pt x="485672" y="3091936"/>
                </a:lnTo>
                <a:lnTo>
                  <a:pt x="488136" y="3094312"/>
                </a:lnTo>
                <a:lnTo>
                  <a:pt x="489383" y="3093906"/>
                </a:lnTo>
                <a:lnTo>
                  <a:pt x="490601" y="3095094"/>
                </a:lnTo>
                <a:lnTo>
                  <a:pt x="491847" y="3090342"/>
                </a:lnTo>
                <a:lnTo>
                  <a:pt x="494312" y="3087967"/>
                </a:lnTo>
                <a:lnTo>
                  <a:pt x="495529" y="3095499"/>
                </a:lnTo>
                <a:lnTo>
                  <a:pt x="496776" y="3094312"/>
                </a:lnTo>
                <a:lnTo>
                  <a:pt x="499240" y="3089937"/>
                </a:lnTo>
                <a:lnTo>
                  <a:pt x="500458" y="3087561"/>
                </a:lnTo>
                <a:lnTo>
                  <a:pt x="500458" y="3089937"/>
                </a:lnTo>
                <a:lnTo>
                  <a:pt x="502951" y="3092313"/>
                </a:lnTo>
                <a:lnTo>
                  <a:pt x="504169" y="3089155"/>
                </a:lnTo>
                <a:lnTo>
                  <a:pt x="505387" y="3085185"/>
                </a:lnTo>
                <a:lnTo>
                  <a:pt x="507880" y="3089560"/>
                </a:lnTo>
                <a:lnTo>
                  <a:pt x="509098" y="3092718"/>
                </a:lnTo>
                <a:lnTo>
                  <a:pt x="510286" y="3099469"/>
                </a:lnTo>
                <a:lnTo>
                  <a:pt x="512780" y="3094312"/>
                </a:lnTo>
                <a:lnTo>
                  <a:pt x="513997" y="3091530"/>
                </a:lnTo>
                <a:lnTo>
                  <a:pt x="515215" y="3095499"/>
                </a:lnTo>
                <a:lnTo>
                  <a:pt x="517708" y="3090342"/>
                </a:lnTo>
                <a:lnTo>
                  <a:pt x="518955" y="3087561"/>
                </a:lnTo>
                <a:lnTo>
                  <a:pt x="520172" y="3095094"/>
                </a:lnTo>
                <a:lnTo>
                  <a:pt x="522637" y="3092718"/>
                </a:lnTo>
                <a:lnTo>
                  <a:pt x="523883" y="3102598"/>
                </a:lnTo>
                <a:lnTo>
                  <a:pt x="525101" y="3093906"/>
                </a:lnTo>
                <a:lnTo>
                  <a:pt x="527565" y="3089937"/>
                </a:lnTo>
                <a:lnTo>
                  <a:pt x="528812" y="3092718"/>
                </a:lnTo>
                <a:lnTo>
                  <a:pt x="530030" y="3092313"/>
                </a:lnTo>
                <a:lnTo>
                  <a:pt x="532494" y="3091936"/>
                </a:lnTo>
                <a:lnTo>
                  <a:pt x="533741" y="3090342"/>
                </a:lnTo>
                <a:lnTo>
                  <a:pt x="534958" y="3089937"/>
                </a:lnTo>
                <a:lnTo>
                  <a:pt x="536205" y="3090748"/>
                </a:lnTo>
                <a:lnTo>
                  <a:pt x="538669" y="3089155"/>
                </a:lnTo>
                <a:lnTo>
                  <a:pt x="539916" y="3084403"/>
                </a:lnTo>
                <a:lnTo>
                  <a:pt x="541163" y="3093124"/>
                </a:lnTo>
                <a:lnTo>
                  <a:pt x="543598" y="3091530"/>
                </a:lnTo>
                <a:lnTo>
                  <a:pt x="544845" y="3086402"/>
                </a:lnTo>
                <a:lnTo>
                  <a:pt x="546091" y="3091936"/>
                </a:lnTo>
                <a:lnTo>
                  <a:pt x="548527" y="3090342"/>
                </a:lnTo>
                <a:lnTo>
                  <a:pt x="549773" y="3092313"/>
                </a:lnTo>
                <a:lnTo>
                  <a:pt x="551020" y="3089937"/>
                </a:lnTo>
                <a:lnTo>
                  <a:pt x="553455" y="3091936"/>
                </a:lnTo>
                <a:lnTo>
                  <a:pt x="554702" y="3098657"/>
                </a:lnTo>
                <a:lnTo>
                  <a:pt x="555948" y="3090748"/>
                </a:lnTo>
                <a:lnTo>
                  <a:pt x="558384" y="3086779"/>
                </a:lnTo>
                <a:lnTo>
                  <a:pt x="559630" y="3092313"/>
                </a:lnTo>
                <a:lnTo>
                  <a:pt x="560877" y="3091936"/>
                </a:lnTo>
                <a:lnTo>
                  <a:pt x="563312" y="3095876"/>
                </a:lnTo>
                <a:lnTo>
                  <a:pt x="564559" y="3095499"/>
                </a:lnTo>
                <a:lnTo>
                  <a:pt x="564559" y="3092718"/>
                </a:lnTo>
                <a:lnTo>
                  <a:pt x="567052" y="3090342"/>
                </a:lnTo>
                <a:lnTo>
                  <a:pt x="568270" y="3091125"/>
                </a:lnTo>
                <a:lnTo>
                  <a:pt x="569488" y="3094312"/>
                </a:lnTo>
                <a:lnTo>
                  <a:pt x="571952" y="3089937"/>
                </a:lnTo>
                <a:lnTo>
                  <a:pt x="573170" y="3089155"/>
                </a:lnTo>
                <a:lnTo>
                  <a:pt x="574416" y="3095094"/>
                </a:lnTo>
                <a:lnTo>
                  <a:pt x="576881" y="3094312"/>
                </a:lnTo>
                <a:lnTo>
                  <a:pt x="578098" y="3095094"/>
                </a:lnTo>
                <a:lnTo>
                  <a:pt x="579345" y="3098252"/>
                </a:lnTo>
                <a:lnTo>
                  <a:pt x="580563" y="3091530"/>
                </a:lnTo>
                <a:lnTo>
                  <a:pt x="583027" y="3086402"/>
                </a:lnTo>
                <a:lnTo>
                  <a:pt x="584274" y="3091530"/>
                </a:lnTo>
                <a:lnTo>
                  <a:pt x="585491" y="3091936"/>
                </a:lnTo>
                <a:lnTo>
                  <a:pt x="587985" y="3107349"/>
                </a:lnTo>
                <a:lnTo>
                  <a:pt x="589231" y="3097875"/>
                </a:lnTo>
                <a:lnTo>
                  <a:pt x="590449" y="3093500"/>
                </a:lnTo>
                <a:lnTo>
                  <a:pt x="592913" y="3101004"/>
                </a:lnTo>
                <a:lnTo>
                  <a:pt x="594160" y="3090342"/>
                </a:lnTo>
                <a:lnTo>
                  <a:pt x="595378" y="3093500"/>
                </a:lnTo>
                <a:lnTo>
                  <a:pt x="597842" y="3098252"/>
                </a:lnTo>
                <a:lnTo>
                  <a:pt x="599088" y="3099469"/>
                </a:lnTo>
                <a:lnTo>
                  <a:pt x="600306" y="3096282"/>
                </a:lnTo>
                <a:lnTo>
                  <a:pt x="602770" y="3095499"/>
                </a:lnTo>
                <a:lnTo>
                  <a:pt x="604017" y="3096658"/>
                </a:lnTo>
                <a:lnTo>
                  <a:pt x="605235" y="3097441"/>
                </a:lnTo>
                <a:lnTo>
                  <a:pt x="607699" y="3093124"/>
                </a:lnTo>
                <a:lnTo>
                  <a:pt x="608946" y="3096282"/>
                </a:lnTo>
                <a:lnTo>
                  <a:pt x="610163" y="3098657"/>
                </a:lnTo>
                <a:lnTo>
                  <a:pt x="612628" y="3093500"/>
                </a:lnTo>
                <a:lnTo>
                  <a:pt x="613874" y="3093500"/>
                </a:lnTo>
                <a:lnTo>
                  <a:pt x="615092" y="3091125"/>
                </a:lnTo>
                <a:lnTo>
                  <a:pt x="617585" y="3093500"/>
                </a:lnTo>
                <a:lnTo>
                  <a:pt x="618803" y="3097875"/>
                </a:lnTo>
                <a:lnTo>
                  <a:pt x="620050" y="3094312"/>
                </a:lnTo>
                <a:lnTo>
                  <a:pt x="622514" y="3089155"/>
                </a:lnTo>
                <a:lnTo>
                  <a:pt x="623732" y="3093500"/>
                </a:lnTo>
                <a:lnTo>
                  <a:pt x="624978" y="3086779"/>
                </a:lnTo>
                <a:lnTo>
                  <a:pt x="626196" y="3088749"/>
                </a:lnTo>
                <a:lnTo>
                  <a:pt x="628660" y="3090342"/>
                </a:lnTo>
                <a:lnTo>
                  <a:pt x="628660" y="3085997"/>
                </a:lnTo>
                <a:lnTo>
                  <a:pt x="629878" y="3092313"/>
                </a:lnTo>
                <a:lnTo>
                  <a:pt x="632342" y="3093124"/>
                </a:lnTo>
                <a:lnTo>
                  <a:pt x="633560" y="3093906"/>
                </a:lnTo>
                <a:lnTo>
                  <a:pt x="634807" y="3083621"/>
                </a:lnTo>
                <a:lnTo>
                  <a:pt x="637300" y="3090748"/>
                </a:lnTo>
                <a:lnTo>
                  <a:pt x="638517" y="3100251"/>
                </a:lnTo>
                <a:lnTo>
                  <a:pt x="639735" y="3089937"/>
                </a:lnTo>
                <a:lnTo>
                  <a:pt x="642228" y="3093906"/>
                </a:lnTo>
                <a:lnTo>
                  <a:pt x="643446" y="3100251"/>
                </a:lnTo>
                <a:lnTo>
                  <a:pt x="644664" y="3093124"/>
                </a:lnTo>
                <a:lnTo>
                  <a:pt x="647157" y="3085185"/>
                </a:lnTo>
                <a:lnTo>
                  <a:pt x="648375" y="3091530"/>
                </a:lnTo>
                <a:lnTo>
                  <a:pt x="649592" y="3093124"/>
                </a:lnTo>
                <a:lnTo>
                  <a:pt x="652086" y="3102192"/>
                </a:lnTo>
                <a:lnTo>
                  <a:pt x="653303" y="3097875"/>
                </a:lnTo>
                <a:lnTo>
                  <a:pt x="654521" y="3088372"/>
                </a:lnTo>
                <a:lnTo>
                  <a:pt x="657014" y="3089560"/>
                </a:lnTo>
                <a:lnTo>
                  <a:pt x="658232" y="3092313"/>
                </a:lnTo>
                <a:lnTo>
                  <a:pt x="659450" y="3097093"/>
                </a:lnTo>
                <a:lnTo>
                  <a:pt x="661943" y="3096658"/>
                </a:lnTo>
                <a:lnTo>
                  <a:pt x="663161" y="3092718"/>
                </a:lnTo>
                <a:lnTo>
                  <a:pt x="664378" y="3097875"/>
                </a:lnTo>
                <a:lnTo>
                  <a:pt x="666872" y="3099034"/>
                </a:lnTo>
                <a:lnTo>
                  <a:pt x="668118" y="3101410"/>
                </a:lnTo>
                <a:lnTo>
                  <a:pt x="669336" y="3101815"/>
                </a:lnTo>
                <a:lnTo>
                  <a:pt x="670583" y="3099816"/>
                </a:lnTo>
                <a:lnTo>
                  <a:pt x="673047" y="3101004"/>
                </a:lnTo>
                <a:lnTo>
                  <a:pt x="674265" y="3095499"/>
                </a:lnTo>
                <a:lnTo>
                  <a:pt x="675511" y="3096282"/>
                </a:lnTo>
                <a:lnTo>
                  <a:pt x="677975" y="3098657"/>
                </a:lnTo>
                <a:lnTo>
                  <a:pt x="679193" y="3099469"/>
                </a:lnTo>
                <a:lnTo>
                  <a:pt x="680440" y="3091125"/>
                </a:lnTo>
                <a:lnTo>
                  <a:pt x="682904" y="3093906"/>
                </a:lnTo>
                <a:lnTo>
                  <a:pt x="684122" y="3095499"/>
                </a:lnTo>
                <a:lnTo>
                  <a:pt x="685368" y="3103003"/>
                </a:lnTo>
                <a:lnTo>
                  <a:pt x="687833" y="3095094"/>
                </a:lnTo>
                <a:lnTo>
                  <a:pt x="689079" y="3093124"/>
                </a:lnTo>
                <a:lnTo>
                  <a:pt x="690297" y="3094688"/>
                </a:lnTo>
                <a:lnTo>
                  <a:pt x="692732" y="3093124"/>
                </a:lnTo>
                <a:lnTo>
                  <a:pt x="693979" y="3094688"/>
                </a:lnTo>
                <a:lnTo>
                  <a:pt x="693979" y="3100251"/>
                </a:lnTo>
                <a:lnTo>
                  <a:pt x="696443" y="3094312"/>
                </a:lnTo>
                <a:lnTo>
                  <a:pt x="697661" y="3093906"/>
                </a:lnTo>
                <a:lnTo>
                  <a:pt x="698908" y="3083244"/>
                </a:lnTo>
                <a:lnTo>
                  <a:pt x="701372" y="3098657"/>
                </a:lnTo>
                <a:lnTo>
                  <a:pt x="702590" y="3102598"/>
                </a:lnTo>
                <a:lnTo>
                  <a:pt x="703836" y="3095499"/>
                </a:lnTo>
                <a:lnTo>
                  <a:pt x="706301" y="3097875"/>
                </a:lnTo>
                <a:lnTo>
                  <a:pt x="707518" y="3096282"/>
                </a:lnTo>
                <a:lnTo>
                  <a:pt x="708765" y="3095499"/>
                </a:lnTo>
                <a:lnTo>
                  <a:pt x="711229" y="3090342"/>
                </a:lnTo>
                <a:lnTo>
                  <a:pt x="712447" y="3099816"/>
                </a:lnTo>
                <a:lnTo>
                  <a:pt x="713694" y="3100628"/>
                </a:lnTo>
                <a:lnTo>
                  <a:pt x="714940" y="3090342"/>
                </a:lnTo>
                <a:lnTo>
                  <a:pt x="717404" y="3091936"/>
                </a:lnTo>
                <a:lnTo>
                  <a:pt x="718651" y="3098252"/>
                </a:lnTo>
                <a:lnTo>
                  <a:pt x="719869" y="3097875"/>
                </a:lnTo>
                <a:lnTo>
                  <a:pt x="722333" y="3093500"/>
                </a:lnTo>
                <a:lnTo>
                  <a:pt x="723551" y="3099034"/>
                </a:lnTo>
                <a:lnTo>
                  <a:pt x="724797" y="3091125"/>
                </a:lnTo>
                <a:lnTo>
                  <a:pt x="727233" y="3096282"/>
                </a:lnTo>
                <a:lnTo>
                  <a:pt x="729726" y="3096282"/>
                </a:lnTo>
                <a:lnTo>
                  <a:pt x="732161" y="3094688"/>
                </a:lnTo>
                <a:lnTo>
                  <a:pt x="733408" y="3095876"/>
                </a:lnTo>
                <a:lnTo>
                  <a:pt x="734655" y="3093500"/>
                </a:lnTo>
                <a:lnTo>
                  <a:pt x="737148" y="3096282"/>
                </a:lnTo>
                <a:lnTo>
                  <a:pt x="738395" y="3091936"/>
                </a:lnTo>
                <a:lnTo>
                  <a:pt x="739583" y="3094688"/>
                </a:lnTo>
                <a:lnTo>
                  <a:pt x="742077" y="3099469"/>
                </a:lnTo>
                <a:lnTo>
                  <a:pt x="743323" y="3093500"/>
                </a:lnTo>
                <a:lnTo>
                  <a:pt x="744512" y="3099034"/>
                </a:lnTo>
                <a:lnTo>
                  <a:pt x="747005" y="3107755"/>
                </a:lnTo>
                <a:lnTo>
                  <a:pt x="748252" y="3099469"/>
                </a:lnTo>
                <a:lnTo>
                  <a:pt x="749441" y="3098657"/>
                </a:lnTo>
                <a:lnTo>
                  <a:pt x="751934" y="3101410"/>
                </a:lnTo>
                <a:lnTo>
                  <a:pt x="753181" y="3099469"/>
                </a:lnTo>
                <a:lnTo>
                  <a:pt x="754369" y="3099816"/>
                </a:lnTo>
                <a:lnTo>
                  <a:pt x="756862" y="3099816"/>
                </a:lnTo>
                <a:lnTo>
                  <a:pt x="758109" y="3106567"/>
                </a:lnTo>
                <a:lnTo>
                  <a:pt x="758109" y="3106132"/>
                </a:lnTo>
                <a:lnTo>
                  <a:pt x="759298" y="3100251"/>
                </a:lnTo>
                <a:lnTo>
                  <a:pt x="761791" y="3103003"/>
                </a:lnTo>
                <a:lnTo>
                  <a:pt x="763038" y="3094688"/>
                </a:lnTo>
                <a:lnTo>
                  <a:pt x="764284" y="3094312"/>
                </a:lnTo>
                <a:lnTo>
                  <a:pt x="766720" y="3104539"/>
                </a:lnTo>
                <a:lnTo>
                  <a:pt x="767966" y="3101410"/>
                </a:lnTo>
                <a:lnTo>
                  <a:pt x="769213" y="3107349"/>
                </a:lnTo>
                <a:lnTo>
                  <a:pt x="771648" y="3115229"/>
                </a:lnTo>
                <a:lnTo>
                  <a:pt x="772895" y="3100251"/>
                </a:lnTo>
                <a:lnTo>
                  <a:pt x="774142" y="3104973"/>
                </a:lnTo>
                <a:lnTo>
                  <a:pt x="776577" y="3102192"/>
                </a:lnTo>
                <a:lnTo>
                  <a:pt x="777824" y="3096282"/>
                </a:lnTo>
                <a:lnTo>
                  <a:pt x="779070" y="3099034"/>
                </a:lnTo>
                <a:lnTo>
                  <a:pt x="781477" y="3104539"/>
                </a:lnTo>
                <a:lnTo>
                  <a:pt x="782723" y="3101004"/>
                </a:lnTo>
                <a:lnTo>
                  <a:pt x="783970" y="3103785"/>
                </a:lnTo>
                <a:lnTo>
                  <a:pt x="786463" y="3103003"/>
                </a:lnTo>
                <a:lnTo>
                  <a:pt x="787652" y="3096658"/>
                </a:lnTo>
                <a:lnTo>
                  <a:pt x="788899" y="3094688"/>
                </a:lnTo>
                <a:lnTo>
                  <a:pt x="791392" y="3102598"/>
                </a:lnTo>
                <a:lnTo>
                  <a:pt x="792581" y="3104973"/>
                </a:lnTo>
                <a:lnTo>
                  <a:pt x="793827" y="3101410"/>
                </a:lnTo>
                <a:lnTo>
                  <a:pt x="796320" y="3106132"/>
                </a:lnTo>
                <a:lnTo>
                  <a:pt x="797509" y="3110913"/>
                </a:lnTo>
                <a:lnTo>
                  <a:pt x="798756" y="3097441"/>
                </a:lnTo>
                <a:lnTo>
                  <a:pt x="801249" y="3099816"/>
                </a:lnTo>
                <a:lnTo>
                  <a:pt x="802438" y="3105756"/>
                </a:lnTo>
                <a:lnTo>
                  <a:pt x="803684" y="3103003"/>
                </a:lnTo>
                <a:lnTo>
                  <a:pt x="804931" y="3101410"/>
                </a:lnTo>
                <a:lnTo>
                  <a:pt x="807366" y="3106943"/>
                </a:lnTo>
                <a:lnTo>
                  <a:pt x="808613" y="3102598"/>
                </a:lnTo>
                <a:lnTo>
                  <a:pt x="809860" y="3097875"/>
                </a:lnTo>
                <a:lnTo>
                  <a:pt x="812295" y="3104191"/>
                </a:lnTo>
                <a:lnTo>
                  <a:pt x="813542" y="3103003"/>
                </a:lnTo>
                <a:lnTo>
                  <a:pt x="814788" y="3102192"/>
                </a:lnTo>
                <a:lnTo>
                  <a:pt x="817282" y="3104539"/>
                </a:lnTo>
                <a:lnTo>
                  <a:pt x="818470" y="3099469"/>
                </a:lnTo>
                <a:lnTo>
                  <a:pt x="819717" y="3106943"/>
                </a:lnTo>
                <a:lnTo>
                  <a:pt x="822210" y="3099816"/>
                </a:lnTo>
                <a:lnTo>
                  <a:pt x="822210" y="3110478"/>
                </a:lnTo>
                <a:lnTo>
                  <a:pt x="823399" y="3103785"/>
                </a:lnTo>
                <a:lnTo>
                  <a:pt x="825892" y="3108537"/>
                </a:lnTo>
                <a:lnTo>
                  <a:pt x="827139" y="3099816"/>
                </a:lnTo>
                <a:lnTo>
                  <a:pt x="828328" y="3104191"/>
                </a:lnTo>
                <a:lnTo>
                  <a:pt x="830821" y="3112071"/>
                </a:lnTo>
                <a:lnTo>
                  <a:pt x="832068" y="3105756"/>
                </a:lnTo>
                <a:lnTo>
                  <a:pt x="833256" y="3103003"/>
                </a:lnTo>
                <a:lnTo>
                  <a:pt x="835749" y="3108913"/>
                </a:lnTo>
                <a:lnTo>
                  <a:pt x="836996" y="3095876"/>
                </a:lnTo>
                <a:lnTo>
                  <a:pt x="838243" y="3100251"/>
                </a:lnTo>
                <a:lnTo>
                  <a:pt x="840678" y="3104973"/>
                </a:lnTo>
                <a:lnTo>
                  <a:pt x="841896" y="3100251"/>
                </a:lnTo>
                <a:lnTo>
                  <a:pt x="843142" y="3103380"/>
                </a:lnTo>
                <a:lnTo>
                  <a:pt x="845578" y="3106943"/>
                </a:lnTo>
                <a:lnTo>
                  <a:pt x="846824" y="3105756"/>
                </a:lnTo>
                <a:lnTo>
                  <a:pt x="848071" y="3105350"/>
                </a:lnTo>
                <a:lnTo>
                  <a:pt x="849318" y="3102598"/>
                </a:lnTo>
                <a:lnTo>
                  <a:pt x="851753" y="3103785"/>
                </a:lnTo>
                <a:lnTo>
                  <a:pt x="853000" y="3099816"/>
                </a:lnTo>
                <a:lnTo>
                  <a:pt x="854246" y="3099816"/>
                </a:lnTo>
                <a:lnTo>
                  <a:pt x="856682" y="3100628"/>
                </a:lnTo>
                <a:lnTo>
                  <a:pt x="857928" y="3099816"/>
                </a:lnTo>
                <a:lnTo>
                  <a:pt x="859175" y="3106567"/>
                </a:lnTo>
                <a:lnTo>
                  <a:pt x="861610" y="3103785"/>
                </a:lnTo>
                <a:lnTo>
                  <a:pt x="862857" y="3105350"/>
                </a:lnTo>
                <a:lnTo>
                  <a:pt x="864104" y="3104539"/>
                </a:lnTo>
                <a:lnTo>
                  <a:pt x="866539" y="3106132"/>
                </a:lnTo>
                <a:lnTo>
                  <a:pt x="867786" y="3100251"/>
                </a:lnTo>
                <a:lnTo>
                  <a:pt x="869032" y="3099469"/>
                </a:lnTo>
                <a:lnTo>
                  <a:pt x="871468" y="3103785"/>
                </a:lnTo>
                <a:lnTo>
                  <a:pt x="872714" y="3098657"/>
                </a:lnTo>
                <a:lnTo>
                  <a:pt x="873961" y="3102192"/>
                </a:lnTo>
                <a:lnTo>
                  <a:pt x="876396" y="3105756"/>
                </a:lnTo>
                <a:lnTo>
                  <a:pt x="877643" y="3109319"/>
                </a:lnTo>
                <a:lnTo>
                  <a:pt x="878889" y="3103003"/>
                </a:lnTo>
                <a:lnTo>
                  <a:pt x="881325" y="3109319"/>
                </a:lnTo>
                <a:lnTo>
                  <a:pt x="882571" y="3108131"/>
                </a:lnTo>
                <a:lnTo>
                  <a:pt x="883818" y="3104191"/>
                </a:lnTo>
                <a:lnTo>
                  <a:pt x="886311" y="3100628"/>
                </a:lnTo>
                <a:lnTo>
                  <a:pt x="886311" y="3110913"/>
                </a:lnTo>
                <a:lnTo>
                  <a:pt x="887558" y="3108537"/>
                </a:lnTo>
                <a:lnTo>
                  <a:pt x="889993" y="3105350"/>
                </a:lnTo>
                <a:lnTo>
                  <a:pt x="891240" y="3102192"/>
                </a:lnTo>
                <a:lnTo>
                  <a:pt x="892487" y="3108537"/>
                </a:lnTo>
                <a:lnTo>
                  <a:pt x="893675" y="3107349"/>
                </a:lnTo>
                <a:lnTo>
                  <a:pt x="896169" y="3100628"/>
                </a:lnTo>
                <a:lnTo>
                  <a:pt x="897415" y="3107349"/>
                </a:lnTo>
                <a:lnTo>
                  <a:pt x="898604" y="3108913"/>
                </a:lnTo>
                <a:lnTo>
                  <a:pt x="901068" y="3107349"/>
                </a:lnTo>
                <a:lnTo>
                  <a:pt x="902315" y="3099469"/>
                </a:lnTo>
                <a:lnTo>
                  <a:pt x="903504" y="3093500"/>
                </a:lnTo>
                <a:lnTo>
                  <a:pt x="905997" y="3099469"/>
                </a:lnTo>
                <a:lnTo>
                  <a:pt x="907244" y="3098657"/>
                </a:lnTo>
                <a:lnTo>
                  <a:pt x="908432" y="3101410"/>
                </a:lnTo>
                <a:lnTo>
                  <a:pt x="910926" y="3104539"/>
                </a:lnTo>
                <a:lnTo>
                  <a:pt x="912172" y="3106132"/>
                </a:lnTo>
                <a:lnTo>
                  <a:pt x="913419" y="3104973"/>
                </a:lnTo>
                <a:lnTo>
                  <a:pt x="915854" y="3107349"/>
                </a:lnTo>
                <a:lnTo>
                  <a:pt x="917101" y="3094312"/>
                </a:lnTo>
                <a:lnTo>
                  <a:pt x="918347" y="3104973"/>
                </a:lnTo>
                <a:lnTo>
                  <a:pt x="920783" y="3104973"/>
                </a:lnTo>
                <a:lnTo>
                  <a:pt x="922029" y="3105756"/>
                </a:lnTo>
                <a:lnTo>
                  <a:pt x="923276" y="3099816"/>
                </a:lnTo>
                <a:lnTo>
                  <a:pt x="925711" y="3109319"/>
                </a:lnTo>
                <a:lnTo>
                  <a:pt x="926958" y="3105756"/>
                </a:lnTo>
                <a:lnTo>
                  <a:pt x="928205" y="3101410"/>
                </a:lnTo>
                <a:lnTo>
                  <a:pt x="930640" y="3115229"/>
                </a:lnTo>
                <a:lnTo>
                  <a:pt x="931887" y="3106943"/>
                </a:lnTo>
                <a:lnTo>
                  <a:pt x="933133" y="3111695"/>
                </a:lnTo>
                <a:lnTo>
                  <a:pt x="935627" y="3105350"/>
                </a:lnTo>
                <a:lnTo>
                  <a:pt x="936815" y="3108913"/>
                </a:lnTo>
                <a:lnTo>
                  <a:pt x="938062" y="3108913"/>
                </a:lnTo>
                <a:lnTo>
                  <a:pt x="939309" y="3110478"/>
                </a:lnTo>
                <a:lnTo>
                  <a:pt x="941744" y="3105350"/>
                </a:lnTo>
                <a:lnTo>
                  <a:pt x="942991" y="3106567"/>
                </a:lnTo>
                <a:lnTo>
                  <a:pt x="944237" y="3105350"/>
                </a:lnTo>
                <a:lnTo>
                  <a:pt x="946673" y="3100628"/>
                </a:lnTo>
                <a:lnTo>
                  <a:pt x="947919" y="3104191"/>
                </a:lnTo>
                <a:lnTo>
                  <a:pt x="949166" y="3104539"/>
                </a:lnTo>
                <a:lnTo>
                  <a:pt x="951601" y="3109319"/>
                </a:lnTo>
                <a:lnTo>
                  <a:pt x="951601" y="3103380"/>
                </a:lnTo>
                <a:lnTo>
                  <a:pt x="952848" y="3099034"/>
                </a:lnTo>
                <a:lnTo>
                  <a:pt x="955341" y="3101410"/>
                </a:lnTo>
                <a:lnTo>
                  <a:pt x="956530" y="3104539"/>
                </a:lnTo>
                <a:lnTo>
                  <a:pt x="957776" y="3103003"/>
                </a:lnTo>
                <a:lnTo>
                  <a:pt x="960270" y="3110478"/>
                </a:lnTo>
                <a:lnTo>
                  <a:pt x="961487" y="3102598"/>
                </a:lnTo>
                <a:lnTo>
                  <a:pt x="962676" y="3109696"/>
                </a:lnTo>
                <a:lnTo>
                  <a:pt x="965169" y="3104539"/>
                </a:lnTo>
                <a:lnTo>
                  <a:pt x="966416" y="3108131"/>
                </a:lnTo>
                <a:lnTo>
                  <a:pt x="967605" y="3095876"/>
                </a:lnTo>
                <a:lnTo>
                  <a:pt x="970098" y="3106943"/>
                </a:lnTo>
                <a:lnTo>
                  <a:pt x="971345" y="3111695"/>
                </a:lnTo>
                <a:lnTo>
                  <a:pt x="972533" y="3115635"/>
                </a:lnTo>
                <a:lnTo>
                  <a:pt x="975027" y="3106943"/>
                </a:lnTo>
                <a:lnTo>
                  <a:pt x="976273" y="3109319"/>
                </a:lnTo>
                <a:lnTo>
                  <a:pt x="977462" y="3106943"/>
                </a:lnTo>
                <a:lnTo>
                  <a:pt x="979955" y="3103380"/>
                </a:lnTo>
                <a:lnTo>
                  <a:pt x="981202" y="3097875"/>
                </a:lnTo>
                <a:lnTo>
                  <a:pt x="982449" y="3102598"/>
                </a:lnTo>
                <a:lnTo>
                  <a:pt x="983695" y="3105350"/>
                </a:lnTo>
                <a:lnTo>
                  <a:pt x="986131" y="3104539"/>
                </a:lnTo>
                <a:lnTo>
                  <a:pt x="987377" y="3104539"/>
                </a:lnTo>
                <a:lnTo>
                  <a:pt x="988624" y="3109319"/>
                </a:lnTo>
                <a:lnTo>
                  <a:pt x="991059" y="3108131"/>
                </a:lnTo>
                <a:lnTo>
                  <a:pt x="992306" y="3103003"/>
                </a:lnTo>
                <a:lnTo>
                  <a:pt x="993552" y="3103003"/>
                </a:lnTo>
                <a:lnTo>
                  <a:pt x="995988" y="3108537"/>
                </a:lnTo>
                <a:lnTo>
                  <a:pt x="997234" y="3106943"/>
                </a:lnTo>
                <a:lnTo>
                  <a:pt x="998481" y="3106132"/>
                </a:lnTo>
                <a:lnTo>
                  <a:pt x="1000916" y="3104973"/>
                </a:lnTo>
                <a:lnTo>
                  <a:pt x="1002163" y="3110130"/>
                </a:lnTo>
                <a:lnTo>
                  <a:pt x="1003410" y="3116417"/>
                </a:lnTo>
                <a:lnTo>
                  <a:pt x="1005845" y="3107349"/>
                </a:lnTo>
                <a:lnTo>
                  <a:pt x="1007092" y="3104191"/>
                </a:lnTo>
                <a:lnTo>
                  <a:pt x="1008338" y="3104539"/>
                </a:lnTo>
                <a:lnTo>
                  <a:pt x="1010774" y="3105756"/>
                </a:lnTo>
                <a:lnTo>
                  <a:pt x="1012020" y="3107755"/>
                </a:lnTo>
                <a:lnTo>
                  <a:pt x="1013267" y="3103003"/>
                </a:lnTo>
                <a:lnTo>
                  <a:pt x="1015702" y="3108131"/>
                </a:lnTo>
                <a:lnTo>
                  <a:pt x="1015702" y="3108537"/>
                </a:lnTo>
                <a:lnTo>
                  <a:pt x="1016949" y="3107349"/>
                </a:lnTo>
                <a:lnTo>
                  <a:pt x="1019442" y="3098252"/>
                </a:lnTo>
                <a:lnTo>
                  <a:pt x="1020631" y="3105350"/>
                </a:lnTo>
                <a:lnTo>
                  <a:pt x="1021878" y="3110130"/>
                </a:lnTo>
                <a:lnTo>
                  <a:pt x="1024342" y="3099469"/>
                </a:lnTo>
                <a:lnTo>
                  <a:pt x="1025531" y="3099469"/>
                </a:lnTo>
                <a:lnTo>
                  <a:pt x="1026777" y="3102192"/>
                </a:lnTo>
                <a:lnTo>
                  <a:pt x="1028024" y="3109696"/>
                </a:lnTo>
                <a:lnTo>
                  <a:pt x="1030459" y="3100251"/>
                </a:lnTo>
                <a:lnTo>
                  <a:pt x="1031764" y="3099034"/>
                </a:lnTo>
                <a:lnTo>
                  <a:pt x="1032953" y="3108913"/>
                </a:lnTo>
                <a:lnTo>
                  <a:pt x="1035446" y="3105350"/>
                </a:lnTo>
                <a:lnTo>
                  <a:pt x="1036692" y="3114447"/>
                </a:lnTo>
                <a:lnTo>
                  <a:pt x="1037881" y="3102598"/>
                </a:lnTo>
                <a:lnTo>
                  <a:pt x="1040374" y="3105756"/>
                </a:lnTo>
                <a:lnTo>
                  <a:pt x="1041621" y="3105756"/>
                </a:lnTo>
                <a:lnTo>
                  <a:pt x="1042810" y="3100251"/>
                </a:lnTo>
                <a:lnTo>
                  <a:pt x="1045303" y="3103785"/>
                </a:lnTo>
                <a:lnTo>
                  <a:pt x="1046550" y="3105350"/>
                </a:lnTo>
                <a:lnTo>
                  <a:pt x="1047738" y="3105350"/>
                </a:lnTo>
                <a:lnTo>
                  <a:pt x="1050232" y="3103380"/>
                </a:lnTo>
                <a:lnTo>
                  <a:pt x="1051478" y="3104973"/>
                </a:lnTo>
                <a:lnTo>
                  <a:pt x="1052667" y="3103380"/>
                </a:lnTo>
                <a:lnTo>
                  <a:pt x="1055160" y="3106943"/>
                </a:lnTo>
                <a:lnTo>
                  <a:pt x="1056407" y="3110130"/>
                </a:lnTo>
                <a:lnTo>
                  <a:pt x="1057596" y="3107755"/>
                </a:lnTo>
                <a:lnTo>
                  <a:pt x="1060089" y="3107755"/>
                </a:lnTo>
                <a:lnTo>
                  <a:pt x="1061336" y="3105350"/>
                </a:lnTo>
                <a:lnTo>
                  <a:pt x="1062582" y="3107349"/>
                </a:lnTo>
                <a:lnTo>
                  <a:pt x="1065018" y="3109319"/>
                </a:lnTo>
                <a:lnTo>
                  <a:pt x="1066264" y="3107349"/>
                </a:lnTo>
                <a:lnTo>
                  <a:pt x="1067511" y="3110913"/>
                </a:lnTo>
                <a:lnTo>
                  <a:pt x="1069946" y="3103785"/>
                </a:lnTo>
                <a:lnTo>
                  <a:pt x="1071193" y="3097875"/>
                </a:lnTo>
                <a:lnTo>
                  <a:pt x="1072439" y="3097441"/>
                </a:lnTo>
                <a:lnTo>
                  <a:pt x="1073628" y="3103380"/>
                </a:lnTo>
                <a:lnTo>
                  <a:pt x="1076121" y="3101004"/>
                </a:lnTo>
                <a:lnTo>
                  <a:pt x="1077368" y="3097875"/>
                </a:lnTo>
                <a:lnTo>
                  <a:pt x="1078557" y="3105756"/>
                </a:lnTo>
                <a:lnTo>
                  <a:pt x="1079803" y="3104191"/>
                </a:lnTo>
                <a:lnTo>
                  <a:pt x="1081050" y="3100251"/>
                </a:lnTo>
                <a:lnTo>
                  <a:pt x="1082268" y="3103003"/>
                </a:lnTo>
                <a:lnTo>
                  <a:pt x="1084761" y="3108913"/>
                </a:lnTo>
                <a:lnTo>
                  <a:pt x="1085950" y="3101815"/>
                </a:lnTo>
                <a:lnTo>
                  <a:pt x="1087196" y="3106567"/>
                </a:lnTo>
                <a:lnTo>
                  <a:pt x="1089690" y="3105350"/>
                </a:lnTo>
                <a:lnTo>
                  <a:pt x="1090878" y="3101410"/>
                </a:lnTo>
                <a:lnTo>
                  <a:pt x="1092125" y="3113259"/>
                </a:lnTo>
                <a:lnTo>
                  <a:pt x="1094618" y="3102192"/>
                </a:lnTo>
                <a:lnTo>
                  <a:pt x="1095807" y="3097441"/>
                </a:lnTo>
                <a:lnTo>
                  <a:pt x="1097054" y="3105350"/>
                </a:lnTo>
                <a:lnTo>
                  <a:pt x="1099547" y="3101410"/>
                </a:lnTo>
                <a:lnTo>
                  <a:pt x="1100736" y="3108537"/>
                </a:lnTo>
                <a:lnTo>
                  <a:pt x="1101982" y="3100628"/>
                </a:lnTo>
                <a:lnTo>
                  <a:pt x="1104476" y="3095876"/>
                </a:lnTo>
                <a:lnTo>
                  <a:pt x="1105664" y="3099816"/>
                </a:lnTo>
                <a:lnTo>
                  <a:pt x="1106911" y="3106132"/>
                </a:lnTo>
                <a:lnTo>
                  <a:pt x="1109404" y="3087214"/>
                </a:lnTo>
                <a:lnTo>
                  <a:pt x="1110651" y="3100628"/>
                </a:lnTo>
                <a:lnTo>
                  <a:pt x="1111840" y="3097093"/>
                </a:lnTo>
                <a:lnTo>
                  <a:pt x="1114333" y="3103380"/>
                </a:lnTo>
                <a:lnTo>
                  <a:pt x="1115579" y="3104973"/>
                </a:lnTo>
                <a:lnTo>
                  <a:pt x="1116768" y="3100251"/>
                </a:lnTo>
                <a:lnTo>
                  <a:pt x="1118015" y="3108131"/>
                </a:lnTo>
                <a:lnTo>
                  <a:pt x="1120508" y="3100628"/>
                </a:lnTo>
                <a:lnTo>
                  <a:pt x="1121697" y="3102192"/>
                </a:lnTo>
                <a:lnTo>
                  <a:pt x="1122943" y="3100628"/>
                </a:lnTo>
                <a:lnTo>
                  <a:pt x="1125437" y="3102598"/>
                </a:lnTo>
                <a:lnTo>
                  <a:pt x="1126625" y="3102192"/>
                </a:lnTo>
                <a:lnTo>
                  <a:pt x="1127872" y="3099816"/>
                </a:lnTo>
                <a:lnTo>
                  <a:pt x="1130365" y="3103785"/>
                </a:lnTo>
                <a:lnTo>
                  <a:pt x="1131612" y="3108913"/>
                </a:lnTo>
                <a:lnTo>
                  <a:pt x="1132859" y="3101410"/>
                </a:lnTo>
                <a:lnTo>
                  <a:pt x="1135294" y="3096658"/>
                </a:lnTo>
                <a:lnTo>
                  <a:pt x="1136541" y="3103003"/>
                </a:lnTo>
                <a:lnTo>
                  <a:pt x="1137787" y="3102598"/>
                </a:lnTo>
                <a:lnTo>
                  <a:pt x="1140223" y="3103785"/>
                </a:lnTo>
                <a:lnTo>
                  <a:pt x="1141469" y="3107349"/>
                </a:lnTo>
                <a:lnTo>
                  <a:pt x="1142687" y="3103380"/>
                </a:lnTo>
                <a:lnTo>
                  <a:pt x="1145122" y="3100251"/>
                </a:lnTo>
                <a:lnTo>
                  <a:pt x="1145122" y="3098657"/>
                </a:lnTo>
                <a:lnTo>
                  <a:pt x="1146369" y="3099816"/>
                </a:lnTo>
                <a:lnTo>
                  <a:pt x="1148804" y="3098657"/>
                </a:lnTo>
                <a:lnTo>
                  <a:pt x="1150051" y="3104191"/>
                </a:lnTo>
                <a:lnTo>
                  <a:pt x="1151298" y="3110130"/>
                </a:lnTo>
                <a:lnTo>
                  <a:pt x="1153733" y="3100628"/>
                </a:lnTo>
                <a:lnTo>
                  <a:pt x="1154979" y="3102192"/>
                </a:lnTo>
                <a:lnTo>
                  <a:pt x="1156226" y="3109696"/>
                </a:lnTo>
                <a:lnTo>
                  <a:pt x="1158719" y="3101410"/>
                </a:lnTo>
                <a:lnTo>
                  <a:pt x="1159908" y="3091125"/>
                </a:lnTo>
                <a:lnTo>
                  <a:pt x="1161155" y="3102598"/>
                </a:lnTo>
                <a:lnTo>
                  <a:pt x="1162401" y="3102192"/>
                </a:lnTo>
                <a:lnTo>
                  <a:pt x="1164837" y="3106567"/>
                </a:lnTo>
                <a:lnTo>
                  <a:pt x="1166083" y="3099034"/>
                </a:lnTo>
                <a:lnTo>
                  <a:pt x="1167330" y="3100628"/>
                </a:lnTo>
                <a:lnTo>
                  <a:pt x="1169765" y="3104973"/>
                </a:lnTo>
                <a:lnTo>
                  <a:pt x="1171012" y="3100251"/>
                </a:lnTo>
                <a:lnTo>
                  <a:pt x="1172259" y="3102192"/>
                </a:lnTo>
                <a:lnTo>
                  <a:pt x="1174694" y="3103380"/>
                </a:lnTo>
                <a:lnTo>
                  <a:pt x="1175941" y="3102598"/>
                </a:lnTo>
                <a:lnTo>
                  <a:pt x="1177187" y="3099034"/>
                </a:lnTo>
                <a:lnTo>
                  <a:pt x="1179681" y="3103380"/>
                </a:lnTo>
                <a:lnTo>
                  <a:pt x="1180927" y="3103785"/>
                </a:lnTo>
                <a:lnTo>
                  <a:pt x="1182116" y="3106567"/>
                </a:lnTo>
                <a:lnTo>
                  <a:pt x="1184609" y="3101410"/>
                </a:lnTo>
                <a:lnTo>
                  <a:pt x="1185856" y="3098252"/>
                </a:lnTo>
                <a:lnTo>
                  <a:pt x="1187045" y="3099469"/>
                </a:lnTo>
                <a:lnTo>
                  <a:pt x="1189538" y="3103380"/>
                </a:lnTo>
                <a:lnTo>
                  <a:pt x="1190784" y="3098657"/>
                </a:lnTo>
                <a:lnTo>
                  <a:pt x="1191973" y="3108537"/>
                </a:lnTo>
                <a:lnTo>
                  <a:pt x="1194466" y="3101815"/>
                </a:lnTo>
                <a:lnTo>
                  <a:pt x="1195713" y="3106567"/>
                </a:lnTo>
                <a:lnTo>
                  <a:pt x="1196902" y="3103785"/>
                </a:lnTo>
                <a:lnTo>
                  <a:pt x="1199395" y="3100628"/>
                </a:lnTo>
              </a:path>
            </a:pathLst>
          </a:custGeom>
          <a:ln w="57978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32257" y="1773571"/>
            <a:ext cx="2189480" cy="3140075"/>
          </a:xfrm>
          <a:custGeom>
            <a:avLst/>
            <a:gdLst/>
            <a:ahLst/>
            <a:cxnLst/>
            <a:rect l="l" t="t" r="r" b="b"/>
            <a:pathLst>
              <a:path w="2189479" h="3140075">
                <a:moveTo>
                  <a:pt x="0" y="2060595"/>
                </a:moveTo>
                <a:lnTo>
                  <a:pt x="2189324" y="2060595"/>
                </a:lnTo>
                <a:lnTo>
                  <a:pt x="1094677" y="2060595"/>
                </a:lnTo>
                <a:lnTo>
                  <a:pt x="1094677" y="0"/>
                </a:lnTo>
                <a:lnTo>
                  <a:pt x="1094677" y="3139566"/>
                </a:lnTo>
              </a:path>
            </a:pathLst>
          </a:custGeom>
          <a:ln w="2898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2676" y="1773571"/>
            <a:ext cx="2189480" cy="3140075"/>
          </a:xfrm>
          <a:custGeom>
            <a:avLst/>
            <a:gdLst/>
            <a:ahLst/>
            <a:cxnLst/>
            <a:rect l="l" t="t" r="r" b="b"/>
            <a:pathLst>
              <a:path w="2189479" h="3140075">
                <a:moveTo>
                  <a:pt x="0" y="2060595"/>
                </a:moveTo>
                <a:lnTo>
                  <a:pt x="2189324" y="2060595"/>
                </a:lnTo>
                <a:lnTo>
                  <a:pt x="1094648" y="2060595"/>
                </a:lnTo>
                <a:lnTo>
                  <a:pt x="1094648" y="0"/>
                </a:lnTo>
                <a:lnTo>
                  <a:pt x="1094648" y="3139566"/>
                </a:lnTo>
              </a:path>
            </a:pathLst>
          </a:custGeom>
          <a:ln w="2898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3095" y="1773571"/>
            <a:ext cx="2189480" cy="3140075"/>
          </a:xfrm>
          <a:custGeom>
            <a:avLst/>
            <a:gdLst/>
            <a:ahLst/>
            <a:cxnLst/>
            <a:rect l="l" t="t" r="r" b="b"/>
            <a:pathLst>
              <a:path w="2189479" h="3140075">
                <a:moveTo>
                  <a:pt x="0" y="2060595"/>
                </a:moveTo>
                <a:lnTo>
                  <a:pt x="2189295" y="2060595"/>
                </a:lnTo>
                <a:lnTo>
                  <a:pt x="1094648" y="2060595"/>
                </a:lnTo>
                <a:lnTo>
                  <a:pt x="1094648" y="0"/>
                </a:lnTo>
                <a:lnTo>
                  <a:pt x="1094648" y="3139566"/>
                </a:lnTo>
              </a:path>
            </a:pathLst>
          </a:custGeom>
          <a:ln w="2898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13485" y="1773571"/>
            <a:ext cx="2189480" cy="3140075"/>
          </a:xfrm>
          <a:custGeom>
            <a:avLst/>
            <a:gdLst/>
            <a:ahLst/>
            <a:cxnLst/>
            <a:rect l="l" t="t" r="r" b="b"/>
            <a:pathLst>
              <a:path w="2189479" h="3140075">
                <a:moveTo>
                  <a:pt x="0" y="2060595"/>
                </a:moveTo>
                <a:lnTo>
                  <a:pt x="2189324" y="2060595"/>
                </a:lnTo>
                <a:lnTo>
                  <a:pt x="1094648" y="2060595"/>
                </a:lnTo>
                <a:lnTo>
                  <a:pt x="1094648" y="0"/>
                </a:lnTo>
                <a:lnTo>
                  <a:pt x="1094648" y="3139566"/>
                </a:lnTo>
              </a:path>
            </a:pathLst>
          </a:custGeom>
          <a:ln w="2898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73876" y="1773571"/>
            <a:ext cx="2189480" cy="3140075"/>
          </a:xfrm>
          <a:custGeom>
            <a:avLst/>
            <a:gdLst/>
            <a:ahLst/>
            <a:cxnLst/>
            <a:rect l="l" t="t" r="r" b="b"/>
            <a:pathLst>
              <a:path w="2189479" h="3140075">
                <a:moveTo>
                  <a:pt x="0" y="2060595"/>
                </a:moveTo>
                <a:lnTo>
                  <a:pt x="2189324" y="2060595"/>
                </a:lnTo>
                <a:lnTo>
                  <a:pt x="1094648" y="2060595"/>
                </a:lnTo>
                <a:lnTo>
                  <a:pt x="1094648" y="0"/>
                </a:lnTo>
                <a:lnTo>
                  <a:pt x="1094648" y="3139566"/>
                </a:lnTo>
              </a:path>
            </a:pathLst>
          </a:custGeom>
          <a:ln w="2898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34295" y="1773571"/>
            <a:ext cx="2189480" cy="3140075"/>
          </a:xfrm>
          <a:custGeom>
            <a:avLst/>
            <a:gdLst/>
            <a:ahLst/>
            <a:cxnLst/>
            <a:rect l="l" t="t" r="r" b="b"/>
            <a:pathLst>
              <a:path w="2189479" h="3140075">
                <a:moveTo>
                  <a:pt x="0" y="2060595"/>
                </a:moveTo>
                <a:lnTo>
                  <a:pt x="2189324" y="2060595"/>
                </a:lnTo>
                <a:lnTo>
                  <a:pt x="1094647" y="2060595"/>
                </a:lnTo>
                <a:lnTo>
                  <a:pt x="1094647" y="0"/>
                </a:lnTo>
                <a:lnTo>
                  <a:pt x="1094647" y="3139566"/>
                </a:lnTo>
              </a:path>
            </a:pathLst>
          </a:custGeom>
          <a:ln w="2898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8384" y="1773571"/>
            <a:ext cx="2189480" cy="3140075"/>
          </a:xfrm>
          <a:custGeom>
            <a:avLst/>
            <a:gdLst/>
            <a:ahLst/>
            <a:cxnLst/>
            <a:rect l="l" t="t" r="r" b="b"/>
            <a:pathLst>
              <a:path w="2189479" h="3140075">
                <a:moveTo>
                  <a:pt x="0" y="2060595"/>
                </a:moveTo>
                <a:lnTo>
                  <a:pt x="2189295" y="2060595"/>
                </a:lnTo>
                <a:lnTo>
                  <a:pt x="1094676" y="2060595"/>
                </a:lnTo>
                <a:lnTo>
                  <a:pt x="1094676" y="0"/>
                </a:lnTo>
                <a:lnTo>
                  <a:pt x="1094676" y="3139566"/>
                </a:lnTo>
              </a:path>
            </a:pathLst>
          </a:custGeom>
          <a:ln w="2898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18774" y="1773571"/>
            <a:ext cx="2189480" cy="3140075"/>
          </a:xfrm>
          <a:custGeom>
            <a:avLst/>
            <a:gdLst/>
            <a:ahLst/>
            <a:cxnLst/>
            <a:rect l="l" t="t" r="r" b="b"/>
            <a:pathLst>
              <a:path w="2189479" h="3140075">
                <a:moveTo>
                  <a:pt x="0" y="2060595"/>
                </a:moveTo>
                <a:lnTo>
                  <a:pt x="2189324" y="2060595"/>
                </a:lnTo>
                <a:lnTo>
                  <a:pt x="1094676" y="2060595"/>
                </a:lnTo>
                <a:lnTo>
                  <a:pt x="1094676" y="0"/>
                </a:lnTo>
                <a:lnTo>
                  <a:pt x="1094676" y="3139566"/>
                </a:lnTo>
              </a:path>
            </a:pathLst>
          </a:custGeom>
          <a:ln w="2898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79193" y="1773571"/>
            <a:ext cx="2189480" cy="3140075"/>
          </a:xfrm>
          <a:custGeom>
            <a:avLst/>
            <a:gdLst/>
            <a:ahLst/>
            <a:cxnLst/>
            <a:rect l="l" t="t" r="r" b="b"/>
            <a:pathLst>
              <a:path w="2189479" h="3140075">
                <a:moveTo>
                  <a:pt x="0" y="2060595"/>
                </a:moveTo>
                <a:lnTo>
                  <a:pt x="2189324" y="2060595"/>
                </a:lnTo>
                <a:lnTo>
                  <a:pt x="1094676" y="2060595"/>
                </a:lnTo>
                <a:lnTo>
                  <a:pt x="1094676" y="0"/>
                </a:lnTo>
                <a:lnTo>
                  <a:pt x="1094676" y="3139566"/>
                </a:lnTo>
              </a:path>
            </a:pathLst>
          </a:custGeom>
          <a:ln w="2898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89698" y="1773543"/>
            <a:ext cx="2189480" cy="3140075"/>
          </a:xfrm>
          <a:custGeom>
            <a:avLst/>
            <a:gdLst/>
            <a:ahLst/>
            <a:cxnLst/>
            <a:rect l="l" t="t" r="r" b="b"/>
            <a:pathLst>
              <a:path w="2189479" h="3140075">
                <a:moveTo>
                  <a:pt x="0" y="2060624"/>
                </a:moveTo>
                <a:lnTo>
                  <a:pt x="2189353" y="2060624"/>
                </a:lnTo>
                <a:lnTo>
                  <a:pt x="1094676" y="2060624"/>
                </a:lnTo>
                <a:lnTo>
                  <a:pt x="1094676" y="0"/>
                </a:lnTo>
                <a:lnTo>
                  <a:pt x="1094676" y="3139566"/>
                </a:lnTo>
              </a:path>
            </a:pathLst>
          </a:custGeom>
          <a:ln w="2898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50117" y="1773543"/>
            <a:ext cx="2189480" cy="3140075"/>
          </a:xfrm>
          <a:custGeom>
            <a:avLst/>
            <a:gdLst/>
            <a:ahLst/>
            <a:cxnLst/>
            <a:rect l="l" t="t" r="r" b="b"/>
            <a:pathLst>
              <a:path w="2189479" h="3140075">
                <a:moveTo>
                  <a:pt x="0" y="2060624"/>
                </a:moveTo>
                <a:lnTo>
                  <a:pt x="2189324" y="2060624"/>
                </a:lnTo>
                <a:lnTo>
                  <a:pt x="1094676" y="2060624"/>
                </a:lnTo>
                <a:lnTo>
                  <a:pt x="1094676" y="0"/>
                </a:lnTo>
                <a:lnTo>
                  <a:pt x="1094676" y="3139566"/>
                </a:lnTo>
              </a:path>
            </a:pathLst>
          </a:custGeom>
          <a:ln w="2898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10508" y="1773543"/>
            <a:ext cx="2189480" cy="3140075"/>
          </a:xfrm>
          <a:custGeom>
            <a:avLst/>
            <a:gdLst/>
            <a:ahLst/>
            <a:cxnLst/>
            <a:rect l="l" t="t" r="r" b="b"/>
            <a:pathLst>
              <a:path w="2189479" h="3140075">
                <a:moveTo>
                  <a:pt x="0" y="2060624"/>
                </a:moveTo>
                <a:lnTo>
                  <a:pt x="2189324" y="2060624"/>
                </a:lnTo>
                <a:lnTo>
                  <a:pt x="1094647" y="2060624"/>
                </a:lnTo>
                <a:lnTo>
                  <a:pt x="1094647" y="0"/>
                </a:lnTo>
                <a:lnTo>
                  <a:pt x="1094647" y="3139566"/>
                </a:lnTo>
              </a:path>
            </a:pathLst>
          </a:custGeom>
          <a:ln w="2898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71337" y="1773543"/>
            <a:ext cx="2189480" cy="3140075"/>
          </a:xfrm>
          <a:custGeom>
            <a:avLst/>
            <a:gdLst/>
            <a:ahLst/>
            <a:cxnLst/>
            <a:rect l="l" t="t" r="r" b="b"/>
            <a:pathLst>
              <a:path w="2189479" h="3140075">
                <a:moveTo>
                  <a:pt x="0" y="2060624"/>
                </a:moveTo>
                <a:lnTo>
                  <a:pt x="2189353" y="2060624"/>
                </a:lnTo>
                <a:lnTo>
                  <a:pt x="1094677" y="2060624"/>
                </a:lnTo>
                <a:lnTo>
                  <a:pt x="1094677" y="0"/>
                </a:lnTo>
                <a:lnTo>
                  <a:pt x="1094677" y="3139566"/>
                </a:lnTo>
              </a:path>
            </a:pathLst>
          </a:custGeom>
          <a:ln w="2898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31698" y="1773543"/>
            <a:ext cx="2189480" cy="3140075"/>
          </a:xfrm>
          <a:custGeom>
            <a:avLst/>
            <a:gdLst/>
            <a:ahLst/>
            <a:cxnLst/>
            <a:rect l="l" t="t" r="r" b="b"/>
            <a:pathLst>
              <a:path w="2189479" h="3140075">
                <a:moveTo>
                  <a:pt x="0" y="2060624"/>
                </a:moveTo>
                <a:lnTo>
                  <a:pt x="2189353" y="2060624"/>
                </a:lnTo>
                <a:lnTo>
                  <a:pt x="1094676" y="2060624"/>
                </a:lnTo>
                <a:lnTo>
                  <a:pt x="1094676" y="0"/>
                </a:lnTo>
                <a:lnTo>
                  <a:pt x="1094676" y="3139566"/>
                </a:lnTo>
              </a:path>
            </a:pathLst>
          </a:custGeom>
          <a:ln w="2898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92175" y="1773543"/>
            <a:ext cx="2189480" cy="3140075"/>
          </a:xfrm>
          <a:custGeom>
            <a:avLst/>
            <a:gdLst/>
            <a:ahLst/>
            <a:cxnLst/>
            <a:rect l="l" t="t" r="r" b="b"/>
            <a:pathLst>
              <a:path w="2189479" h="3140075">
                <a:moveTo>
                  <a:pt x="0" y="2060624"/>
                </a:moveTo>
                <a:lnTo>
                  <a:pt x="2189295" y="2060624"/>
                </a:lnTo>
                <a:lnTo>
                  <a:pt x="1094618" y="2060624"/>
                </a:lnTo>
                <a:lnTo>
                  <a:pt x="1094618" y="0"/>
                </a:lnTo>
                <a:lnTo>
                  <a:pt x="1094618" y="3139566"/>
                </a:lnTo>
              </a:path>
            </a:pathLst>
          </a:custGeom>
          <a:ln w="2898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53783" y="1773543"/>
            <a:ext cx="2189480" cy="3140075"/>
          </a:xfrm>
          <a:custGeom>
            <a:avLst/>
            <a:gdLst/>
            <a:ahLst/>
            <a:cxnLst/>
            <a:rect l="l" t="t" r="r" b="b"/>
            <a:pathLst>
              <a:path w="2189479" h="3140075">
                <a:moveTo>
                  <a:pt x="0" y="2060624"/>
                </a:moveTo>
                <a:lnTo>
                  <a:pt x="2189353" y="2060624"/>
                </a:lnTo>
                <a:lnTo>
                  <a:pt x="1094676" y="2060624"/>
                </a:lnTo>
                <a:lnTo>
                  <a:pt x="1094676" y="0"/>
                </a:lnTo>
                <a:lnTo>
                  <a:pt x="1094676" y="3139566"/>
                </a:lnTo>
              </a:path>
            </a:pathLst>
          </a:custGeom>
          <a:ln w="2898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14144" y="1773543"/>
            <a:ext cx="2189480" cy="3140075"/>
          </a:xfrm>
          <a:custGeom>
            <a:avLst/>
            <a:gdLst/>
            <a:ahLst/>
            <a:cxnLst/>
            <a:rect l="l" t="t" r="r" b="b"/>
            <a:pathLst>
              <a:path w="2189479" h="3140075">
                <a:moveTo>
                  <a:pt x="0" y="2060624"/>
                </a:moveTo>
                <a:lnTo>
                  <a:pt x="2189353" y="2060624"/>
                </a:lnTo>
                <a:lnTo>
                  <a:pt x="1094676" y="2060624"/>
                </a:lnTo>
                <a:lnTo>
                  <a:pt x="1094676" y="0"/>
                </a:lnTo>
                <a:lnTo>
                  <a:pt x="1094676" y="3139566"/>
                </a:lnTo>
              </a:path>
            </a:pathLst>
          </a:custGeom>
          <a:ln w="2898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74621" y="1773543"/>
            <a:ext cx="2189480" cy="3140075"/>
          </a:xfrm>
          <a:custGeom>
            <a:avLst/>
            <a:gdLst/>
            <a:ahLst/>
            <a:cxnLst/>
            <a:rect l="l" t="t" r="r" b="b"/>
            <a:pathLst>
              <a:path w="2189479" h="3140075">
                <a:moveTo>
                  <a:pt x="0" y="2060624"/>
                </a:moveTo>
                <a:lnTo>
                  <a:pt x="2189295" y="2060624"/>
                </a:lnTo>
                <a:lnTo>
                  <a:pt x="1094618" y="2060624"/>
                </a:lnTo>
                <a:lnTo>
                  <a:pt x="1094618" y="0"/>
                </a:lnTo>
                <a:lnTo>
                  <a:pt x="1094618" y="3139566"/>
                </a:lnTo>
              </a:path>
            </a:pathLst>
          </a:custGeom>
          <a:ln w="28985">
            <a:solidFill>
              <a:srgbClr val="ED22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25700" y="4927600"/>
            <a:ext cx="1333500" cy="40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85897" y="5080062"/>
            <a:ext cx="908050" cy="0"/>
          </a:xfrm>
          <a:custGeom>
            <a:avLst/>
            <a:gdLst/>
            <a:ahLst/>
            <a:cxnLst/>
            <a:rect l="l" t="t" r="r" b="b"/>
            <a:pathLst>
              <a:path w="908050">
                <a:moveTo>
                  <a:pt x="0" y="0"/>
                </a:moveTo>
                <a:lnTo>
                  <a:pt x="907785" y="0"/>
                </a:lnTo>
              </a:path>
            </a:pathLst>
          </a:custGeom>
          <a:ln w="62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07158" y="5016284"/>
            <a:ext cx="122555" cy="121920"/>
          </a:xfrm>
          <a:custGeom>
            <a:avLst/>
            <a:gdLst/>
            <a:ahLst/>
            <a:cxnLst/>
            <a:rect l="l" t="t" r="r" b="b"/>
            <a:pathLst>
              <a:path w="122555" h="121920">
                <a:moveTo>
                  <a:pt x="122335" y="0"/>
                </a:moveTo>
                <a:lnTo>
                  <a:pt x="0" y="60121"/>
                </a:lnTo>
                <a:lnTo>
                  <a:pt x="121498" y="121917"/>
                </a:lnTo>
                <a:lnTo>
                  <a:pt x="91437" y="60749"/>
                </a:lnTo>
                <a:lnTo>
                  <a:pt x="1223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50087" y="5021922"/>
            <a:ext cx="122555" cy="121920"/>
          </a:xfrm>
          <a:custGeom>
            <a:avLst/>
            <a:gdLst/>
            <a:ahLst/>
            <a:cxnLst/>
            <a:rect l="l" t="t" r="r" b="b"/>
            <a:pathLst>
              <a:path w="122554" h="121920">
                <a:moveTo>
                  <a:pt x="836" y="0"/>
                </a:moveTo>
                <a:lnTo>
                  <a:pt x="30897" y="61167"/>
                </a:lnTo>
                <a:lnTo>
                  <a:pt x="0" y="121917"/>
                </a:lnTo>
                <a:lnTo>
                  <a:pt x="122335" y="61795"/>
                </a:lnTo>
                <a:lnTo>
                  <a:pt x="8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body" idx="1"/>
          </p:nvPr>
        </p:nvSpPr>
        <p:spPr>
          <a:xfrm>
            <a:off x="617984" y="1581718"/>
            <a:ext cx="8068815" cy="2419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02810" marR="40005">
              <a:lnSpc>
                <a:spcPct val="101899"/>
              </a:lnSpc>
            </a:pPr>
            <a:r>
              <a:rPr dirty="0"/>
              <a:t>Expe</a:t>
            </a:r>
            <a:r>
              <a:rPr spc="-10" dirty="0"/>
              <a:t>cted</a:t>
            </a:r>
            <a:r>
              <a:rPr spc="-5" dirty="0"/>
              <a:t> </a:t>
            </a:r>
            <a:r>
              <a:rPr dirty="0"/>
              <a:t>availabili</a:t>
            </a:r>
            <a:r>
              <a:rPr spc="-5" dirty="0"/>
              <a:t>t</a:t>
            </a:r>
            <a:r>
              <a:rPr dirty="0"/>
              <a:t>y</a:t>
            </a:r>
            <a:r>
              <a:rPr spc="-5" dirty="0"/>
              <a:t> </a:t>
            </a:r>
            <a:r>
              <a:rPr lang="en-US" dirty="0" smtClean="0"/>
              <a:t>for</a:t>
            </a:r>
            <a:r>
              <a:rPr spc="-5" dirty="0" smtClean="0"/>
              <a:t> </a:t>
            </a:r>
            <a:r>
              <a:rPr dirty="0"/>
              <a:t>physics </a:t>
            </a:r>
            <a:r>
              <a:rPr dirty="0" smtClean="0"/>
              <a:t>research</a:t>
            </a:r>
            <a:r>
              <a:rPr lang="en-US" dirty="0" smtClean="0"/>
              <a:t>:</a:t>
            </a:r>
            <a:r>
              <a:rPr spc="-5" dirty="0" smtClean="0"/>
              <a:t> </a:t>
            </a:r>
            <a:r>
              <a:rPr dirty="0"/>
              <a:t>during</a:t>
            </a:r>
            <a:r>
              <a:rPr spc="-5" dirty="0"/>
              <a:t> </a:t>
            </a:r>
            <a:r>
              <a:rPr spc="-15" dirty="0" smtClean="0"/>
              <a:t>FY</a:t>
            </a:r>
            <a:r>
              <a:rPr dirty="0" smtClean="0"/>
              <a:t>2016</a:t>
            </a:r>
            <a:r>
              <a:rPr lang="en-US" dirty="0" smtClean="0"/>
              <a:t> run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b="1" spc="-5" dirty="0">
                <a:solidFill>
                  <a:srgbClr val="FF2600"/>
                </a:solidFill>
                <a:latin typeface="Arial"/>
                <a:cs typeface="Arial"/>
              </a:rPr>
              <a:t>5</a:t>
            </a:r>
            <a:r>
              <a:rPr b="1" dirty="0">
                <a:solidFill>
                  <a:srgbClr val="FF2600"/>
                </a:solidFill>
                <a:latin typeface="Arial"/>
                <a:cs typeface="Arial"/>
              </a:rPr>
              <a:t>0 Laser</a:t>
            </a:r>
            <a:r>
              <a:rPr b="1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2600"/>
                </a:solidFill>
                <a:latin typeface="Arial"/>
                <a:cs typeface="Arial"/>
              </a:rPr>
              <a:t>pulses</a:t>
            </a:r>
          </a:p>
          <a:p>
            <a:pPr>
              <a:lnSpc>
                <a:spcPct val="100000"/>
              </a:lnSpc>
            </a:pPr>
            <a:endParaRPr b="1" spc="-10" dirty="0">
              <a:solidFill>
                <a:srgbClr val="FF2600"/>
              </a:solidFill>
              <a:latin typeface="Arial"/>
              <a:cs typeface="Arial"/>
            </a:endParaRPr>
          </a:p>
          <a:p>
            <a:pPr marL="4737100" marR="5080" indent="-139700">
              <a:lnSpc>
                <a:spcPts val="1630"/>
              </a:lnSpc>
              <a:spcBef>
                <a:spcPts val="1610"/>
              </a:spcBef>
              <a:buClr>
                <a:srgbClr val="222222"/>
              </a:buClr>
              <a:buSzPct val="125000"/>
              <a:buFont typeface="Arial"/>
              <a:buChar char="•"/>
              <a:tabLst>
                <a:tab pos="4737100" algn="l"/>
              </a:tabLst>
            </a:pPr>
            <a:r>
              <a:rPr sz="2100" spc="-15" baseline="1984" dirty="0">
                <a:solidFill>
                  <a:srgbClr val="222222"/>
                </a:solidFill>
                <a:latin typeface="Arial"/>
                <a:cs typeface="Arial"/>
              </a:rPr>
              <a:t>Fast</a:t>
            </a:r>
            <a:r>
              <a:rPr sz="2100" spc="-7" baseline="198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100" baseline="1984" dirty="0">
                <a:solidFill>
                  <a:srgbClr val="222222"/>
                </a:solidFill>
                <a:latin typeface="Arial"/>
                <a:cs typeface="Arial"/>
              </a:rPr>
              <a:t>pede</a:t>
            </a:r>
            <a:r>
              <a:rPr sz="2100" spc="-15" baseline="1984" dirty="0">
                <a:solidFill>
                  <a:srgbClr val="222222"/>
                </a:solidFill>
                <a:latin typeface="Arial"/>
                <a:cs typeface="Arial"/>
              </a:rPr>
              <a:t>st</a:t>
            </a:r>
            <a:r>
              <a:rPr sz="2100" baseline="1984" dirty="0">
                <a:solidFill>
                  <a:srgbClr val="222222"/>
                </a:solidFill>
                <a:latin typeface="Arial"/>
                <a:cs typeface="Arial"/>
              </a:rPr>
              <a:t>al</a:t>
            </a:r>
            <a:r>
              <a:rPr sz="2100" spc="-7" baseline="198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100" baseline="1984" dirty="0">
                <a:solidFill>
                  <a:srgbClr val="222222"/>
                </a:solidFill>
                <a:latin typeface="Arial"/>
                <a:cs typeface="Arial"/>
              </a:rPr>
              <a:t>measuremen</a:t>
            </a:r>
            <a:r>
              <a:rPr sz="2100" spc="-7" baseline="1984" dirty="0">
                <a:solidFill>
                  <a:srgbClr val="222222"/>
                </a:solidFill>
                <a:latin typeface="Arial"/>
                <a:cs typeface="Arial"/>
              </a:rPr>
              <a:t>t </a:t>
            </a:r>
            <a:r>
              <a:rPr sz="2100" baseline="1984" dirty="0">
                <a:solidFill>
                  <a:srgbClr val="222222"/>
                </a:solidFill>
                <a:latin typeface="Arial"/>
                <a:cs typeface="Arial"/>
              </a:rPr>
              <a:t>using</a:t>
            </a:r>
            <a:r>
              <a:rPr sz="2100" spc="-7" baseline="198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2100" baseline="1984" dirty="0">
                <a:solidFill>
                  <a:srgbClr val="222222"/>
                </a:solidFill>
                <a:latin typeface="Arial"/>
                <a:cs typeface="Arial"/>
              </a:rPr>
              <a:t>pulse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bu</a:t>
            </a:r>
            <a:r>
              <a:rPr sz="1400" spc="-10" dirty="0">
                <a:solidFill>
                  <a:srgbClr val="222222"/>
                </a:solidFill>
                <a:latin typeface="Arial"/>
                <a:cs typeface="Arial"/>
              </a:rPr>
              <a:t>rst</a:t>
            </a:r>
            <a:r>
              <a:rPr sz="1400" spc="-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22222"/>
                </a:solidFill>
                <a:latin typeface="Arial"/>
                <a:cs typeface="Arial"/>
              </a:rPr>
              <a:t>laser</a:t>
            </a:r>
            <a:r>
              <a:rPr sz="1400" spc="-5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400" spc="-10" dirty="0" smtClean="0">
                <a:solidFill>
                  <a:srgbClr val="222222"/>
                </a:solidFill>
                <a:latin typeface="Arial"/>
                <a:cs typeface="Arial"/>
              </a:rPr>
              <a:t>syst</a:t>
            </a:r>
            <a:r>
              <a:rPr sz="1400" dirty="0" smtClean="0">
                <a:solidFill>
                  <a:srgbClr val="222222"/>
                </a:solidFill>
                <a:latin typeface="Arial"/>
                <a:cs typeface="Arial"/>
              </a:rPr>
              <a:t>em</a:t>
            </a:r>
            <a:r>
              <a:rPr lang="en-US" sz="1400" dirty="0" smtClean="0">
                <a:solidFill>
                  <a:srgbClr val="222222"/>
                </a:solidFill>
                <a:latin typeface="Arial"/>
                <a:cs typeface="Arial"/>
              </a:rPr>
              <a:t> (PBLS)</a:t>
            </a:r>
            <a:endParaRPr sz="1400" dirty="0">
              <a:latin typeface="Arial"/>
              <a:cs typeface="Arial"/>
            </a:endParaRPr>
          </a:p>
          <a:p>
            <a:pPr marL="4724400" indent="-127000">
              <a:lnSpc>
                <a:spcPct val="100000"/>
              </a:lnSpc>
              <a:spcBef>
                <a:spcPts val="40"/>
              </a:spcBef>
              <a:buClr>
                <a:srgbClr val="222222"/>
              </a:buClr>
              <a:buSzPct val="125000"/>
              <a:buFont typeface="Arial"/>
              <a:buChar char="•"/>
              <a:tabLst>
                <a:tab pos="4724400" algn="l"/>
              </a:tabLst>
            </a:pPr>
            <a:r>
              <a:rPr sz="2100" baseline="1984" dirty="0">
                <a:solidFill>
                  <a:srgbClr val="000000"/>
                </a:solidFill>
                <a:latin typeface="Arial"/>
                <a:cs typeface="Arial"/>
              </a:rPr>
              <a:t>Con</a:t>
            </a:r>
            <a:r>
              <a:rPr sz="2100" spc="-7" baseline="1984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100" baseline="1984" dirty="0">
                <a:solidFill>
                  <a:srgbClr val="000000"/>
                </a:solidFill>
                <a:latin typeface="Arial"/>
                <a:cs typeface="Arial"/>
              </a:rPr>
              <a:t>rol</a:t>
            </a:r>
            <a:r>
              <a:rPr sz="2100" spc="-7" baseline="19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100" baseline="1984" dirty="0">
                <a:solidFill>
                  <a:srgbClr val="000000"/>
                </a:solidFill>
                <a:latin typeface="Arial"/>
                <a:cs typeface="Arial"/>
              </a:rPr>
              <a:t>region</a:t>
            </a:r>
            <a:r>
              <a:rPr sz="2100" spc="-7" baseline="19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100" baseline="1984" dirty="0">
                <a:solidFill>
                  <a:srgbClr val="000000"/>
                </a:solidFill>
                <a:latin typeface="Arial"/>
                <a:cs typeface="Arial"/>
              </a:rPr>
              <a:t>using</a:t>
            </a:r>
            <a:r>
              <a:rPr sz="2100" spc="-7" baseline="19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100" baseline="1984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100" spc="-15" baseline="1984" dirty="0">
                <a:solidFill>
                  <a:srgbClr val="000000"/>
                </a:solidFill>
                <a:latin typeface="Arial"/>
                <a:cs typeface="Arial"/>
              </a:rPr>
              <a:t>ct</a:t>
            </a:r>
            <a:r>
              <a:rPr sz="2100" baseline="1984" dirty="0">
                <a:solidFill>
                  <a:srgbClr val="000000"/>
                </a:solidFill>
                <a:latin typeface="Arial"/>
                <a:cs typeface="Arial"/>
              </a:rPr>
              <a:t>ua</a:t>
            </a:r>
            <a:r>
              <a:rPr sz="2100" spc="-7" baseline="1984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2100" baseline="1984" dirty="0">
                <a:solidFill>
                  <a:srgbClr val="000000"/>
                </a:solidFill>
                <a:latin typeface="Arial"/>
                <a:cs typeface="Arial"/>
              </a:rPr>
              <a:t>ors</a:t>
            </a:r>
            <a:endParaRPr sz="2100" baseline="1984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420992" y="5335360"/>
            <a:ext cx="7464425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5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ms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~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esta</a:t>
            </a:r>
            <a:r>
              <a:rPr sz="1400" b="1" spc="-5" dirty="0">
                <a:latin typeface="Arial"/>
                <a:cs typeface="Arial"/>
              </a:rPr>
              <a:t>l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aracter</a:t>
            </a:r>
            <a:r>
              <a:rPr sz="1400" b="1" spc="-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5" dirty="0">
                <a:latin typeface="Arial"/>
                <a:cs typeface="Arial"/>
              </a:rPr>
              <a:t>ti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rec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very</a:t>
            </a:r>
            <a:r>
              <a:rPr sz="1400" b="1" spc="-5" dirty="0">
                <a:latin typeface="Arial"/>
                <a:cs typeface="Arial"/>
              </a:rPr>
              <a:t> ti</a:t>
            </a:r>
            <a:r>
              <a:rPr sz="1400" b="1" dirty="0">
                <a:latin typeface="Arial"/>
                <a:cs typeface="Arial"/>
              </a:rPr>
              <a:t>me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see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ack</a:t>
            </a:r>
            <a:r>
              <a:rPr sz="1200" b="1" spc="-10" dirty="0">
                <a:latin typeface="Arial"/>
                <a:cs typeface="Arial"/>
              </a:rPr>
              <a:t>up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fo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 smtClean="0">
                <a:latin typeface="Arial"/>
                <a:cs typeface="Arial"/>
              </a:rPr>
              <a:t>m</a:t>
            </a:r>
            <a:r>
              <a:rPr sz="1200" b="1" spc="-10" dirty="0" smtClean="0">
                <a:latin typeface="Arial"/>
                <a:cs typeface="Arial"/>
              </a:rPr>
              <a:t>o</a:t>
            </a:r>
            <a:r>
              <a:rPr sz="1200" b="1" dirty="0" smtClean="0">
                <a:latin typeface="Arial"/>
                <a:cs typeface="Arial"/>
              </a:rPr>
              <a:t>re</a:t>
            </a:r>
            <a:r>
              <a:rPr lang="en-US" sz="1200" b="1" dirty="0" smtClean="0">
                <a:latin typeface="Arial"/>
                <a:cs typeface="Arial"/>
              </a:rPr>
              <a:t> details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1898"/>
            <a:ext cx="8986520" cy="636335"/>
          </a:xfrm>
          <a:prstGeom prst="rect">
            <a:avLst/>
          </a:prstGeom>
        </p:spPr>
        <p:txBody>
          <a:bodyPr vert="horz" wrap="square" lIns="0" tIns="45981" rIns="0" bIns="0" rtlCol="0">
            <a:spAutoFit/>
          </a:bodyPr>
          <a:lstStyle/>
          <a:p>
            <a:pPr marR="5080" algn="ctr">
              <a:lnSpc>
                <a:spcPts val="2300"/>
              </a:lnSpc>
            </a:pPr>
            <a:r>
              <a:rPr lang="en-US" dirty="0" smtClean="0">
                <a:latin typeface="Arial"/>
                <a:cs typeface="Arial"/>
              </a:rPr>
              <a:t>Summary: </a:t>
            </a:r>
            <a:r>
              <a:rPr dirty="0" smtClean="0">
                <a:latin typeface="Arial"/>
                <a:cs typeface="Arial"/>
              </a:rPr>
              <a:t>Pe</a:t>
            </a:r>
            <a:r>
              <a:rPr spc="-15" dirty="0" smtClean="0">
                <a:latin typeface="Arial"/>
                <a:cs typeface="Arial"/>
              </a:rPr>
              <a:t>desta</a:t>
            </a:r>
            <a:r>
              <a:rPr spc="-10" dirty="0" smtClean="0">
                <a:latin typeface="Arial"/>
                <a:cs typeface="Arial"/>
              </a:rPr>
              <a:t>l</a:t>
            </a:r>
            <a:r>
              <a:rPr spc="-5" dirty="0" smtClean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researc</a:t>
            </a:r>
            <a:r>
              <a:rPr spc="-15" dirty="0">
                <a:latin typeface="Arial"/>
                <a:cs typeface="Arial"/>
              </a:rPr>
              <a:t>h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in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N</a:t>
            </a:r>
            <a:r>
              <a:rPr spc="-15" dirty="0">
                <a:latin typeface="Arial"/>
                <a:cs typeface="Arial"/>
              </a:rPr>
              <a:t>ST</a:t>
            </a:r>
            <a:r>
              <a:rPr dirty="0">
                <a:latin typeface="Arial"/>
                <a:cs typeface="Arial"/>
              </a:rPr>
              <a:t>X-U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will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</a:t>
            </a:r>
            <a:r>
              <a:rPr spc="-15" dirty="0">
                <a:latin typeface="Arial"/>
                <a:cs typeface="Arial"/>
              </a:rPr>
              <a:t>on</a:t>
            </a:r>
            <a:r>
              <a:rPr dirty="0">
                <a:latin typeface="Arial"/>
                <a:cs typeface="Arial"/>
              </a:rPr>
              <a:t>tr</a:t>
            </a:r>
            <a:r>
              <a:rPr spc="-10" dirty="0">
                <a:latin typeface="Arial"/>
                <a:cs typeface="Arial"/>
              </a:rPr>
              <a:t>ibu</a:t>
            </a:r>
            <a:r>
              <a:rPr dirty="0">
                <a:latin typeface="Arial"/>
                <a:cs typeface="Arial"/>
              </a:rPr>
              <a:t>te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/>
            </a:r>
            <a:br>
              <a:rPr lang="en-US" spc="-5" dirty="0" smtClean="0">
                <a:latin typeface="Arial"/>
                <a:cs typeface="Arial"/>
              </a:rPr>
            </a:br>
            <a:r>
              <a:rPr dirty="0" smtClean="0">
                <a:latin typeface="Arial"/>
                <a:cs typeface="Arial"/>
              </a:rPr>
              <a:t>H-m</a:t>
            </a:r>
            <a:r>
              <a:rPr spc="-15" dirty="0" smtClean="0">
                <a:latin typeface="Arial"/>
                <a:cs typeface="Arial"/>
              </a:rPr>
              <a:t>od</a:t>
            </a:r>
            <a:r>
              <a:rPr dirty="0" smtClean="0">
                <a:latin typeface="Arial"/>
                <a:cs typeface="Arial"/>
              </a:rPr>
              <a:t>e</a:t>
            </a:r>
            <a:r>
              <a:rPr spc="-5" dirty="0" smtClean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und</a:t>
            </a:r>
            <a:r>
              <a:rPr dirty="0">
                <a:latin typeface="Arial"/>
                <a:cs typeface="Arial"/>
              </a:rPr>
              <a:t>ersta</a:t>
            </a:r>
            <a:r>
              <a:rPr spc="-15" dirty="0">
                <a:latin typeface="Arial"/>
                <a:cs typeface="Arial"/>
              </a:rPr>
              <a:t>nding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15" dirty="0">
                <a:latin typeface="Arial"/>
                <a:cs typeface="Arial"/>
              </a:rPr>
              <a:t>nd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</a:t>
            </a:r>
            <a:r>
              <a:rPr spc="-15" dirty="0">
                <a:latin typeface="Arial"/>
                <a:cs typeface="Arial"/>
              </a:rPr>
              <a:t>on</a:t>
            </a:r>
            <a:r>
              <a:rPr dirty="0">
                <a:latin typeface="Arial"/>
                <a:cs typeface="Arial"/>
              </a:rPr>
              <a:t>tr</a:t>
            </a:r>
            <a:r>
              <a:rPr spc="-10" dirty="0">
                <a:latin typeface="Arial"/>
                <a:cs typeface="Arial"/>
              </a:rPr>
              <a:t>ol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fo</a:t>
            </a:r>
            <a:r>
              <a:rPr dirty="0">
                <a:latin typeface="Arial"/>
                <a:cs typeface="Arial"/>
              </a:rPr>
              <a:t>r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IT</a:t>
            </a:r>
            <a:r>
              <a:rPr dirty="0">
                <a:latin typeface="Arial"/>
                <a:cs typeface="Arial"/>
              </a:rPr>
              <a:t>ER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15" dirty="0">
                <a:latin typeface="Arial"/>
                <a:cs typeface="Arial"/>
              </a:rPr>
              <a:t>nd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F</a:t>
            </a:r>
            <a:r>
              <a:rPr dirty="0">
                <a:latin typeface="Arial"/>
                <a:cs typeface="Arial"/>
              </a:rPr>
              <a:t>N</a:t>
            </a:r>
            <a:r>
              <a:rPr spc="-15" dirty="0">
                <a:latin typeface="Arial"/>
                <a:cs typeface="Arial"/>
              </a:rPr>
              <a:t>SF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289716"/>
            <a:ext cx="8684260" cy="4529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6095" indent="-342900">
              <a:lnSpc>
                <a:spcPts val="28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Sub</a:t>
            </a:r>
            <a:r>
              <a:rPr sz="2400" spc="-10" dirty="0">
                <a:latin typeface="Arial"/>
                <a:cs typeface="Arial"/>
              </a:rPr>
              <a:t>stantial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progress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made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unde</a:t>
            </a:r>
            <a:r>
              <a:rPr sz="2400" spc="-10" dirty="0">
                <a:latin typeface="Arial"/>
                <a:cs typeface="Arial"/>
              </a:rPr>
              <a:t>rst</a:t>
            </a:r>
            <a:r>
              <a:rPr sz="2400" dirty="0">
                <a:latin typeface="Arial"/>
                <a:cs typeface="Arial"/>
              </a:rPr>
              <a:t>anding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pede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dirty="0">
                <a:latin typeface="Arial"/>
                <a:cs typeface="Arial"/>
              </a:rPr>
              <a:t>al dynamics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hrough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collabora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ive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research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in-dep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 analysis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STX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during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year</a:t>
            </a:r>
          </a:p>
          <a:p>
            <a:pPr>
              <a:lnSpc>
                <a:spcPct val="100000"/>
              </a:lnSpc>
              <a:spcBef>
                <a:spcPts val="47"/>
              </a:spcBef>
              <a:buFont typeface="Arial"/>
              <a:buChar char="•"/>
            </a:pPr>
            <a:endParaRPr sz="33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STX-U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horoughly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chara</a:t>
            </a:r>
            <a:r>
              <a:rPr sz="2400" spc="-10" dirty="0" smtClean="0">
                <a:latin typeface="Arial"/>
                <a:cs typeface="Arial"/>
              </a:rPr>
              <a:t>ct</a:t>
            </a:r>
            <a:r>
              <a:rPr sz="2400" dirty="0" smtClean="0">
                <a:latin typeface="Arial"/>
                <a:cs typeface="Arial"/>
              </a:rPr>
              <a:t>erize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evolu</a:t>
            </a:r>
            <a:r>
              <a:rPr sz="2400" spc="-10" dirty="0" smtClean="0">
                <a:latin typeface="Arial"/>
                <a:cs typeface="Arial"/>
              </a:rPr>
              <a:t>t</a:t>
            </a:r>
            <a:r>
              <a:rPr sz="2400" dirty="0" smtClean="0">
                <a:latin typeface="Arial"/>
                <a:cs typeface="Arial"/>
              </a:rPr>
              <a:t>ion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during ELM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cycle</a:t>
            </a:r>
            <a:r>
              <a:rPr sz="2400" spc="-10" dirty="0">
                <a:latin typeface="Arial"/>
                <a:cs typeface="Arial"/>
              </a:rPr>
              <a:t>;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Validate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predi</a:t>
            </a:r>
            <a:r>
              <a:rPr sz="2400" spc="-10" dirty="0">
                <a:latin typeface="Arial"/>
                <a:cs typeface="Arial"/>
              </a:rPr>
              <a:t>ct</a:t>
            </a:r>
            <a:r>
              <a:rPr sz="2400" dirty="0">
                <a:latin typeface="Arial"/>
                <a:cs typeface="Arial"/>
              </a:rPr>
              <a:t>ive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models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pressure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ile evolu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ion</a:t>
            </a:r>
          </a:p>
          <a:p>
            <a:pPr marL="755650" marR="226695" lvl="1" indent="-285750">
              <a:lnSpc>
                <a:spcPts val="2300"/>
              </a:lnSpc>
              <a:spcBef>
                <a:spcPts val="50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lang="en-US" sz="2000" dirty="0" smtClean="0">
                <a:solidFill>
                  <a:srgbClr val="0433FF"/>
                </a:solidFill>
                <a:latin typeface="Arial"/>
                <a:cs typeface="Arial"/>
              </a:rPr>
              <a:t>Will </a:t>
            </a:r>
            <a:r>
              <a:rPr lang="en-US" sz="2000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2000" dirty="0" smtClean="0">
                <a:solidFill>
                  <a:srgbClr val="0433FF"/>
                </a:solidFill>
                <a:latin typeface="Arial"/>
                <a:cs typeface="Arial"/>
              </a:rPr>
              <a:t>epara</a:t>
            </a:r>
            <a:r>
              <a:rPr sz="2000" spc="-10" dirty="0" smtClean="0">
                <a:solidFill>
                  <a:srgbClr val="0433FF"/>
                </a:solidFill>
                <a:latin typeface="Arial"/>
                <a:cs typeface="Arial"/>
              </a:rPr>
              <a:t>te</a:t>
            </a:r>
            <a:r>
              <a:rPr sz="2000" spc="-5" dirty="0" smtClean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000" spc="-50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2000" spc="-10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0433FF"/>
                </a:solidFill>
                <a:latin typeface="Arial"/>
                <a:cs typeface="Arial"/>
              </a:rPr>
              <a:t>ct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densi</a:t>
            </a:r>
            <a:r>
              <a:rPr sz="2000" spc="-1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y</a:t>
            </a:r>
            <a:r>
              <a:rPr sz="20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and</a:t>
            </a:r>
            <a:r>
              <a:rPr sz="20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empera</a:t>
            </a:r>
            <a:r>
              <a:rPr sz="2000" spc="-1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ure</a:t>
            </a:r>
            <a:r>
              <a:rPr sz="20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pro</a:t>
            </a:r>
            <a:r>
              <a:rPr sz="2000" spc="-10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ile</a:t>
            </a:r>
            <a:r>
              <a:rPr sz="2000" spc="-10" dirty="0">
                <a:solidFill>
                  <a:srgbClr val="0433FF"/>
                </a:solidFill>
                <a:latin typeface="Arial"/>
                <a:cs typeface="Arial"/>
              </a:rPr>
              <a:t>s,</a:t>
            </a:r>
            <a:r>
              <a:rPr sz="20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as</a:t>
            </a:r>
            <a:r>
              <a:rPr sz="20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needed</a:t>
            </a:r>
            <a:r>
              <a:rPr sz="20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or predi</a:t>
            </a:r>
            <a:r>
              <a:rPr sz="2000" spc="-10" dirty="0">
                <a:solidFill>
                  <a:srgbClr val="0433FF"/>
                </a:solidFill>
                <a:latin typeface="Arial"/>
                <a:cs typeface="Arial"/>
              </a:rPr>
              <a:t>ct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ive</a:t>
            </a:r>
            <a:r>
              <a:rPr sz="20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capabili</a:t>
            </a:r>
            <a:r>
              <a:rPr sz="2000" spc="-1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y</a:t>
            </a:r>
            <a:r>
              <a:rPr sz="20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and</a:t>
            </a:r>
            <a:r>
              <a:rPr sz="20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20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provide</a:t>
            </a:r>
            <a:r>
              <a:rPr sz="20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con</a:t>
            </a:r>
            <a:r>
              <a:rPr sz="2000" spc="-1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rol</a:t>
            </a:r>
            <a:r>
              <a:rPr sz="20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op</a:t>
            </a:r>
            <a:r>
              <a:rPr sz="2000" spc="-1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ions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433FF"/>
              </a:buClr>
              <a:buFont typeface="Arial"/>
              <a:buChar char="–"/>
            </a:pPr>
            <a:endParaRPr sz="2000" dirty="0">
              <a:latin typeface="Times New Roman"/>
              <a:cs typeface="Times New Roman"/>
            </a:endParaRPr>
          </a:p>
          <a:p>
            <a:pPr marL="355600" marR="411480" indent="-342900">
              <a:lnSpc>
                <a:spcPts val="2800"/>
              </a:lnSpc>
              <a:spcBef>
                <a:spcPts val="16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N</a:t>
            </a:r>
            <a:r>
              <a:rPr sz="2400" spc="-20" dirty="0">
                <a:latin typeface="Arial"/>
                <a:cs typeface="Arial"/>
              </a:rPr>
              <a:t>STX-U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use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new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capabili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ies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5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ct</a:t>
            </a:r>
            <a:r>
              <a:rPr sz="2400" dirty="0">
                <a:latin typeface="Arial"/>
                <a:cs typeface="Arial"/>
              </a:rPr>
              <a:t>ively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con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rol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 pede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op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imum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</a:t>
            </a:r>
            <a:r>
              <a:rPr sz="2400" spc="-10" dirty="0">
                <a:latin typeface="Arial"/>
                <a:cs typeface="Arial"/>
              </a:rPr>
              <a:t>rf</a:t>
            </a:r>
            <a:r>
              <a:rPr sz="2400" dirty="0">
                <a:latin typeface="Arial"/>
                <a:cs typeface="Arial"/>
              </a:rPr>
              <a:t>ormance</a:t>
            </a:r>
          </a:p>
          <a:p>
            <a:pPr marL="755650" lvl="1" indent="-285750">
              <a:lnSpc>
                <a:spcPct val="100000"/>
              </a:lnSpc>
              <a:spcBef>
                <a:spcPts val="24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Leverage</a:t>
            </a:r>
            <a:r>
              <a:rPr sz="20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similar</a:t>
            </a:r>
            <a:r>
              <a:rPr sz="20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con</a:t>
            </a:r>
            <a:r>
              <a:rPr sz="2000" spc="-1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rol</a:t>
            </a:r>
            <a:r>
              <a:rPr sz="20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ools</a:t>
            </a:r>
            <a:r>
              <a:rPr sz="20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deployed</a:t>
            </a:r>
            <a:r>
              <a:rPr sz="20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on</a:t>
            </a:r>
            <a:r>
              <a:rPr sz="20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433FF"/>
                </a:solidFill>
                <a:latin typeface="Arial"/>
                <a:cs typeface="Arial"/>
              </a:rPr>
              <a:t>EAST</a:t>
            </a:r>
            <a:r>
              <a:rPr sz="2000" spc="-40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and</a:t>
            </a:r>
            <a:r>
              <a:rPr sz="20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000" spc="-10" dirty="0">
                <a:solidFill>
                  <a:srgbClr val="0433FF"/>
                </a:solidFill>
                <a:latin typeface="Arial"/>
                <a:cs typeface="Arial"/>
              </a:rPr>
              <a:t>III</a:t>
            </a:r>
            <a:r>
              <a:rPr sz="2000" dirty="0">
                <a:solidFill>
                  <a:srgbClr val="0433FF"/>
                </a:solidFill>
                <a:latin typeface="Arial"/>
                <a:cs typeface="Arial"/>
              </a:rPr>
              <a:t>-D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218" rIns="0" bIns="0" rtlCol="0">
            <a:spAutoFit/>
          </a:bodyPr>
          <a:lstStyle/>
          <a:p>
            <a:pPr marL="3942715">
              <a:lnSpc>
                <a:spcPct val="100000"/>
              </a:lnSpc>
            </a:pPr>
            <a:r>
              <a:rPr dirty="0"/>
              <a:t>Backup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6712" y="67452"/>
            <a:ext cx="7810500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 marR="5080" indent="-29845">
              <a:lnSpc>
                <a:spcPts val="3200"/>
              </a:lnSpc>
            </a:pP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X-U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pg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ra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433FF"/>
                </a:solidFill>
                <a:latin typeface="Arial"/>
                <a:cs typeface="Arial"/>
              </a:rPr>
              <a:t>with</a:t>
            </a:r>
            <a:r>
              <a:rPr sz="2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nh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ce</a:t>
            </a:r>
            <a:r>
              <a:rPr sz="2800" b="1" spc="-20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ca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p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b</a:t>
            </a:r>
            <a:r>
              <a:rPr sz="2800" b="1" spc="-10" dirty="0">
                <a:solidFill>
                  <a:srgbClr val="0433FF"/>
                </a:solidFill>
                <a:latin typeface="Arial"/>
                <a:cs typeface="Arial"/>
              </a:rPr>
              <a:t>iliti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es</a:t>
            </a:r>
            <a:r>
              <a:rPr sz="2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433FF"/>
                </a:solidFill>
                <a:latin typeface="Arial"/>
                <a:cs typeface="Arial"/>
              </a:rPr>
              <a:t>will</a:t>
            </a:r>
            <a:r>
              <a:rPr sz="2800" b="1" spc="-10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ub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sta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800" b="1" spc="-10" dirty="0">
                <a:solidFill>
                  <a:srgbClr val="0433FF"/>
                </a:solidFill>
                <a:latin typeface="Arial"/>
                <a:cs typeface="Arial"/>
              </a:rPr>
              <a:t>ti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2800" b="1" spc="-10" dirty="0">
                <a:solidFill>
                  <a:srgbClr val="0433FF"/>
                </a:solidFill>
                <a:latin typeface="Arial"/>
                <a:cs typeface="Arial"/>
              </a:rPr>
              <a:t>ll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y</a:t>
            </a:r>
            <a:r>
              <a:rPr sz="2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exte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H-m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od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p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esta</a:t>
            </a:r>
            <a:r>
              <a:rPr sz="2800" b="1" spc="-10" dirty="0">
                <a:solidFill>
                  <a:srgbClr val="0433FF"/>
                </a:solidFill>
                <a:latin typeface="Arial"/>
                <a:cs typeface="Arial"/>
              </a:rPr>
              <a:t>l</a:t>
            </a:r>
            <a:r>
              <a:rPr sz="2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2800" b="1" spc="-1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ud</a:t>
            </a:r>
            <a:r>
              <a:rPr sz="2800" b="1" spc="-10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440" y="1537456"/>
            <a:ext cx="8298815" cy="1510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00">
              <a:lnSpc>
                <a:spcPct val="100000"/>
              </a:lnSpc>
            </a:pPr>
            <a:r>
              <a:rPr sz="2200" b="1" dirty="0">
                <a:latin typeface="Arial"/>
                <a:cs typeface="Arial"/>
              </a:rPr>
              <a:t>Researc</a:t>
            </a:r>
            <a:r>
              <a:rPr sz="2200" b="1" spc="-15" dirty="0">
                <a:latin typeface="Arial"/>
                <a:cs typeface="Arial"/>
              </a:rPr>
              <a:t>h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m</a:t>
            </a:r>
            <a:r>
              <a:rPr sz="2200" b="1" spc="-10" dirty="0">
                <a:latin typeface="Arial"/>
                <a:cs typeface="Arial"/>
              </a:rPr>
              <a:t>il</a:t>
            </a:r>
            <a:r>
              <a:rPr sz="2200" b="1" dirty="0">
                <a:latin typeface="Arial"/>
                <a:cs typeface="Arial"/>
              </a:rPr>
              <a:t>es</a:t>
            </a:r>
            <a:r>
              <a:rPr sz="2200" b="1" spc="-15" dirty="0">
                <a:latin typeface="Arial"/>
                <a:cs typeface="Arial"/>
              </a:rPr>
              <a:t>ton</a:t>
            </a:r>
            <a:r>
              <a:rPr sz="2200" b="1" dirty="0">
                <a:latin typeface="Arial"/>
                <a:cs typeface="Arial"/>
              </a:rPr>
              <a:t>es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in</a:t>
            </a:r>
            <a:r>
              <a:rPr sz="2200" b="1" dirty="0">
                <a:latin typeface="Arial"/>
                <a:cs typeface="Arial"/>
              </a:rPr>
              <a:t>v</a:t>
            </a:r>
            <a:r>
              <a:rPr sz="2200" b="1" spc="-10" dirty="0">
                <a:latin typeface="Arial"/>
                <a:cs typeface="Arial"/>
              </a:rPr>
              <a:t>ol</a:t>
            </a:r>
            <a:r>
              <a:rPr sz="2200" b="1" dirty="0">
                <a:latin typeface="Arial"/>
                <a:cs typeface="Arial"/>
              </a:rPr>
              <a:t>v</a:t>
            </a:r>
            <a:r>
              <a:rPr sz="2200" b="1" spc="-15" dirty="0">
                <a:latin typeface="Arial"/>
                <a:cs typeface="Arial"/>
              </a:rPr>
              <a:t>ing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p</a:t>
            </a:r>
            <a:r>
              <a:rPr sz="2200" b="1" dirty="0">
                <a:latin typeface="Arial"/>
                <a:cs typeface="Arial"/>
              </a:rPr>
              <a:t>e</a:t>
            </a:r>
            <a:r>
              <a:rPr sz="2200" b="1" spc="-15" dirty="0">
                <a:latin typeface="Arial"/>
                <a:cs typeface="Arial"/>
              </a:rPr>
              <a:t>d</a:t>
            </a:r>
            <a:r>
              <a:rPr sz="2200" b="1" dirty="0">
                <a:latin typeface="Arial"/>
                <a:cs typeface="Arial"/>
              </a:rPr>
              <a:t>esta</a:t>
            </a:r>
            <a:r>
              <a:rPr sz="2200" b="1" spc="-10" dirty="0">
                <a:latin typeface="Arial"/>
                <a:cs typeface="Arial"/>
              </a:rPr>
              <a:t>l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ph</a:t>
            </a:r>
            <a:r>
              <a:rPr sz="2200" b="1" dirty="0">
                <a:latin typeface="Arial"/>
                <a:cs typeface="Arial"/>
              </a:rPr>
              <a:t>ys</a:t>
            </a:r>
            <a:r>
              <a:rPr sz="2200" b="1" spc="-10" dirty="0">
                <a:latin typeface="Arial"/>
                <a:cs typeface="Arial"/>
              </a:rPr>
              <a:t>i</a:t>
            </a:r>
            <a:r>
              <a:rPr sz="2200" b="1" dirty="0">
                <a:latin typeface="Arial"/>
                <a:cs typeface="Arial"/>
              </a:rPr>
              <a:t>cs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1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3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R(15-1</a:t>
            </a:r>
            <a:r>
              <a:rPr sz="2000" spc="-10" dirty="0">
                <a:latin typeface="Arial"/>
                <a:cs typeface="Arial"/>
              </a:rPr>
              <a:t>):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Assess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H-mode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energy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inemen</a:t>
            </a:r>
            <a:r>
              <a:rPr sz="2000" spc="-10" dirty="0">
                <a:latin typeface="Arial"/>
                <a:cs typeface="Arial"/>
              </a:rPr>
              <a:t>t,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pede</a:t>
            </a:r>
            <a:r>
              <a:rPr sz="2000" spc="-10" dirty="0">
                <a:latin typeface="Arial"/>
                <a:cs typeface="Arial"/>
              </a:rPr>
              <a:t>st</a:t>
            </a:r>
            <a:r>
              <a:rPr sz="2000" dirty="0">
                <a:latin typeface="Arial"/>
                <a:cs typeface="Arial"/>
              </a:rPr>
              <a:t>al</a:t>
            </a:r>
            <a:r>
              <a:rPr sz="2000" spc="-10" dirty="0">
                <a:latin typeface="Arial"/>
                <a:cs typeface="Arial"/>
              </a:rPr>
              <a:t>,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scrape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0" dirty="0">
                <a:latin typeface="Arial"/>
                <a:cs typeface="Arial"/>
              </a:rPr>
              <a:t>f</a:t>
            </a:r>
            <a:r>
              <a:rPr sz="2000" spc="-10" dirty="0">
                <a:latin typeface="Arial"/>
                <a:cs typeface="Arial"/>
              </a:rPr>
              <a:t>f </a:t>
            </a:r>
            <a:r>
              <a:rPr sz="2000" dirty="0">
                <a:latin typeface="Arial"/>
                <a:cs typeface="Arial"/>
              </a:rPr>
              <a:t>layer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chara</a:t>
            </a:r>
            <a:r>
              <a:rPr sz="2000" spc="-10" dirty="0">
                <a:latin typeface="Arial"/>
                <a:cs typeface="Arial"/>
              </a:rPr>
              <a:t>ct</a:t>
            </a:r>
            <a:r>
              <a:rPr sz="2000" dirty="0">
                <a:latin typeface="Arial"/>
                <a:cs typeface="Arial"/>
              </a:rPr>
              <a:t>eri</a:t>
            </a:r>
            <a:r>
              <a:rPr sz="2000" spc="-10" dirty="0">
                <a:latin typeface="Arial"/>
                <a:cs typeface="Arial"/>
              </a:rPr>
              <a:t>st</a:t>
            </a:r>
            <a:r>
              <a:rPr sz="2000" dirty="0">
                <a:latin typeface="Arial"/>
                <a:cs typeface="Arial"/>
              </a:rPr>
              <a:t>ics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higher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B</a:t>
            </a:r>
            <a:r>
              <a:rPr sz="1950" spc="22" baseline="-6410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,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1950" spc="22" baseline="-6410" dirty="0">
                <a:latin typeface="Arial"/>
                <a:cs typeface="Arial"/>
              </a:rPr>
              <a:t>P</a:t>
            </a:r>
            <a:r>
              <a:rPr sz="1950" baseline="-6410" dirty="0">
                <a:latin typeface="Arial"/>
                <a:cs typeface="Arial"/>
              </a:rPr>
              <a:t> </a:t>
            </a:r>
            <a:r>
              <a:rPr sz="1950" spc="-254" baseline="-64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0" dirty="0">
                <a:latin typeface="Arial"/>
                <a:cs typeface="Arial"/>
              </a:rPr>
              <a:t>BI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power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440" y="3858180"/>
            <a:ext cx="8360409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300"/>
              </a:lnSpc>
              <a:buFont typeface="Arial"/>
              <a:buChar char="•"/>
              <a:tabLst>
                <a:tab pos="355600" algn="l"/>
                <a:tab pos="1498600" algn="l"/>
              </a:tabLst>
            </a:pPr>
            <a:r>
              <a:rPr sz="2000" spc="-10" dirty="0">
                <a:latin typeface="Arial"/>
                <a:cs typeface="Arial"/>
              </a:rPr>
              <a:t>IR(15-1):	Develop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assess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snow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lake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dive</a:t>
            </a:r>
            <a:r>
              <a:rPr sz="2000" spc="-10" dirty="0">
                <a:latin typeface="Arial"/>
                <a:cs typeface="Arial"/>
              </a:rPr>
              <a:t>rt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igura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ion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 edge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prope</a:t>
            </a:r>
            <a:r>
              <a:rPr sz="2000" spc="-10" dirty="0">
                <a:latin typeface="Arial"/>
                <a:cs typeface="Arial"/>
              </a:rPr>
              <a:t>rt</a:t>
            </a:r>
            <a:r>
              <a:rPr sz="2000" dirty="0">
                <a:latin typeface="Arial"/>
                <a:cs typeface="Arial"/>
              </a:rPr>
              <a:t>ies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15" dirty="0">
                <a:latin typeface="Arial"/>
                <a:cs typeface="Arial"/>
              </a:rPr>
              <a:t>ST</a:t>
            </a:r>
            <a:r>
              <a:rPr sz="2000" dirty="0">
                <a:latin typeface="Arial"/>
                <a:cs typeface="Arial"/>
              </a:rPr>
              <a:t>X-U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440" y="5204380"/>
            <a:ext cx="861377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3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R(16-1</a:t>
            </a:r>
            <a:r>
              <a:rPr sz="2000" spc="-10" dirty="0">
                <a:latin typeface="Arial"/>
                <a:cs typeface="Arial"/>
              </a:rPr>
              <a:t>):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Assess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scaling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iga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ion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</a:t>
            </a:r>
            <a:r>
              <a:rPr sz="2000" dirty="0">
                <a:latin typeface="Arial"/>
                <a:cs typeface="Arial"/>
              </a:rPr>
              <a:t>ead</a:t>
            </a:r>
            <a:r>
              <a:rPr sz="2000" spc="-10" dirty="0">
                <a:latin typeface="Arial"/>
                <a:cs typeface="Arial"/>
              </a:rPr>
              <a:t>y-st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ransien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-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luxes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advanced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dive</a:t>
            </a:r>
            <a:r>
              <a:rPr sz="2000" spc="-10" dirty="0">
                <a:latin typeface="Arial"/>
                <a:cs typeface="Arial"/>
              </a:rPr>
              <a:t>rt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opera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ion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high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power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densi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3480" marR="5080" indent="-1017269">
              <a:lnSpc>
                <a:spcPts val="2800"/>
              </a:lnSpc>
            </a:pPr>
            <a:r>
              <a:rPr dirty="0"/>
              <a:t>K</a:t>
            </a:r>
            <a:r>
              <a:rPr spc="-15" dirty="0"/>
              <a:t>ine</a:t>
            </a:r>
            <a:r>
              <a:rPr spc="-10" dirty="0"/>
              <a:t>tic</a:t>
            </a:r>
            <a:r>
              <a:rPr spc="-5" dirty="0"/>
              <a:t> </a:t>
            </a:r>
            <a:r>
              <a:rPr spc="-15" dirty="0"/>
              <a:t>n</a:t>
            </a:r>
            <a:r>
              <a:rPr dirty="0"/>
              <a:t>e</a:t>
            </a:r>
            <a:r>
              <a:rPr spc="-15" dirty="0"/>
              <a:t>o</a:t>
            </a:r>
            <a:r>
              <a:rPr dirty="0"/>
              <a:t>c</a:t>
            </a:r>
            <a:r>
              <a:rPr spc="-10" dirty="0"/>
              <a:t>l</a:t>
            </a:r>
            <a:r>
              <a:rPr dirty="0"/>
              <a:t>ass</a:t>
            </a:r>
            <a:r>
              <a:rPr spc="-10" dirty="0"/>
              <a:t>i</a:t>
            </a:r>
            <a:r>
              <a:rPr dirty="0"/>
              <a:t>ca</a:t>
            </a:r>
            <a:r>
              <a:rPr spc="-10" dirty="0"/>
              <a:t>l</a:t>
            </a:r>
            <a:r>
              <a:rPr spc="-5" dirty="0"/>
              <a:t> </a:t>
            </a:r>
            <a:r>
              <a:rPr dirty="0"/>
              <a:t>ca</a:t>
            </a:r>
            <a:r>
              <a:rPr spc="-10" dirty="0"/>
              <a:t>l</a:t>
            </a:r>
            <a:r>
              <a:rPr dirty="0"/>
              <a:t>c</a:t>
            </a:r>
            <a:r>
              <a:rPr spc="-15" dirty="0"/>
              <a:t>ul</a:t>
            </a:r>
            <a:r>
              <a:rPr dirty="0"/>
              <a:t>a</a:t>
            </a:r>
            <a:r>
              <a:rPr spc="-15" dirty="0"/>
              <a:t>tion</a:t>
            </a:r>
            <a:r>
              <a:rPr dirty="0"/>
              <a:t>s</a:t>
            </a:r>
            <a:r>
              <a:rPr spc="-5" dirty="0"/>
              <a:t> </a:t>
            </a:r>
            <a:r>
              <a:rPr spc="-15" dirty="0"/>
              <a:t>u</a:t>
            </a:r>
            <a:r>
              <a:rPr dirty="0"/>
              <a:t>s</a:t>
            </a:r>
            <a:r>
              <a:rPr spc="-15" dirty="0"/>
              <a:t>ing</a:t>
            </a:r>
            <a:r>
              <a:rPr spc="-5" dirty="0"/>
              <a:t> </a:t>
            </a:r>
            <a:r>
              <a:rPr spc="-20" dirty="0"/>
              <a:t>XG</a:t>
            </a:r>
            <a:r>
              <a:rPr dirty="0"/>
              <a:t>C0</a:t>
            </a:r>
            <a:r>
              <a:rPr spc="-5" dirty="0"/>
              <a:t> </a:t>
            </a:r>
            <a:r>
              <a:rPr dirty="0"/>
              <a:t>ca</a:t>
            </a:r>
            <a:r>
              <a:rPr spc="-15" dirty="0"/>
              <a:t>ptu</a:t>
            </a:r>
            <a:r>
              <a:rPr dirty="0"/>
              <a:t>res</a:t>
            </a:r>
            <a:r>
              <a:rPr spc="-5" dirty="0"/>
              <a:t> </a:t>
            </a:r>
            <a:r>
              <a:rPr spc="-15" dirty="0"/>
              <a:t>non</a:t>
            </a:r>
            <a:r>
              <a:rPr dirty="0"/>
              <a:t>- Max</a:t>
            </a:r>
            <a:r>
              <a:rPr spc="-20" dirty="0"/>
              <a:t>w</a:t>
            </a:r>
            <a:r>
              <a:rPr dirty="0"/>
              <a:t>e</a:t>
            </a:r>
            <a:r>
              <a:rPr spc="-10" dirty="0"/>
              <a:t>lli</a:t>
            </a:r>
            <a:r>
              <a:rPr dirty="0"/>
              <a:t>a</a:t>
            </a:r>
            <a:r>
              <a:rPr spc="-15" dirty="0"/>
              <a:t>n</a:t>
            </a:r>
            <a:r>
              <a:rPr spc="-5" dirty="0"/>
              <a:t> </a:t>
            </a:r>
            <a:r>
              <a:rPr spc="-15" dirty="0"/>
              <a:t>ion</a:t>
            </a:r>
            <a:r>
              <a:rPr spc="-5" dirty="0"/>
              <a:t> </a:t>
            </a:r>
            <a:r>
              <a:rPr spc="-15" dirty="0"/>
              <a:t>di</a:t>
            </a:r>
            <a:r>
              <a:rPr dirty="0"/>
              <a:t>str</a:t>
            </a:r>
            <a:r>
              <a:rPr spc="-15" dirty="0"/>
              <a:t>ibution</a:t>
            </a:r>
            <a:r>
              <a:rPr dirty="0"/>
              <a:t>s</a:t>
            </a:r>
            <a:r>
              <a:rPr spc="-5" dirty="0"/>
              <a:t> </a:t>
            </a:r>
            <a:r>
              <a:rPr spc="-15" dirty="0"/>
              <a:t>in</a:t>
            </a:r>
            <a:r>
              <a:rPr spc="-5" dirty="0"/>
              <a:t> </a:t>
            </a:r>
            <a:r>
              <a:rPr dirty="0"/>
              <a:t>D</a:t>
            </a:r>
            <a:r>
              <a:rPr spc="-10" dirty="0"/>
              <a:t>III</a:t>
            </a:r>
            <a:r>
              <a:rPr dirty="0"/>
              <a:t>-D</a:t>
            </a:r>
            <a:r>
              <a:rPr spc="-5" dirty="0"/>
              <a:t> </a:t>
            </a:r>
            <a:r>
              <a:rPr spc="-15" dirty="0"/>
              <a:t>p</a:t>
            </a:r>
            <a:r>
              <a:rPr dirty="0"/>
              <a:t>e</a:t>
            </a:r>
            <a:r>
              <a:rPr spc="-15" dirty="0"/>
              <a:t>d</a:t>
            </a:r>
            <a:r>
              <a:rPr dirty="0"/>
              <a:t>esta</a:t>
            </a:r>
            <a:r>
              <a:rPr spc="-10" dirty="0"/>
              <a:t>l</a:t>
            </a:r>
          </a:p>
        </p:txBody>
      </p:sp>
      <p:sp>
        <p:nvSpPr>
          <p:cNvPr id="3" name="object 3"/>
          <p:cNvSpPr/>
          <p:nvPr/>
        </p:nvSpPr>
        <p:spPr>
          <a:xfrm>
            <a:off x="4576762" y="3778250"/>
            <a:ext cx="4384675" cy="2724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6240" y="5105384"/>
            <a:ext cx="2244090" cy="736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1600" b="1" dirty="0">
                <a:solidFill>
                  <a:srgbClr val="FF2600"/>
                </a:solidFill>
                <a:latin typeface="Century Gothic"/>
                <a:cs typeface="Century Gothic"/>
              </a:rPr>
              <a:t>Se</a:t>
            </a:r>
            <a:r>
              <a:rPr sz="1600" b="1" spc="-5" dirty="0">
                <a:solidFill>
                  <a:srgbClr val="FF2600"/>
                </a:solidFill>
                <a:latin typeface="Century Gothic"/>
                <a:cs typeface="Century Gothic"/>
              </a:rPr>
              <a:t>lf-con</a:t>
            </a:r>
            <a:r>
              <a:rPr sz="1600" b="1" spc="-10" dirty="0">
                <a:solidFill>
                  <a:srgbClr val="FF2600"/>
                </a:solidFill>
                <a:latin typeface="Century Gothic"/>
                <a:cs typeface="Century Gothic"/>
              </a:rPr>
              <a:t>sisten</a:t>
            </a:r>
            <a:r>
              <a:rPr sz="1600" b="1" spc="-5" dirty="0">
                <a:solidFill>
                  <a:srgbClr val="FF2600"/>
                </a:solidFill>
                <a:latin typeface="Century Gothic"/>
                <a:cs typeface="Century Gothic"/>
              </a:rPr>
              <a:t>t </a:t>
            </a:r>
            <a:r>
              <a:rPr sz="1600" b="1" spc="-10" dirty="0">
                <a:solidFill>
                  <a:srgbClr val="FF2600"/>
                </a:solidFill>
                <a:latin typeface="Century Gothic"/>
                <a:cs typeface="Century Gothic"/>
              </a:rPr>
              <a:t>Er</a:t>
            </a:r>
            <a:r>
              <a:rPr sz="1600" b="1" spc="-5" dirty="0">
                <a:solidFill>
                  <a:srgbClr val="FF2600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0061FC"/>
                </a:solidFill>
                <a:latin typeface="Century Gothic"/>
                <a:cs typeface="Century Gothic"/>
              </a:rPr>
              <a:t>Dotted</a:t>
            </a:r>
            <a:r>
              <a:rPr sz="1600" b="1" dirty="0">
                <a:solidFill>
                  <a:srgbClr val="0061FC"/>
                </a:solidFill>
                <a:latin typeface="Century Gothic"/>
                <a:cs typeface="Century Gothic"/>
              </a:rPr>
              <a:t>: </a:t>
            </a:r>
            <a:r>
              <a:rPr sz="1600" b="1" spc="-20" dirty="0">
                <a:solidFill>
                  <a:srgbClr val="0061FC"/>
                </a:solidFill>
                <a:latin typeface="Century Gothic"/>
                <a:cs typeface="Century Gothic"/>
              </a:rPr>
              <a:t>XGC</a:t>
            </a:r>
            <a:r>
              <a:rPr sz="1600" b="1" spc="-10" dirty="0">
                <a:solidFill>
                  <a:srgbClr val="0061FC"/>
                </a:solidFill>
                <a:latin typeface="Century Gothic"/>
                <a:cs typeface="Century Gothic"/>
              </a:rPr>
              <a:t>0</a:t>
            </a:r>
            <a:r>
              <a:rPr sz="1600" b="1" dirty="0">
                <a:solidFill>
                  <a:srgbClr val="0061FC"/>
                </a:solidFill>
                <a:latin typeface="Century Gothic"/>
                <a:cs typeface="Century Gothic"/>
              </a:rPr>
              <a:t> </a:t>
            </a:r>
            <a:r>
              <a:rPr sz="1600" b="1" spc="-5" dirty="0">
                <a:solidFill>
                  <a:srgbClr val="0061FC"/>
                </a:solidFill>
                <a:latin typeface="Century Gothic"/>
                <a:cs typeface="Century Gothic"/>
              </a:rPr>
              <a:t>f</a:t>
            </a:r>
            <a:r>
              <a:rPr sz="1600" b="1" spc="-10" dirty="0">
                <a:solidFill>
                  <a:srgbClr val="0061FC"/>
                </a:solidFill>
                <a:latin typeface="Century Gothic"/>
                <a:cs typeface="Century Gothic"/>
              </a:rPr>
              <a:t>lui</a:t>
            </a:r>
            <a:r>
              <a:rPr sz="1600" b="1" dirty="0">
                <a:solidFill>
                  <a:srgbClr val="0061FC"/>
                </a:solidFill>
                <a:latin typeface="Century Gothic"/>
                <a:cs typeface="Century Gothic"/>
              </a:rPr>
              <a:t>d So</a:t>
            </a:r>
            <a:r>
              <a:rPr sz="1600" b="1" spc="-5" dirty="0">
                <a:solidFill>
                  <a:srgbClr val="0061FC"/>
                </a:solidFill>
                <a:latin typeface="Century Gothic"/>
                <a:cs typeface="Century Gothic"/>
              </a:rPr>
              <a:t>li</a:t>
            </a:r>
            <a:r>
              <a:rPr sz="1600" b="1" dirty="0">
                <a:solidFill>
                  <a:srgbClr val="0061FC"/>
                </a:solidFill>
                <a:latin typeface="Century Gothic"/>
                <a:cs typeface="Century Gothic"/>
              </a:rPr>
              <a:t>d</a:t>
            </a:r>
            <a:r>
              <a:rPr sz="1600" b="1" spc="-5" dirty="0">
                <a:solidFill>
                  <a:srgbClr val="0061FC"/>
                </a:solidFill>
                <a:latin typeface="Century Gothic"/>
                <a:cs typeface="Century Gothic"/>
              </a:rPr>
              <a:t>: </a:t>
            </a:r>
            <a:r>
              <a:rPr sz="1600" b="1" dirty="0">
                <a:solidFill>
                  <a:srgbClr val="0061FC"/>
                </a:solidFill>
                <a:latin typeface="Century Gothic"/>
                <a:cs typeface="Century Gothic"/>
              </a:rPr>
              <a:t>X</a:t>
            </a:r>
            <a:r>
              <a:rPr sz="1600" b="1" spc="-15" dirty="0">
                <a:solidFill>
                  <a:srgbClr val="0061FC"/>
                </a:solidFill>
                <a:latin typeface="Century Gothic"/>
                <a:cs typeface="Century Gothic"/>
              </a:rPr>
              <a:t>GC</a:t>
            </a:r>
            <a:r>
              <a:rPr sz="1600" b="1" dirty="0">
                <a:solidFill>
                  <a:srgbClr val="0061FC"/>
                </a:solidFill>
                <a:latin typeface="Century Gothic"/>
                <a:cs typeface="Century Gothic"/>
              </a:rPr>
              <a:t>0</a:t>
            </a:r>
            <a:r>
              <a:rPr sz="1600" b="1" spc="-5" dirty="0">
                <a:solidFill>
                  <a:srgbClr val="0061FC"/>
                </a:solidFill>
                <a:latin typeface="Century Gothic"/>
                <a:cs typeface="Century Gothic"/>
              </a:rPr>
              <a:t> fl</a:t>
            </a:r>
            <a:r>
              <a:rPr sz="1600" b="1" dirty="0">
                <a:solidFill>
                  <a:srgbClr val="0061FC"/>
                </a:solidFill>
                <a:latin typeface="Century Gothic"/>
                <a:cs typeface="Century Gothic"/>
              </a:rPr>
              <a:t>u</a:t>
            </a:r>
            <a:r>
              <a:rPr sz="1600" b="1" spc="-5" dirty="0">
                <a:solidFill>
                  <a:srgbClr val="0061FC"/>
                </a:solidFill>
                <a:latin typeface="Century Gothic"/>
                <a:cs typeface="Century Gothic"/>
              </a:rPr>
              <a:t>i</a:t>
            </a:r>
            <a:r>
              <a:rPr sz="1600" b="1" dirty="0">
                <a:solidFill>
                  <a:srgbClr val="0061FC"/>
                </a:solidFill>
                <a:latin typeface="Century Gothic"/>
                <a:cs typeface="Century Gothic"/>
              </a:rPr>
              <a:t>d</a:t>
            </a:r>
            <a:r>
              <a:rPr sz="1600" b="1" spc="-5" dirty="0">
                <a:solidFill>
                  <a:srgbClr val="0061FC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61FC"/>
                </a:solidFill>
                <a:latin typeface="Century Gothic"/>
                <a:cs typeface="Century Gothic"/>
              </a:rPr>
              <a:t>+</a:t>
            </a:r>
            <a:r>
              <a:rPr sz="1600" b="1" spc="-5" dirty="0">
                <a:solidFill>
                  <a:srgbClr val="0061FC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61FC"/>
                </a:solidFill>
                <a:latin typeface="Century Gothic"/>
                <a:cs typeface="Century Gothic"/>
              </a:rPr>
              <a:t>PD</a:t>
            </a:r>
            <a:r>
              <a:rPr sz="1600" b="1" spc="-10" dirty="0">
                <a:solidFill>
                  <a:srgbClr val="0061FC"/>
                </a:solidFill>
                <a:latin typeface="Century Gothic"/>
                <a:cs typeface="Century Gothic"/>
              </a:rPr>
              <a:t>F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100" y="3786187"/>
            <a:ext cx="4038600" cy="2411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1216580"/>
            <a:ext cx="7518400" cy="259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Kine</a:t>
            </a:r>
            <a:r>
              <a:rPr sz="2000" spc="-10" dirty="0">
                <a:latin typeface="Arial"/>
                <a:cs typeface="Arial"/>
              </a:rPr>
              <a:t>tic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0" dirty="0">
                <a:latin typeface="Arial"/>
                <a:cs typeface="Arial"/>
              </a:rPr>
              <a:t>f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ct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non-Maxwellian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ion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energy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</a:t>
            </a:r>
            <a:r>
              <a:rPr sz="2000" spc="-10" dirty="0">
                <a:latin typeface="Arial"/>
                <a:cs typeface="Arial"/>
              </a:rPr>
              <a:t>st</a:t>
            </a:r>
            <a:r>
              <a:rPr sz="2000" dirty="0">
                <a:latin typeface="Arial"/>
                <a:cs typeface="Arial"/>
              </a:rPr>
              <a:t>ribu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ions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0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Resul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t: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species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dependen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spc="-30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575" baseline="-5291" dirty="0">
                <a:solidFill>
                  <a:srgbClr val="0433FF"/>
                </a:solidFill>
                <a:latin typeface="Arial"/>
                <a:cs typeface="Arial"/>
              </a:rPr>
              <a:t>i </a:t>
            </a:r>
            <a:r>
              <a:rPr sz="1575" spc="-209" baseline="-5291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ani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ropy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rinsic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edge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f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lows</a:t>
            </a:r>
            <a:endParaRPr sz="16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0433FF"/>
              </a:buClr>
              <a:buFont typeface="Arial"/>
              <a:buChar char="–"/>
            </a:pPr>
            <a:endParaRPr sz="16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433FF"/>
              </a:buClr>
              <a:buFont typeface="Arial"/>
              <a:buChar char="–"/>
            </a:pPr>
            <a:endParaRPr sz="1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5" dirty="0">
                <a:latin typeface="Arial"/>
                <a:cs typeface="Arial"/>
              </a:rPr>
              <a:t>E</a:t>
            </a:r>
            <a:r>
              <a:rPr sz="1950" spc="7" baseline="-6410" dirty="0">
                <a:latin typeface="Arial"/>
                <a:cs typeface="Arial"/>
              </a:rPr>
              <a:t>r </a:t>
            </a:r>
            <a:r>
              <a:rPr sz="1950" spc="-254" baseline="-64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roo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solu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ion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balances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neoclassical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ion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ranspo</a:t>
            </a:r>
            <a:r>
              <a:rPr sz="2000" spc="-10" dirty="0">
                <a:latin typeface="Arial"/>
                <a:cs typeface="Arial"/>
              </a:rPr>
              <a:t>rt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0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Balance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ion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orbi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loss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again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neoclassical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pinch</a:t>
            </a:r>
            <a:endParaRPr sz="1600">
              <a:latin typeface="Arial"/>
              <a:cs typeface="Arial"/>
            </a:endParaRPr>
          </a:p>
          <a:p>
            <a:pPr marL="755650" marR="135255" lvl="1" indent="-285750">
              <a:lnSpc>
                <a:spcPts val="1800"/>
              </a:lnSpc>
              <a:spcBef>
                <a:spcPts val="54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spc="-15" dirty="0">
                <a:solidFill>
                  <a:srgbClr val="0433FF"/>
                </a:solidFill>
                <a:latin typeface="Arial"/>
                <a:cs typeface="Arial"/>
              </a:rPr>
              <a:t>Good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agreemen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wi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measured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“f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luid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f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orce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balance”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1575" baseline="-5291" dirty="0">
                <a:solidFill>
                  <a:srgbClr val="0433FF"/>
                </a:solidFill>
                <a:latin typeface="Arial"/>
                <a:cs typeface="Arial"/>
              </a:rPr>
              <a:t>r </a:t>
            </a:r>
            <a:r>
              <a:rPr sz="1575" spc="-209" baseline="-5291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when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considering diagno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ic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kine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ic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1600" spc="-35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ct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700">
              <a:latin typeface="Times New Roman"/>
              <a:cs typeface="Times New Roman"/>
            </a:endParaRPr>
          </a:p>
          <a:p>
            <a:pPr marL="1336040">
              <a:lnSpc>
                <a:spcPct val="100000"/>
              </a:lnSpc>
              <a:tabLst>
                <a:tab pos="5365115" algn="l"/>
              </a:tabLst>
            </a:pPr>
            <a:r>
              <a:rPr sz="1400" spc="-10" dirty="0">
                <a:latin typeface="Century Gothic"/>
                <a:cs typeface="Century Gothic"/>
              </a:rPr>
              <a:t>T</a:t>
            </a:r>
            <a:r>
              <a:rPr sz="1350" spc="7" baseline="-21604" dirty="0">
                <a:latin typeface="Century Gothic"/>
                <a:cs typeface="Century Gothic"/>
              </a:rPr>
              <a:t>i </a:t>
            </a:r>
            <a:r>
              <a:rPr sz="1400" spc="-15" dirty="0">
                <a:latin typeface="Century Gothic"/>
                <a:cs typeface="Century Gothic"/>
              </a:rPr>
              <a:t>a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Outboa</a:t>
            </a:r>
            <a:r>
              <a:rPr sz="1400" spc="-15" dirty="0">
                <a:latin typeface="Century Gothic"/>
                <a:cs typeface="Century Gothic"/>
              </a:rPr>
              <a:t>r</a:t>
            </a:r>
            <a:r>
              <a:rPr sz="1400" dirty="0">
                <a:latin typeface="Century Gothic"/>
                <a:cs typeface="Century Gothic"/>
              </a:rPr>
              <a:t>d Midplane	E</a:t>
            </a:r>
            <a:r>
              <a:rPr sz="1350" spc="7" baseline="-21604" dirty="0">
                <a:latin typeface="Century Gothic"/>
                <a:cs typeface="Century Gothic"/>
              </a:rPr>
              <a:t>r</a:t>
            </a:r>
            <a:r>
              <a:rPr sz="1350" baseline="-21604" dirty="0">
                <a:latin typeface="Century Gothic"/>
                <a:cs typeface="Century Gothic"/>
              </a:rPr>
              <a:t> </a:t>
            </a:r>
            <a:r>
              <a:rPr sz="1350" spc="-172" baseline="-21604" dirty="0">
                <a:latin typeface="Century Gothic"/>
                <a:cs typeface="Century Gothic"/>
              </a:rPr>
              <a:t> </a:t>
            </a:r>
            <a:r>
              <a:rPr sz="1400" spc="-15" dirty="0">
                <a:latin typeface="Century Gothic"/>
                <a:cs typeface="Century Gothic"/>
              </a:rPr>
              <a:t>a</a:t>
            </a:r>
            <a:r>
              <a:rPr sz="1400" spc="-5" dirty="0">
                <a:latin typeface="Century Gothic"/>
                <a:cs typeface="Century Gothic"/>
              </a:rPr>
              <a:t>t</a:t>
            </a:r>
            <a:r>
              <a:rPr sz="1400" dirty="0">
                <a:latin typeface="Century Gothic"/>
                <a:cs typeface="Century Gothic"/>
              </a:rPr>
              <a:t> </a:t>
            </a:r>
            <a:r>
              <a:rPr sz="1400" spc="-15" dirty="0">
                <a:latin typeface="Century Gothic"/>
                <a:cs typeface="Century Gothic"/>
              </a:rPr>
              <a:t>Outboar</a:t>
            </a:r>
            <a:r>
              <a:rPr sz="1400" dirty="0">
                <a:latin typeface="Century Gothic"/>
                <a:cs typeface="Century Gothic"/>
              </a:rPr>
              <a:t>d</a:t>
            </a:r>
            <a:r>
              <a:rPr sz="1400" spc="-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Midplane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686731" y="6638380"/>
            <a:ext cx="15303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434DD6"/>
                </a:solidFill>
                <a:latin typeface="Arial"/>
                <a:cs typeface="Arial"/>
              </a:rPr>
              <a:t>20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20389" y="3892534"/>
            <a:ext cx="856615" cy="56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9800"/>
              </a:lnSpc>
            </a:pPr>
            <a:r>
              <a:rPr sz="1600" b="1" spc="-20" dirty="0">
                <a:solidFill>
                  <a:srgbClr val="FFCF2E"/>
                </a:solidFill>
                <a:latin typeface="Century Gothic"/>
                <a:cs typeface="Century Gothic"/>
              </a:rPr>
              <a:t>XGC</a:t>
            </a:r>
            <a:r>
              <a:rPr sz="1600" b="1" spc="-10" dirty="0">
                <a:solidFill>
                  <a:srgbClr val="FFCF2E"/>
                </a:solidFill>
                <a:latin typeface="Century Gothic"/>
                <a:cs typeface="Century Gothic"/>
              </a:rPr>
              <a:t>0</a:t>
            </a:r>
            <a:r>
              <a:rPr sz="1600" b="1" dirty="0">
                <a:solidFill>
                  <a:srgbClr val="FFCF2E"/>
                </a:solidFill>
                <a:latin typeface="Century Gothic"/>
                <a:cs typeface="Century Gothic"/>
              </a:rPr>
              <a:t> </a:t>
            </a:r>
            <a:r>
              <a:rPr sz="1600" b="1" spc="-15" dirty="0">
                <a:solidFill>
                  <a:srgbClr val="FFCF2E"/>
                </a:solidFill>
                <a:latin typeface="Century Gothic"/>
                <a:cs typeface="Century Gothic"/>
              </a:rPr>
              <a:t>T</a:t>
            </a:r>
            <a:r>
              <a:rPr sz="1575" b="1" baseline="-21164" dirty="0">
                <a:solidFill>
                  <a:srgbClr val="FFCF2E"/>
                </a:solidFill>
                <a:latin typeface="Tahoma"/>
                <a:cs typeface="Tahoma"/>
              </a:rPr>
              <a:t>θ </a:t>
            </a:r>
            <a:r>
              <a:rPr sz="1600" b="1" spc="-20" dirty="0">
                <a:solidFill>
                  <a:srgbClr val="FF2600"/>
                </a:solidFill>
                <a:latin typeface="Century Gothic"/>
                <a:cs typeface="Century Gothic"/>
              </a:rPr>
              <a:t>XGC</a:t>
            </a:r>
            <a:r>
              <a:rPr sz="1600" b="1" spc="-10" dirty="0">
                <a:solidFill>
                  <a:srgbClr val="FF2600"/>
                </a:solidFill>
                <a:latin typeface="Century Gothic"/>
                <a:cs typeface="Century Gothic"/>
              </a:rPr>
              <a:t>0</a:t>
            </a:r>
            <a:r>
              <a:rPr sz="1600" b="1" dirty="0">
                <a:solidFill>
                  <a:srgbClr val="FF2600"/>
                </a:solidFill>
                <a:latin typeface="Century Gothic"/>
                <a:cs typeface="Century Gothic"/>
              </a:rPr>
              <a:t> </a:t>
            </a:r>
            <a:r>
              <a:rPr sz="1600" b="1" spc="-15" dirty="0">
                <a:solidFill>
                  <a:srgbClr val="FF2600"/>
                </a:solidFill>
                <a:latin typeface="Century Gothic"/>
                <a:cs typeface="Century Gothic"/>
              </a:rPr>
              <a:t>T</a:t>
            </a:r>
            <a:r>
              <a:rPr sz="1575" b="1" spc="22" baseline="-21164" dirty="0">
                <a:solidFill>
                  <a:srgbClr val="FF2600"/>
                </a:solidFill>
                <a:latin typeface="Tahoma"/>
                <a:cs typeface="Tahoma"/>
              </a:rPr>
              <a:t>ϕ</a:t>
            </a:r>
            <a:endParaRPr sz="1575" baseline="-21164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18664" y="5580046"/>
            <a:ext cx="828675" cy="269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solidFill>
                  <a:srgbClr val="00F6B0"/>
                </a:solidFill>
                <a:latin typeface="Century Gothic"/>
                <a:cs typeface="Century Gothic"/>
              </a:rPr>
              <a:t>XGC</a:t>
            </a:r>
            <a:r>
              <a:rPr sz="1600" b="1" spc="-10" dirty="0">
                <a:solidFill>
                  <a:srgbClr val="00F6B0"/>
                </a:solidFill>
                <a:latin typeface="Century Gothic"/>
                <a:cs typeface="Century Gothic"/>
              </a:rPr>
              <a:t>0</a:t>
            </a:r>
            <a:r>
              <a:rPr sz="1600" b="1" dirty="0">
                <a:solidFill>
                  <a:srgbClr val="00F6B0"/>
                </a:solidFill>
                <a:latin typeface="Century Gothic"/>
                <a:cs typeface="Century Gothic"/>
              </a:rPr>
              <a:t> </a:t>
            </a:r>
            <a:r>
              <a:rPr sz="1600" b="1" spc="-15" dirty="0">
                <a:solidFill>
                  <a:srgbClr val="00F6B0"/>
                </a:solidFill>
                <a:latin typeface="Century Gothic"/>
                <a:cs typeface="Century Gothic"/>
              </a:rPr>
              <a:t>T</a:t>
            </a:r>
            <a:r>
              <a:rPr sz="1575" b="1" spc="7" baseline="-21164" dirty="0">
                <a:solidFill>
                  <a:srgbClr val="00F6B0"/>
                </a:solidFill>
                <a:latin typeface="Lucida Sans"/>
                <a:cs typeface="Lucida Sans"/>
              </a:rPr>
              <a:t>e</a:t>
            </a:r>
            <a:endParaRPr sz="1575" baseline="-21164">
              <a:latin typeface="Lucida Sans"/>
              <a:cs typeface="Lucida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9314" y="3860784"/>
            <a:ext cx="763270" cy="57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1600" b="1" spc="-15" dirty="0">
                <a:latin typeface="Century Gothic"/>
                <a:cs typeface="Century Gothic"/>
              </a:rPr>
              <a:t>CER</a:t>
            </a:r>
            <a:r>
              <a:rPr sz="1600" b="1" spc="-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T</a:t>
            </a:r>
            <a:r>
              <a:rPr sz="1575" b="1" spc="7" baseline="-21164" dirty="0">
                <a:latin typeface="Century Gothic"/>
                <a:cs typeface="Century Gothic"/>
              </a:rPr>
              <a:t>C</a:t>
            </a:r>
            <a:r>
              <a:rPr sz="1575" b="1" baseline="-21164" dirty="0">
                <a:latin typeface="Tahoma"/>
                <a:cs typeface="Tahoma"/>
              </a:rPr>
              <a:t>θ </a:t>
            </a:r>
            <a:r>
              <a:rPr sz="1600" b="1" spc="-15" dirty="0">
                <a:solidFill>
                  <a:srgbClr val="0061FC"/>
                </a:solidFill>
                <a:latin typeface="Century Gothic"/>
                <a:cs typeface="Century Gothic"/>
              </a:rPr>
              <a:t>C</a:t>
            </a:r>
            <a:r>
              <a:rPr sz="1600" b="1" dirty="0">
                <a:solidFill>
                  <a:srgbClr val="0061FC"/>
                </a:solidFill>
                <a:latin typeface="Century Gothic"/>
                <a:cs typeface="Century Gothic"/>
              </a:rPr>
              <a:t>ER</a:t>
            </a:r>
            <a:r>
              <a:rPr sz="1600" b="1" spc="-5" dirty="0">
                <a:solidFill>
                  <a:srgbClr val="0061FC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0061FC"/>
                </a:solidFill>
                <a:latin typeface="Century Gothic"/>
                <a:cs typeface="Century Gothic"/>
              </a:rPr>
              <a:t>T</a:t>
            </a:r>
            <a:r>
              <a:rPr sz="1575" b="1" spc="7" baseline="-21164" dirty="0">
                <a:solidFill>
                  <a:srgbClr val="0061FC"/>
                </a:solidFill>
                <a:latin typeface="Century Gothic"/>
                <a:cs typeface="Century Gothic"/>
              </a:rPr>
              <a:t>C</a:t>
            </a:r>
            <a:r>
              <a:rPr sz="1575" b="1" spc="22" baseline="-21164" dirty="0">
                <a:solidFill>
                  <a:srgbClr val="0061FC"/>
                </a:solidFill>
                <a:latin typeface="Tahoma"/>
                <a:cs typeface="Tahoma"/>
              </a:rPr>
              <a:t>ϕ</a:t>
            </a:r>
            <a:endParaRPr sz="1575" baseline="-21164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10814" y="6078540"/>
            <a:ext cx="263525" cy="26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ψ</a:t>
            </a:r>
            <a:r>
              <a:rPr sz="1575" b="1" spc="7" baseline="-21164" dirty="0">
                <a:latin typeface="Times New Roman"/>
                <a:cs typeface="Times New Roman"/>
              </a:rPr>
              <a:t>N</a:t>
            </a:r>
            <a:endParaRPr sz="1575" baseline="-21164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9410" y="2888473"/>
            <a:ext cx="4914590" cy="36554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300" y="3022600"/>
            <a:ext cx="4546600" cy="3403600"/>
          </a:xfrm>
          <a:custGeom>
            <a:avLst/>
            <a:gdLst/>
            <a:ahLst/>
            <a:cxnLst/>
            <a:rect l="l" t="t" r="r" b="b"/>
            <a:pathLst>
              <a:path w="4546600" h="3403600">
                <a:moveTo>
                  <a:pt x="0" y="0"/>
                </a:moveTo>
                <a:lnTo>
                  <a:pt x="4546600" y="0"/>
                </a:lnTo>
                <a:lnTo>
                  <a:pt x="4546600" y="3403600"/>
                </a:lnTo>
                <a:lnTo>
                  <a:pt x="0" y="3403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798" y="3027528"/>
            <a:ext cx="4526888" cy="33904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578600"/>
            <a:ext cx="9143998" cy="279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400" y="6654800"/>
            <a:ext cx="5969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50180" y="83216"/>
            <a:ext cx="754570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6445" marR="5080" indent="-754380">
              <a:lnSpc>
                <a:spcPts val="2800"/>
              </a:lnSpc>
            </a:pPr>
            <a:r>
              <a:rPr sz="2400" b="1" spc="-20" dirty="0">
                <a:solidFill>
                  <a:srgbClr val="0433FF"/>
                </a:solidFill>
                <a:latin typeface="Arial"/>
                <a:cs typeface="Arial"/>
              </a:rPr>
              <a:t>Edge</a:t>
            </a:r>
            <a:r>
              <a:rPr sz="24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433FF"/>
                </a:solidFill>
                <a:latin typeface="Arial"/>
                <a:cs typeface="Arial"/>
              </a:rPr>
              <a:t>Harm</a:t>
            </a:r>
            <a:r>
              <a:rPr sz="2400" b="1" spc="-15" dirty="0">
                <a:solidFill>
                  <a:srgbClr val="0433FF"/>
                </a:solidFill>
                <a:latin typeface="Arial"/>
                <a:cs typeface="Arial"/>
              </a:rPr>
              <a:t>oni</a:t>
            </a:r>
            <a:r>
              <a:rPr sz="2400" b="1" dirty="0">
                <a:solidFill>
                  <a:srgbClr val="0433FF"/>
                </a:solidFill>
                <a:latin typeface="Arial"/>
                <a:cs typeface="Arial"/>
              </a:rPr>
              <a:t>c</a:t>
            </a:r>
            <a:r>
              <a:rPr sz="24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433FF"/>
                </a:solidFill>
                <a:latin typeface="Arial"/>
                <a:cs typeface="Arial"/>
              </a:rPr>
              <a:t>sc</a:t>
            </a:r>
            <a:r>
              <a:rPr sz="2400" b="1" spc="-10" dirty="0">
                <a:solidFill>
                  <a:srgbClr val="0433FF"/>
                </a:solidFill>
                <a:latin typeface="Arial"/>
                <a:cs typeface="Arial"/>
              </a:rPr>
              <a:t>ill</a:t>
            </a:r>
            <a:r>
              <a:rPr sz="24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433FF"/>
                </a:solidFill>
                <a:latin typeface="Arial"/>
                <a:cs typeface="Arial"/>
              </a:rPr>
              <a:t>tion</a:t>
            </a:r>
            <a:r>
              <a:rPr sz="24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433FF"/>
                </a:solidFill>
                <a:latin typeface="Arial"/>
                <a:cs typeface="Arial"/>
              </a:rPr>
              <a:t>(EH</a:t>
            </a:r>
            <a:r>
              <a:rPr sz="2400" b="1" spc="-2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433FF"/>
                </a:solidFill>
                <a:latin typeface="Arial"/>
                <a:cs typeface="Arial"/>
              </a:rPr>
              <a:t>)</a:t>
            </a:r>
            <a:r>
              <a:rPr sz="24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433FF"/>
                </a:solidFill>
                <a:latin typeface="Arial"/>
                <a:cs typeface="Arial"/>
              </a:rPr>
              <a:t>ob</a:t>
            </a:r>
            <a:r>
              <a:rPr sz="2400" b="1" dirty="0">
                <a:solidFill>
                  <a:srgbClr val="0433FF"/>
                </a:solidFill>
                <a:latin typeface="Arial"/>
                <a:cs typeface="Arial"/>
              </a:rPr>
              <a:t>serve</a:t>
            </a:r>
            <a:r>
              <a:rPr sz="2400" b="1" spc="-15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4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433FF"/>
                </a:solidFill>
                <a:latin typeface="Arial"/>
                <a:cs typeface="Arial"/>
              </a:rPr>
              <a:t>in</a:t>
            </a:r>
            <a:r>
              <a:rPr sz="24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400" b="1" spc="-20" dirty="0">
                <a:solidFill>
                  <a:srgbClr val="0433FF"/>
                </a:solidFill>
                <a:latin typeface="Arial"/>
                <a:cs typeface="Arial"/>
              </a:rPr>
              <a:t>STX</a:t>
            </a:r>
            <a:r>
              <a:rPr sz="2400" b="1" spc="-15" dirty="0">
                <a:solidFill>
                  <a:srgbClr val="0433FF"/>
                </a:solidFill>
                <a:latin typeface="Arial"/>
                <a:cs typeface="Arial"/>
              </a:rPr>
              <a:t> p</a:t>
            </a:r>
            <a:r>
              <a:rPr sz="24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400" b="1" dirty="0">
                <a:solidFill>
                  <a:srgbClr val="0433FF"/>
                </a:solidFill>
                <a:latin typeface="Arial"/>
                <a:cs typeface="Arial"/>
              </a:rPr>
              <a:t>esta</a:t>
            </a:r>
            <a:r>
              <a:rPr sz="2400" b="1" spc="-10" dirty="0">
                <a:solidFill>
                  <a:srgbClr val="0433F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24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433FF"/>
                </a:solidFill>
                <a:latin typeface="Arial"/>
                <a:cs typeface="Arial"/>
              </a:rPr>
              <a:t>bu</a:t>
            </a:r>
            <a:r>
              <a:rPr sz="2400" b="1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433FF"/>
                </a:solidFill>
                <a:latin typeface="Arial"/>
                <a:cs typeface="Arial"/>
              </a:rPr>
              <a:t>too</a:t>
            </a:r>
            <a:r>
              <a:rPr sz="24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433FF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0433FF"/>
                </a:solidFill>
                <a:latin typeface="Arial"/>
                <a:cs typeface="Arial"/>
              </a:rPr>
              <a:t>eak</a:t>
            </a:r>
            <a:r>
              <a:rPr sz="24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433FF"/>
                </a:solidFill>
                <a:latin typeface="Arial"/>
                <a:cs typeface="Arial"/>
              </a:rPr>
              <a:t>flu</a:t>
            </a:r>
            <a:r>
              <a:rPr sz="2400" b="1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2400" b="1" spc="-15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24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433FF"/>
                </a:solidFill>
                <a:latin typeface="Arial"/>
                <a:cs typeface="Arial"/>
              </a:rPr>
              <a:t>ou</a:t>
            </a:r>
            <a:r>
              <a:rPr sz="2400" b="1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433FF"/>
                </a:solidFill>
                <a:latin typeface="Arial"/>
                <a:cs typeface="Arial"/>
              </a:rPr>
              <a:t>m</a:t>
            </a:r>
            <a:r>
              <a:rPr sz="2400" b="1" spc="-15" dirty="0">
                <a:solidFill>
                  <a:srgbClr val="0433FF"/>
                </a:solidFill>
                <a:latin typeface="Arial"/>
                <a:cs typeface="Arial"/>
              </a:rPr>
              <a:t>pu</a:t>
            </a:r>
            <a:r>
              <a:rPr sz="2400" b="1" dirty="0">
                <a:solidFill>
                  <a:srgbClr val="0433FF"/>
                </a:solidFill>
                <a:latin typeface="Arial"/>
                <a:cs typeface="Arial"/>
              </a:rPr>
              <a:t>r</a:t>
            </a:r>
            <a:r>
              <a:rPr sz="2400" b="1" spc="-10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433FF"/>
                </a:solidFill>
                <a:latin typeface="Arial"/>
                <a:cs typeface="Arial"/>
              </a:rPr>
              <a:t>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140" y="1160962"/>
            <a:ext cx="8463915" cy="179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800" spc="-15" dirty="0">
                <a:latin typeface="Arial"/>
                <a:cs typeface="Arial"/>
              </a:rPr>
              <a:t>BES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</a:t>
            </a:r>
            <a:r>
              <a:rPr sz="1800" spc="-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le</a:t>
            </a:r>
            <a:r>
              <a:rPr sz="1800" spc="-10" dirty="0">
                <a:latin typeface="Arial"/>
                <a:cs typeface="Arial"/>
              </a:rPr>
              <a:t>ct</a:t>
            </a:r>
            <a:r>
              <a:rPr sz="1800" dirty="0">
                <a:latin typeface="Arial"/>
                <a:cs typeface="Arial"/>
              </a:rPr>
              <a:t>ome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analysis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show</a:t>
            </a:r>
            <a:r>
              <a:rPr sz="1800" spc="-5" dirty="0">
                <a:latin typeface="Arial"/>
                <a:cs typeface="Arial"/>
              </a:rPr>
              <a:t> t</a:t>
            </a:r>
            <a:r>
              <a:rPr sz="1800" dirty="0">
                <a:latin typeface="Arial"/>
                <a:cs typeface="Arial"/>
              </a:rPr>
              <a:t>ha</a:t>
            </a:r>
            <a:r>
              <a:rPr sz="1800" spc="-5" dirty="0">
                <a:latin typeface="Arial"/>
                <a:cs typeface="Arial"/>
              </a:rPr>
              <a:t>t 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very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edge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localized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EL</a:t>
            </a:r>
            <a:r>
              <a:rPr sz="1800" spc="-10" dirty="0">
                <a:latin typeface="Arial"/>
                <a:cs typeface="Arial"/>
              </a:rPr>
              <a:t>ITE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calcula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ions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show</a:t>
            </a:r>
            <a:r>
              <a:rPr sz="1800" spc="-5" dirty="0">
                <a:latin typeface="Arial"/>
                <a:cs typeface="Arial"/>
              </a:rPr>
              <a:t> t</a:t>
            </a:r>
            <a:r>
              <a:rPr sz="1800" dirty="0">
                <a:latin typeface="Arial"/>
                <a:cs typeface="Arial"/>
              </a:rPr>
              <a:t>ha</a:t>
            </a:r>
            <a:r>
              <a:rPr sz="1800" spc="-5" dirty="0">
                <a:latin typeface="Arial"/>
                <a:cs typeface="Arial"/>
              </a:rPr>
              <a:t>t 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pede</a:t>
            </a:r>
            <a:r>
              <a:rPr sz="1800" spc="-10" dirty="0">
                <a:latin typeface="Arial"/>
                <a:cs typeface="Arial"/>
              </a:rPr>
              <a:t>st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resides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near</a:t>
            </a:r>
            <a:r>
              <a:rPr sz="1800" spc="-5" dirty="0">
                <a:latin typeface="Arial"/>
                <a:cs typeface="Arial"/>
              </a:rPr>
              <a:t> 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peeling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boundary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40"/>
              </a:spcBef>
              <a:tabLst>
                <a:tab pos="755015" algn="l"/>
              </a:tabLst>
            </a:pP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–	similar</a:t>
            </a:r>
            <a:r>
              <a:rPr sz="18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EH</a:t>
            </a:r>
            <a:r>
              <a:rPr sz="1800" spc="-15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during</a:t>
            </a:r>
            <a:r>
              <a:rPr sz="18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0433FF"/>
                </a:solidFill>
                <a:latin typeface="Arial"/>
                <a:cs typeface="Arial"/>
              </a:rPr>
              <a:t>Q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mode</a:t>
            </a:r>
            <a:r>
              <a:rPr sz="18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in</a:t>
            </a:r>
            <a:r>
              <a:rPr sz="18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1800" spc="-5" dirty="0">
                <a:solidFill>
                  <a:srgbClr val="0433FF"/>
                </a:solidFill>
                <a:latin typeface="Arial"/>
                <a:cs typeface="Arial"/>
              </a:rPr>
              <a:t>III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-D</a:t>
            </a:r>
            <a:endParaRPr sz="1800">
              <a:latin typeface="Arial"/>
              <a:cs typeface="Arial"/>
            </a:endParaRPr>
          </a:p>
          <a:p>
            <a:pPr marL="355600" marR="5080" indent="-342900" algn="just">
              <a:lnSpc>
                <a:spcPts val="2100"/>
              </a:lnSpc>
              <a:spcBef>
                <a:spcPts val="660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N</a:t>
            </a:r>
            <a:r>
              <a:rPr sz="1800" spc="-15" dirty="0">
                <a:solidFill>
                  <a:srgbClr val="FF2600"/>
                </a:solidFill>
                <a:latin typeface="Arial"/>
                <a:cs typeface="Arial"/>
              </a:rPr>
              <a:t>ST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X-U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will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access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low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collisionali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which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in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combina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ion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wi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t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he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2nd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FF2600"/>
                </a:solidFill>
                <a:latin typeface="Arial"/>
                <a:cs typeface="Arial"/>
              </a:rPr>
              <a:t>BI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he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midplane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coils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will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enable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varia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ion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f t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he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edge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ro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ion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shear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and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po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en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ially re-e</a:t>
            </a:r>
            <a:r>
              <a:rPr sz="1800" spc="-10" dirty="0">
                <a:solidFill>
                  <a:srgbClr val="FF2600"/>
                </a:solidFill>
                <a:latin typeface="Arial"/>
                <a:cs typeface="Arial"/>
              </a:rPr>
              <a:t>st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ablish</a:t>
            </a:r>
            <a:r>
              <a:rPr sz="18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2600"/>
                </a:solidFill>
                <a:latin typeface="Arial"/>
                <a:cs typeface="Arial"/>
              </a:rPr>
              <a:t>EH</a:t>
            </a:r>
            <a:r>
              <a:rPr sz="1800" spc="-15" dirty="0">
                <a:solidFill>
                  <a:srgbClr val="FF2600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76600" y="3390900"/>
            <a:ext cx="990600" cy="304800"/>
          </a:xfrm>
          <a:custGeom>
            <a:avLst/>
            <a:gdLst/>
            <a:ahLst/>
            <a:cxnLst/>
            <a:rect l="l" t="t" r="r" b="b"/>
            <a:pathLst>
              <a:path w="990600" h="304800">
                <a:moveTo>
                  <a:pt x="0" y="0"/>
                </a:moveTo>
                <a:lnTo>
                  <a:pt x="990600" y="0"/>
                </a:lnTo>
                <a:lnTo>
                  <a:pt x="9906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366452" y="3466652"/>
            <a:ext cx="76898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i="1" dirty="0">
                <a:solidFill>
                  <a:srgbClr val="1822CD"/>
                </a:solidFill>
                <a:latin typeface="Arial"/>
                <a:cs typeface="Arial"/>
              </a:rPr>
              <a:t>B</a:t>
            </a:r>
            <a:r>
              <a:rPr sz="1300" b="1" i="1" spc="-10" dirty="0">
                <a:solidFill>
                  <a:srgbClr val="1822CD"/>
                </a:solidFill>
                <a:latin typeface="Arial"/>
                <a:cs typeface="Arial"/>
              </a:rPr>
              <a:t>ES</a:t>
            </a:r>
            <a:r>
              <a:rPr sz="1300" b="1" i="1" spc="-5" dirty="0">
                <a:solidFill>
                  <a:srgbClr val="1822CD"/>
                </a:solidFill>
                <a:latin typeface="Arial"/>
                <a:cs typeface="Arial"/>
              </a:rPr>
              <a:t> </a:t>
            </a:r>
            <a:r>
              <a:rPr sz="1300" b="1" i="1" dirty="0">
                <a:solidFill>
                  <a:srgbClr val="1822CD"/>
                </a:solidFill>
                <a:latin typeface="Arial"/>
                <a:cs typeface="Arial"/>
              </a:rPr>
              <a:t>Data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4590" marR="5080" indent="-618490">
              <a:lnSpc>
                <a:spcPts val="2800"/>
              </a:lnSpc>
            </a:pPr>
            <a:r>
              <a:rPr spc="-20" dirty="0"/>
              <a:t>ELMs</a:t>
            </a:r>
            <a:r>
              <a:rPr spc="-5" dirty="0"/>
              <a:t> </a:t>
            </a:r>
            <a:r>
              <a:rPr dirty="0"/>
              <a:t>tr</a:t>
            </a:r>
            <a:r>
              <a:rPr spc="-15" dirty="0"/>
              <a:t>igg</a:t>
            </a:r>
            <a:r>
              <a:rPr dirty="0"/>
              <a:t>ere</a:t>
            </a:r>
            <a:r>
              <a:rPr spc="-15" dirty="0"/>
              <a:t>d</a:t>
            </a:r>
            <a:r>
              <a:rPr spc="-5" dirty="0"/>
              <a:t> </a:t>
            </a:r>
            <a:r>
              <a:rPr spc="-15" dirty="0"/>
              <a:t>with</a:t>
            </a:r>
            <a:r>
              <a:rPr spc="-5" dirty="0"/>
              <a:t> </a:t>
            </a:r>
            <a:r>
              <a:rPr dirty="0"/>
              <a:t>3-D</a:t>
            </a:r>
            <a:r>
              <a:rPr spc="-5" dirty="0"/>
              <a:t> </a:t>
            </a:r>
            <a:r>
              <a:rPr spc="-10" dirty="0"/>
              <a:t>fi</a:t>
            </a:r>
            <a:r>
              <a:rPr dirty="0"/>
              <a:t>e</a:t>
            </a:r>
            <a:r>
              <a:rPr spc="-15" dirty="0"/>
              <a:t>ld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a</a:t>
            </a:r>
            <a:r>
              <a:rPr spc="-15" dirty="0"/>
              <a:t>nd</a:t>
            </a:r>
            <a:r>
              <a:rPr spc="-5" dirty="0"/>
              <a:t> </a:t>
            </a:r>
            <a:r>
              <a:rPr spc="-15" dirty="0"/>
              <a:t>SGI</a:t>
            </a:r>
            <a:r>
              <a:rPr spc="-5" dirty="0"/>
              <a:t> </a:t>
            </a:r>
            <a:r>
              <a:rPr dirty="0"/>
              <a:t>s</a:t>
            </a:r>
            <a:r>
              <a:rPr spc="-15" dirty="0"/>
              <a:t>u</a:t>
            </a:r>
            <a:r>
              <a:rPr dirty="0"/>
              <a:t>ccess</a:t>
            </a:r>
            <a:r>
              <a:rPr spc="-10" dirty="0"/>
              <a:t>ful</a:t>
            </a:r>
            <a:r>
              <a:rPr spc="-5" dirty="0"/>
              <a:t> </a:t>
            </a:r>
            <a:r>
              <a:rPr dirty="0"/>
              <a:t>a</a:t>
            </a:r>
            <a:r>
              <a:rPr spc="-15" dirty="0"/>
              <a:t>nd</a:t>
            </a:r>
            <a:r>
              <a:rPr spc="-10" dirty="0"/>
              <a:t> </a:t>
            </a:r>
            <a:r>
              <a:rPr dirty="0"/>
              <a:t>s</a:t>
            </a:r>
            <a:r>
              <a:rPr spc="-15" dirty="0"/>
              <a:t>nowfl</a:t>
            </a:r>
            <a:r>
              <a:rPr dirty="0"/>
              <a:t>ake</a:t>
            </a:r>
            <a:r>
              <a:rPr spc="-5" dirty="0"/>
              <a:t> </a:t>
            </a:r>
            <a:r>
              <a:rPr dirty="0"/>
              <a:t>c</a:t>
            </a:r>
            <a:r>
              <a:rPr spc="-15" dirty="0"/>
              <a:t>onfigu</a:t>
            </a:r>
            <a:r>
              <a:rPr dirty="0"/>
              <a:t>ra</a:t>
            </a:r>
            <a:r>
              <a:rPr spc="-15" dirty="0"/>
              <a:t>tion</a:t>
            </a:r>
            <a:r>
              <a:rPr spc="-5" dirty="0"/>
              <a:t> </a:t>
            </a:r>
            <a:r>
              <a:rPr dirty="0"/>
              <a:t>re</a:t>
            </a:r>
            <a:r>
              <a:rPr spc="-15" dirty="0"/>
              <a:t>du</a:t>
            </a:r>
            <a:r>
              <a:rPr dirty="0"/>
              <a:t>ces</a:t>
            </a:r>
            <a:r>
              <a:rPr spc="-5" dirty="0"/>
              <a:t> </a:t>
            </a:r>
            <a:r>
              <a:rPr dirty="0"/>
              <a:t>e</a:t>
            </a:r>
            <a:r>
              <a:rPr spc="-15" dirty="0"/>
              <a:t>dg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car</a:t>
            </a:r>
            <a:r>
              <a:rPr spc="-15" dirty="0"/>
              <a:t>bon</a:t>
            </a:r>
          </a:p>
        </p:txBody>
      </p:sp>
      <p:sp>
        <p:nvSpPr>
          <p:cNvPr id="3" name="object 3"/>
          <p:cNvSpPr/>
          <p:nvPr/>
        </p:nvSpPr>
        <p:spPr>
          <a:xfrm>
            <a:off x="406400" y="1257300"/>
            <a:ext cx="327660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47849" y="3633967"/>
            <a:ext cx="247650" cy="121920"/>
          </a:xfrm>
          <a:custGeom>
            <a:avLst/>
            <a:gdLst/>
            <a:ahLst/>
            <a:cxnLst/>
            <a:rect l="l" t="t" r="r" b="b"/>
            <a:pathLst>
              <a:path w="247650" h="121920">
                <a:moveTo>
                  <a:pt x="0" y="0"/>
                </a:moveTo>
                <a:lnTo>
                  <a:pt x="240472" y="118220"/>
                </a:lnTo>
                <a:lnTo>
                  <a:pt x="247607" y="121729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2968" y="3678501"/>
            <a:ext cx="119380" cy="103505"/>
          </a:xfrm>
          <a:custGeom>
            <a:avLst/>
            <a:gdLst/>
            <a:ahLst/>
            <a:cxnLst/>
            <a:rect l="l" t="t" r="r" b="b"/>
            <a:pathLst>
              <a:path w="119380" h="103504">
                <a:moveTo>
                  <a:pt x="49056" y="0"/>
                </a:moveTo>
                <a:lnTo>
                  <a:pt x="37861" y="7442"/>
                </a:lnTo>
                <a:lnTo>
                  <a:pt x="36341" y="14996"/>
                </a:lnTo>
                <a:lnTo>
                  <a:pt x="75364" y="73694"/>
                </a:lnTo>
                <a:lnTo>
                  <a:pt x="5052" y="78644"/>
                </a:lnTo>
                <a:lnTo>
                  <a:pt x="0" y="84462"/>
                </a:lnTo>
                <a:lnTo>
                  <a:pt x="943" y="97873"/>
                </a:lnTo>
                <a:lnTo>
                  <a:pt x="6761" y="102925"/>
                </a:lnTo>
                <a:lnTo>
                  <a:pt x="118784" y="95039"/>
                </a:lnTo>
                <a:lnTo>
                  <a:pt x="56611" y="1520"/>
                </a:lnTo>
                <a:lnTo>
                  <a:pt x="490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5337" y="3611761"/>
            <a:ext cx="247650" cy="121920"/>
          </a:xfrm>
          <a:custGeom>
            <a:avLst/>
            <a:gdLst/>
            <a:ahLst/>
            <a:cxnLst/>
            <a:rect l="l" t="t" r="r" b="b"/>
            <a:pathLst>
              <a:path w="247650" h="121920">
                <a:moveTo>
                  <a:pt x="0" y="0"/>
                </a:moveTo>
                <a:lnTo>
                  <a:pt x="240471" y="118221"/>
                </a:lnTo>
                <a:lnTo>
                  <a:pt x="247606" y="121729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0456" y="3656295"/>
            <a:ext cx="119380" cy="103505"/>
          </a:xfrm>
          <a:custGeom>
            <a:avLst/>
            <a:gdLst/>
            <a:ahLst/>
            <a:cxnLst/>
            <a:rect l="l" t="t" r="r" b="b"/>
            <a:pathLst>
              <a:path w="119380" h="103504">
                <a:moveTo>
                  <a:pt x="49057" y="0"/>
                </a:moveTo>
                <a:lnTo>
                  <a:pt x="37862" y="7442"/>
                </a:lnTo>
                <a:lnTo>
                  <a:pt x="36341" y="14997"/>
                </a:lnTo>
                <a:lnTo>
                  <a:pt x="75364" y="73694"/>
                </a:lnTo>
                <a:lnTo>
                  <a:pt x="5053" y="78644"/>
                </a:lnTo>
                <a:lnTo>
                  <a:pt x="0" y="84462"/>
                </a:lnTo>
                <a:lnTo>
                  <a:pt x="943" y="97873"/>
                </a:lnTo>
                <a:lnTo>
                  <a:pt x="6762" y="102925"/>
                </a:lnTo>
                <a:lnTo>
                  <a:pt x="118784" y="95039"/>
                </a:lnTo>
                <a:lnTo>
                  <a:pt x="56611" y="1520"/>
                </a:lnTo>
                <a:lnTo>
                  <a:pt x="490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91100" y="1333500"/>
            <a:ext cx="3721100" cy="4838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4863" y="1063749"/>
            <a:ext cx="3002915" cy="478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3425">
              <a:lnSpc>
                <a:spcPts val="1250"/>
              </a:lnSpc>
            </a:pPr>
            <a:r>
              <a:rPr sz="1200" b="1" spc="-10" dirty="0">
                <a:solidFill>
                  <a:srgbClr val="4F7A28"/>
                </a:solidFill>
                <a:latin typeface="Arial"/>
                <a:cs typeface="Arial"/>
              </a:rPr>
              <a:t>ELM</a:t>
            </a:r>
            <a:r>
              <a:rPr sz="1200" b="1" spc="-5" dirty="0">
                <a:solidFill>
                  <a:srgbClr val="4F7A28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F7A28"/>
                </a:solidFill>
                <a:latin typeface="Arial"/>
                <a:cs typeface="Arial"/>
              </a:rPr>
              <a:t>tr</a:t>
            </a:r>
            <a:r>
              <a:rPr sz="1200" b="1" spc="-10" dirty="0">
                <a:solidFill>
                  <a:srgbClr val="4F7A28"/>
                </a:solidFill>
                <a:latin typeface="Arial"/>
                <a:cs typeface="Arial"/>
              </a:rPr>
              <a:t>igg</a:t>
            </a:r>
            <a:r>
              <a:rPr sz="1200" b="1" dirty="0">
                <a:solidFill>
                  <a:srgbClr val="4F7A28"/>
                </a:solidFill>
                <a:latin typeface="Arial"/>
                <a:cs typeface="Arial"/>
              </a:rPr>
              <a:t>er</a:t>
            </a:r>
            <a:r>
              <a:rPr sz="1200" b="1" spc="-10" dirty="0">
                <a:solidFill>
                  <a:srgbClr val="4F7A28"/>
                </a:solidFill>
                <a:latin typeface="Arial"/>
                <a:cs typeface="Arial"/>
              </a:rPr>
              <a:t>ing</a:t>
            </a:r>
            <a:r>
              <a:rPr sz="1200" b="1" spc="-5" dirty="0">
                <a:solidFill>
                  <a:srgbClr val="4F7A28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F7A28"/>
                </a:solidFill>
                <a:latin typeface="Arial"/>
                <a:cs typeface="Arial"/>
              </a:rPr>
              <a:t>with</a:t>
            </a:r>
            <a:r>
              <a:rPr sz="1200" b="1" spc="-5" dirty="0">
                <a:solidFill>
                  <a:srgbClr val="4F7A28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F7A28"/>
                </a:solidFill>
                <a:latin typeface="Arial"/>
                <a:cs typeface="Arial"/>
              </a:rPr>
              <a:t>n</a:t>
            </a:r>
            <a:r>
              <a:rPr sz="1200" b="1" dirty="0">
                <a:solidFill>
                  <a:srgbClr val="4F7A28"/>
                </a:solidFill>
                <a:latin typeface="Arial"/>
                <a:cs typeface="Arial"/>
              </a:rPr>
              <a:t>=3</a:t>
            </a:r>
            <a:r>
              <a:rPr sz="1200" b="1" spc="-5" dirty="0">
                <a:solidFill>
                  <a:srgbClr val="4F7A28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4F7A28"/>
                </a:solidFill>
                <a:latin typeface="Arial"/>
                <a:cs typeface="Arial"/>
              </a:rPr>
              <a:t>pul</a:t>
            </a:r>
            <a:r>
              <a:rPr sz="1200" b="1" dirty="0">
                <a:solidFill>
                  <a:srgbClr val="4F7A28"/>
                </a:solidFill>
                <a:latin typeface="Arial"/>
                <a:cs typeface="Arial"/>
              </a:rPr>
              <a:t>ses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sz="1200" b="1" dirty="0">
                <a:latin typeface="Arial"/>
                <a:cs typeface="Arial"/>
              </a:rPr>
              <a:t>refere</a:t>
            </a:r>
            <a:r>
              <a:rPr sz="1200" b="1" spc="-10" dirty="0">
                <a:latin typeface="Arial"/>
                <a:cs typeface="Arial"/>
              </a:rPr>
              <a:t>nce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420"/>
              </a:lnSpc>
            </a:pPr>
            <a:r>
              <a:rPr sz="1200" b="1" spc="-10" dirty="0">
                <a:solidFill>
                  <a:srgbClr val="FF2600"/>
                </a:solidFill>
                <a:latin typeface="Arial"/>
                <a:cs typeface="Arial"/>
              </a:rPr>
              <a:t>ELMy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1324" y="3423894"/>
            <a:ext cx="8178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n=3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pul</a:t>
            </a:r>
            <a:r>
              <a:rPr sz="1200" b="1" dirty="0">
                <a:latin typeface="Arial"/>
                <a:cs typeface="Arial"/>
              </a:rPr>
              <a:t>ses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9602" y="4146674"/>
            <a:ext cx="12090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Ca</a:t>
            </a:r>
            <a:r>
              <a:rPr sz="1200" b="1" spc="-10" dirty="0">
                <a:latin typeface="Arial"/>
                <a:cs typeface="Arial"/>
              </a:rPr>
              <a:t>nik</a:t>
            </a:r>
            <a:r>
              <a:rPr sz="1200" b="1" spc="-5" dirty="0">
                <a:latin typeface="Arial"/>
                <a:cs typeface="Arial"/>
              </a:rPr>
              <a:t>, </a:t>
            </a:r>
            <a:r>
              <a:rPr sz="1200" b="1" dirty="0">
                <a:latin typeface="Arial"/>
                <a:cs typeface="Arial"/>
              </a:rPr>
              <a:t>PR</a:t>
            </a:r>
            <a:r>
              <a:rPr sz="1200" b="1" spc="-10" dirty="0">
                <a:latin typeface="Arial"/>
                <a:cs typeface="Arial"/>
              </a:rPr>
              <a:t>L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6400" y="4533900"/>
            <a:ext cx="3276600" cy="15492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2458" y="6130156"/>
            <a:ext cx="3270541" cy="4230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3840" y="5980745"/>
            <a:ext cx="8653780" cy="48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7086600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Soukhanovsk</a:t>
            </a:r>
            <a:r>
              <a:rPr sz="1000" b="1" spc="-5" dirty="0">
                <a:latin typeface="Arial"/>
                <a:cs typeface="Arial"/>
              </a:rPr>
              <a:t>ii,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</a:t>
            </a:r>
            <a:r>
              <a:rPr sz="1000" b="1" spc="-10" dirty="0">
                <a:latin typeface="Arial"/>
                <a:cs typeface="Arial"/>
              </a:rPr>
              <a:t>PS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2010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D29D00"/>
                </a:solidFill>
                <a:latin typeface="Arial"/>
                <a:cs typeface="Arial"/>
              </a:rPr>
              <a:t>SGI</a:t>
            </a:r>
            <a:r>
              <a:rPr sz="1200" b="1" spc="-5" dirty="0">
                <a:solidFill>
                  <a:srgbClr val="D29D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D29D00"/>
                </a:solidFill>
                <a:latin typeface="Arial"/>
                <a:cs typeface="Arial"/>
              </a:rPr>
              <a:t>pul</a:t>
            </a:r>
            <a:r>
              <a:rPr sz="1200" b="1" dirty="0">
                <a:solidFill>
                  <a:srgbClr val="D29D00"/>
                </a:solidFill>
                <a:latin typeface="Arial"/>
                <a:cs typeface="Arial"/>
              </a:rPr>
              <a:t>ses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82600" y="6062681"/>
            <a:ext cx="381000" cy="224154"/>
          </a:xfrm>
          <a:custGeom>
            <a:avLst/>
            <a:gdLst/>
            <a:ahLst/>
            <a:cxnLst/>
            <a:rect l="l" t="t" r="r" b="b"/>
            <a:pathLst>
              <a:path w="381000" h="224154">
                <a:moveTo>
                  <a:pt x="380927" y="0"/>
                </a:moveTo>
                <a:lnTo>
                  <a:pt x="376821" y="2411"/>
                </a:lnTo>
                <a:lnTo>
                  <a:pt x="0" y="22381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2627" y="6043380"/>
            <a:ext cx="64135" cy="53975"/>
          </a:xfrm>
          <a:custGeom>
            <a:avLst/>
            <a:gdLst/>
            <a:ahLst/>
            <a:cxnLst/>
            <a:rect l="l" t="t" r="r" b="b"/>
            <a:pathLst>
              <a:path w="64134" h="53975">
                <a:moveTo>
                  <a:pt x="63749" y="0"/>
                </a:moveTo>
                <a:lnTo>
                  <a:pt x="0" y="4313"/>
                </a:lnTo>
                <a:lnTo>
                  <a:pt x="26793" y="21713"/>
                </a:lnTo>
                <a:lnTo>
                  <a:pt x="28950" y="53587"/>
                </a:lnTo>
                <a:lnTo>
                  <a:pt x="637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ct val="100000"/>
              </a:lnSpc>
            </a:pPr>
            <a:r>
              <a:rPr sz="2200" spc="-15" dirty="0"/>
              <a:t>ELM-free</a:t>
            </a:r>
            <a:r>
              <a:rPr sz="2200" spc="-5" dirty="0"/>
              <a:t> </a:t>
            </a:r>
            <a:r>
              <a:rPr sz="2200" spc="-15" dirty="0"/>
              <a:t>p</a:t>
            </a:r>
            <a:r>
              <a:rPr sz="2200" dirty="0"/>
              <a:t>er</a:t>
            </a:r>
            <a:r>
              <a:rPr sz="2200" spc="-15" dirty="0"/>
              <a:t>iod</a:t>
            </a:r>
            <a:r>
              <a:rPr sz="2200" dirty="0"/>
              <a:t>s</a:t>
            </a:r>
            <a:r>
              <a:rPr sz="2200" spc="-5" dirty="0"/>
              <a:t> </a:t>
            </a:r>
            <a:r>
              <a:rPr sz="2200" spc="-15" dirty="0"/>
              <a:t>up</a:t>
            </a:r>
            <a:r>
              <a:rPr sz="2200" spc="-5" dirty="0"/>
              <a:t> </a:t>
            </a:r>
            <a:r>
              <a:rPr sz="2200" spc="-15" dirty="0"/>
              <a:t>to</a:t>
            </a:r>
            <a:r>
              <a:rPr sz="2200" spc="-5" dirty="0"/>
              <a:t> </a:t>
            </a:r>
            <a:r>
              <a:rPr sz="2200" spc="-15" dirty="0"/>
              <a:t>~</a:t>
            </a:r>
            <a:r>
              <a:rPr sz="2200" spc="-5" dirty="0"/>
              <a:t> </a:t>
            </a:r>
            <a:r>
              <a:rPr sz="2200" dirty="0"/>
              <a:t>400</a:t>
            </a:r>
            <a:r>
              <a:rPr sz="2200" spc="-5" dirty="0"/>
              <a:t> </a:t>
            </a:r>
            <a:r>
              <a:rPr sz="2200" dirty="0"/>
              <a:t>msec</a:t>
            </a:r>
            <a:r>
              <a:rPr sz="2200" spc="-5" dirty="0"/>
              <a:t> </a:t>
            </a:r>
            <a:r>
              <a:rPr sz="2200" spc="-15" dirty="0"/>
              <a:t>ob</a:t>
            </a:r>
            <a:r>
              <a:rPr sz="2200" dirty="0"/>
              <a:t>serve</a:t>
            </a:r>
            <a:r>
              <a:rPr sz="2200" spc="-10" dirty="0"/>
              <a:t>d,</a:t>
            </a:r>
            <a:r>
              <a:rPr sz="2200" spc="-5" dirty="0"/>
              <a:t> </a:t>
            </a:r>
            <a:r>
              <a:rPr sz="2200" spc="-15" dirty="0"/>
              <a:t>with</a:t>
            </a:r>
            <a:r>
              <a:rPr sz="2200" spc="-5" dirty="0"/>
              <a:t> </a:t>
            </a:r>
            <a:r>
              <a:rPr sz="2200" spc="-15" dirty="0"/>
              <a:t>T</a:t>
            </a:r>
            <a:r>
              <a:rPr sz="2175" spc="7" baseline="-5747" dirty="0"/>
              <a:t>e</a:t>
            </a:r>
            <a:endParaRPr sz="2175" baseline="-5747"/>
          </a:p>
        </p:txBody>
      </p:sp>
      <p:sp>
        <p:nvSpPr>
          <p:cNvPr id="3" name="object 3"/>
          <p:cNvSpPr txBox="1"/>
          <p:nvPr/>
        </p:nvSpPr>
        <p:spPr>
          <a:xfrm>
            <a:off x="7087513" y="133054"/>
            <a:ext cx="356870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5" dirty="0">
                <a:solidFill>
                  <a:srgbClr val="0433FF"/>
                </a:solidFill>
                <a:latin typeface="Arial"/>
                <a:cs typeface="Arial"/>
              </a:rPr>
              <a:t>ped</a:t>
            </a:r>
            <a:endParaRPr sz="14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96280" y="141898"/>
            <a:ext cx="157099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15" dirty="0">
                <a:solidFill>
                  <a:srgbClr val="0433FF"/>
                </a:solidFill>
                <a:latin typeface="Arial"/>
                <a:cs typeface="Arial"/>
              </a:rPr>
              <a:t>&gt;</a:t>
            </a:r>
            <a:r>
              <a:rPr sz="22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433FF"/>
                </a:solidFill>
                <a:latin typeface="Arial"/>
                <a:cs typeface="Arial"/>
              </a:rPr>
              <a:t>1</a:t>
            </a:r>
            <a:r>
              <a:rPr sz="22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433FF"/>
                </a:solidFill>
                <a:latin typeface="Arial"/>
                <a:cs typeface="Arial"/>
              </a:rPr>
              <a:t>ke</a:t>
            </a:r>
            <a:r>
              <a:rPr sz="2200" b="1" spc="-15" dirty="0">
                <a:solidFill>
                  <a:srgbClr val="0433FF"/>
                </a:solidFill>
                <a:latin typeface="Arial"/>
                <a:cs typeface="Arial"/>
              </a:rPr>
              <a:t>V</a:t>
            </a:r>
            <a:r>
              <a:rPr sz="22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2200" b="1" spc="-15" dirty="0">
                <a:solidFill>
                  <a:srgbClr val="0433FF"/>
                </a:solidFill>
                <a:latin typeface="Arial"/>
                <a:cs typeface="Arial"/>
              </a:rPr>
              <a:t>nd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3771" y="472098"/>
            <a:ext cx="1369060" cy="30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2175" b="1" spc="7" baseline="-5747" dirty="0">
                <a:solidFill>
                  <a:srgbClr val="0433FF"/>
                </a:solidFill>
                <a:latin typeface="Arial"/>
                <a:cs typeface="Arial"/>
              </a:rPr>
              <a:t>98 </a:t>
            </a:r>
            <a:r>
              <a:rPr sz="2175" b="1" spc="-300" baseline="-5747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0433FF"/>
                </a:solidFill>
                <a:latin typeface="Arial"/>
                <a:cs typeface="Arial"/>
              </a:rPr>
              <a:t>&lt;</a:t>
            </a:r>
            <a:r>
              <a:rPr sz="22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433FF"/>
                </a:solidFill>
                <a:latin typeface="Arial"/>
                <a:cs typeface="Arial"/>
              </a:rPr>
              <a:t>2;</a:t>
            </a:r>
            <a:r>
              <a:rPr sz="22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0433FF"/>
                </a:solidFill>
                <a:latin typeface="Arial"/>
                <a:cs typeface="Arial"/>
              </a:rPr>
              <a:t>P</a:t>
            </a:r>
            <a:r>
              <a:rPr sz="2175" b="1" spc="7" baseline="-5747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endParaRPr sz="2175" baseline="-5747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7156" y="463254"/>
            <a:ext cx="356870" cy="212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b="1" spc="5" dirty="0">
                <a:solidFill>
                  <a:srgbClr val="0433FF"/>
                </a:solidFill>
                <a:latin typeface="Arial"/>
                <a:cs typeface="Arial"/>
              </a:rPr>
              <a:t>ped</a:t>
            </a:r>
            <a:endParaRPr sz="14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55923" y="472098"/>
            <a:ext cx="6184265" cy="30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2200" b="1" spc="-10" dirty="0">
                <a:solidFill>
                  <a:srgbClr val="0433FF"/>
                </a:solidFill>
                <a:latin typeface="Arial"/>
                <a:cs typeface="Arial"/>
              </a:rPr>
              <a:t>lm</a:t>
            </a:r>
            <a:r>
              <a:rPr sz="2200" b="1" spc="-15" dirty="0">
                <a:solidFill>
                  <a:srgbClr val="0433FF"/>
                </a:solidFill>
                <a:latin typeface="Arial"/>
                <a:cs typeface="Arial"/>
              </a:rPr>
              <a:t>ost</a:t>
            </a:r>
            <a:r>
              <a:rPr sz="22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433FF"/>
                </a:solidFill>
                <a:latin typeface="Arial"/>
                <a:cs typeface="Arial"/>
              </a:rPr>
              <a:t>tr</a:t>
            </a:r>
            <a:r>
              <a:rPr sz="2200" b="1" spc="-10" dirty="0">
                <a:solidFill>
                  <a:srgbClr val="0433FF"/>
                </a:solidFill>
                <a:latin typeface="Arial"/>
                <a:cs typeface="Arial"/>
              </a:rPr>
              <a:t>ipl</a:t>
            </a:r>
            <a:r>
              <a:rPr sz="22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200" b="1" spc="-15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200" b="1" dirty="0">
                <a:solidFill>
                  <a:srgbClr val="0433FF"/>
                </a:solidFill>
                <a:latin typeface="Arial"/>
                <a:cs typeface="Arial"/>
              </a:rPr>
              <a:t>;</a:t>
            </a:r>
            <a:r>
              <a:rPr sz="22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0433FF"/>
                </a:solidFill>
                <a:latin typeface="Arial"/>
                <a:cs typeface="Arial"/>
              </a:rPr>
              <a:t>no</a:t>
            </a:r>
            <a:r>
              <a:rPr sz="22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2200" b="1" spc="-15" dirty="0">
                <a:solidFill>
                  <a:srgbClr val="0433FF"/>
                </a:solidFill>
                <a:latin typeface="Arial"/>
                <a:cs typeface="Arial"/>
              </a:rPr>
              <a:t>ign</a:t>
            </a:r>
            <a:r>
              <a:rPr sz="22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2200" b="1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22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0433FF"/>
                </a:solidFill>
                <a:latin typeface="Arial"/>
                <a:cs typeface="Arial"/>
              </a:rPr>
              <a:t>P</a:t>
            </a:r>
            <a:r>
              <a:rPr sz="2175" b="1" spc="7" baseline="-5747" dirty="0">
                <a:solidFill>
                  <a:srgbClr val="0433FF"/>
                </a:solidFill>
                <a:latin typeface="Arial"/>
                <a:cs typeface="Arial"/>
              </a:rPr>
              <a:t>rad</a:t>
            </a:r>
            <a:r>
              <a:rPr sz="2175" b="1" baseline="-5747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175" b="1" spc="-300" baseline="-5747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0433FF"/>
                </a:solidFill>
                <a:latin typeface="Arial"/>
                <a:cs typeface="Arial"/>
              </a:rPr>
              <a:t>secula</a:t>
            </a:r>
            <a:r>
              <a:rPr sz="2200" b="1" dirty="0">
                <a:solidFill>
                  <a:srgbClr val="0433FF"/>
                </a:solidFill>
                <a:latin typeface="Arial"/>
                <a:cs typeface="Arial"/>
              </a:rPr>
              <a:t>r increase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8700" y="1054100"/>
            <a:ext cx="6654800" cy="504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85114" y="3457158"/>
            <a:ext cx="240665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Century Gothic"/>
                <a:cs typeface="Century Gothic"/>
              </a:rPr>
              <a:t>T</a:t>
            </a:r>
            <a:r>
              <a:rPr sz="1950" b="1" spc="22" baseline="-23504" dirty="0">
                <a:latin typeface="Century Gothic"/>
                <a:cs typeface="Century Gothic"/>
              </a:rPr>
              <a:t>e</a:t>
            </a:r>
            <a:endParaRPr sz="1950" baseline="-23504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00169" y="3446535"/>
            <a:ext cx="35750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5" dirty="0">
                <a:latin typeface="Century Gothic"/>
                <a:cs typeface="Century Gothic"/>
              </a:rPr>
              <a:t>ped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85114" y="4473158"/>
            <a:ext cx="286385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entury Gothic"/>
                <a:cs typeface="Century Gothic"/>
              </a:rPr>
              <a:t>n</a:t>
            </a:r>
            <a:r>
              <a:rPr sz="1950" b="1" spc="22" baseline="-23504" dirty="0">
                <a:latin typeface="Century Gothic"/>
                <a:cs typeface="Century Gothic"/>
              </a:rPr>
              <a:t>e</a:t>
            </a:r>
            <a:endParaRPr sz="1950" baseline="-23504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45934" y="4462535"/>
            <a:ext cx="35750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5" dirty="0">
                <a:latin typeface="Century Gothic"/>
                <a:cs typeface="Century Gothic"/>
              </a:rPr>
              <a:t>ped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85114" y="5409783"/>
            <a:ext cx="276225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entury Gothic"/>
                <a:cs typeface="Century Gothic"/>
              </a:rPr>
              <a:t>P</a:t>
            </a:r>
            <a:r>
              <a:rPr sz="1950" b="1" spc="22" baseline="-23504" dirty="0">
                <a:latin typeface="Century Gothic"/>
                <a:cs typeface="Century Gothic"/>
              </a:rPr>
              <a:t>e</a:t>
            </a:r>
            <a:endParaRPr sz="1950" baseline="-23504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35764" y="5399160"/>
            <a:ext cx="35750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15" dirty="0">
                <a:latin typeface="Century Gothic"/>
                <a:cs typeface="Century Gothic"/>
              </a:rPr>
              <a:t>ped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60938" y="2628484"/>
            <a:ext cx="83820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Century Gothic"/>
                <a:cs typeface="Century Gothic"/>
              </a:rPr>
              <a:t>Li </a:t>
            </a:r>
            <a:r>
              <a:rPr sz="2000" b="1" spc="-5" dirty="0">
                <a:latin typeface="Century Gothic"/>
                <a:cs typeface="Century Gothic"/>
              </a:rPr>
              <a:t>core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13539" y="1741070"/>
            <a:ext cx="38798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40"/>
              </a:lnSpc>
            </a:pPr>
            <a:r>
              <a:rPr sz="3000" b="1" baseline="4166" dirty="0">
                <a:latin typeface="Century Gothic"/>
                <a:cs typeface="Century Gothic"/>
              </a:rPr>
              <a:t>H</a:t>
            </a:r>
            <a:r>
              <a:rPr sz="1300" b="1" spc="10" dirty="0">
                <a:latin typeface="Century Gothic"/>
                <a:cs typeface="Century Gothic"/>
              </a:rPr>
              <a:t>98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33587" y="5609808"/>
            <a:ext cx="1722755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Century Gothic"/>
                <a:cs typeface="Century Gothic"/>
              </a:rPr>
              <a:t>Stored</a:t>
            </a:r>
            <a:r>
              <a:rPr sz="2000" b="1" spc="-5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Ene</a:t>
            </a:r>
            <a:r>
              <a:rPr sz="2000" b="1" spc="-10" dirty="0">
                <a:latin typeface="Century Gothic"/>
                <a:cs typeface="Century Gothic"/>
              </a:rPr>
              <a:t>r</a:t>
            </a:r>
            <a:r>
              <a:rPr sz="2000" b="1" dirty="0">
                <a:latin typeface="Century Gothic"/>
                <a:cs typeface="Century Gothic"/>
              </a:rPr>
              <a:t>gy</a:t>
            </a:r>
            <a:endParaRPr sz="2000">
              <a:latin typeface="Century Gothic"/>
              <a:cs typeface="Century Gothic"/>
            </a:endParaRPr>
          </a:p>
          <a:p>
            <a:pPr marL="419734">
              <a:lnSpc>
                <a:spcPct val="100000"/>
              </a:lnSpc>
              <a:spcBef>
                <a:spcPts val="1685"/>
              </a:spcBef>
            </a:pPr>
            <a:r>
              <a:rPr sz="1200" b="1" spc="-35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me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[ms]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33725" y="4225508"/>
            <a:ext cx="445770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40"/>
              </a:lnSpc>
            </a:pPr>
            <a:r>
              <a:rPr sz="3000" b="1" baseline="15277" dirty="0">
                <a:latin typeface="Century Gothic"/>
                <a:cs typeface="Century Gothic"/>
              </a:rPr>
              <a:t>P</a:t>
            </a:r>
            <a:r>
              <a:rPr sz="1300" b="1" spc="10" dirty="0">
                <a:latin typeface="Century Gothic"/>
                <a:cs typeface="Century Gothic"/>
              </a:rPr>
              <a:t>rad</a:t>
            </a:r>
            <a:endParaRPr sz="13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55737" y="1662589"/>
            <a:ext cx="129476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5" dirty="0">
                <a:latin typeface="Century Gothic"/>
                <a:cs typeface="Century Gothic"/>
              </a:rPr>
              <a:t>Reference,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30109" y="1662589"/>
            <a:ext cx="83629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10" dirty="0">
                <a:solidFill>
                  <a:srgbClr val="FF2600"/>
                </a:solidFill>
                <a:latin typeface="Century Gothic"/>
                <a:cs typeface="Century Gothic"/>
              </a:rPr>
              <a:t>Lithium</a:t>
            </a:r>
            <a:endParaRPr sz="19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823200" y="5816600"/>
            <a:ext cx="1231900" cy="698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857240" y="6118349"/>
            <a:ext cx="7429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35" dirty="0">
                <a:latin typeface="Arial"/>
                <a:cs typeface="Arial"/>
              </a:rPr>
              <a:t>T</a:t>
            </a:r>
            <a:r>
              <a:rPr sz="1200" b="1" spc="-5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me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[ms]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170" marR="5080" indent="38100">
              <a:lnSpc>
                <a:spcPts val="2400"/>
              </a:lnSpc>
            </a:pPr>
            <a:r>
              <a:rPr sz="2100" spc="-10" dirty="0"/>
              <a:t>Pla</a:t>
            </a:r>
            <a:r>
              <a:rPr sz="2100" spc="-15" dirty="0"/>
              <a:t>ns</a:t>
            </a:r>
            <a:r>
              <a:rPr sz="2100" spc="-5" dirty="0"/>
              <a:t> </a:t>
            </a:r>
            <a:r>
              <a:rPr sz="2100" spc="-10" dirty="0"/>
              <a:t>to</a:t>
            </a:r>
            <a:r>
              <a:rPr sz="2100" spc="-5" dirty="0"/>
              <a:t> </a:t>
            </a:r>
            <a:r>
              <a:rPr sz="2100" dirty="0"/>
              <a:t>meas</a:t>
            </a:r>
            <a:r>
              <a:rPr sz="2100" spc="-15" dirty="0"/>
              <a:t>u</a:t>
            </a:r>
            <a:r>
              <a:rPr sz="2100" dirty="0"/>
              <a:t>re</a:t>
            </a:r>
            <a:r>
              <a:rPr sz="2100" spc="-5" dirty="0"/>
              <a:t> </a:t>
            </a:r>
            <a:r>
              <a:rPr sz="2100" spc="-15" dirty="0"/>
              <a:t>p</a:t>
            </a:r>
            <a:r>
              <a:rPr sz="2100" dirty="0"/>
              <a:t>e</a:t>
            </a:r>
            <a:r>
              <a:rPr sz="2100" spc="-15" dirty="0"/>
              <a:t>d</a:t>
            </a:r>
            <a:r>
              <a:rPr sz="2100" dirty="0"/>
              <a:t>esta</a:t>
            </a:r>
            <a:r>
              <a:rPr sz="2100" spc="-10" dirty="0"/>
              <a:t>l</a:t>
            </a:r>
            <a:r>
              <a:rPr sz="2100" spc="-5" dirty="0"/>
              <a:t> </a:t>
            </a:r>
            <a:r>
              <a:rPr sz="2100" dirty="0"/>
              <a:t>ev</a:t>
            </a:r>
            <a:r>
              <a:rPr sz="2100" spc="-10" dirty="0"/>
              <a:t>olution</a:t>
            </a:r>
            <a:r>
              <a:rPr sz="2100" spc="-5" dirty="0"/>
              <a:t> </a:t>
            </a:r>
            <a:r>
              <a:rPr sz="2100" spc="-10" dirty="0"/>
              <a:t>to</a:t>
            </a:r>
            <a:r>
              <a:rPr sz="2100" spc="-5" dirty="0"/>
              <a:t> </a:t>
            </a:r>
            <a:r>
              <a:rPr sz="2100" dirty="0"/>
              <a:t>e</a:t>
            </a:r>
            <a:r>
              <a:rPr sz="2100" spc="-15" dirty="0"/>
              <a:t>n</a:t>
            </a:r>
            <a:r>
              <a:rPr sz="2100" dirty="0"/>
              <a:t>a</a:t>
            </a:r>
            <a:r>
              <a:rPr sz="2100" spc="-10" dirty="0"/>
              <a:t>bl</a:t>
            </a:r>
            <a:r>
              <a:rPr sz="2100" dirty="0"/>
              <a:t>e</a:t>
            </a:r>
            <a:r>
              <a:rPr sz="2100" spc="-5" dirty="0"/>
              <a:t> </a:t>
            </a:r>
            <a:r>
              <a:rPr sz="2100" spc="-10" dirty="0"/>
              <a:t>i</a:t>
            </a:r>
            <a:r>
              <a:rPr sz="2100" dirty="0"/>
              <a:t>ts</a:t>
            </a:r>
            <a:r>
              <a:rPr sz="2100" spc="-5" dirty="0"/>
              <a:t> </a:t>
            </a:r>
            <a:r>
              <a:rPr sz="2100" dirty="0"/>
              <a:t>c</a:t>
            </a:r>
            <a:r>
              <a:rPr sz="2100" spc="-15" dirty="0"/>
              <a:t>on</a:t>
            </a:r>
            <a:r>
              <a:rPr sz="2100" dirty="0"/>
              <a:t>tr</a:t>
            </a:r>
            <a:r>
              <a:rPr sz="2100" spc="-10" dirty="0"/>
              <a:t>ol</a:t>
            </a:r>
            <a:r>
              <a:rPr sz="2100" spc="-5" dirty="0"/>
              <a:t> </a:t>
            </a:r>
            <a:r>
              <a:rPr sz="2100" spc="-15" dirty="0"/>
              <a:t>on</a:t>
            </a:r>
            <a:r>
              <a:rPr sz="2100" spc="-5" dirty="0"/>
              <a:t> </a:t>
            </a:r>
            <a:r>
              <a:rPr sz="2100" dirty="0"/>
              <a:t>ms</a:t>
            </a:r>
            <a:r>
              <a:rPr sz="2100" spc="-10" dirty="0"/>
              <a:t>-ti</a:t>
            </a:r>
            <a:r>
              <a:rPr sz="2100" dirty="0"/>
              <a:t>me sca</a:t>
            </a:r>
            <a:r>
              <a:rPr sz="2100" spc="-10" dirty="0"/>
              <a:t>l</a:t>
            </a:r>
            <a:r>
              <a:rPr sz="2100" dirty="0"/>
              <a:t>es</a:t>
            </a:r>
            <a:r>
              <a:rPr sz="2100" spc="-5" dirty="0"/>
              <a:t> </a:t>
            </a:r>
            <a:r>
              <a:rPr sz="2100" spc="-10" dirty="0"/>
              <a:t>i</a:t>
            </a:r>
            <a:r>
              <a:rPr sz="2100" dirty="0"/>
              <a:t>s</a:t>
            </a:r>
            <a:r>
              <a:rPr sz="2100" spc="-5" dirty="0"/>
              <a:t> </a:t>
            </a:r>
            <a:r>
              <a:rPr sz="2100" spc="-10" dirty="0"/>
              <a:t>th</a:t>
            </a:r>
            <a:r>
              <a:rPr sz="2100" dirty="0"/>
              <a:t>e</a:t>
            </a:r>
            <a:r>
              <a:rPr sz="2100" spc="-5" dirty="0"/>
              <a:t> </a:t>
            </a:r>
            <a:r>
              <a:rPr sz="2100" spc="-10" dirty="0"/>
              <a:t>fo</a:t>
            </a:r>
            <a:r>
              <a:rPr sz="2100" dirty="0"/>
              <a:t>c</a:t>
            </a:r>
            <a:r>
              <a:rPr sz="2100" spc="-15" dirty="0"/>
              <a:t>u</a:t>
            </a:r>
            <a:r>
              <a:rPr sz="2100" dirty="0"/>
              <a:t>s</a:t>
            </a:r>
            <a:r>
              <a:rPr sz="2100" spc="-5" dirty="0"/>
              <a:t> </a:t>
            </a:r>
            <a:r>
              <a:rPr sz="2100" spc="-15" dirty="0"/>
              <a:t>o</a:t>
            </a:r>
            <a:r>
              <a:rPr sz="2100" dirty="0"/>
              <a:t>f</a:t>
            </a:r>
            <a:r>
              <a:rPr sz="2100" spc="-5" dirty="0"/>
              <a:t> </a:t>
            </a:r>
            <a:r>
              <a:rPr sz="2100" dirty="0"/>
              <a:t>a</a:t>
            </a:r>
            <a:r>
              <a:rPr sz="2100" spc="-5" dirty="0"/>
              <a:t> </a:t>
            </a:r>
            <a:r>
              <a:rPr sz="2100" dirty="0"/>
              <a:t>rece</a:t>
            </a:r>
            <a:r>
              <a:rPr sz="2100" spc="-15" dirty="0"/>
              <a:t>n</a:t>
            </a:r>
            <a:r>
              <a:rPr sz="2100" dirty="0"/>
              <a:t>t</a:t>
            </a:r>
            <a:r>
              <a:rPr sz="2100" spc="-5" dirty="0"/>
              <a:t> </a:t>
            </a:r>
            <a:r>
              <a:rPr sz="2100" dirty="0"/>
              <a:t>Ear</a:t>
            </a:r>
            <a:r>
              <a:rPr sz="2100" spc="-10" dirty="0"/>
              <a:t>l</a:t>
            </a:r>
            <a:r>
              <a:rPr sz="2100" dirty="0"/>
              <a:t>y</a:t>
            </a:r>
            <a:r>
              <a:rPr sz="2100" spc="-5" dirty="0"/>
              <a:t> </a:t>
            </a:r>
            <a:r>
              <a:rPr sz="2100" dirty="0"/>
              <a:t>Career</a:t>
            </a:r>
            <a:r>
              <a:rPr sz="2100" spc="-5" dirty="0"/>
              <a:t> </a:t>
            </a:r>
            <a:r>
              <a:rPr sz="2100" dirty="0"/>
              <a:t>Researc</a:t>
            </a:r>
            <a:r>
              <a:rPr sz="2100" spc="-15" dirty="0"/>
              <a:t>h</a:t>
            </a:r>
            <a:r>
              <a:rPr sz="2100" spc="-5" dirty="0"/>
              <a:t> </a:t>
            </a:r>
            <a:r>
              <a:rPr sz="2100" dirty="0"/>
              <a:t>Pr</a:t>
            </a:r>
            <a:r>
              <a:rPr sz="2100" spc="-15" dirty="0"/>
              <a:t>opo</a:t>
            </a:r>
            <a:r>
              <a:rPr sz="2100" dirty="0"/>
              <a:t>sa</a:t>
            </a:r>
            <a:r>
              <a:rPr sz="2100" spc="-10" dirty="0"/>
              <a:t>l</a:t>
            </a:r>
            <a:r>
              <a:rPr sz="2100" spc="-80" dirty="0"/>
              <a:t> </a:t>
            </a:r>
            <a:r>
              <a:rPr sz="2100" spc="-40" dirty="0"/>
              <a:t>A</a:t>
            </a:r>
            <a:r>
              <a:rPr sz="2100" spc="-20" dirty="0"/>
              <a:t>w</a:t>
            </a:r>
            <a:r>
              <a:rPr sz="2100" dirty="0"/>
              <a:t>ar</a:t>
            </a:r>
            <a:r>
              <a:rPr sz="2100" spc="-15" dirty="0"/>
              <a:t>d</a:t>
            </a:r>
            <a:endParaRPr sz="21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330880"/>
            <a:ext cx="8777605" cy="4702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20" dirty="0">
                <a:latin typeface="Arial"/>
                <a:cs typeface="Arial"/>
              </a:rPr>
              <a:t>Goals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</a:t>
            </a:r>
            <a:r>
              <a:rPr sz="2000" dirty="0">
                <a:latin typeface="Arial"/>
                <a:cs typeface="Arial"/>
              </a:rPr>
              <a:t>udy</a:t>
            </a:r>
            <a:endParaRPr sz="2000">
              <a:latin typeface="Arial"/>
              <a:cs typeface="Arial"/>
            </a:endParaRPr>
          </a:p>
          <a:p>
            <a:pPr marL="755650" marR="5080" lvl="1" indent="-285750">
              <a:lnSpc>
                <a:spcPts val="1800"/>
              </a:lnSpc>
              <a:spcBef>
                <a:spcPts val="459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De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termine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433FF"/>
                </a:solidFill>
                <a:latin typeface="Arial"/>
                <a:cs typeface="Arial"/>
              </a:rPr>
              <a:t>c</a:t>
            </a:r>
            <a:r>
              <a:rPr sz="1600" b="1" spc="-10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1600" b="1" dirty="0">
                <a:solidFill>
                  <a:srgbClr val="0433FF"/>
                </a:solidFill>
                <a:latin typeface="Arial"/>
                <a:cs typeface="Arial"/>
              </a:rPr>
              <a:t>aracter</a:t>
            </a:r>
            <a:r>
              <a:rPr sz="1600" b="1" spc="-5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1600" b="1" dirty="0">
                <a:solidFill>
                  <a:srgbClr val="0433FF"/>
                </a:solidFill>
                <a:latin typeface="Arial"/>
                <a:cs typeface="Arial"/>
              </a:rPr>
              <a:t>ze</a:t>
            </a:r>
            <a:r>
              <a:rPr sz="16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f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undamen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al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mechanism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play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ha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de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ine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pede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al recover</a:t>
            </a:r>
            <a:r>
              <a:rPr sz="1600" spc="-120" dirty="0">
                <a:solidFill>
                  <a:srgbClr val="0433FF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buildup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un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il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ne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xt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ELM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(e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.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g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.,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C-Mod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III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, </a:t>
            </a:r>
            <a:r>
              <a:rPr sz="1600" spc="-15" dirty="0">
                <a:solidFill>
                  <a:srgbClr val="0433FF"/>
                </a:solidFill>
                <a:latin typeface="Arial"/>
                <a:cs typeface="Arial"/>
              </a:rPr>
              <a:t>MAS</a:t>
            </a:r>
            <a:r>
              <a:rPr sz="1600" spc="-19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plans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f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or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1600" spc="-15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X-U)</a:t>
            </a:r>
            <a:endParaRPr sz="1600">
              <a:latin typeface="Arial"/>
              <a:cs typeface="Arial"/>
            </a:endParaRPr>
          </a:p>
          <a:p>
            <a:pPr marL="755650" marR="32384" lvl="1" indent="-285750">
              <a:lnSpc>
                <a:spcPts val="1800"/>
              </a:lnSpc>
              <a:spcBef>
                <a:spcPts val="50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Develop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f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spc="-30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homson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sca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ering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syst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em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f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or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433FF"/>
                </a:solidFill>
                <a:latin typeface="Arial"/>
                <a:cs typeface="Arial"/>
              </a:rPr>
              <a:t>c</a:t>
            </a:r>
            <a:r>
              <a:rPr sz="1600" b="1" spc="-10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1600" b="1" dirty="0">
                <a:solidFill>
                  <a:srgbClr val="0433FF"/>
                </a:solidFill>
                <a:latin typeface="Arial"/>
                <a:cs typeface="Arial"/>
              </a:rPr>
              <a:t>aracter</a:t>
            </a:r>
            <a:r>
              <a:rPr sz="1600" b="1" spc="-10" dirty="0">
                <a:solidFill>
                  <a:srgbClr val="0433FF"/>
                </a:solidFill>
                <a:latin typeface="Arial"/>
                <a:cs typeface="Arial"/>
              </a:rPr>
              <a:t>izing</a:t>
            </a:r>
            <a:r>
              <a:rPr sz="16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pede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al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recovery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wi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 high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ime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resolu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ion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provide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means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433FF"/>
                </a:solidFill>
                <a:latin typeface="Arial"/>
                <a:cs typeface="Arial"/>
              </a:rPr>
              <a:t>c</a:t>
            </a:r>
            <a:r>
              <a:rPr sz="1600" b="1" spc="-10" dirty="0">
                <a:solidFill>
                  <a:srgbClr val="0433FF"/>
                </a:solidFill>
                <a:latin typeface="Arial"/>
                <a:cs typeface="Arial"/>
              </a:rPr>
              <a:t>on</a:t>
            </a:r>
            <a:r>
              <a:rPr sz="1600" b="1" dirty="0">
                <a:solidFill>
                  <a:srgbClr val="0433FF"/>
                </a:solidFill>
                <a:latin typeface="Arial"/>
                <a:cs typeface="Arial"/>
              </a:rPr>
              <a:t>tr</a:t>
            </a:r>
            <a:r>
              <a:rPr sz="1600" b="1" spc="-10" dirty="0">
                <a:solidFill>
                  <a:srgbClr val="0433FF"/>
                </a:solidFill>
                <a:latin typeface="Arial"/>
                <a:cs typeface="Arial"/>
              </a:rPr>
              <a:t>ol</a:t>
            </a:r>
            <a:r>
              <a:rPr sz="16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pede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9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5" dirty="0">
                <a:latin typeface="Arial"/>
                <a:cs typeface="Arial"/>
              </a:rPr>
              <a:t>FY2013-2014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resul</a:t>
            </a:r>
            <a:r>
              <a:rPr sz="2000" spc="-10" dirty="0">
                <a:latin typeface="Arial"/>
                <a:cs typeface="Arial"/>
              </a:rPr>
              <a:t>ts/</a:t>
            </a:r>
            <a:r>
              <a:rPr sz="2000" dirty="0">
                <a:latin typeface="Arial"/>
                <a:cs typeface="Arial"/>
              </a:rPr>
              <a:t>progress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0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Dire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ct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evidence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f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coheren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in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abili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limi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ing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pede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al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evolu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ion</a:t>
            </a:r>
            <a:endParaRPr sz="1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8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Chara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cterized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ime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scales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play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during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early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recovery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f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pede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  <a:p>
            <a:pPr marL="355600" marR="22860" indent="-342900">
              <a:lnSpc>
                <a:spcPts val="23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5" dirty="0">
                <a:latin typeface="Arial"/>
                <a:cs typeface="Arial"/>
              </a:rPr>
              <a:t>Thus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r: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procured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phase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hybrid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laser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syst</a:t>
            </a:r>
            <a:r>
              <a:rPr sz="2000" dirty="0">
                <a:latin typeface="Arial"/>
                <a:cs typeface="Arial"/>
              </a:rPr>
              <a:t>em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design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PSL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20" dirty="0">
                <a:latin typeface="Arial"/>
                <a:cs typeface="Arial"/>
              </a:rPr>
              <a:t>W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(wi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30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Hz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base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kHz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kHz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rep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</a:t>
            </a:r>
            <a:r>
              <a:rPr sz="2000" spc="-10" dirty="0">
                <a:latin typeface="Arial"/>
                <a:cs typeface="Arial"/>
              </a:rPr>
              <a:t>rst</a:t>
            </a:r>
            <a:r>
              <a:rPr sz="2000" dirty="0">
                <a:latin typeface="Arial"/>
                <a:cs typeface="Arial"/>
              </a:rPr>
              <a:t>ing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phase)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4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Design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review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be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held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July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2014</a:t>
            </a:r>
            <a:endParaRPr sz="1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28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Phase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II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can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commence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once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laser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head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delivered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(expe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ct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ed</a:t>
            </a:r>
            <a:r>
              <a:rPr sz="1600" spc="-90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Augu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15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2014)</a:t>
            </a:r>
            <a:endParaRPr sz="1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8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Developing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real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-t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ime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algori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hm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f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or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compu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ing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densi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empera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ure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Actuators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rolling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pede</a:t>
            </a:r>
            <a:r>
              <a:rPr sz="2000" spc="-10" dirty="0">
                <a:latin typeface="Arial"/>
                <a:cs typeface="Arial"/>
              </a:rPr>
              <a:t>st</a:t>
            </a:r>
            <a:r>
              <a:rPr sz="2000" dirty="0">
                <a:latin typeface="Arial"/>
                <a:cs typeface="Arial"/>
              </a:rPr>
              <a:t>al</a:t>
            </a:r>
            <a:endParaRPr sz="20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0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Near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erm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candida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: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GI,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molecular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clu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er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inje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ct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or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(collabora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ion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f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rom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spc="-120" dirty="0">
                <a:solidFill>
                  <a:srgbClr val="0433FF"/>
                </a:solidFill>
                <a:latin typeface="Arial"/>
                <a:cs typeface="Arial"/>
              </a:rPr>
              <a:t>L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X)</a:t>
            </a:r>
            <a:endParaRPr sz="1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8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Long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erm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candida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: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EH</a:t>
            </a:r>
            <a:r>
              <a:rPr sz="1600" spc="-15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enna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ECH</a:t>
            </a:r>
            <a:r>
              <a:rPr sz="1600" spc="-15" dirty="0">
                <a:solidFill>
                  <a:srgbClr val="0433FF"/>
                </a:solidFill>
                <a:latin typeface="Arial"/>
                <a:cs typeface="Arial"/>
              </a:rPr>
              <a:t>/EBW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12137"/>
            <a:ext cx="2798249" cy="2849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000" y="4152900"/>
            <a:ext cx="2224087" cy="2189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30900" y="1054100"/>
            <a:ext cx="2971800" cy="3759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578600"/>
            <a:ext cx="9143998" cy="279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400" y="6654800"/>
            <a:ext cx="596900" cy="165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" cy="1905"/>
          </a:xfrm>
          <a:custGeom>
            <a:avLst/>
            <a:gdLst/>
            <a:ahLst/>
            <a:cxnLst/>
            <a:rect l="l" t="t" r="r" b="b"/>
            <a:pathLst>
              <a:path w="914400" h="1905">
                <a:moveTo>
                  <a:pt x="0" y="0"/>
                </a:moveTo>
                <a:lnTo>
                  <a:pt x="914400" y="1587"/>
                </a:lnTo>
              </a:path>
            </a:pathLst>
          </a:custGeom>
          <a:ln w="3175">
            <a:solidFill>
              <a:srgbClr val="F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572" rIns="0" bIns="0" rtlCol="0">
            <a:spAutoFit/>
          </a:bodyPr>
          <a:lstStyle/>
          <a:p>
            <a:pPr marL="41910" marR="5080" indent="234315">
              <a:lnSpc>
                <a:spcPts val="2200"/>
              </a:lnSpc>
            </a:pPr>
            <a:r>
              <a:rPr sz="1900" spc="-15" dirty="0"/>
              <a:t>ELM</a:t>
            </a:r>
            <a:r>
              <a:rPr sz="1900" spc="-5" dirty="0"/>
              <a:t> </a:t>
            </a:r>
            <a:r>
              <a:rPr sz="1900" spc="-15" dirty="0"/>
              <a:t>h</a:t>
            </a:r>
            <a:r>
              <a:rPr sz="1900" dirty="0"/>
              <a:t>eat</a:t>
            </a:r>
            <a:r>
              <a:rPr sz="1900" spc="-5" dirty="0"/>
              <a:t> </a:t>
            </a:r>
            <a:r>
              <a:rPr sz="1900" spc="-10" dirty="0"/>
              <a:t>flu</a:t>
            </a:r>
            <a:r>
              <a:rPr sz="1900" dirty="0"/>
              <a:t>x</a:t>
            </a:r>
            <a:r>
              <a:rPr sz="1900" spc="-5" dirty="0"/>
              <a:t> </a:t>
            </a:r>
            <a:r>
              <a:rPr sz="1900" spc="-10" dirty="0"/>
              <a:t>footp</a:t>
            </a:r>
            <a:r>
              <a:rPr sz="1900" dirty="0"/>
              <a:t>r</a:t>
            </a:r>
            <a:r>
              <a:rPr sz="1900" spc="-10" dirty="0"/>
              <a:t>in</a:t>
            </a:r>
            <a:r>
              <a:rPr sz="1900" dirty="0"/>
              <a:t>t</a:t>
            </a:r>
            <a:r>
              <a:rPr sz="1900" spc="-5" dirty="0"/>
              <a:t> </a:t>
            </a:r>
            <a:r>
              <a:rPr sz="1900" spc="-15" dirty="0"/>
              <a:t>b</a:t>
            </a:r>
            <a:r>
              <a:rPr sz="1900" dirty="0"/>
              <a:t>ec</a:t>
            </a:r>
            <a:r>
              <a:rPr sz="1900" spc="-15" dirty="0"/>
              <a:t>o</a:t>
            </a:r>
            <a:r>
              <a:rPr sz="1900" dirty="0"/>
              <a:t>mes </a:t>
            </a:r>
            <a:r>
              <a:rPr sz="1900" dirty="0">
                <a:solidFill>
                  <a:srgbClr val="FF2600"/>
                </a:solidFill>
              </a:rPr>
              <a:t>m</a:t>
            </a:r>
            <a:r>
              <a:rPr sz="1900" spc="-15" dirty="0">
                <a:solidFill>
                  <a:srgbClr val="FF2600"/>
                </a:solidFill>
              </a:rPr>
              <a:t>o</a:t>
            </a:r>
            <a:r>
              <a:rPr sz="1900" dirty="0">
                <a:solidFill>
                  <a:srgbClr val="FF2600"/>
                </a:solidFill>
              </a:rPr>
              <a:t>re</a:t>
            </a:r>
            <a:r>
              <a:rPr sz="1900" spc="-5" dirty="0">
                <a:solidFill>
                  <a:srgbClr val="FF2600"/>
                </a:solidFill>
              </a:rPr>
              <a:t> </a:t>
            </a:r>
            <a:r>
              <a:rPr sz="1900" spc="-15" dirty="0">
                <a:solidFill>
                  <a:srgbClr val="FF2600"/>
                </a:solidFill>
              </a:rPr>
              <a:t>p</a:t>
            </a:r>
            <a:r>
              <a:rPr sz="1900" dirty="0">
                <a:solidFill>
                  <a:srgbClr val="FF2600"/>
                </a:solidFill>
              </a:rPr>
              <a:t>eake</a:t>
            </a:r>
            <a:r>
              <a:rPr sz="1900" spc="-15" dirty="0">
                <a:solidFill>
                  <a:srgbClr val="FF2600"/>
                </a:solidFill>
              </a:rPr>
              <a:t>d</a:t>
            </a:r>
            <a:r>
              <a:rPr sz="1900" spc="-5" dirty="0">
                <a:solidFill>
                  <a:srgbClr val="FF2600"/>
                </a:solidFill>
              </a:rPr>
              <a:t> </a:t>
            </a:r>
            <a:r>
              <a:rPr sz="1900" spc="-10" dirty="0">
                <a:solidFill>
                  <a:srgbClr val="FF2600"/>
                </a:solidFill>
              </a:rPr>
              <a:t>with</a:t>
            </a:r>
            <a:r>
              <a:rPr sz="1900" spc="-5" dirty="0">
                <a:solidFill>
                  <a:srgbClr val="FF2600"/>
                </a:solidFill>
              </a:rPr>
              <a:t> </a:t>
            </a:r>
            <a:r>
              <a:rPr sz="1900" spc="-15" dirty="0">
                <a:solidFill>
                  <a:srgbClr val="FF2600"/>
                </a:solidFill>
              </a:rPr>
              <a:t>d</a:t>
            </a:r>
            <a:r>
              <a:rPr sz="1900" dirty="0">
                <a:solidFill>
                  <a:srgbClr val="FF2600"/>
                </a:solidFill>
              </a:rPr>
              <a:t>ecreas</a:t>
            </a:r>
            <a:r>
              <a:rPr sz="1900" spc="-10" dirty="0">
                <a:solidFill>
                  <a:srgbClr val="FF2600"/>
                </a:solidFill>
              </a:rPr>
              <a:t>ing</a:t>
            </a:r>
            <a:r>
              <a:rPr sz="1900" spc="-5" dirty="0">
                <a:solidFill>
                  <a:srgbClr val="FF2600"/>
                </a:solidFill>
              </a:rPr>
              <a:t> </a:t>
            </a:r>
            <a:r>
              <a:rPr sz="1900" spc="-15" dirty="0">
                <a:solidFill>
                  <a:srgbClr val="FF2600"/>
                </a:solidFill>
              </a:rPr>
              <a:t>nu</a:t>
            </a:r>
            <a:r>
              <a:rPr sz="1900" dirty="0">
                <a:solidFill>
                  <a:srgbClr val="FF2600"/>
                </a:solidFill>
              </a:rPr>
              <a:t>m</a:t>
            </a:r>
            <a:r>
              <a:rPr sz="1900" spc="-15" dirty="0">
                <a:solidFill>
                  <a:srgbClr val="FF2600"/>
                </a:solidFill>
              </a:rPr>
              <a:t>b</a:t>
            </a:r>
            <a:r>
              <a:rPr sz="1900" dirty="0">
                <a:solidFill>
                  <a:srgbClr val="FF2600"/>
                </a:solidFill>
              </a:rPr>
              <a:t>er</a:t>
            </a:r>
            <a:r>
              <a:rPr sz="1900" spc="-5" dirty="0">
                <a:solidFill>
                  <a:srgbClr val="FF2600"/>
                </a:solidFill>
              </a:rPr>
              <a:t> </a:t>
            </a:r>
            <a:r>
              <a:rPr sz="1900" spc="-15" dirty="0"/>
              <a:t>o</a:t>
            </a:r>
            <a:r>
              <a:rPr sz="1900" dirty="0"/>
              <a:t>f str</a:t>
            </a:r>
            <a:r>
              <a:rPr sz="1900" spc="-10" dirty="0"/>
              <a:t>i</a:t>
            </a:r>
            <a:r>
              <a:rPr sz="1900" dirty="0"/>
              <a:t>a</a:t>
            </a:r>
            <a:r>
              <a:rPr sz="1900" spc="-10" dirty="0"/>
              <a:t>tion</a:t>
            </a:r>
            <a:r>
              <a:rPr sz="1900" dirty="0"/>
              <a:t>s;</a:t>
            </a:r>
            <a:r>
              <a:rPr sz="1900" spc="-5" dirty="0"/>
              <a:t> </a:t>
            </a:r>
            <a:r>
              <a:rPr sz="1900" dirty="0"/>
              <a:t>re</a:t>
            </a:r>
            <a:r>
              <a:rPr sz="1900" spc="-10" dirty="0"/>
              <a:t>l</a:t>
            </a:r>
            <a:r>
              <a:rPr sz="1900" dirty="0"/>
              <a:t>ate</a:t>
            </a:r>
            <a:r>
              <a:rPr sz="1900" spc="-15" dirty="0"/>
              <a:t>d</a:t>
            </a:r>
            <a:r>
              <a:rPr sz="1900" spc="-5" dirty="0"/>
              <a:t> </a:t>
            </a:r>
            <a:r>
              <a:rPr sz="1900" spc="-10" dirty="0"/>
              <a:t>to</a:t>
            </a:r>
            <a:r>
              <a:rPr sz="1900" spc="-5" dirty="0"/>
              <a:t> </a:t>
            </a:r>
            <a:r>
              <a:rPr sz="1900" dirty="0"/>
              <a:t>N</a:t>
            </a:r>
            <a:r>
              <a:rPr sz="1900" spc="-15" dirty="0"/>
              <a:t>STX</a:t>
            </a:r>
            <a:r>
              <a:rPr sz="1900" spc="-5" dirty="0"/>
              <a:t> </a:t>
            </a:r>
            <a:r>
              <a:rPr sz="1900" dirty="0"/>
              <a:t>sta</a:t>
            </a:r>
            <a:r>
              <a:rPr sz="1900" spc="-10" dirty="0"/>
              <a:t>bili</a:t>
            </a:r>
            <a:r>
              <a:rPr sz="1900" dirty="0"/>
              <a:t>ty</a:t>
            </a:r>
            <a:r>
              <a:rPr sz="1900" spc="-5" dirty="0"/>
              <a:t> </a:t>
            </a:r>
            <a:r>
              <a:rPr sz="1900" spc="-15" dirty="0"/>
              <a:t>on</a:t>
            </a:r>
            <a:r>
              <a:rPr sz="1900" spc="-5" dirty="0"/>
              <a:t> </a:t>
            </a:r>
            <a:r>
              <a:rPr sz="1900" spc="-10" dirty="0"/>
              <a:t>low-n</a:t>
            </a:r>
            <a:r>
              <a:rPr sz="1900" spc="-5" dirty="0"/>
              <a:t> </a:t>
            </a:r>
            <a:r>
              <a:rPr sz="1900" dirty="0"/>
              <a:t>c</a:t>
            </a:r>
            <a:r>
              <a:rPr sz="1900" spc="-15" dirty="0"/>
              <a:t>u</a:t>
            </a:r>
            <a:r>
              <a:rPr sz="1900" dirty="0"/>
              <a:t>rre</a:t>
            </a:r>
            <a:r>
              <a:rPr sz="1900" spc="-15" dirty="0"/>
              <a:t>n</a:t>
            </a:r>
            <a:r>
              <a:rPr sz="1900" dirty="0"/>
              <a:t>t</a:t>
            </a:r>
            <a:r>
              <a:rPr sz="1900" spc="-5" dirty="0"/>
              <a:t> </a:t>
            </a:r>
            <a:r>
              <a:rPr sz="1900" spc="-15" dirty="0"/>
              <a:t>d</a:t>
            </a:r>
            <a:r>
              <a:rPr sz="1900" dirty="0"/>
              <a:t>r</a:t>
            </a:r>
            <a:r>
              <a:rPr sz="1900" spc="-10" dirty="0"/>
              <a:t>i</a:t>
            </a:r>
            <a:r>
              <a:rPr sz="1900" dirty="0"/>
              <a:t>ve</a:t>
            </a:r>
            <a:r>
              <a:rPr sz="1900" spc="-15" dirty="0"/>
              <a:t>n</a:t>
            </a:r>
            <a:r>
              <a:rPr sz="1900" spc="-5" dirty="0"/>
              <a:t> </a:t>
            </a:r>
            <a:r>
              <a:rPr sz="1900" dirty="0"/>
              <a:t>sta</a:t>
            </a:r>
            <a:r>
              <a:rPr sz="1900" spc="-10" dirty="0"/>
              <a:t>bili</a:t>
            </a:r>
            <a:r>
              <a:rPr sz="1900" dirty="0"/>
              <a:t>ty</a:t>
            </a:r>
            <a:r>
              <a:rPr sz="1900" spc="-5" dirty="0"/>
              <a:t> </a:t>
            </a:r>
            <a:r>
              <a:rPr sz="1900" spc="-15" dirty="0"/>
              <a:t>bound</a:t>
            </a:r>
            <a:r>
              <a:rPr sz="1900" dirty="0"/>
              <a:t>ary</a:t>
            </a:r>
            <a:endParaRPr sz="1900"/>
          </a:p>
        </p:txBody>
      </p:sp>
      <p:sp>
        <p:nvSpPr>
          <p:cNvPr id="10" name="object 10"/>
          <p:cNvSpPr txBox="1"/>
          <p:nvPr/>
        </p:nvSpPr>
        <p:spPr>
          <a:xfrm>
            <a:off x="2504439" y="5004244"/>
            <a:ext cx="6219825" cy="1270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4450" indent="-342900">
              <a:lnSpc>
                <a:spcPts val="1800"/>
              </a:lnSpc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given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low-n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(&lt;4</a:t>
            </a:r>
            <a:r>
              <a:rPr sz="1600" spc="-5" dirty="0">
                <a:latin typeface="Arial"/>
                <a:cs typeface="Arial"/>
              </a:rPr>
              <a:t>), t</a:t>
            </a:r>
            <a:r>
              <a:rPr sz="1600" dirty="0">
                <a:latin typeface="Arial"/>
                <a:cs typeface="Arial"/>
              </a:rPr>
              <a:t>he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we</a:t>
            </a:r>
            <a:r>
              <a:rPr sz="1600" spc="-5" dirty="0">
                <a:latin typeface="Arial"/>
                <a:cs typeface="Arial"/>
              </a:rPr>
              <a:t>tt</a:t>
            </a:r>
            <a:r>
              <a:rPr sz="1600" dirty="0">
                <a:latin typeface="Arial"/>
                <a:cs typeface="Arial"/>
              </a:rPr>
              <a:t>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area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increases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wi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h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number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 st</a:t>
            </a:r>
            <a:r>
              <a:rPr sz="1600" dirty="0">
                <a:latin typeface="Arial"/>
                <a:cs typeface="Arial"/>
              </a:rPr>
              <a:t>ria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ions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40"/>
              </a:spcBef>
              <a:tabLst>
                <a:tab pos="811530" algn="l"/>
              </a:tabLst>
            </a:pPr>
            <a:r>
              <a:rPr sz="1600" dirty="0">
                <a:latin typeface="Arial"/>
                <a:cs typeface="Arial"/>
              </a:rPr>
              <a:t>–	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Shaping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appears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play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role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spreading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hea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355600" marR="5080" indent="-342900">
              <a:lnSpc>
                <a:spcPts val="1800"/>
              </a:lnSpc>
              <a:spcBef>
                <a:spcPts val="640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latin typeface="Arial"/>
                <a:cs typeface="Arial"/>
              </a:rPr>
              <a:t>ITER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also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predi</a:t>
            </a:r>
            <a:r>
              <a:rPr sz="1600" spc="-10" dirty="0">
                <a:latin typeface="Arial"/>
                <a:cs typeface="Arial"/>
              </a:rPr>
              <a:t>ct</a:t>
            </a:r>
            <a:r>
              <a:rPr sz="1600" dirty="0">
                <a:latin typeface="Arial"/>
                <a:cs typeface="Arial"/>
              </a:rPr>
              <a:t>ed</a:t>
            </a:r>
            <a:r>
              <a:rPr sz="1600" spc="-5" dirty="0">
                <a:latin typeface="Arial"/>
                <a:cs typeface="Arial"/>
              </a:rPr>
              <a:t> t</a:t>
            </a:r>
            <a:r>
              <a:rPr sz="160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low-n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curren</a:t>
            </a:r>
            <a:r>
              <a:rPr sz="1600" spc="-5" dirty="0">
                <a:latin typeface="Arial"/>
                <a:cs typeface="Arial"/>
              </a:rPr>
              <a:t>t </a:t>
            </a:r>
            <a:r>
              <a:rPr sz="1600" dirty="0">
                <a:latin typeface="Arial"/>
                <a:cs typeface="Arial"/>
              </a:rPr>
              <a:t>driven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boundary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–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like N</a:t>
            </a:r>
            <a:r>
              <a:rPr sz="1600" spc="-15" dirty="0">
                <a:latin typeface="Arial"/>
                <a:cs typeface="Arial"/>
              </a:rPr>
              <a:t>ST</a:t>
            </a:r>
            <a:r>
              <a:rPr sz="1600" dirty="0">
                <a:latin typeface="Arial"/>
                <a:cs typeface="Arial"/>
              </a:rPr>
              <a:t>X?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62300" y="1092201"/>
            <a:ext cx="2590556" cy="260326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16100" y="2856183"/>
            <a:ext cx="2143125" cy="0"/>
          </a:xfrm>
          <a:custGeom>
            <a:avLst/>
            <a:gdLst/>
            <a:ahLst/>
            <a:cxnLst/>
            <a:rect l="l" t="t" r="r" b="b"/>
            <a:pathLst>
              <a:path w="2143125">
                <a:moveTo>
                  <a:pt x="0" y="0"/>
                </a:moveTo>
                <a:lnTo>
                  <a:pt x="2142514" y="0"/>
                </a:lnTo>
              </a:path>
            </a:pathLst>
          </a:custGeom>
          <a:ln w="3175">
            <a:solidFill>
              <a:srgbClr val="0433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15357" y="2793942"/>
            <a:ext cx="122555" cy="121920"/>
          </a:xfrm>
          <a:custGeom>
            <a:avLst/>
            <a:gdLst/>
            <a:ahLst/>
            <a:cxnLst/>
            <a:rect l="l" t="t" r="r" b="b"/>
            <a:pathLst>
              <a:path w="122554" h="121919">
                <a:moveTo>
                  <a:pt x="0" y="0"/>
                </a:moveTo>
                <a:lnTo>
                  <a:pt x="30556" y="60921"/>
                </a:lnTo>
                <a:lnTo>
                  <a:pt x="152" y="121920"/>
                </a:lnTo>
                <a:lnTo>
                  <a:pt x="121996" y="60807"/>
                </a:lnTo>
                <a:lnTo>
                  <a:pt x="0" y="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3621" y="3705908"/>
            <a:ext cx="52069" cy="697865"/>
          </a:xfrm>
          <a:custGeom>
            <a:avLst/>
            <a:gdLst/>
            <a:ahLst/>
            <a:cxnLst/>
            <a:rect l="l" t="t" r="r" b="b"/>
            <a:pathLst>
              <a:path w="52069" h="697864">
                <a:moveTo>
                  <a:pt x="51727" y="697336"/>
                </a:moveTo>
                <a:lnTo>
                  <a:pt x="50787" y="684672"/>
                </a:lnTo>
                <a:lnTo>
                  <a:pt x="0" y="0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1361" y="4355674"/>
            <a:ext cx="121920" cy="126364"/>
          </a:xfrm>
          <a:custGeom>
            <a:avLst/>
            <a:gdLst/>
            <a:ahLst/>
            <a:cxnLst/>
            <a:rect l="l" t="t" r="r" b="b"/>
            <a:pathLst>
              <a:path w="121919" h="126364">
                <a:moveTo>
                  <a:pt x="0" y="9018"/>
                </a:moveTo>
                <a:lnTo>
                  <a:pt x="69812" y="126095"/>
                </a:lnTo>
                <a:lnTo>
                  <a:pt x="107253" y="34905"/>
                </a:lnTo>
                <a:lnTo>
                  <a:pt x="63047" y="34905"/>
                </a:lnTo>
                <a:lnTo>
                  <a:pt x="0" y="9018"/>
                </a:lnTo>
                <a:close/>
              </a:path>
              <a:path w="121919" h="126364">
                <a:moveTo>
                  <a:pt x="121585" y="0"/>
                </a:moveTo>
                <a:lnTo>
                  <a:pt x="63047" y="34905"/>
                </a:lnTo>
                <a:lnTo>
                  <a:pt x="107253" y="34905"/>
                </a:lnTo>
                <a:lnTo>
                  <a:pt x="121585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77640" y="1323590"/>
            <a:ext cx="1497330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solidFill>
                  <a:srgbClr val="0056D6"/>
                </a:solidFill>
                <a:latin typeface="Arial"/>
                <a:cs typeface="Arial"/>
              </a:rPr>
              <a:t>H</a:t>
            </a:r>
            <a:r>
              <a:rPr sz="1400" b="1" spc="-10" dirty="0">
                <a:solidFill>
                  <a:srgbClr val="0056D6"/>
                </a:solidFill>
                <a:latin typeface="Arial"/>
                <a:cs typeface="Arial"/>
              </a:rPr>
              <a:t>igh</a:t>
            </a:r>
            <a:r>
              <a:rPr sz="1400" b="1" spc="-5" dirty="0">
                <a:solidFill>
                  <a:srgbClr val="0056D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6D6"/>
                </a:solidFill>
                <a:latin typeface="Arial"/>
                <a:cs typeface="Arial"/>
              </a:rPr>
              <a:t>tr</a:t>
            </a:r>
            <a:r>
              <a:rPr sz="1400" b="1" spc="-5" dirty="0">
                <a:solidFill>
                  <a:srgbClr val="0056D6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56D6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056D6"/>
                </a:solidFill>
                <a:latin typeface="Arial"/>
                <a:cs typeface="Arial"/>
              </a:rPr>
              <a:t>ngul</a:t>
            </a:r>
            <a:r>
              <a:rPr sz="1400" b="1" dirty="0">
                <a:solidFill>
                  <a:srgbClr val="0056D6"/>
                </a:solidFill>
                <a:latin typeface="Arial"/>
                <a:cs typeface="Arial"/>
              </a:rPr>
              <a:t>ar</a:t>
            </a:r>
            <a:r>
              <a:rPr sz="1400" b="1" spc="-5" dirty="0">
                <a:solidFill>
                  <a:srgbClr val="0056D6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56D6"/>
                </a:solidFill>
                <a:latin typeface="Arial"/>
                <a:cs typeface="Arial"/>
              </a:rPr>
              <a:t>ty</a:t>
            </a:r>
            <a:endParaRPr sz="1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20"/>
              </a:spcBef>
            </a:pPr>
            <a:r>
              <a:rPr sz="1200" b="1" dirty="0">
                <a:latin typeface="Arial"/>
                <a:cs typeface="Arial"/>
              </a:rPr>
              <a:t>5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str</a:t>
            </a:r>
            <a:r>
              <a:rPr sz="1200" b="1" spc="-5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0" dirty="0">
                <a:latin typeface="Arial"/>
                <a:cs typeface="Arial"/>
              </a:rPr>
              <a:t>tion</a:t>
            </a:r>
            <a:r>
              <a:rPr sz="1200" b="1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85239" y="3794249"/>
            <a:ext cx="7211059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30200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0" dirty="0">
                <a:latin typeface="Arial"/>
                <a:cs typeface="Arial"/>
              </a:rPr>
              <a:t>hn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10" dirty="0">
                <a:latin typeface="Arial"/>
                <a:cs typeface="Arial"/>
              </a:rPr>
              <a:t>ub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5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tte</a:t>
            </a:r>
            <a:r>
              <a:rPr sz="1200" b="1" spc="-10" dirty="0">
                <a:latin typeface="Arial"/>
                <a:cs typeface="Arial"/>
              </a:rPr>
              <a:t>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</a:t>
            </a:r>
            <a:r>
              <a:rPr sz="1200" b="1" spc="-10" dirty="0">
                <a:latin typeface="Arial"/>
                <a:cs typeface="Arial"/>
              </a:rPr>
              <a:t>L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2014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400" b="1" spc="-10" dirty="0">
                <a:solidFill>
                  <a:srgbClr val="FF2600"/>
                </a:solidFill>
                <a:latin typeface="Arial"/>
                <a:cs typeface="Arial"/>
              </a:rPr>
              <a:t>Low</a:t>
            </a:r>
            <a:r>
              <a:rPr sz="1400" b="1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2600"/>
                </a:solidFill>
                <a:latin typeface="Arial"/>
                <a:cs typeface="Arial"/>
              </a:rPr>
              <a:t>tr</a:t>
            </a:r>
            <a:r>
              <a:rPr sz="1400" b="1" spc="-5" dirty="0">
                <a:solidFill>
                  <a:srgbClr val="FF2600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FF2600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2600"/>
                </a:solidFill>
                <a:latin typeface="Arial"/>
                <a:cs typeface="Arial"/>
              </a:rPr>
              <a:t>ngul</a:t>
            </a:r>
            <a:r>
              <a:rPr sz="1400" b="1" dirty="0">
                <a:solidFill>
                  <a:srgbClr val="FF2600"/>
                </a:solidFill>
                <a:latin typeface="Arial"/>
                <a:cs typeface="Arial"/>
              </a:rPr>
              <a:t>ar</a:t>
            </a:r>
            <a:r>
              <a:rPr sz="1400" b="1" spc="-5" dirty="0">
                <a:solidFill>
                  <a:srgbClr val="FF2600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FF2600"/>
                </a:solidFill>
                <a:latin typeface="Arial"/>
                <a:cs typeface="Arial"/>
              </a:rPr>
              <a:t>ty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200" b="1" dirty="0">
                <a:latin typeface="Arial"/>
                <a:cs typeface="Arial"/>
              </a:rPr>
              <a:t>0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str</a:t>
            </a:r>
            <a:r>
              <a:rPr sz="1200" b="1" spc="-5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0" dirty="0">
                <a:latin typeface="Arial"/>
                <a:cs typeface="Arial"/>
              </a:rPr>
              <a:t>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9189" y="4879590"/>
            <a:ext cx="1053465" cy="419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5915">
              <a:lnSpc>
                <a:spcPct val="101200"/>
              </a:lnSpc>
            </a:pPr>
            <a:r>
              <a:rPr sz="1400" b="1" spc="-10" dirty="0">
                <a:solidFill>
                  <a:srgbClr val="FF2600"/>
                </a:solidFill>
                <a:latin typeface="Arial"/>
                <a:cs typeface="Arial"/>
              </a:rPr>
              <a:t>Low tr</a:t>
            </a:r>
            <a:r>
              <a:rPr sz="1400" b="1" spc="-5" dirty="0">
                <a:solidFill>
                  <a:srgbClr val="FF2600"/>
                </a:solidFill>
                <a:latin typeface="Arial"/>
                <a:cs typeface="Arial"/>
              </a:rPr>
              <a:t>ia</a:t>
            </a:r>
            <a:r>
              <a:rPr sz="1400" b="1" spc="-10" dirty="0">
                <a:solidFill>
                  <a:srgbClr val="FF2600"/>
                </a:solidFill>
                <a:latin typeface="Arial"/>
                <a:cs typeface="Arial"/>
              </a:rPr>
              <a:t>ngular</a:t>
            </a:r>
            <a:r>
              <a:rPr sz="1400" b="1" spc="-5" dirty="0">
                <a:solidFill>
                  <a:srgbClr val="FF2600"/>
                </a:solidFill>
                <a:latin typeface="Arial"/>
                <a:cs typeface="Arial"/>
              </a:rPr>
              <a:t>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6440" y="2606290"/>
            <a:ext cx="149733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igh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ngul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674031" y="6638380"/>
            <a:ext cx="178434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6" y="3562782"/>
            <a:ext cx="4224634" cy="2908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7586" y="4118363"/>
            <a:ext cx="463550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10" dirty="0">
                <a:latin typeface="Arial"/>
                <a:cs typeface="Arial"/>
              </a:rPr>
              <a:t>NSTX-U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286" y="4235154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434339" y="0"/>
                </a:lnTo>
              </a:path>
            </a:pathLst>
          </a:custGeom>
          <a:ln w="10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00748" y="4076539"/>
            <a:ext cx="967105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5"/>
              </a:lnSpc>
            </a:pPr>
            <a:r>
              <a:rPr sz="900" b="1" i="1" spc="10" dirty="0">
                <a:latin typeface="Arial"/>
                <a:cs typeface="Arial"/>
              </a:rPr>
              <a:t>NSTX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5"/>
              </a:lnSpc>
            </a:pPr>
            <a:r>
              <a:rPr sz="900" b="1" i="1" spc="10" dirty="0">
                <a:latin typeface="Arial"/>
                <a:cs typeface="Arial"/>
              </a:rPr>
              <a:t>Measurements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900" b="1" i="1" spc="10" dirty="0">
                <a:latin typeface="Arial"/>
                <a:cs typeface="Arial"/>
              </a:rPr>
              <a:t>and</a:t>
            </a:r>
            <a:r>
              <a:rPr sz="900" b="1" i="1" spc="5" dirty="0">
                <a:latin typeface="Arial"/>
                <a:cs typeface="Arial"/>
              </a:rPr>
              <a:t> Calculations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56310" y="4246685"/>
            <a:ext cx="692150" cy="585470"/>
          </a:xfrm>
          <a:custGeom>
            <a:avLst/>
            <a:gdLst/>
            <a:ahLst/>
            <a:cxnLst/>
            <a:rect l="l" t="t" r="r" b="b"/>
            <a:pathLst>
              <a:path w="692150" h="585470">
                <a:moveTo>
                  <a:pt x="691987" y="0"/>
                </a:moveTo>
                <a:lnTo>
                  <a:pt x="0" y="585177"/>
                </a:lnTo>
              </a:path>
            </a:pathLst>
          </a:custGeom>
          <a:ln w="113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2494" y="4787786"/>
            <a:ext cx="59055" cy="55880"/>
          </a:xfrm>
          <a:custGeom>
            <a:avLst/>
            <a:gdLst/>
            <a:ahLst/>
            <a:cxnLst/>
            <a:rect l="l" t="t" r="r" b="b"/>
            <a:pathLst>
              <a:path w="59055" h="55879">
                <a:moveTo>
                  <a:pt x="23911" y="0"/>
                </a:moveTo>
                <a:lnTo>
                  <a:pt x="0" y="55759"/>
                </a:lnTo>
                <a:lnTo>
                  <a:pt x="58981" y="41421"/>
                </a:lnTo>
                <a:lnTo>
                  <a:pt x="23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02589" y="5494666"/>
            <a:ext cx="153035" cy="596900"/>
          </a:xfrm>
          <a:custGeom>
            <a:avLst/>
            <a:gdLst/>
            <a:ahLst/>
            <a:cxnLst/>
            <a:rect l="l" t="t" r="r" b="b"/>
            <a:pathLst>
              <a:path w="153035" h="596900">
                <a:moveTo>
                  <a:pt x="0" y="0"/>
                </a:moveTo>
                <a:lnTo>
                  <a:pt x="38280" y="1589"/>
                </a:lnTo>
                <a:lnTo>
                  <a:pt x="75952" y="8661"/>
                </a:lnTo>
                <a:lnTo>
                  <a:pt x="81438" y="284862"/>
                </a:lnTo>
                <a:lnTo>
                  <a:pt x="83925" y="288202"/>
                </a:lnTo>
                <a:lnTo>
                  <a:pt x="133430" y="297516"/>
                </a:lnTo>
                <a:lnTo>
                  <a:pt x="152645" y="298324"/>
                </a:lnTo>
                <a:lnTo>
                  <a:pt x="134435" y="298904"/>
                </a:lnTo>
                <a:lnTo>
                  <a:pt x="90218" y="305771"/>
                </a:lnTo>
                <a:lnTo>
                  <a:pt x="81438" y="583292"/>
                </a:lnTo>
                <a:lnTo>
                  <a:pt x="78952" y="586633"/>
                </a:lnTo>
                <a:lnTo>
                  <a:pt x="71899" y="589670"/>
                </a:lnTo>
                <a:lnTo>
                  <a:pt x="60890" y="592302"/>
                </a:lnTo>
                <a:lnTo>
                  <a:pt x="46536" y="594428"/>
                </a:lnTo>
                <a:lnTo>
                  <a:pt x="29446" y="595946"/>
                </a:lnTo>
                <a:lnTo>
                  <a:pt x="10231" y="596754"/>
                </a:lnTo>
              </a:path>
            </a:pathLst>
          </a:custGeom>
          <a:ln w="113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17918" y="5650080"/>
            <a:ext cx="7251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75"/>
              </a:lnSpc>
            </a:pPr>
            <a:r>
              <a:rPr sz="900" b="1" i="1" spc="10" dirty="0">
                <a:latin typeface="Arial"/>
                <a:cs typeface="Arial"/>
              </a:rPr>
              <a:t>NSTX-U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5"/>
              </a:lnSpc>
            </a:pPr>
            <a:r>
              <a:rPr sz="900" b="1" i="1" spc="5" dirty="0">
                <a:latin typeface="Arial"/>
                <a:cs typeface="Arial"/>
              </a:rPr>
              <a:t>Calculations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2900" y="876300"/>
            <a:ext cx="2794000" cy="2806700"/>
          </a:xfrm>
          <a:custGeom>
            <a:avLst/>
            <a:gdLst/>
            <a:ahLst/>
            <a:cxnLst/>
            <a:rect l="l" t="t" r="r" b="b"/>
            <a:pathLst>
              <a:path w="2794000" h="2806700">
                <a:moveTo>
                  <a:pt x="0" y="0"/>
                </a:moveTo>
                <a:lnTo>
                  <a:pt x="2794000" y="0"/>
                </a:lnTo>
                <a:lnTo>
                  <a:pt x="2794000" y="2806700"/>
                </a:lnTo>
                <a:lnTo>
                  <a:pt x="0" y="2806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1049" y="879797"/>
            <a:ext cx="2783522" cy="2797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578600"/>
            <a:ext cx="9143998" cy="279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9400" y="6654800"/>
            <a:ext cx="5969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914400" cy="1905"/>
          </a:xfrm>
          <a:custGeom>
            <a:avLst/>
            <a:gdLst/>
            <a:ahLst/>
            <a:cxnLst/>
            <a:rect l="l" t="t" r="r" b="b"/>
            <a:pathLst>
              <a:path w="914400" h="1905">
                <a:moveTo>
                  <a:pt x="0" y="0"/>
                </a:moveTo>
                <a:lnTo>
                  <a:pt x="914400" y="1587"/>
                </a:lnTo>
              </a:path>
            </a:pathLst>
          </a:custGeom>
          <a:ln w="3175">
            <a:solidFill>
              <a:srgbClr val="FC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070" marR="5080" indent="456565">
              <a:lnSpc>
                <a:spcPts val="2600"/>
              </a:lnSpc>
            </a:pPr>
            <a:r>
              <a:rPr sz="2200" dirty="0"/>
              <a:t>C</a:t>
            </a:r>
            <a:r>
              <a:rPr sz="2200" spc="-15" dirty="0"/>
              <a:t>oupling</a:t>
            </a:r>
            <a:r>
              <a:rPr sz="2200" spc="-5" dirty="0"/>
              <a:t> </a:t>
            </a:r>
            <a:r>
              <a:rPr sz="2200" spc="-15" dirty="0"/>
              <a:t>o</a:t>
            </a:r>
            <a:r>
              <a:rPr sz="2200" dirty="0"/>
              <a:t>f</a:t>
            </a:r>
            <a:r>
              <a:rPr sz="2200" spc="-5" dirty="0"/>
              <a:t> </a:t>
            </a:r>
            <a:r>
              <a:rPr sz="2200" spc="-15" dirty="0"/>
              <a:t>th</a:t>
            </a:r>
            <a:r>
              <a:rPr sz="2200" dirty="0"/>
              <a:t>e</a:t>
            </a:r>
            <a:r>
              <a:rPr sz="2200" spc="-5" dirty="0"/>
              <a:t> </a:t>
            </a:r>
            <a:r>
              <a:rPr sz="2200" dirty="0"/>
              <a:t>N</a:t>
            </a:r>
            <a:r>
              <a:rPr sz="2200" spc="-15" dirty="0"/>
              <a:t>ST</a:t>
            </a:r>
            <a:r>
              <a:rPr sz="2200" dirty="0"/>
              <a:t>X-U</a:t>
            </a:r>
            <a:r>
              <a:rPr sz="2200" spc="-5" dirty="0"/>
              <a:t> </a:t>
            </a:r>
            <a:r>
              <a:rPr sz="2200" dirty="0"/>
              <a:t>HH</a:t>
            </a:r>
            <a:r>
              <a:rPr sz="2200" spc="-20" dirty="0"/>
              <a:t>FW</a:t>
            </a:r>
            <a:r>
              <a:rPr sz="2200" spc="-5" dirty="0"/>
              <a:t> </a:t>
            </a:r>
            <a:r>
              <a:rPr sz="2200" dirty="0"/>
              <a:t>a</a:t>
            </a:r>
            <a:r>
              <a:rPr sz="2200" spc="-15" dirty="0"/>
              <a:t>n</a:t>
            </a:r>
            <a:r>
              <a:rPr sz="2200" dirty="0"/>
              <a:t>te</a:t>
            </a:r>
            <a:r>
              <a:rPr sz="2200" spc="-15" dirty="0"/>
              <a:t>nn</a:t>
            </a:r>
            <a:r>
              <a:rPr sz="2200" dirty="0"/>
              <a:t>a</a:t>
            </a:r>
            <a:r>
              <a:rPr sz="2200" spc="-5" dirty="0"/>
              <a:t> </a:t>
            </a:r>
            <a:r>
              <a:rPr sz="2200" spc="-15" dirty="0"/>
              <a:t>to</a:t>
            </a:r>
            <a:r>
              <a:rPr sz="2200" spc="-5" dirty="0"/>
              <a:t> </a:t>
            </a:r>
            <a:r>
              <a:rPr sz="2200" spc="-15" dirty="0"/>
              <a:t>th</a:t>
            </a:r>
            <a:r>
              <a:rPr sz="2200" dirty="0"/>
              <a:t>e</a:t>
            </a:r>
            <a:r>
              <a:rPr sz="2200" spc="-5" dirty="0"/>
              <a:t> </a:t>
            </a:r>
            <a:r>
              <a:rPr sz="2200" spc="-10" dirty="0"/>
              <a:t>pl</a:t>
            </a:r>
            <a:r>
              <a:rPr sz="2200" dirty="0"/>
              <a:t>asma</a:t>
            </a:r>
            <a:r>
              <a:rPr sz="2200" spc="-5" dirty="0"/>
              <a:t> </a:t>
            </a:r>
            <a:r>
              <a:rPr sz="2200" spc="-20" dirty="0"/>
              <a:t>w</a:t>
            </a:r>
            <a:r>
              <a:rPr sz="2200" dirty="0"/>
              <a:t>as exam</a:t>
            </a:r>
            <a:r>
              <a:rPr sz="2200" spc="-10" dirty="0"/>
              <a:t>in</a:t>
            </a:r>
            <a:r>
              <a:rPr sz="2200" dirty="0"/>
              <a:t>e</a:t>
            </a:r>
            <a:r>
              <a:rPr sz="2200" spc="-15" dirty="0"/>
              <a:t>d</a:t>
            </a:r>
            <a:r>
              <a:rPr sz="2200" spc="-5" dirty="0"/>
              <a:t> </a:t>
            </a:r>
            <a:r>
              <a:rPr sz="2200" dirty="0"/>
              <a:t>as</a:t>
            </a:r>
            <a:r>
              <a:rPr sz="2200" spc="-5" dirty="0"/>
              <a:t> </a:t>
            </a:r>
            <a:r>
              <a:rPr sz="2200" dirty="0"/>
              <a:t>mea</a:t>
            </a:r>
            <a:r>
              <a:rPr sz="2200" spc="-15" dirty="0"/>
              <a:t>n</a:t>
            </a:r>
            <a:r>
              <a:rPr sz="2200" dirty="0"/>
              <a:t>s</a:t>
            </a:r>
            <a:r>
              <a:rPr sz="2200" spc="-5" dirty="0"/>
              <a:t> </a:t>
            </a:r>
            <a:r>
              <a:rPr sz="2200" spc="-15" dirty="0"/>
              <a:t>to</a:t>
            </a:r>
            <a:r>
              <a:rPr sz="2200" spc="-5" dirty="0"/>
              <a:t> </a:t>
            </a:r>
            <a:r>
              <a:rPr sz="2200" dirty="0"/>
              <a:t>am</a:t>
            </a:r>
            <a:r>
              <a:rPr sz="2200" spc="-10" dirty="0"/>
              <a:t>pli</a:t>
            </a:r>
            <a:r>
              <a:rPr sz="2200" dirty="0"/>
              <a:t>fy</a:t>
            </a:r>
            <a:r>
              <a:rPr sz="2200" spc="-5" dirty="0"/>
              <a:t> </a:t>
            </a:r>
            <a:r>
              <a:rPr sz="2200" dirty="0"/>
              <a:t>EH</a:t>
            </a:r>
            <a:r>
              <a:rPr sz="2200" spc="-20" dirty="0"/>
              <a:t>O</a:t>
            </a:r>
            <a:r>
              <a:rPr sz="2200" spc="-5" dirty="0"/>
              <a:t> </a:t>
            </a:r>
            <a:r>
              <a:rPr sz="2200" dirty="0"/>
              <a:t>m</a:t>
            </a:r>
            <a:r>
              <a:rPr sz="2200" spc="-15" dirty="0"/>
              <a:t>od</a:t>
            </a:r>
            <a:r>
              <a:rPr sz="2200" dirty="0"/>
              <a:t>es</a:t>
            </a:r>
            <a:r>
              <a:rPr sz="2200" spc="-5" dirty="0"/>
              <a:t> </a:t>
            </a:r>
            <a:r>
              <a:rPr sz="2200" dirty="0"/>
              <a:t>(ex</a:t>
            </a:r>
            <a:r>
              <a:rPr sz="2200" spc="-15" dirty="0"/>
              <a:t>p</a:t>
            </a:r>
            <a:r>
              <a:rPr sz="2200" dirty="0"/>
              <a:t>ecte</a:t>
            </a:r>
            <a:r>
              <a:rPr sz="2200" spc="-15" dirty="0"/>
              <a:t>d</a:t>
            </a:r>
            <a:r>
              <a:rPr sz="2200" spc="-5" dirty="0"/>
              <a:t> </a:t>
            </a:r>
            <a:r>
              <a:rPr sz="2200" spc="-10" dirty="0"/>
              <a:t>in</a:t>
            </a:r>
            <a:r>
              <a:rPr sz="2200" spc="-5" dirty="0"/>
              <a:t> </a:t>
            </a:r>
            <a:r>
              <a:rPr sz="2200" spc="-15" dirty="0"/>
              <a:t>FY</a:t>
            </a:r>
            <a:r>
              <a:rPr sz="2200" spc="-45" dirty="0"/>
              <a:t> </a:t>
            </a:r>
            <a:r>
              <a:rPr sz="2200" dirty="0"/>
              <a:t>2018)</a:t>
            </a:r>
            <a:endParaRPr sz="220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447540" y="1191180"/>
            <a:ext cx="3799204" cy="86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3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latin typeface="Arial"/>
                <a:cs typeface="Arial"/>
              </a:rPr>
              <a:t>IPEC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compu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plasma displacemen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using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ideal plasma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response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model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04740" y="2123753"/>
            <a:ext cx="3911600" cy="100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ts val="2000"/>
              </a:lnSpc>
              <a:tabLst>
                <a:tab pos="297815" algn="l"/>
              </a:tabLst>
            </a:pPr>
            <a:r>
              <a:rPr sz="1700" dirty="0">
                <a:latin typeface="Arial"/>
                <a:cs typeface="Arial"/>
              </a:rPr>
              <a:t>–	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Calcula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tions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show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ha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t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displacemen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s wi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~1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433FF"/>
                </a:solidFill>
                <a:latin typeface="Arial"/>
                <a:cs typeface="Arial"/>
              </a:rPr>
              <a:t>kA</a:t>
            </a:r>
            <a:r>
              <a:rPr sz="1700" spc="-9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curren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t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in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HH</a:t>
            </a:r>
            <a:r>
              <a:rPr sz="1700" spc="-15" dirty="0">
                <a:solidFill>
                  <a:srgbClr val="0433FF"/>
                </a:solidFill>
                <a:latin typeface="Arial"/>
                <a:cs typeface="Arial"/>
              </a:rPr>
              <a:t>FW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an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enna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ma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ches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observed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EH</a:t>
            </a:r>
            <a:r>
              <a:rPr sz="1700" spc="-15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displacemen</a:t>
            </a:r>
            <a:r>
              <a:rPr sz="1700" spc="-10" dirty="0">
                <a:solidFill>
                  <a:srgbClr val="0433FF"/>
                </a:solidFill>
                <a:latin typeface="Arial"/>
                <a:cs typeface="Arial"/>
              </a:rPr>
              <a:t>ts.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47540" y="4035980"/>
            <a:ext cx="4293870" cy="1176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ts val="23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N</a:t>
            </a:r>
            <a:r>
              <a:rPr sz="2000" spc="-15" dirty="0">
                <a:latin typeface="Arial"/>
                <a:cs typeface="Arial"/>
              </a:rPr>
              <a:t>ST</a:t>
            </a:r>
            <a:r>
              <a:rPr sz="2000" dirty="0">
                <a:latin typeface="Arial"/>
                <a:cs typeface="Arial"/>
              </a:rPr>
              <a:t>X-U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calcula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ions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indica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ha</a:t>
            </a:r>
            <a:r>
              <a:rPr sz="2000" spc="-10" dirty="0">
                <a:latin typeface="Arial"/>
                <a:cs typeface="Arial"/>
              </a:rPr>
              <a:t>t </a:t>
            </a:r>
            <a:r>
              <a:rPr sz="2000" dirty="0">
                <a:latin typeface="Arial"/>
                <a:cs typeface="Arial"/>
              </a:rPr>
              <a:t>comparable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displacemen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may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 achievable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lower-</a:t>
            </a:r>
            <a:r>
              <a:rPr sz="2000" spc="-5" dirty="0">
                <a:latin typeface="Arial"/>
                <a:cs typeface="Arial"/>
              </a:rPr>
              <a:t>q</a:t>
            </a:r>
            <a:r>
              <a:rPr sz="1950" spc="15" baseline="-6410" dirty="0">
                <a:latin typeface="Arial"/>
                <a:cs typeface="Arial"/>
              </a:rPr>
              <a:t>95</a:t>
            </a:r>
            <a:endParaRPr sz="1950" baseline="-641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40"/>
              </a:spcBef>
              <a:tabLst>
                <a:tab pos="755015" algn="l"/>
              </a:tabLst>
            </a:pPr>
            <a:r>
              <a:rPr sz="1700" dirty="0">
                <a:latin typeface="Arial"/>
                <a:cs typeface="Arial"/>
              </a:rPr>
              <a:t>–	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Need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assess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700" spc="-5" dirty="0">
                <a:solidFill>
                  <a:srgbClr val="0433FF"/>
                </a:solidFill>
                <a:latin typeface="Arial"/>
                <a:cs typeface="Arial"/>
              </a:rPr>
              <a:t> β</a:t>
            </a:r>
            <a:r>
              <a:rPr sz="1650" spc="30" baseline="-5050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1650" baseline="-5050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50" spc="-209" baseline="-5050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433FF"/>
                </a:solidFill>
                <a:latin typeface="Arial"/>
                <a:cs typeface="Arial"/>
              </a:rPr>
              <a:t>dependence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40" y="1393949"/>
            <a:ext cx="4826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i="1" dirty="0">
                <a:solidFill>
                  <a:srgbClr val="203ED7"/>
                </a:solidFill>
                <a:latin typeface="Arial"/>
                <a:cs typeface="Arial"/>
              </a:rPr>
              <a:t>HHFW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52962" y="5678673"/>
            <a:ext cx="4241800" cy="812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1899"/>
              </a:lnSpc>
            </a:pPr>
            <a:r>
              <a:rPr sz="1800" b="1" dirty="0">
                <a:latin typeface="Arial"/>
                <a:cs typeface="Arial"/>
              </a:rPr>
              <a:t>HH</a:t>
            </a:r>
            <a:r>
              <a:rPr sz="1800" b="1" spc="-15" dirty="0">
                <a:latin typeface="Arial"/>
                <a:cs typeface="Arial"/>
              </a:rPr>
              <a:t>FW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fi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ld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onfigu</a:t>
            </a:r>
            <a:r>
              <a:rPr sz="1800" b="1" dirty="0">
                <a:latin typeface="Arial"/>
                <a:cs typeface="Arial"/>
              </a:rPr>
              <a:t>ra</a:t>
            </a:r>
            <a:r>
              <a:rPr sz="1800" b="1" spc="-10" dirty="0">
                <a:latin typeface="Arial"/>
                <a:cs typeface="Arial"/>
              </a:rPr>
              <a:t>tion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no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full</a:t>
            </a:r>
            <a:r>
              <a:rPr sz="1800" b="1" dirty="0">
                <a:latin typeface="Arial"/>
                <a:cs typeface="Arial"/>
              </a:rPr>
              <a:t>y </a:t>
            </a:r>
            <a:r>
              <a:rPr sz="1800" b="1" spc="-10" dirty="0">
                <a:latin typeface="Arial"/>
                <a:cs typeface="Arial"/>
              </a:rPr>
              <a:t>opti</a:t>
            </a: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ze</a:t>
            </a:r>
            <a:r>
              <a:rPr sz="1800" b="1" spc="-15" dirty="0">
                <a:latin typeface="Arial"/>
                <a:cs typeface="Arial"/>
              </a:rPr>
              <a:t>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fo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th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est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EH</a:t>
            </a:r>
            <a:r>
              <a:rPr sz="1800" b="1" spc="-15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oupling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15" dirty="0">
                <a:latin typeface="Arial"/>
                <a:cs typeface="Arial"/>
              </a:rPr>
              <a:t>ST</a:t>
            </a:r>
            <a:r>
              <a:rPr sz="1800" b="1" dirty="0">
                <a:latin typeface="Arial"/>
                <a:cs typeface="Arial"/>
              </a:rPr>
              <a:t>X-U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8674031" y="6638380"/>
            <a:ext cx="178434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2300" y="1308100"/>
            <a:ext cx="4711700" cy="4889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78600"/>
            <a:ext cx="9143998" cy="27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9400" y="6654800"/>
            <a:ext cx="596900" cy="16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4170" marR="5080" indent="-2394585">
              <a:lnSpc>
                <a:spcPts val="2800"/>
              </a:lnSpc>
            </a:pPr>
            <a:r>
              <a:rPr spc="-15" dirty="0"/>
              <a:t>Leverage</a:t>
            </a:r>
            <a:r>
              <a:rPr spc="-5" dirty="0"/>
              <a:t> </a:t>
            </a:r>
            <a:r>
              <a:rPr dirty="0"/>
              <a:t>rece</a:t>
            </a:r>
            <a:r>
              <a:rPr spc="-10" dirty="0"/>
              <a:t>ntl</a:t>
            </a:r>
            <a:r>
              <a:rPr dirty="0"/>
              <a:t>y</a:t>
            </a:r>
            <a:r>
              <a:rPr spc="-5" dirty="0"/>
              <a:t> </a:t>
            </a:r>
            <a:r>
              <a:rPr spc="-15" dirty="0"/>
              <a:t>id</a:t>
            </a:r>
            <a:r>
              <a:rPr dirty="0"/>
              <a:t>e</a:t>
            </a:r>
            <a:r>
              <a:rPr spc="-10" dirty="0"/>
              <a:t>ntifi</a:t>
            </a:r>
            <a:r>
              <a:rPr dirty="0"/>
              <a:t>e</a:t>
            </a:r>
            <a:r>
              <a:rPr spc="-15" dirty="0"/>
              <a:t>d</a:t>
            </a:r>
            <a:r>
              <a:rPr spc="-5" dirty="0"/>
              <a:t> </a:t>
            </a:r>
            <a:r>
              <a:rPr spc="-15" dirty="0"/>
              <a:t>long</a:t>
            </a:r>
            <a:r>
              <a:rPr spc="-5" dirty="0"/>
              <a:t> </a:t>
            </a:r>
            <a:r>
              <a:rPr spc="-15" dirty="0"/>
              <a:t>pul</a:t>
            </a:r>
            <a:r>
              <a:rPr dirty="0"/>
              <a:t>se</a:t>
            </a:r>
            <a:r>
              <a:rPr spc="-5" dirty="0"/>
              <a:t> </a:t>
            </a:r>
            <a:r>
              <a:rPr spc="-20" dirty="0"/>
              <a:t>EP</a:t>
            </a:r>
            <a:r>
              <a:rPr spc="-45" dirty="0"/>
              <a:t> </a:t>
            </a:r>
            <a:r>
              <a:rPr dirty="0"/>
              <a:t>H-m</a:t>
            </a:r>
            <a:r>
              <a:rPr spc="-15" dirty="0"/>
              <a:t>od</a:t>
            </a:r>
            <a:r>
              <a:rPr dirty="0"/>
              <a:t>es</a:t>
            </a:r>
            <a:r>
              <a:rPr spc="-5" dirty="0"/>
              <a:t> </a:t>
            </a:r>
            <a:r>
              <a:rPr spc="-15" dirty="0"/>
              <a:t>fo</a:t>
            </a:r>
            <a:r>
              <a:rPr dirty="0"/>
              <a:t>r ex</a:t>
            </a:r>
            <a:r>
              <a:rPr spc="-15" dirty="0"/>
              <a:t>plo</a:t>
            </a:r>
            <a:r>
              <a:rPr dirty="0"/>
              <a:t>ra</a:t>
            </a:r>
            <a:r>
              <a:rPr spc="-15" dirty="0"/>
              <a:t>tion</a:t>
            </a:r>
            <a:r>
              <a:rPr spc="-5" dirty="0"/>
              <a:t> </a:t>
            </a:r>
            <a:r>
              <a:rPr spc="-15" dirty="0"/>
              <a:t>in</a:t>
            </a:r>
            <a:r>
              <a:rPr spc="-5" dirty="0"/>
              <a:t> </a:t>
            </a:r>
            <a:r>
              <a:rPr dirty="0"/>
              <a:t>N</a:t>
            </a:r>
            <a:r>
              <a:rPr spc="-20" dirty="0"/>
              <a:t>ST</a:t>
            </a:r>
            <a:r>
              <a:rPr dirty="0"/>
              <a:t>X-U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23339" y="1722115"/>
            <a:ext cx="1903730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2600"/>
                </a:solidFill>
                <a:latin typeface="Arial"/>
                <a:cs typeface="Arial"/>
              </a:rPr>
              <a:t>Ear</a:t>
            </a:r>
            <a:r>
              <a:rPr sz="2000" b="1" spc="-10" dirty="0">
                <a:solidFill>
                  <a:srgbClr val="FF2600"/>
                </a:solidFill>
                <a:latin typeface="Arial"/>
                <a:cs typeface="Arial"/>
              </a:rPr>
              <a:t>ly</a:t>
            </a:r>
            <a:r>
              <a:rPr sz="2000" b="1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2600"/>
                </a:solidFill>
                <a:latin typeface="Arial"/>
                <a:cs typeface="Arial"/>
              </a:rPr>
              <a:t>Exam</a:t>
            </a:r>
            <a:r>
              <a:rPr sz="2000" b="1" spc="-10" dirty="0">
                <a:solidFill>
                  <a:srgbClr val="FF2600"/>
                </a:solidFill>
                <a:latin typeface="Arial"/>
                <a:cs typeface="Arial"/>
              </a:rPr>
              <a:t>pl</a:t>
            </a:r>
            <a:r>
              <a:rPr sz="2000" b="1" dirty="0">
                <a:solidFill>
                  <a:srgbClr val="FF2600"/>
                </a:solidFill>
                <a:latin typeface="Arial"/>
                <a:cs typeface="Arial"/>
              </a:rPr>
              <a:t>es</a:t>
            </a:r>
            <a:endParaRPr sz="2000">
              <a:latin typeface="Arial"/>
              <a:cs typeface="Arial"/>
            </a:endParaRPr>
          </a:p>
          <a:p>
            <a:pPr marL="12065" algn="ctr">
              <a:lnSpc>
                <a:spcPts val="1910"/>
              </a:lnSpc>
            </a:pPr>
            <a:r>
              <a:rPr sz="1600" b="1" dirty="0">
                <a:solidFill>
                  <a:srgbClr val="FF2600"/>
                </a:solidFill>
                <a:latin typeface="Arial"/>
                <a:cs typeface="Arial"/>
              </a:rPr>
              <a:t>s</a:t>
            </a:r>
            <a:r>
              <a:rPr sz="1600" b="1" spc="-10" dirty="0">
                <a:solidFill>
                  <a:srgbClr val="FF2600"/>
                </a:solidFill>
                <a:latin typeface="Arial"/>
                <a:cs typeface="Arial"/>
              </a:rPr>
              <a:t>hor</a:t>
            </a:r>
            <a:r>
              <a:rPr sz="1600" b="1" spc="-5" dirty="0">
                <a:solidFill>
                  <a:srgbClr val="FF2600"/>
                </a:solidFill>
                <a:latin typeface="Arial"/>
                <a:cs typeface="Arial"/>
              </a:rPr>
              <a:t>t-live</a:t>
            </a:r>
            <a:r>
              <a:rPr sz="1600" b="1" spc="-10" dirty="0">
                <a:solidFill>
                  <a:srgbClr val="FF2600"/>
                </a:solidFill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  <a:p>
            <a:pPr marL="12065" algn="ctr">
              <a:lnSpc>
                <a:spcPts val="1430"/>
              </a:lnSpc>
            </a:pPr>
            <a:r>
              <a:rPr sz="1200" b="1" dirty="0">
                <a:solidFill>
                  <a:srgbClr val="FF2600"/>
                </a:solidFill>
                <a:latin typeface="Arial"/>
                <a:cs typeface="Arial"/>
              </a:rPr>
              <a:t>[Ma</a:t>
            </a:r>
            <a:r>
              <a:rPr sz="1200" b="1" spc="-10" dirty="0">
                <a:solidFill>
                  <a:srgbClr val="FF2600"/>
                </a:solidFill>
                <a:latin typeface="Arial"/>
                <a:cs typeface="Arial"/>
              </a:rPr>
              <a:t>ingi</a:t>
            </a:r>
            <a:r>
              <a:rPr sz="1200" b="1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2600"/>
                </a:solidFill>
                <a:latin typeface="Arial"/>
                <a:cs typeface="Arial"/>
              </a:rPr>
              <a:t>JNM</a:t>
            </a:r>
            <a:r>
              <a:rPr sz="1200" b="1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2600"/>
                </a:solidFill>
                <a:latin typeface="Arial"/>
                <a:cs typeface="Arial"/>
              </a:rPr>
              <a:t>2009]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5640" y="3512815"/>
            <a:ext cx="3187065" cy="70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First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exte</a:t>
            </a:r>
            <a:r>
              <a:rPr sz="2000" b="1" spc="-15" dirty="0">
                <a:latin typeface="Arial"/>
                <a:cs typeface="Arial"/>
              </a:rPr>
              <a:t>nd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15" dirty="0">
                <a:latin typeface="Arial"/>
                <a:cs typeface="Arial"/>
              </a:rPr>
              <a:t>d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EP-H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</a:t>
            </a:r>
            <a:r>
              <a:rPr sz="2000" b="1" spc="-15" dirty="0">
                <a:latin typeface="Arial"/>
                <a:cs typeface="Arial"/>
              </a:rPr>
              <a:t>od</a:t>
            </a:r>
            <a:r>
              <a:rPr sz="2000" b="1" dirty="0"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L="12700" algn="ctr">
              <a:lnSpc>
                <a:spcPts val="1910"/>
              </a:lnSpc>
            </a:pPr>
            <a:r>
              <a:rPr sz="1600" b="1" dirty="0">
                <a:latin typeface="Arial"/>
                <a:cs typeface="Arial"/>
              </a:rPr>
              <a:t>ma</a:t>
            </a:r>
            <a:r>
              <a:rPr sz="1600" b="1" spc="-10" dirty="0">
                <a:latin typeface="Arial"/>
                <a:cs typeface="Arial"/>
              </a:rPr>
              <a:t>ny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</a:t>
            </a:r>
            <a:r>
              <a:rPr sz="1600" b="1" spc="-10" dirty="0">
                <a:latin typeface="Arial"/>
                <a:cs typeface="Arial"/>
              </a:rPr>
              <a:t>onfin</a:t>
            </a:r>
            <a:r>
              <a:rPr sz="1600" b="1" dirty="0">
                <a:latin typeface="Arial"/>
                <a:cs typeface="Arial"/>
              </a:rPr>
              <a:t>eme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 ti</a:t>
            </a:r>
            <a:r>
              <a:rPr sz="1600" b="1" dirty="0">
                <a:latin typeface="Arial"/>
                <a:cs typeface="Arial"/>
              </a:rPr>
              <a:t>mes</a:t>
            </a:r>
            <a:endParaRPr sz="1600">
              <a:latin typeface="Arial"/>
              <a:cs typeface="Arial"/>
            </a:endParaRPr>
          </a:p>
          <a:p>
            <a:pPr marL="12700" algn="ctr">
              <a:lnSpc>
                <a:spcPts val="1430"/>
              </a:lnSpc>
            </a:pPr>
            <a:r>
              <a:rPr sz="1200" b="1" dirty="0">
                <a:latin typeface="Arial"/>
                <a:cs typeface="Arial"/>
              </a:rPr>
              <a:t>[Ma</a:t>
            </a:r>
            <a:r>
              <a:rPr sz="1200" b="1" spc="-10" dirty="0">
                <a:latin typeface="Arial"/>
                <a:cs typeface="Arial"/>
              </a:rPr>
              <a:t>ingi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</a:t>
            </a:r>
            <a:r>
              <a:rPr sz="1200" b="1" spc="-10" dirty="0">
                <a:latin typeface="Arial"/>
                <a:cs typeface="Arial"/>
              </a:rPr>
              <a:t>L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2010]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52720" y="2641617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472613"/>
                </a:moveTo>
                <a:lnTo>
                  <a:pt x="0" y="447213"/>
                </a:lnTo>
                <a:lnTo>
                  <a:pt x="0" y="0"/>
                </a:lnTo>
              </a:path>
            </a:pathLst>
          </a:custGeom>
          <a:ln w="50800">
            <a:solidFill>
              <a:srgbClr val="695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6040" y="3035491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60">
                <a:moveTo>
                  <a:pt x="0" y="0"/>
                </a:moveTo>
                <a:lnTo>
                  <a:pt x="106680" y="213359"/>
                </a:lnTo>
                <a:lnTo>
                  <a:pt x="186689" y="53339"/>
                </a:lnTo>
                <a:lnTo>
                  <a:pt x="106680" y="53339"/>
                </a:lnTo>
                <a:lnTo>
                  <a:pt x="0" y="0"/>
                </a:lnTo>
                <a:close/>
              </a:path>
              <a:path w="213360" h="213360">
                <a:moveTo>
                  <a:pt x="213359" y="0"/>
                </a:moveTo>
                <a:lnTo>
                  <a:pt x="106680" y="53339"/>
                </a:lnTo>
                <a:lnTo>
                  <a:pt x="186689" y="53339"/>
                </a:lnTo>
                <a:lnTo>
                  <a:pt x="213359" y="0"/>
                </a:lnTo>
                <a:close/>
              </a:path>
            </a:pathLst>
          </a:custGeom>
          <a:solidFill>
            <a:srgbClr val="69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1227" y="4432234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472615"/>
                </a:moveTo>
                <a:lnTo>
                  <a:pt x="0" y="447215"/>
                </a:lnTo>
                <a:lnTo>
                  <a:pt x="0" y="0"/>
                </a:lnTo>
              </a:path>
            </a:pathLst>
          </a:custGeom>
          <a:ln w="50800">
            <a:solidFill>
              <a:srgbClr val="6957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44547" y="4826108"/>
            <a:ext cx="213360" cy="213360"/>
          </a:xfrm>
          <a:custGeom>
            <a:avLst/>
            <a:gdLst/>
            <a:ahLst/>
            <a:cxnLst/>
            <a:rect l="l" t="t" r="r" b="b"/>
            <a:pathLst>
              <a:path w="213360" h="213360">
                <a:moveTo>
                  <a:pt x="0" y="0"/>
                </a:moveTo>
                <a:lnTo>
                  <a:pt x="106680" y="213359"/>
                </a:lnTo>
                <a:lnTo>
                  <a:pt x="186689" y="53341"/>
                </a:lnTo>
                <a:lnTo>
                  <a:pt x="106680" y="53341"/>
                </a:lnTo>
                <a:lnTo>
                  <a:pt x="0" y="0"/>
                </a:lnTo>
                <a:close/>
              </a:path>
              <a:path w="213360" h="213360">
                <a:moveTo>
                  <a:pt x="213360" y="0"/>
                </a:moveTo>
                <a:lnTo>
                  <a:pt x="106680" y="53341"/>
                </a:lnTo>
                <a:lnTo>
                  <a:pt x="186689" y="53341"/>
                </a:lnTo>
                <a:lnTo>
                  <a:pt x="213360" y="0"/>
                </a:lnTo>
                <a:close/>
              </a:path>
            </a:pathLst>
          </a:custGeom>
          <a:solidFill>
            <a:srgbClr val="695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3039" y="5303515"/>
            <a:ext cx="6946265" cy="1191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556510" algn="ctr">
              <a:lnSpc>
                <a:spcPct val="100000"/>
              </a:lnSpc>
            </a:pPr>
            <a:r>
              <a:rPr sz="2000" b="1" spc="-15" dirty="0">
                <a:solidFill>
                  <a:srgbClr val="203ED7"/>
                </a:solidFill>
                <a:latin typeface="Arial"/>
                <a:cs typeface="Arial"/>
              </a:rPr>
              <a:t>Quiescent</a:t>
            </a:r>
            <a:r>
              <a:rPr sz="2000" b="1" spc="-5" dirty="0">
                <a:solidFill>
                  <a:srgbClr val="203ED7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203ED7"/>
                </a:solidFill>
                <a:latin typeface="Arial"/>
                <a:cs typeface="Arial"/>
              </a:rPr>
              <a:t>long-du</a:t>
            </a:r>
            <a:r>
              <a:rPr sz="2000" b="1" dirty="0">
                <a:solidFill>
                  <a:srgbClr val="203ED7"/>
                </a:solidFill>
                <a:latin typeface="Arial"/>
                <a:cs typeface="Arial"/>
              </a:rPr>
              <a:t>ra</a:t>
            </a:r>
            <a:r>
              <a:rPr sz="2000" b="1" spc="-10" dirty="0">
                <a:solidFill>
                  <a:srgbClr val="203ED7"/>
                </a:solidFill>
                <a:latin typeface="Arial"/>
                <a:cs typeface="Arial"/>
              </a:rPr>
              <a:t>tion</a:t>
            </a:r>
            <a:r>
              <a:rPr sz="2000" b="1" spc="-5" dirty="0">
                <a:solidFill>
                  <a:srgbClr val="203ED7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203ED7"/>
                </a:solidFill>
                <a:latin typeface="Arial"/>
                <a:cs typeface="Arial"/>
              </a:rPr>
              <a:t>EP</a:t>
            </a:r>
            <a:r>
              <a:rPr sz="2000" b="1" spc="-40" dirty="0">
                <a:solidFill>
                  <a:srgbClr val="203ED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3ED7"/>
                </a:solidFill>
                <a:latin typeface="Arial"/>
                <a:cs typeface="Arial"/>
              </a:rPr>
              <a:t>H-m</a:t>
            </a:r>
            <a:r>
              <a:rPr sz="2000" b="1" spc="-15" dirty="0">
                <a:solidFill>
                  <a:srgbClr val="203ED7"/>
                </a:solidFill>
                <a:latin typeface="Arial"/>
                <a:cs typeface="Arial"/>
              </a:rPr>
              <a:t>od</a:t>
            </a:r>
            <a:r>
              <a:rPr sz="2000" b="1" dirty="0">
                <a:solidFill>
                  <a:srgbClr val="203ED7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  <a:p>
            <a:pPr marR="2543810" algn="ctr">
              <a:lnSpc>
                <a:spcPts val="1910"/>
              </a:lnSpc>
            </a:pPr>
            <a:r>
              <a:rPr sz="1600" b="1" dirty="0">
                <a:solidFill>
                  <a:srgbClr val="203ED7"/>
                </a:solidFill>
                <a:latin typeface="Arial"/>
                <a:cs typeface="Arial"/>
              </a:rPr>
              <a:t>ma</a:t>
            </a:r>
            <a:r>
              <a:rPr sz="1600" b="1" spc="-10" dirty="0">
                <a:solidFill>
                  <a:srgbClr val="203ED7"/>
                </a:solidFill>
                <a:latin typeface="Arial"/>
                <a:cs typeface="Arial"/>
              </a:rPr>
              <a:t>intained</a:t>
            </a:r>
            <a:r>
              <a:rPr sz="1600" b="1" spc="-5" dirty="0">
                <a:solidFill>
                  <a:srgbClr val="203ED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03ED7"/>
                </a:solidFill>
                <a:latin typeface="Arial"/>
                <a:cs typeface="Arial"/>
              </a:rPr>
              <a:t>fo</a:t>
            </a:r>
            <a:r>
              <a:rPr sz="1600" b="1" dirty="0">
                <a:solidFill>
                  <a:srgbClr val="203ED7"/>
                </a:solidFill>
                <a:latin typeface="Arial"/>
                <a:cs typeface="Arial"/>
              </a:rPr>
              <a:t>r</a:t>
            </a:r>
            <a:r>
              <a:rPr sz="1600" b="1" spc="-5" dirty="0">
                <a:solidFill>
                  <a:srgbClr val="203ED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03ED7"/>
                </a:solidFill>
                <a:latin typeface="Arial"/>
                <a:cs typeface="Arial"/>
              </a:rPr>
              <a:t>NB</a:t>
            </a:r>
            <a:r>
              <a:rPr sz="1600" b="1" spc="-5" dirty="0">
                <a:solidFill>
                  <a:srgbClr val="203ED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03ED7"/>
                </a:solidFill>
                <a:latin typeface="Arial"/>
                <a:cs typeface="Arial"/>
              </a:rPr>
              <a:t>h</a:t>
            </a:r>
            <a:r>
              <a:rPr sz="1600" b="1" dirty="0">
                <a:solidFill>
                  <a:srgbClr val="203ED7"/>
                </a:solidFill>
                <a:latin typeface="Arial"/>
                <a:cs typeface="Arial"/>
              </a:rPr>
              <a:t>ea</a:t>
            </a:r>
            <a:r>
              <a:rPr sz="1600" b="1" spc="-10" dirty="0">
                <a:solidFill>
                  <a:srgbClr val="203ED7"/>
                </a:solidFill>
                <a:latin typeface="Arial"/>
                <a:cs typeface="Arial"/>
              </a:rPr>
              <a:t>ting</a:t>
            </a:r>
            <a:r>
              <a:rPr sz="1600" b="1" spc="-5" dirty="0">
                <a:solidFill>
                  <a:srgbClr val="203ED7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203ED7"/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rgbClr val="203ED7"/>
                </a:solidFill>
                <a:latin typeface="Arial"/>
                <a:cs typeface="Arial"/>
              </a:rPr>
              <a:t>nd</a:t>
            </a:r>
            <a:r>
              <a:rPr sz="1600" b="1" spc="-5" dirty="0">
                <a:solidFill>
                  <a:srgbClr val="203ED7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203ED7"/>
                </a:solidFill>
                <a:latin typeface="Arial"/>
                <a:cs typeface="Arial"/>
              </a:rPr>
              <a:t>qui</a:t>
            </a:r>
            <a:r>
              <a:rPr sz="1600" b="1" dirty="0">
                <a:solidFill>
                  <a:srgbClr val="203ED7"/>
                </a:solidFill>
                <a:latin typeface="Arial"/>
                <a:cs typeface="Arial"/>
              </a:rPr>
              <a:t>esce</a:t>
            </a:r>
            <a:r>
              <a:rPr sz="1600" b="1" spc="-10" dirty="0">
                <a:solidFill>
                  <a:srgbClr val="203ED7"/>
                </a:solidFill>
                <a:latin typeface="Arial"/>
                <a:cs typeface="Arial"/>
              </a:rPr>
              <a:t>n</a:t>
            </a:r>
            <a:r>
              <a:rPr sz="1600" b="1" dirty="0">
                <a:solidFill>
                  <a:srgbClr val="203ED7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R="2543810" algn="ctr">
              <a:lnSpc>
                <a:spcPts val="1430"/>
              </a:lnSpc>
            </a:pPr>
            <a:r>
              <a:rPr sz="1200" b="1" spc="-10" dirty="0">
                <a:solidFill>
                  <a:srgbClr val="203ED7"/>
                </a:solidFill>
                <a:latin typeface="Arial"/>
                <a:cs typeface="Arial"/>
              </a:rPr>
              <a:t>[Gerhardt</a:t>
            </a:r>
            <a:r>
              <a:rPr sz="1200" b="1" spc="-5" dirty="0">
                <a:solidFill>
                  <a:srgbClr val="203ED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03ED7"/>
                </a:solidFill>
                <a:latin typeface="Arial"/>
                <a:cs typeface="Arial"/>
              </a:rPr>
              <a:t>s</a:t>
            </a:r>
            <a:r>
              <a:rPr sz="1200" b="1" spc="-10" dirty="0">
                <a:solidFill>
                  <a:srgbClr val="203ED7"/>
                </a:solidFill>
                <a:latin typeface="Arial"/>
                <a:cs typeface="Arial"/>
              </a:rPr>
              <a:t>ub</a:t>
            </a:r>
            <a:r>
              <a:rPr sz="1200" b="1" dirty="0">
                <a:solidFill>
                  <a:srgbClr val="203ED7"/>
                </a:solidFill>
                <a:latin typeface="Arial"/>
                <a:cs typeface="Arial"/>
              </a:rPr>
              <a:t>m</a:t>
            </a:r>
            <a:r>
              <a:rPr sz="1200" b="1" spc="-5" dirty="0">
                <a:solidFill>
                  <a:srgbClr val="203ED7"/>
                </a:solidFill>
                <a:latin typeface="Arial"/>
                <a:cs typeface="Arial"/>
              </a:rPr>
              <a:t>i</a:t>
            </a:r>
            <a:r>
              <a:rPr sz="1200" b="1" dirty="0">
                <a:solidFill>
                  <a:srgbClr val="203ED7"/>
                </a:solidFill>
                <a:latin typeface="Arial"/>
                <a:cs typeface="Arial"/>
              </a:rPr>
              <a:t>tte</a:t>
            </a:r>
            <a:r>
              <a:rPr sz="1200" b="1" spc="-10" dirty="0">
                <a:solidFill>
                  <a:srgbClr val="203ED7"/>
                </a:solidFill>
                <a:latin typeface="Arial"/>
                <a:cs typeface="Arial"/>
              </a:rPr>
              <a:t>d</a:t>
            </a:r>
            <a:r>
              <a:rPr sz="1200" b="1" spc="-5" dirty="0">
                <a:solidFill>
                  <a:srgbClr val="203ED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03ED7"/>
                </a:solidFill>
                <a:latin typeface="Arial"/>
                <a:cs typeface="Arial"/>
              </a:rPr>
              <a:t>to</a:t>
            </a:r>
            <a:r>
              <a:rPr sz="1200" b="1" spc="-5" dirty="0">
                <a:solidFill>
                  <a:srgbClr val="203ED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03ED7"/>
                </a:solidFill>
                <a:latin typeface="Arial"/>
                <a:cs typeface="Arial"/>
              </a:rPr>
              <a:t>N</a:t>
            </a:r>
            <a:r>
              <a:rPr sz="1200" b="1" spc="-10" dirty="0">
                <a:solidFill>
                  <a:srgbClr val="203ED7"/>
                </a:solidFill>
                <a:latin typeface="Arial"/>
                <a:cs typeface="Arial"/>
              </a:rPr>
              <a:t>F</a:t>
            </a:r>
            <a:r>
              <a:rPr sz="1200" b="1" spc="-5" dirty="0">
                <a:solidFill>
                  <a:srgbClr val="203ED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03ED7"/>
                </a:solidFill>
                <a:latin typeface="Arial"/>
                <a:cs typeface="Arial"/>
              </a:rPr>
              <a:t>2014]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750">
              <a:latin typeface="Times New Roman"/>
              <a:cs typeface="Times New Roman"/>
            </a:endParaRPr>
          </a:p>
          <a:p>
            <a:pPr marL="2349500">
              <a:lnSpc>
                <a:spcPct val="100000"/>
              </a:lnSpc>
            </a:pPr>
            <a:r>
              <a:rPr sz="1500" b="1" i="1" dirty="0">
                <a:latin typeface="Arial"/>
                <a:cs typeface="Arial"/>
              </a:rPr>
              <a:t>De</a:t>
            </a:r>
            <a:r>
              <a:rPr sz="1500" b="1" i="1" spc="-10" dirty="0">
                <a:latin typeface="Arial"/>
                <a:cs typeface="Arial"/>
              </a:rPr>
              <a:t>ns</a:t>
            </a:r>
            <a:r>
              <a:rPr sz="1500" b="1" i="1" spc="-5" dirty="0">
                <a:latin typeface="Arial"/>
                <a:cs typeface="Arial"/>
              </a:rPr>
              <a:t>ity </a:t>
            </a:r>
            <a:r>
              <a:rPr sz="1500" b="1" i="1" dirty="0">
                <a:latin typeface="Arial"/>
                <a:cs typeface="Arial"/>
              </a:rPr>
              <a:t>r</a:t>
            </a:r>
            <a:r>
              <a:rPr sz="1500" b="1" i="1" spc="-5" dirty="0">
                <a:latin typeface="Arial"/>
                <a:cs typeface="Arial"/>
              </a:rPr>
              <a:t>i</a:t>
            </a:r>
            <a:r>
              <a:rPr sz="1500" b="1" i="1" dirty="0">
                <a:latin typeface="Arial"/>
                <a:cs typeface="Arial"/>
              </a:rPr>
              <a:t>se</a:t>
            </a:r>
            <a:r>
              <a:rPr sz="1500" b="1" i="1" spc="-5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du</a:t>
            </a:r>
            <a:r>
              <a:rPr sz="1500" b="1" i="1" dirty="0">
                <a:latin typeface="Arial"/>
                <a:cs typeface="Arial"/>
              </a:rPr>
              <a:t>e</a:t>
            </a:r>
            <a:r>
              <a:rPr sz="1500" b="1" i="1" spc="-5" dirty="0">
                <a:latin typeface="Arial"/>
                <a:cs typeface="Arial"/>
              </a:rPr>
              <a:t> </a:t>
            </a:r>
            <a:r>
              <a:rPr sz="1500" b="1" i="1" spc="-10" dirty="0">
                <a:latin typeface="Arial"/>
                <a:cs typeface="Arial"/>
              </a:rPr>
              <a:t>to</a:t>
            </a:r>
            <a:r>
              <a:rPr sz="1500" b="1" i="1" spc="-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car</a:t>
            </a:r>
            <a:r>
              <a:rPr sz="1500" b="1" i="1" spc="-10" dirty="0">
                <a:latin typeface="Arial"/>
                <a:cs typeface="Arial"/>
              </a:rPr>
              <a:t>bon</a:t>
            </a:r>
            <a:r>
              <a:rPr sz="1500" b="1" i="1" spc="-5" dirty="0">
                <a:latin typeface="Arial"/>
                <a:cs typeface="Arial"/>
              </a:rPr>
              <a:t> i</a:t>
            </a:r>
            <a:r>
              <a:rPr sz="1500" b="1" i="1" dirty="0">
                <a:latin typeface="Arial"/>
                <a:cs typeface="Arial"/>
              </a:rPr>
              <a:t>m</a:t>
            </a:r>
            <a:r>
              <a:rPr sz="1500" b="1" i="1" spc="-10" dirty="0">
                <a:latin typeface="Arial"/>
                <a:cs typeface="Arial"/>
              </a:rPr>
              <a:t>pu</a:t>
            </a:r>
            <a:r>
              <a:rPr sz="1500" b="1" i="1" dirty="0">
                <a:latin typeface="Arial"/>
                <a:cs typeface="Arial"/>
              </a:rPr>
              <a:t>r</a:t>
            </a:r>
            <a:r>
              <a:rPr sz="1500" b="1" i="1" spc="-5" dirty="0">
                <a:latin typeface="Arial"/>
                <a:cs typeface="Arial"/>
              </a:rPr>
              <a:t>i</a:t>
            </a:r>
            <a:r>
              <a:rPr sz="1500" b="1" i="1" dirty="0">
                <a:latin typeface="Arial"/>
                <a:cs typeface="Arial"/>
              </a:rPr>
              <a:t>ty</a:t>
            </a:r>
            <a:r>
              <a:rPr sz="1500" b="1" i="1" spc="-5" dirty="0">
                <a:latin typeface="Arial"/>
                <a:cs typeface="Arial"/>
              </a:rPr>
              <a:t> </a:t>
            </a:r>
            <a:r>
              <a:rPr sz="1500" b="1" i="1" dirty="0">
                <a:latin typeface="Arial"/>
                <a:cs typeface="Arial"/>
              </a:rPr>
              <a:t>acc</a:t>
            </a:r>
            <a:r>
              <a:rPr sz="1500" b="1" i="1" spc="-10" dirty="0">
                <a:latin typeface="Arial"/>
                <a:cs typeface="Arial"/>
              </a:rPr>
              <a:t>u</a:t>
            </a:r>
            <a:r>
              <a:rPr sz="1500" b="1" i="1" dirty="0">
                <a:latin typeface="Arial"/>
                <a:cs typeface="Arial"/>
              </a:rPr>
              <a:t>m</a:t>
            </a:r>
            <a:r>
              <a:rPr sz="1500" b="1" i="1" spc="-10" dirty="0">
                <a:latin typeface="Arial"/>
                <a:cs typeface="Arial"/>
              </a:rPr>
              <a:t>ul</a:t>
            </a:r>
            <a:r>
              <a:rPr sz="1500" b="1" i="1" dirty="0">
                <a:latin typeface="Arial"/>
                <a:cs typeface="Arial"/>
              </a:rPr>
              <a:t>a</a:t>
            </a:r>
            <a:r>
              <a:rPr sz="1500" b="1" i="1" spc="-10" dirty="0">
                <a:latin typeface="Arial"/>
                <a:cs typeface="Arial"/>
              </a:rPr>
              <a:t>tion</a:t>
            </a:r>
            <a:r>
              <a:rPr sz="1500" b="1" i="1" dirty="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4325" y="2387600"/>
            <a:ext cx="4816475" cy="383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600" y="1193800"/>
            <a:ext cx="4025900" cy="5194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578600"/>
            <a:ext cx="9143998" cy="279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9400" y="6654800"/>
            <a:ext cx="5969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3250" y="90443"/>
            <a:ext cx="8777605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170"/>
              </a:lnSpc>
            </a:pPr>
            <a:r>
              <a:rPr sz="2700" b="1" spc="-20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nh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ce</a:t>
            </a:r>
            <a:r>
              <a:rPr sz="2700" b="1" spc="-20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Pe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esta</a:t>
            </a:r>
            <a:r>
              <a:rPr sz="2700" b="1" spc="-10" dirty="0">
                <a:solidFill>
                  <a:srgbClr val="0433FF"/>
                </a:solidFill>
                <a:latin typeface="Arial"/>
                <a:cs typeface="Arial"/>
              </a:rPr>
              <a:t>l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H-m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od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(EP-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H)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ob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serve</a:t>
            </a:r>
            <a:r>
              <a:rPr sz="2700" b="1" spc="-20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spc="-15" dirty="0">
                <a:solidFill>
                  <a:srgbClr val="0433FF"/>
                </a:solidFill>
                <a:latin typeface="Arial"/>
                <a:cs typeface="Arial"/>
              </a:rPr>
              <a:t>with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2700" b="1" baseline="-6172" dirty="0">
                <a:solidFill>
                  <a:srgbClr val="0433FF"/>
                </a:solidFill>
                <a:latin typeface="Arial"/>
                <a:cs typeface="Arial"/>
              </a:rPr>
              <a:t>98</a:t>
            </a:r>
            <a:endParaRPr sz="2700" baseline="-6172">
              <a:latin typeface="Arial"/>
              <a:cs typeface="Arial"/>
            </a:endParaRPr>
          </a:p>
          <a:p>
            <a:pPr algn="ctr">
              <a:lnSpc>
                <a:spcPts val="3170"/>
              </a:lnSpc>
            </a:pPr>
            <a:r>
              <a:rPr sz="2700" b="1" spc="-20" dirty="0">
                <a:solidFill>
                  <a:srgbClr val="0433FF"/>
                </a:solidFill>
                <a:latin typeface="Arial"/>
                <a:cs typeface="Arial"/>
              </a:rPr>
              <a:t>&lt;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1</a:t>
            </a:r>
            <a:r>
              <a:rPr sz="2700" b="1" spc="-10" dirty="0">
                <a:solidFill>
                  <a:srgbClr val="0433FF"/>
                </a:solidFill>
                <a:latin typeface="Arial"/>
                <a:cs typeface="Arial"/>
              </a:rPr>
              <a:t>.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7</a:t>
            </a:r>
            <a:r>
              <a:rPr sz="2700" b="1" spc="-10" dirty="0">
                <a:solidFill>
                  <a:srgbClr val="0433FF"/>
                </a:solidFill>
                <a:latin typeface="Arial"/>
                <a:cs typeface="Arial"/>
              </a:rPr>
              <a:t>,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2700" b="1" spc="-10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gh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er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2700" b="1" spc="-20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H-m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od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2700" b="1" spc="-20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tem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p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era</a:t>
            </a:r>
            <a:r>
              <a:rPr sz="2700" b="1" spc="-1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u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re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p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esta</a:t>
            </a:r>
            <a:r>
              <a:rPr sz="2700" b="1" spc="-10" dirty="0">
                <a:solidFill>
                  <a:srgbClr val="0433FF"/>
                </a:solidFill>
                <a:latin typeface="Arial"/>
                <a:cs typeface="Arial"/>
              </a:rPr>
              <a:t>l</a:t>
            </a:r>
            <a:endParaRPr sz="27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686731" y="6638380"/>
            <a:ext cx="15303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434DD6"/>
                </a:solidFill>
                <a:latin typeface="Arial"/>
                <a:cs typeface="Arial"/>
              </a:rPr>
              <a:t>28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31239" y="1838449"/>
            <a:ext cx="1016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203ED7"/>
                </a:solidFill>
                <a:latin typeface="Arial"/>
                <a:cs typeface="Arial"/>
              </a:rPr>
              <a:t>PNB</a:t>
            </a:r>
            <a:r>
              <a:rPr sz="1200" b="1" spc="-5" dirty="0">
                <a:solidFill>
                  <a:srgbClr val="203ED7"/>
                </a:solidFill>
                <a:latin typeface="Arial"/>
                <a:cs typeface="Arial"/>
              </a:rPr>
              <a:t>I/10 </a:t>
            </a:r>
            <a:r>
              <a:rPr sz="1200" b="1" spc="-10" dirty="0">
                <a:solidFill>
                  <a:srgbClr val="203ED7"/>
                </a:solidFill>
                <a:latin typeface="Arial"/>
                <a:cs typeface="Arial"/>
              </a:rPr>
              <a:t>[MW</a:t>
            </a:r>
            <a:r>
              <a:rPr sz="1200" b="1" dirty="0">
                <a:solidFill>
                  <a:srgbClr val="203ED7"/>
                </a:solidFill>
                <a:latin typeface="Arial"/>
                <a:cs typeface="Arial"/>
              </a:rPr>
              <a:t>]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9240" y="1988815"/>
            <a:ext cx="283464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Pr</a:t>
            </a:r>
            <a:r>
              <a:rPr sz="2000" b="1" spc="-10" dirty="0">
                <a:latin typeface="Arial"/>
                <a:cs typeface="Arial"/>
              </a:rPr>
              <a:t>ofile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</a:t>
            </a:r>
            <a:r>
              <a:rPr sz="2000" b="1" spc="-15" dirty="0">
                <a:latin typeface="Arial"/>
                <a:cs typeface="Arial"/>
              </a:rPr>
              <a:t>h</a:t>
            </a:r>
            <a:r>
              <a:rPr sz="2000" b="1" dirty="0">
                <a:latin typeface="Arial"/>
                <a:cs typeface="Arial"/>
              </a:rPr>
              <a:t>aracter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za</a:t>
            </a:r>
            <a:r>
              <a:rPr sz="2000" b="1" spc="-10" dirty="0">
                <a:latin typeface="Arial"/>
                <a:cs typeface="Arial"/>
              </a:rPr>
              <a:t>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1040" y="2587749"/>
            <a:ext cx="127444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6985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0" dirty="0">
                <a:latin typeface="Arial"/>
                <a:cs typeface="Arial"/>
              </a:rPr>
              <a:t>ns</a:t>
            </a:r>
            <a:r>
              <a:rPr sz="1200" b="1" spc="-5" dirty="0">
                <a:latin typeface="Arial"/>
                <a:cs typeface="Arial"/>
              </a:rPr>
              <a:t>ity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Stored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10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10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5992" y="3771487"/>
            <a:ext cx="1028065" cy="2004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085">
              <a:lnSpc>
                <a:spcPct val="100000"/>
              </a:lnSpc>
            </a:pPr>
            <a:r>
              <a:rPr sz="2250" spc="-1240" dirty="0">
                <a:latin typeface="Arial Unicode MS"/>
                <a:cs typeface="Arial Unicode MS"/>
              </a:rPr>
              <a:t>⌧</a:t>
            </a:r>
            <a:r>
              <a:rPr sz="2400" i="1" spc="427" baseline="-12152" dirty="0">
                <a:latin typeface="Arial"/>
                <a:cs typeface="Arial"/>
              </a:rPr>
              <a:t>E</a:t>
            </a:r>
            <a:endParaRPr sz="2400" baseline="-12152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spc="-1290" dirty="0">
                <a:latin typeface="Arial Unicode MS"/>
                <a:cs typeface="Arial Unicode MS"/>
              </a:rPr>
              <a:t>⌧</a:t>
            </a:r>
            <a:r>
              <a:rPr sz="2400" i="1" spc="750" baseline="-12152" dirty="0">
                <a:latin typeface="Arial"/>
                <a:cs typeface="Arial"/>
              </a:rPr>
              <a:t>E</a:t>
            </a:r>
            <a:r>
              <a:rPr sz="2300" i="1" spc="10" dirty="0">
                <a:latin typeface="Garamond"/>
                <a:cs typeface="Garamond"/>
              </a:rPr>
              <a:t>/</a:t>
            </a:r>
            <a:r>
              <a:rPr sz="2300" spc="-1290" dirty="0">
                <a:latin typeface="Arial Unicode MS"/>
                <a:cs typeface="Arial Unicode MS"/>
              </a:rPr>
              <a:t>⌧</a:t>
            </a:r>
            <a:r>
              <a:rPr sz="2400" i="1" spc="547" baseline="-12152" dirty="0">
                <a:latin typeface="Arial"/>
                <a:cs typeface="Arial"/>
              </a:rPr>
              <a:t>H</a:t>
            </a:r>
            <a:r>
              <a:rPr sz="1725" spc="82" baseline="-28985" dirty="0">
                <a:latin typeface="Verdana"/>
                <a:cs typeface="Verdana"/>
              </a:rPr>
              <a:t>98</a:t>
            </a:r>
            <a:endParaRPr sz="1725" baseline="-28985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614680">
              <a:lnSpc>
                <a:spcPct val="100000"/>
              </a:lnSpc>
              <a:spcBef>
                <a:spcPts val="2105"/>
              </a:spcBef>
            </a:pPr>
            <a:r>
              <a:rPr sz="1850" i="1" spc="100" dirty="0">
                <a:latin typeface="Palatino Linotype"/>
                <a:cs typeface="Palatino Linotype"/>
              </a:rPr>
              <a:t>D</a:t>
            </a:r>
            <a:r>
              <a:rPr sz="1950" i="1" spc="375" baseline="-12820" dirty="0">
                <a:latin typeface="Meiryo"/>
                <a:cs typeface="Meiryo"/>
              </a:rPr>
              <a:t>↵</a:t>
            </a:r>
            <a:endParaRPr sz="1950" baseline="-12820">
              <a:latin typeface="Meiryo"/>
              <a:cs typeface="Meiry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4325" y="2387600"/>
            <a:ext cx="4816475" cy="383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600" y="1193800"/>
            <a:ext cx="4025900" cy="5194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578600"/>
            <a:ext cx="9143998" cy="279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9400" y="6654800"/>
            <a:ext cx="596900" cy="16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3250" y="90443"/>
            <a:ext cx="8777605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170"/>
              </a:lnSpc>
            </a:pPr>
            <a:r>
              <a:rPr sz="2700" b="1" spc="-20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nh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ce</a:t>
            </a:r>
            <a:r>
              <a:rPr sz="2700" b="1" spc="-20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Pe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esta</a:t>
            </a:r>
            <a:r>
              <a:rPr sz="2700" b="1" spc="-10" dirty="0">
                <a:solidFill>
                  <a:srgbClr val="0433FF"/>
                </a:solidFill>
                <a:latin typeface="Arial"/>
                <a:cs typeface="Arial"/>
              </a:rPr>
              <a:t>l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H-m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od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(EP-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H)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ob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serve</a:t>
            </a:r>
            <a:r>
              <a:rPr sz="2700" b="1" spc="-20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spc="-15" dirty="0">
                <a:solidFill>
                  <a:srgbClr val="0433FF"/>
                </a:solidFill>
                <a:latin typeface="Arial"/>
                <a:cs typeface="Arial"/>
              </a:rPr>
              <a:t>with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2700" b="1" baseline="-6172" dirty="0">
                <a:solidFill>
                  <a:srgbClr val="0433FF"/>
                </a:solidFill>
                <a:latin typeface="Arial"/>
                <a:cs typeface="Arial"/>
              </a:rPr>
              <a:t>98</a:t>
            </a:r>
            <a:endParaRPr sz="2700" baseline="-6172">
              <a:latin typeface="Arial"/>
              <a:cs typeface="Arial"/>
            </a:endParaRPr>
          </a:p>
          <a:p>
            <a:pPr algn="ctr">
              <a:lnSpc>
                <a:spcPts val="3170"/>
              </a:lnSpc>
            </a:pPr>
            <a:r>
              <a:rPr sz="2700" b="1" spc="-20" dirty="0">
                <a:solidFill>
                  <a:srgbClr val="0433FF"/>
                </a:solidFill>
                <a:latin typeface="Arial"/>
                <a:cs typeface="Arial"/>
              </a:rPr>
              <a:t>&lt;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1</a:t>
            </a:r>
            <a:r>
              <a:rPr sz="2700" b="1" spc="-10" dirty="0">
                <a:solidFill>
                  <a:srgbClr val="0433FF"/>
                </a:solidFill>
                <a:latin typeface="Arial"/>
                <a:cs typeface="Arial"/>
              </a:rPr>
              <a:t>.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7</a:t>
            </a:r>
            <a:r>
              <a:rPr sz="2700" b="1" spc="-10" dirty="0">
                <a:solidFill>
                  <a:srgbClr val="0433FF"/>
                </a:solidFill>
                <a:latin typeface="Arial"/>
                <a:cs typeface="Arial"/>
              </a:rPr>
              <a:t>,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2700" b="1" spc="-10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gh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er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2700" b="1" spc="-20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H-m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od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2700" b="1" spc="-20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tem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p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era</a:t>
            </a:r>
            <a:r>
              <a:rPr sz="2700" b="1" spc="-1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u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re</a:t>
            </a:r>
            <a:r>
              <a:rPr sz="2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p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700" b="1" spc="-25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700" b="1" dirty="0">
                <a:solidFill>
                  <a:srgbClr val="0433FF"/>
                </a:solidFill>
                <a:latin typeface="Arial"/>
                <a:cs typeface="Arial"/>
              </a:rPr>
              <a:t>esta</a:t>
            </a:r>
            <a:r>
              <a:rPr sz="2700" b="1" spc="-10" dirty="0">
                <a:solidFill>
                  <a:srgbClr val="0433FF"/>
                </a:solidFill>
                <a:latin typeface="Arial"/>
                <a:cs typeface="Arial"/>
              </a:rPr>
              <a:t>l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52700" y="1295400"/>
            <a:ext cx="1041400" cy="4775200"/>
          </a:xfrm>
          <a:custGeom>
            <a:avLst/>
            <a:gdLst/>
            <a:ahLst/>
            <a:cxnLst/>
            <a:rect l="l" t="t" r="r" b="b"/>
            <a:pathLst>
              <a:path w="1041400" h="4775200">
                <a:moveTo>
                  <a:pt x="0" y="0"/>
                </a:moveTo>
                <a:lnTo>
                  <a:pt x="1041400" y="0"/>
                </a:lnTo>
                <a:lnTo>
                  <a:pt x="1041400" y="4775200"/>
                </a:lnTo>
                <a:lnTo>
                  <a:pt x="0" y="4775200"/>
                </a:lnTo>
                <a:lnTo>
                  <a:pt x="0" y="0"/>
                </a:lnTo>
                <a:close/>
              </a:path>
            </a:pathLst>
          </a:custGeom>
          <a:solidFill>
            <a:srgbClr val="BE38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31239" y="1838449"/>
            <a:ext cx="10160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203ED7"/>
                </a:solidFill>
                <a:latin typeface="Arial"/>
                <a:cs typeface="Arial"/>
              </a:rPr>
              <a:t>PNB</a:t>
            </a:r>
            <a:r>
              <a:rPr sz="1200" b="1" spc="-5" dirty="0">
                <a:solidFill>
                  <a:srgbClr val="203ED7"/>
                </a:solidFill>
                <a:latin typeface="Arial"/>
                <a:cs typeface="Arial"/>
              </a:rPr>
              <a:t>I/10 </a:t>
            </a:r>
            <a:r>
              <a:rPr sz="1200" b="1" spc="-10" dirty="0">
                <a:solidFill>
                  <a:srgbClr val="203ED7"/>
                </a:solidFill>
                <a:latin typeface="Arial"/>
                <a:cs typeface="Arial"/>
              </a:rPr>
              <a:t>[MW</a:t>
            </a:r>
            <a:r>
              <a:rPr sz="1200" b="1" dirty="0">
                <a:solidFill>
                  <a:srgbClr val="203ED7"/>
                </a:solidFill>
                <a:latin typeface="Arial"/>
                <a:cs typeface="Arial"/>
              </a:rPr>
              <a:t>]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9240" y="1988815"/>
            <a:ext cx="283464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Pr</a:t>
            </a:r>
            <a:r>
              <a:rPr sz="2000" b="1" spc="-10" dirty="0">
                <a:latin typeface="Arial"/>
                <a:cs typeface="Arial"/>
              </a:rPr>
              <a:t>ofile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</a:t>
            </a:r>
            <a:r>
              <a:rPr sz="2000" b="1" spc="-15" dirty="0">
                <a:latin typeface="Arial"/>
                <a:cs typeface="Arial"/>
              </a:rPr>
              <a:t>h</a:t>
            </a:r>
            <a:r>
              <a:rPr sz="2000" b="1" dirty="0">
                <a:latin typeface="Arial"/>
                <a:cs typeface="Arial"/>
              </a:rPr>
              <a:t>aracter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za</a:t>
            </a:r>
            <a:r>
              <a:rPr sz="2000" b="1" spc="-10" dirty="0">
                <a:latin typeface="Arial"/>
                <a:cs typeface="Arial"/>
              </a:rPr>
              <a:t>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57500" y="1968500"/>
            <a:ext cx="457200" cy="3683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55532" y="2089409"/>
            <a:ext cx="279400" cy="337057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203ED7"/>
                </a:solidFill>
                <a:latin typeface="Arial"/>
                <a:cs typeface="Arial"/>
              </a:rPr>
              <a:t>Enhanced</a:t>
            </a:r>
            <a:r>
              <a:rPr sz="2000" b="1" spc="-5" dirty="0">
                <a:solidFill>
                  <a:srgbClr val="203ED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3ED7"/>
                </a:solidFill>
                <a:latin typeface="Arial"/>
                <a:cs typeface="Arial"/>
              </a:rPr>
              <a:t>Pedestal</a:t>
            </a:r>
            <a:r>
              <a:rPr sz="2000" b="1" spc="-5" dirty="0">
                <a:solidFill>
                  <a:srgbClr val="203ED7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3ED7"/>
                </a:solidFill>
                <a:latin typeface="Arial"/>
                <a:cs typeface="Arial"/>
              </a:rPr>
              <a:t>H-mode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86731" y="6638380"/>
            <a:ext cx="15303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434DD6"/>
                </a:solidFill>
                <a:latin typeface="Arial"/>
                <a:cs typeface="Arial"/>
              </a:rPr>
              <a:t>28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1040" y="2587749"/>
            <a:ext cx="127444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6985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0" dirty="0">
                <a:latin typeface="Arial"/>
                <a:cs typeface="Arial"/>
              </a:rPr>
              <a:t>ns</a:t>
            </a:r>
            <a:r>
              <a:rPr sz="1200" b="1" spc="-5" dirty="0">
                <a:latin typeface="Arial"/>
                <a:cs typeface="Arial"/>
              </a:rPr>
              <a:t>ity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Stored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10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-10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5992" y="3771487"/>
            <a:ext cx="1028065" cy="2004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085">
              <a:lnSpc>
                <a:spcPct val="100000"/>
              </a:lnSpc>
            </a:pPr>
            <a:r>
              <a:rPr sz="2250" spc="-1240" dirty="0">
                <a:latin typeface="Arial Unicode MS"/>
                <a:cs typeface="Arial Unicode MS"/>
              </a:rPr>
              <a:t>⌧</a:t>
            </a:r>
            <a:r>
              <a:rPr sz="2400" i="1" spc="427" baseline="-12152" dirty="0">
                <a:latin typeface="Arial"/>
                <a:cs typeface="Arial"/>
              </a:rPr>
              <a:t>E</a:t>
            </a:r>
            <a:endParaRPr sz="2400" baseline="-12152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spc="-1290" dirty="0">
                <a:latin typeface="Arial Unicode MS"/>
                <a:cs typeface="Arial Unicode MS"/>
              </a:rPr>
              <a:t>⌧</a:t>
            </a:r>
            <a:r>
              <a:rPr sz="2400" i="1" spc="750" baseline="-12152" dirty="0">
                <a:latin typeface="Arial"/>
                <a:cs typeface="Arial"/>
              </a:rPr>
              <a:t>E</a:t>
            </a:r>
            <a:r>
              <a:rPr sz="2300" i="1" spc="10" dirty="0">
                <a:latin typeface="Garamond"/>
                <a:cs typeface="Garamond"/>
              </a:rPr>
              <a:t>/</a:t>
            </a:r>
            <a:r>
              <a:rPr sz="2300" spc="-1290" dirty="0">
                <a:latin typeface="Arial Unicode MS"/>
                <a:cs typeface="Arial Unicode MS"/>
              </a:rPr>
              <a:t>⌧</a:t>
            </a:r>
            <a:r>
              <a:rPr sz="2400" i="1" spc="547" baseline="-12152" dirty="0">
                <a:latin typeface="Arial"/>
                <a:cs typeface="Arial"/>
              </a:rPr>
              <a:t>H</a:t>
            </a:r>
            <a:r>
              <a:rPr sz="1725" spc="82" baseline="-28985" dirty="0">
                <a:latin typeface="Verdana"/>
                <a:cs typeface="Verdana"/>
              </a:rPr>
              <a:t>98</a:t>
            </a:r>
            <a:endParaRPr sz="1725" baseline="-28985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614680">
              <a:lnSpc>
                <a:spcPct val="100000"/>
              </a:lnSpc>
              <a:spcBef>
                <a:spcPts val="2105"/>
              </a:spcBef>
            </a:pPr>
            <a:r>
              <a:rPr sz="1850" i="1" spc="100" dirty="0">
                <a:latin typeface="Palatino Linotype"/>
                <a:cs typeface="Palatino Linotype"/>
              </a:rPr>
              <a:t>D</a:t>
            </a:r>
            <a:r>
              <a:rPr sz="1950" i="1" spc="375" baseline="-12820" dirty="0">
                <a:latin typeface="Meiryo"/>
                <a:cs typeface="Meiryo"/>
              </a:rPr>
              <a:t>↵</a:t>
            </a:r>
            <a:endParaRPr sz="1950" baseline="-12820">
              <a:latin typeface="Meiryo"/>
              <a:cs typeface="Meiry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640" y="1979235"/>
            <a:ext cx="8626475" cy="161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0" marR="5080" indent="-285750">
              <a:lnSpc>
                <a:spcPts val="1700"/>
              </a:lnSpc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Compare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wi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resul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f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rom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1500" spc="-10" dirty="0">
                <a:solidFill>
                  <a:srgbClr val="0433FF"/>
                </a:solidFill>
                <a:latin typeface="Arial"/>
                <a:cs typeface="Arial"/>
              </a:rPr>
              <a:t>STX,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and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emphasize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on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pede</a:t>
            </a:r>
            <a:r>
              <a:rPr sz="15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al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wid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dependence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on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pede</a:t>
            </a:r>
            <a:r>
              <a:rPr sz="15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al 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poloida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l β</a:t>
            </a:r>
            <a:endParaRPr sz="1500" dirty="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36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Build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pede</a:t>
            </a:r>
            <a:r>
              <a:rPr sz="15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al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da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abase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f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or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15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ing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EPED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model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 smtClean="0">
                <a:solidFill>
                  <a:srgbClr val="0433FF"/>
                </a:solidFill>
                <a:latin typeface="Arial"/>
                <a:cs typeface="Arial"/>
              </a:rPr>
              <a:t>on</a:t>
            </a:r>
            <a:r>
              <a:rPr lang="en-US"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lang="en-US" sz="1500" spc="-5" dirty="0" smtClean="0">
                <a:solidFill>
                  <a:srgbClr val="0433FF"/>
                </a:solidFill>
                <a:latin typeface="Arial"/>
                <a:cs typeface="Arial"/>
              </a:rPr>
              <a:t>STs</a:t>
            </a:r>
            <a:endParaRPr sz="1500" dirty="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40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Assess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pede</a:t>
            </a:r>
            <a:r>
              <a:rPr sz="15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al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abili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y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in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bo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andard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and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snow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lake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con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igura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ions</a:t>
            </a:r>
            <a:endParaRPr sz="15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15" dirty="0">
                <a:latin typeface="Arial"/>
                <a:cs typeface="Arial"/>
              </a:rPr>
              <a:t>FY15</a:t>
            </a:r>
            <a:r>
              <a:rPr sz="1900" spc="-10" dirty="0">
                <a:latin typeface="Arial"/>
                <a:cs typeface="Arial"/>
              </a:rPr>
              <a:t>: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</a:t>
            </a:r>
            <a:r>
              <a:rPr sz="1900" dirty="0">
                <a:latin typeface="Arial"/>
                <a:cs typeface="Arial"/>
              </a:rPr>
              <a:t>den</a:t>
            </a:r>
            <a:r>
              <a:rPr sz="1900" spc="-10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i</a:t>
            </a:r>
            <a:r>
              <a:rPr sz="1900" spc="-10" dirty="0">
                <a:latin typeface="Arial"/>
                <a:cs typeface="Arial"/>
              </a:rPr>
              <a:t>f</a:t>
            </a:r>
            <a:r>
              <a:rPr sz="1900" dirty="0">
                <a:latin typeface="Arial"/>
                <a:cs typeface="Arial"/>
              </a:rPr>
              <a:t>y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he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underlying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mechanisms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con</a:t>
            </a:r>
            <a:r>
              <a:rPr sz="1900" spc="-10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rolling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he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pede</a:t>
            </a:r>
            <a:r>
              <a:rPr sz="1900" spc="-10" dirty="0">
                <a:latin typeface="Arial"/>
                <a:cs typeface="Arial"/>
              </a:rPr>
              <a:t>st</a:t>
            </a:r>
            <a:r>
              <a:rPr sz="1900" dirty="0">
                <a:latin typeface="Arial"/>
                <a:cs typeface="Arial"/>
              </a:rPr>
              <a:t>al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st</a:t>
            </a:r>
            <a:r>
              <a:rPr sz="1900" dirty="0">
                <a:latin typeface="Arial"/>
                <a:cs typeface="Arial"/>
              </a:rPr>
              <a:t>ru</a:t>
            </a:r>
            <a:r>
              <a:rPr sz="1900" spc="-10" dirty="0">
                <a:latin typeface="Arial"/>
                <a:cs typeface="Arial"/>
              </a:rPr>
              <a:t>ct</a:t>
            </a:r>
            <a:r>
              <a:rPr sz="1900" dirty="0">
                <a:latin typeface="Arial"/>
                <a:cs typeface="Arial"/>
              </a:rPr>
              <a:t>ure</a:t>
            </a:r>
          </a:p>
          <a:p>
            <a:pPr marL="469900">
              <a:lnSpc>
                <a:spcPct val="100000"/>
              </a:lnSpc>
              <a:spcBef>
                <a:spcPts val="520"/>
              </a:spcBef>
              <a:tabLst>
                <a:tab pos="755015" algn="l"/>
              </a:tabLst>
            </a:pP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–	Leverage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high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spa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ial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resolu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ion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edge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diagno</a:t>
            </a:r>
            <a:r>
              <a:rPr sz="15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ics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(e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.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g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., </a:t>
            </a:r>
            <a:r>
              <a:rPr sz="1500" spc="-10" dirty="0">
                <a:solidFill>
                  <a:srgbClr val="0433FF"/>
                </a:solidFill>
                <a:latin typeface="Arial"/>
                <a:cs typeface="Arial"/>
              </a:rPr>
              <a:t>BES,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ME-SXR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, 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bolome</a:t>
            </a:r>
            <a:r>
              <a:rPr sz="15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500" dirty="0">
                <a:solidFill>
                  <a:srgbClr val="0433FF"/>
                </a:solidFill>
                <a:latin typeface="Arial"/>
                <a:cs typeface="Arial"/>
              </a:rPr>
              <a:t>er)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4236771"/>
            <a:ext cx="841438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900" spc="-15" dirty="0">
                <a:latin typeface="Arial"/>
                <a:cs typeface="Arial"/>
              </a:rPr>
              <a:t>FY16</a:t>
            </a:r>
            <a:r>
              <a:rPr sz="1500" spc="-5" dirty="0">
                <a:latin typeface="Arial"/>
                <a:cs typeface="Arial"/>
              </a:rPr>
              <a:t>: </a:t>
            </a:r>
            <a:r>
              <a:rPr sz="1900" dirty="0">
                <a:latin typeface="Arial"/>
                <a:cs typeface="Arial"/>
              </a:rPr>
              <a:t>Experimen</a:t>
            </a:r>
            <a:r>
              <a:rPr sz="1900" spc="-10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s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will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pe</a:t>
            </a:r>
            <a:r>
              <a:rPr sz="1900" spc="-10" dirty="0">
                <a:latin typeface="Arial"/>
                <a:cs typeface="Arial"/>
              </a:rPr>
              <a:t>rf</a:t>
            </a:r>
            <a:r>
              <a:rPr sz="1900" dirty="0">
                <a:latin typeface="Arial"/>
                <a:cs typeface="Arial"/>
              </a:rPr>
              <a:t>ormed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o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con</a:t>
            </a:r>
            <a:r>
              <a:rPr sz="1900" spc="-10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rol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he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impuri</a:t>
            </a:r>
            <a:r>
              <a:rPr sz="1900" spc="-10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y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accumula</a:t>
            </a:r>
            <a:r>
              <a:rPr sz="1900" spc="-10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ion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4516171"/>
            <a:ext cx="3285490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0" dirty="0">
                <a:latin typeface="Arial"/>
                <a:cs typeface="Arial"/>
              </a:rPr>
              <a:t>the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pede</a:t>
            </a:r>
            <a:r>
              <a:rPr sz="1900" spc="-10" dirty="0">
                <a:latin typeface="Arial"/>
                <a:cs typeface="Arial"/>
              </a:rPr>
              <a:t>st</a:t>
            </a:r>
            <a:r>
              <a:rPr sz="1900" dirty="0">
                <a:latin typeface="Arial"/>
                <a:cs typeface="Arial"/>
              </a:rPr>
              <a:t>al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using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hese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ool</a:t>
            </a:r>
            <a:r>
              <a:rPr sz="1900" spc="-10" dirty="0">
                <a:latin typeface="Arial"/>
                <a:cs typeface="Arial"/>
              </a:rPr>
              <a:t>s: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36039" y="4847026"/>
            <a:ext cx="503809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FF2600"/>
              </a:buClr>
              <a:buFont typeface="Arial"/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2600"/>
                </a:solidFill>
                <a:latin typeface="Arial"/>
                <a:cs typeface="Arial"/>
              </a:rPr>
              <a:t>Li</a:t>
            </a:r>
            <a:r>
              <a:rPr sz="1400" spc="-5" dirty="0">
                <a:solidFill>
                  <a:srgbClr val="FF2600"/>
                </a:solidFill>
                <a:latin typeface="Arial"/>
                <a:cs typeface="Arial"/>
              </a:rPr>
              <a:t>thium </a:t>
            </a:r>
            <a:r>
              <a:rPr sz="1400" dirty="0">
                <a:solidFill>
                  <a:srgbClr val="FF2600"/>
                </a:solidFill>
                <a:latin typeface="Arial"/>
                <a:cs typeface="Arial"/>
              </a:rPr>
              <a:t>granule</a:t>
            </a:r>
            <a:r>
              <a:rPr sz="14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2600"/>
                </a:solidFill>
                <a:latin typeface="Arial"/>
                <a:cs typeface="Arial"/>
              </a:rPr>
              <a:t>inje</a:t>
            </a:r>
            <a:r>
              <a:rPr sz="1400" spc="-10" dirty="0">
                <a:solidFill>
                  <a:srgbClr val="FF2600"/>
                </a:solidFill>
                <a:latin typeface="Arial"/>
                <a:cs typeface="Arial"/>
              </a:rPr>
              <a:t>ct</a:t>
            </a:r>
            <a:r>
              <a:rPr sz="1400" dirty="0">
                <a:solidFill>
                  <a:srgbClr val="FF2600"/>
                </a:solidFill>
                <a:latin typeface="Arial"/>
                <a:cs typeface="Arial"/>
              </a:rPr>
              <a:t>ion</a:t>
            </a:r>
            <a:r>
              <a:rPr sz="14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2600"/>
                </a:solidFill>
                <a:latin typeface="Arial"/>
                <a:cs typeface="Arial"/>
              </a:rPr>
              <a:t>(L</a:t>
            </a:r>
            <a:r>
              <a:rPr sz="1400" spc="-10" dirty="0">
                <a:solidFill>
                  <a:srgbClr val="FF2600"/>
                </a:solidFill>
                <a:latin typeface="Arial"/>
                <a:cs typeface="Arial"/>
              </a:rPr>
              <a:t>GI</a:t>
            </a:r>
            <a:r>
              <a:rPr sz="1400" dirty="0">
                <a:solidFill>
                  <a:srgbClr val="FF2600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Clr>
                <a:srgbClr val="FF2600"/>
              </a:buClr>
              <a:buFont typeface="Arial"/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FF2600"/>
                </a:solidFill>
                <a:latin typeface="Arial"/>
                <a:cs typeface="Arial"/>
              </a:rPr>
              <a:t>3D</a:t>
            </a:r>
            <a:r>
              <a:rPr sz="14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2600"/>
                </a:solidFill>
                <a:latin typeface="Arial"/>
                <a:cs typeface="Arial"/>
              </a:rPr>
              <a:t>magne</a:t>
            </a:r>
            <a:r>
              <a:rPr sz="1400" spc="-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FF2600"/>
                </a:solidFill>
                <a:latin typeface="Arial"/>
                <a:cs typeface="Arial"/>
              </a:rPr>
              <a:t>ic</a:t>
            </a:r>
            <a:r>
              <a:rPr sz="14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2600"/>
                </a:solidFill>
                <a:latin typeface="Arial"/>
                <a:cs typeface="Arial"/>
              </a:rPr>
              <a:t>pe</a:t>
            </a:r>
            <a:r>
              <a:rPr sz="1400" spc="-5" dirty="0">
                <a:solidFill>
                  <a:srgbClr val="FF2600"/>
                </a:solidFill>
                <a:latin typeface="Arial"/>
                <a:cs typeface="Arial"/>
              </a:rPr>
              <a:t>rt</a:t>
            </a:r>
            <a:r>
              <a:rPr sz="1400" dirty="0">
                <a:solidFill>
                  <a:srgbClr val="FF2600"/>
                </a:solidFill>
                <a:latin typeface="Arial"/>
                <a:cs typeface="Arial"/>
              </a:rPr>
              <a:t>urba</a:t>
            </a:r>
            <a:r>
              <a:rPr sz="1400" spc="-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FF2600"/>
                </a:solidFill>
                <a:latin typeface="Arial"/>
                <a:cs typeface="Arial"/>
              </a:rPr>
              <a:t>ions</a:t>
            </a:r>
            <a:r>
              <a:rPr sz="1400" spc="-5" dirty="0">
                <a:solidFill>
                  <a:srgbClr val="FF2600"/>
                </a:solidFill>
                <a:latin typeface="Arial"/>
                <a:cs typeface="Arial"/>
              </a:rPr>
              <a:t> f</a:t>
            </a:r>
            <a:r>
              <a:rPr sz="1400" dirty="0">
                <a:solidFill>
                  <a:srgbClr val="FF2600"/>
                </a:solidFill>
                <a:latin typeface="Arial"/>
                <a:cs typeface="Arial"/>
              </a:rPr>
              <a:t>or</a:t>
            </a:r>
            <a:r>
              <a:rPr sz="14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2600"/>
                </a:solidFill>
                <a:latin typeface="Arial"/>
                <a:cs typeface="Arial"/>
              </a:rPr>
              <a:t>ELM</a:t>
            </a:r>
            <a:r>
              <a:rPr sz="14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2600"/>
                </a:solidFill>
                <a:latin typeface="Arial"/>
                <a:cs typeface="Arial"/>
              </a:rPr>
              <a:t>pacing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Clr>
                <a:srgbClr val="FF2600"/>
              </a:buClr>
              <a:buFont typeface="Arial"/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Upward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evapora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or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Clr>
                <a:srgbClr val="FF2600"/>
              </a:buClr>
              <a:buFont typeface="Arial"/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Supersonic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gas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inje</a:t>
            </a:r>
            <a:r>
              <a:rPr sz="1400" spc="-10" dirty="0">
                <a:solidFill>
                  <a:srgbClr val="4F7A28"/>
                </a:solidFill>
                <a:latin typeface="Arial"/>
                <a:cs typeface="Arial"/>
              </a:rPr>
              <a:t>ct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ion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F7A28"/>
                </a:solidFill>
                <a:latin typeface="Arial"/>
                <a:cs typeface="Arial"/>
              </a:rPr>
              <a:t>(SGI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)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 f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or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ELM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 t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riggering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and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 f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ueling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Clr>
                <a:srgbClr val="FF2600"/>
              </a:buClr>
              <a:buFont typeface="Arial"/>
              <a:buChar char="•"/>
              <a:tabLst>
                <a:tab pos="241300" algn="l"/>
              </a:tabLst>
            </a:pPr>
            <a:r>
              <a:rPr sz="1400" spc="-10" dirty="0">
                <a:solidFill>
                  <a:srgbClr val="4F7A28"/>
                </a:solidFill>
                <a:latin typeface="Arial"/>
                <a:cs typeface="Arial"/>
              </a:rPr>
              <a:t>Attemp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t t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o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F7A28"/>
                </a:solidFill>
                <a:latin typeface="Arial"/>
                <a:cs typeface="Arial"/>
              </a:rPr>
              <a:t>st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reng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hen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Edge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Harmonic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4F7A28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scilla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ion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(EH</a:t>
            </a:r>
            <a:r>
              <a:rPr sz="1400" spc="-15" dirty="0">
                <a:solidFill>
                  <a:srgbClr val="4F7A28"/>
                </a:solidFill>
                <a:latin typeface="Arial"/>
                <a:cs typeface="Arial"/>
              </a:rPr>
              <a:t>O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20"/>
              </a:spcBef>
              <a:buClr>
                <a:srgbClr val="FF2600"/>
              </a:buClr>
              <a:buFont typeface="Arial"/>
              <a:buChar char="•"/>
              <a:tabLst>
                <a:tab pos="241300" algn="l"/>
              </a:tabLst>
            </a:pP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Snow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flake t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o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reduce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dive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rt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or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erosion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impuri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y</a:t>
            </a:r>
            <a:r>
              <a:rPr sz="1400" spc="-5" dirty="0">
                <a:solidFill>
                  <a:srgbClr val="4F7A2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F7A28"/>
                </a:solidFill>
                <a:latin typeface="Arial"/>
                <a:cs typeface="Arial"/>
              </a:rPr>
              <a:t>source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578600"/>
            <a:ext cx="9143998" cy="27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9400" y="6654800"/>
            <a:ext cx="596900" cy="16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1640" y="67452"/>
            <a:ext cx="8361680" cy="1845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310515" indent="-29845">
              <a:lnSpc>
                <a:spcPts val="3200"/>
              </a:lnSpc>
            </a:pP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X-U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pg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ra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433FF"/>
                </a:solidFill>
                <a:latin typeface="Arial"/>
                <a:cs typeface="Arial"/>
              </a:rPr>
              <a:t>with</a:t>
            </a:r>
            <a:r>
              <a:rPr sz="2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nh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ce</a:t>
            </a:r>
            <a:r>
              <a:rPr sz="2800" b="1" spc="-20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ca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p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b</a:t>
            </a:r>
            <a:r>
              <a:rPr sz="2800" b="1" spc="-10" dirty="0">
                <a:solidFill>
                  <a:srgbClr val="0433FF"/>
                </a:solidFill>
                <a:latin typeface="Arial"/>
                <a:cs typeface="Arial"/>
              </a:rPr>
              <a:t>iliti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es</a:t>
            </a:r>
            <a:r>
              <a:rPr sz="2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0433FF"/>
                </a:solidFill>
                <a:latin typeface="Arial"/>
                <a:cs typeface="Arial"/>
              </a:rPr>
              <a:t>will</a:t>
            </a:r>
            <a:r>
              <a:rPr sz="2800" b="1" spc="-10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ub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sta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800" b="1" spc="-10" dirty="0">
                <a:solidFill>
                  <a:srgbClr val="0433FF"/>
                </a:solidFill>
                <a:latin typeface="Arial"/>
                <a:cs typeface="Arial"/>
              </a:rPr>
              <a:t>ti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2800" b="1" spc="-10" dirty="0">
                <a:solidFill>
                  <a:srgbClr val="0433FF"/>
                </a:solidFill>
                <a:latin typeface="Arial"/>
                <a:cs typeface="Arial"/>
              </a:rPr>
              <a:t>ll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y</a:t>
            </a:r>
            <a:r>
              <a:rPr sz="2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exte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800" b="1" spc="-20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H-m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od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p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esta</a:t>
            </a:r>
            <a:r>
              <a:rPr sz="2800" b="1" spc="-10" dirty="0">
                <a:solidFill>
                  <a:srgbClr val="0433FF"/>
                </a:solidFill>
                <a:latin typeface="Arial"/>
                <a:cs typeface="Arial"/>
              </a:rPr>
              <a:t>l</a:t>
            </a:r>
            <a:r>
              <a:rPr sz="2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2800" b="1" spc="-1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800" b="1" spc="-25" dirty="0">
                <a:solidFill>
                  <a:srgbClr val="0433FF"/>
                </a:solidFill>
                <a:latin typeface="Arial"/>
                <a:cs typeface="Arial"/>
              </a:rPr>
              <a:t>ud</a:t>
            </a:r>
            <a:r>
              <a:rPr sz="2800" b="1" spc="-10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2800" b="1" dirty="0">
                <a:solidFill>
                  <a:srgbClr val="0433FF"/>
                </a:solidFill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33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200"/>
              </a:lnSpc>
              <a:buFont typeface="Arial"/>
              <a:buChar char="•"/>
              <a:tabLst>
                <a:tab pos="355600" algn="l"/>
                <a:tab pos="1132840" algn="l"/>
              </a:tabLst>
            </a:pPr>
            <a:r>
              <a:rPr sz="1900" spc="-15" dirty="0">
                <a:latin typeface="Arial"/>
                <a:cs typeface="Arial"/>
              </a:rPr>
              <a:t>FY15</a:t>
            </a:r>
            <a:r>
              <a:rPr sz="1900" spc="-10" dirty="0">
                <a:latin typeface="Arial"/>
                <a:cs typeface="Arial"/>
              </a:rPr>
              <a:t>:	Characterize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he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H-Mode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pede</a:t>
            </a:r>
            <a:r>
              <a:rPr sz="1900" spc="-10" dirty="0">
                <a:latin typeface="Arial"/>
                <a:cs typeface="Arial"/>
              </a:rPr>
              <a:t>st</a:t>
            </a:r>
            <a:r>
              <a:rPr sz="1900" dirty="0">
                <a:latin typeface="Arial"/>
                <a:cs typeface="Arial"/>
              </a:rPr>
              <a:t>al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st</a:t>
            </a:r>
            <a:r>
              <a:rPr sz="1900" dirty="0">
                <a:latin typeface="Arial"/>
                <a:cs typeface="Arial"/>
              </a:rPr>
              <a:t>ru</a:t>
            </a:r>
            <a:r>
              <a:rPr sz="1900" spc="-10" dirty="0">
                <a:latin typeface="Arial"/>
                <a:cs typeface="Arial"/>
              </a:rPr>
              <a:t>ct</a:t>
            </a:r>
            <a:r>
              <a:rPr sz="1900" dirty="0">
                <a:latin typeface="Arial"/>
                <a:cs typeface="Arial"/>
              </a:rPr>
              <a:t>ure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</a:t>
            </a:r>
            <a:r>
              <a:rPr sz="1900" spc="-10" dirty="0">
                <a:latin typeface="Arial"/>
                <a:cs typeface="Arial"/>
              </a:rPr>
              <a:t>t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increased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B</a:t>
            </a:r>
            <a:r>
              <a:rPr sz="1875" spc="7" baseline="-6666" dirty="0">
                <a:latin typeface="Arial"/>
                <a:cs typeface="Arial"/>
              </a:rPr>
              <a:t>T</a:t>
            </a:r>
            <a:r>
              <a:rPr sz="1900" spc="-10" dirty="0">
                <a:latin typeface="Arial"/>
                <a:cs typeface="Arial"/>
              </a:rPr>
              <a:t>,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</a:t>
            </a:r>
            <a:r>
              <a:rPr sz="1875" spc="7" baseline="-6666" dirty="0">
                <a:latin typeface="Arial"/>
                <a:cs typeface="Arial"/>
              </a:rPr>
              <a:t>p</a:t>
            </a:r>
            <a:r>
              <a:rPr sz="1900" spc="-10" dirty="0">
                <a:latin typeface="Arial"/>
                <a:cs typeface="Arial"/>
              </a:rPr>
              <a:t>,</a:t>
            </a:r>
            <a:r>
              <a:rPr sz="1900" spc="-5" dirty="0">
                <a:latin typeface="Arial"/>
                <a:cs typeface="Arial"/>
              </a:rPr>
              <a:t> and </a:t>
            </a:r>
            <a:r>
              <a:rPr sz="1900" dirty="0">
                <a:latin typeface="Arial"/>
                <a:cs typeface="Arial"/>
              </a:rPr>
              <a:t>N</a:t>
            </a:r>
            <a:r>
              <a:rPr sz="1900" spc="-10" dirty="0">
                <a:latin typeface="Arial"/>
                <a:cs typeface="Arial"/>
              </a:rPr>
              <a:t>BI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hea</a:t>
            </a:r>
            <a:r>
              <a:rPr sz="1900" spc="-10" dirty="0">
                <a:latin typeface="Arial"/>
                <a:cs typeface="Arial"/>
              </a:rPr>
              <a:t>t</a:t>
            </a:r>
            <a:r>
              <a:rPr sz="1900" dirty="0">
                <a:latin typeface="Arial"/>
                <a:cs typeface="Arial"/>
              </a:rPr>
              <a:t>ing</a:t>
            </a:r>
            <a:r>
              <a:rPr sz="1900" spc="-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power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1308100"/>
            <a:ext cx="317500" cy="1981200"/>
          </a:xfrm>
          <a:custGeom>
            <a:avLst/>
            <a:gdLst/>
            <a:ahLst/>
            <a:cxnLst/>
            <a:rect l="l" t="t" r="r" b="b"/>
            <a:pathLst>
              <a:path w="317500" h="1981200">
                <a:moveTo>
                  <a:pt x="0" y="1981200"/>
                </a:moveTo>
                <a:lnTo>
                  <a:pt x="0" y="0"/>
                </a:lnTo>
                <a:lnTo>
                  <a:pt x="317500" y="0"/>
                </a:lnTo>
                <a:lnTo>
                  <a:pt x="317500" y="1981200"/>
                </a:lnTo>
                <a:lnTo>
                  <a:pt x="0" y="1981200"/>
                </a:lnTo>
              </a:path>
            </a:pathLst>
          </a:custGeom>
          <a:solidFill>
            <a:srgbClr val="4F7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173" y="1393932"/>
            <a:ext cx="254000" cy="18167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53D5FD"/>
                </a:solidFill>
                <a:latin typeface="Arial"/>
                <a:cs typeface="Arial"/>
              </a:rPr>
              <a:t>Characterization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3949700"/>
            <a:ext cx="317500" cy="1981200"/>
          </a:xfrm>
          <a:custGeom>
            <a:avLst/>
            <a:gdLst/>
            <a:ahLst/>
            <a:cxnLst/>
            <a:rect l="l" t="t" r="r" b="b"/>
            <a:pathLst>
              <a:path w="317500" h="1981200">
                <a:moveTo>
                  <a:pt x="0" y="1981200"/>
                </a:moveTo>
                <a:lnTo>
                  <a:pt x="0" y="0"/>
                </a:lnTo>
                <a:lnTo>
                  <a:pt x="317500" y="0"/>
                </a:lnTo>
                <a:lnTo>
                  <a:pt x="317500" y="1981200"/>
                </a:lnTo>
                <a:lnTo>
                  <a:pt x="0" y="1981200"/>
                </a:lnTo>
              </a:path>
            </a:pathLst>
          </a:custGeom>
          <a:solidFill>
            <a:srgbClr val="4F7A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7173" y="4521311"/>
            <a:ext cx="254000" cy="8382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53D5FD"/>
                </a:solidFill>
                <a:latin typeface="Arial"/>
                <a:cs typeface="Arial"/>
              </a:rPr>
              <a:t>Control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908800" y="4920734"/>
            <a:ext cx="1066800" cy="184666"/>
          </a:xfrm>
          <a:prstGeom prst="rect">
            <a:avLst/>
          </a:prstGeom>
          <a:solidFill>
            <a:srgbClr val="E32400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20066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this </a:t>
            </a:r>
            <a:r>
              <a:rPr sz="1200" b="1" dirty="0">
                <a:latin typeface="Arial"/>
                <a:cs typeface="Arial"/>
              </a:rPr>
              <a:t>ta</a:t>
            </a:r>
            <a:r>
              <a:rPr sz="1200" b="1" spc="-5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k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83400" y="5844917"/>
            <a:ext cx="1117600" cy="184666"/>
          </a:xfrm>
          <a:prstGeom prst="rect">
            <a:avLst/>
          </a:prstGeom>
          <a:solidFill>
            <a:srgbClr val="E0EDD4"/>
          </a:solidFill>
          <a:ln w="9525">
            <a:solidFill>
              <a:srgbClr val="000000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21336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Backup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6324600" y="5395641"/>
            <a:ext cx="150813" cy="937285"/>
          </a:xfrm>
          <a:prstGeom prst="rightBrace">
            <a:avLst>
              <a:gd name="adj1" fmla="val 4622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>
            <a:off x="6324600" y="4724400"/>
            <a:ext cx="150813" cy="574014"/>
          </a:xfrm>
          <a:prstGeom prst="rightBrace">
            <a:avLst>
              <a:gd name="adj1" fmla="val 4622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1670716"/>
            <a:ext cx="9065261" cy="4231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1594" indent="-342900">
              <a:lnSpc>
                <a:spcPts val="28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Pressure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pede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heigh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scales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square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plasma curren</a:t>
            </a:r>
            <a:r>
              <a:rPr sz="2400" spc="-10" dirty="0">
                <a:latin typeface="Arial"/>
                <a:cs typeface="Arial"/>
              </a:rPr>
              <a:t>t</a:t>
            </a:r>
            <a:endParaRPr sz="24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4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2200" spc="-10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2175" spc="7" baseline="-5747" dirty="0">
                <a:solidFill>
                  <a:srgbClr val="0433FF"/>
                </a:solidFill>
                <a:latin typeface="Arial"/>
                <a:cs typeface="Arial"/>
              </a:rPr>
              <a:t>p</a:t>
            </a:r>
            <a:r>
              <a:rPr sz="2200" spc="-10" dirty="0">
                <a:solidFill>
                  <a:srgbClr val="0433FF"/>
                </a:solidFill>
                <a:latin typeface="Arial"/>
                <a:cs typeface="Arial"/>
              </a:rPr>
              <a:t>:</a:t>
            </a:r>
            <a:r>
              <a:rPr sz="22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33FF"/>
                </a:solidFill>
                <a:latin typeface="Arial"/>
                <a:cs typeface="Arial"/>
              </a:rPr>
              <a:t>1</a:t>
            </a:r>
            <a:r>
              <a:rPr sz="2200" spc="-10" dirty="0">
                <a:solidFill>
                  <a:srgbClr val="0433FF"/>
                </a:solidFill>
                <a:latin typeface="Arial"/>
                <a:cs typeface="Arial"/>
              </a:rPr>
              <a:t>.</a:t>
            </a:r>
            <a:r>
              <a:rPr sz="2200" dirty="0">
                <a:solidFill>
                  <a:srgbClr val="0433FF"/>
                </a:solidFill>
                <a:latin typeface="Arial"/>
                <a:cs typeface="Arial"/>
              </a:rPr>
              <a:t>3</a:t>
            </a:r>
            <a:r>
              <a:rPr sz="22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22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33FF"/>
                </a:solidFill>
                <a:latin typeface="Arial"/>
                <a:cs typeface="Arial"/>
              </a:rPr>
              <a:t>2</a:t>
            </a:r>
            <a:r>
              <a:rPr sz="22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33FF"/>
                </a:solidFill>
                <a:latin typeface="Arial"/>
                <a:cs typeface="Arial"/>
              </a:rPr>
              <a:t>MA</a:t>
            </a:r>
            <a:endParaRPr sz="2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59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Higher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B</a:t>
            </a:r>
            <a:r>
              <a:rPr sz="2400" spc="-15" baseline="-5208" dirty="0">
                <a:latin typeface="Arial"/>
                <a:cs typeface="Arial"/>
              </a:rPr>
              <a:t>T</a:t>
            </a:r>
            <a:r>
              <a:rPr sz="2400" spc="330" baseline="-5208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or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same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q</a:t>
            </a:r>
            <a:r>
              <a:rPr sz="2400" baseline="-25000" dirty="0">
                <a:latin typeface="Arial"/>
                <a:cs typeface="Arial"/>
              </a:rPr>
              <a:t>95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higher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hea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ing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power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reach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β</a:t>
            </a:r>
            <a:r>
              <a:rPr lang="en-US" sz="2400" spc="-5" baseline="-25000" dirty="0" err="1" smtClean="0">
                <a:latin typeface="Arial"/>
                <a:cs typeface="Arial"/>
              </a:rPr>
              <a:t>ped</a:t>
            </a:r>
            <a:r>
              <a:rPr lang="en-US" sz="2400" spc="-5" dirty="0" smtClean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limi</a:t>
            </a:r>
            <a:r>
              <a:rPr sz="2400" spc="-10" dirty="0" smtClean="0">
                <a:latin typeface="Arial"/>
                <a:cs typeface="Arial"/>
              </a:rPr>
              <a:t>t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420"/>
              </a:spcBef>
              <a:tabLst>
                <a:tab pos="755015" algn="l"/>
                <a:tab pos="4094479" algn="l"/>
              </a:tabLst>
            </a:pPr>
            <a:r>
              <a:rPr sz="2200" dirty="0">
                <a:solidFill>
                  <a:srgbClr val="0433FF"/>
                </a:solidFill>
                <a:latin typeface="Arial"/>
                <a:cs typeface="Arial"/>
              </a:rPr>
              <a:t>–	</a:t>
            </a:r>
            <a:r>
              <a:rPr sz="2200" spc="-15" dirty="0">
                <a:solidFill>
                  <a:srgbClr val="0433FF"/>
                </a:solidFill>
                <a:latin typeface="Arial"/>
                <a:cs typeface="Arial"/>
              </a:rPr>
              <a:t>B</a:t>
            </a:r>
            <a:r>
              <a:rPr sz="2175" spc="7" baseline="-5747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200" spc="-10" dirty="0">
                <a:solidFill>
                  <a:srgbClr val="0433FF"/>
                </a:solidFill>
                <a:latin typeface="Arial"/>
                <a:cs typeface="Arial"/>
              </a:rPr>
              <a:t>:</a:t>
            </a:r>
            <a:r>
              <a:rPr sz="2200" spc="-5" dirty="0">
                <a:solidFill>
                  <a:srgbClr val="0433FF"/>
                </a:solidFill>
                <a:latin typeface="Arial"/>
                <a:cs typeface="Arial"/>
              </a:rPr>
              <a:t> 0.</a:t>
            </a:r>
            <a:r>
              <a:rPr sz="2200" dirty="0">
                <a:solidFill>
                  <a:srgbClr val="0433FF"/>
                </a:solidFill>
                <a:latin typeface="Arial"/>
                <a:cs typeface="Arial"/>
              </a:rPr>
              <a:t>5 </a:t>
            </a:r>
            <a:r>
              <a:rPr sz="2200" spc="-10" dirty="0">
                <a:solidFill>
                  <a:srgbClr val="0433FF"/>
                </a:solidFill>
                <a:latin typeface="Arial"/>
                <a:cs typeface="Arial"/>
              </a:rPr>
              <a:t>to</a:t>
            </a:r>
            <a:r>
              <a:rPr sz="22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33FF"/>
                </a:solidFill>
                <a:latin typeface="Arial"/>
                <a:cs typeface="Arial"/>
              </a:rPr>
              <a:t>1</a:t>
            </a:r>
            <a:r>
              <a:rPr sz="2200" spc="-4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spc="-26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200" spc="-10" dirty="0">
                <a:solidFill>
                  <a:srgbClr val="0433FF"/>
                </a:solidFill>
                <a:latin typeface="Arial"/>
                <a:cs typeface="Arial"/>
              </a:rPr>
              <a:t>,</a:t>
            </a:r>
            <a:r>
              <a:rPr sz="2200" spc="-5" dirty="0">
                <a:solidFill>
                  <a:srgbClr val="0433FF"/>
                </a:solidFill>
                <a:latin typeface="Arial"/>
                <a:cs typeface="Arial"/>
              </a:rPr>
              <a:t> an</a:t>
            </a:r>
            <a:r>
              <a:rPr sz="2200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2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433FF"/>
                </a:solidFill>
                <a:latin typeface="Arial"/>
                <a:cs typeface="Arial"/>
              </a:rPr>
              <a:t>P</a:t>
            </a:r>
            <a:r>
              <a:rPr sz="2175" spc="7" baseline="-5747" dirty="0">
                <a:solidFill>
                  <a:srgbClr val="0433FF"/>
                </a:solidFill>
                <a:latin typeface="Arial"/>
                <a:cs typeface="Arial"/>
              </a:rPr>
              <a:t>NBI</a:t>
            </a:r>
            <a:r>
              <a:rPr sz="2175" baseline="-5747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175" spc="-300" baseline="-5747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433FF"/>
                </a:solidFill>
                <a:latin typeface="Arial"/>
                <a:cs typeface="Arial"/>
              </a:rPr>
              <a:t>:</a:t>
            </a:r>
            <a:r>
              <a:rPr sz="22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dirty="0" smtClean="0">
                <a:solidFill>
                  <a:srgbClr val="0433FF"/>
                </a:solidFill>
                <a:latin typeface="Arial"/>
                <a:cs typeface="Arial"/>
              </a:rPr>
              <a:t>5</a:t>
            </a:r>
            <a:r>
              <a:rPr lang="en-US" sz="2200" dirty="0" smtClean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spc="-10" dirty="0" smtClean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200" dirty="0" smtClean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2200" spc="-5" dirty="0" smtClean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dirty="0" smtClean="0">
                <a:solidFill>
                  <a:srgbClr val="0433FF"/>
                </a:solidFill>
                <a:latin typeface="Arial"/>
                <a:cs typeface="Arial"/>
              </a:rPr>
              <a:t>1</a:t>
            </a:r>
            <a:r>
              <a:rPr lang="en-US" sz="2200" dirty="0" smtClean="0">
                <a:solidFill>
                  <a:srgbClr val="0433FF"/>
                </a:solidFill>
                <a:latin typeface="Arial"/>
                <a:cs typeface="Arial"/>
              </a:rPr>
              <a:t>0</a:t>
            </a:r>
            <a:r>
              <a:rPr sz="2200" spc="-5" dirty="0" smtClean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433FF"/>
                </a:solidFill>
                <a:latin typeface="Arial"/>
                <a:cs typeface="Arial"/>
              </a:rPr>
              <a:t>MW</a:t>
            </a:r>
            <a:r>
              <a:rPr sz="22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33FF"/>
                </a:solidFill>
                <a:latin typeface="Arial"/>
                <a:cs typeface="Arial"/>
              </a:rPr>
              <a:t>(</a:t>
            </a:r>
            <a:r>
              <a:rPr sz="2200" dirty="0" smtClean="0">
                <a:solidFill>
                  <a:srgbClr val="0433FF"/>
                </a:solidFill>
                <a:latin typeface="Arial"/>
                <a:cs typeface="Arial"/>
              </a:rPr>
              <a:t>5s</a:t>
            </a:r>
            <a:r>
              <a:rPr sz="2200" dirty="0">
                <a:solidFill>
                  <a:srgbClr val="0433FF"/>
                </a:solidFill>
                <a:latin typeface="Arial"/>
                <a:cs typeface="Arial"/>
              </a:rPr>
              <a:t>)</a:t>
            </a:r>
            <a:r>
              <a:rPr sz="22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0433FF"/>
                </a:solidFill>
                <a:latin typeface="Arial"/>
                <a:cs typeface="Arial"/>
              </a:rPr>
              <a:t>&amp;</a:t>
            </a:r>
            <a:r>
              <a:rPr sz="22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33FF"/>
                </a:solidFill>
                <a:latin typeface="Arial"/>
                <a:cs typeface="Arial"/>
              </a:rPr>
              <a:t>7</a:t>
            </a:r>
            <a:r>
              <a:rPr sz="2200" spc="-10" dirty="0">
                <a:solidFill>
                  <a:srgbClr val="0433FF"/>
                </a:solidFill>
                <a:latin typeface="Arial"/>
                <a:cs typeface="Arial"/>
              </a:rPr>
              <a:t>.</a:t>
            </a:r>
            <a:r>
              <a:rPr sz="2200" dirty="0">
                <a:solidFill>
                  <a:srgbClr val="0433FF"/>
                </a:solidFill>
                <a:latin typeface="Arial"/>
                <a:cs typeface="Arial"/>
              </a:rPr>
              <a:t>5</a:t>
            </a:r>
            <a:r>
              <a:rPr sz="22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2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22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dirty="0" smtClean="0">
                <a:solidFill>
                  <a:srgbClr val="0433FF"/>
                </a:solidFill>
                <a:latin typeface="Arial"/>
                <a:cs typeface="Arial"/>
              </a:rPr>
              <a:t>15</a:t>
            </a:r>
            <a:r>
              <a:rPr sz="2200" spc="-20" dirty="0" smtClean="0">
                <a:solidFill>
                  <a:srgbClr val="0433FF"/>
                </a:solidFill>
                <a:latin typeface="Arial"/>
                <a:cs typeface="Arial"/>
              </a:rPr>
              <a:t>MW</a:t>
            </a:r>
            <a:r>
              <a:rPr sz="2200" spc="-5" dirty="0" smtClean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433FF"/>
                </a:solidFill>
                <a:latin typeface="Arial"/>
                <a:cs typeface="Arial"/>
              </a:rPr>
              <a:t>(</a:t>
            </a:r>
            <a:r>
              <a:rPr sz="2200" dirty="0" smtClean="0">
                <a:solidFill>
                  <a:srgbClr val="0433FF"/>
                </a:solidFill>
                <a:latin typeface="Arial"/>
                <a:cs typeface="Arial"/>
              </a:rPr>
              <a:t>1</a:t>
            </a:r>
            <a:r>
              <a:rPr sz="2200" spc="-10" dirty="0" smtClean="0">
                <a:solidFill>
                  <a:srgbClr val="0433FF"/>
                </a:solidFill>
                <a:latin typeface="Arial"/>
                <a:cs typeface="Arial"/>
              </a:rPr>
              <a:t>.</a:t>
            </a:r>
            <a:r>
              <a:rPr sz="2200" dirty="0" smtClean="0">
                <a:solidFill>
                  <a:srgbClr val="0433FF"/>
                </a:solidFill>
                <a:latin typeface="Arial"/>
                <a:cs typeface="Arial"/>
              </a:rPr>
              <a:t>5s</a:t>
            </a:r>
            <a:r>
              <a:rPr sz="2200" dirty="0">
                <a:solidFill>
                  <a:srgbClr val="0433FF"/>
                </a:solidFill>
                <a:latin typeface="Arial"/>
                <a:cs typeface="Arial"/>
              </a:rPr>
              <a:t>)</a:t>
            </a:r>
            <a:endParaRPr sz="2200" dirty="0">
              <a:latin typeface="Arial"/>
              <a:cs typeface="Arial"/>
            </a:endParaRPr>
          </a:p>
          <a:p>
            <a:pPr marL="355600" marR="10795" indent="-342900">
              <a:lnSpc>
                <a:spcPts val="28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 smtClean="0">
                <a:latin typeface="Arial"/>
                <a:cs typeface="Arial"/>
              </a:rPr>
              <a:t>Low</a:t>
            </a:r>
            <a:r>
              <a:rPr lang="en-US" sz="2400" dirty="0" smtClean="0">
                <a:latin typeface="Arial"/>
                <a:cs typeface="Arial"/>
              </a:rPr>
              <a:t>er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collisionali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leading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higher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boo</a:t>
            </a:r>
            <a:r>
              <a:rPr sz="2400" spc="-10" dirty="0">
                <a:latin typeface="Arial"/>
                <a:cs typeface="Arial"/>
              </a:rPr>
              <a:t>tst</a:t>
            </a:r>
            <a:r>
              <a:rPr sz="2400" dirty="0">
                <a:latin typeface="Arial"/>
                <a:cs typeface="Arial"/>
              </a:rPr>
              <a:t>rap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curren</a:t>
            </a:r>
            <a:r>
              <a:rPr sz="2400" spc="-10" dirty="0" smtClean="0">
                <a:latin typeface="Arial"/>
                <a:cs typeface="Arial"/>
              </a:rPr>
              <a:t>t</a:t>
            </a:r>
            <a:r>
              <a:rPr lang="en-US" sz="2400" spc="-10" dirty="0" smtClean="0">
                <a:latin typeface="Arial"/>
                <a:cs typeface="Arial"/>
              </a:rPr>
              <a:t>, which</a:t>
            </a:r>
            <a:r>
              <a:rPr sz="2400" spc="-5" dirty="0" smtClean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urn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will resul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dirty="0">
                <a:latin typeface="Arial"/>
                <a:cs typeface="Arial"/>
              </a:rPr>
              <a:t>ronger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peeling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instability </a:t>
            </a:r>
            <a:r>
              <a:rPr sz="2400" dirty="0" smtClean="0">
                <a:latin typeface="Arial"/>
                <a:cs typeface="Arial"/>
              </a:rPr>
              <a:t>drive</a:t>
            </a:r>
            <a:endParaRPr sz="2400" dirty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340"/>
              </a:spcBef>
              <a:buClr>
                <a:srgbClr val="0433FF"/>
              </a:buClr>
              <a:buSzPct val="91666"/>
              <a:buFont typeface="Arial"/>
              <a:buChar char="–"/>
              <a:tabLst>
                <a:tab pos="755650" algn="l"/>
              </a:tabLst>
            </a:pPr>
            <a:r>
              <a:rPr sz="2400" dirty="0">
                <a:solidFill>
                  <a:srgbClr val="0433FF"/>
                </a:solidFill>
                <a:latin typeface="Arial"/>
                <a:cs typeface="Arial"/>
              </a:rPr>
              <a:t>Redu</a:t>
            </a:r>
            <a:r>
              <a:rPr sz="2400" spc="-10" dirty="0">
                <a:solidFill>
                  <a:srgbClr val="0433FF"/>
                </a:solidFill>
                <a:latin typeface="Arial"/>
                <a:cs typeface="Arial"/>
              </a:rPr>
              <a:t>ct</a:t>
            </a:r>
            <a:r>
              <a:rPr sz="2400" dirty="0">
                <a:solidFill>
                  <a:srgbClr val="0433FF"/>
                </a:solidFill>
                <a:latin typeface="Arial"/>
                <a:cs typeface="Arial"/>
              </a:rPr>
              <a:t>ion</a:t>
            </a:r>
            <a:r>
              <a:rPr sz="24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400" dirty="0" smtClean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lang="en-US" sz="2400" spc="-10" dirty="0" smtClean="0">
                <a:solidFill>
                  <a:srgbClr val="0433FF"/>
                </a:solidFill>
                <a:latin typeface="Arial"/>
                <a:cs typeface="Arial"/>
              </a:rPr>
              <a:t>f </a:t>
            </a:r>
            <a:r>
              <a:rPr lang="en-US" sz="2400" spc="-10" dirty="0" err="1" smtClean="0">
                <a:solidFill>
                  <a:srgbClr val="0433FF"/>
                </a:solidFill>
                <a:latin typeface="Arial"/>
                <a:cs typeface="Arial"/>
              </a:rPr>
              <a:t>collisionality</a:t>
            </a:r>
            <a:r>
              <a:rPr lang="en-US" sz="2400" spc="-10" dirty="0" smtClean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400" dirty="0" smtClean="0">
                <a:solidFill>
                  <a:srgbClr val="0433FF"/>
                </a:solidFill>
                <a:latin typeface="Arial"/>
                <a:cs typeface="Arial"/>
              </a:rPr>
              <a:t>by</a:t>
            </a:r>
            <a:r>
              <a:rPr sz="2400" spc="-5" dirty="0" smtClean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0433FF"/>
                </a:solidFill>
                <a:latin typeface="Arial"/>
                <a:cs typeface="Arial"/>
              </a:rPr>
              <a:t>ct</a:t>
            </a:r>
            <a:r>
              <a:rPr sz="2400" dirty="0">
                <a:solidFill>
                  <a:srgbClr val="0433FF"/>
                </a:solidFill>
                <a:latin typeface="Arial"/>
                <a:cs typeface="Arial"/>
              </a:rPr>
              <a:t>or</a:t>
            </a:r>
            <a:r>
              <a:rPr sz="24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400" dirty="0" smtClean="0">
                <a:solidFill>
                  <a:srgbClr val="0433FF"/>
                </a:solidFill>
                <a:latin typeface="Arial"/>
                <a:cs typeface="Arial"/>
              </a:rPr>
              <a:t>2</a:t>
            </a:r>
            <a:r>
              <a:rPr lang="en-US" sz="2400" dirty="0" smtClean="0">
                <a:solidFill>
                  <a:srgbClr val="0433FF"/>
                </a:solidFill>
                <a:latin typeface="Arial"/>
                <a:cs typeface="Arial"/>
              </a:rPr>
              <a:t>–</a:t>
            </a:r>
            <a:r>
              <a:rPr sz="2400" dirty="0" smtClean="0">
                <a:solidFill>
                  <a:srgbClr val="0433FF"/>
                </a:solidFill>
                <a:latin typeface="Arial"/>
                <a:cs typeface="Arial"/>
              </a:rPr>
              <a:t>3</a:t>
            </a:r>
            <a:r>
              <a:rPr lang="en-US" sz="2400" dirty="0" smtClean="0">
                <a:solidFill>
                  <a:srgbClr val="0433FF"/>
                </a:solidFill>
                <a:latin typeface="Arial"/>
                <a:cs typeface="Arial"/>
              </a:rPr>
              <a:t> during first 2 years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High</a:t>
            </a:r>
            <a:r>
              <a:rPr sz="2400" spc="-15" dirty="0">
                <a:latin typeface="Arial"/>
                <a:cs typeface="Arial"/>
              </a:rPr>
              <a:t>-Z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plasma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acing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componen</a:t>
            </a:r>
            <a:r>
              <a:rPr sz="2400" spc="-10" dirty="0" smtClean="0">
                <a:latin typeface="Arial"/>
                <a:cs typeface="Arial"/>
              </a:rPr>
              <a:t>t</a:t>
            </a:r>
            <a:r>
              <a:rPr lang="en-US" sz="2400" spc="-10" dirty="0" smtClean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612775">
              <a:lnSpc>
                <a:spcPct val="100000"/>
              </a:lnSpc>
            </a:pP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Pe</a:t>
            </a:r>
            <a:r>
              <a:rPr sz="1800" b="1" spc="-15" dirty="0">
                <a:solidFill>
                  <a:srgbClr val="0433FF"/>
                </a:solidFill>
                <a:latin typeface="Arial"/>
                <a:cs typeface="Arial"/>
              </a:rPr>
              <a:t>desta</a:t>
            </a:r>
            <a:r>
              <a:rPr sz="1800" b="1" spc="-5" dirty="0">
                <a:solidFill>
                  <a:srgbClr val="0433FF"/>
                </a:solidFill>
                <a:latin typeface="Arial"/>
                <a:cs typeface="Arial"/>
              </a:rPr>
              <a:t>l </a:t>
            </a:r>
            <a:r>
              <a:rPr sz="1800" b="1" spc="-10" dirty="0">
                <a:solidFill>
                  <a:srgbClr val="0433FF"/>
                </a:solidFill>
                <a:latin typeface="Arial"/>
                <a:cs typeface="Arial"/>
              </a:rPr>
              <a:t>di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0433FF"/>
                </a:solidFill>
                <a:latin typeface="Arial"/>
                <a:cs typeface="Arial"/>
              </a:rPr>
              <a:t>gno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1800" b="1" spc="-10" dirty="0">
                <a:solidFill>
                  <a:srgbClr val="0433FF"/>
                </a:solidFill>
                <a:latin typeface="Arial"/>
                <a:cs typeface="Arial"/>
              </a:rPr>
              <a:t>ti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cs:</a:t>
            </a:r>
            <a:r>
              <a:rPr sz="1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433FF"/>
                </a:solidFill>
                <a:latin typeface="Arial"/>
                <a:cs typeface="Arial"/>
              </a:rPr>
              <a:t>high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-res</a:t>
            </a:r>
            <a:r>
              <a:rPr sz="1800" b="1" spc="-10" dirty="0">
                <a:solidFill>
                  <a:srgbClr val="0433FF"/>
                </a:solidFill>
                <a:latin typeface="Arial"/>
                <a:cs typeface="Arial"/>
              </a:rPr>
              <a:t>olution</a:t>
            </a:r>
            <a:r>
              <a:rPr sz="1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433FF"/>
                </a:solidFill>
                <a:latin typeface="Arial"/>
                <a:cs typeface="Arial"/>
              </a:rPr>
              <a:t>MPTS,</a:t>
            </a:r>
            <a:r>
              <a:rPr sz="1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B</a:t>
            </a:r>
            <a:r>
              <a:rPr sz="1800" b="1" spc="-10" dirty="0">
                <a:solidFill>
                  <a:srgbClr val="0433FF"/>
                </a:solidFill>
                <a:latin typeface="Arial"/>
                <a:cs typeface="Arial"/>
              </a:rPr>
              <a:t>ES,</a:t>
            </a:r>
            <a:r>
              <a:rPr sz="1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433FF"/>
                </a:solidFill>
                <a:latin typeface="Arial"/>
                <a:cs typeface="Arial"/>
              </a:rPr>
              <a:t>bolo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meters</a:t>
            </a:r>
            <a:r>
              <a:rPr sz="1800" b="1" spc="-5" dirty="0">
                <a:solidFill>
                  <a:srgbClr val="0433FF"/>
                </a:solidFill>
                <a:latin typeface="Arial"/>
                <a:cs typeface="Arial"/>
              </a:rPr>
              <a:t>, 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ME-SXR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9118" y="187880"/>
            <a:ext cx="880618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5290" marR="5080" indent="-403225">
              <a:lnSpc>
                <a:spcPts val="2300"/>
              </a:lnSpc>
            </a:pP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000" b="1" spc="-15" dirty="0">
                <a:solidFill>
                  <a:srgbClr val="0433FF"/>
                </a:solidFill>
                <a:latin typeface="Arial"/>
                <a:cs typeface="Arial"/>
              </a:rPr>
              <a:t>STX-U</a:t>
            </a:r>
            <a:r>
              <a:rPr sz="20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fac</a:t>
            </a:r>
            <a:r>
              <a:rPr sz="2000" b="1" spc="-10" dirty="0">
                <a:solidFill>
                  <a:srgbClr val="0433FF"/>
                </a:solidFill>
                <a:latin typeface="Arial"/>
                <a:cs typeface="Arial"/>
              </a:rPr>
              <a:t>iliti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es</a:t>
            </a:r>
            <a:r>
              <a:rPr sz="20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433FF"/>
                </a:solidFill>
                <a:latin typeface="Arial"/>
                <a:cs typeface="Arial"/>
              </a:rPr>
              <a:t>upg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ra</a:t>
            </a:r>
            <a:r>
              <a:rPr sz="2000" b="1" spc="-15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es</a:t>
            </a:r>
            <a:r>
              <a:rPr sz="20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000" b="1" spc="-15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0433FF"/>
                </a:solidFill>
                <a:latin typeface="Arial"/>
                <a:cs typeface="Arial"/>
              </a:rPr>
              <a:t>bl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access</a:t>
            </a:r>
            <a:r>
              <a:rPr sz="20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433FF"/>
                </a:solidFill>
                <a:latin typeface="Arial"/>
                <a:cs typeface="Arial"/>
              </a:rPr>
              <a:t>to</a:t>
            </a:r>
            <a:r>
              <a:rPr sz="20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000" b="1" spc="-20" dirty="0">
                <a:solidFill>
                  <a:srgbClr val="0433FF"/>
                </a:solidFill>
                <a:latin typeface="Arial"/>
                <a:cs typeface="Arial"/>
              </a:rPr>
              <a:t>w</a:t>
            </a:r>
            <a:r>
              <a:rPr sz="20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433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arameter</a:t>
            </a:r>
            <a:r>
              <a:rPr sz="20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re</a:t>
            </a:r>
            <a:r>
              <a:rPr sz="2000" b="1" spc="-10" dirty="0">
                <a:solidFill>
                  <a:srgbClr val="0433FF"/>
                </a:solidFill>
                <a:latin typeface="Arial"/>
                <a:cs typeface="Arial"/>
              </a:rPr>
              <a:t>gi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mes</a:t>
            </a:r>
            <a:r>
              <a:rPr sz="20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2000" b="1" spc="-15" dirty="0">
                <a:solidFill>
                  <a:srgbClr val="0433FF"/>
                </a:solidFill>
                <a:latin typeface="Arial"/>
                <a:cs typeface="Arial"/>
              </a:rPr>
              <a:t>nd</a:t>
            </a:r>
            <a:r>
              <a:rPr sz="2000" b="1" spc="-10" dirty="0">
                <a:solidFill>
                  <a:srgbClr val="0433FF"/>
                </a:solidFill>
                <a:latin typeface="Arial"/>
                <a:cs typeface="Arial"/>
              </a:rPr>
              <a:t> uniqu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ca</a:t>
            </a:r>
            <a:r>
              <a:rPr sz="2000" b="1" spc="-15" dirty="0">
                <a:solidFill>
                  <a:srgbClr val="0433FF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2000" b="1" spc="-10" dirty="0">
                <a:solidFill>
                  <a:srgbClr val="0433FF"/>
                </a:solidFill>
                <a:latin typeface="Arial"/>
                <a:cs typeface="Arial"/>
              </a:rPr>
              <a:t>biliti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es</a:t>
            </a:r>
            <a:r>
              <a:rPr sz="20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433FF"/>
                </a:solidFill>
                <a:latin typeface="Arial"/>
                <a:cs typeface="Arial"/>
              </a:rPr>
              <a:t>fo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esta</a:t>
            </a:r>
            <a:r>
              <a:rPr sz="2000" b="1" spc="-10" dirty="0">
                <a:solidFill>
                  <a:srgbClr val="0433FF"/>
                </a:solidFill>
                <a:latin typeface="Arial"/>
                <a:cs typeface="Arial"/>
              </a:rPr>
              <a:t>bli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2000" b="1" spc="-15" dirty="0">
                <a:solidFill>
                  <a:srgbClr val="0433FF"/>
                </a:solidFill>
                <a:latin typeface="Arial"/>
                <a:cs typeface="Arial"/>
              </a:rPr>
              <a:t>hing</a:t>
            </a:r>
            <a:r>
              <a:rPr sz="20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433FF"/>
                </a:solidFill>
                <a:latin typeface="Arial"/>
                <a:cs typeface="Arial"/>
              </a:rPr>
              <a:t>th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20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433FF"/>
                </a:solidFill>
                <a:latin typeface="Arial"/>
                <a:cs typeface="Arial"/>
              </a:rPr>
              <a:t>ph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ys</a:t>
            </a:r>
            <a:r>
              <a:rPr sz="2000" b="1" spc="-10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cs</a:t>
            </a:r>
            <a:r>
              <a:rPr sz="20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433FF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as</a:t>
            </a:r>
            <a:r>
              <a:rPr sz="2000" b="1" spc="-10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433FF"/>
                </a:solidFill>
                <a:latin typeface="Arial"/>
                <a:cs typeface="Arial"/>
              </a:rPr>
              <a:t>fo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2000" b="1" spc="-15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2000" b="1" spc="-13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2000" b="1" spc="-10" dirty="0">
                <a:solidFill>
                  <a:srgbClr val="0433FF"/>
                </a:solidFill>
                <a:latin typeface="Arial"/>
                <a:cs typeface="Arial"/>
              </a:rPr>
              <a:t>-F</a:t>
            </a:r>
            <a:r>
              <a:rPr sz="2000" b="1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2000" b="1" spc="-15" dirty="0">
                <a:solidFill>
                  <a:srgbClr val="0433FF"/>
                </a:solidFill>
                <a:latin typeface="Arial"/>
                <a:cs typeface="Arial"/>
              </a:rPr>
              <a:t>SF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1898"/>
            <a:ext cx="8986520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2600"/>
              </a:lnSpc>
            </a:pPr>
            <a:r>
              <a:rPr sz="2800" dirty="0"/>
              <a:t>N</a:t>
            </a:r>
            <a:r>
              <a:rPr sz="2800" spc="-15" dirty="0"/>
              <a:t>STX-U</a:t>
            </a:r>
            <a:r>
              <a:rPr sz="2800" spc="-5" dirty="0"/>
              <a:t> </a:t>
            </a:r>
            <a:r>
              <a:rPr sz="2800" spc="-15" dirty="0"/>
              <a:t>go</a:t>
            </a:r>
            <a:r>
              <a:rPr sz="2800" dirty="0"/>
              <a:t>a</a:t>
            </a:r>
            <a:r>
              <a:rPr sz="2800" spc="-10" dirty="0"/>
              <a:t>l</a:t>
            </a:r>
            <a:r>
              <a:rPr sz="2800" dirty="0"/>
              <a:t>:</a:t>
            </a:r>
            <a:r>
              <a:rPr sz="2800" spc="-5" dirty="0"/>
              <a:t> </a:t>
            </a:r>
            <a:r>
              <a:rPr sz="2800" spc="-15" dirty="0"/>
              <a:t>d</a:t>
            </a:r>
            <a:r>
              <a:rPr sz="2800" dirty="0"/>
              <a:t>eve</a:t>
            </a:r>
            <a:r>
              <a:rPr sz="2800" spc="-15" dirty="0"/>
              <a:t>lop</a:t>
            </a:r>
            <a:r>
              <a:rPr sz="2800" spc="-5" dirty="0"/>
              <a:t> </a:t>
            </a:r>
            <a:r>
              <a:rPr sz="2800" spc="-15" dirty="0"/>
              <a:t>p</a:t>
            </a:r>
            <a:r>
              <a:rPr sz="2800" dirty="0"/>
              <a:t>re</a:t>
            </a:r>
            <a:r>
              <a:rPr sz="2800" spc="-10" dirty="0"/>
              <a:t>di</a:t>
            </a:r>
            <a:r>
              <a:rPr sz="2800" dirty="0"/>
              <a:t>c</a:t>
            </a:r>
            <a:r>
              <a:rPr sz="2800" spc="-10" dirty="0"/>
              <a:t>ti</a:t>
            </a:r>
            <a:r>
              <a:rPr sz="2800" dirty="0"/>
              <a:t>ve</a:t>
            </a:r>
            <a:r>
              <a:rPr sz="2800" spc="-5" dirty="0"/>
              <a:t> </a:t>
            </a:r>
            <a:r>
              <a:rPr sz="2800" dirty="0"/>
              <a:t>ca</a:t>
            </a:r>
            <a:r>
              <a:rPr sz="2800" spc="-15" dirty="0"/>
              <a:t>p</a:t>
            </a:r>
            <a:r>
              <a:rPr sz="2800" dirty="0"/>
              <a:t>a</a:t>
            </a:r>
            <a:r>
              <a:rPr sz="2800" spc="-10" dirty="0"/>
              <a:t>bili</a:t>
            </a:r>
            <a:r>
              <a:rPr sz="2800" dirty="0"/>
              <a:t>ty</a:t>
            </a:r>
            <a:r>
              <a:rPr sz="2800" spc="-5" dirty="0"/>
              <a:t> </a:t>
            </a:r>
            <a:r>
              <a:rPr sz="2800" spc="-15" dirty="0"/>
              <a:t>fo</a:t>
            </a:r>
            <a:r>
              <a:rPr sz="2800" dirty="0"/>
              <a:t>r</a:t>
            </a:r>
            <a:r>
              <a:rPr sz="2800" spc="-5" dirty="0"/>
              <a:t> </a:t>
            </a:r>
            <a:r>
              <a:rPr sz="2800" spc="-15" dirty="0"/>
              <a:t>p</a:t>
            </a:r>
            <a:r>
              <a:rPr sz="2800" dirty="0"/>
              <a:t>e</a:t>
            </a:r>
            <a:r>
              <a:rPr sz="2800" spc="-15" dirty="0"/>
              <a:t>d</a:t>
            </a:r>
            <a:r>
              <a:rPr sz="2800" dirty="0"/>
              <a:t>esta</a:t>
            </a:r>
            <a:r>
              <a:rPr sz="2800" spc="-10" dirty="0"/>
              <a:t>l</a:t>
            </a:r>
            <a:r>
              <a:rPr sz="2800" spc="-5" dirty="0"/>
              <a:t> </a:t>
            </a:r>
            <a:r>
              <a:rPr sz="2800" dirty="0"/>
              <a:t>str</a:t>
            </a:r>
            <a:r>
              <a:rPr sz="2800" spc="-15" dirty="0"/>
              <a:t>u</a:t>
            </a:r>
            <a:r>
              <a:rPr sz="2800" dirty="0"/>
              <a:t>c</a:t>
            </a:r>
            <a:r>
              <a:rPr sz="2800" spc="-15" dirty="0"/>
              <a:t>tu</a:t>
            </a:r>
            <a:r>
              <a:rPr sz="2800" dirty="0"/>
              <a:t>re a</a:t>
            </a:r>
            <a:r>
              <a:rPr sz="2800" spc="-15" dirty="0"/>
              <a:t>nd</a:t>
            </a:r>
            <a:r>
              <a:rPr sz="2800" spc="-5" dirty="0"/>
              <a:t> </a:t>
            </a:r>
            <a:r>
              <a:rPr sz="2800" dirty="0"/>
              <a:t>ev</a:t>
            </a:r>
            <a:r>
              <a:rPr sz="2800" spc="-15" dirty="0"/>
              <a:t>olution</a:t>
            </a:r>
            <a:r>
              <a:rPr sz="2800" spc="-5" dirty="0"/>
              <a:t> </a:t>
            </a:r>
            <a:r>
              <a:rPr sz="2800" spc="-15" dirty="0"/>
              <a:t>fo</a:t>
            </a:r>
            <a:r>
              <a:rPr sz="2800" dirty="0"/>
              <a:t>r</a:t>
            </a:r>
            <a:r>
              <a:rPr sz="2800" spc="-5" dirty="0"/>
              <a:t> </a:t>
            </a:r>
            <a:r>
              <a:rPr sz="2800" spc="-15" dirty="0"/>
              <a:t>F</a:t>
            </a:r>
            <a:r>
              <a:rPr sz="2800" dirty="0"/>
              <a:t>N</a:t>
            </a:r>
            <a:r>
              <a:rPr sz="2800" spc="-15" dirty="0"/>
              <a:t>SF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205740" y="1287962"/>
            <a:ext cx="4943475" cy="787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ts val="21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EPED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(st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ic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mode)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predi</a:t>
            </a:r>
            <a:r>
              <a:rPr sz="1800" spc="-10" dirty="0">
                <a:latin typeface="Arial"/>
                <a:cs typeface="Arial"/>
              </a:rPr>
              <a:t>ct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limi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ing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pede</a:t>
            </a:r>
            <a:r>
              <a:rPr sz="1800" spc="-10" dirty="0">
                <a:latin typeface="Arial"/>
                <a:cs typeface="Arial"/>
              </a:rPr>
              <a:t>st</a:t>
            </a:r>
            <a:r>
              <a:rPr sz="1800" dirty="0">
                <a:latin typeface="Arial"/>
                <a:cs typeface="Arial"/>
              </a:rPr>
              <a:t>al heigh</a:t>
            </a:r>
            <a:r>
              <a:rPr sz="1800" spc="-5" dirty="0">
                <a:latin typeface="Arial"/>
                <a:cs typeface="Arial"/>
              </a:rPr>
              <a:t>t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wid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mul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iple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high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aspe</a:t>
            </a:r>
            <a:r>
              <a:rPr sz="1800" spc="-10" dirty="0">
                <a:latin typeface="Arial"/>
                <a:cs typeface="Arial"/>
              </a:rPr>
              <a:t>ct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io machines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940" y="2134043"/>
            <a:ext cx="480695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ts val="1800"/>
              </a:lnSpc>
              <a:tabLst>
                <a:tab pos="297815" algn="l"/>
              </a:tabLst>
            </a:pP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–	EPED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is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only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applicable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pressure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,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here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ore canno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di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inguish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individual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ranspo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rt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channels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740" y="3002462"/>
            <a:ext cx="52641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dirty="0" smtClean="0">
                <a:latin typeface="Arial"/>
                <a:cs typeface="Arial"/>
              </a:rPr>
              <a:t>NSTX parameters challenging for </a:t>
            </a:r>
            <a:r>
              <a:rPr sz="1800" dirty="0" smtClean="0">
                <a:latin typeface="Arial"/>
                <a:cs typeface="Arial"/>
              </a:rPr>
              <a:t>EPED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model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940" y="3315144"/>
            <a:ext cx="490410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ts val="1800"/>
              </a:lnSpc>
              <a:tabLst>
                <a:tab pos="297815" algn="l"/>
              </a:tabLst>
            </a:pP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–	due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high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q</a:t>
            </a:r>
            <a:r>
              <a:rPr sz="1600" baseline="-25000" dirty="0">
                <a:solidFill>
                  <a:srgbClr val="0433FF"/>
                </a:solidFill>
                <a:latin typeface="Arial"/>
                <a:cs typeface="Arial"/>
              </a:rPr>
              <a:t>95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, 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abili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y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f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high-n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ballooning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,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and need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calcula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n=1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,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2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peeling-ballooning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which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is challenging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f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or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EL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ITE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740" y="4424862"/>
            <a:ext cx="5235575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1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STX-U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provide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xt</a:t>
            </a:r>
            <a:r>
              <a:rPr sz="1800" dirty="0">
                <a:latin typeface="Arial"/>
                <a:cs typeface="Arial"/>
              </a:rPr>
              <a:t>ensive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lang="en-US" sz="1800" spc="-5" dirty="0" smtClean="0">
                <a:latin typeface="Arial"/>
                <a:cs typeface="Arial"/>
              </a:rPr>
              <a:t>and </a:t>
            </a:r>
            <a:r>
              <a:rPr sz="1800" dirty="0" smtClean="0">
                <a:latin typeface="Arial"/>
                <a:cs typeface="Arial"/>
              </a:rPr>
              <a:t>de</a:t>
            </a:r>
            <a:r>
              <a:rPr sz="1800" spc="-5" dirty="0" smtClean="0">
                <a:latin typeface="Arial"/>
                <a:cs typeface="Arial"/>
              </a:rPr>
              <a:t>t</a:t>
            </a:r>
            <a:r>
              <a:rPr sz="1800" dirty="0" smtClean="0">
                <a:latin typeface="Arial"/>
                <a:cs typeface="Arial"/>
              </a:rPr>
              <a:t>ailed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pede</a:t>
            </a:r>
            <a:r>
              <a:rPr sz="1800" spc="-10" dirty="0">
                <a:latin typeface="Arial"/>
                <a:cs typeface="Arial"/>
              </a:rPr>
              <a:t>st</a:t>
            </a:r>
            <a:r>
              <a:rPr sz="1800" dirty="0">
                <a:latin typeface="Arial"/>
                <a:cs typeface="Arial"/>
              </a:rPr>
              <a:t>al da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Y15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&amp;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Y16</a:t>
            </a:r>
            <a:r>
              <a:rPr sz="1800" spc="-5" dirty="0">
                <a:latin typeface="Arial"/>
                <a:cs typeface="Arial"/>
              </a:rPr>
              <a:t> t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2940" y="5004244"/>
            <a:ext cx="349694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buClr>
                <a:srgbClr val="0433FF"/>
              </a:buClr>
              <a:buFont typeface="Arial"/>
              <a:buChar char="–"/>
              <a:tabLst>
                <a:tab pos="298450" algn="l"/>
              </a:tabLst>
            </a:pP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Extend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pede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al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wid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scaling</a:t>
            </a:r>
            <a:endParaRPr sz="160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280"/>
              </a:spcBef>
              <a:buClr>
                <a:srgbClr val="0433FF"/>
              </a:buClr>
              <a:buFont typeface="Arial"/>
              <a:buChar char="–"/>
              <a:tabLst>
                <a:tab pos="298450" algn="l"/>
              </a:tabLst>
            </a:pP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Chara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cterize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pede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al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evolu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0139" y="5575744"/>
            <a:ext cx="343979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Clr>
                <a:srgbClr val="FF2600"/>
              </a:buClr>
              <a:buFont typeface="Arial"/>
              <a:buChar char="•"/>
              <a:tabLst>
                <a:tab pos="241300" algn="l"/>
              </a:tabLst>
            </a:pP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densi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ty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empera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ure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separa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ely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80"/>
              </a:spcBef>
              <a:buClr>
                <a:srgbClr val="FF2600"/>
              </a:buClr>
              <a:buFont typeface="Arial"/>
              <a:buChar char="•"/>
              <a:tabLst>
                <a:tab pos="241300" algn="l"/>
              </a:tabLst>
            </a:pP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compare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wi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h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2600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andard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aspe</a:t>
            </a:r>
            <a:r>
              <a:rPr sz="1600" spc="-10" dirty="0">
                <a:solidFill>
                  <a:srgbClr val="FF2600"/>
                </a:solidFill>
                <a:latin typeface="Arial"/>
                <a:cs typeface="Arial"/>
              </a:rPr>
              <a:t>ct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ra</a:t>
            </a:r>
            <a:r>
              <a:rPr sz="1600" spc="-5" dirty="0">
                <a:solidFill>
                  <a:srgbClr val="FF2600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FF2600"/>
                </a:solidFill>
                <a:latin typeface="Arial"/>
                <a:cs typeface="Arial"/>
              </a:rPr>
              <a:t>io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2940" y="6134544"/>
            <a:ext cx="333882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815" algn="l"/>
              </a:tabLst>
            </a:pP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–	Con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trol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and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op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imize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6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pede</a:t>
            </a:r>
            <a:r>
              <a:rPr sz="16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600" dirty="0">
                <a:solidFill>
                  <a:srgbClr val="0433FF"/>
                </a:solidFill>
                <a:latin typeface="Arial"/>
                <a:cs typeface="Arial"/>
              </a:rPr>
              <a:t>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92399" y="3625393"/>
            <a:ext cx="257619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EPED1</a:t>
            </a:r>
            <a:r>
              <a:rPr sz="1000" spc="-5" dirty="0">
                <a:solidFill>
                  <a:srgbClr val="010202"/>
                </a:solidFill>
                <a:latin typeface="Arial"/>
                <a:cs typeface="Arial"/>
              </a:rPr>
              <a:t> Model, </a:t>
            </a:r>
            <a:r>
              <a:rPr sz="1000" spc="-15" dirty="0">
                <a:solidFill>
                  <a:srgbClr val="010202"/>
                </a:solidFill>
                <a:latin typeface="Arial"/>
                <a:cs typeface="Arial"/>
              </a:rPr>
              <a:t>DIII-D</a:t>
            </a:r>
            <a:r>
              <a:rPr sz="100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000" spc="-15" dirty="0">
                <a:solidFill>
                  <a:srgbClr val="010202"/>
                </a:solidFill>
                <a:latin typeface="Arial"/>
                <a:cs typeface="Arial"/>
              </a:rPr>
              <a:t>14497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7</a:t>
            </a:r>
            <a:r>
              <a:rPr sz="1000" spc="-5" dirty="0">
                <a:solidFill>
                  <a:srgbClr val="010202"/>
                </a:solidFill>
                <a:latin typeface="Arial"/>
                <a:cs typeface="Arial"/>
              </a:rPr>
              <a:t> (with 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dynamics)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38903" y="3893930"/>
            <a:ext cx="0" cy="1849755"/>
          </a:xfrm>
          <a:custGeom>
            <a:avLst/>
            <a:gdLst/>
            <a:ahLst/>
            <a:cxnLst/>
            <a:rect l="l" t="t" r="r" b="b"/>
            <a:pathLst>
              <a:path h="1849754">
                <a:moveTo>
                  <a:pt x="0" y="0"/>
                </a:moveTo>
                <a:lnTo>
                  <a:pt x="0" y="1849749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66852" y="5691222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457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94794" y="5691222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457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2744" y="5691222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457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50685" y="5691222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457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78642" y="5691222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0"/>
                </a:moveTo>
                <a:lnTo>
                  <a:pt x="0" y="52457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06585" y="3893930"/>
            <a:ext cx="0" cy="1849755"/>
          </a:xfrm>
          <a:custGeom>
            <a:avLst/>
            <a:gdLst/>
            <a:ahLst/>
            <a:cxnLst/>
            <a:rect l="l" t="t" r="r" b="b"/>
            <a:pathLst>
              <a:path h="1849754">
                <a:moveTo>
                  <a:pt x="0" y="0"/>
                </a:moveTo>
                <a:lnTo>
                  <a:pt x="0" y="1849749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2869" y="571220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472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80819" y="571220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472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08768" y="571220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472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36718" y="571220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472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64660" y="571220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472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92609" y="5712207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472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338903" y="5743680"/>
            <a:ext cx="2567940" cy="0"/>
          </a:xfrm>
          <a:custGeom>
            <a:avLst/>
            <a:gdLst/>
            <a:ahLst/>
            <a:cxnLst/>
            <a:rect l="l" t="t" r="r" b="b"/>
            <a:pathLst>
              <a:path w="2567940">
                <a:moveTo>
                  <a:pt x="0" y="0"/>
                </a:moveTo>
                <a:lnTo>
                  <a:pt x="2567682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66852" y="3893934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52457"/>
                </a:moveTo>
                <a:lnTo>
                  <a:pt x="0" y="0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194794" y="3893934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52457"/>
                </a:moveTo>
                <a:lnTo>
                  <a:pt x="0" y="0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22744" y="3893934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52457"/>
                </a:moveTo>
                <a:lnTo>
                  <a:pt x="0" y="0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50685" y="3893934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52457"/>
                </a:moveTo>
                <a:lnTo>
                  <a:pt x="0" y="0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78642" y="3893934"/>
            <a:ext cx="0" cy="52705"/>
          </a:xfrm>
          <a:custGeom>
            <a:avLst/>
            <a:gdLst/>
            <a:ahLst/>
            <a:cxnLst/>
            <a:rect l="l" t="t" r="r" b="b"/>
            <a:pathLst>
              <a:path h="52704">
                <a:moveTo>
                  <a:pt x="0" y="52457"/>
                </a:moveTo>
                <a:lnTo>
                  <a:pt x="0" y="0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52869" y="3893934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472"/>
                </a:moveTo>
                <a:lnTo>
                  <a:pt x="0" y="0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80819" y="3893934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472"/>
                </a:moveTo>
                <a:lnTo>
                  <a:pt x="0" y="0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08768" y="3893934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472"/>
                </a:moveTo>
                <a:lnTo>
                  <a:pt x="0" y="0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836718" y="3893934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472"/>
                </a:moveTo>
                <a:lnTo>
                  <a:pt x="0" y="0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64660" y="3893934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472"/>
                </a:moveTo>
                <a:lnTo>
                  <a:pt x="0" y="0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92609" y="3893934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472"/>
                </a:moveTo>
                <a:lnTo>
                  <a:pt x="0" y="0"/>
                </a:lnTo>
              </a:path>
            </a:pathLst>
          </a:custGeom>
          <a:ln w="838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38903" y="3893930"/>
            <a:ext cx="2567940" cy="0"/>
          </a:xfrm>
          <a:custGeom>
            <a:avLst/>
            <a:gdLst/>
            <a:ahLst/>
            <a:cxnLst/>
            <a:rect l="l" t="t" r="r" b="b"/>
            <a:pathLst>
              <a:path w="2567940">
                <a:moveTo>
                  <a:pt x="0" y="0"/>
                </a:moveTo>
                <a:lnTo>
                  <a:pt x="2567682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38903" y="5435392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52386" y="0"/>
                </a:moveTo>
                <a:lnTo>
                  <a:pt x="0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38903" y="5127097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52386" y="0"/>
                </a:moveTo>
                <a:lnTo>
                  <a:pt x="0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38903" y="4818809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52386" y="0"/>
                </a:moveTo>
                <a:lnTo>
                  <a:pt x="0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338903" y="4510513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52386" y="0"/>
                </a:moveTo>
                <a:lnTo>
                  <a:pt x="0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38903" y="4202218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52386" y="0"/>
                </a:moveTo>
                <a:lnTo>
                  <a:pt x="0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38903" y="558954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432" y="0"/>
                </a:moveTo>
                <a:lnTo>
                  <a:pt x="0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38903" y="528124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432" y="0"/>
                </a:moveTo>
                <a:lnTo>
                  <a:pt x="0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38903" y="497296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432" y="0"/>
                </a:moveTo>
                <a:lnTo>
                  <a:pt x="0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38903" y="4664657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432" y="0"/>
                </a:moveTo>
                <a:lnTo>
                  <a:pt x="0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38903" y="4356377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432" y="0"/>
                </a:moveTo>
                <a:lnTo>
                  <a:pt x="0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38903" y="404808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432" y="0"/>
                </a:moveTo>
                <a:lnTo>
                  <a:pt x="0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54195" y="5435392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86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54195" y="5127097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86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54195" y="4818809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86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54195" y="4510513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86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854195" y="4202218"/>
            <a:ext cx="52705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0" y="0"/>
                </a:moveTo>
                <a:lnTo>
                  <a:pt x="52386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875149" y="5589544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32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875149" y="5281248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32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875149" y="4972960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32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875149" y="4664657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32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875149" y="4356377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32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875149" y="404808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432" y="0"/>
                </a:lnTo>
              </a:path>
            </a:pathLst>
          </a:custGeom>
          <a:ln w="839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38903" y="3893932"/>
            <a:ext cx="2478405" cy="1351915"/>
          </a:xfrm>
          <a:custGeom>
            <a:avLst/>
            <a:gdLst/>
            <a:ahLst/>
            <a:cxnLst/>
            <a:rect l="l" t="t" r="r" b="b"/>
            <a:pathLst>
              <a:path w="2478404" h="1351914">
                <a:moveTo>
                  <a:pt x="0" y="1351859"/>
                </a:moveTo>
                <a:lnTo>
                  <a:pt x="427949" y="1065151"/>
                </a:lnTo>
                <a:lnTo>
                  <a:pt x="855891" y="827764"/>
                </a:lnTo>
                <a:lnTo>
                  <a:pt x="1283841" y="642788"/>
                </a:lnTo>
                <a:lnTo>
                  <a:pt x="1583401" y="450104"/>
                </a:lnTo>
                <a:lnTo>
                  <a:pt x="2139740" y="186520"/>
                </a:lnTo>
                <a:lnTo>
                  <a:pt x="2478169" y="0"/>
                </a:lnTo>
              </a:path>
            </a:pathLst>
          </a:custGeom>
          <a:ln w="16778">
            <a:solidFill>
              <a:srgbClr val="4652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86238" y="3893930"/>
            <a:ext cx="996315" cy="1483360"/>
          </a:xfrm>
          <a:custGeom>
            <a:avLst/>
            <a:gdLst/>
            <a:ahLst/>
            <a:cxnLst/>
            <a:rect l="l" t="t" r="r" b="b"/>
            <a:pathLst>
              <a:path w="996315" h="1483360">
                <a:moveTo>
                  <a:pt x="0" y="1482887"/>
                </a:moveTo>
                <a:lnTo>
                  <a:pt x="98423" y="1368812"/>
                </a:lnTo>
                <a:lnTo>
                  <a:pt x="188290" y="1253208"/>
                </a:lnTo>
                <a:lnTo>
                  <a:pt x="278165" y="1139141"/>
                </a:lnTo>
                <a:lnTo>
                  <a:pt x="359476" y="1023529"/>
                </a:lnTo>
                <a:lnTo>
                  <a:pt x="440787" y="909462"/>
                </a:lnTo>
                <a:lnTo>
                  <a:pt x="517808" y="793858"/>
                </a:lnTo>
                <a:lnTo>
                  <a:pt x="594845" y="679791"/>
                </a:lnTo>
                <a:lnTo>
                  <a:pt x="667592" y="564172"/>
                </a:lnTo>
                <a:lnTo>
                  <a:pt x="736065" y="450104"/>
                </a:lnTo>
                <a:lnTo>
                  <a:pt x="804546" y="334500"/>
                </a:lnTo>
                <a:lnTo>
                  <a:pt x="937202" y="106359"/>
                </a:lnTo>
                <a:lnTo>
                  <a:pt x="996254" y="0"/>
                </a:lnTo>
              </a:path>
            </a:pathLst>
          </a:custGeom>
          <a:ln w="16770">
            <a:solidFill>
              <a:srgbClr val="35673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72294" y="4293959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29" h="100329">
                <a:moveTo>
                  <a:pt x="50010" y="0"/>
                </a:moveTo>
                <a:lnTo>
                  <a:pt x="0" y="50077"/>
                </a:lnTo>
                <a:lnTo>
                  <a:pt x="50010" y="100148"/>
                </a:lnTo>
                <a:lnTo>
                  <a:pt x="100020" y="50077"/>
                </a:lnTo>
                <a:lnTo>
                  <a:pt x="50010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872294" y="4293959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29" h="100329">
                <a:moveTo>
                  <a:pt x="0" y="50078"/>
                </a:moveTo>
                <a:lnTo>
                  <a:pt x="50010" y="100149"/>
                </a:lnTo>
                <a:lnTo>
                  <a:pt x="100020" y="50078"/>
                </a:lnTo>
                <a:lnTo>
                  <a:pt x="50010" y="0"/>
                </a:lnTo>
                <a:lnTo>
                  <a:pt x="0" y="50078"/>
                </a:lnTo>
                <a:close/>
              </a:path>
            </a:pathLst>
          </a:custGeom>
          <a:ln w="839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039875" y="4954941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233"/>
                </a:lnTo>
              </a:path>
            </a:pathLst>
          </a:custGeom>
          <a:ln w="8386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89371" y="4954941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233"/>
                </a:lnTo>
              </a:path>
            </a:pathLst>
          </a:custGeom>
          <a:ln w="8386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78061" y="5128424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32" y="0"/>
                </a:lnTo>
              </a:path>
            </a:pathLst>
          </a:custGeom>
          <a:ln w="8395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78061" y="4854699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32" y="0"/>
                </a:lnTo>
              </a:path>
            </a:pathLst>
          </a:custGeom>
          <a:ln w="8395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49975" y="4991558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0" y="0"/>
                </a:moveTo>
                <a:lnTo>
                  <a:pt x="239395" y="0"/>
                </a:lnTo>
              </a:path>
            </a:pathLst>
          </a:custGeom>
          <a:ln w="8395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039875" y="4991558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>
                <a:moveTo>
                  <a:pt x="0" y="0"/>
                </a:moveTo>
                <a:lnTo>
                  <a:pt x="239374" y="0"/>
                </a:lnTo>
              </a:path>
            </a:pathLst>
          </a:custGeom>
          <a:ln w="8395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14615" y="4854699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454"/>
                </a:lnTo>
              </a:path>
            </a:pathLst>
          </a:custGeom>
          <a:ln w="8386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14615" y="5026977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447"/>
                </a:lnTo>
              </a:path>
            </a:pathLst>
          </a:custGeom>
          <a:ln w="8386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279250" y="4956153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20" h="71120">
                <a:moveTo>
                  <a:pt x="0" y="70823"/>
                </a:moveTo>
                <a:lnTo>
                  <a:pt x="70725" y="70823"/>
                </a:lnTo>
                <a:lnTo>
                  <a:pt x="70725" y="0"/>
                </a:lnTo>
                <a:lnTo>
                  <a:pt x="0" y="0"/>
                </a:lnTo>
                <a:lnTo>
                  <a:pt x="0" y="708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79250" y="4956154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20" h="71120">
                <a:moveTo>
                  <a:pt x="0" y="0"/>
                </a:moveTo>
                <a:lnTo>
                  <a:pt x="70726" y="0"/>
                </a:lnTo>
                <a:lnTo>
                  <a:pt x="70726" y="70823"/>
                </a:lnTo>
                <a:lnTo>
                  <a:pt x="0" y="70823"/>
                </a:lnTo>
                <a:lnTo>
                  <a:pt x="0" y="0"/>
                </a:lnTo>
                <a:close/>
              </a:path>
            </a:pathLst>
          </a:custGeom>
          <a:ln w="8390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67193" y="4813085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217"/>
                </a:lnTo>
              </a:path>
            </a:pathLst>
          </a:custGeom>
          <a:ln w="8386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756373" y="4467231"/>
            <a:ext cx="0" cy="440690"/>
          </a:xfrm>
          <a:custGeom>
            <a:avLst/>
            <a:gdLst/>
            <a:ahLst/>
            <a:cxnLst/>
            <a:rect l="l" t="t" r="r" b="b"/>
            <a:pathLst>
              <a:path h="440689">
                <a:moveTo>
                  <a:pt x="0" y="0"/>
                </a:moveTo>
                <a:lnTo>
                  <a:pt x="0" y="440072"/>
                </a:lnTo>
              </a:path>
            </a:pathLst>
          </a:custGeom>
          <a:ln w="18871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17360" y="5010202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95" y="0"/>
                </a:lnTo>
              </a:path>
            </a:pathLst>
          </a:custGeom>
          <a:ln w="8395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417360" y="4710194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95" y="0"/>
                </a:lnTo>
              </a:path>
            </a:pathLst>
          </a:custGeom>
          <a:ln w="8395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167193" y="4860198"/>
            <a:ext cx="594995" cy="0"/>
          </a:xfrm>
          <a:custGeom>
            <a:avLst/>
            <a:gdLst/>
            <a:ahLst/>
            <a:cxnLst/>
            <a:rect l="l" t="t" r="r" b="b"/>
            <a:pathLst>
              <a:path w="594995">
                <a:moveTo>
                  <a:pt x="0" y="0"/>
                </a:moveTo>
                <a:lnTo>
                  <a:pt x="594421" y="0"/>
                </a:lnTo>
              </a:path>
            </a:pathLst>
          </a:custGeom>
          <a:ln w="8395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464401" y="4710194"/>
            <a:ext cx="0" cy="300355"/>
          </a:xfrm>
          <a:custGeom>
            <a:avLst/>
            <a:gdLst/>
            <a:ahLst/>
            <a:cxnLst/>
            <a:rect l="l" t="t" r="r" b="b"/>
            <a:pathLst>
              <a:path h="300354">
                <a:moveTo>
                  <a:pt x="0" y="300008"/>
                </a:moveTo>
                <a:lnTo>
                  <a:pt x="0" y="0"/>
                </a:lnTo>
              </a:path>
            </a:pathLst>
          </a:custGeom>
          <a:ln w="8386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423573" y="4812989"/>
            <a:ext cx="81915" cy="71120"/>
          </a:xfrm>
          <a:custGeom>
            <a:avLst/>
            <a:gdLst/>
            <a:ahLst/>
            <a:cxnLst/>
            <a:rect l="l" t="t" r="r" b="b"/>
            <a:pathLst>
              <a:path w="81915" h="71120">
                <a:moveTo>
                  <a:pt x="40829" y="0"/>
                </a:moveTo>
                <a:lnTo>
                  <a:pt x="0" y="70815"/>
                </a:lnTo>
                <a:lnTo>
                  <a:pt x="81666" y="70815"/>
                </a:lnTo>
                <a:lnTo>
                  <a:pt x="408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423573" y="4812989"/>
            <a:ext cx="81915" cy="71120"/>
          </a:xfrm>
          <a:custGeom>
            <a:avLst/>
            <a:gdLst/>
            <a:ahLst/>
            <a:cxnLst/>
            <a:rect l="l" t="t" r="r" b="b"/>
            <a:pathLst>
              <a:path w="81915" h="71120">
                <a:moveTo>
                  <a:pt x="0" y="70816"/>
                </a:moveTo>
                <a:lnTo>
                  <a:pt x="81665" y="70816"/>
                </a:lnTo>
                <a:lnTo>
                  <a:pt x="40829" y="0"/>
                </a:lnTo>
                <a:lnTo>
                  <a:pt x="0" y="70816"/>
                </a:lnTo>
                <a:close/>
              </a:path>
            </a:pathLst>
          </a:custGeom>
          <a:ln w="8391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58134" y="4644611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233"/>
                </a:lnTo>
              </a:path>
            </a:pathLst>
          </a:custGeom>
          <a:ln w="8386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884644" y="4644611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233"/>
                </a:lnTo>
              </a:path>
            </a:pathLst>
          </a:custGeom>
          <a:ln w="8386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34819" y="4849135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40" y="0"/>
                </a:lnTo>
              </a:path>
            </a:pathLst>
          </a:custGeom>
          <a:ln w="8395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34819" y="4513328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40" y="0"/>
                </a:lnTo>
              </a:path>
            </a:pathLst>
          </a:custGeom>
          <a:ln w="8395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607402" y="4681227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241" y="0"/>
                </a:lnTo>
              </a:path>
            </a:pathLst>
          </a:custGeom>
          <a:ln w="8395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258134" y="4681227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7230" y="0"/>
                </a:lnTo>
              </a:path>
            </a:pathLst>
          </a:custGeom>
          <a:ln w="8395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571389" y="4513328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834"/>
                </a:lnTo>
              </a:path>
            </a:pathLst>
          </a:custGeom>
          <a:ln w="8386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71389" y="4717299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835"/>
                </a:lnTo>
              </a:path>
            </a:pathLst>
          </a:custGeom>
          <a:ln w="8386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35365" y="4645162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72136"/>
                </a:moveTo>
                <a:lnTo>
                  <a:pt x="72037" y="72136"/>
                </a:lnTo>
                <a:lnTo>
                  <a:pt x="72037" y="0"/>
                </a:lnTo>
                <a:lnTo>
                  <a:pt x="0" y="0"/>
                </a:lnTo>
                <a:lnTo>
                  <a:pt x="0" y="72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535365" y="4645162"/>
            <a:ext cx="72390" cy="72390"/>
          </a:xfrm>
          <a:custGeom>
            <a:avLst/>
            <a:gdLst/>
            <a:ahLst/>
            <a:cxnLst/>
            <a:rect l="l" t="t" r="r" b="b"/>
            <a:pathLst>
              <a:path w="72390" h="72389">
                <a:moveTo>
                  <a:pt x="0" y="72136"/>
                </a:moveTo>
                <a:lnTo>
                  <a:pt x="72037" y="72136"/>
                </a:lnTo>
                <a:lnTo>
                  <a:pt x="72037" y="0"/>
                </a:lnTo>
                <a:lnTo>
                  <a:pt x="0" y="0"/>
                </a:lnTo>
                <a:lnTo>
                  <a:pt x="0" y="72136"/>
                </a:lnTo>
                <a:close/>
              </a:path>
            </a:pathLst>
          </a:custGeom>
          <a:ln w="8390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56319" y="466614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0" y="15083"/>
                </a:moveTo>
                <a:lnTo>
                  <a:pt x="30128" y="15083"/>
                </a:lnTo>
              </a:path>
            </a:pathLst>
          </a:custGeom>
          <a:ln w="31437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556320" y="4666147"/>
            <a:ext cx="30480" cy="30480"/>
          </a:xfrm>
          <a:custGeom>
            <a:avLst/>
            <a:gdLst/>
            <a:ahLst/>
            <a:cxnLst/>
            <a:rect l="l" t="t" r="r" b="b"/>
            <a:pathLst>
              <a:path w="30479" h="30479">
                <a:moveTo>
                  <a:pt x="0" y="0"/>
                </a:moveTo>
                <a:lnTo>
                  <a:pt x="30128" y="0"/>
                </a:lnTo>
                <a:lnTo>
                  <a:pt x="30128" y="30167"/>
                </a:lnTo>
                <a:lnTo>
                  <a:pt x="0" y="30167"/>
                </a:lnTo>
                <a:lnTo>
                  <a:pt x="0" y="0"/>
                </a:lnTo>
                <a:close/>
              </a:path>
            </a:pathLst>
          </a:custGeom>
          <a:ln w="8390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410918" y="4592211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217"/>
                </a:lnTo>
              </a:path>
            </a:pathLst>
          </a:custGeom>
          <a:ln w="8386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091349" y="4592211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217"/>
                </a:lnTo>
              </a:path>
            </a:pathLst>
          </a:custGeom>
          <a:ln w="8386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704082" y="4811417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88" y="0"/>
                </a:lnTo>
              </a:path>
            </a:pathLst>
          </a:custGeom>
          <a:ln w="8395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704082" y="4467231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>
                <a:moveTo>
                  <a:pt x="0" y="0"/>
                </a:moveTo>
                <a:lnTo>
                  <a:pt x="94088" y="0"/>
                </a:lnTo>
              </a:path>
            </a:pathLst>
          </a:custGeom>
          <a:ln w="8395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410918" y="4639324"/>
            <a:ext cx="680720" cy="0"/>
          </a:xfrm>
          <a:custGeom>
            <a:avLst/>
            <a:gdLst/>
            <a:ahLst/>
            <a:cxnLst/>
            <a:rect l="l" t="t" r="r" b="b"/>
            <a:pathLst>
              <a:path w="680720">
                <a:moveTo>
                  <a:pt x="0" y="0"/>
                </a:moveTo>
                <a:lnTo>
                  <a:pt x="680430" y="0"/>
                </a:lnTo>
              </a:path>
            </a:pathLst>
          </a:custGeom>
          <a:ln w="8395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751129" y="4594729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9182"/>
                </a:lnTo>
              </a:path>
            </a:pathLst>
          </a:custGeom>
          <a:ln w="8386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719636" y="4607781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0"/>
                </a:moveTo>
                <a:lnTo>
                  <a:pt x="62979" y="63077"/>
                </a:lnTo>
              </a:path>
            </a:pathLst>
          </a:custGeom>
          <a:ln w="8390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719636" y="4607781"/>
            <a:ext cx="63500" cy="63500"/>
          </a:xfrm>
          <a:custGeom>
            <a:avLst/>
            <a:gdLst/>
            <a:ahLst/>
            <a:cxnLst/>
            <a:rect l="l" t="t" r="r" b="b"/>
            <a:pathLst>
              <a:path w="63500" h="63500">
                <a:moveTo>
                  <a:pt x="0" y="63077"/>
                </a:moveTo>
                <a:lnTo>
                  <a:pt x="62979" y="0"/>
                </a:lnTo>
              </a:path>
            </a:pathLst>
          </a:custGeom>
          <a:ln w="8390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469114" y="4399241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241"/>
                </a:lnTo>
              </a:path>
            </a:pathLst>
          </a:custGeom>
          <a:ln w="8386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170091" y="4399241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241"/>
                </a:lnTo>
              </a:path>
            </a:pathLst>
          </a:custGeom>
          <a:ln w="8386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783032" y="4628310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32" y="0"/>
                </a:lnTo>
              </a:path>
            </a:pathLst>
          </a:custGeom>
          <a:ln w="8395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783032" y="4243421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32" y="0"/>
                </a:lnTo>
              </a:path>
            </a:pathLst>
          </a:custGeom>
          <a:ln w="8395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854962" y="4435866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129" y="0"/>
                </a:lnTo>
              </a:path>
            </a:pathLst>
          </a:custGeom>
          <a:ln w="8395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469114" y="4435866"/>
            <a:ext cx="315595" cy="0"/>
          </a:xfrm>
          <a:custGeom>
            <a:avLst/>
            <a:gdLst/>
            <a:ahLst/>
            <a:cxnLst/>
            <a:rect l="l" t="t" r="r" b="b"/>
            <a:pathLst>
              <a:path w="315595">
                <a:moveTo>
                  <a:pt x="0" y="0"/>
                </a:moveTo>
                <a:lnTo>
                  <a:pt x="315121" y="0"/>
                </a:lnTo>
              </a:path>
            </a:pathLst>
          </a:custGeom>
          <a:ln w="8395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819595" y="4243421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032"/>
                </a:lnTo>
              </a:path>
            </a:pathLst>
          </a:custGeom>
          <a:ln w="8386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819595" y="4471270"/>
            <a:ext cx="0" cy="157480"/>
          </a:xfrm>
          <a:custGeom>
            <a:avLst/>
            <a:gdLst/>
            <a:ahLst/>
            <a:cxnLst/>
            <a:rect l="l" t="t" r="r" b="b"/>
            <a:pathLst>
              <a:path h="157479">
                <a:moveTo>
                  <a:pt x="0" y="0"/>
                </a:moveTo>
                <a:lnTo>
                  <a:pt x="0" y="157040"/>
                </a:lnTo>
              </a:path>
            </a:pathLst>
          </a:custGeom>
          <a:ln w="8386">
            <a:solidFill>
              <a:srgbClr val="CB20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784236" y="4400454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20" h="71120">
                <a:moveTo>
                  <a:pt x="0" y="70815"/>
                </a:moveTo>
                <a:lnTo>
                  <a:pt x="70725" y="70815"/>
                </a:lnTo>
                <a:lnTo>
                  <a:pt x="70725" y="0"/>
                </a:lnTo>
                <a:lnTo>
                  <a:pt x="0" y="0"/>
                </a:lnTo>
                <a:lnTo>
                  <a:pt x="0" y="70815"/>
                </a:lnTo>
                <a:close/>
              </a:path>
            </a:pathLst>
          </a:custGeom>
          <a:solidFill>
            <a:srgbClr val="CB2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6200460" y="5754695"/>
            <a:ext cx="27051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0.02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484203" y="5754695"/>
            <a:ext cx="112585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0055" algn="l"/>
                <a:tab pos="868044" algn="l"/>
              </a:tabLst>
            </a:pP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0.05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0.06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0.07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767821" y="5754695"/>
            <a:ext cx="27051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0.08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6216177" y="5660267"/>
            <a:ext cx="9588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7995891" y="5957518"/>
            <a:ext cx="100330" cy="104139"/>
          </a:xfrm>
          <a:custGeom>
            <a:avLst/>
            <a:gdLst/>
            <a:ahLst/>
            <a:cxnLst/>
            <a:rect l="l" t="t" r="r" b="b"/>
            <a:pathLst>
              <a:path w="100329" h="104139">
                <a:moveTo>
                  <a:pt x="57370" y="0"/>
                </a:moveTo>
                <a:lnTo>
                  <a:pt x="42118" y="0"/>
                </a:lnTo>
                <a:lnTo>
                  <a:pt x="0" y="103702"/>
                </a:lnTo>
                <a:lnTo>
                  <a:pt x="100059" y="103702"/>
                </a:lnTo>
                <a:lnTo>
                  <a:pt x="95335" y="92225"/>
                </a:lnTo>
                <a:lnTo>
                  <a:pt x="18192" y="92225"/>
                </a:lnTo>
                <a:lnTo>
                  <a:pt x="49277" y="13253"/>
                </a:lnTo>
                <a:lnTo>
                  <a:pt x="62826" y="13253"/>
                </a:lnTo>
                <a:lnTo>
                  <a:pt x="57370" y="0"/>
                </a:lnTo>
                <a:close/>
              </a:path>
              <a:path w="100329" h="104139">
                <a:moveTo>
                  <a:pt x="62826" y="13253"/>
                </a:moveTo>
                <a:lnTo>
                  <a:pt x="49277" y="13253"/>
                </a:lnTo>
                <a:lnTo>
                  <a:pt x="81226" y="92225"/>
                </a:lnTo>
                <a:lnTo>
                  <a:pt x="95335" y="92225"/>
                </a:lnTo>
                <a:lnTo>
                  <a:pt x="62826" y="1325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106176" y="6014220"/>
            <a:ext cx="61594" cy="88900"/>
          </a:xfrm>
          <a:custGeom>
            <a:avLst/>
            <a:gdLst/>
            <a:ahLst/>
            <a:cxnLst/>
            <a:rect l="l" t="t" r="r" b="b"/>
            <a:pathLst>
              <a:path w="61595" h="88900">
                <a:moveTo>
                  <a:pt x="9474" y="13423"/>
                </a:moveTo>
                <a:lnTo>
                  <a:pt x="0" y="13423"/>
                </a:lnTo>
                <a:lnTo>
                  <a:pt x="69" y="53407"/>
                </a:lnTo>
                <a:lnTo>
                  <a:pt x="2523" y="58952"/>
                </a:lnTo>
                <a:lnTo>
                  <a:pt x="7368" y="62297"/>
                </a:lnTo>
                <a:lnTo>
                  <a:pt x="11973" y="65749"/>
                </a:lnTo>
                <a:lnTo>
                  <a:pt x="18115" y="67649"/>
                </a:lnTo>
                <a:lnTo>
                  <a:pt x="25784" y="67981"/>
                </a:lnTo>
                <a:lnTo>
                  <a:pt x="25784" y="88525"/>
                </a:lnTo>
                <a:lnTo>
                  <a:pt x="35196" y="88525"/>
                </a:lnTo>
                <a:lnTo>
                  <a:pt x="35196" y="67981"/>
                </a:lnTo>
                <a:lnTo>
                  <a:pt x="43035" y="67649"/>
                </a:lnTo>
                <a:lnTo>
                  <a:pt x="49277" y="65749"/>
                </a:lnTo>
                <a:lnTo>
                  <a:pt x="53868" y="62297"/>
                </a:lnTo>
                <a:lnTo>
                  <a:pt x="56448" y="60451"/>
                </a:lnTo>
                <a:lnTo>
                  <a:pt x="25784" y="60451"/>
                </a:lnTo>
                <a:lnTo>
                  <a:pt x="23577" y="60219"/>
                </a:lnTo>
                <a:lnTo>
                  <a:pt x="21502" y="59864"/>
                </a:lnTo>
                <a:lnTo>
                  <a:pt x="19596" y="59377"/>
                </a:lnTo>
                <a:lnTo>
                  <a:pt x="17583" y="58898"/>
                </a:lnTo>
                <a:lnTo>
                  <a:pt x="9474" y="46440"/>
                </a:lnTo>
                <a:lnTo>
                  <a:pt x="9474" y="13423"/>
                </a:lnTo>
                <a:close/>
              </a:path>
              <a:path w="61595" h="88900">
                <a:moveTo>
                  <a:pt x="35196" y="0"/>
                </a:moveTo>
                <a:lnTo>
                  <a:pt x="25784" y="0"/>
                </a:lnTo>
                <a:lnTo>
                  <a:pt x="25784" y="60451"/>
                </a:lnTo>
                <a:lnTo>
                  <a:pt x="35196" y="60451"/>
                </a:lnTo>
                <a:lnTo>
                  <a:pt x="35196" y="0"/>
                </a:lnTo>
                <a:close/>
              </a:path>
              <a:path w="61595" h="88900">
                <a:moveTo>
                  <a:pt x="60989" y="13423"/>
                </a:moveTo>
                <a:lnTo>
                  <a:pt x="51577" y="13423"/>
                </a:lnTo>
                <a:lnTo>
                  <a:pt x="51577" y="46440"/>
                </a:lnTo>
                <a:lnTo>
                  <a:pt x="51183" y="49383"/>
                </a:lnTo>
                <a:lnTo>
                  <a:pt x="35196" y="60451"/>
                </a:lnTo>
                <a:lnTo>
                  <a:pt x="56448" y="60451"/>
                </a:lnTo>
                <a:lnTo>
                  <a:pt x="58543" y="58952"/>
                </a:lnTo>
                <a:lnTo>
                  <a:pt x="60919" y="53407"/>
                </a:lnTo>
                <a:lnTo>
                  <a:pt x="60989" y="13423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6628458" y="5371346"/>
            <a:ext cx="855344" cy="534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45" marR="5080">
              <a:lnSpc>
                <a:spcPct val="100000"/>
              </a:lnSpc>
            </a:pPr>
            <a:r>
              <a:rPr sz="800" spc="-5" dirty="0">
                <a:solidFill>
                  <a:srgbClr val="0F9D49"/>
                </a:solidFill>
                <a:latin typeface="Arial"/>
                <a:cs typeface="Arial"/>
              </a:rPr>
              <a:t>Kinetic Ballooning constraint </a:t>
            </a:r>
            <a:r>
              <a:rPr sz="800" spc="-10" dirty="0">
                <a:solidFill>
                  <a:srgbClr val="0F9D49"/>
                </a:solidFill>
                <a:latin typeface="Arial"/>
                <a:cs typeface="Arial"/>
              </a:rPr>
              <a:t>o</a:t>
            </a:r>
            <a:r>
              <a:rPr sz="800" spc="-5" dirty="0">
                <a:solidFill>
                  <a:srgbClr val="0F9D49"/>
                </a:solidFill>
                <a:latin typeface="Arial"/>
                <a:cs typeface="Arial"/>
              </a:rPr>
              <a:t>n </a:t>
            </a:r>
            <a:r>
              <a:rPr sz="800" spc="-105" dirty="0">
                <a:solidFill>
                  <a:srgbClr val="0F9D49"/>
                </a:solidFill>
                <a:latin typeface="Arial"/>
                <a:cs typeface="Arial"/>
              </a:rPr>
              <a:t>'V</a:t>
            </a:r>
            <a:r>
              <a:rPr sz="800" spc="-10" dirty="0">
                <a:solidFill>
                  <a:srgbClr val="0F9D49"/>
                </a:solidFill>
                <a:latin typeface="Arial"/>
                <a:cs typeface="Arial"/>
              </a:rPr>
              <a:t>P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40055" algn="l"/>
              </a:tabLst>
            </a:pP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0.03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0.04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216177" y="5351928"/>
            <a:ext cx="9588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216177" y="5043589"/>
            <a:ext cx="9588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153310" y="4735250"/>
            <a:ext cx="16573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010202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153310" y="4426911"/>
            <a:ext cx="16573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010202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904047" y="5935416"/>
            <a:ext cx="1385570" cy="172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23340" algn="l"/>
              </a:tabLst>
            </a:pPr>
            <a:r>
              <a:rPr sz="1150" dirty="0">
                <a:solidFill>
                  <a:srgbClr val="010202"/>
                </a:solidFill>
                <a:latin typeface="Arial"/>
                <a:cs typeface="Arial"/>
              </a:rPr>
              <a:t>Pedestal Width</a:t>
            </a:r>
            <a:r>
              <a:rPr sz="1150" spc="-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rgbClr val="010202"/>
                </a:solidFill>
                <a:latin typeface="Arial"/>
                <a:cs typeface="Arial"/>
              </a:rPr>
              <a:t>(	)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161828" y="6054926"/>
            <a:ext cx="78740" cy="99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spc="15" dirty="0">
                <a:solidFill>
                  <a:srgbClr val="010202"/>
                </a:solidFill>
                <a:latin typeface="Arial"/>
                <a:cs typeface="Arial"/>
              </a:rPr>
              <a:t>N</a:t>
            </a:r>
            <a:endParaRPr sz="55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998754" y="3964475"/>
            <a:ext cx="188595" cy="182816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dirty="0">
                <a:solidFill>
                  <a:srgbClr val="010202"/>
                </a:solidFill>
                <a:latin typeface="Arial"/>
                <a:cs typeface="Arial"/>
              </a:rPr>
              <a:t>Pedestal </a:t>
            </a:r>
            <a:r>
              <a:rPr sz="1150" spc="-5" dirty="0">
                <a:solidFill>
                  <a:srgbClr val="010202"/>
                </a:solidFill>
                <a:latin typeface="Arial"/>
                <a:cs typeface="Arial"/>
              </a:rPr>
              <a:t>Heigh</a:t>
            </a:r>
            <a:r>
              <a:rPr sz="1150" dirty="0">
                <a:solidFill>
                  <a:srgbClr val="010202"/>
                </a:solidFill>
                <a:latin typeface="Arial"/>
                <a:cs typeface="Arial"/>
              </a:rPr>
              <a:t>t (p</a:t>
            </a:r>
            <a:r>
              <a:rPr sz="1500" spc="-7" baseline="-8333" dirty="0">
                <a:solidFill>
                  <a:srgbClr val="010202"/>
                </a:solidFill>
                <a:latin typeface="Arial"/>
                <a:cs typeface="Arial"/>
              </a:rPr>
              <a:t>pe</a:t>
            </a:r>
            <a:r>
              <a:rPr sz="1500" baseline="-8333" dirty="0">
                <a:solidFill>
                  <a:srgbClr val="010202"/>
                </a:solidFill>
                <a:latin typeface="Arial"/>
                <a:cs typeface="Arial"/>
              </a:rPr>
              <a:t>d</a:t>
            </a:r>
            <a:r>
              <a:rPr sz="1150" dirty="0">
                <a:solidFill>
                  <a:srgbClr val="010202"/>
                </a:solidFill>
                <a:latin typeface="Arial"/>
                <a:cs typeface="Arial"/>
              </a:rPr>
              <a:t>, kPa)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6785686" y="4566651"/>
            <a:ext cx="206375" cy="245110"/>
          </a:xfrm>
          <a:custGeom>
            <a:avLst/>
            <a:gdLst/>
            <a:ahLst/>
            <a:cxnLst/>
            <a:rect l="l" t="t" r="r" b="b"/>
            <a:pathLst>
              <a:path w="206375" h="245110">
                <a:moveTo>
                  <a:pt x="10199" y="0"/>
                </a:moveTo>
                <a:lnTo>
                  <a:pt x="0" y="8549"/>
                </a:lnTo>
                <a:lnTo>
                  <a:pt x="139731" y="175714"/>
                </a:lnTo>
                <a:lnTo>
                  <a:pt x="102558" y="206871"/>
                </a:lnTo>
                <a:lnTo>
                  <a:pt x="206120" y="244762"/>
                </a:lnTo>
                <a:lnTo>
                  <a:pt x="192557" y="167165"/>
                </a:lnTo>
                <a:lnTo>
                  <a:pt x="149931" y="167165"/>
                </a:lnTo>
                <a:lnTo>
                  <a:pt x="10199" y="0"/>
                </a:lnTo>
                <a:close/>
              </a:path>
              <a:path w="206375" h="245110">
                <a:moveTo>
                  <a:pt x="187110" y="136000"/>
                </a:moveTo>
                <a:lnTo>
                  <a:pt x="149931" y="167165"/>
                </a:lnTo>
                <a:lnTo>
                  <a:pt x="192557" y="167165"/>
                </a:lnTo>
                <a:lnTo>
                  <a:pt x="187110" y="136000"/>
                </a:lnTo>
                <a:close/>
              </a:path>
            </a:pathLst>
          </a:custGeom>
          <a:solidFill>
            <a:srgbClr val="1F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961313" y="47749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395">
            <a:solidFill>
              <a:srgbClr val="09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745614" y="4537602"/>
            <a:ext cx="536575" cy="791845"/>
          </a:xfrm>
          <a:custGeom>
            <a:avLst/>
            <a:gdLst/>
            <a:ahLst/>
            <a:cxnLst/>
            <a:rect l="l" t="t" r="r" b="b"/>
            <a:pathLst>
              <a:path w="536575" h="791845">
                <a:moveTo>
                  <a:pt x="536503" y="0"/>
                </a:moveTo>
                <a:lnTo>
                  <a:pt x="437400" y="48394"/>
                </a:lnTo>
                <a:lnTo>
                  <a:pt x="477589" y="75542"/>
                </a:lnTo>
                <a:lnTo>
                  <a:pt x="0" y="784396"/>
                </a:lnTo>
                <a:lnTo>
                  <a:pt x="11024" y="791842"/>
                </a:lnTo>
                <a:lnTo>
                  <a:pt x="488607" y="82995"/>
                </a:lnTo>
                <a:lnTo>
                  <a:pt x="530701" y="82995"/>
                </a:lnTo>
                <a:lnTo>
                  <a:pt x="536503" y="0"/>
                </a:lnTo>
                <a:close/>
              </a:path>
              <a:path w="536575" h="791845">
                <a:moveTo>
                  <a:pt x="530701" y="82995"/>
                </a:moveTo>
                <a:lnTo>
                  <a:pt x="488607" y="82995"/>
                </a:lnTo>
                <a:lnTo>
                  <a:pt x="528803" y="110143"/>
                </a:lnTo>
                <a:lnTo>
                  <a:pt x="530701" y="82995"/>
                </a:lnTo>
                <a:close/>
              </a:path>
            </a:pathLst>
          </a:custGeom>
          <a:solidFill>
            <a:srgbClr val="1F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201562" y="46571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395">
            <a:solidFill>
              <a:srgbClr val="09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6153310" y="3940215"/>
            <a:ext cx="184594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Prediction for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313055" algn="l"/>
              </a:tabLst>
            </a:pPr>
            <a:r>
              <a:rPr sz="1000" spc="-15" dirty="0">
                <a:solidFill>
                  <a:srgbClr val="010202"/>
                </a:solidFill>
                <a:latin typeface="Arial"/>
                <a:cs typeface="Arial"/>
              </a:rPr>
              <a:t>1</a:t>
            </a:r>
            <a:r>
              <a:rPr sz="1000" spc="-10" dirty="0">
                <a:solidFill>
                  <a:srgbClr val="010202"/>
                </a:solidFill>
                <a:latin typeface="Arial"/>
                <a:cs typeface="Arial"/>
              </a:rPr>
              <a:t>4</a:t>
            </a:r>
            <a:r>
              <a:rPr sz="1000" dirty="0">
                <a:solidFill>
                  <a:srgbClr val="010202"/>
                </a:solidFill>
                <a:latin typeface="Arial"/>
                <a:cs typeface="Arial"/>
              </a:rPr>
              <a:t>	</a:t>
            </a:r>
            <a:r>
              <a:rPr sz="800" spc="-5" dirty="0">
                <a:solidFill>
                  <a:srgbClr val="3953A4"/>
                </a:solidFill>
                <a:latin typeface="Arial"/>
                <a:cs typeface="Arial"/>
              </a:rPr>
              <a:t>Peeling-Ballooning</a:t>
            </a:r>
            <a:r>
              <a:rPr sz="800" dirty="0">
                <a:solidFill>
                  <a:srgbClr val="3953A4"/>
                </a:solidFill>
                <a:latin typeface="Arial"/>
                <a:cs typeface="Arial"/>
              </a:rPr>
              <a:t>  </a:t>
            </a:r>
            <a:r>
              <a:rPr sz="800" spc="20" dirty="0">
                <a:solidFill>
                  <a:srgbClr val="3953A4"/>
                </a:solidFill>
                <a:latin typeface="Arial"/>
                <a:cs typeface="Arial"/>
              </a:rPr>
              <a:t> </a:t>
            </a:r>
            <a:r>
              <a:rPr sz="1200" spc="-15" baseline="41666" dirty="0">
                <a:solidFill>
                  <a:srgbClr val="010202"/>
                </a:solidFill>
                <a:latin typeface="Arial"/>
                <a:cs typeface="Arial"/>
              </a:rPr>
              <a:t>ELM</a:t>
            </a:r>
            <a:r>
              <a:rPr sz="1200" spc="-7" baseline="41666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200" spc="-15" baseline="41666" dirty="0">
                <a:solidFill>
                  <a:srgbClr val="010202"/>
                </a:solidFill>
                <a:latin typeface="Arial"/>
                <a:cs typeface="Arial"/>
              </a:rPr>
              <a:t>onset</a:t>
            </a:r>
            <a:endParaRPr sz="1200" baseline="41666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153310" y="3810234"/>
            <a:ext cx="16573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010202"/>
                </a:solidFill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454212" y="4259067"/>
            <a:ext cx="1009650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3953A4"/>
                </a:solidFill>
                <a:latin typeface="Arial"/>
                <a:cs typeface="Arial"/>
              </a:rPr>
              <a:t>constraint </a:t>
            </a:r>
            <a:r>
              <a:rPr sz="800" spc="-10" dirty="0">
                <a:solidFill>
                  <a:srgbClr val="3953A4"/>
                </a:solidFill>
                <a:latin typeface="Arial"/>
                <a:cs typeface="Arial"/>
              </a:rPr>
              <a:t>o</a:t>
            </a:r>
            <a:r>
              <a:rPr sz="800" spc="-5" dirty="0">
                <a:solidFill>
                  <a:srgbClr val="3953A4"/>
                </a:solidFill>
                <a:latin typeface="Arial"/>
                <a:cs typeface="Arial"/>
              </a:rPr>
              <a:t>n </a:t>
            </a:r>
            <a:r>
              <a:rPr sz="800" spc="-10" dirty="0">
                <a:solidFill>
                  <a:srgbClr val="3953A4"/>
                </a:solidFill>
                <a:latin typeface="Arial"/>
                <a:cs typeface="Arial"/>
              </a:rPr>
              <a:t>pedestal</a:t>
            </a:r>
            <a:endParaRPr sz="8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454212" y="4379934"/>
            <a:ext cx="41719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10" dirty="0">
                <a:solidFill>
                  <a:srgbClr val="3953A4"/>
                </a:solidFill>
                <a:latin typeface="Arial"/>
                <a:cs typeface="Arial"/>
              </a:rPr>
              <a:t>pressure</a:t>
            </a:r>
            <a:endParaRPr sz="80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8033224" y="4901309"/>
            <a:ext cx="708025" cy="126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Increasing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time</a:t>
            </a:r>
            <a:endParaRPr sz="80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8033224" y="5022176"/>
            <a:ext cx="539750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durin</a:t>
            </a: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g </a:t>
            </a:r>
            <a:r>
              <a:rPr sz="800" spc="-10" dirty="0">
                <a:solidFill>
                  <a:srgbClr val="010202"/>
                </a:solidFill>
                <a:latin typeface="Arial"/>
                <a:cs typeface="Arial"/>
              </a:rPr>
              <a:t>ELM</a:t>
            </a:r>
            <a:r>
              <a:rPr sz="800" spc="-5" dirty="0">
                <a:solidFill>
                  <a:srgbClr val="010202"/>
                </a:solidFill>
                <a:latin typeface="Arial"/>
                <a:cs typeface="Arial"/>
              </a:rPr>
              <a:t> cycle</a:t>
            </a:r>
            <a:endParaRPr sz="800">
              <a:latin typeface="Arial"/>
              <a:cs typeface="Arial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7884641" y="4048088"/>
            <a:ext cx="82550" cy="203200"/>
          </a:xfrm>
          <a:custGeom>
            <a:avLst/>
            <a:gdLst/>
            <a:ahLst/>
            <a:cxnLst/>
            <a:rect l="l" t="t" r="r" b="b"/>
            <a:pathLst>
              <a:path w="82550" h="203200">
                <a:moveTo>
                  <a:pt x="24317" y="0"/>
                </a:moveTo>
                <a:lnTo>
                  <a:pt x="14357" y="1135"/>
                </a:lnTo>
                <a:lnTo>
                  <a:pt x="36268" y="141926"/>
                </a:lnTo>
                <a:lnTo>
                  <a:pt x="0" y="146065"/>
                </a:lnTo>
                <a:lnTo>
                  <a:pt x="50843" y="203111"/>
                </a:lnTo>
                <a:lnTo>
                  <a:pt x="80504" y="140783"/>
                </a:lnTo>
                <a:lnTo>
                  <a:pt x="46214" y="140783"/>
                </a:lnTo>
                <a:lnTo>
                  <a:pt x="24317" y="0"/>
                </a:lnTo>
                <a:close/>
              </a:path>
              <a:path w="82550" h="203200">
                <a:moveTo>
                  <a:pt x="82475" y="136643"/>
                </a:moveTo>
                <a:lnTo>
                  <a:pt x="46214" y="140783"/>
                </a:lnTo>
                <a:lnTo>
                  <a:pt x="80504" y="140783"/>
                </a:lnTo>
                <a:lnTo>
                  <a:pt x="82475" y="136643"/>
                </a:lnTo>
                <a:close/>
              </a:path>
            </a:pathLst>
          </a:custGeom>
          <a:solidFill>
            <a:srgbClr val="1F1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986334" y="418837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8395">
            <a:solidFill>
              <a:srgbClr val="090A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6606540" y="2798694"/>
            <a:ext cx="68262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dirty="0">
                <a:latin typeface="Arial"/>
                <a:cs typeface="Arial"/>
              </a:rPr>
              <a:t>Sta</a:t>
            </a:r>
            <a:r>
              <a:rPr sz="1900" b="1" spc="-10" dirty="0">
                <a:latin typeface="Arial"/>
                <a:cs typeface="Arial"/>
              </a:rPr>
              <a:t>tic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647940" y="5414894"/>
            <a:ext cx="112458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dirty="0">
                <a:latin typeface="Arial"/>
                <a:cs typeface="Arial"/>
              </a:rPr>
              <a:t>Ev</a:t>
            </a:r>
            <a:r>
              <a:rPr sz="1900" b="1" spc="-10" dirty="0">
                <a:latin typeface="Arial"/>
                <a:cs typeface="Arial"/>
              </a:rPr>
              <a:t>olution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457440" y="6192645"/>
            <a:ext cx="147574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b="1" spc="-100" dirty="0">
                <a:latin typeface="Arial"/>
                <a:cs typeface="Arial"/>
              </a:rPr>
              <a:t>P</a:t>
            </a:r>
            <a:r>
              <a:rPr sz="700" b="1" spc="-5" dirty="0">
                <a:latin typeface="Arial"/>
                <a:cs typeface="Arial"/>
              </a:rPr>
              <a:t>.</a:t>
            </a:r>
            <a:r>
              <a:rPr sz="700" b="1" dirty="0">
                <a:latin typeface="Arial"/>
                <a:cs typeface="Arial"/>
              </a:rPr>
              <a:t>B</a:t>
            </a:r>
            <a:r>
              <a:rPr sz="700" b="1" spc="-5" dirty="0">
                <a:latin typeface="Arial"/>
                <a:cs typeface="Arial"/>
              </a:rPr>
              <a:t>. Sn</a:t>
            </a:r>
            <a:r>
              <a:rPr sz="700" b="1" dirty="0">
                <a:latin typeface="Arial"/>
                <a:cs typeface="Arial"/>
              </a:rPr>
              <a:t>y</a:t>
            </a:r>
            <a:r>
              <a:rPr sz="700" b="1" spc="-5" dirty="0">
                <a:latin typeface="Arial"/>
                <a:cs typeface="Arial"/>
              </a:rPr>
              <a:t>d</a:t>
            </a:r>
            <a:r>
              <a:rPr sz="700" b="1" dirty="0">
                <a:latin typeface="Arial"/>
                <a:cs typeface="Arial"/>
              </a:rPr>
              <a:t>e</a:t>
            </a:r>
            <a:r>
              <a:rPr sz="700" b="1" spc="-40" dirty="0">
                <a:latin typeface="Arial"/>
                <a:cs typeface="Arial"/>
              </a:rPr>
              <a:t>r</a:t>
            </a:r>
            <a:r>
              <a:rPr sz="700" b="1" spc="-5" dirty="0">
                <a:latin typeface="Arial"/>
                <a:cs typeface="Arial"/>
              </a:rPr>
              <a:t>, PoP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19</a:t>
            </a:r>
            <a:r>
              <a:rPr sz="700" b="1" spc="-5" dirty="0">
                <a:latin typeface="Arial"/>
                <a:cs typeface="Arial"/>
              </a:rPr>
              <a:t>, </a:t>
            </a:r>
            <a:r>
              <a:rPr sz="700" b="1" dirty="0">
                <a:latin typeface="Arial"/>
                <a:cs typeface="Arial"/>
              </a:rPr>
              <a:t>056</a:t>
            </a:r>
            <a:r>
              <a:rPr sz="700" b="1" spc="-40" dirty="0">
                <a:latin typeface="Arial"/>
                <a:cs typeface="Arial"/>
              </a:rPr>
              <a:t>1</a:t>
            </a:r>
            <a:r>
              <a:rPr sz="700" b="1" dirty="0">
                <a:latin typeface="Arial"/>
                <a:cs typeface="Arial"/>
              </a:rPr>
              <a:t>15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(2012)</a:t>
            </a:r>
            <a:endParaRPr sz="700">
              <a:latin typeface="Arial"/>
              <a:cs typeface="Arial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8652037" y="2924178"/>
            <a:ext cx="31750" cy="22225"/>
          </a:xfrm>
          <a:custGeom>
            <a:avLst/>
            <a:gdLst/>
            <a:ahLst/>
            <a:cxnLst/>
            <a:rect l="l" t="t" r="r" b="b"/>
            <a:pathLst>
              <a:path w="31750" h="22225">
                <a:moveTo>
                  <a:pt x="0" y="22221"/>
                </a:moveTo>
                <a:lnTo>
                  <a:pt x="31343" y="0"/>
                </a:lnTo>
              </a:path>
            </a:pathLst>
          </a:custGeom>
          <a:ln w="7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466038" y="2809238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4" h="84455">
                <a:moveTo>
                  <a:pt x="42169" y="0"/>
                </a:moveTo>
                <a:lnTo>
                  <a:pt x="0" y="42049"/>
                </a:lnTo>
                <a:lnTo>
                  <a:pt x="42169" y="84255"/>
                </a:lnTo>
                <a:lnTo>
                  <a:pt x="84324" y="42049"/>
                </a:lnTo>
                <a:lnTo>
                  <a:pt x="42169" y="0"/>
                </a:lnTo>
                <a:close/>
              </a:path>
            </a:pathLst>
          </a:custGeom>
          <a:solidFill>
            <a:srgbClr val="DC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466038" y="2809238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4" h="84455">
                <a:moveTo>
                  <a:pt x="42169" y="0"/>
                </a:moveTo>
                <a:lnTo>
                  <a:pt x="0" y="42049"/>
                </a:lnTo>
                <a:lnTo>
                  <a:pt x="42169" y="84255"/>
                </a:lnTo>
                <a:lnTo>
                  <a:pt x="84324" y="42049"/>
                </a:lnTo>
                <a:lnTo>
                  <a:pt x="42169" y="0"/>
                </a:lnTo>
                <a:close/>
              </a:path>
            </a:pathLst>
          </a:custGeom>
          <a:solidFill>
            <a:srgbClr val="DC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475448" y="269754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32757" y="0"/>
                </a:moveTo>
                <a:lnTo>
                  <a:pt x="20265" y="2433"/>
                </a:lnTo>
                <a:lnTo>
                  <a:pt x="9566" y="9592"/>
                </a:lnTo>
                <a:lnTo>
                  <a:pt x="2430" y="20133"/>
                </a:lnTo>
                <a:lnTo>
                  <a:pt x="0" y="32796"/>
                </a:lnTo>
                <a:lnTo>
                  <a:pt x="2430" y="45289"/>
                </a:lnTo>
                <a:lnTo>
                  <a:pt x="9566" y="56013"/>
                </a:lnTo>
                <a:lnTo>
                  <a:pt x="20265" y="62976"/>
                </a:lnTo>
                <a:lnTo>
                  <a:pt x="32757" y="65592"/>
                </a:lnTo>
                <a:lnTo>
                  <a:pt x="45236" y="62976"/>
                </a:lnTo>
                <a:lnTo>
                  <a:pt x="55947" y="56013"/>
                </a:lnTo>
                <a:lnTo>
                  <a:pt x="62915" y="45289"/>
                </a:lnTo>
                <a:lnTo>
                  <a:pt x="65526" y="32796"/>
                </a:lnTo>
                <a:lnTo>
                  <a:pt x="62915" y="20133"/>
                </a:lnTo>
                <a:lnTo>
                  <a:pt x="55947" y="9592"/>
                </a:lnTo>
                <a:lnTo>
                  <a:pt x="45236" y="2433"/>
                </a:lnTo>
                <a:lnTo>
                  <a:pt x="32757" y="0"/>
                </a:lnTo>
                <a:close/>
              </a:path>
            </a:pathLst>
          </a:custGeom>
          <a:solidFill>
            <a:srgbClr val="009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475448" y="2697549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32757" y="0"/>
                </a:moveTo>
                <a:lnTo>
                  <a:pt x="20265" y="2433"/>
                </a:lnTo>
                <a:lnTo>
                  <a:pt x="9566" y="9592"/>
                </a:lnTo>
                <a:lnTo>
                  <a:pt x="2430" y="20133"/>
                </a:lnTo>
                <a:lnTo>
                  <a:pt x="0" y="32796"/>
                </a:lnTo>
                <a:lnTo>
                  <a:pt x="2430" y="45289"/>
                </a:lnTo>
                <a:lnTo>
                  <a:pt x="9566" y="56013"/>
                </a:lnTo>
                <a:lnTo>
                  <a:pt x="20265" y="62976"/>
                </a:lnTo>
                <a:lnTo>
                  <a:pt x="32757" y="65592"/>
                </a:lnTo>
                <a:lnTo>
                  <a:pt x="45236" y="62976"/>
                </a:lnTo>
                <a:lnTo>
                  <a:pt x="55947" y="56013"/>
                </a:lnTo>
                <a:lnTo>
                  <a:pt x="62915" y="45289"/>
                </a:lnTo>
                <a:lnTo>
                  <a:pt x="65526" y="32796"/>
                </a:lnTo>
                <a:lnTo>
                  <a:pt x="62915" y="20133"/>
                </a:lnTo>
                <a:lnTo>
                  <a:pt x="55947" y="9592"/>
                </a:lnTo>
                <a:lnTo>
                  <a:pt x="45236" y="2433"/>
                </a:lnTo>
                <a:lnTo>
                  <a:pt x="32757" y="0"/>
                </a:lnTo>
                <a:close/>
              </a:path>
            </a:pathLst>
          </a:custGeom>
          <a:solidFill>
            <a:srgbClr val="009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475448" y="2576424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32757" y="0"/>
                </a:moveTo>
                <a:lnTo>
                  <a:pt x="20265" y="2433"/>
                </a:lnTo>
                <a:lnTo>
                  <a:pt x="9566" y="9578"/>
                </a:lnTo>
                <a:lnTo>
                  <a:pt x="2430" y="20289"/>
                </a:lnTo>
                <a:lnTo>
                  <a:pt x="0" y="32795"/>
                </a:lnTo>
                <a:lnTo>
                  <a:pt x="2430" y="45289"/>
                </a:lnTo>
                <a:lnTo>
                  <a:pt x="9566" y="56013"/>
                </a:lnTo>
                <a:lnTo>
                  <a:pt x="20265" y="63158"/>
                </a:lnTo>
                <a:lnTo>
                  <a:pt x="32757" y="65591"/>
                </a:lnTo>
                <a:lnTo>
                  <a:pt x="45236" y="63158"/>
                </a:lnTo>
                <a:lnTo>
                  <a:pt x="55947" y="56013"/>
                </a:lnTo>
                <a:lnTo>
                  <a:pt x="62915" y="45289"/>
                </a:lnTo>
                <a:lnTo>
                  <a:pt x="65526" y="32795"/>
                </a:lnTo>
                <a:lnTo>
                  <a:pt x="62915" y="20289"/>
                </a:lnTo>
                <a:lnTo>
                  <a:pt x="55947" y="9578"/>
                </a:lnTo>
                <a:lnTo>
                  <a:pt x="45236" y="2433"/>
                </a:lnTo>
                <a:lnTo>
                  <a:pt x="32757" y="0"/>
                </a:lnTo>
                <a:close/>
              </a:path>
            </a:pathLst>
          </a:custGeom>
          <a:solidFill>
            <a:srgbClr val="0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475448" y="2576424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32757" y="0"/>
                </a:moveTo>
                <a:lnTo>
                  <a:pt x="20265" y="2433"/>
                </a:lnTo>
                <a:lnTo>
                  <a:pt x="9566" y="9578"/>
                </a:lnTo>
                <a:lnTo>
                  <a:pt x="2430" y="20289"/>
                </a:lnTo>
                <a:lnTo>
                  <a:pt x="0" y="32795"/>
                </a:lnTo>
                <a:lnTo>
                  <a:pt x="2430" y="45289"/>
                </a:lnTo>
                <a:lnTo>
                  <a:pt x="9566" y="56013"/>
                </a:lnTo>
                <a:lnTo>
                  <a:pt x="20265" y="63158"/>
                </a:lnTo>
                <a:lnTo>
                  <a:pt x="32757" y="65591"/>
                </a:lnTo>
                <a:lnTo>
                  <a:pt x="45236" y="63158"/>
                </a:lnTo>
                <a:lnTo>
                  <a:pt x="55947" y="56013"/>
                </a:lnTo>
                <a:lnTo>
                  <a:pt x="62915" y="45289"/>
                </a:lnTo>
                <a:lnTo>
                  <a:pt x="65526" y="32795"/>
                </a:lnTo>
                <a:lnTo>
                  <a:pt x="62915" y="20289"/>
                </a:lnTo>
                <a:lnTo>
                  <a:pt x="55947" y="9578"/>
                </a:lnTo>
                <a:lnTo>
                  <a:pt x="45236" y="2433"/>
                </a:lnTo>
                <a:lnTo>
                  <a:pt x="32757" y="0"/>
                </a:lnTo>
                <a:close/>
              </a:path>
            </a:pathLst>
          </a:custGeom>
          <a:solidFill>
            <a:srgbClr val="0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477710" y="2457744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0" y="0"/>
                </a:moveTo>
                <a:lnTo>
                  <a:pt x="60808" y="0"/>
                </a:lnTo>
                <a:lnTo>
                  <a:pt x="60808" y="60879"/>
                </a:lnTo>
                <a:lnTo>
                  <a:pt x="0" y="60879"/>
                </a:lnTo>
                <a:lnTo>
                  <a:pt x="0" y="0"/>
                </a:lnTo>
                <a:close/>
              </a:path>
            </a:pathLst>
          </a:custGeom>
          <a:solidFill>
            <a:srgbClr val="C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466038" y="2809239"/>
            <a:ext cx="84455" cy="84455"/>
          </a:xfrm>
          <a:custGeom>
            <a:avLst/>
            <a:gdLst/>
            <a:ahLst/>
            <a:cxnLst/>
            <a:rect l="l" t="t" r="r" b="b"/>
            <a:pathLst>
              <a:path w="84454" h="84455">
                <a:moveTo>
                  <a:pt x="84324" y="42049"/>
                </a:moveTo>
                <a:lnTo>
                  <a:pt x="42168" y="0"/>
                </a:lnTo>
                <a:lnTo>
                  <a:pt x="0" y="42049"/>
                </a:lnTo>
                <a:lnTo>
                  <a:pt x="42168" y="84254"/>
                </a:lnTo>
                <a:lnTo>
                  <a:pt x="84324" y="42049"/>
                </a:lnTo>
                <a:lnTo>
                  <a:pt x="42168" y="0"/>
                </a:lnTo>
                <a:lnTo>
                  <a:pt x="0" y="42049"/>
                </a:lnTo>
                <a:lnTo>
                  <a:pt x="42168" y="84254"/>
                </a:lnTo>
                <a:lnTo>
                  <a:pt x="84324" y="42049"/>
                </a:lnTo>
              </a:path>
            </a:pathLst>
          </a:custGeom>
          <a:ln w="5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475450" y="269755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32756" y="0"/>
                </a:moveTo>
                <a:lnTo>
                  <a:pt x="45235" y="2433"/>
                </a:lnTo>
                <a:lnTo>
                  <a:pt x="55946" y="9591"/>
                </a:lnTo>
                <a:lnTo>
                  <a:pt x="62914" y="20133"/>
                </a:lnTo>
                <a:lnTo>
                  <a:pt x="65514" y="32796"/>
                </a:lnTo>
                <a:lnTo>
                  <a:pt x="62914" y="45289"/>
                </a:lnTo>
                <a:lnTo>
                  <a:pt x="55946" y="56013"/>
                </a:lnTo>
                <a:lnTo>
                  <a:pt x="45235" y="62976"/>
                </a:lnTo>
                <a:lnTo>
                  <a:pt x="32756" y="65592"/>
                </a:lnTo>
                <a:lnTo>
                  <a:pt x="20265" y="62976"/>
                </a:lnTo>
                <a:lnTo>
                  <a:pt x="9566" y="56013"/>
                </a:lnTo>
                <a:lnTo>
                  <a:pt x="2430" y="45289"/>
                </a:lnTo>
                <a:lnTo>
                  <a:pt x="0" y="32796"/>
                </a:lnTo>
                <a:lnTo>
                  <a:pt x="2430" y="20133"/>
                </a:lnTo>
                <a:lnTo>
                  <a:pt x="9566" y="9591"/>
                </a:lnTo>
                <a:lnTo>
                  <a:pt x="20265" y="2433"/>
                </a:lnTo>
                <a:lnTo>
                  <a:pt x="32756" y="0"/>
                </a:lnTo>
                <a:lnTo>
                  <a:pt x="45235" y="2433"/>
                </a:lnTo>
                <a:lnTo>
                  <a:pt x="55946" y="9591"/>
                </a:lnTo>
                <a:lnTo>
                  <a:pt x="62914" y="20133"/>
                </a:lnTo>
                <a:lnTo>
                  <a:pt x="65514" y="32796"/>
                </a:lnTo>
                <a:lnTo>
                  <a:pt x="62914" y="45289"/>
                </a:lnTo>
                <a:lnTo>
                  <a:pt x="55946" y="56013"/>
                </a:lnTo>
                <a:lnTo>
                  <a:pt x="45235" y="62976"/>
                </a:lnTo>
                <a:lnTo>
                  <a:pt x="32756" y="65592"/>
                </a:lnTo>
                <a:lnTo>
                  <a:pt x="20265" y="62976"/>
                </a:lnTo>
                <a:lnTo>
                  <a:pt x="9566" y="56013"/>
                </a:lnTo>
                <a:lnTo>
                  <a:pt x="2430" y="45289"/>
                </a:lnTo>
                <a:lnTo>
                  <a:pt x="0" y="32796"/>
                </a:lnTo>
                <a:lnTo>
                  <a:pt x="2430" y="20133"/>
                </a:lnTo>
                <a:lnTo>
                  <a:pt x="9566" y="9591"/>
                </a:lnTo>
                <a:lnTo>
                  <a:pt x="20265" y="2433"/>
                </a:lnTo>
                <a:lnTo>
                  <a:pt x="32756" y="0"/>
                </a:lnTo>
              </a:path>
            </a:pathLst>
          </a:custGeom>
          <a:ln w="5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475450" y="2576425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32756" y="0"/>
                </a:moveTo>
                <a:lnTo>
                  <a:pt x="45235" y="2433"/>
                </a:lnTo>
                <a:lnTo>
                  <a:pt x="55946" y="9578"/>
                </a:lnTo>
                <a:lnTo>
                  <a:pt x="62914" y="20289"/>
                </a:lnTo>
                <a:lnTo>
                  <a:pt x="65514" y="32795"/>
                </a:lnTo>
                <a:lnTo>
                  <a:pt x="62914" y="45289"/>
                </a:lnTo>
                <a:lnTo>
                  <a:pt x="55946" y="56013"/>
                </a:lnTo>
                <a:lnTo>
                  <a:pt x="45235" y="63158"/>
                </a:lnTo>
                <a:lnTo>
                  <a:pt x="32756" y="65592"/>
                </a:lnTo>
                <a:lnTo>
                  <a:pt x="20265" y="63158"/>
                </a:lnTo>
                <a:lnTo>
                  <a:pt x="9566" y="56013"/>
                </a:lnTo>
                <a:lnTo>
                  <a:pt x="2430" y="45289"/>
                </a:lnTo>
                <a:lnTo>
                  <a:pt x="0" y="32795"/>
                </a:lnTo>
                <a:lnTo>
                  <a:pt x="2430" y="20289"/>
                </a:lnTo>
                <a:lnTo>
                  <a:pt x="9566" y="9578"/>
                </a:lnTo>
                <a:lnTo>
                  <a:pt x="20265" y="2433"/>
                </a:lnTo>
                <a:lnTo>
                  <a:pt x="32756" y="0"/>
                </a:lnTo>
                <a:lnTo>
                  <a:pt x="45235" y="2433"/>
                </a:lnTo>
                <a:lnTo>
                  <a:pt x="55946" y="9578"/>
                </a:lnTo>
                <a:lnTo>
                  <a:pt x="62914" y="20289"/>
                </a:lnTo>
                <a:lnTo>
                  <a:pt x="65514" y="32795"/>
                </a:lnTo>
                <a:lnTo>
                  <a:pt x="62914" y="45289"/>
                </a:lnTo>
                <a:lnTo>
                  <a:pt x="55946" y="56013"/>
                </a:lnTo>
                <a:lnTo>
                  <a:pt x="45235" y="63158"/>
                </a:lnTo>
                <a:lnTo>
                  <a:pt x="32756" y="65592"/>
                </a:lnTo>
                <a:lnTo>
                  <a:pt x="20265" y="63158"/>
                </a:lnTo>
                <a:lnTo>
                  <a:pt x="9566" y="56013"/>
                </a:lnTo>
                <a:lnTo>
                  <a:pt x="2430" y="45289"/>
                </a:lnTo>
                <a:lnTo>
                  <a:pt x="0" y="32795"/>
                </a:lnTo>
                <a:lnTo>
                  <a:pt x="2430" y="20289"/>
                </a:lnTo>
                <a:lnTo>
                  <a:pt x="9566" y="9578"/>
                </a:lnTo>
                <a:lnTo>
                  <a:pt x="20265" y="2433"/>
                </a:lnTo>
                <a:lnTo>
                  <a:pt x="32756" y="0"/>
                </a:lnTo>
              </a:path>
            </a:pathLst>
          </a:custGeom>
          <a:ln w="5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477712" y="2457748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808" y="60868"/>
                </a:moveTo>
                <a:lnTo>
                  <a:pt x="0" y="60868"/>
                </a:lnTo>
                <a:lnTo>
                  <a:pt x="0" y="0"/>
                </a:lnTo>
                <a:lnTo>
                  <a:pt x="60808" y="0"/>
                </a:lnTo>
                <a:lnTo>
                  <a:pt x="60808" y="60868"/>
                </a:lnTo>
                <a:close/>
              </a:path>
            </a:pathLst>
          </a:custGeom>
          <a:ln w="5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477712" y="2457748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808" y="0"/>
                </a:moveTo>
                <a:lnTo>
                  <a:pt x="60808" y="60868"/>
                </a:lnTo>
                <a:lnTo>
                  <a:pt x="0" y="60868"/>
                </a:lnTo>
                <a:lnTo>
                  <a:pt x="0" y="0"/>
                </a:lnTo>
                <a:lnTo>
                  <a:pt x="60808" y="0"/>
                </a:lnTo>
              </a:path>
            </a:pathLst>
          </a:custGeom>
          <a:ln w="5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7571722" y="2801873"/>
            <a:ext cx="766445" cy="143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10" dirty="0">
                <a:latin typeface="Arial"/>
                <a:cs typeface="Arial"/>
              </a:rPr>
              <a:t>ITER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40" dirty="0">
                <a:latin typeface="Arial"/>
                <a:cs typeface="Arial"/>
              </a:rPr>
              <a:t>prediction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7571722" y="2416676"/>
            <a:ext cx="1129030" cy="38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900" b="1" spc="-45" dirty="0">
                <a:latin typeface="Arial"/>
                <a:cs typeface="Arial"/>
              </a:rPr>
              <a:t>C-Mod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ts val="910"/>
              </a:lnSpc>
              <a:spcBef>
                <a:spcPts val="135"/>
              </a:spcBef>
            </a:pPr>
            <a:r>
              <a:rPr sz="900" b="1" spc="-35" dirty="0">
                <a:latin typeface="Arial"/>
                <a:cs typeface="Arial"/>
              </a:rPr>
              <a:t>DIII-D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45" dirty="0">
                <a:latin typeface="Arial"/>
                <a:cs typeface="Arial"/>
              </a:rPr>
              <a:t>(C-Mod</a:t>
            </a:r>
            <a:r>
              <a:rPr sz="900" b="1" spc="-55" dirty="0">
                <a:latin typeface="Arial"/>
                <a:cs typeface="Arial"/>
              </a:rPr>
              <a:t> </a:t>
            </a:r>
            <a:r>
              <a:rPr sz="900" b="1" spc="-35" dirty="0">
                <a:latin typeface="Arial"/>
                <a:cs typeface="Arial"/>
              </a:rPr>
              <a:t>identity)</a:t>
            </a:r>
            <a:r>
              <a:rPr sz="900" b="1" spc="-30" dirty="0">
                <a:latin typeface="Arial"/>
                <a:cs typeface="Arial"/>
              </a:rPr>
              <a:t> DIII-D</a:t>
            </a:r>
            <a:endParaRPr sz="900">
              <a:latin typeface="Arial"/>
              <a:cs typeface="Arial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6237759" y="1174300"/>
            <a:ext cx="0" cy="1870710"/>
          </a:xfrm>
          <a:custGeom>
            <a:avLst/>
            <a:gdLst/>
            <a:ahLst/>
            <a:cxnLst/>
            <a:rect l="l" t="t" r="r" b="b"/>
            <a:pathLst>
              <a:path h="1870710">
                <a:moveTo>
                  <a:pt x="0" y="0"/>
                </a:moveTo>
                <a:lnTo>
                  <a:pt x="0" y="1870615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237759" y="3044916"/>
            <a:ext cx="2647315" cy="0"/>
          </a:xfrm>
          <a:custGeom>
            <a:avLst/>
            <a:gdLst/>
            <a:ahLst/>
            <a:cxnLst/>
            <a:rect l="l" t="t" r="r" b="b"/>
            <a:pathLst>
              <a:path w="2647315">
                <a:moveTo>
                  <a:pt x="0" y="0"/>
                </a:moveTo>
                <a:lnTo>
                  <a:pt x="2647037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534517" y="3007594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322"/>
                </a:moveTo>
                <a:lnTo>
                  <a:pt x="0" y="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831306" y="3007594"/>
            <a:ext cx="0" cy="37465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322"/>
                </a:moveTo>
                <a:lnTo>
                  <a:pt x="0" y="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771948" y="3026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61"/>
                </a:moveTo>
                <a:lnTo>
                  <a:pt x="0" y="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705609" y="3026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61"/>
                </a:moveTo>
                <a:lnTo>
                  <a:pt x="0" y="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630404" y="3026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61"/>
                </a:moveTo>
                <a:lnTo>
                  <a:pt x="0" y="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543478" y="3026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61"/>
                </a:moveTo>
                <a:lnTo>
                  <a:pt x="0" y="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440932" y="3026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61"/>
                </a:moveTo>
                <a:lnTo>
                  <a:pt x="0" y="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315251" y="3026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61"/>
                </a:moveTo>
                <a:lnTo>
                  <a:pt x="0" y="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153168" y="3026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61"/>
                </a:moveTo>
                <a:lnTo>
                  <a:pt x="0" y="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924908" y="3026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61"/>
                </a:moveTo>
                <a:lnTo>
                  <a:pt x="0" y="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475191" y="3026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61"/>
                </a:moveTo>
                <a:lnTo>
                  <a:pt x="0" y="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408851" y="3026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61"/>
                </a:moveTo>
                <a:lnTo>
                  <a:pt x="0" y="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333615" y="3026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61"/>
                </a:moveTo>
                <a:lnTo>
                  <a:pt x="0" y="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246737" y="3026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61"/>
                </a:moveTo>
                <a:lnTo>
                  <a:pt x="0" y="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144174" y="3026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61"/>
                </a:moveTo>
                <a:lnTo>
                  <a:pt x="0" y="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018460" y="3026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61"/>
                </a:moveTo>
                <a:lnTo>
                  <a:pt x="0" y="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856378" y="3026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61"/>
                </a:moveTo>
                <a:lnTo>
                  <a:pt x="0" y="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628117" y="3026255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661"/>
                </a:moveTo>
                <a:lnTo>
                  <a:pt x="0" y="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771948" y="117430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7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705609" y="117430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7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630404" y="117430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7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543478" y="117430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7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440932" y="117430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7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315251" y="117430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7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153168" y="117430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7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924908" y="117430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7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475191" y="117430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7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408851" y="117430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7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333615" y="117430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7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246737" y="117430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7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144174" y="117430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7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018460" y="117430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7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856378" y="117430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7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628117" y="1174300"/>
            <a:ext cx="0" cy="19050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87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831306" y="117430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7531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534517" y="1174300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7531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237759" y="1174300"/>
            <a:ext cx="2647315" cy="0"/>
          </a:xfrm>
          <a:custGeom>
            <a:avLst/>
            <a:gdLst/>
            <a:ahLst/>
            <a:cxnLst/>
            <a:rect l="l" t="t" r="r" b="b"/>
            <a:pathLst>
              <a:path w="2647315">
                <a:moveTo>
                  <a:pt x="0" y="0"/>
                </a:moveTo>
                <a:lnTo>
                  <a:pt x="2647037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237759" y="2128575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2893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237759" y="1212218"/>
            <a:ext cx="53340" cy="0"/>
          </a:xfrm>
          <a:custGeom>
            <a:avLst/>
            <a:gdLst/>
            <a:ahLst/>
            <a:cxnLst/>
            <a:rect l="l" t="t" r="r" b="b"/>
            <a:pathLst>
              <a:path w="53339">
                <a:moveTo>
                  <a:pt x="0" y="0"/>
                </a:moveTo>
                <a:lnTo>
                  <a:pt x="52893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237759" y="1254189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35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237759" y="130114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35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237759" y="135431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35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237759" y="1415527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35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237759" y="1488177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35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237759" y="157689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35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237759" y="169147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35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237759" y="185282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35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237759" y="2170514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35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237759" y="2217489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35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237759" y="2270673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35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237759" y="2331884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35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237759" y="2404534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35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237759" y="2493223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35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237759" y="260782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35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237759" y="276916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35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858454" y="1254189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342" y="0"/>
                </a:moveTo>
                <a:lnTo>
                  <a:pt x="0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858454" y="130114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342" y="0"/>
                </a:moveTo>
                <a:lnTo>
                  <a:pt x="0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858454" y="135431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342" y="0"/>
                </a:moveTo>
                <a:lnTo>
                  <a:pt x="0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858454" y="1415527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342" y="0"/>
                </a:moveTo>
                <a:lnTo>
                  <a:pt x="0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858454" y="1488177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342" y="0"/>
                </a:moveTo>
                <a:lnTo>
                  <a:pt x="0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858454" y="157689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342" y="0"/>
                </a:moveTo>
                <a:lnTo>
                  <a:pt x="0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858454" y="169147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342" y="0"/>
                </a:moveTo>
                <a:lnTo>
                  <a:pt x="0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858454" y="185282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342" y="0"/>
                </a:moveTo>
                <a:lnTo>
                  <a:pt x="0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858454" y="2170514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342" y="0"/>
                </a:moveTo>
                <a:lnTo>
                  <a:pt x="0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858454" y="2217489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342" y="0"/>
                </a:moveTo>
                <a:lnTo>
                  <a:pt x="0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858454" y="2270673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342" y="0"/>
                </a:moveTo>
                <a:lnTo>
                  <a:pt x="0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858454" y="2331884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342" y="0"/>
                </a:moveTo>
                <a:lnTo>
                  <a:pt x="0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858454" y="2404534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342" y="0"/>
                </a:moveTo>
                <a:lnTo>
                  <a:pt x="0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858454" y="2493223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342" y="0"/>
                </a:moveTo>
                <a:lnTo>
                  <a:pt x="0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858454" y="260782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342" y="0"/>
                </a:moveTo>
                <a:lnTo>
                  <a:pt x="0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858454" y="276916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342" y="0"/>
                </a:moveTo>
                <a:lnTo>
                  <a:pt x="0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831919" y="1212218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52877" y="0"/>
                </a:moveTo>
                <a:lnTo>
                  <a:pt x="0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831919" y="212857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52877" y="0"/>
                </a:moveTo>
                <a:lnTo>
                  <a:pt x="0" y="0"/>
                </a:lnTo>
              </a:path>
            </a:pathLst>
          </a:custGeom>
          <a:ln w="87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884797" y="1174300"/>
            <a:ext cx="0" cy="1870710"/>
          </a:xfrm>
          <a:custGeom>
            <a:avLst/>
            <a:gdLst/>
            <a:ahLst/>
            <a:cxnLst/>
            <a:rect l="l" t="t" r="r" b="b"/>
            <a:pathLst>
              <a:path h="1870710">
                <a:moveTo>
                  <a:pt x="0" y="1870615"/>
                </a:moveTo>
                <a:lnTo>
                  <a:pt x="0" y="0"/>
                </a:lnTo>
              </a:path>
            </a:pathLst>
          </a:custGeom>
          <a:ln w="87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237759" y="1212218"/>
            <a:ext cx="2593975" cy="1833245"/>
          </a:xfrm>
          <a:custGeom>
            <a:avLst/>
            <a:gdLst/>
            <a:ahLst/>
            <a:cxnLst/>
            <a:rect l="l" t="t" r="r" b="b"/>
            <a:pathLst>
              <a:path w="2593975" h="1833245">
                <a:moveTo>
                  <a:pt x="0" y="1832698"/>
                </a:moveTo>
                <a:lnTo>
                  <a:pt x="2593547" y="0"/>
                </a:lnTo>
              </a:path>
            </a:pathLst>
          </a:custGeom>
          <a:ln w="87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 txBox="1"/>
          <p:nvPr/>
        </p:nvSpPr>
        <p:spPr>
          <a:xfrm>
            <a:off x="6187102" y="3053400"/>
            <a:ext cx="10922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-45" dirty="0">
                <a:latin typeface="Arial"/>
                <a:cs typeface="Arial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7459980" y="3053400"/>
            <a:ext cx="155702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94130" algn="l"/>
              </a:tabLst>
            </a:pPr>
            <a:r>
              <a:rPr sz="1250" b="1" spc="-45" dirty="0">
                <a:latin typeface="Arial"/>
                <a:cs typeface="Arial"/>
              </a:rPr>
              <a:t>10	100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6340408" y="3209462"/>
            <a:ext cx="253365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-165" dirty="0">
                <a:latin typeface="Arial"/>
                <a:cs typeface="Arial"/>
              </a:rPr>
              <a:t>EPED</a:t>
            </a:r>
            <a:r>
              <a:rPr sz="1250" b="1" spc="-80" dirty="0">
                <a:latin typeface="Arial"/>
                <a:cs typeface="Arial"/>
              </a:rPr>
              <a:t> </a:t>
            </a:r>
            <a:r>
              <a:rPr sz="1250" b="1" spc="-70" dirty="0">
                <a:latin typeface="Arial"/>
                <a:cs typeface="Arial"/>
              </a:rPr>
              <a:t>Predicted</a:t>
            </a:r>
            <a:r>
              <a:rPr sz="1250" b="1" spc="-80" dirty="0">
                <a:latin typeface="Arial"/>
                <a:cs typeface="Arial"/>
              </a:rPr>
              <a:t> Pedestal </a:t>
            </a:r>
            <a:r>
              <a:rPr sz="1250" b="1" spc="-50" dirty="0">
                <a:latin typeface="Arial"/>
                <a:cs typeface="Arial"/>
              </a:rPr>
              <a:t>Height</a:t>
            </a:r>
            <a:r>
              <a:rPr sz="1250" b="1" spc="-80" dirty="0">
                <a:latin typeface="Arial"/>
                <a:cs typeface="Arial"/>
              </a:rPr>
              <a:t> </a:t>
            </a:r>
            <a:r>
              <a:rPr sz="1250" b="1" spc="-95" dirty="0">
                <a:latin typeface="Arial"/>
                <a:cs typeface="Arial"/>
              </a:rPr>
              <a:t>(kPa)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6120650" y="2940545"/>
            <a:ext cx="10922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-45" dirty="0">
                <a:latin typeface="Arial"/>
                <a:cs typeface="Arial"/>
              </a:rPr>
              <a:t>1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6046672" y="2040761"/>
            <a:ext cx="192405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-45" dirty="0">
                <a:latin typeface="Arial"/>
                <a:cs typeface="Arial"/>
              </a:rPr>
              <a:t>10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5972694" y="1124872"/>
            <a:ext cx="275590" cy="187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-45" dirty="0">
                <a:latin typeface="Arial"/>
                <a:cs typeface="Arial"/>
              </a:rPr>
              <a:t>100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5785798" y="1121790"/>
            <a:ext cx="187960" cy="187896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dirty="0">
                <a:latin typeface="Arial"/>
                <a:cs typeface="Arial"/>
              </a:rPr>
              <a:t>Measured</a:t>
            </a:r>
            <a:r>
              <a:rPr sz="1250" b="1" spc="-8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Ped.</a:t>
            </a:r>
            <a:r>
              <a:rPr sz="1250" b="1" spc="-8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Height</a:t>
            </a:r>
            <a:r>
              <a:rPr sz="1250" b="1" spc="-80" dirty="0">
                <a:latin typeface="Arial"/>
                <a:cs typeface="Arial"/>
              </a:rPr>
              <a:t> </a:t>
            </a:r>
            <a:r>
              <a:rPr sz="1250" b="1" dirty="0">
                <a:latin typeface="Arial"/>
                <a:cs typeface="Arial"/>
              </a:rPr>
              <a:t>(kPa)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6273760" y="1244600"/>
            <a:ext cx="1638339" cy="1475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691500" y="1174511"/>
            <a:ext cx="161290" cy="160020"/>
          </a:xfrm>
          <a:custGeom>
            <a:avLst/>
            <a:gdLst/>
            <a:ahLst/>
            <a:cxnLst/>
            <a:rect l="l" t="t" r="r" b="b"/>
            <a:pathLst>
              <a:path w="161290" h="160019">
                <a:moveTo>
                  <a:pt x="80686" y="0"/>
                </a:moveTo>
                <a:lnTo>
                  <a:pt x="79847" y="0"/>
                </a:lnTo>
                <a:lnTo>
                  <a:pt x="0" y="79679"/>
                </a:lnTo>
                <a:lnTo>
                  <a:pt x="80460" y="159937"/>
                </a:lnTo>
                <a:lnTo>
                  <a:pt x="160728" y="79679"/>
                </a:lnTo>
                <a:lnTo>
                  <a:pt x="80686" y="0"/>
                </a:lnTo>
                <a:close/>
              </a:path>
            </a:pathLst>
          </a:custGeom>
          <a:solidFill>
            <a:srgbClr val="DCD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691505" y="1174508"/>
            <a:ext cx="161290" cy="160020"/>
          </a:xfrm>
          <a:custGeom>
            <a:avLst/>
            <a:gdLst/>
            <a:ahLst/>
            <a:cxnLst/>
            <a:rect l="l" t="t" r="r" b="b"/>
            <a:pathLst>
              <a:path w="161290" h="160019">
                <a:moveTo>
                  <a:pt x="79848" y="0"/>
                </a:moveTo>
                <a:lnTo>
                  <a:pt x="0" y="79679"/>
                </a:lnTo>
                <a:lnTo>
                  <a:pt x="80445" y="159938"/>
                </a:lnTo>
                <a:lnTo>
                  <a:pt x="160728" y="79679"/>
                </a:lnTo>
              </a:path>
            </a:pathLst>
          </a:custGeom>
          <a:ln w="74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772352" y="1174508"/>
            <a:ext cx="80010" cy="80010"/>
          </a:xfrm>
          <a:custGeom>
            <a:avLst/>
            <a:gdLst/>
            <a:ahLst/>
            <a:cxnLst/>
            <a:rect l="l" t="t" r="r" b="b"/>
            <a:pathLst>
              <a:path w="80009" h="80009">
                <a:moveTo>
                  <a:pt x="79881" y="79679"/>
                </a:moveTo>
                <a:lnTo>
                  <a:pt x="0" y="0"/>
                </a:lnTo>
              </a:path>
            </a:pathLst>
          </a:custGeom>
          <a:ln w="7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963113" y="1664795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0" y="0"/>
                </a:moveTo>
                <a:lnTo>
                  <a:pt x="116024" y="0"/>
                </a:lnTo>
                <a:lnTo>
                  <a:pt x="116024" y="115779"/>
                </a:lnTo>
                <a:lnTo>
                  <a:pt x="0" y="115779"/>
                </a:lnTo>
                <a:lnTo>
                  <a:pt x="0" y="0"/>
                </a:lnTo>
                <a:close/>
              </a:path>
            </a:pathLst>
          </a:custGeom>
          <a:solidFill>
            <a:srgbClr val="C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963113" y="1664795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0" y="0"/>
                </a:moveTo>
                <a:lnTo>
                  <a:pt x="116024" y="0"/>
                </a:lnTo>
                <a:lnTo>
                  <a:pt x="116024" y="115779"/>
                </a:lnTo>
                <a:lnTo>
                  <a:pt x="0" y="115779"/>
                </a:lnTo>
                <a:lnTo>
                  <a:pt x="0" y="0"/>
                </a:lnTo>
                <a:close/>
              </a:path>
            </a:pathLst>
          </a:custGeom>
          <a:ln w="7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263547" y="1512884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0" y="0"/>
                </a:moveTo>
                <a:lnTo>
                  <a:pt x="116008" y="0"/>
                </a:lnTo>
                <a:lnTo>
                  <a:pt x="116008" y="115779"/>
                </a:lnTo>
                <a:lnTo>
                  <a:pt x="0" y="115779"/>
                </a:lnTo>
                <a:lnTo>
                  <a:pt x="0" y="0"/>
                </a:lnTo>
                <a:close/>
              </a:path>
            </a:pathLst>
          </a:custGeom>
          <a:solidFill>
            <a:srgbClr val="C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263547" y="1512884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0" y="0"/>
                </a:moveTo>
                <a:lnTo>
                  <a:pt x="116008" y="0"/>
                </a:lnTo>
                <a:lnTo>
                  <a:pt x="116008" y="115779"/>
                </a:lnTo>
                <a:lnTo>
                  <a:pt x="0" y="115779"/>
                </a:lnTo>
                <a:lnTo>
                  <a:pt x="0" y="0"/>
                </a:lnTo>
                <a:close/>
              </a:path>
            </a:pathLst>
          </a:custGeom>
          <a:ln w="7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014990" y="1621649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0" y="0"/>
                </a:moveTo>
                <a:lnTo>
                  <a:pt x="116008" y="0"/>
                </a:lnTo>
                <a:lnTo>
                  <a:pt x="116008" y="115779"/>
                </a:lnTo>
                <a:lnTo>
                  <a:pt x="0" y="115779"/>
                </a:lnTo>
                <a:lnTo>
                  <a:pt x="0" y="0"/>
                </a:lnTo>
                <a:close/>
              </a:path>
            </a:pathLst>
          </a:custGeom>
          <a:solidFill>
            <a:srgbClr val="C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014990" y="1621649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0" y="0"/>
                </a:moveTo>
                <a:lnTo>
                  <a:pt x="116008" y="0"/>
                </a:lnTo>
                <a:lnTo>
                  <a:pt x="116008" y="115779"/>
                </a:lnTo>
                <a:lnTo>
                  <a:pt x="0" y="115779"/>
                </a:lnTo>
                <a:lnTo>
                  <a:pt x="0" y="0"/>
                </a:lnTo>
                <a:close/>
              </a:path>
            </a:pathLst>
          </a:custGeom>
          <a:ln w="7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272398" y="1614410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0" y="0"/>
                </a:moveTo>
                <a:lnTo>
                  <a:pt x="116056" y="0"/>
                </a:lnTo>
                <a:lnTo>
                  <a:pt x="116056" y="115795"/>
                </a:lnTo>
                <a:lnTo>
                  <a:pt x="0" y="115795"/>
                </a:lnTo>
                <a:lnTo>
                  <a:pt x="0" y="0"/>
                </a:lnTo>
                <a:close/>
              </a:path>
            </a:pathLst>
          </a:custGeom>
          <a:solidFill>
            <a:srgbClr val="C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272398" y="1614410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0" y="0"/>
                </a:moveTo>
                <a:lnTo>
                  <a:pt x="116056" y="0"/>
                </a:lnTo>
                <a:lnTo>
                  <a:pt x="116056" y="115795"/>
                </a:lnTo>
                <a:lnTo>
                  <a:pt x="0" y="115795"/>
                </a:lnTo>
                <a:lnTo>
                  <a:pt x="0" y="0"/>
                </a:lnTo>
                <a:close/>
              </a:path>
            </a:pathLst>
          </a:custGeom>
          <a:ln w="7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125791" y="1566052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0" y="0"/>
                </a:moveTo>
                <a:lnTo>
                  <a:pt x="116008" y="0"/>
                </a:lnTo>
                <a:lnTo>
                  <a:pt x="116008" y="115795"/>
                </a:lnTo>
                <a:lnTo>
                  <a:pt x="0" y="115795"/>
                </a:lnTo>
                <a:lnTo>
                  <a:pt x="0" y="0"/>
                </a:lnTo>
                <a:close/>
              </a:path>
            </a:pathLst>
          </a:custGeom>
          <a:solidFill>
            <a:srgbClr val="C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125791" y="1566052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0" y="0"/>
                </a:moveTo>
                <a:lnTo>
                  <a:pt x="116008" y="0"/>
                </a:lnTo>
                <a:lnTo>
                  <a:pt x="116008" y="115795"/>
                </a:lnTo>
                <a:lnTo>
                  <a:pt x="0" y="115795"/>
                </a:lnTo>
                <a:lnTo>
                  <a:pt x="0" y="0"/>
                </a:lnTo>
                <a:close/>
              </a:path>
            </a:pathLst>
          </a:custGeom>
          <a:ln w="7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137269" y="1622051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0" y="0"/>
                </a:moveTo>
                <a:lnTo>
                  <a:pt x="116008" y="0"/>
                </a:lnTo>
                <a:lnTo>
                  <a:pt x="116008" y="115988"/>
                </a:lnTo>
                <a:lnTo>
                  <a:pt x="0" y="115988"/>
                </a:lnTo>
                <a:lnTo>
                  <a:pt x="0" y="0"/>
                </a:lnTo>
                <a:close/>
              </a:path>
            </a:pathLst>
          </a:custGeom>
          <a:solidFill>
            <a:srgbClr val="C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137269" y="1622051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0" y="0"/>
                </a:moveTo>
                <a:lnTo>
                  <a:pt x="116008" y="0"/>
                </a:lnTo>
                <a:lnTo>
                  <a:pt x="116008" y="115988"/>
                </a:lnTo>
                <a:lnTo>
                  <a:pt x="0" y="115988"/>
                </a:lnTo>
                <a:lnTo>
                  <a:pt x="0" y="0"/>
                </a:lnTo>
                <a:close/>
              </a:path>
            </a:pathLst>
          </a:custGeom>
          <a:ln w="7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031064" y="1608393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0" y="0"/>
                </a:moveTo>
                <a:lnTo>
                  <a:pt x="116024" y="0"/>
                </a:lnTo>
                <a:lnTo>
                  <a:pt x="116024" y="115795"/>
                </a:lnTo>
                <a:lnTo>
                  <a:pt x="0" y="115795"/>
                </a:lnTo>
                <a:lnTo>
                  <a:pt x="0" y="0"/>
                </a:lnTo>
                <a:close/>
              </a:path>
            </a:pathLst>
          </a:custGeom>
          <a:solidFill>
            <a:srgbClr val="C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031064" y="1608393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0" y="0"/>
                </a:moveTo>
                <a:lnTo>
                  <a:pt x="116024" y="0"/>
                </a:lnTo>
                <a:lnTo>
                  <a:pt x="116024" y="115795"/>
                </a:lnTo>
                <a:lnTo>
                  <a:pt x="0" y="115795"/>
                </a:lnTo>
                <a:lnTo>
                  <a:pt x="0" y="0"/>
                </a:lnTo>
                <a:close/>
              </a:path>
            </a:pathLst>
          </a:custGeom>
          <a:ln w="7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087987" y="1613605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0" y="0"/>
                </a:moveTo>
                <a:lnTo>
                  <a:pt x="116024" y="0"/>
                </a:lnTo>
                <a:lnTo>
                  <a:pt x="116024" y="115795"/>
                </a:lnTo>
                <a:lnTo>
                  <a:pt x="0" y="115795"/>
                </a:lnTo>
                <a:lnTo>
                  <a:pt x="0" y="0"/>
                </a:lnTo>
                <a:close/>
              </a:path>
            </a:pathLst>
          </a:custGeom>
          <a:solidFill>
            <a:srgbClr val="C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087987" y="1613605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0" y="0"/>
                </a:moveTo>
                <a:lnTo>
                  <a:pt x="116024" y="0"/>
                </a:lnTo>
                <a:lnTo>
                  <a:pt x="116024" y="115795"/>
                </a:lnTo>
                <a:lnTo>
                  <a:pt x="0" y="115795"/>
                </a:lnTo>
                <a:lnTo>
                  <a:pt x="0" y="0"/>
                </a:lnTo>
                <a:close/>
              </a:path>
            </a:pathLst>
          </a:custGeom>
          <a:ln w="7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847233" y="1935300"/>
            <a:ext cx="116839" cy="116205"/>
          </a:xfrm>
          <a:custGeom>
            <a:avLst/>
            <a:gdLst/>
            <a:ahLst/>
            <a:cxnLst/>
            <a:rect l="l" t="t" r="r" b="b"/>
            <a:pathLst>
              <a:path w="116840" h="116205">
                <a:moveTo>
                  <a:pt x="0" y="0"/>
                </a:moveTo>
                <a:lnTo>
                  <a:pt x="116249" y="0"/>
                </a:lnTo>
                <a:lnTo>
                  <a:pt x="116249" y="116004"/>
                </a:lnTo>
                <a:lnTo>
                  <a:pt x="0" y="116004"/>
                </a:lnTo>
                <a:lnTo>
                  <a:pt x="0" y="0"/>
                </a:lnTo>
                <a:close/>
              </a:path>
            </a:pathLst>
          </a:custGeom>
          <a:solidFill>
            <a:srgbClr val="C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847233" y="1935300"/>
            <a:ext cx="116839" cy="116205"/>
          </a:xfrm>
          <a:custGeom>
            <a:avLst/>
            <a:gdLst/>
            <a:ahLst/>
            <a:cxnLst/>
            <a:rect l="l" t="t" r="r" b="b"/>
            <a:pathLst>
              <a:path w="116840" h="116205">
                <a:moveTo>
                  <a:pt x="0" y="0"/>
                </a:moveTo>
                <a:lnTo>
                  <a:pt x="116249" y="0"/>
                </a:lnTo>
                <a:lnTo>
                  <a:pt x="116249" y="116004"/>
                </a:lnTo>
                <a:lnTo>
                  <a:pt x="0" y="116004"/>
                </a:lnTo>
                <a:lnTo>
                  <a:pt x="0" y="0"/>
                </a:lnTo>
                <a:close/>
              </a:path>
            </a:pathLst>
          </a:custGeom>
          <a:ln w="74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 txBox="1"/>
          <p:nvPr/>
        </p:nvSpPr>
        <p:spPr>
          <a:xfrm>
            <a:off x="8668075" y="2812403"/>
            <a:ext cx="17907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-75" dirty="0">
                <a:latin typeface="Arial"/>
                <a:cs typeface="Arial"/>
              </a:rPr>
              <a:t>(a)</a:t>
            </a:r>
            <a:endParaRPr sz="1150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6847840" y="1622549"/>
            <a:ext cx="59309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203ED7"/>
                </a:solidFill>
                <a:latin typeface="Arial"/>
                <a:cs typeface="Arial"/>
              </a:rPr>
              <a:t>N</a:t>
            </a:r>
            <a:r>
              <a:rPr sz="1200" b="1" spc="-10" dirty="0">
                <a:solidFill>
                  <a:srgbClr val="203ED7"/>
                </a:solidFill>
                <a:latin typeface="Arial"/>
                <a:cs typeface="Arial"/>
              </a:rPr>
              <a:t>STX-U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6860540" y="1978149"/>
            <a:ext cx="43243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203ED7"/>
                </a:solidFill>
                <a:latin typeface="Arial"/>
                <a:cs typeface="Arial"/>
              </a:rPr>
              <a:t>N</a:t>
            </a:r>
            <a:r>
              <a:rPr sz="1200" b="1" spc="-10" dirty="0">
                <a:solidFill>
                  <a:srgbClr val="203ED7"/>
                </a:solidFill>
                <a:latin typeface="Arial"/>
                <a:cs typeface="Arial"/>
              </a:rPr>
              <a:t>STX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8611641" y="2756021"/>
            <a:ext cx="227965" cy="241300"/>
          </a:xfrm>
          <a:custGeom>
            <a:avLst/>
            <a:gdLst/>
            <a:ahLst/>
            <a:cxnLst/>
            <a:rect l="l" t="t" r="r" b="b"/>
            <a:pathLst>
              <a:path w="227965" h="241300">
                <a:moveTo>
                  <a:pt x="108750" y="0"/>
                </a:moveTo>
                <a:lnTo>
                  <a:pt x="62545" y="12419"/>
                </a:lnTo>
                <a:lnTo>
                  <a:pt x="24437" y="44582"/>
                </a:lnTo>
                <a:lnTo>
                  <a:pt x="3873" y="86596"/>
                </a:lnTo>
                <a:lnTo>
                  <a:pt x="0" y="121656"/>
                </a:lnTo>
                <a:lnTo>
                  <a:pt x="973" y="133625"/>
                </a:lnTo>
                <a:lnTo>
                  <a:pt x="16510" y="180947"/>
                </a:lnTo>
                <a:lnTo>
                  <a:pt x="40729" y="213787"/>
                </a:lnTo>
                <a:lnTo>
                  <a:pt x="83476" y="236963"/>
                </a:lnTo>
                <a:lnTo>
                  <a:pt x="106863" y="240831"/>
                </a:lnTo>
                <a:lnTo>
                  <a:pt x="118717" y="240825"/>
                </a:lnTo>
                <a:lnTo>
                  <a:pt x="164903" y="227803"/>
                </a:lnTo>
                <a:lnTo>
                  <a:pt x="195504" y="204313"/>
                </a:lnTo>
                <a:lnTo>
                  <a:pt x="220752" y="161626"/>
                </a:lnTo>
                <a:lnTo>
                  <a:pt x="227457" y="125641"/>
                </a:lnTo>
                <a:lnTo>
                  <a:pt x="227362" y="113428"/>
                </a:lnTo>
                <a:lnTo>
                  <a:pt x="215334" y="66167"/>
                </a:lnTo>
                <a:lnTo>
                  <a:pt x="187032" y="28365"/>
                </a:lnTo>
                <a:lnTo>
                  <a:pt x="144147" y="4354"/>
                </a:lnTo>
                <a:lnTo>
                  <a:pt x="108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268" name="object 26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69" name="object 26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7218" rIns="0" bIns="0" rtlCol="0">
            <a:spAutoFit/>
          </a:bodyPr>
          <a:lstStyle/>
          <a:p>
            <a:pPr marL="3968115">
              <a:lnSpc>
                <a:spcPct val="100000"/>
              </a:lnSpc>
            </a:pPr>
            <a:r>
              <a:rPr spc="-15" dirty="0"/>
              <a:t>Outline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7840" y="2169080"/>
            <a:ext cx="8187690" cy="341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Rece</a:t>
            </a:r>
            <a:r>
              <a:rPr sz="2000" b="1" spc="-15" dirty="0">
                <a:latin typeface="Arial"/>
                <a:cs typeface="Arial"/>
              </a:rPr>
              <a:t>nt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highligh</a:t>
            </a:r>
            <a:r>
              <a:rPr sz="2000" b="1" dirty="0">
                <a:latin typeface="Arial"/>
                <a:cs typeface="Arial"/>
              </a:rPr>
              <a:t>ts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</a:t>
            </a:r>
            <a:r>
              <a:rPr sz="2000" b="1" spc="-10" dirty="0">
                <a:latin typeface="Arial"/>
                <a:cs typeface="Arial"/>
              </a:rPr>
              <a:t>oll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5" dirty="0">
                <a:latin typeface="Arial"/>
                <a:cs typeface="Arial"/>
              </a:rPr>
              <a:t>bo</a:t>
            </a:r>
            <a:r>
              <a:rPr sz="2000" b="1" dirty="0">
                <a:latin typeface="Arial"/>
                <a:cs typeface="Arial"/>
              </a:rPr>
              <a:t>ra</a:t>
            </a:r>
            <a:r>
              <a:rPr sz="2000" b="1" spc="-10" dirty="0">
                <a:latin typeface="Arial"/>
                <a:cs typeface="Arial"/>
              </a:rPr>
              <a:t>tion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5" dirty="0">
                <a:latin typeface="Arial"/>
                <a:cs typeface="Arial"/>
              </a:rPr>
              <a:t>nd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15" dirty="0">
                <a:latin typeface="Arial"/>
                <a:cs typeface="Arial"/>
              </a:rPr>
              <a:t>STX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ts val="2130"/>
              </a:lnSpc>
              <a:spcBef>
                <a:spcPts val="400"/>
              </a:spcBef>
              <a:tabLst>
                <a:tab pos="755015" algn="l"/>
              </a:tabLst>
            </a:pP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–	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0433FF"/>
                </a:solidFill>
                <a:latin typeface="Arial"/>
                <a:cs typeface="Arial"/>
              </a:rPr>
              <a:t>III-D: 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Pe</a:t>
            </a:r>
            <a:r>
              <a:rPr sz="1800" b="1" spc="-15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esta</a:t>
            </a:r>
            <a:r>
              <a:rPr sz="1800" b="1" spc="-5" dirty="0">
                <a:solidFill>
                  <a:srgbClr val="0433FF"/>
                </a:solidFill>
                <a:latin typeface="Arial"/>
                <a:cs typeface="Arial"/>
              </a:rPr>
              <a:t>l 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rec</a:t>
            </a:r>
            <a:r>
              <a:rPr sz="1800" b="1" spc="-15" dirty="0">
                <a:solidFill>
                  <a:srgbClr val="0433FF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very</a:t>
            </a:r>
            <a:r>
              <a:rPr sz="1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433FF"/>
                </a:solidFill>
                <a:latin typeface="Arial"/>
                <a:cs typeface="Arial"/>
              </a:rPr>
              <a:t>ti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me</a:t>
            </a:r>
            <a:r>
              <a:rPr sz="1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sca</a:t>
            </a:r>
            <a:r>
              <a:rPr sz="1800" b="1" spc="-5" dirty="0">
                <a:solidFill>
                  <a:srgbClr val="0433FF"/>
                </a:solidFill>
                <a:latin typeface="Arial"/>
                <a:cs typeface="Arial"/>
              </a:rPr>
              <a:t>l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es</a:t>
            </a:r>
            <a:r>
              <a:rPr sz="1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433FF"/>
                </a:solidFill>
                <a:latin typeface="Arial"/>
                <a:cs typeface="Arial"/>
              </a:rPr>
              <a:t>(both</a:t>
            </a:r>
            <a:r>
              <a:rPr sz="1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1800" b="1" spc="-5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ty</a:t>
            </a:r>
            <a:r>
              <a:rPr sz="1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1800" b="1" spc="-15" dirty="0">
                <a:solidFill>
                  <a:srgbClr val="0433FF"/>
                </a:solidFill>
                <a:latin typeface="Arial"/>
                <a:cs typeface="Arial"/>
              </a:rPr>
              <a:t>nd</a:t>
            </a:r>
            <a:r>
              <a:rPr sz="18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tem</a:t>
            </a:r>
            <a:r>
              <a:rPr sz="1800" b="1" spc="-15" dirty="0">
                <a:solidFill>
                  <a:srgbClr val="0433FF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era</a:t>
            </a:r>
            <a:r>
              <a:rPr sz="1800" b="1" spc="-10" dirty="0">
                <a:solidFill>
                  <a:srgbClr val="0433FF"/>
                </a:solidFill>
                <a:latin typeface="Arial"/>
                <a:cs typeface="Arial"/>
              </a:rPr>
              <a:t>tu</a:t>
            </a:r>
            <a:r>
              <a:rPr sz="1800" b="1" dirty="0">
                <a:solidFill>
                  <a:srgbClr val="0433FF"/>
                </a:solidFill>
                <a:latin typeface="Arial"/>
                <a:cs typeface="Arial"/>
              </a:rPr>
              <a:t>re)</a:t>
            </a:r>
            <a:endParaRPr sz="1800">
              <a:latin typeface="Arial"/>
              <a:cs typeface="Arial"/>
            </a:endParaRPr>
          </a:p>
          <a:p>
            <a:pPr marL="755650">
              <a:lnSpc>
                <a:spcPts val="2130"/>
              </a:lnSpc>
            </a:pPr>
            <a:r>
              <a:rPr sz="1800" i="1" dirty="0">
                <a:solidFill>
                  <a:srgbClr val="0433FF"/>
                </a:solidFill>
                <a:latin typeface="Arial"/>
                <a:cs typeface="Arial"/>
              </a:rPr>
              <a:t>and</a:t>
            </a:r>
            <a:r>
              <a:rPr sz="1800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433FF"/>
                </a:solidFill>
                <a:latin typeface="Arial"/>
                <a:cs typeface="Arial"/>
              </a:rPr>
              <a:t>neoclassical</a:t>
            </a:r>
            <a:r>
              <a:rPr sz="1800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433FF"/>
                </a:solidFill>
                <a:latin typeface="Arial"/>
                <a:cs typeface="Arial"/>
              </a:rPr>
              <a:t>calcula</a:t>
            </a:r>
            <a:r>
              <a:rPr sz="1800" i="1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800" i="1" dirty="0">
                <a:solidFill>
                  <a:srgbClr val="0433FF"/>
                </a:solidFill>
                <a:latin typeface="Arial"/>
                <a:cs typeface="Arial"/>
              </a:rPr>
              <a:t>ions</a:t>
            </a:r>
            <a:r>
              <a:rPr sz="1800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433FF"/>
                </a:solidFill>
                <a:latin typeface="Arial"/>
                <a:cs typeface="Arial"/>
              </a:rPr>
              <a:t>in</a:t>
            </a:r>
            <a:r>
              <a:rPr sz="1800" i="1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800" i="1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800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433FF"/>
                </a:solidFill>
                <a:latin typeface="Arial"/>
                <a:cs typeface="Arial"/>
              </a:rPr>
              <a:t>pede</a:t>
            </a:r>
            <a:r>
              <a:rPr sz="1800" i="1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800" i="1" dirty="0">
                <a:solidFill>
                  <a:srgbClr val="0433FF"/>
                </a:solidFill>
                <a:latin typeface="Arial"/>
                <a:cs typeface="Arial"/>
              </a:rPr>
              <a:t>al</a:t>
            </a:r>
            <a:r>
              <a:rPr sz="1800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433FF"/>
                </a:solidFill>
                <a:latin typeface="Arial"/>
                <a:cs typeface="Arial"/>
              </a:rPr>
              <a:t>(in</a:t>
            </a:r>
            <a:r>
              <a:rPr sz="1800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433FF"/>
                </a:solidFill>
                <a:latin typeface="Arial"/>
                <a:cs typeface="Arial"/>
              </a:rPr>
              <a:t>backup)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40"/>
              </a:spcBef>
              <a:tabLst>
                <a:tab pos="755015" algn="l"/>
              </a:tabLst>
            </a:pPr>
            <a:r>
              <a:rPr sz="1800" i="1" dirty="0">
                <a:solidFill>
                  <a:srgbClr val="0433FF"/>
                </a:solidFill>
                <a:latin typeface="Arial"/>
                <a:cs typeface="Arial"/>
              </a:rPr>
              <a:t>–	</a:t>
            </a:r>
            <a:r>
              <a:rPr sz="1800" i="1" spc="-15" dirty="0">
                <a:solidFill>
                  <a:srgbClr val="0433FF"/>
                </a:solidFill>
                <a:latin typeface="Arial"/>
                <a:cs typeface="Arial"/>
              </a:rPr>
              <a:t>MAS</a:t>
            </a:r>
            <a:r>
              <a:rPr sz="1800" i="1" spc="-150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800" i="1" spc="-5" dirty="0">
                <a:solidFill>
                  <a:srgbClr val="0433FF"/>
                </a:solidFill>
                <a:latin typeface="Arial"/>
                <a:cs typeface="Arial"/>
              </a:rPr>
              <a:t>: </a:t>
            </a:r>
            <a:r>
              <a:rPr sz="1800" i="1" dirty="0">
                <a:solidFill>
                  <a:srgbClr val="0433FF"/>
                </a:solidFill>
                <a:latin typeface="Arial"/>
                <a:cs typeface="Arial"/>
              </a:rPr>
              <a:t>Pede</a:t>
            </a:r>
            <a:r>
              <a:rPr sz="1800" i="1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800" i="1" dirty="0">
                <a:solidFill>
                  <a:srgbClr val="0433FF"/>
                </a:solidFill>
                <a:latin typeface="Arial"/>
                <a:cs typeface="Arial"/>
              </a:rPr>
              <a:t>al</a:t>
            </a:r>
            <a:r>
              <a:rPr sz="1800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1800" i="1" baseline="-6944" dirty="0">
                <a:solidFill>
                  <a:srgbClr val="0433FF"/>
                </a:solidFill>
                <a:latin typeface="Arial"/>
                <a:cs typeface="Arial"/>
              </a:rPr>
              <a:t>p</a:t>
            </a:r>
            <a:r>
              <a:rPr sz="1800" i="1" spc="247" baseline="-6944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433FF"/>
                </a:solidFill>
                <a:latin typeface="Arial"/>
                <a:cs typeface="Arial"/>
              </a:rPr>
              <a:t>scaling</a:t>
            </a:r>
            <a:r>
              <a:rPr sz="1800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433FF"/>
                </a:solidFill>
                <a:latin typeface="Arial"/>
                <a:cs typeface="Arial"/>
              </a:rPr>
              <a:t>and</a:t>
            </a:r>
            <a:r>
              <a:rPr sz="1800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433FF"/>
                </a:solidFill>
                <a:latin typeface="Arial"/>
                <a:cs typeface="Arial"/>
              </a:rPr>
              <a:t>evolu</a:t>
            </a:r>
            <a:r>
              <a:rPr sz="1800" i="1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800" i="1" dirty="0">
                <a:solidFill>
                  <a:srgbClr val="0433FF"/>
                </a:solidFill>
                <a:latin typeface="Arial"/>
                <a:cs typeface="Arial"/>
              </a:rPr>
              <a:t>ion</a:t>
            </a:r>
            <a:r>
              <a:rPr sz="1800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433FF"/>
                </a:solidFill>
                <a:latin typeface="Arial"/>
                <a:cs typeface="Arial"/>
              </a:rPr>
              <a:t>(no</a:t>
            </a:r>
            <a:r>
              <a:rPr sz="1800" i="1" spc="-5" dirty="0">
                <a:solidFill>
                  <a:srgbClr val="0433FF"/>
                </a:solidFill>
                <a:latin typeface="Arial"/>
                <a:cs typeface="Arial"/>
              </a:rPr>
              <a:t>t </a:t>
            </a:r>
            <a:r>
              <a:rPr sz="1800" i="1" dirty="0">
                <a:solidFill>
                  <a:srgbClr val="0433FF"/>
                </a:solidFill>
                <a:latin typeface="Arial"/>
                <a:cs typeface="Arial"/>
              </a:rPr>
              <a:t>shown</a:t>
            </a:r>
            <a:r>
              <a:rPr sz="1800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433FF"/>
                </a:solidFill>
                <a:latin typeface="Arial"/>
                <a:cs typeface="Arial"/>
              </a:rPr>
              <a:t>here)</a:t>
            </a:r>
            <a:endParaRPr sz="180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spcBef>
                <a:spcPts val="439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C</a:t>
            </a:r>
            <a:r>
              <a:rPr sz="1700" b="1" spc="-15" dirty="0">
                <a:solidFill>
                  <a:srgbClr val="0433FF"/>
                </a:solidFill>
                <a:latin typeface="Arial"/>
                <a:cs typeface="Arial"/>
              </a:rPr>
              <a:t>-Mod: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Searc</a:t>
            </a:r>
            <a:r>
              <a:rPr sz="1700" b="1" spc="-15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0433FF"/>
                </a:solidFill>
                <a:latin typeface="Arial"/>
                <a:cs typeface="Arial"/>
              </a:rPr>
              <a:t>fo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r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k</a:t>
            </a:r>
            <a:r>
              <a:rPr sz="1700" b="1" spc="-10" dirty="0">
                <a:solidFill>
                  <a:srgbClr val="0433FF"/>
                </a:solidFill>
                <a:latin typeface="Arial"/>
                <a:cs typeface="Arial"/>
              </a:rPr>
              <a:t>in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1700" b="1" spc="-10" dirty="0">
                <a:solidFill>
                  <a:srgbClr val="0433FF"/>
                </a:solidFill>
                <a:latin typeface="Arial"/>
                <a:cs typeface="Arial"/>
              </a:rPr>
              <a:t>ti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c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0433FF"/>
                </a:solidFill>
                <a:latin typeface="Arial"/>
                <a:cs typeface="Arial"/>
              </a:rPr>
              <a:t>b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1700" b="1" spc="-10" dirty="0">
                <a:solidFill>
                  <a:srgbClr val="0433FF"/>
                </a:solidFill>
                <a:latin typeface="Arial"/>
                <a:cs typeface="Arial"/>
              </a:rPr>
              <a:t>llooning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m</a:t>
            </a:r>
            <a:r>
              <a:rPr sz="1700" b="1" spc="-15" dirty="0">
                <a:solidFill>
                  <a:srgbClr val="0433FF"/>
                </a:solidFill>
                <a:latin typeface="Arial"/>
                <a:cs typeface="Arial"/>
              </a:rPr>
              <a:t>od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es</a:t>
            </a:r>
            <a:endParaRPr sz="1700">
              <a:latin typeface="Arial"/>
              <a:cs typeface="Arial"/>
            </a:endParaRPr>
          </a:p>
          <a:p>
            <a:pPr marL="755650" marR="789305" indent="-285750">
              <a:lnSpc>
                <a:spcPts val="2000"/>
              </a:lnSpc>
              <a:spcBef>
                <a:spcPts val="560"/>
              </a:spcBef>
              <a:buClr>
                <a:srgbClr val="0433FF"/>
              </a:buClr>
              <a:buFont typeface="Arial"/>
              <a:buChar char="–"/>
              <a:tabLst>
                <a:tab pos="755650" algn="l"/>
              </a:tabLst>
            </a:pP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1700" b="1" spc="-15" dirty="0">
                <a:solidFill>
                  <a:srgbClr val="0433FF"/>
                </a:solidFill>
                <a:latin typeface="Arial"/>
                <a:cs typeface="Arial"/>
              </a:rPr>
              <a:t>STX: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Pr</a:t>
            </a:r>
            <a:r>
              <a:rPr sz="1700" b="1" spc="-15" dirty="0">
                <a:solidFill>
                  <a:srgbClr val="0433FF"/>
                </a:solidFill>
                <a:latin typeface="Arial"/>
                <a:cs typeface="Arial"/>
              </a:rPr>
              <a:t>og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ress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0433FF"/>
                </a:solidFill>
                <a:latin typeface="Arial"/>
                <a:cs typeface="Arial"/>
              </a:rPr>
              <a:t>on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0433FF"/>
                </a:solidFill>
                <a:latin typeface="Arial"/>
                <a:cs typeface="Arial"/>
              </a:rPr>
              <a:t>p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1700" b="1" spc="-15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esta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l 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1700" b="1" spc="-15" dirty="0">
                <a:solidFill>
                  <a:srgbClr val="0433FF"/>
                </a:solidFill>
                <a:latin typeface="Arial"/>
                <a:cs typeface="Arial"/>
              </a:rPr>
              <a:t>dg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m</a:t>
            </a:r>
            <a:r>
              <a:rPr sz="1700" b="1" spc="-10" dirty="0">
                <a:solidFill>
                  <a:srgbClr val="0433FF"/>
                </a:solidFill>
                <a:latin typeface="Arial"/>
                <a:cs typeface="Arial"/>
              </a:rPr>
              <a:t>ul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1700" b="1" spc="-10" dirty="0">
                <a:solidFill>
                  <a:srgbClr val="0433FF"/>
                </a:solidFill>
                <a:latin typeface="Arial"/>
                <a:cs typeface="Arial"/>
              </a:rPr>
              <a:t>tion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, </a:t>
            </a:r>
            <a:r>
              <a:rPr sz="1700" b="1" spc="-15" dirty="0">
                <a:solidFill>
                  <a:srgbClr val="0433FF"/>
                </a:solidFill>
                <a:latin typeface="Arial"/>
                <a:cs typeface="Arial"/>
              </a:rPr>
              <a:t>EL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M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ty</a:t>
            </a:r>
            <a:r>
              <a:rPr sz="1700" b="1" spc="-15" dirty="0">
                <a:solidFill>
                  <a:srgbClr val="0433FF"/>
                </a:solidFill>
                <a:latin typeface="Arial"/>
                <a:cs typeface="Arial"/>
              </a:rPr>
              <a:t>p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e c</a:t>
            </a:r>
            <a:r>
              <a:rPr sz="1700" b="1" spc="-15" dirty="0">
                <a:solidFill>
                  <a:srgbClr val="0433FF"/>
                </a:solidFill>
                <a:latin typeface="Arial"/>
                <a:cs typeface="Arial"/>
              </a:rPr>
              <a:t>h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aracter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za</a:t>
            </a:r>
            <a:r>
              <a:rPr sz="1700" b="1" spc="-10" dirty="0">
                <a:solidFill>
                  <a:srgbClr val="0433FF"/>
                </a:solidFill>
                <a:latin typeface="Arial"/>
                <a:cs typeface="Arial"/>
              </a:rPr>
              <a:t>tion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, 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1700" b="1" spc="-15" dirty="0">
                <a:solidFill>
                  <a:srgbClr val="0433FF"/>
                </a:solidFill>
                <a:latin typeface="Arial"/>
                <a:cs typeface="Arial"/>
              </a:rPr>
              <a:t>nd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0433FF"/>
                </a:solidFill>
                <a:latin typeface="Arial"/>
                <a:cs typeface="Arial"/>
              </a:rPr>
              <a:t>on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b="1" spc="-15" dirty="0">
                <a:solidFill>
                  <a:srgbClr val="0433FF"/>
                </a:solidFill>
                <a:latin typeface="Arial"/>
                <a:cs typeface="Arial"/>
              </a:rPr>
              <a:t>“Enh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1700" b="1" spc="-15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ce</a:t>
            </a:r>
            <a:r>
              <a:rPr sz="1700" b="1" spc="-15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Pe</a:t>
            </a:r>
            <a:r>
              <a:rPr sz="1700" b="1" spc="-15" dirty="0">
                <a:solidFill>
                  <a:srgbClr val="0433FF"/>
                </a:solidFill>
                <a:latin typeface="Arial"/>
                <a:cs typeface="Arial"/>
              </a:rPr>
              <a:t>d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esta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l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”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H-m</a:t>
            </a:r>
            <a:r>
              <a:rPr sz="1700" b="1" spc="-15" dirty="0">
                <a:solidFill>
                  <a:srgbClr val="0433FF"/>
                </a:solidFill>
                <a:latin typeface="Arial"/>
                <a:cs typeface="Arial"/>
              </a:rPr>
              <a:t>od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e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1700" b="1" spc="-15" dirty="0">
                <a:solidFill>
                  <a:srgbClr val="0433FF"/>
                </a:solidFill>
                <a:latin typeface="Arial"/>
                <a:cs typeface="Arial"/>
              </a:rPr>
              <a:t>n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a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l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ys</a:t>
            </a:r>
            <a:r>
              <a:rPr sz="1700" b="1" spc="-5" dirty="0">
                <a:solidFill>
                  <a:srgbClr val="0433FF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0433FF"/>
                </a:solidFill>
                <a:latin typeface="Arial"/>
                <a:cs typeface="Arial"/>
              </a:rPr>
              <a:t>s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15" dirty="0">
                <a:latin typeface="Arial"/>
                <a:cs typeface="Arial"/>
              </a:rPr>
              <a:t>STX-U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pl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5" dirty="0">
                <a:latin typeface="Arial"/>
                <a:cs typeface="Arial"/>
              </a:rPr>
              <a:t>n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fo</a:t>
            </a:r>
            <a:r>
              <a:rPr sz="2000" b="1" dirty="0">
                <a:latin typeface="Arial"/>
                <a:cs typeface="Arial"/>
              </a:rPr>
              <a:t>r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F</a:t>
            </a:r>
            <a:r>
              <a:rPr sz="2000" b="1" dirty="0">
                <a:latin typeface="Arial"/>
                <a:cs typeface="Arial"/>
              </a:rPr>
              <a:t>Y15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&amp;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F</a:t>
            </a:r>
            <a:r>
              <a:rPr sz="2000" b="1" dirty="0">
                <a:latin typeface="Arial"/>
                <a:cs typeface="Arial"/>
              </a:rPr>
              <a:t>Y16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15" dirty="0">
                <a:latin typeface="Arial"/>
                <a:cs typeface="Arial"/>
              </a:rPr>
              <a:t>Summary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78600"/>
            <a:ext cx="9143998" cy="27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9400" y="6654800"/>
            <a:ext cx="596900" cy="16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390" rIns="0" bIns="0" rtlCol="0">
            <a:spAutoFit/>
          </a:bodyPr>
          <a:lstStyle/>
          <a:p>
            <a:pPr marL="150495">
              <a:lnSpc>
                <a:spcPct val="100000"/>
              </a:lnSpc>
            </a:pPr>
            <a:r>
              <a:rPr sz="2100" dirty="0"/>
              <a:t>Ear</a:t>
            </a:r>
            <a:r>
              <a:rPr sz="2100" spc="-10" dirty="0"/>
              <a:t>ly</a:t>
            </a:r>
            <a:r>
              <a:rPr sz="2100" spc="-5" dirty="0"/>
              <a:t> </a:t>
            </a:r>
            <a:r>
              <a:rPr sz="2100" dirty="0"/>
              <a:t>rec</a:t>
            </a:r>
            <a:r>
              <a:rPr sz="2100" spc="-15" dirty="0"/>
              <a:t>o</a:t>
            </a:r>
            <a:r>
              <a:rPr sz="2100" dirty="0"/>
              <a:t>very</a:t>
            </a:r>
            <a:r>
              <a:rPr sz="2100" spc="-5" dirty="0"/>
              <a:t> </a:t>
            </a:r>
            <a:r>
              <a:rPr sz="2100" spc="-10" dirty="0"/>
              <a:t>fo</a:t>
            </a:r>
            <a:r>
              <a:rPr sz="2100" dirty="0"/>
              <a:t>r</a:t>
            </a:r>
            <a:r>
              <a:rPr sz="2100" spc="-5" dirty="0"/>
              <a:t> </a:t>
            </a:r>
            <a:r>
              <a:rPr sz="2100" spc="-15" dirty="0"/>
              <a:t>d</a:t>
            </a:r>
            <a:r>
              <a:rPr sz="2100" dirty="0"/>
              <a:t>e</a:t>
            </a:r>
            <a:r>
              <a:rPr sz="2100" spc="-15" dirty="0"/>
              <a:t>n</a:t>
            </a:r>
            <a:r>
              <a:rPr sz="2100" dirty="0"/>
              <a:t>s</a:t>
            </a:r>
            <a:r>
              <a:rPr sz="2100" spc="-10" dirty="0"/>
              <a:t>i</a:t>
            </a:r>
            <a:r>
              <a:rPr sz="2100" dirty="0"/>
              <a:t>ty</a:t>
            </a:r>
            <a:r>
              <a:rPr sz="2100" spc="-5" dirty="0"/>
              <a:t> </a:t>
            </a:r>
            <a:r>
              <a:rPr sz="2100" dirty="0"/>
              <a:t>a</a:t>
            </a:r>
            <a:r>
              <a:rPr sz="2100" spc="-15" dirty="0"/>
              <a:t>nd</a:t>
            </a:r>
            <a:r>
              <a:rPr sz="2100" spc="-5" dirty="0"/>
              <a:t> </a:t>
            </a:r>
            <a:r>
              <a:rPr sz="2100" dirty="0"/>
              <a:t>tem</a:t>
            </a:r>
            <a:r>
              <a:rPr sz="2100" spc="-15" dirty="0"/>
              <a:t>p</a:t>
            </a:r>
            <a:r>
              <a:rPr sz="2100" dirty="0"/>
              <a:t>era</a:t>
            </a:r>
            <a:r>
              <a:rPr sz="2100" spc="-10" dirty="0"/>
              <a:t>tu</a:t>
            </a:r>
            <a:r>
              <a:rPr sz="2100" dirty="0"/>
              <a:t>re</a:t>
            </a:r>
            <a:r>
              <a:rPr sz="2100" spc="-5" dirty="0"/>
              <a:t> </a:t>
            </a:r>
            <a:r>
              <a:rPr sz="2100" dirty="0"/>
              <a:t>are</a:t>
            </a:r>
            <a:r>
              <a:rPr sz="2100" spc="-5" dirty="0"/>
              <a:t> </a:t>
            </a:r>
            <a:r>
              <a:rPr sz="2100" dirty="0"/>
              <a:t>s</a:t>
            </a:r>
            <a:r>
              <a:rPr sz="2100" spc="-10" dirty="0"/>
              <a:t>ignifi</a:t>
            </a:r>
            <a:r>
              <a:rPr sz="2100" dirty="0"/>
              <a:t>ca</a:t>
            </a:r>
            <a:r>
              <a:rPr sz="2100" spc="-10" dirty="0"/>
              <a:t>ntl</a:t>
            </a:r>
            <a:r>
              <a:rPr sz="2100" dirty="0"/>
              <a:t>y</a:t>
            </a:r>
            <a:r>
              <a:rPr sz="2100" spc="-5" dirty="0"/>
              <a:t> </a:t>
            </a:r>
            <a:r>
              <a:rPr sz="2100" spc="-10" dirty="0"/>
              <a:t>di</a:t>
            </a:r>
            <a:r>
              <a:rPr sz="2100" dirty="0"/>
              <a:t>ffere</a:t>
            </a:r>
            <a:r>
              <a:rPr sz="2100" spc="-15" dirty="0"/>
              <a:t>n</a:t>
            </a:r>
            <a:r>
              <a:rPr sz="2100" dirty="0"/>
              <a:t>t</a:t>
            </a:r>
            <a:endParaRPr sz="2100"/>
          </a:p>
        </p:txBody>
      </p:sp>
      <p:sp>
        <p:nvSpPr>
          <p:cNvPr id="6" name="object 6"/>
          <p:cNvSpPr/>
          <p:nvPr/>
        </p:nvSpPr>
        <p:spPr>
          <a:xfrm>
            <a:off x="1041400" y="1143000"/>
            <a:ext cx="6438900" cy="4902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0842" y="1865842"/>
            <a:ext cx="819150" cy="387350"/>
          </a:xfrm>
          <a:custGeom>
            <a:avLst/>
            <a:gdLst/>
            <a:ahLst/>
            <a:cxnLst/>
            <a:rect l="l" t="t" r="r" b="b"/>
            <a:pathLst>
              <a:path w="819150" h="387350">
                <a:moveTo>
                  <a:pt x="0" y="387258"/>
                </a:moveTo>
                <a:lnTo>
                  <a:pt x="17222" y="379115"/>
                </a:lnTo>
                <a:lnTo>
                  <a:pt x="818981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84400" y="2151266"/>
            <a:ext cx="187960" cy="151765"/>
          </a:xfrm>
          <a:custGeom>
            <a:avLst/>
            <a:gdLst/>
            <a:ahLst/>
            <a:cxnLst/>
            <a:rect l="l" t="t" r="r" b="b"/>
            <a:pathLst>
              <a:path w="187960" h="151764">
                <a:moveTo>
                  <a:pt x="115724" y="0"/>
                </a:moveTo>
                <a:lnTo>
                  <a:pt x="0" y="147433"/>
                </a:lnTo>
                <a:lnTo>
                  <a:pt x="187382" y="151552"/>
                </a:lnTo>
                <a:lnTo>
                  <a:pt x="113664" y="93690"/>
                </a:lnTo>
                <a:lnTo>
                  <a:pt x="1157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9828" y="1883440"/>
            <a:ext cx="278130" cy="584835"/>
          </a:xfrm>
          <a:custGeom>
            <a:avLst/>
            <a:gdLst/>
            <a:ahLst/>
            <a:cxnLst/>
            <a:rect l="l" t="t" r="r" b="b"/>
            <a:pathLst>
              <a:path w="278129" h="584835">
                <a:moveTo>
                  <a:pt x="277956" y="584456"/>
                </a:moveTo>
                <a:lnTo>
                  <a:pt x="269775" y="567251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55909" y="2376846"/>
            <a:ext cx="151765" cy="187960"/>
          </a:xfrm>
          <a:custGeom>
            <a:avLst/>
            <a:gdLst/>
            <a:ahLst/>
            <a:cxnLst/>
            <a:rect l="l" t="t" r="r" b="b"/>
            <a:pathLst>
              <a:path w="151764" h="187960">
                <a:moveTo>
                  <a:pt x="0" y="71995"/>
                </a:moveTo>
                <a:lnTo>
                  <a:pt x="147690" y="187391"/>
                </a:lnTo>
                <a:lnTo>
                  <a:pt x="149934" y="73845"/>
                </a:lnTo>
                <a:lnTo>
                  <a:pt x="93695" y="73845"/>
                </a:lnTo>
                <a:lnTo>
                  <a:pt x="0" y="71995"/>
                </a:lnTo>
                <a:close/>
              </a:path>
              <a:path w="151764" h="187960">
                <a:moveTo>
                  <a:pt x="151392" y="0"/>
                </a:moveTo>
                <a:lnTo>
                  <a:pt x="93695" y="73845"/>
                </a:lnTo>
                <a:lnTo>
                  <a:pt x="149934" y="73845"/>
                </a:lnTo>
                <a:lnTo>
                  <a:pt x="1513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40300" y="3886200"/>
            <a:ext cx="0" cy="1739900"/>
          </a:xfrm>
          <a:custGeom>
            <a:avLst/>
            <a:gdLst/>
            <a:ahLst/>
            <a:cxnLst/>
            <a:rect l="l" t="t" r="r" b="b"/>
            <a:pathLst>
              <a:path h="1739900">
                <a:moveTo>
                  <a:pt x="0" y="0"/>
                </a:moveTo>
                <a:lnTo>
                  <a:pt x="0" y="1739900"/>
                </a:lnTo>
              </a:path>
            </a:pathLst>
          </a:custGeom>
          <a:ln w="52069">
            <a:solidFill>
              <a:srgbClr val="00D2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19900" y="3898900"/>
            <a:ext cx="0" cy="1739900"/>
          </a:xfrm>
          <a:custGeom>
            <a:avLst/>
            <a:gdLst/>
            <a:ahLst/>
            <a:cxnLst/>
            <a:rect l="l" t="t" r="r" b="b"/>
            <a:pathLst>
              <a:path h="1739900">
                <a:moveTo>
                  <a:pt x="0" y="0"/>
                </a:moveTo>
                <a:lnTo>
                  <a:pt x="0" y="1739900"/>
                </a:lnTo>
              </a:path>
            </a:pathLst>
          </a:custGeom>
          <a:ln w="52069">
            <a:solidFill>
              <a:srgbClr val="00D2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0300" y="1562100"/>
            <a:ext cx="0" cy="1739900"/>
          </a:xfrm>
          <a:custGeom>
            <a:avLst/>
            <a:gdLst/>
            <a:ahLst/>
            <a:cxnLst/>
            <a:rect l="l" t="t" r="r" b="b"/>
            <a:pathLst>
              <a:path h="1739900">
                <a:moveTo>
                  <a:pt x="0" y="0"/>
                </a:moveTo>
                <a:lnTo>
                  <a:pt x="0" y="1739900"/>
                </a:lnTo>
              </a:path>
            </a:pathLst>
          </a:custGeom>
          <a:ln w="52069">
            <a:solidFill>
              <a:srgbClr val="00D2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94300" y="1524000"/>
            <a:ext cx="0" cy="1739900"/>
          </a:xfrm>
          <a:custGeom>
            <a:avLst/>
            <a:gdLst/>
            <a:ahLst/>
            <a:cxnLst/>
            <a:rect l="l" t="t" r="r" b="b"/>
            <a:pathLst>
              <a:path h="1739900">
                <a:moveTo>
                  <a:pt x="0" y="0"/>
                </a:moveTo>
                <a:lnTo>
                  <a:pt x="0" y="1739900"/>
                </a:lnTo>
              </a:path>
            </a:pathLst>
          </a:custGeom>
          <a:ln w="52069">
            <a:solidFill>
              <a:srgbClr val="00D2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-10160" y="1143000"/>
            <a:ext cx="4315460" cy="488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600" marR="844550">
              <a:lnSpc>
                <a:spcPts val="1400"/>
              </a:lnSpc>
            </a:pP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Freq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bands o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200" b="1" i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200" b="1" i="1" dirty="0">
                <a:solidFill>
                  <a:srgbClr val="FFFFFF"/>
                </a:solidFill>
                <a:latin typeface="Arial"/>
                <a:cs typeface="Arial"/>
              </a:rPr>
              <a:t>terest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R="3486150">
              <a:lnSpc>
                <a:spcPts val="1400"/>
              </a:lnSpc>
            </a:pPr>
            <a:r>
              <a:rPr sz="1200" b="1" i="1" spc="-10" dirty="0">
                <a:solidFill>
                  <a:srgbClr val="0433FF"/>
                </a:solidFill>
                <a:latin typeface="Arial"/>
                <a:cs typeface="Arial"/>
              </a:rPr>
              <a:t>Freq</a:t>
            </a:r>
            <a:r>
              <a:rPr sz="1200" b="1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433FF"/>
                </a:solidFill>
                <a:latin typeface="Arial"/>
                <a:cs typeface="Arial"/>
              </a:rPr>
              <a:t>bands o</a:t>
            </a:r>
            <a:r>
              <a:rPr sz="1200" b="1" i="1" dirty="0">
                <a:solidFill>
                  <a:srgbClr val="0433FF"/>
                </a:solidFill>
                <a:latin typeface="Arial"/>
                <a:cs typeface="Arial"/>
              </a:rPr>
              <a:t>f</a:t>
            </a:r>
            <a:r>
              <a:rPr sz="1200" b="1" i="1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433FF"/>
                </a:solidFill>
                <a:latin typeface="Arial"/>
                <a:cs typeface="Arial"/>
              </a:rPr>
              <a:t>in</a:t>
            </a:r>
            <a:r>
              <a:rPr sz="1200" b="1" i="1" dirty="0">
                <a:solidFill>
                  <a:srgbClr val="0433FF"/>
                </a:solidFill>
                <a:latin typeface="Arial"/>
                <a:cs typeface="Arial"/>
              </a:rPr>
              <a:t>terest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1143000"/>
            <a:ext cx="4305300" cy="4889500"/>
          </a:xfrm>
          <a:custGeom>
            <a:avLst/>
            <a:gdLst/>
            <a:ahLst/>
            <a:cxnLst/>
            <a:rect l="l" t="t" r="r" b="b"/>
            <a:pathLst>
              <a:path w="4305300" h="4889500">
                <a:moveTo>
                  <a:pt x="0" y="4889500"/>
                </a:moveTo>
                <a:lnTo>
                  <a:pt x="0" y="0"/>
                </a:lnTo>
                <a:lnTo>
                  <a:pt x="4305300" y="0"/>
                </a:lnTo>
                <a:lnTo>
                  <a:pt x="4305300" y="4889500"/>
                </a:lnTo>
                <a:lnTo>
                  <a:pt x="0" y="4889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0339" y="2253162"/>
            <a:ext cx="3888104" cy="285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100"/>
              </a:lnSpc>
              <a:buClr>
                <a:srgbClr val="275D90"/>
              </a:buClr>
              <a:buFont typeface="Arial"/>
              <a:buChar char="•"/>
              <a:tabLst>
                <a:tab pos="355600" algn="l"/>
              </a:tabLst>
            </a:pPr>
            <a:r>
              <a:rPr sz="1800" spc="-15" dirty="0">
                <a:latin typeface="Arial"/>
                <a:cs typeface="Arial"/>
              </a:rPr>
              <a:t>Fi</a:t>
            </a:r>
            <a:r>
              <a:rPr sz="1800" spc="-10" dirty="0">
                <a:latin typeface="Arial"/>
                <a:cs typeface="Arial"/>
              </a:rPr>
              <a:t>rst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ailed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measuremen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 t</a:t>
            </a:r>
            <a:r>
              <a:rPr sz="1800" dirty="0">
                <a:latin typeface="Arial"/>
                <a:cs typeface="Arial"/>
              </a:rPr>
              <a:t>he pede</a:t>
            </a:r>
            <a:r>
              <a:rPr sz="1800" spc="-10" dirty="0">
                <a:latin typeface="Arial"/>
                <a:cs typeface="Arial"/>
              </a:rPr>
              <a:t>st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recovery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dynamics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ft</a:t>
            </a:r>
            <a:r>
              <a:rPr sz="1800" dirty="0">
                <a:latin typeface="Arial"/>
                <a:cs typeface="Arial"/>
              </a:rPr>
              <a:t>er an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ELM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75D90"/>
              </a:buClr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355600" marR="67945" indent="-342900">
              <a:lnSpc>
                <a:spcPts val="2100"/>
              </a:lnSpc>
              <a:spcBef>
                <a:spcPts val="1130"/>
              </a:spcBef>
              <a:buClr>
                <a:srgbClr val="275D90"/>
              </a:buClr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Clearly</a:t>
            </a:r>
            <a:r>
              <a:rPr sz="1800" spc="-5" dirty="0">
                <a:latin typeface="Arial"/>
                <a:cs typeface="Arial"/>
              </a:rPr>
              <a:t> 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densi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empera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ure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gradien</a:t>
            </a:r>
            <a:r>
              <a:rPr sz="1800" spc="-5" dirty="0">
                <a:latin typeface="Arial"/>
                <a:cs typeface="Arial"/>
              </a:rPr>
              <a:t>t </a:t>
            </a:r>
            <a:r>
              <a:rPr sz="1800" dirty="0">
                <a:latin typeface="Arial"/>
                <a:cs typeface="Arial"/>
              </a:rPr>
              <a:t>recovery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 decoupled</a:t>
            </a:r>
            <a:endParaRPr sz="1800">
              <a:latin typeface="Arial"/>
              <a:cs typeface="Arial"/>
            </a:endParaRPr>
          </a:p>
          <a:p>
            <a:pPr marL="755650" marR="239395" indent="-285750" algn="just">
              <a:lnSpc>
                <a:spcPts val="2100"/>
              </a:lnSpc>
              <a:spcBef>
                <a:spcPts val="500"/>
              </a:spcBef>
            </a:pPr>
            <a:r>
              <a:rPr sz="1800" dirty="0">
                <a:solidFill>
                  <a:srgbClr val="275D90"/>
                </a:solidFill>
                <a:latin typeface="Arial"/>
                <a:cs typeface="Arial"/>
              </a:rPr>
              <a:t>– </a:t>
            </a:r>
            <a:r>
              <a:rPr sz="1800" spc="245" dirty="0">
                <a:solidFill>
                  <a:srgbClr val="275D9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Sugge</a:t>
            </a:r>
            <a:r>
              <a:rPr sz="18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ing</a:t>
            </a:r>
            <a:r>
              <a:rPr sz="18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hea</a:t>
            </a:r>
            <a:r>
              <a:rPr sz="1800" spc="-5" dirty="0">
                <a:solidFill>
                  <a:srgbClr val="0433FF"/>
                </a:solidFill>
                <a:latin typeface="Arial"/>
                <a:cs typeface="Arial"/>
              </a:rPr>
              <a:t>t t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ranspo</a:t>
            </a:r>
            <a:r>
              <a:rPr sz="1800" spc="-10" dirty="0">
                <a:solidFill>
                  <a:srgbClr val="0433FF"/>
                </a:solidFill>
                <a:latin typeface="Arial"/>
                <a:cs typeface="Arial"/>
              </a:rPr>
              <a:t>rt</a:t>
            </a:r>
            <a:r>
              <a:rPr sz="18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is </a:t>
            </a:r>
            <a:r>
              <a:rPr sz="18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8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dominan</a:t>
            </a:r>
            <a:r>
              <a:rPr sz="1800" spc="-5" dirty="0">
                <a:solidFill>
                  <a:srgbClr val="0433FF"/>
                </a:solidFill>
                <a:latin typeface="Arial"/>
                <a:cs typeface="Arial"/>
              </a:rPr>
              <a:t>t 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mechanism</a:t>
            </a:r>
            <a:r>
              <a:rPr sz="18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in sa</a:t>
            </a:r>
            <a:r>
              <a:rPr sz="18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ura</a:t>
            </a:r>
            <a:r>
              <a:rPr sz="1800" spc="-5" dirty="0">
                <a:solidFill>
                  <a:srgbClr val="0433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ing</a:t>
            </a:r>
            <a:r>
              <a:rPr sz="1800" spc="-5" dirty="0">
                <a:solidFill>
                  <a:srgbClr val="0433FF"/>
                </a:solidFill>
                <a:latin typeface="Arial"/>
                <a:cs typeface="Arial"/>
              </a:rPr>
              <a:t> t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he</a:t>
            </a:r>
            <a:r>
              <a:rPr sz="18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edge</a:t>
            </a:r>
            <a:r>
              <a:rPr sz="1800" spc="-5" dirty="0">
                <a:solidFill>
                  <a:srgbClr val="0433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pede</a:t>
            </a:r>
            <a:r>
              <a:rPr sz="1800" spc="-10" dirty="0">
                <a:solidFill>
                  <a:srgbClr val="0433FF"/>
                </a:solidFill>
                <a:latin typeface="Arial"/>
                <a:cs typeface="Arial"/>
              </a:rPr>
              <a:t>st</a:t>
            </a:r>
            <a:r>
              <a:rPr sz="1800" dirty="0">
                <a:solidFill>
                  <a:srgbClr val="0433FF"/>
                </a:solidFill>
                <a:latin typeface="Arial"/>
                <a:cs typeface="Arial"/>
              </a:rPr>
              <a:t>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79998" y="5451170"/>
            <a:ext cx="1595120" cy="10160"/>
          </a:xfrm>
          <a:custGeom>
            <a:avLst/>
            <a:gdLst/>
            <a:ahLst/>
            <a:cxnLst/>
            <a:rect l="l" t="t" r="r" b="b"/>
            <a:pathLst>
              <a:path w="1595120" h="10160">
                <a:moveTo>
                  <a:pt x="0" y="9599"/>
                </a:moveTo>
                <a:lnTo>
                  <a:pt x="4762" y="9570"/>
                </a:lnTo>
                <a:lnTo>
                  <a:pt x="1589968" y="27"/>
                </a:lnTo>
                <a:lnTo>
                  <a:pt x="159473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41900" y="5432080"/>
            <a:ext cx="57785" cy="57150"/>
          </a:xfrm>
          <a:custGeom>
            <a:avLst/>
            <a:gdLst/>
            <a:ahLst/>
            <a:cxnLst/>
            <a:rect l="l" t="t" r="r" b="b"/>
            <a:pathLst>
              <a:path w="57785" h="57150">
                <a:moveTo>
                  <a:pt x="56977" y="0"/>
                </a:moveTo>
                <a:lnTo>
                  <a:pt x="0" y="28919"/>
                </a:lnTo>
                <a:lnTo>
                  <a:pt x="57321" y="57148"/>
                </a:lnTo>
                <a:lnTo>
                  <a:pt x="42861" y="28660"/>
                </a:lnTo>
                <a:lnTo>
                  <a:pt x="569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55508" y="5422709"/>
            <a:ext cx="57785" cy="57150"/>
          </a:xfrm>
          <a:custGeom>
            <a:avLst/>
            <a:gdLst/>
            <a:ahLst/>
            <a:cxnLst/>
            <a:rect l="l" t="t" r="r" b="b"/>
            <a:pathLst>
              <a:path w="57784" h="57150">
                <a:moveTo>
                  <a:pt x="0" y="0"/>
                </a:moveTo>
                <a:lnTo>
                  <a:pt x="14458" y="28488"/>
                </a:lnTo>
                <a:lnTo>
                  <a:pt x="344" y="57148"/>
                </a:lnTo>
                <a:lnTo>
                  <a:pt x="57321" y="282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654040" y="5254749"/>
            <a:ext cx="6610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recovery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08040" y="2758921"/>
            <a:ext cx="303149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5" dirty="0">
                <a:latin typeface="Century Gothic"/>
                <a:cs typeface="Century Gothic"/>
              </a:rPr>
              <a:t>Gradient </a:t>
            </a:r>
            <a:r>
              <a:rPr sz="1900" spc="-20" dirty="0">
                <a:latin typeface="Century Gothic"/>
                <a:cs typeface="Century Gothic"/>
              </a:rPr>
              <a:t>n</a:t>
            </a:r>
            <a:r>
              <a:rPr sz="1875" spc="7" baseline="-6666" dirty="0">
                <a:latin typeface="Century Gothic"/>
                <a:cs typeface="Century Gothic"/>
              </a:rPr>
              <a:t>e</a:t>
            </a:r>
            <a:r>
              <a:rPr sz="1875" baseline="-6666" dirty="0">
                <a:latin typeface="Century Gothic"/>
                <a:cs typeface="Century Gothic"/>
              </a:rPr>
              <a:t> </a:t>
            </a:r>
            <a:r>
              <a:rPr sz="1875" spc="-254" baseline="-6666" dirty="0">
                <a:latin typeface="Century Gothic"/>
                <a:cs typeface="Century Gothic"/>
              </a:rPr>
              <a:t> </a:t>
            </a:r>
            <a:r>
              <a:rPr sz="1900" spc="-15" dirty="0">
                <a:latin typeface="Century Gothic"/>
                <a:cs typeface="Century Gothic"/>
              </a:rPr>
              <a:t>=</a:t>
            </a:r>
            <a:r>
              <a:rPr sz="1900" spc="-5" dirty="0">
                <a:latin typeface="Century Gothic"/>
                <a:cs typeface="Century Gothic"/>
              </a:rPr>
              <a:t> </a:t>
            </a:r>
            <a:r>
              <a:rPr sz="1900" spc="-20" dirty="0">
                <a:latin typeface="Century Gothic"/>
                <a:cs typeface="Century Gothic"/>
              </a:rPr>
              <a:t>n</a:t>
            </a:r>
            <a:r>
              <a:rPr sz="1875" spc="7" baseline="-6666" dirty="0">
                <a:latin typeface="Century Gothic"/>
                <a:cs typeface="Century Gothic"/>
              </a:rPr>
              <a:t>e</a:t>
            </a:r>
            <a:r>
              <a:rPr sz="1875" spc="7" baseline="28888" dirty="0">
                <a:latin typeface="Century Gothic"/>
                <a:cs typeface="Century Gothic"/>
              </a:rPr>
              <a:t>PED</a:t>
            </a:r>
            <a:r>
              <a:rPr sz="1900" spc="-10" dirty="0">
                <a:latin typeface="Century Gothic"/>
                <a:cs typeface="Century Gothic"/>
              </a:rPr>
              <a:t>/n</a:t>
            </a:r>
            <a:r>
              <a:rPr sz="1875" spc="7" baseline="-6666" dirty="0">
                <a:latin typeface="Century Gothic"/>
                <a:cs typeface="Century Gothic"/>
              </a:rPr>
              <a:t>e</a:t>
            </a:r>
            <a:r>
              <a:rPr sz="1875" spc="22" baseline="28888" dirty="0">
                <a:latin typeface="Century Gothic"/>
                <a:cs typeface="Century Gothic"/>
              </a:rPr>
              <a:t>W</a:t>
            </a:r>
            <a:r>
              <a:rPr sz="1875" baseline="28888" dirty="0">
                <a:latin typeface="Century Gothic"/>
                <a:cs typeface="Century Gothic"/>
              </a:rPr>
              <a:t>id</a:t>
            </a:r>
            <a:r>
              <a:rPr sz="1875" spc="7" baseline="28888" dirty="0">
                <a:latin typeface="Century Gothic"/>
                <a:cs typeface="Century Gothic"/>
              </a:rPr>
              <a:t>th</a:t>
            </a:r>
            <a:endParaRPr sz="1875" baseline="28888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46140" y="6137121"/>
            <a:ext cx="28314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-15" dirty="0">
                <a:latin typeface="Century Gothic"/>
                <a:cs typeface="Century Gothic"/>
              </a:rPr>
              <a:t>Gradient T</a:t>
            </a:r>
            <a:r>
              <a:rPr sz="1875" spc="7" baseline="-6666" dirty="0">
                <a:latin typeface="Century Gothic"/>
                <a:cs typeface="Century Gothic"/>
              </a:rPr>
              <a:t>e</a:t>
            </a:r>
            <a:r>
              <a:rPr sz="1900" spc="-15" dirty="0">
                <a:latin typeface="Century Gothic"/>
                <a:cs typeface="Century Gothic"/>
              </a:rPr>
              <a:t>=</a:t>
            </a:r>
            <a:r>
              <a:rPr sz="1900" spc="-5" dirty="0">
                <a:latin typeface="Century Gothic"/>
                <a:cs typeface="Century Gothic"/>
              </a:rPr>
              <a:t> </a:t>
            </a:r>
            <a:r>
              <a:rPr sz="1900" spc="-15" dirty="0">
                <a:latin typeface="Century Gothic"/>
                <a:cs typeface="Century Gothic"/>
              </a:rPr>
              <a:t>T</a:t>
            </a:r>
            <a:r>
              <a:rPr sz="1875" spc="7" baseline="-6666" dirty="0">
                <a:latin typeface="Century Gothic"/>
                <a:cs typeface="Century Gothic"/>
              </a:rPr>
              <a:t>e</a:t>
            </a:r>
            <a:r>
              <a:rPr sz="1875" spc="7" baseline="28888" dirty="0">
                <a:latin typeface="Century Gothic"/>
                <a:cs typeface="Century Gothic"/>
              </a:rPr>
              <a:t>PED</a:t>
            </a:r>
            <a:r>
              <a:rPr sz="1900" spc="-10" dirty="0">
                <a:latin typeface="Century Gothic"/>
                <a:cs typeface="Century Gothic"/>
              </a:rPr>
              <a:t>/T</a:t>
            </a:r>
            <a:r>
              <a:rPr sz="1875" spc="7" baseline="-6666" dirty="0">
                <a:latin typeface="Century Gothic"/>
                <a:cs typeface="Century Gothic"/>
              </a:rPr>
              <a:t>e</a:t>
            </a:r>
            <a:r>
              <a:rPr sz="1875" spc="22" baseline="28888" dirty="0">
                <a:latin typeface="Century Gothic"/>
                <a:cs typeface="Century Gothic"/>
              </a:rPr>
              <a:t>W</a:t>
            </a:r>
            <a:r>
              <a:rPr sz="1875" baseline="28888" dirty="0">
                <a:latin typeface="Century Gothic"/>
                <a:cs typeface="Century Gothic"/>
              </a:rPr>
              <a:t>id</a:t>
            </a:r>
            <a:r>
              <a:rPr sz="1875" spc="7" baseline="28888" dirty="0">
                <a:latin typeface="Century Gothic"/>
                <a:cs typeface="Century Gothic"/>
              </a:rPr>
              <a:t>th</a:t>
            </a:r>
            <a:endParaRPr sz="1875" baseline="28888">
              <a:latin typeface="Century Gothic"/>
              <a:cs typeface="Century Gothic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0500" y="1092200"/>
            <a:ext cx="1231900" cy="698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139136" y="5076949"/>
            <a:ext cx="174942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160" marR="5080" indent="-379095">
              <a:lnSpc>
                <a:spcPts val="1400"/>
              </a:lnSpc>
            </a:pPr>
            <a:r>
              <a:rPr sz="1200" b="1" dirty="0">
                <a:latin typeface="Arial"/>
                <a:cs typeface="Arial"/>
              </a:rPr>
              <a:t>Rec</a:t>
            </a:r>
            <a:r>
              <a:rPr sz="1200" b="1" spc="-10" dirty="0">
                <a:latin typeface="Arial"/>
                <a:cs typeface="Arial"/>
              </a:rPr>
              <a:t>overy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~</a:t>
            </a:r>
            <a:r>
              <a:rPr sz="1200" b="1" spc="-5" dirty="0">
                <a:latin typeface="Arial"/>
                <a:cs typeface="Arial"/>
              </a:rPr>
              <a:t> fi</a:t>
            </a:r>
            <a:r>
              <a:rPr sz="1200" b="1" dirty="0">
                <a:latin typeface="Arial"/>
                <a:cs typeface="Arial"/>
              </a:rPr>
              <a:t>rst 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50%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 a</a:t>
            </a:r>
            <a:r>
              <a:rPr sz="1200" b="1" spc="-10" dirty="0">
                <a:latin typeface="Arial"/>
                <a:cs typeface="Arial"/>
              </a:rPr>
              <a:t>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EL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cyc</a:t>
            </a:r>
            <a:r>
              <a:rPr sz="1200" b="1" spc="-5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189936" y="1482849"/>
            <a:ext cx="174942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1160" marR="5080" indent="-379095">
              <a:lnSpc>
                <a:spcPts val="1400"/>
              </a:lnSpc>
            </a:pPr>
            <a:r>
              <a:rPr sz="1200" b="1" dirty="0">
                <a:latin typeface="Arial"/>
                <a:cs typeface="Arial"/>
              </a:rPr>
              <a:t>Rec</a:t>
            </a:r>
            <a:r>
              <a:rPr sz="1200" b="1" spc="-10" dirty="0">
                <a:latin typeface="Arial"/>
                <a:cs typeface="Arial"/>
              </a:rPr>
              <a:t>overy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~</a:t>
            </a:r>
            <a:r>
              <a:rPr sz="1200" b="1" spc="-5" dirty="0">
                <a:latin typeface="Arial"/>
                <a:cs typeface="Arial"/>
              </a:rPr>
              <a:t> fi</a:t>
            </a:r>
            <a:r>
              <a:rPr sz="1200" b="1" dirty="0">
                <a:latin typeface="Arial"/>
                <a:cs typeface="Arial"/>
              </a:rPr>
              <a:t>rst 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10%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f a</a:t>
            </a:r>
            <a:r>
              <a:rPr sz="1200" b="1" spc="-10" dirty="0">
                <a:latin typeface="Arial"/>
                <a:cs typeface="Arial"/>
              </a:rPr>
              <a:t>n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EL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cyc</a:t>
            </a:r>
            <a:r>
              <a:rPr sz="1200" b="1" spc="-5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63393"/>
            <a:ext cx="8986520" cy="674807"/>
          </a:xfrm>
          <a:prstGeom prst="rect">
            <a:avLst/>
          </a:prstGeom>
        </p:spPr>
        <p:txBody>
          <a:bodyPr vert="horz" wrap="square" lIns="0" tIns="58681" rIns="0" bIns="0" rtlCol="0">
            <a:spAutoFit/>
          </a:bodyPr>
          <a:lstStyle/>
          <a:p>
            <a:pPr marL="271145" algn="ctr">
              <a:lnSpc>
                <a:spcPts val="2380"/>
              </a:lnSpc>
            </a:pPr>
            <a:r>
              <a:rPr spc="-10" dirty="0"/>
              <a:t>First</a:t>
            </a:r>
            <a:r>
              <a:rPr spc="-5" dirty="0"/>
              <a:t> </a:t>
            </a:r>
            <a:r>
              <a:rPr dirty="0"/>
              <a:t>systema</a:t>
            </a:r>
            <a:r>
              <a:rPr spc="-10" dirty="0"/>
              <a:t>ti</a:t>
            </a:r>
            <a:r>
              <a:rPr dirty="0"/>
              <a:t>c</a:t>
            </a:r>
            <a:r>
              <a:rPr spc="-5" dirty="0"/>
              <a:t> </a:t>
            </a:r>
            <a:r>
              <a:rPr dirty="0"/>
              <a:t>meas</a:t>
            </a:r>
            <a:r>
              <a:rPr spc="-15" dirty="0"/>
              <a:t>u</a:t>
            </a:r>
            <a:r>
              <a:rPr dirty="0"/>
              <a:t>reme</a:t>
            </a:r>
            <a:r>
              <a:rPr spc="-15" dirty="0"/>
              <a:t>n</a:t>
            </a:r>
            <a:r>
              <a:rPr dirty="0"/>
              <a:t>ts</a:t>
            </a:r>
            <a:r>
              <a:rPr spc="-5" dirty="0"/>
              <a:t> </a:t>
            </a:r>
            <a:r>
              <a:rPr spc="-15" dirty="0"/>
              <a:t>o</a:t>
            </a:r>
            <a:r>
              <a:rPr dirty="0"/>
              <a:t>f</a:t>
            </a:r>
            <a:r>
              <a:rPr spc="-5" dirty="0"/>
              <a:t> </a:t>
            </a:r>
            <a:r>
              <a:rPr spc="-10" dirty="0"/>
              <a:t>th</a:t>
            </a:r>
            <a:r>
              <a:rPr dirty="0"/>
              <a:t>e</a:t>
            </a:r>
            <a:r>
              <a:rPr spc="-5" dirty="0"/>
              <a:t> </a:t>
            </a:r>
            <a:r>
              <a:rPr spc="-15" dirty="0"/>
              <a:t>p</a:t>
            </a:r>
            <a:r>
              <a:rPr dirty="0"/>
              <a:t>e</a:t>
            </a:r>
            <a:r>
              <a:rPr spc="-15" dirty="0"/>
              <a:t>d</a:t>
            </a:r>
            <a:r>
              <a:rPr dirty="0"/>
              <a:t>esta</a:t>
            </a:r>
            <a:r>
              <a:rPr spc="-10" dirty="0"/>
              <a:t>l</a:t>
            </a:r>
            <a:r>
              <a:rPr spc="-5" dirty="0"/>
              <a:t> </a:t>
            </a:r>
            <a:r>
              <a:rPr dirty="0"/>
              <a:t>rec</a:t>
            </a:r>
            <a:r>
              <a:rPr spc="-15" dirty="0"/>
              <a:t>o</a:t>
            </a:r>
            <a:r>
              <a:rPr dirty="0"/>
              <a:t>very</a:t>
            </a:r>
            <a:r>
              <a:rPr spc="-5" dirty="0"/>
              <a:t> </a:t>
            </a:r>
            <a:r>
              <a:rPr dirty="0"/>
              <a:t>vs</a:t>
            </a:r>
            <a:r>
              <a:rPr spc="-5" dirty="0"/>
              <a:t> </a:t>
            </a:r>
            <a:r>
              <a:rPr spc="-10" dirty="0" smtClean="0"/>
              <a:t>I</a:t>
            </a:r>
            <a:r>
              <a:rPr lang="en-US" spc="-10" baseline="-25000" dirty="0" smtClean="0"/>
              <a:t>P</a:t>
            </a:r>
            <a:r>
              <a:rPr spc="-5" dirty="0" smtClean="0"/>
              <a:t> </a:t>
            </a:r>
            <a:r>
              <a:rPr spc="-10" dirty="0"/>
              <a:t>fo</a:t>
            </a:r>
            <a:r>
              <a:rPr dirty="0"/>
              <a:t>r</a:t>
            </a:r>
            <a:r>
              <a:rPr spc="-5" dirty="0"/>
              <a:t> </a:t>
            </a:r>
            <a:r>
              <a:rPr spc="-15" dirty="0" smtClean="0"/>
              <a:t>both</a:t>
            </a:r>
            <a:r>
              <a:rPr lang="en-US" spc="-15" dirty="0" smtClean="0"/>
              <a:t> </a:t>
            </a:r>
            <a:r>
              <a:rPr lang="en-US" spc="-10" dirty="0" smtClean="0"/>
              <a:t>intrinsic</a:t>
            </a:r>
            <a:r>
              <a:rPr lang="en-US" spc="-5" dirty="0" smtClean="0"/>
              <a:t> </a:t>
            </a:r>
            <a:r>
              <a:rPr lang="en-US" dirty="0"/>
              <a:t>a</a:t>
            </a:r>
            <a:r>
              <a:rPr lang="en-US" spc="-15" dirty="0"/>
              <a:t>nd</a:t>
            </a:r>
            <a:r>
              <a:rPr lang="en-US" spc="-5" dirty="0"/>
              <a:t> </a:t>
            </a:r>
            <a:r>
              <a:rPr lang="en-US" spc="-15" dirty="0"/>
              <a:t>p</a:t>
            </a:r>
            <a:r>
              <a:rPr lang="en-US" dirty="0"/>
              <a:t>ace</a:t>
            </a:r>
            <a:r>
              <a:rPr lang="en-US" spc="-15" dirty="0"/>
              <a:t>d</a:t>
            </a:r>
            <a:r>
              <a:rPr lang="en-US" spc="-5" dirty="0"/>
              <a:t> </a:t>
            </a:r>
            <a:r>
              <a:rPr lang="en-US" spc="-15" dirty="0" smtClean="0"/>
              <a:t>EL</a:t>
            </a:r>
            <a:r>
              <a:rPr lang="en-US" dirty="0" smtClean="0"/>
              <a:t>Ms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0" y="781369"/>
            <a:ext cx="9143999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3429000" marR="5080" indent="-3416935" algn="ctr">
              <a:lnSpc>
                <a:spcPts val="2100"/>
              </a:lnSpc>
            </a:pPr>
            <a:r>
              <a:rPr sz="1800" b="1" dirty="0">
                <a:latin typeface="Arial"/>
                <a:cs typeface="Arial"/>
              </a:rPr>
              <a:t>Dec</a:t>
            </a:r>
            <a:r>
              <a:rPr sz="1800" b="1" spc="-10" dirty="0">
                <a:latin typeface="Arial"/>
                <a:cs typeface="Arial"/>
              </a:rPr>
              <a:t>oupling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f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th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tem</a:t>
            </a:r>
            <a:r>
              <a:rPr sz="1800" b="1" spc="-1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era</a:t>
            </a:r>
            <a:r>
              <a:rPr sz="1800" b="1" spc="-10" dirty="0">
                <a:latin typeface="Arial"/>
                <a:cs typeface="Arial"/>
              </a:rPr>
              <a:t>tu</a:t>
            </a:r>
            <a:r>
              <a:rPr sz="1800" b="1" dirty="0">
                <a:latin typeface="Arial"/>
                <a:cs typeface="Arial"/>
              </a:rPr>
              <a:t>re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5" dirty="0">
                <a:latin typeface="Arial"/>
                <a:cs typeface="Arial"/>
              </a:rPr>
              <a:t>nd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ty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ra</a:t>
            </a:r>
            <a:r>
              <a:rPr sz="1800" b="1" spc="-10" dirty="0">
                <a:latin typeface="Arial"/>
                <a:cs typeface="Arial"/>
              </a:rPr>
              <a:t>di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ts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at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high</a:t>
            </a:r>
            <a:r>
              <a:rPr sz="1800" b="1" dirty="0">
                <a:latin typeface="Arial"/>
                <a:cs typeface="Arial"/>
              </a:rPr>
              <a:t>er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pl</a:t>
            </a:r>
            <a:r>
              <a:rPr sz="1800" b="1" dirty="0">
                <a:latin typeface="Arial"/>
                <a:cs typeface="Arial"/>
              </a:rPr>
              <a:t>asma current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34300" y="5740400"/>
            <a:ext cx="1231900" cy="69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60710" y="3414335"/>
            <a:ext cx="2503866" cy="946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latin typeface="Arial"/>
                <a:cs typeface="Arial"/>
              </a:rPr>
              <a:t>B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=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1</a:t>
            </a:r>
            <a:r>
              <a:rPr spc="-5" dirty="0">
                <a:latin typeface="Arial"/>
                <a:cs typeface="Arial"/>
              </a:rPr>
              <a:t>.</a:t>
            </a:r>
            <a:r>
              <a:rPr dirty="0">
                <a:latin typeface="Arial"/>
                <a:cs typeface="Arial"/>
              </a:rPr>
              <a:t>9</a:t>
            </a:r>
            <a:r>
              <a:rPr spc="-3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</a:t>
            </a:r>
            <a:endParaRPr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>
                <a:latin typeface="Arial"/>
                <a:cs typeface="Arial"/>
              </a:rPr>
              <a:t>q</a:t>
            </a:r>
            <a:r>
              <a:rPr baseline="-5555" dirty="0">
                <a:latin typeface="Arial"/>
                <a:cs typeface="Arial"/>
              </a:rPr>
              <a:t>95</a:t>
            </a:r>
            <a:r>
              <a:rPr spc="202" baseline="-555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=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2</a:t>
            </a:r>
            <a:r>
              <a:rPr spc="-5" dirty="0">
                <a:latin typeface="Arial"/>
                <a:cs typeface="Arial"/>
              </a:rPr>
              <a:t>.</a:t>
            </a:r>
            <a:r>
              <a:rPr dirty="0">
                <a:latin typeface="Arial"/>
                <a:cs typeface="Arial"/>
              </a:rPr>
              <a:t>67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~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6</a:t>
            </a:r>
            <a:r>
              <a:rPr spc="-5" dirty="0">
                <a:latin typeface="Arial"/>
                <a:cs typeface="Arial"/>
              </a:rPr>
              <a:t>.</a:t>
            </a:r>
            <a:r>
              <a:rPr dirty="0">
                <a:latin typeface="Arial"/>
                <a:cs typeface="Arial"/>
              </a:rPr>
              <a:t>2</a:t>
            </a:r>
            <a:endParaRPr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pc="-10" dirty="0">
                <a:latin typeface="Arial"/>
                <a:cs typeface="Arial"/>
              </a:rPr>
              <a:t>P</a:t>
            </a:r>
            <a:r>
              <a:rPr spc="-15" baseline="-5555" dirty="0">
                <a:latin typeface="Arial"/>
                <a:cs typeface="Arial"/>
              </a:rPr>
              <a:t>N</a:t>
            </a:r>
            <a:r>
              <a:rPr spc="-7" baseline="-5555" dirty="0">
                <a:latin typeface="Arial"/>
                <a:cs typeface="Arial"/>
              </a:rPr>
              <a:t>BI</a:t>
            </a:r>
            <a:r>
              <a:rPr spc="202" baseline="-55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average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-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-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4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MW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27500" y="3835400"/>
            <a:ext cx="241300" cy="139700"/>
          </a:xfrm>
          <a:custGeom>
            <a:avLst/>
            <a:gdLst/>
            <a:ahLst/>
            <a:cxnLst/>
            <a:rect l="l" t="t" r="r" b="b"/>
            <a:pathLst>
              <a:path w="241300" h="139700">
                <a:moveTo>
                  <a:pt x="241300" y="0"/>
                </a:moveTo>
                <a:lnTo>
                  <a:pt x="0" y="0"/>
                </a:lnTo>
                <a:lnTo>
                  <a:pt x="120650" y="139700"/>
                </a:lnTo>
                <a:lnTo>
                  <a:pt x="241300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27500" y="3835400"/>
            <a:ext cx="241300" cy="139700"/>
          </a:xfrm>
          <a:custGeom>
            <a:avLst/>
            <a:gdLst/>
            <a:ahLst/>
            <a:cxnLst/>
            <a:rect l="l" t="t" r="r" b="b"/>
            <a:pathLst>
              <a:path w="241300" h="139700">
                <a:moveTo>
                  <a:pt x="241300" y="0"/>
                </a:moveTo>
                <a:lnTo>
                  <a:pt x="0" y="0"/>
                </a:lnTo>
                <a:lnTo>
                  <a:pt x="120650" y="139700"/>
                </a:lnTo>
                <a:lnTo>
                  <a:pt x="2413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33339" y="4512023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120650" y="0"/>
                </a:moveTo>
                <a:lnTo>
                  <a:pt x="0" y="241300"/>
                </a:lnTo>
                <a:lnTo>
                  <a:pt x="241300" y="241300"/>
                </a:lnTo>
                <a:lnTo>
                  <a:pt x="120650" y="0"/>
                </a:lnTo>
                <a:close/>
              </a:path>
            </a:pathLst>
          </a:custGeom>
          <a:solidFill>
            <a:srgbClr val="00D2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33339" y="4512023"/>
            <a:ext cx="241300" cy="241300"/>
          </a:xfrm>
          <a:custGeom>
            <a:avLst/>
            <a:gdLst/>
            <a:ahLst/>
            <a:cxnLst/>
            <a:rect l="l" t="t" r="r" b="b"/>
            <a:pathLst>
              <a:path w="241300" h="241300">
                <a:moveTo>
                  <a:pt x="0" y="241300"/>
                </a:moveTo>
                <a:lnTo>
                  <a:pt x="241300" y="241300"/>
                </a:lnTo>
                <a:lnTo>
                  <a:pt x="120650" y="0"/>
                </a:lnTo>
                <a:lnTo>
                  <a:pt x="0" y="2413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7504" y="3874534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0" y="162241"/>
                </a:moveTo>
                <a:lnTo>
                  <a:pt x="162159" y="162241"/>
                </a:lnTo>
                <a:lnTo>
                  <a:pt x="162159" y="0"/>
                </a:lnTo>
                <a:lnTo>
                  <a:pt x="0" y="0"/>
                </a:lnTo>
                <a:lnTo>
                  <a:pt x="0" y="162241"/>
                </a:lnTo>
                <a:close/>
              </a:path>
            </a:pathLst>
          </a:custGeom>
          <a:ln w="228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32730" y="5130446"/>
            <a:ext cx="172085" cy="227329"/>
          </a:xfrm>
          <a:custGeom>
            <a:avLst/>
            <a:gdLst/>
            <a:ahLst/>
            <a:cxnLst/>
            <a:rect l="l" t="t" r="r" b="b"/>
            <a:pathLst>
              <a:path w="172085" h="227329">
                <a:moveTo>
                  <a:pt x="85853" y="227128"/>
                </a:moveTo>
                <a:lnTo>
                  <a:pt x="171706" y="113570"/>
                </a:lnTo>
                <a:lnTo>
                  <a:pt x="85853" y="0"/>
                </a:lnTo>
                <a:lnTo>
                  <a:pt x="0" y="113570"/>
                </a:lnTo>
                <a:lnTo>
                  <a:pt x="85853" y="227128"/>
                </a:lnTo>
                <a:close/>
              </a:path>
            </a:pathLst>
          </a:custGeom>
          <a:ln w="228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68385" y="4977756"/>
            <a:ext cx="0" cy="384810"/>
          </a:xfrm>
          <a:custGeom>
            <a:avLst/>
            <a:gdLst/>
            <a:ahLst/>
            <a:cxnLst/>
            <a:rect l="l" t="t" r="r" b="b"/>
            <a:pathLst>
              <a:path h="384810">
                <a:moveTo>
                  <a:pt x="0" y="0"/>
                </a:moveTo>
                <a:lnTo>
                  <a:pt x="0" y="384594"/>
                </a:lnTo>
              </a:path>
            </a:pathLst>
          </a:custGeom>
          <a:ln w="2289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9271" y="536235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179" y="0"/>
                </a:lnTo>
              </a:path>
            </a:pathLst>
          </a:custGeom>
          <a:ln w="2290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0265" y="4453825"/>
            <a:ext cx="0" cy="779780"/>
          </a:xfrm>
          <a:custGeom>
            <a:avLst/>
            <a:gdLst/>
            <a:ahLst/>
            <a:cxnLst/>
            <a:rect l="l" t="t" r="r" b="b"/>
            <a:pathLst>
              <a:path h="779779">
                <a:moveTo>
                  <a:pt x="0" y="0"/>
                </a:moveTo>
                <a:lnTo>
                  <a:pt x="0" y="779690"/>
                </a:lnTo>
              </a:path>
            </a:pathLst>
          </a:custGeom>
          <a:ln w="2289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91150" y="4453825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218" y="0"/>
                </a:lnTo>
              </a:path>
            </a:pathLst>
          </a:custGeom>
          <a:ln w="2290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91150" y="5233515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218" y="0"/>
                </a:lnTo>
              </a:path>
            </a:pathLst>
          </a:custGeom>
          <a:ln w="2290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8583" y="4779245"/>
            <a:ext cx="0" cy="519430"/>
          </a:xfrm>
          <a:custGeom>
            <a:avLst/>
            <a:gdLst/>
            <a:ahLst/>
            <a:cxnLst/>
            <a:rect l="l" t="t" r="r" b="b"/>
            <a:pathLst>
              <a:path h="519429">
                <a:moveTo>
                  <a:pt x="0" y="0"/>
                </a:moveTo>
                <a:lnTo>
                  <a:pt x="0" y="519167"/>
                </a:lnTo>
              </a:path>
            </a:pathLst>
          </a:custGeom>
          <a:ln w="2289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79469" y="477924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179" y="0"/>
                </a:lnTo>
              </a:path>
            </a:pathLst>
          </a:custGeom>
          <a:ln w="2290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79469" y="529841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179" y="0"/>
                </a:lnTo>
              </a:path>
            </a:pathLst>
          </a:custGeom>
          <a:ln w="2290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82532" y="4989209"/>
            <a:ext cx="172085" cy="227329"/>
          </a:xfrm>
          <a:custGeom>
            <a:avLst/>
            <a:gdLst/>
            <a:ahLst/>
            <a:cxnLst/>
            <a:rect l="l" t="t" r="r" b="b"/>
            <a:pathLst>
              <a:path w="172084" h="227329">
                <a:moveTo>
                  <a:pt x="85853" y="0"/>
                </a:moveTo>
                <a:lnTo>
                  <a:pt x="0" y="113558"/>
                </a:lnTo>
                <a:lnTo>
                  <a:pt x="85853" y="227128"/>
                </a:lnTo>
                <a:lnTo>
                  <a:pt x="171706" y="113558"/>
                </a:lnTo>
                <a:lnTo>
                  <a:pt x="8585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44412" y="4730575"/>
            <a:ext cx="172085" cy="227329"/>
          </a:xfrm>
          <a:custGeom>
            <a:avLst/>
            <a:gdLst/>
            <a:ahLst/>
            <a:cxnLst/>
            <a:rect l="l" t="t" r="r" b="b"/>
            <a:pathLst>
              <a:path w="172085" h="227329">
                <a:moveTo>
                  <a:pt x="85853" y="0"/>
                </a:moveTo>
                <a:lnTo>
                  <a:pt x="0" y="113569"/>
                </a:lnTo>
                <a:lnTo>
                  <a:pt x="85853" y="227139"/>
                </a:lnTo>
                <a:lnTo>
                  <a:pt x="171706" y="113569"/>
                </a:lnTo>
                <a:lnTo>
                  <a:pt x="8585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32730" y="4925260"/>
            <a:ext cx="172085" cy="227329"/>
          </a:xfrm>
          <a:custGeom>
            <a:avLst/>
            <a:gdLst/>
            <a:ahLst/>
            <a:cxnLst/>
            <a:rect l="l" t="t" r="r" b="b"/>
            <a:pathLst>
              <a:path w="172085" h="227329">
                <a:moveTo>
                  <a:pt x="85853" y="0"/>
                </a:moveTo>
                <a:lnTo>
                  <a:pt x="0" y="113569"/>
                </a:lnTo>
                <a:lnTo>
                  <a:pt x="85853" y="227139"/>
                </a:lnTo>
                <a:lnTo>
                  <a:pt x="171706" y="113569"/>
                </a:lnTo>
                <a:lnTo>
                  <a:pt x="8585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18583" y="4814565"/>
            <a:ext cx="0" cy="689610"/>
          </a:xfrm>
          <a:custGeom>
            <a:avLst/>
            <a:gdLst/>
            <a:ahLst/>
            <a:cxnLst/>
            <a:rect l="l" t="t" r="r" b="b"/>
            <a:pathLst>
              <a:path h="689610">
                <a:moveTo>
                  <a:pt x="0" y="0"/>
                </a:moveTo>
                <a:lnTo>
                  <a:pt x="0" y="689024"/>
                </a:lnTo>
              </a:path>
            </a:pathLst>
          </a:custGeom>
          <a:ln w="2289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79469" y="4984433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179" y="0"/>
                </a:lnTo>
              </a:path>
            </a:pathLst>
          </a:custGeom>
          <a:ln w="229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79469" y="5503589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179" y="0"/>
                </a:lnTo>
              </a:path>
            </a:pathLst>
          </a:custGeom>
          <a:ln w="229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30265" y="5005424"/>
            <a:ext cx="0" cy="520700"/>
          </a:xfrm>
          <a:custGeom>
            <a:avLst/>
            <a:gdLst/>
            <a:ahLst/>
            <a:cxnLst/>
            <a:rect l="l" t="t" r="r" b="b"/>
            <a:pathLst>
              <a:path h="520700">
                <a:moveTo>
                  <a:pt x="0" y="0"/>
                </a:moveTo>
                <a:lnTo>
                  <a:pt x="0" y="520118"/>
                </a:lnTo>
              </a:path>
            </a:pathLst>
          </a:custGeom>
          <a:ln w="2289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91150" y="5005424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218" y="0"/>
                </a:lnTo>
              </a:path>
            </a:pathLst>
          </a:custGeom>
          <a:ln w="229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91150" y="5525542"/>
            <a:ext cx="78740" cy="0"/>
          </a:xfrm>
          <a:custGeom>
            <a:avLst/>
            <a:gdLst/>
            <a:ahLst/>
            <a:cxnLst/>
            <a:rect l="l" t="t" r="r" b="b"/>
            <a:pathLst>
              <a:path w="78739">
                <a:moveTo>
                  <a:pt x="0" y="0"/>
                </a:moveTo>
                <a:lnTo>
                  <a:pt x="78218" y="0"/>
                </a:lnTo>
              </a:path>
            </a:pathLst>
          </a:custGeom>
          <a:ln w="229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79469" y="4814565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179" y="0"/>
                </a:lnTo>
              </a:path>
            </a:pathLst>
          </a:custGeom>
          <a:ln w="229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79469" y="5334671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179" y="0"/>
                </a:lnTo>
              </a:path>
            </a:pathLst>
          </a:custGeom>
          <a:ln w="229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68385" y="4977756"/>
            <a:ext cx="0" cy="369570"/>
          </a:xfrm>
          <a:custGeom>
            <a:avLst/>
            <a:gdLst/>
            <a:ahLst/>
            <a:cxnLst/>
            <a:rect l="l" t="t" r="r" b="b"/>
            <a:pathLst>
              <a:path h="369570">
                <a:moveTo>
                  <a:pt x="0" y="0"/>
                </a:moveTo>
                <a:lnTo>
                  <a:pt x="0" y="369329"/>
                </a:lnTo>
              </a:path>
            </a:pathLst>
          </a:custGeom>
          <a:ln w="2289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29271" y="5347084"/>
            <a:ext cx="79375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0" y="0"/>
                </a:moveTo>
                <a:lnTo>
                  <a:pt x="79179" y="0"/>
                </a:lnTo>
              </a:path>
            </a:pathLst>
          </a:custGeom>
          <a:ln w="229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44412" y="5151438"/>
            <a:ext cx="172085" cy="227329"/>
          </a:xfrm>
          <a:custGeom>
            <a:avLst/>
            <a:gdLst/>
            <a:ahLst/>
            <a:cxnLst/>
            <a:rect l="l" t="t" r="r" b="b"/>
            <a:pathLst>
              <a:path w="172085" h="227329">
                <a:moveTo>
                  <a:pt x="85853" y="227139"/>
                </a:moveTo>
                <a:lnTo>
                  <a:pt x="171706" y="113569"/>
                </a:lnTo>
                <a:lnTo>
                  <a:pt x="85853" y="0"/>
                </a:lnTo>
                <a:lnTo>
                  <a:pt x="0" y="113569"/>
                </a:lnTo>
                <a:lnTo>
                  <a:pt x="85853" y="227139"/>
                </a:lnTo>
                <a:close/>
              </a:path>
            </a:pathLst>
          </a:custGeom>
          <a:ln w="228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32730" y="4960578"/>
            <a:ext cx="172085" cy="227329"/>
          </a:xfrm>
          <a:custGeom>
            <a:avLst/>
            <a:gdLst/>
            <a:ahLst/>
            <a:cxnLst/>
            <a:rect l="l" t="t" r="r" b="b"/>
            <a:pathLst>
              <a:path w="172085" h="227329">
                <a:moveTo>
                  <a:pt x="85853" y="227128"/>
                </a:moveTo>
                <a:lnTo>
                  <a:pt x="171706" y="113558"/>
                </a:lnTo>
                <a:lnTo>
                  <a:pt x="85853" y="0"/>
                </a:lnTo>
                <a:lnTo>
                  <a:pt x="0" y="113558"/>
                </a:lnTo>
                <a:lnTo>
                  <a:pt x="85853" y="227128"/>
                </a:lnTo>
                <a:close/>
              </a:path>
            </a:pathLst>
          </a:custGeom>
          <a:ln w="228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82532" y="4973931"/>
            <a:ext cx="172085" cy="227329"/>
          </a:xfrm>
          <a:custGeom>
            <a:avLst/>
            <a:gdLst/>
            <a:ahLst/>
            <a:cxnLst/>
            <a:rect l="l" t="t" r="r" b="b"/>
            <a:pathLst>
              <a:path w="172084" h="227329">
                <a:moveTo>
                  <a:pt x="85853" y="227140"/>
                </a:moveTo>
                <a:lnTo>
                  <a:pt x="171706" y="113570"/>
                </a:lnTo>
                <a:lnTo>
                  <a:pt x="85853" y="0"/>
                </a:lnTo>
                <a:lnTo>
                  <a:pt x="0" y="113570"/>
                </a:lnTo>
                <a:lnTo>
                  <a:pt x="85853" y="227140"/>
                </a:lnTo>
                <a:close/>
              </a:path>
            </a:pathLst>
          </a:custGeom>
          <a:ln w="2289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02394" y="5000161"/>
            <a:ext cx="172085" cy="171450"/>
          </a:xfrm>
          <a:custGeom>
            <a:avLst/>
            <a:gdLst/>
            <a:ahLst/>
            <a:cxnLst/>
            <a:rect l="l" t="t" r="r" b="b"/>
            <a:pathLst>
              <a:path w="172084" h="171450">
                <a:moveTo>
                  <a:pt x="77007" y="0"/>
                </a:moveTo>
                <a:lnTo>
                  <a:pt x="37819" y="14282"/>
                </a:lnTo>
                <a:lnTo>
                  <a:pt x="10352" y="44766"/>
                </a:lnTo>
                <a:lnTo>
                  <a:pt x="0" y="86200"/>
                </a:lnTo>
                <a:lnTo>
                  <a:pt x="1239" y="100022"/>
                </a:lnTo>
                <a:lnTo>
                  <a:pt x="17358" y="136475"/>
                </a:lnTo>
                <a:lnTo>
                  <a:pt x="49445" y="161702"/>
                </a:lnTo>
                <a:lnTo>
                  <a:pt x="94115" y="170936"/>
                </a:lnTo>
                <a:lnTo>
                  <a:pt x="108242" y="168378"/>
                </a:lnTo>
                <a:lnTo>
                  <a:pt x="144386" y="148265"/>
                </a:lnTo>
                <a:lnTo>
                  <a:pt x="166928" y="113750"/>
                </a:lnTo>
                <a:lnTo>
                  <a:pt x="171694" y="84166"/>
                </a:lnTo>
                <a:lnTo>
                  <a:pt x="170382" y="70413"/>
                </a:lnTo>
                <a:lnTo>
                  <a:pt x="154126" y="34173"/>
                </a:lnTo>
                <a:lnTo>
                  <a:pt x="121917" y="9128"/>
                </a:lnTo>
                <a:lnTo>
                  <a:pt x="7700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64274" y="4154610"/>
            <a:ext cx="172085" cy="171450"/>
          </a:xfrm>
          <a:custGeom>
            <a:avLst/>
            <a:gdLst/>
            <a:ahLst/>
            <a:cxnLst/>
            <a:rect l="l" t="t" r="r" b="b"/>
            <a:pathLst>
              <a:path w="172085" h="171450">
                <a:moveTo>
                  <a:pt x="77007" y="0"/>
                </a:moveTo>
                <a:lnTo>
                  <a:pt x="37819" y="14285"/>
                </a:lnTo>
                <a:lnTo>
                  <a:pt x="10352" y="44770"/>
                </a:lnTo>
                <a:lnTo>
                  <a:pt x="0" y="86200"/>
                </a:lnTo>
                <a:lnTo>
                  <a:pt x="1239" y="100024"/>
                </a:lnTo>
                <a:lnTo>
                  <a:pt x="17358" y="136480"/>
                </a:lnTo>
                <a:lnTo>
                  <a:pt x="49445" y="161704"/>
                </a:lnTo>
                <a:lnTo>
                  <a:pt x="94114" y="170936"/>
                </a:lnTo>
                <a:lnTo>
                  <a:pt x="108242" y="168378"/>
                </a:lnTo>
                <a:lnTo>
                  <a:pt x="144386" y="148269"/>
                </a:lnTo>
                <a:lnTo>
                  <a:pt x="166928" y="113755"/>
                </a:lnTo>
                <a:lnTo>
                  <a:pt x="171693" y="84167"/>
                </a:lnTo>
                <a:lnTo>
                  <a:pt x="170382" y="70416"/>
                </a:lnTo>
                <a:lnTo>
                  <a:pt x="154126" y="34178"/>
                </a:lnTo>
                <a:lnTo>
                  <a:pt x="121918" y="9131"/>
                </a:lnTo>
                <a:lnTo>
                  <a:pt x="7700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86946" y="3239406"/>
            <a:ext cx="172085" cy="171450"/>
          </a:xfrm>
          <a:custGeom>
            <a:avLst/>
            <a:gdLst/>
            <a:ahLst/>
            <a:cxnLst/>
            <a:rect l="l" t="t" r="r" b="b"/>
            <a:pathLst>
              <a:path w="172085" h="171450">
                <a:moveTo>
                  <a:pt x="77004" y="0"/>
                </a:moveTo>
                <a:lnTo>
                  <a:pt x="37813" y="14283"/>
                </a:lnTo>
                <a:lnTo>
                  <a:pt x="10349" y="44766"/>
                </a:lnTo>
                <a:lnTo>
                  <a:pt x="0" y="86201"/>
                </a:lnTo>
                <a:lnTo>
                  <a:pt x="1239" y="100023"/>
                </a:lnTo>
                <a:lnTo>
                  <a:pt x="17355" y="136476"/>
                </a:lnTo>
                <a:lnTo>
                  <a:pt x="49440" y="161704"/>
                </a:lnTo>
                <a:lnTo>
                  <a:pt x="94114" y="170937"/>
                </a:lnTo>
                <a:lnTo>
                  <a:pt x="108241" y="168379"/>
                </a:lnTo>
                <a:lnTo>
                  <a:pt x="144385" y="148266"/>
                </a:lnTo>
                <a:lnTo>
                  <a:pt x="166928" y="113751"/>
                </a:lnTo>
                <a:lnTo>
                  <a:pt x="171693" y="84164"/>
                </a:lnTo>
                <a:lnTo>
                  <a:pt x="170382" y="70412"/>
                </a:lnTo>
                <a:lnTo>
                  <a:pt x="154125" y="34172"/>
                </a:lnTo>
                <a:lnTo>
                  <a:pt x="121915" y="9128"/>
                </a:lnTo>
                <a:lnTo>
                  <a:pt x="77004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44404" y="4357883"/>
            <a:ext cx="172085" cy="171450"/>
          </a:xfrm>
          <a:custGeom>
            <a:avLst/>
            <a:gdLst/>
            <a:ahLst/>
            <a:cxnLst/>
            <a:rect l="l" t="t" r="r" b="b"/>
            <a:pathLst>
              <a:path w="172085" h="171450">
                <a:moveTo>
                  <a:pt x="171703" y="85439"/>
                </a:moveTo>
                <a:lnTo>
                  <a:pt x="161262" y="126523"/>
                </a:lnTo>
                <a:lnTo>
                  <a:pt x="133580" y="156843"/>
                </a:lnTo>
                <a:lnTo>
                  <a:pt x="94115" y="170937"/>
                </a:lnTo>
                <a:lnTo>
                  <a:pt x="78036" y="169931"/>
                </a:lnTo>
                <a:lnTo>
                  <a:pt x="37184" y="154839"/>
                </a:lnTo>
                <a:lnTo>
                  <a:pt x="10044" y="125341"/>
                </a:lnTo>
                <a:lnTo>
                  <a:pt x="0" y="86200"/>
                </a:lnTo>
                <a:lnTo>
                  <a:pt x="1216" y="71499"/>
                </a:lnTo>
                <a:lnTo>
                  <a:pt x="17872" y="33134"/>
                </a:lnTo>
                <a:lnTo>
                  <a:pt x="49845" y="7464"/>
                </a:lnTo>
                <a:lnTo>
                  <a:pt x="77007" y="0"/>
                </a:lnTo>
                <a:lnTo>
                  <a:pt x="93187" y="983"/>
                </a:lnTo>
                <a:lnTo>
                  <a:pt x="134225" y="15944"/>
                </a:lnTo>
                <a:lnTo>
                  <a:pt x="161478" y="45247"/>
                </a:lnTo>
                <a:lnTo>
                  <a:pt x="171693" y="84166"/>
                </a:lnTo>
              </a:path>
            </a:pathLst>
          </a:custGeom>
          <a:ln w="2289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32733" y="3303344"/>
            <a:ext cx="172085" cy="171450"/>
          </a:xfrm>
          <a:custGeom>
            <a:avLst/>
            <a:gdLst/>
            <a:ahLst/>
            <a:cxnLst/>
            <a:rect l="l" t="t" r="r" b="b"/>
            <a:pathLst>
              <a:path w="172085" h="171450">
                <a:moveTo>
                  <a:pt x="171703" y="85439"/>
                </a:moveTo>
                <a:lnTo>
                  <a:pt x="161262" y="126523"/>
                </a:lnTo>
                <a:lnTo>
                  <a:pt x="133580" y="156843"/>
                </a:lnTo>
                <a:lnTo>
                  <a:pt x="94115" y="170937"/>
                </a:lnTo>
                <a:lnTo>
                  <a:pt x="78033" y="169931"/>
                </a:lnTo>
                <a:lnTo>
                  <a:pt x="37179" y="154839"/>
                </a:lnTo>
                <a:lnTo>
                  <a:pt x="10042" y="125342"/>
                </a:lnTo>
                <a:lnTo>
                  <a:pt x="0" y="86201"/>
                </a:lnTo>
                <a:lnTo>
                  <a:pt x="1215" y="71497"/>
                </a:lnTo>
                <a:lnTo>
                  <a:pt x="17869" y="33129"/>
                </a:lnTo>
                <a:lnTo>
                  <a:pt x="49840" y="7462"/>
                </a:lnTo>
                <a:lnTo>
                  <a:pt x="77005" y="0"/>
                </a:lnTo>
                <a:lnTo>
                  <a:pt x="93186" y="983"/>
                </a:lnTo>
                <a:lnTo>
                  <a:pt x="134224" y="15941"/>
                </a:lnTo>
                <a:lnTo>
                  <a:pt x="161477" y="45241"/>
                </a:lnTo>
                <a:lnTo>
                  <a:pt x="171694" y="84164"/>
                </a:lnTo>
              </a:path>
            </a:pathLst>
          </a:custGeom>
          <a:ln w="2289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87294" y="4815514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59" h="162560">
                <a:moveTo>
                  <a:pt x="0" y="162241"/>
                </a:moveTo>
                <a:lnTo>
                  <a:pt x="162170" y="162241"/>
                </a:lnTo>
                <a:lnTo>
                  <a:pt x="162170" y="0"/>
                </a:lnTo>
                <a:lnTo>
                  <a:pt x="0" y="0"/>
                </a:lnTo>
                <a:lnTo>
                  <a:pt x="0" y="16224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49174" y="4079721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0" y="162241"/>
                </a:moveTo>
                <a:lnTo>
                  <a:pt x="162170" y="162241"/>
                </a:lnTo>
                <a:lnTo>
                  <a:pt x="162170" y="0"/>
                </a:lnTo>
                <a:lnTo>
                  <a:pt x="0" y="0"/>
                </a:lnTo>
                <a:lnTo>
                  <a:pt x="0" y="16224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137504" y="3030895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0" y="162241"/>
                </a:moveTo>
                <a:lnTo>
                  <a:pt x="162159" y="162241"/>
                </a:lnTo>
                <a:lnTo>
                  <a:pt x="162159" y="0"/>
                </a:lnTo>
                <a:lnTo>
                  <a:pt x="0" y="0"/>
                </a:lnTo>
                <a:lnTo>
                  <a:pt x="0" y="162241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49174" y="418373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0" y="162241"/>
                </a:moveTo>
                <a:lnTo>
                  <a:pt x="162171" y="162241"/>
                </a:lnTo>
                <a:lnTo>
                  <a:pt x="162171" y="0"/>
                </a:lnTo>
                <a:lnTo>
                  <a:pt x="0" y="0"/>
                </a:lnTo>
                <a:lnTo>
                  <a:pt x="0" y="162241"/>
                </a:lnTo>
                <a:close/>
              </a:path>
            </a:pathLst>
          </a:custGeom>
          <a:ln w="228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37504" y="3422178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0" y="162241"/>
                </a:moveTo>
                <a:lnTo>
                  <a:pt x="162159" y="162241"/>
                </a:lnTo>
                <a:lnTo>
                  <a:pt x="162159" y="0"/>
                </a:lnTo>
                <a:lnTo>
                  <a:pt x="0" y="0"/>
                </a:lnTo>
                <a:lnTo>
                  <a:pt x="0" y="162241"/>
                </a:lnTo>
                <a:close/>
              </a:path>
            </a:pathLst>
          </a:custGeom>
          <a:ln w="228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87294" y="4596014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59" h="162560">
                <a:moveTo>
                  <a:pt x="0" y="162241"/>
                </a:moveTo>
                <a:lnTo>
                  <a:pt x="162171" y="162241"/>
                </a:lnTo>
                <a:lnTo>
                  <a:pt x="162171" y="0"/>
                </a:lnTo>
                <a:lnTo>
                  <a:pt x="0" y="0"/>
                </a:lnTo>
                <a:lnTo>
                  <a:pt x="0" y="162241"/>
                </a:lnTo>
                <a:close/>
              </a:path>
            </a:pathLst>
          </a:custGeom>
          <a:ln w="228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59314" y="5623835"/>
            <a:ext cx="5189855" cy="0"/>
          </a:xfrm>
          <a:custGeom>
            <a:avLst/>
            <a:gdLst/>
            <a:ahLst/>
            <a:cxnLst/>
            <a:rect l="l" t="t" r="r" b="b"/>
            <a:pathLst>
              <a:path w="5189855">
                <a:moveTo>
                  <a:pt x="0" y="0"/>
                </a:moveTo>
                <a:lnTo>
                  <a:pt x="5189346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36581" y="1725372"/>
            <a:ext cx="0" cy="3898900"/>
          </a:xfrm>
          <a:custGeom>
            <a:avLst/>
            <a:gdLst/>
            <a:ahLst/>
            <a:cxnLst/>
            <a:rect l="l" t="t" r="r" b="b"/>
            <a:pathLst>
              <a:path h="3898900">
                <a:moveTo>
                  <a:pt x="0" y="3898462"/>
                </a:moveTo>
                <a:lnTo>
                  <a:pt x="0" y="0"/>
                </a:lnTo>
              </a:path>
            </a:pathLst>
          </a:custGeom>
          <a:ln w="228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03677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17661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01140" y="5623835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350"/>
                </a:lnTo>
              </a:path>
            </a:pathLst>
          </a:custGeom>
          <a:ln w="228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75707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60773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46788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32804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18818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18818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18818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18818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18818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30265" y="5623835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350"/>
                </a:lnTo>
              </a:path>
            </a:pathLst>
          </a:custGeom>
          <a:ln w="228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04834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790849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76865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162880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4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347934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47934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47934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47934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347934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59381" y="5623835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350"/>
                </a:lnTo>
              </a:path>
            </a:pathLst>
          </a:custGeom>
          <a:ln w="228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33949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19965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05979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91995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278010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78010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78010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278010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278010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289458" y="5623835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350"/>
                </a:lnTo>
              </a:path>
            </a:pathLst>
          </a:custGeom>
          <a:ln w="228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64025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650041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835106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21122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07136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207136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207136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207136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207136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218583" y="5623835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350"/>
                </a:lnTo>
              </a:path>
            </a:pathLst>
          </a:custGeom>
          <a:ln w="228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393152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579167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765183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951199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137214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137214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137214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137214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137214" y="564292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2894" y="0"/>
                </a:lnTo>
              </a:path>
            </a:pathLst>
          </a:custGeom>
          <a:ln w="381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148661" y="5623835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350"/>
                </a:lnTo>
              </a:path>
            </a:pathLst>
          </a:custGeom>
          <a:ln w="228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 txBox="1"/>
          <p:nvPr/>
        </p:nvSpPr>
        <p:spPr>
          <a:xfrm>
            <a:off x="761548" y="5198107"/>
            <a:ext cx="3369945" cy="603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000" b="1" spc="-10" dirty="0">
                <a:latin typeface="Arial"/>
                <a:cs typeface="Arial"/>
              </a:rPr>
              <a:t>Groebner</a:t>
            </a:r>
            <a:r>
              <a:rPr sz="1000" b="1" spc="-5" dirty="0">
                <a:latin typeface="Arial"/>
                <a:cs typeface="Arial"/>
              </a:rPr>
              <a:t> N</a:t>
            </a:r>
            <a:r>
              <a:rPr sz="1000" b="1" dirty="0">
                <a:latin typeface="Arial"/>
                <a:cs typeface="Arial"/>
              </a:rPr>
              <a:t>F </a:t>
            </a:r>
            <a:r>
              <a:rPr sz="1000" b="1" spc="-5" dirty="0">
                <a:latin typeface="Arial"/>
                <a:cs typeface="Arial"/>
              </a:rPr>
              <a:t>2009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50" dirty="0">
                <a:latin typeface="Arial"/>
                <a:cs typeface="Arial"/>
              </a:rPr>
              <a:t>0</a:t>
            </a:r>
            <a:endParaRPr sz="21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334574" y="5764061"/>
            <a:ext cx="2514600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2295"/>
              </a:lnSpc>
              <a:tabLst>
                <a:tab pos="833755" algn="l"/>
                <a:tab pos="1764030" algn="l"/>
              </a:tabLst>
            </a:pPr>
            <a:r>
              <a:rPr sz="2150" dirty="0">
                <a:latin typeface="Arial"/>
                <a:cs typeface="Arial"/>
              </a:rPr>
              <a:t>1	</a:t>
            </a:r>
            <a:r>
              <a:rPr sz="2150" spc="-5" dirty="0">
                <a:latin typeface="Arial"/>
                <a:cs typeface="Arial"/>
              </a:rPr>
              <a:t>1.</a:t>
            </a:r>
            <a:r>
              <a:rPr sz="2150" dirty="0">
                <a:latin typeface="Arial"/>
                <a:cs typeface="Arial"/>
              </a:rPr>
              <a:t>2	</a:t>
            </a:r>
            <a:r>
              <a:rPr sz="2150" spc="-5" dirty="0">
                <a:latin typeface="Arial"/>
                <a:cs typeface="Arial"/>
              </a:rPr>
              <a:t>1.4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ts val="2295"/>
              </a:lnSpc>
            </a:pPr>
            <a:r>
              <a:rPr sz="2150" dirty="0">
                <a:latin typeface="Arial"/>
                <a:cs typeface="Arial"/>
              </a:rPr>
              <a:t>Plasma current [MA]</a:t>
            </a:r>
            <a:endParaRPr sz="215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83856" y="2416478"/>
            <a:ext cx="300355" cy="25152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-5" dirty="0">
                <a:latin typeface="Arial"/>
                <a:cs typeface="Arial"/>
              </a:rPr>
              <a:t>Recover</a:t>
            </a:r>
            <a:r>
              <a:rPr sz="2150" dirty="0">
                <a:latin typeface="Arial"/>
                <a:cs typeface="Arial"/>
              </a:rPr>
              <a:t>y</a:t>
            </a:r>
            <a:r>
              <a:rPr sz="2150" spc="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times [ms]</a:t>
            </a:r>
            <a:endParaRPr sz="215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1297650" y="5764061"/>
            <a:ext cx="407670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-5" dirty="0">
                <a:latin typeface="Arial"/>
                <a:cs typeface="Arial"/>
              </a:rPr>
              <a:t>0.8</a:t>
            </a:r>
            <a:endParaRPr sz="215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015095" y="5764061"/>
            <a:ext cx="407670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-5" dirty="0">
                <a:latin typeface="Arial"/>
                <a:cs typeface="Arial"/>
              </a:rPr>
              <a:t>1.6</a:t>
            </a:r>
            <a:endParaRPr sz="215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945171" y="5764061"/>
            <a:ext cx="407670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-5" dirty="0">
                <a:latin typeface="Arial"/>
                <a:cs typeface="Arial"/>
              </a:rPr>
              <a:t>1.8</a:t>
            </a:r>
            <a:endParaRPr sz="215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997467" y="5493099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97467" y="5363301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97467" y="5233515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97467" y="5103729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59314" y="4973932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267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761548" y="4851710"/>
            <a:ext cx="178435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dirty="0">
                <a:latin typeface="Arial"/>
                <a:cs typeface="Arial"/>
              </a:rPr>
              <a:t>5</a:t>
            </a:r>
            <a:endParaRPr sz="215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997467" y="4844145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97467" y="4713397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97467" y="4583611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97467" y="4453825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59314" y="4324027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267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608924" y="4201806"/>
            <a:ext cx="331470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-5" dirty="0">
                <a:latin typeface="Arial"/>
                <a:cs typeface="Arial"/>
              </a:rPr>
              <a:t>10</a:t>
            </a:r>
            <a:endParaRPr sz="215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997467" y="4194240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97467" y="4064454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97467" y="3933706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97467" y="3803920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59314" y="3674122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267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608924" y="3551901"/>
            <a:ext cx="331470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-5" dirty="0">
                <a:latin typeface="Arial"/>
                <a:cs typeface="Arial"/>
              </a:rPr>
              <a:t>15</a:t>
            </a:r>
            <a:endParaRPr sz="2150">
              <a:latin typeface="Arial"/>
              <a:cs typeface="Arial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997467" y="3544337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97467" y="3414551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97467" y="3284753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97467" y="3154016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59314" y="3024219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267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608924" y="2901997"/>
            <a:ext cx="331470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-5" dirty="0">
                <a:latin typeface="Arial"/>
                <a:cs typeface="Arial"/>
              </a:rPr>
              <a:t>20</a:t>
            </a:r>
            <a:endParaRPr sz="2150"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997467" y="2894432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97467" y="2764646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97467" y="2634848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97467" y="2505063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59314" y="2374314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267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608924" y="2252093"/>
            <a:ext cx="331470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-5" dirty="0">
                <a:latin typeface="Arial"/>
                <a:cs typeface="Arial"/>
              </a:rPr>
              <a:t>25</a:t>
            </a:r>
            <a:endParaRPr sz="215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997467" y="2244529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97467" y="2114743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97467" y="1984945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97467" y="1855158"/>
            <a:ext cx="39370" cy="0"/>
          </a:xfrm>
          <a:custGeom>
            <a:avLst/>
            <a:gdLst/>
            <a:ahLst/>
            <a:cxnLst/>
            <a:rect l="l" t="t" r="r" b="b"/>
            <a:pathLst>
              <a:path w="39369">
                <a:moveTo>
                  <a:pt x="39114" y="0"/>
                </a:moveTo>
                <a:lnTo>
                  <a:pt x="0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59314" y="1725371"/>
            <a:ext cx="77470" cy="0"/>
          </a:xfrm>
          <a:custGeom>
            <a:avLst/>
            <a:gdLst/>
            <a:ahLst/>
            <a:cxnLst/>
            <a:rect l="l" t="t" r="r" b="b"/>
            <a:pathLst>
              <a:path w="77469">
                <a:moveTo>
                  <a:pt x="0" y="0"/>
                </a:moveTo>
                <a:lnTo>
                  <a:pt x="77267" y="0"/>
                </a:lnTo>
              </a:path>
            </a:pathLst>
          </a:custGeom>
          <a:ln w="229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608924" y="1603139"/>
            <a:ext cx="331470" cy="300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spc="-5" dirty="0">
                <a:latin typeface="Arial"/>
                <a:cs typeface="Arial"/>
              </a:rPr>
              <a:t>30</a:t>
            </a:r>
            <a:endParaRPr sz="2150">
              <a:latin typeface="Arial"/>
              <a:cs typeface="Arial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5132733" y="3911253"/>
            <a:ext cx="172085" cy="171450"/>
          </a:xfrm>
          <a:custGeom>
            <a:avLst/>
            <a:gdLst/>
            <a:ahLst/>
            <a:cxnLst/>
            <a:rect l="l" t="t" r="r" b="b"/>
            <a:pathLst>
              <a:path w="172085" h="171450">
                <a:moveTo>
                  <a:pt x="171703" y="85439"/>
                </a:moveTo>
                <a:lnTo>
                  <a:pt x="161262" y="126523"/>
                </a:lnTo>
                <a:lnTo>
                  <a:pt x="133580" y="156843"/>
                </a:lnTo>
                <a:lnTo>
                  <a:pt x="94115" y="170937"/>
                </a:lnTo>
                <a:lnTo>
                  <a:pt x="78033" y="169931"/>
                </a:lnTo>
                <a:lnTo>
                  <a:pt x="37179" y="154839"/>
                </a:lnTo>
                <a:lnTo>
                  <a:pt x="10042" y="125342"/>
                </a:lnTo>
                <a:lnTo>
                  <a:pt x="0" y="86201"/>
                </a:lnTo>
                <a:lnTo>
                  <a:pt x="1215" y="71499"/>
                </a:lnTo>
                <a:lnTo>
                  <a:pt x="17869" y="33134"/>
                </a:lnTo>
                <a:lnTo>
                  <a:pt x="49840" y="7464"/>
                </a:lnTo>
                <a:lnTo>
                  <a:pt x="77005" y="0"/>
                </a:lnTo>
                <a:lnTo>
                  <a:pt x="93186" y="983"/>
                </a:lnTo>
                <a:lnTo>
                  <a:pt x="134224" y="15944"/>
                </a:lnTo>
                <a:lnTo>
                  <a:pt x="161477" y="45246"/>
                </a:lnTo>
                <a:lnTo>
                  <a:pt x="171694" y="84164"/>
                </a:lnTo>
              </a:path>
            </a:pathLst>
          </a:custGeom>
          <a:ln w="2289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 txBox="1"/>
          <p:nvPr/>
        </p:nvSpPr>
        <p:spPr>
          <a:xfrm>
            <a:off x="3952240" y="4187949"/>
            <a:ext cx="62674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-10" dirty="0">
                <a:latin typeface="Arial"/>
                <a:cs typeface="Arial"/>
              </a:rPr>
              <a:t>ns</a:t>
            </a:r>
            <a:r>
              <a:rPr sz="1200" b="1" spc="-5" dirty="0">
                <a:latin typeface="Arial"/>
                <a:cs typeface="Arial"/>
              </a:rPr>
              <a:t>ity </a:t>
            </a:r>
            <a:r>
              <a:rPr sz="1200" b="1" spc="-10" dirty="0">
                <a:latin typeface="Arial"/>
                <a:cs typeface="Arial"/>
              </a:rPr>
              <a:t>gradient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3806190" y="3451349"/>
            <a:ext cx="937894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0" marR="5080" indent="-155575">
              <a:lnSpc>
                <a:spcPts val="1400"/>
              </a:lnSpc>
            </a:pPr>
            <a:r>
              <a:rPr sz="1200" b="1" spc="-100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em</a:t>
            </a:r>
            <a:r>
              <a:rPr sz="1200" b="1" spc="-10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era</a:t>
            </a:r>
            <a:r>
              <a:rPr sz="1200" b="1" spc="-10" dirty="0">
                <a:latin typeface="Arial"/>
                <a:cs typeface="Arial"/>
              </a:rPr>
              <a:t>tu</a:t>
            </a:r>
            <a:r>
              <a:rPr sz="1200" b="1" dirty="0">
                <a:latin typeface="Arial"/>
                <a:cs typeface="Arial"/>
              </a:rPr>
              <a:t>re </a:t>
            </a:r>
            <a:r>
              <a:rPr sz="1200" b="1" spc="-10" dirty="0">
                <a:latin typeface="Arial"/>
                <a:cs typeface="Arial"/>
              </a:rPr>
              <a:t>gradient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3382891" y="3981359"/>
            <a:ext cx="714375" cy="1182370"/>
          </a:xfrm>
          <a:custGeom>
            <a:avLst/>
            <a:gdLst/>
            <a:ahLst/>
            <a:cxnLst/>
            <a:rect l="l" t="t" r="r" b="b"/>
            <a:pathLst>
              <a:path w="714375" h="1182370">
                <a:moveTo>
                  <a:pt x="713854" y="0"/>
                </a:moveTo>
                <a:lnTo>
                  <a:pt x="707290" y="10871"/>
                </a:lnTo>
                <a:lnTo>
                  <a:pt x="0" y="1182378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022241" y="3913952"/>
            <a:ext cx="115570" cy="135890"/>
          </a:xfrm>
          <a:custGeom>
            <a:avLst/>
            <a:gdLst/>
            <a:ahLst/>
            <a:cxnLst/>
            <a:rect l="l" t="t" r="r" b="b"/>
            <a:pathLst>
              <a:path w="115570" h="135889">
                <a:moveTo>
                  <a:pt x="115200" y="0"/>
                </a:moveTo>
                <a:lnTo>
                  <a:pt x="0" y="72866"/>
                </a:lnTo>
                <a:lnTo>
                  <a:pt x="67941" y="78278"/>
                </a:lnTo>
                <a:lnTo>
                  <a:pt x="104373" y="135879"/>
                </a:lnTo>
                <a:lnTo>
                  <a:pt x="115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379467" y="4825096"/>
            <a:ext cx="636905" cy="344805"/>
          </a:xfrm>
          <a:custGeom>
            <a:avLst/>
            <a:gdLst/>
            <a:ahLst/>
            <a:cxnLst/>
            <a:rect l="l" t="t" r="r" b="b"/>
            <a:pathLst>
              <a:path w="636904" h="344804">
                <a:moveTo>
                  <a:pt x="636313" y="0"/>
                </a:moveTo>
                <a:lnTo>
                  <a:pt x="625144" y="6046"/>
                </a:lnTo>
                <a:lnTo>
                  <a:pt x="0" y="344512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948785" y="4787607"/>
            <a:ext cx="136525" cy="111760"/>
          </a:xfrm>
          <a:custGeom>
            <a:avLst/>
            <a:gdLst/>
            <a:ahLst/>
            <a:cxnLst/>
            <a:rect l="l" t="t" r="r" b="b"/>
            <a:pathLst>
              <a:path w="136525" h="111760">
                <a:moveTo>
                  <a:pt x="136237" y="0"/>
                </a:moveTo>
                <a:lnTo>
                  <a:pt x="0" y="4439"/>
                </a:lnTo>
                <a:lnTo>
                  <a:pt x="55826" y="43535"/>
                </a:lnTo>
                <a:lnTo>
                  <a:pt x="58046" y="111654"/>
                </a:lnTo>
                <a:lnTo>
                  <a:pt x="1362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170" name="object 1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71" name="object 17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47" y="1603139"/>
            <a:ext cx="17526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78600"/>
            <a:ext cx="9143998" cy="27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9400" y="6654800"/>
            <a:ext cx="596900" cy="165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39" y="76200"/>
            <a:ext cx="8986520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0" marR="5080" algn="ctr"/>
            <a:r>
              <a:rPr dirty="0">
                <a:latin typeface="Arial"/>
                <a:cs typeface="Arial"/>
              </a:rPr>
              <a:t>C-M</a:t>
            </a:r>
            <a:r>
              <a:rPr spc="-15" dirty="0">
                <a:latin typeface="Arial"/>
                <a:cs typeface="Arial"/>
              </a:rPr>
              <a:t>od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find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</a:t>
            </a:r>
            <a:r>
              <a:rPr spc="-15" dirty="0">
                <a:latin typeface="Arial"/>
                <a:cs typeface="Arial"/>
              </a:rPr>
              <a:t>oh</a:t>
            </a:r>
            <a:r>
              <a:rPr dirty="0">
                <a:latin typeface="Arial"/>
                <a:cs typeface="Arial"/>
              </a:rPr>
              <a:t>ere</a:t>
            </a:r>
            <a:r>
              <a:rPr spc="-15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ma</a:t>
            </a:r>
            <a:r>
              <a:rPr spc="-15" dirty="0">
                <a:latin typeface="Arial"/>
                <a:cs typeface="Arial"/>
              </a:rPr>
              <a:t>gn</a:t>
            </a:r>
            <a:r>
              <a:rPr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ti</a:t>
            </a:r>
            <a:r>
              <a:rPr dirty="0">
                <a:latin typeface="Arial"/>
                <a:cs typeface="Arial"/>
              </a:rPr>
              <a:t>c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flu</a:t>
            </a:r>
            <a:r>
              <a:rPr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tu</a:t>
            </a:r>
            <a:r>
              <a:rPr dirty="0">
                <a:latin typeface="Arial"/>
                <a:cs typeface="Arial"/>
              </a:rPr>
              <a:t>a</a:t>
            </a:r>
            <a:r>
              <a:rPr spc="-10" dirty="0">
                <a:latin typeface="Arial"/>
                <a:cs typeface="Arial"/>
              </a:rPr>
              <a:t>tion</a:t>
            </a:r>
            <a:r>
              <a:rPr dirty="0">
                <a:latin typeface="Arial"/>
                <a:cs typeface="Arial"/>
              </a:rPr>
              <a:t>s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</a:t>
            </a:r>
            <a:r>
              <a:rPr spc="-15" dirty="0">
                <a:latin typeface="Arial"/>
                <a:cs typeface="Arial"/>
              </a:rPr>
              <a:t>on</a:t>
            </a:r>
            <a:r>
              <a:rPr dirty="0">
                <a:latin typeface="Arial"/>
                <a:cs typeface="Arial"/>
              </a:rPr>
              <a:t>s</a:t>
            </a:r>
            <a:r>
              <a:rPr spc="-10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ste</a:t>
            </a:r>
            <a:r>
              <a:rPr spc="-15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with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</a:t>
            </a:r>
            <a:r>
              <a:rPr spc="-10" dirty="0">
                <a:latin typeface="Arial"/>
                <a:cs typeface="Arial"/>
              </a:rPr>
              <a:t>in</a:t>
            </a:r>
            <a:r>
              <a:rPr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ti</a:t>
            </a:r>
            <a:r>
              <a:rPr dirty="0">
                <a:latin typeface="Arial"/>
                <a:cs typeface="Arial"/>
              </a:rPr>
              <a:t>c </a:t>
            </a:r>
            <a:r>
              <a:rPr spc="-15" dirty="0">
                <a:latin typeface="Arial"/>
                <a:cs typeface="Arial"/>
              </a:rPr>
              <a:t>b</a:t>
            </a:r>
            <a:r>
              <a:rPr dirty="0">
                <a:latin typeface="Arial"/>
                <a:cs typeface="Arial"/>
              </a:rPr>
              <a:t>a</a:t>
            </a:r>
            <a:r>
              <a:rPr spc="-10" dirty="0">
                <a:latin typeface="Arial"/>
                <a:cs typeface="Arial"/>
              </a:rPr>
              <a:t>llooning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</a:t>
            </a:r>
            <a:r>
              <a:rPr spc="-15" dirty="0">
                <a:latin typeface="Arial"/>
                <a:cs typeface="Arial"/>
              </a:rPr>
              <a:t>od</a:t>
            </a:r>
            <a:r>
              <a:rPr dirty="0">
                <a:latin typeface="Arial"/>
                <a:cs typeface="Arial"/>
              </a:rPr>
              <a:t>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(KBM)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</a:t>
            </a:r>
            <a:r>
              <a:rPr spc="-15" dirty="0">
                <a:latin typeface="Arial"/>
                <a:cs typeface="Arial"/>
              </a:rPr>
              <a:t>nd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EPED</a:t>
            </a:r>
            <a:r>
              <a:rPr spc="-15" dirty="0">
                <a:latin typeface="Arial"/>
                <a:cs typeface="Arial"/>
              </a:rPr>
              <a:t>/ELITE</a:t>
            </a:r>
            <a:r>
              <a:rPr spc="-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</a:t>
            </a:r>
            <a:r>
              <a:rPr spc="-15" dirty="0">
                <a:latin typeface="Arial"/>
                <a:cs typeface="Arial"/>
              </a:rPr>
              <a:t>od</a:t>
            </a:r>
            <a:r>
              <a:rPr dirty="0">
                <a:latin typeface="Arial"/>
                <a:cs typeface="Arial"/>
              </a:rPr>
              <a:t>e</a:t>
            </a:r>
            <a:r>
              <a:rPr spc="-10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91100" y="4437562"/>
            <a:ext cx="4003040" cy="176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7145" indent="-342900">
              <a:lnSpc>
                <a:spcPct val="99500"/>
              </a:lnSpc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Measured</a:t>
            </a:r>
            <a:r>
              <a:rPr sz="1800" spc="-5" dirty="0">
                <a:latin typeface="Arial"/>
                <a:cs typeface="Arial"/>
              </a:rPr>
              <a:t> f</a:t>
            </a:r>
            <a:r>
              <a:rPr sz="1800" dirty="0">
                <a:latin typeface="Arial"/>
                <a:cs typeface="Arial"/>
              </a:rPr>
              <a:t>ield-aligned ele</a:t>
            </a:r>
            <a:r>
              <a:rPr sz="1800" spc="-10" dirty="0">
                <a:latin typeface="Arial"/>
                <a:cs typeface="Arial"/>
              </a:rPr>
              <a:t>ct</a:t>
            </a:r>
            <a:r>
              <a:rPr sz="1800" dirty="0">
                <a:latin typeface="Arial"/>
                <a:cs typeface="Arial"/>
              </a:rPr>
              <a:t>romagne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ic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pede</a:t>
            </a:r>
            <a:r>
              <a:rPr sz="1800" spc="-10" dirty="0">
                <a:latin typeface="Arial"/>
                <a:cs typeface="Arial"/>
              </a:rPr>
              <a:t>st</a:t>
            </a:r>
            <a:r>
              <a:rPr sz="1800" dirty="0">
                <a:latin typeface="Arial"/>
                <a:cs typeface="Arial"/>
              </a:rPr>
              <a:t>al localized</a:t>
            </a:r>
            <a:r>
              <a:rPr sz="1800" spc="-5" dirty="0">
                <a:latin typeface="Arial"/>
                <a:cs typeface="Arial"/>
              </a:rPr>
              <a:t> t</a:t>
            </a:r>
            <a:r>
              <a:rPr sz="1800" dirty="0">
                <a:latin typeface="Arial"/>
                <a:cs typeface="Arial"/>
              </a:rPr>
              <a:t>ha</a:t>
            </a:r>
            <a:r>
              <a:rPr sz="1800" spc="-5" dirty="0">
                <a:latin typeface="Arial"/>
                <a:cs typeface="Arial"/>
              </a:rPr>
              <a:t>t </a:t>
            </a:r>
            <a:r>
              <a:rPr sz="1800" dirty="0">
                <a:latin typeface="Arial"/>
                <a:cs typeface="Arial"/>
              </a:rPr>
              <a:t>clamp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pede</a:t>
            </a:r>
            <a:r>
              <a:rPr sz="1800" spc="-10" dirty="0">
                <a:latin typeface="Arial"/>
                <a:cs typeface="Arial"/>
              </a:rPr>
              <a:t>st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355" dirty="0">
                <a:latin typeface="Lucida Sans Unicode"/>
                <a:cs typeface="Lucida Sans Unicode"/>
              </a:rPr>
              <a:t>∇</a:t>
            </a:r>
            <a:r>
              <a:rPr sz="1800" spc="-15" dirty="0">
                <a:latin typeface="Arial"/>
                <a:cs typeface="Arial"/>
              </a:rPr>
              <a:t>T</a:t>
            </a:r>
            <a:r>
              <a:rPr sz="1800" baseline="-6944" dirty="0">
                <a:latin typeface="Arial"/>
                <a:cs typeface="Arial"/>
              </a:rPr>
              <a:t>e</a:t>
            </a:r>
            <a:endParaRPr sz="1800" baseline="-6944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100"/>
              </a:lnSpc>
              <a:spcBef>
                <a:spcPts val="1390"/>
              </a:spcBef>
              <a:buFont typeface="Arial"/>
              <a:buChar char="•"/>
              <a:tabLst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No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clear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evidence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f </a:t>
            </a:r>
            <a:r>
              <a:rPr sz="1800" dirty="0">
                <a:latin typeface="Arial"/>
                <a:cs typeface="Arial"/>
              </a:rPr>
              <a:t>such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st</a:t>
            </a:r>
            <a:r>
              <a:rPr sz="1800" dirty="0">
                <a:latin typeface="Arial"/>
                <a:cs typeface="Arial"/>
              </a:rPr>
              <a:t>abili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y limi</a:t>
            </a:r>
            <a:r>
              <a:rPr sz="1800" spc="-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ing</a:t>
            </a:r>
            <a:r>
              <a:rPr sz="1800" spc="-5" dirty="0">
                <a:latin typeface="Arial"/>
                <a:cs typeface="Arial"/>
              </a:rPr>
              <a:t> 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pede</a:t>
            </a:r>
            <a:r>
              <a:rPr sz="1800" spc="-10" dirty="0">
                <a:latin typeface="Arial"/>
                <a:cs typeface="Arial"/>
              </a:rPr>
              <a:t>st</a:t>
            </a:r>
            <a:r>
              <a:rPr sz="1800" dirty="0">
                <a:latin typeface="Arial"/>
                <a:cs typeface="Arial"/>
              </a:rPr>
              <a:t>al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STX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67083" y="2990209"/>
            <a:ext cx="175006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854" marR="5080" indent="-224790">
              <a:lnSpc>
                <a:spcPct val="102600"/>
              </a:lnSpc>
            </a:pPr>
            <a:r>
              <a:rPr sz="1300" b="1" dirty="0">
                <a:latin typeface="Arial"/>
                <a:cs typeface="Arial"/>
              </a:rPr>
              <a:t>Ba</a:t>
            </a:r>
            <a:r>
              <a:rPr sz="1300" b="1" spc="-10" dirty="0">
                <a:latin typeface="Arial"/>
                <a:cs typeface="Arial"/>
              </a:rPr>
              <a:t>loo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-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infini</a:t>
            </a:r>
            <a:r>
              <a:rPr sz="1300" b="1" dirty="0">
                <a:latin typeface="Arial"/>
                <a:cs typeface="Arial"/>
              </a:rPr>
              <a:t>te</a:t>
            </a:r>
            <a:r>
              <a:rPr sz="1300" b="1" spc="-10" dirty="0">
                <a:latin typeface="Arial"/>
                <a:cs typeface="Arial"/>
              </a:rPr>
              <a:t>-n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spc="-10" dirty="0">
                <a:latin typeface="Arial"/>
                <a:cs typeface="Arial"/>
              </a:rPr>
              <a:t>id</a:t>
            </a:r>
            <a:r>
              <a:rPr sz="1300" b="1" dirty="0">
                <a:latin typeface="Arial"/>
                <a:cs typeface="Arial"/>
              </a:rPr>
              <a:t>ea</a:t>
            </a:r>
            <a:r>
              <a:rPr sz="1300" b="1" spc="-5" dirty="0">
                <a:latin typeface="Arial"/>
                <a:cs typeface="Arial"/>
              </a:rPr>
              <a:t>l</a:t>
            </a:r>
            <a:r>
              <a:rPr sz="1300" b="1" spc="-10" dirty="0">
                <a:latin typeface="Arial"/>
                <a:cs typeface="Arial"/>
              </a:rPr>
              <a:t> ballooning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spc="-15" dirty="0">
                <a:latin typeface="Arial"/>
                <a:cs typeface="Arial"/>
              </a:rPr>
              <a:t>code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60822" y="3410973"/>
            <a:ext cx="1182944" cy="70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35915" y="1357905"/>
            <a:ext cx="2109470" cy="1172845"/>
          </a:xfrm>
          <a:custGeom>
            <a:avLst/>
            <a:gdLst/>
            <a:ahLst/>
            <a:cxnLst/>
            <a:rect l="l" t="t" r="r" b="b"/>
            <a:pathLst>
              <a:path w="2109470" h="1172845">
                <a:moveTo>
                  <a:pt x="2109406" y="0"/>
                </a:moveTo>
                <a:lnTo>
                  <a:pt x="0" y="0"/>
                </a:lnTo>
                <a:lnTo>
                  <a:pt x="0" y="1172522"/>
                </a:lnTo>
                <a:lnTo>
                  <a:pt x="2109406" y="1172522"/>
                </a:lnTo>
                <a:lnTo>
                  <a:pt x="2109406" y="0"/>
                </a:lnTo>
                <a:close/>
              </a:path>
            </a:pathLst>
          </a:custGeom>
          <a:solidFill>
            <a:srgbClr val="2A2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35915" y="1357905"/>
            <a:ext cx="2109470" cy="1172845"/>
          </a:xfrm>
          <a:custGeom>
            <a:avLst/>
            <a:gdLst/>
            <a:ahLst/>
            <a:cxnLst/>
            <a:rect l="l" t="t" r="r" b="b"/>
            <a:pathLst>
              <a:path w="2109470" h="1172845">
                <a:moveTo>
                  <a:pt x="2109406" y="491432"/>
                </a:moveTo>
                <a:lnTo>
                  <a:pt x="439679" y="491432"/>
                </a:lnTo>
                <a:lnTo>
                  <a:pt x="586371" y="513767"/>
                </a:lnTo>
                <a:lnTo>
                  <a:pt x="663340" y="536108"/>
                </a:lnTo>
                <a:lnTo>
                  <a:pt x="732864" y="588431"/>
                </a:lnTo>
                <a:lnTo>
                  <a:pt x="759550" y="606841"/>
                </a:lnTo>
                <a:lnTo>
                  <a:pt x="819972" y="677580"/>
                </a:lnTo>
                <a:lnTo>
                  <a:pt x="823067" y="748313"/>
                </a:lnTo>
                <a:lnTo>
                  <a:pt x="801965" y="819052"/>
                </a:lnTo>
                <a:lnTo>
                  <a:pt x="804039" y="889783"/>
                </a:lnTo>
                <a:lnTo>
                  <a:pt x="802374" y="960311"/>
                </a:lnTo>
                <a:lnTo>
                  <a:pt x="794105" y="1031050"/>
                </a:lnTo>
                <a:lnTo>
                  <a:pt x="811484" y="1101783"/>
                </a:lnTo>
                <a:lnTo>
                  <a:pt x="874388" y="1172522"/>
                </a:lnTo>
                <a:lnTo>
                  <a:pt x="2109406" y="1172522"/>
                </a:lnTo>
                <a:lnTo>
                  <a:pt x="2109406" y="491432"/>
                </a:lnTo>
                <a:close/>
              </a:path>
              <a:path w="2109470" h="1172845">
                <a:moveTo>
                  <a:pt x="2109406" y="0"/>
                </a:moveTo>
                <a:lnTo>
                  <a:pt x="0" y="0"/>
                </a:lnTo>
                <a:lnTo>
                  <a:pt x="0" y="552446"/>
                </a:lnTo>
                <a:lnTo>
                  <a:pt x="21109" y="536108"/>
                </a:lnTo>
                <a:lnTo>
                  <a:pt x="146494" y="514183"/>
                </a:lnTo>
                <a:lnTo>
                  <a:pt x="293184" y="492052"/>
                </a:lnTo>
                <a:lnTo>
                  <a:pt x="2109406" y="491432"/>
                </a:lnTo>
                <a:lnTo>
                  <a:pt x="2109406" y="0"/>
                </a:lnTo>
                <a:close/>
              </a:path>
            </a:pathLst>
          </a:custGeom>
          <a:solidFill>
            <a:srgbClr val="3F4B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35915" y="1357905"/>
            <a:ext cx="2109470" cy="1172845"/>
          </a:xfrm>
          <a:custGeom>
            <a:avLst/>
            <a:gdLst/>
            <a:ahLst/>
            <a:cxnLst/>
            <a:rect l="l" t="t" r="r" b="b"/>
            <a:pathLst>
              <a:path w="2109470" h="1172845">
                <a:moveTo>
                  <a:pt x="2109406" y="461027"/>
                </a:moveTo>
                <a:lnTo>
                  <a:pt x="439679" y="461027"/>
                </a:lnTo>
                <a:lnTo>
                  <a:pt x="586371" y="462057"/>
                </a:lnTo>
                <a:lnTo>
                  <a:pt x="625275" y="465369"/>
                </a:lnTo>
                <a:lnTo>
                  <a:pt x="732864" y="488740"/>
                </a:lnTo>
                <a:lnTo>
                  <a:pt x="862176" y="536108"/>
                </a:lnTo>
                <a:lnTo>
                  <a:pt x="879556" y="548104"/>
                </a:lnTo>
                <a:lnTo>
                  <a:pt x="975977" y="606841"/>
                </a:lnTo>
                <a:lnTo>
                  <a:pt x="1023976" y="677580"/>
                </a:lnTo>
                <a:lnTo>
                  <a:pt x="1026050" y="693296"/>
                </a:lnTo>
                <a:lnTo>
                  <a:pt x="1034531" y="748313"/>
                </a:lnTo>
                <a:lnTo>
                  <a:pt x="1050466" y="819052"/>
                </a:lnTo>
                <a:lnTo>
                  <a:pt x="1078188" y="889783"/>
                </a:lnTo>
                <a:lnTo>
                  <a:pt x="1093289" y="960311"/>
                </a:lnTo>
                <a:lnTo>
                  <a:pt x="1117085" y="1031050"/>
                </a:lnTo>
                <a:lnTo>
                  <a:pt x="1172742" y="1096404"/>
                </a:lnTo>
                <a:lnTo>
                  <a:pt x="1177500" y="1101783"/>
                </a:lnTo>
                <a:lnTo>
                  <a:pt x="1296476" y="1172522"/>
                </a:lnTo>
                <a:lnTo>
                  <a:pt x="2109406" y="1172522"/>
                </a:lnTo>
                <a:lnTo>
                  <a:pt x="2109406" y="461027"/>
                </a:lnTo>
                <a:close/>
              </a:path>
              <a:path w="2109470" h="1172845">
                <a:moveTo>
                  <a:pt x="2109406" y="0"/>
                </a:moveTo>
                <a:lnTo>
                  <a:pt x="0" y="0"/>
                </a:lnTo>
                <a:lnTo>
                  <a:pt x="0" y="527624"/>
                </a:lnTo>
                <a:lnTo>
                  <a:pt x="146494" y="500947"/>
                </a:lnTo>
                <a:lnTo>
                  <a:pt x="293184" y="470951"/>
                </a:lnTo>
                <a:lnTo>
                  <a:pt x="367884" y="465369"/>
                </a:lnTo>
                <a:lnTo>
                  <a:pt x="439679" y="461027"/>
                </a:lnTo>
                <a:lnTo>
                  <a:pt x="2109406" y="461027"/>
                </a:lnTo>
                <a:lnTo>
                  <a:pt x="2109406" y="0"/>
                </a:lnTo>
                <a:close/>
              </a:path>
            </a:pathLst>
          </a:custGeom>
          <a:solidFill>
            <a:srgbClr val="5C15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35915" y="1357905"/>
            <a:ext cx="2109470" cy="1172845"/>
          </a:xfrm>
          <a:custGeom>
            <a:avLst/>
            <a:gdLst/>
            <a:ahLst/>
            <a:cxnLst/>
            <a:rect l="l" t="t" r="r" b="b"/>
            <a:pathLst>
              <a:path w="2109470" h="1172845">
                <a:moveTo>
                  <a:pt x="2109406" y="431864"/>
                </a:moveTo>
                <a:lnTo>
                  <a:pt x="732864" y="431864"/>
                </a:lnTo>
                <a:lnTo>
                  <a:pt x="879556" y="453170"/>
                </a:lnTo>
                <a:lnTo>
                  <a:pt x="954451" y="465369"/>
                </a:lnTo>
                <a:lnTo>
                  <a:pt x="1026050" y="487499"/>
                </a:lnTo>
                <a:lnTo>
                  <a:pt x="1161361" y="536108"/>
                </a:lnTo>
                <a:lnTo>
                  <a:pt x="1247637" y="606841"/>
                </a:lnTo>
                <a:lnTo>
                  <a:pt x="1272879" y="677572"/>
                </a:lnTo>
                <a:lnTo>
                  <a:pt x="1308681" y="748313"/>
                </a:lnTo>
                <a:lnTo>
                  <a:pt x="1319235" y="756382"/>
                </a:lnTo>
                <a:lnTo>
                  <a:pt x="1385854" y="819052"/>
                </a:lnTo>
                <a:lnTo>
                  <a:pt x="1418343" y="889783"/>
                </a:lnTo>
                <a:lnTo>
                  <a:pt x="1443780" y="960311"/>
                </a:lnTo>
                <a:lnTo>
                  <a:pt x="1465926" y="988650"/>
                </a:lnTo>
                <a:lnTo>
                  <a:pt x="1511028" y="1031050"/>
                </a:lnTo>
                <a:lnTo>
                  <a:pt x="1612624" y="1088130"/>
                </a:lnTo>
                <a:lnTo>
                  <a:pt x="1649661" y="1101783"/>
                </a:lnTo>
                <a:lnTo>
                  <a:pt x="1759112" y="1134464"/>
                </a:lnTo>
                <a:lnTo>
                  <a:pt x="1905802" y="1164452"/>
                </a:lnTo>
                <a:lnTo>
                  <a:pt x="1961882" y="1172522"/>
                </a:lnTo>
                <a:lnTo>
                  <a:pt x="2109406" y="1172522"/>
                </a:lnTo>
                <a:lnTo>
                  <a:pt x="2109406" y="431864"/>
                </a:lnTo>
                <a:close/>
              </a:path>
              <a:path w="2109470" h="1172845">
                <a:moveTo>
                  <a:pt x="2109406" y="0"/>
                </a:moveTo>
                <a:lnTo>
                  <a:pt x="0" y="0"/>
                </a:lnTo>
                <a:lnTo>
                  <a:pt x="0" y="515839"/>
                </a:lnTo>
                <a:lnTo>
                  <a:pt x="146494" y="487916"/>
                </a:lnTo>
                <a:lnTo>
                  <a:pt x="248908" y="465369"/>
                </a:lnTo>
                <a:lnTo>
                  <a:pt x="293184" y="456891"/>
                </a:lnTo>
                <a:lnTo>
                  <a:pt x="439679" y="443655"/>
                </a:lnTo>
                <a:lnTo>
                  <a:pt x="586371" y="432280"/>
                </a:lnTo>
                <a:lnTo>
                  <a:pt x="2109406" y="431864"/>
                </a:lnTo>
                <a:lnTo>
                  <a:pt x="2109406" y="0"/>
                </a:lnTo>
                <a:close/>
              </a:path>
            </a:pathLst>
          </a:custGeom>
          <a:solidFill>
            <a:srgbClr val="ED1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12580" y="350397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3844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79342" y="3651699"/>
            <a:ext cx="40640" cy="18415"/>
          </a:xfrm>
          <a:custGeom>
            <a:avLst/>
            <a:gdLst/>
            <a:ahLst/>
            <a:cxnLst/>
            <a:rect l="l" t="t" r="r" b="b"/>
            <a:pathLst>
              <a:path w="40640" h="18414">
                <a:moveTo>
                  <a:pt x="0" y="7136"/>
                </a:moveTo>
                <a:lnTo>
                  <a:pt x="18313" y="17993"/>
                </a:lnTo>
                <a:lnTo>
                  <a:pt x="32591" y="17993"/>
                </a:lnTo>
                <a:lnTo>
                  <a:pt x="36313" y="14271"/>
                </a:lnTo>
                <a:lnTo>
                  <a:pt x="40036" y="7136"/>
                </a:lnTo>
                <a:lnTo>
                  <a:pt x="40036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68481" y="3658835"/>
            <a:ext cx="51435" cy="7620"/>
          </a:xfrm>
          <a:custGeom>
            <a:avLst/>
            <a:gdLst/>
            <a:ahLst/>
            <a:cxnLst/>
            <a:rect l="l" t="t" r="r" b="b"/>
            <a:pathLst>
              <a:path w="51434" h="7620">
                <a:moveTo>
                  <a:pt x="0" y="3728"/>
                </a:moveTo>
                <a:lnTo>
                  <a:pt x="3722" y="0"/>
                </a:lnTo>
                <a:lnTo>
                  <a:pt x="10860" y="0"/>
                </a:lnTo>
                <a:lnTo>
                  <a:pt x="29174" y="7135"/>
                </a:lnTo>
                <a:lnTo>
                  <a:pt x="40035" y="7135"/>
                </a:lnTo>
                <a:lnTo>
                  <a:pt x="47173" y="3728"/>
                </a:lnTo>
                <a:lnTo>
                  <a:pt x="50897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86794" y="3593685"/>
            <a:ext cx="29209" cy="43815"/>
          </a:xfrm>
          <a:custGeom>
            <a:avLst/>
            <a:gdLst/>
            <a:ahLst/>
            <a:cxnLst/>
            <a:rect l="l" t="t" r="r" b="b"/>
            <a:pathLst>
              <a:path w="29209" h="43814">
                <a:moveTo>
                  <a:pt x="14262" y="0"/>
                </a:moveTo>
                <a:lnTo>
                  <a:pt x="21723" y="3414"/>
                </a:lnTo>
                <a:lnTo>
                  <a:pt x="25139" y="7135"/>
                </a:lnTo>
                <a:lnTo>
                  <a:pt x="28860" y="14271"/>
                </a:lnTo>
                <a:lnTo>
                  <a:pt x="28860" y="21714"/>
                </a:lnTo>
                <a:lnTo>
                  <a:pt x="25139" y="28850"/>
                </a:lnTo>
                <a:lnTo>
                  <a:pt x="14262" y="35993"/>
                </a:lnTo>
                <a:lnTo>
                  <a:pt x="0" y="43436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8481" y="3593685"/>
            <a:ext cx="51435" cy="76200"/>
          </a:xfrm>
          <a:custGeom>
            <a:avLst/>
            <a:gdLst/>
            <a:ahLst/>
            <a:cxnLst/>
            <a:rect l="l" t="t" r="r" b="b"/>
            <a:pathLst>
              <a:path w="51434" h="76200">
                <a:moveTo>
                  <a:pt x="3722" y="14271"/>
                </a:moveTo>
                <a:lnTo>
                  <a:pt x="7444" y="17993"/>
                </a:lnTo>
                <a:lnTo>
                  <a:pt x="3722" y="21714"/>
                </a:lnTo>
                <a:lnTo>
                  <a:pt x="0" y="17993"/>
                </a:lnTo>
                <a:lnTo>
                  <a:pt x="0" y="14271"/>
                </a:lnTo>
                <a:lnTo>
                  <a:pt x="3722" y="7135"/>
                </a:lnTo>
                <a:lnTo>
                  <a:pt x="7444" y="3414"/>
                </a:lnTo>
                <a:lnTo>
                  <a:pt x="18312" y="0"/>
                </a:lnTo>
                <a:lnTo>
                  <a:pt x="32575" y="0"/>
                </a:lnTo>
                <a:lnTo>
                  <a:pt x="43451" y="3414"/>
                </a:lnTo>
                <a:lnTo>
                  <a:pt x="47173" y="7135"/>
                </a:lnTo>
                <a:lnTo>
                  <a:pt x="50897" y="14271"/>
                </a:lnTo>
                <a:lnTo>
                  <a:pt x="50897" y="21714"/>
                </a:lnTo>
                <a:lnTo>
                  <a:pt x="47173" y="28850"/>
                </a:lnTo>
                <a:lnTo>
                  <a:pt x="36320" y="35993"/>
                </a:lnTo>
                <a:lnTo>
                  <a:pt x="18312" y="43436"/>
                </a:lnTo>
                <a:lnTo>
                  <a:pt x="10860" y="46836"/>
                </a:lnTo>
                <a:lnTo>
                  <a:pt x="3722" y="54300"/>
                </a:lnTo>
                <a:lnTo>
                  <a:pt x="0" y="65150"/>
                </a:lnTo>
                <a:lnTo>
                  <a:pt x="0" y="76007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96414" y="350397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3844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62731" y="3669422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904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77314" y="3596830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0" y="72592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62731" y="3593422"/>
            <a:ext cx="18415" cy="76200"/>
          </a:xfrm>
          <a:custGeom>
            <a:avLst/>
            <a:gdLst/>
            <a:ahLst/>
            <a:cxnLst/>
            <a:rect l="l" t="t" r="r" b="b"/>
            <a:pathLst>
              <a:path w="18414" h="76200">
                <a:moveTo>
                  <a:pt x="0" y="14264"/>
                </a:moveTo>
                <a:lnTo>
                  <a:pt x="7438" y="10842"/>
                </a:lnTo>
                <a:lnTo>
                  <a:pt x="18306" y="0"/>
                </a:lnTo>
                <a:lnTo>
                  <a:pt x="18306" y="75999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80038" y="350397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3844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64857" y="3593685"/>
            <a:ext cx="18415" cy="76200"/>
          </a:xfrm>
          <a:custGeom>
            <a:avLst/>
            <a:gdLst/>
            <a:ahLst/>
            <a:cxnLst/>
            <a:rect l="l" t="t" r="r" b="b"/>
            <a:pathLst>
              <a:path w="18414" h="76200">
                <a:moveTo>
                  <a:pt x="0" y="76007"/>
                </a:moveTo>
                <a:lnTo>
                  <a:pt x="7138" y="72286"/>
                </a:lnTo>
                <a:lnTo>
                  <a:pt x="10860" y="68878"/>
                </a:lnTo>
                <a:lnTo>
                  <a:pt x="14583" y="61429"/>
                </a:lnTo>
                <a:lnTo>
                  <a:pt x="18313" y="43436"/>
                </a:lnTo>
                <a:lnTo>
                  <a:pt x="18313" y="32578"/>
                </a:lnTo>
                <a:lnTo>
                  <a:pt x="14583" y="14271"/>
                </a:lnTo>
                <a:lnTo>
                  <a:pt x="10860" y="7135"/>
                </a:lnTo>
                <a:lnTo>
                  <a:pt x="7138" y="3414"/>
                </a:ln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35996" y="3593685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21722" y="0"/>
                </a:moveTo>
                <a:lnTo>
                  <a:pt x="10861" y="3414"/>
                </a:lnTo>
                <a:lnTo>
                  <a:pt x="3416" y="14271"/>
                </a:lnTo>
                <a:lnTo>
                  <a:pt x="0" y="32578"/>
                </a:lnTo>
                <a:lnTo>
                  <a:pt x="0" y="43436"/>
                </a:lnTo>
                <a:lnTo>
                  <a:pt x="3416" y="61429"/>
                </a:lnTo>
                <a:lnTo>
                  <a:pt x="10861" y="72286"/>
                </a:lnTo>
                <a:lnTo>
                  <a:pt x="21722" y="76007"/>
                </a:lnTo>
                <a:lnTo>
                  <a:pt x="28861" y="76007"/>
                </a:lnTo>
                <a:lnTo>
                  <a:pt x="39722" y="72286"/>
                </a:lnTo>
                <a:lnTo>
                  <a:pt x="47174" y="61429"/>
                </a:lnTo>
                <a:lnTo>
                  <a:pt x="50583" y="43436"/>
                </a:lnTo>
                <a:lnTo>
                  <a:pt x="50583" y="32578"/>
                </a:lnTo>
                <a:lnTo>
                  <a:pt x="47174" y="14271"/>
                </a:lnTo>
                <a:lnTo>
                  <a:pt x="39722" y="3414"/>
                </a:lnTo>
                <a:lnTo>
                  <a:pt x="28861" y="0"/>
                </a:lnTo>
                <a:lnTo>
                  <a:pt x="21722" y="0"/>
                </a:lnTo>
                <a:lnTo>
                  <a:pt x="3416" y="43436"/>
                </a:lnTo>
                <a:lnTo>
                  <a:pt x="21722" y="76007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63667" y="1357906"/>
            <a:ext cx="0" cy="2190115"/>
          </a:xfrm>
          <a:custGeom>
            <a:avLst/>
            <a:gdLst/>
            <a:ahLst/>
            <a:cxnLst/>
            <a:rect l="l" t="t" r="r" b="b"/>
            <a:pathLst>
              <a:path h="2190115">
                <a:moveTo>
                  <a:pt x="0" y="0"/>
                </a:moveTo>
                <a:lnTo>
                  <a:pt x="0" y="2189913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63667" y="3547819"/>
            <a:ext cx="3081655" cy="0"/>
          </a:xfrm>
          <a:custGeom>
            <a:avLst/>
            <a:gdLst/>
            <a:ahLst/>
            <a:cxnLst/>
            <a:rect l="l" t="t" r="r" b="b"/>
            <a:pathLst>
              <a:path w="3081654">
                <a:moveTo>
                  <a:pt x="0" y="0"/>
                </a:moveTo>
                <a:lnTo>
                  <a:pt x="3081653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52262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90607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67287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05843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44179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82524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20867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59211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97548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35892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74229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51128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89466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27810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66146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04498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42835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81179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19523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58071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34752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73096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11439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49784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88120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26464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65013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03356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41700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18382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56726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95070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33406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71750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10299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48643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86987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25323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724781" y="3593685"/>
            <a:ext cx="36830" cy="3810"/>
          </a:xfrm>
          <a:custGeom>
            <a:avLst/>
            <a:gdLst/>
            <a:ahLst/>
            <a:cxnLst/>
            <a:rect l="l" t="t" r="r" b="b"/>
            <a:pathLst>
              <a:path w="36829" h="3810">
                <a:moveTo>
                  <a:pt x="0" y="3414"/>
                </a:moveTo>
                <a:lnTo>
                  <a:pt x="18007" y="3414"/>
                </a:lnTo>
                <a:lnTo>
                  <a:pt x="36313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724781" y="3593685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313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746511" y="3618814"/>
            <a:ext cx="18415" cy="51435"/>
          </a:xfrm>
          <a:custGeom>
            <a:avLst/>
            <a:gdLst/>
            <a:ahLst/>
            <a:cxnLst/>
            <a:rect l="l" t="t" r="r" b="b"/>
            <a:pathLst>
              <a:path w="18415" h="51435">
                <a:moveTo>
                  <a:pt x="0" y="0"/>
                </a:moveTo>
                <a:lnTo>
                  <a:pt x="7138" y="3721"/>
                </a:lnTo>
                <a:lnTo>
                  <a:pt x="14583" y="10864"/>
                </a:lnTo>
                <a:lnTo>
                  <a:pt x="18306" y="21707"/>
                </a:lnTo>
                <a:lnTo>
                  <a:pt x="18306" y="29171"/>
                </a:lnTo>
                <a:lnTo>
                  <a:pt x="14583" y="40021"/>
                </a:lnTo>
                <a:lnTo>
                  <a:pt x="7138" y="47156"/>
                </a:lnTo>
                <a:lnTo>
                  <a:pt x="0" y="50878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717650" y="3593685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7131" y="0"/>
                </a:moveTo>
                <a:lnTo>
                  <a:pt x="0" y="35993"/>
                </a:lnTo>
                <a:lnTo>
                  <a:pt x="7131" y="28850"/>
                </a:lnTo>
                <a:lnTo>
                  <a:pt x="17999" y="25129"/>
                </a:lnTo>
                <a:lnTo>
                  <a:pt x="28860" y="25129"/>
                </a:lnTo>
                <a:lnTo>
                  <a:pt x="39721" y="28850"/>
                </a:lnTo>
                <a:lnTo>
                  <a:pt x="47167" y="35993"/>
                </a:lnTo>
                <a:lnTo>
                  <a:pt x="50590" y="46836"/>
                </a:lnTo>
                <a:lnTo>
                  <a:pt x="50590" y="54300"/>
                </a:lnTo>
                <a:lnTo>
                  <a:pt x="47167" y="65150"/>
                </a:lnTo>
                <a:lnTo>
                  <a:pt x="39721" y="72286"/>
                </a:lnTo>
                <a:lnTo>
                  <a:pt x="28860" y="76007"/>
                </a:lnTo>
                <a:lnTo>
                  <a:pt x="17999" y="76007"/>
                </a:lnTo>
                <a:lnTo>
                  <a:pt x="7131" y="72286"/>
                </a:lnTo>
                <a:lnTo>
                  <a:pt x="3416" y="68878"/>
                </a:lnTo>
                <a:lnTo>
                  <a:pt x="0" y="61429"/>
                </a:lnTo>
                <a:lnTo>
                  <a:pt x="0" y="58014"/>
                </a:lnTo>
                <a:lnTo>
                  <a:pt x="3416" y="54300"/>
                </a:lnTo>
                <a:lnTo>
                  <a:pt x="7131" y="58014"/>
                </a:lnTo>
                <a:lnTo>
                  <a:pt x="3416" y="61429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745321" y="1357906"/>
            <a:ext cx="0" cy="2190115"/>
          </a:xfrm>
          <a:custGeom>
            <a:avLst/>
            <a:gdLst/>
            <a:ahLst/>
            <a:cxnLst/>
            <a:rect l="l" t="t" r="r" b="b"/>
            <a:pathLst>
              <a:path h="2190115">
                <a:moveTo>
                  <a:pt x="0" y="0"/>
                </a:moveTo>
                <a:lnTo>
                  <a:pt x="0" y="2189913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24812" y="3669320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437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099352" y="3593313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40043" y="0"/>
                </a:moveTo>
                <a:lnTo>
                  <a:pt x="0" y="54300"/>
                </a:lnTo>
                <a:lnTo>
                  <a:pt x="58034" y="54300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139396" y="3593313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007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135659" y="3600449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871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128951" y="350397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3844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484844" y="3593685"/>
            <a:ext cx="51435" cy="76200"/>
          </a:xfrm>
          <a:custGeom>
            <a:avLst/>
            <a:gdLst/>
            <a:ahLst/>
            <a:cxnLst/>
            <a:rect l="l" t="t" r="r" b="b"/>
            <a:pathLst>
              <a:path w="51434" h="76200">
                <a:moveTo>
                  <a:pt x="32598" y="0"/>
                </a:moveTo>
                <a:lnTo>
                  <a:pt x="40043" y="3414"/>
                </a:lnTo>
                <a:lnTo>
                  <a:pt x="43459" y="10850"/>
                </a:lnTo>
                <a:lnTo>
                  <a:pt x="43459" y="21714"/>
                </a:lnTo>
                <a:lnTo>
                  <a:pt x="40043" y="28850"/>
                </a:lnTo>
                <a:lnTo>
                  <a:pt x="32598" y="32578"/>
                </a:lnTo>
                <a:lnTo>
                  <a:pt x="40043" y="35993"/>
                </a:lnTo>
                <a:lnTo>
                  <a:pt x="47181" y="43436"/>
                </a:lnTo>
                <a:lnTo>
                  <a:pt x="50904" y="50579"/>
                </a:lnTo>
                <a:lnTo>
                  <a:pt x="50904" y="61429"/>
                </a:lnTo>
                <a:lnTo>
                  <a:pt x="47181" y="68878"/>
                </a:lnTo>
                <a:lnTo>
                  <a:pt x="43459" y="72286"/>
                </a:lnTo>
                <a:lnTo>
                  <a:pt x="32598" y="76007"/>
                </a:lnTo>
                <a:lnTo>
                  <a:pt x="18006" y="76007"/>
                </a:lnTo>
                <a:lnTo>
                  <a:pt x="7145" y="72286"/>
                </a:lnTo>
                <a:lnTo>
                  <a:pt x="3729" y="68878"/>
                </a:lnTo>
                <a:lnTo>
                  <a:pt x="0" y="61429"/>
                </a:lnTo>
                <a:lnTo>
                  <a:pt x="0" y="58014"/>
                </a:lnTo>
                <a:lnTo>
                  <a:pt x="3729" y="54300"/>
                </a:lnTo>
                <a:lnTo>
                  <a:pt x="7145" y="58014"/>
                </a:lnTo>
                <a:lnTo>
                  <a:pt x="3729" y="61429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484844" y="3593685"/>
            <a:ext cx="47625" cy="33020"/>
          </a:xfrm>
          <a:custGeom>
            <a:avLst/>
            <a:gdLst/>
            <a:ahLst/>
            <a:cxnLst/>
            <a:rect l="l" t="t" r="r" b="b"/>
            <a:pathLst>
              <a:path w="47625" h="33020">
                <a:moveTo>
                  <a:pt x="3729" y="14271"/>
                </a:moveTo>
                <a:lnTo>
                  <a:pt x="7145" y="17993"/>
                </a:lnTo>
                <a:lnTo>
                  <a:pt x="3729" y="21714"/>
                </a:lnTo>
                <a:lnTo>
                  <a:pt x="0" y="17993"/>
                </a:lnTo>
                <a:lnTo>
                  <a:pt x="0" y="14271"/>
                </a:lnTo>
                <a:lnTo>
                  <a:pt x="3729" y="7135"/>
                </a:lnTo>
                <a:lnTo>
                  <a:pt x="7145" y="3414"/>
                </a:lnTo>
                <a:lnTo>
                  <a:pt x="18006" y="0"/>
                </a:lnTo>
                <a:lnTo>
                  <a:pt x="32598" y="0"/>
                </a:lnTo>
                <a:lnTo>
                  <a:pt x="43459" y="3414"/>
                </a:lnTo>
                <a:lnTo>
                  <a:pt x="47181" y="10850"/>
                </a:lnTo>
                <a:lnTo>
                  <a:pt x="47181" y="21714"/>
                </a:lnTo>
                <a:lnTo>
                  <a:pt x="43459" y="28850"/>
                </a:lnTo>
                <a:lnTo>
                  <a:pt x="32598" y="32578"/>
                </a:lnTo>
                <a:lnTo>
                  <a:pt x="21736" y="32578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17442" y="3633407"/>
            <a:ext cx="14604" cy="36830"/>
          </a:xfrm>
          <a:custGeom>
            <a:avLst/>
            <a:gdLst/>
            <a:ahLst/>
            <a:cxnLst/>
            <a:rect l="l" t="t" r="r" b="b"/>
            <a:pathLst>
              <a:path w="14604" h="36829">
                <a:moveTo>
                  <a:pt x="10861" y="0"/>
                </a:moveTo>
                <a:lnTo>
                  <a:pt x="14582" y="10857"/>
                </a:lnTo>
                <a:lnTo>
                  <a:pt x="14582" y="21707"/>
                </a:lnTo>
                <a:lnTo>
                  <a:pt x="10861" y="29156"/>
                </a:lnTo>
                <a:lnTo>
                  <a:pt x="7445" y="32564"/>
                </a:lnTo>
                <a:lnTo>
                  <a:pt x="0" y="36285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83665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621994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560345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98894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37237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375581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313918" y="35258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1926"/>
                </a:move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663667" y="1357906"/>
            <a:ext cx="3081655" cy="0"/>
          </a:xfrm>
          <a:custGeom>
            <a:avLst/>
            <a:gdLst/>
            <a:ahLst/>
            <a:cxnLst/>
            <a:rect l="l" t="t" r="r" b="b"/>
            <a:pathLst>
              <a:path w="3081654">
                <a:moveTo>
                  <a:pt x="0" y="0"/>
                </a:moveTo>
                <a:lnTo>
                  <a:pt x="3081653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520698" y="3747524"/>
            <a:ext cx="14604" cy="43815"/>
          </a:xfrm>
          <a:custGeom>
            <a:avLst/>
            <a:gdLst/>
            <a:ahLst/>
            <a:cxnLst/>
            <a:rect l="l" t="t" r="r" b="b"/>
            <a:pathLst>
              <a:path w="14604" h="43814">
                <a:moveTo>
                  <a:pt x="0" y="0"/>
                </a:moveTo>
                <a:lnTo>
                  <a:pt x="0" y="32571"/>
                </a:lnTo>
                <a:lnTo>
                  <a:pt x="3401" y="40021"/>
                </a:lnTo>
                <a:lnTo>
                  <a:pt x="10861" y="43742"/>
                </a:lnTo>
                <a:lnTo>
                  <a:pt x="14583" y="43742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484377" y="3740388"/>
            <a:ext cx="47625" cy="51435"/>
          </a:xfrm>
          <a:custGeom>
            <a:avLst/>
            <a:gdLst/>
            <a:ahLst/>
            <a:cxnLst/>
            <a:rect l="l" t="t" r="r" b="b"/>
            <a:pathLst>
              <a:path w="47625" h="51435">
                <a:moveTo>
                  <a:pt x="3722" y="7136"/>
                </a:moveTo>
                <a:lnTo>
                  <a:pt x="3722" y="10857"/>
                </a:lnTo>
                <a:lnTo>
                  <a:pt x="0" y="10857"/>
                </a:lnTo>
                <a:lnTo>
                  <a:pt x="0" y="7136"/>
                </a:lnTo>
                <a:lnTo>
                  <a:pt x="3722" y="3713"/>
                </a:lnTo>
                <a:lnTo>
                  <a:pt x="10861" y="0"/>
                </a:lnTo>
                <a:lnTo>
                  <a:pt x="25444" y="0"/>
                </a:lnTo>
                <a:lnTo>
                  <a:pt x="32584" y="3713"/>
                </a:lnTo>
                <a:lnTo>
                  <a:pt x="36320" y="7136"/>
                </a:lnTo>
                <a:lnTo>
                  <a:pt x="39722" y="14578"/>
                </a:lnTo>
                <a:lnTo>
                  <a:pt x="39722" y="39707"/>
                </a:lnTo>
                <a:lnTo>
                  <a:pt x="43459" y="47157"/>
                </a:lnTo>
                <a:lnTo>
                  <a:pt x="47182" y="50878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357438" y="3791267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216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357438" y="374038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9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37203" y="3740388"/>
            <a:ext cx="11430" cy="51435"/>
          </a:xfrm>
          <a:custGeom>
            <a:avLst/>
            <a:gdLst/>
            <a:ahLst/>
            <a:cxnLst/>
            <a:rect l="l" t="t" r="r" b="b"/>
            <a:pathLst>
              <a:path w="11429" h="51435">
                <a:moveTo>
                  <a:pt x="0" y="0"/>
                </a:moveTo>
                <a:lnTo>
                  <a:pt x="7138" y="3713"/>
                </a:lnTo>
                <a:lnTo>
                  <a:pt x="10860" y="10857"/>
                </a:lnTo>
                <a:lnTo>
                  <a:pt x="10860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11750" y="3740388"/>
            <a:ext cx="40640" cy="51435"/>
          </a:xfrm>
          <a:custGeom>
            <a:avLst/>
            <a:gdLst/>
            <a:ahLst/>
            <a:cxnLst/>
            <a:rect l="l" t="t" r="r" b="b"/>
            <a:pathLst>
              <a:path w="40639" h="51435">
                <a:moveTo>
                  <a:pt x="0" y="10857"/>
                </a:moveTo>
                <a:lnTo>
                  <a:pt x="7453" y="3713"/>
                </a:lnTo>
                <a:lnTo>
                  <a:pt x="18314" y="0"/>
                </a:lnTo>
                <a:lnTo>
                  <a:pt x="25452" y="0"/>
                </a:lnTo>
                <a:lnTo>
                  <a:pt x="36313" y="3713"/>
                </a:lnTo>
                <a:lnTo>
                  <a:pt x="40043" y="10857"/>
                </a:lnTo>
                <a:lnTo>
                  <a:pt x="40043" y="50878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97481" y="3740388"/>
            <a:ext cx="11430" cy="51435"/>
          </a:xfrm>
          <a:custGeom>
            <a:avLst/>
            <a:gdLst/>
            <a:ahLst/>
            <a:cxnLst/>
            <a:rect l="l" t="t" r="r" b="b"/>
            <a:pathLst>
              <a:path w="11429" h="51435">
                <a:moveTo>
                  <a:pt x="0" y="0"/>
                </a:moveTo>
                <a:lnTo>
                  <a:pt x="7138" y="3713"/>
                </a:lnTo>
                <a:lnTo>
                  <a:pt x="10860" y="10857"/>
                </a:lnTo>
                <a:lnTo>
                  <a:pt x="10860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72028" y="3740388"/>
            <a:ext cx="40005" cy="51435"/>
          </a:xfrm>
          <a:custGeom>
            <a:avLst/>
            <a:gdLst/>
            <a:ahLst/>
            <a:cxnLst/>
            <a:rect l="l" t="t" r="r" b="b"/>
            <a:pathLst>
              <a:path w="40004" h="51435">
                <a:moveTo>
                  <a:pt x="0" y="10857"/>
                </a:moveTo>
                <a:lnTo>
                  <a:pt x="7146" y="3713"/>
                </a:lnTo>
                <a:lnTo>
                  <a:pt x="18007" y="0"/>
                </a:lnTo>
                <a:lnTo>
                  <a:pt x="25452" y="0"/>
                </a:lnTo>
                <a:lnTo>
                  <a:pt x="36313" y="3713"/>
                </a:lnTo>
                <a:lnTo>
                  <a:pt x="39722" y="10857"/>
                </a:lnTo>
                <a:lnTo>
                  <a:pt x="39722" y="50878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72028" y="3740388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68298" y="3740388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95672" y="3791267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46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295672" y="374038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98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310270" y="3740388"/>
            <a:ext cx="33020" cy="2222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0" y="21714"/>
                </a:moveTo>
                <a:lnTo>
                  <a:pt x="3722" y="10857"/>
                </a:lnTo>
                <a:lnTo>
                  <a:pt x="10861" y="3713"/>
                </a:lnTo>
                <a:lnTo>
                  <a:pt x="18307" y="0"/>
                </a:lnTo>
                <a:lnTo>
                  <a:pt x="29168" y="0"/>
                </a:lnTo>
                <a:lnTo>
                  <a:pt x="32584" y="3713"/>
                </a:lnTo>
                <a:lnTo>
                  <a:pt x="32584" y="7136"/>
                </a:lnTo>
                <a:lnTo>
                  <a:pt x="29168" y="10857"/>
                </a:lnTo>
                <a:lnTo>
                  <a:pt x="25444" y="7136"/>
                </a:lnTo>
                <a:lnTo>
                  <a:pt x="29168" y="3713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310270" y="3740388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306541" y="3740388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255957" y="3740388"/>
            <a:ext cx="18415" cy="51435"/>
          </a:xfrm>
          <a:custGeom>
            <a:avLst/>
            <a:gdLst/>
            <a:ahLst/>
            <a:cxnLst/>
            <a:rect l="l" t="t" r="r" b="b"/>
            <a:pathLst>
              <a:path w="18414" h="51435">
                <a:moveTo>
                  <a:pt x="0" y="50878"/>
                </a:moveTo>
                <a:lnTo>
                  <a:pt x="7139" y="47157"/>
                </a:lnTo>
                <a:lnTo>
                  <a:pt x="14583" y="39707"/>
                </a:lnTo>
                <a:lnTo>
                  <a:pt x="17992" y="28857"/>
                </a:lnTo>
                <a:lnTo>
                  <a:pt x="17992" y="21714"/>
                </a:lnTo>
                <a:lnTo>
                  <a:pt x="14583" y="10857"/>
                </a:lnTo>
                <a:lnTo>
                  <a:pt x="7139" y="3713"/>
                </a:lnTo>
                <a:lnTo>
                  <a:pt x="0" y="0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26776" y="374038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21736" y="0"/>
                </a:moveTo>
                <a:lnTo>
                  <a:pt x="10875" y="3713"/>
                </a:lnTo>
                <a:lnTo>
                  <a:pt x="3736" y="10857"/>
                </a:lnTo>
                <a:lnTo>
                  <a:pt x="0" y="21714"/>
                </a:lnTo>
                <a:lnTo>
                  <a:pt x="0" y="28857"/>
                </a:lnTo>
                <a:lnTo>
                  <a:pt x="3736" y="39707"/>
                </a:lnTo>
                <a:lnTo>
                  <a:pt x="10875" y="47157"/>
                </a:lnTo>
                <a:lnTo>
                  <a:pt x="21736" y="50878"/>
                </a:lnTo>
                <a:lnTo>
                  <a:pt x="29181" y="50878"/>
                </a:lnTo>
                <a:lnTo>
                  <a:pt x="40042" y="47157"/>
                </a:lnTo>
                <a:lnTo>
                  <a:pt x="47173" y="39707"/>
                </a:lnTo>
                <a:lnTo>
                  <a:pt x="50904" y="28857"/>
                </a:lnTo>
                <a:lnTo>
                  <a:pt x="50904" y="21714"/>
                </a:lnTo>
                <a:lnTo>
                  <a:pt x="47173" y="10857"/>
                </a:lnTo>
                <a:lnTo>
                  <a:pt x="40042" y="3713"/>
                </a:lnTo>
                <a:lnTo>
                  <a:pt x="29181" y="0"/>
                </a:lnTo>
                <a:lnTo>
                  <a:pt x="21736" y="0"/>
                </a:lnTo>
                <a:lnTo>
                  <a:pt x="7451" y="39707"/>
                </a:lnTo>
                <a:lnTo>
                  <a:pt x="21736" y="50878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139872" y="3791267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736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187054" y="3714953"/>
            <a:ext cx="22225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729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139872" y="3714953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97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54470" y="3714953"/>
            <a:ext cx="43815" cy="76835"/>
          </a:xfrm>
          <a:custGeom>
            <a:avLst/>
            <a:gdLst/>
            <a:ahLst/>
            <a:cxnLst/>
            <a:rect l="l" t="t" r="r" b="b"/>
            <a:pathLst>
              <a:path w="43814" h="76835">
                <a:moveTo>
                  <a:pt x="0" y="7442"/>
                </a:moveTo>
                <a:lnTo>
                  <a:pt x="43444" y="76313"/>
                </a:lnTo>
                <a:lnTo>
                  <a:pt x="43444" y="0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154470" y="3714953"/>
            <a:ext cx="43815" cy="69215"/>
          </a:xfrm>
          <a:custGeom>
            <a:avLst/>
            <a:gdLst/>
            <a:ahLst/>
            <a:cxnLst/>
            <a:rect l="l" t="t" r="r" b="b"/>
            <a:pathLst>
              <a:path w="43814" h="69214">
                <a:moveTo>
                  <a:pt x="0" y="0"/>
                </a:moveTo>
                <a:lnTo>
                  <a:pt x="43444" y="68871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150740" y="3714953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313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80654" y="3754966"/>
            <a:ext cx="40640" cy="36830"/>
          </a:xfrm>
          <a:custGeom>
            <a:avLst/>
            <a:gdLst/>
            <a:ahLst/>
            <a:cxnLst/>
            <a:rect l="l" t="t" r="r" b="b"/>
            <a:pathLst>
              <a:path w="40640" h="36829">
                <a:moveTo>
                  <a:pt x="40043" y="0"/>
                </a:moveTo>
                <a:lnTo>
                  <a:pt x="36306" y="3414"/>
                </a:lnTo>
                <a:lnTo>
                  <a:pt x="14584" y="7135"/>
                </a:lnTo>
                <a:lnTo>
                  <a:pt x="3722" y="10857"/>
                </a:lnTo>
                <a:lnTo>
                  <a:pt x="0" y="17993"/>
                </a:lnTo>
                <a:lnTo>
                  <a:pt x="0" y="25129"/>
                </a:lnTo>
                <a:lnTo>
                  <a:pt x="3722" y="32578"/>
                </a:lnTo>
                <a:lnTo>
                  <a:pt x="14584" y="36300"/>
                </a:lnTo>
                <a:lnTo>
                  <a:pt x="25444" y="36300"/>
                </a:lnTo>
                <a:lnTo>
                  <a:pt x="32583" y="32578"/>
                </a:lnTo>
                <a:lnTo>
                  <a:pt x="40043" y="25129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84377" y="3762102"/>
            <a:ext cx="11430" cy="29209"/>
          </a:xfrm>
          <a:custGeom>
            <a:avLst/>
            <a:gdLst/>
            <a:ahLst/>
            <a:cxnLst/>
            <a:rect l="l" t="t" r="r" b="b"/>
            <a:pathLst>
              <a:path w="11429" h="29210">
                <a:moveTo>
                  <a:pt x="10861" y="0"/>
                </a:moveTo>
                <a:lnTo>
                  <a:pt x="3722" y="3721"/>
                </a:lnTo>
                <a:lnTo>
                  <a:pt x="0" y="10857"/>
                </a:lnTo>
                <a:lnTo>
                  <a:pt x="0" y="17993"/>
                </a:lnTo>
                <a:lnTo>
                  <a:pt x="3722" y="25442"/>
                </a:lnTo>
                <a:lnTo>
                  <a:pt x="10861" y="29164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560412" y="3714953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313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564135" y="3714953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313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549559" y="3714953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76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549559" y="3791267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48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96726" y="3714953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729" y="0"/>
                </a:moveTo>
                <a:lnTo>
                  <a:pt x="0" y="3721"/>
                </a:lnTo>
                <a:lnTo>
                  <a:pt x="3729" y="7442"/>
                </a:lnTo>
                <a:lnTo>
                  <a:pt x="7453" y="3721"/>
                </a:lnTo>
                <a:lnTo>
                  <a:pt x="3729" y="0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600456" y="3740388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604179" y="3740388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589588" y="374038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9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633047" y="3740388"/>
            <a:ext cx="40640" cy="51435"/>
          </a:xfrm>
          <a:custGeom>
            <a:avLst/>
            <a:gdLst/>
            <a:ahLst/>
            <a:cxnLst/>
            <a:rect l="l" t="t" r="r" b="b"/>
            <a:pathLst>
              <a:path w="40640" h="51435">
                <a:moveTo>
                  <a:pt x="40035" y="0"/>
                </a:moveTo>
                <a:lnTo>
                  <a:pt x="0" y="50878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636762" y="3740388"/>
            <a:ext cx="40005" cy="51435"/>
          </a:xfrm>
          <a:custGeom>
            <a:avLst/>
            <a:gdLst/>
            <a:ahLst/>
            <a:cxnLst/>
            <a:rect l="l" t="t" r="r" b="b"/>
            <a:pathLst>
              <a:path w="40004" h="51435">
                <a:moveTo>
                  <a:pt x="39721" y="0"/>
                </a:moveTo>
                <a:lnTo>
                  <a:pt x="0" y="50878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633047" y="3740388"/>
            <a:ext cx="43815" cy="14604"/>
          </a:xfrm>
          <a:custGeom>
            <a:avLst/>
            <a:gdLst/>
            <a:ahLst/>
            <a:cxnLst/>
            <a:rect l="l" t="t" r="r" b="b"/>
            <a:pathLst>
              <a:path w="43815" h="14604">
                <a:moveTo>
                  <a:pt x="3715" y="0"/>
                </a:moveTo>
                <a:lnTo>
                  <a:pt x="0" y="14578"/>
                </a:lnTo>
                <a:lnTo>
                  <a:pt x="0" y="0"/>
                </a:lnTo>
                <a:lnTo>
                  <a:pt x="43436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33047" y="3776681"/>
            <a:ext cx="43815" cy="14604"/>
          </a:xfrm>
          <a:custGeom>
            <a:avLst/>
            <a:gdLst/>
            <a:ahLst/>
            <a:cxnLst/>
            <a:rect l="l" t="t" r="r" b="b"/>
            <a:pathLst>
              <a:path w="43815" h="14604">
                <a:moveTo>
                  <a:pt x="0" y="14585"/>
                </a:moveTo>
                <a:lnTo>
                  <a:pt x="43436" y="14585"/>
                </a:lnTo>
                <a:lnTo>
                  <a:pt x="43436" y="0"/>
                </a:lnTo>
                <a:lnTo>
                  <a:pt x="40035" y="14585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8213" y="3740388"/>
            <a:ext cx="47625" cy="51435"/>
          </a:xfrm>
          <a:custGeom>
            <a:avLst/>
            <a:gdLst/>
            <a:ahLst/>
            <a:cxnLst/>
            <a:rect l="l" t="t" r="r" b="b"/>
            <a:pathLst>
              <a:path w="47625" h="51435">
                <a:moveTo>
                  <a:pt x="3730" y="21714"/>
                </a:moveTo>
                <a:lnTo>
                  <a:pt x="47175" y="21714"/>
                </a:lnTo>
                <a:lnTo>
                  <a:pt x="47175" y="14578"/>
                </a:lnTo>
                <a:lnTo>
                  <a:pt x="43765" y="7136"/>
                </a:lnTo>
                <a:lnTo>
                  <a:pt x="40036" y="3713"/>
                </a:lnTo>
                <a:lnTo>
                  <a:pt x="32591" y="0"/>
                </a:lnTo>
                <a:lnTo>
                  <a:pt x="21723" y="0"/>
                </a:lnTo>
                <a:lnTo>
                  <a:pt x="10868" y="3713"/>
                </a:lnTo>
                <a:lnTo>
                  <a:pt x="3730" y="10857"/>
                </a:lnTo>
                <a:lnTo>
                  <a:pt x="0" y="21714"/>
                </a:lnTo>
                <a:lnTo>
                  <a:pt x="0" y="28857"/>
                </a:lnTo>
                <a:lnTo>
                  <a:pt x="3730" y="39707"/>
                </a:lnTo>
                <a:lnTo>
                  <a:pt x="10868" y="47157"/>
                </a:lnTo>
                <a:lnTo>
                  <a:pt x="21723" y="50878"/>
                </a:lnTo>
                <a:lnTo>
                  <a:pt x="29167" y="50878"/>
                </a:lnTo>
                <a:lnTo>
                  <a:pt x="40036" y="47157"/>
                </a:lnTo>
                <a:lnTo>
                  <a:pt x="47175" y="39707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38249" y="3744102"/>
            <a:ext cx="3810" cy="18415"/>
          </a:xfrm>
          <a:custGeom>
            <a:avLst/>
            <a:gdLst/>
            <a:ahLst/>
            <a:cxnLst/>
            <a:rect l="l" t="t" r="r" b="b"/>
            <a:pathLst>
              <a:path w="3809" h="18414">
                <a:moveTo>
                  <a:pt x="3729" y="18000"/>
                </a:moveTo>
                <a:lnTo>
                  <a:pt x="3729" y="7143"/>
                </a:ln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01944" y="3740388"/>
            <a:ext cx="18415" cy="51435"/>
          </a:xfrm>
          <a:custGeom>
            <a:avLst/>
            <a:gdLst/>
            <a:ahLst/>
            <a:cxnLst/>
            <a:rect l="l" t="t" r="r" b="b"/>
            <a:pathLst>
              <a:path w="18415" h="51435">
                <a:moveTo>
                  <a:pt x="17992" y="0"/>
                </a:moveTo>
                <a:lnTo>
                  <a:pt x="10853" y="3713"/>
                </a:lnTo>
                <a:lnTo>
                  <a:pt x="3721" y="10857"/>
                </a:lnTo>
                <a:lnTo>
                  <a:pt x="0" y="21714"/>
                </a:lnTo>
                <a:lnTo>
                  <a:pt x="0" y="28857"/>
                </a:lnTo>
                <a:lnTo>
                  <a:pt x="3721" y="39707"/>
                </a:lnTo>
                <a:lnTo>
                  <a:pt x="10853" y="47157"/>
                </a:lnTo>
                <a:lnTo>
                  <a:pt x="17992" y="50878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10868" y="3714953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313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14284" y="3714953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313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767117" y="3740388"/>
            <a:ext cx="43815" cy="51435"/>
          </a:xfrm>
          <a:custGeom>
            <a:avLst/>
            <a:gdLst/>
            <a:ahLst/>
            <a:cxnLst/>
            <a:rect l="l" t="t" r="r" b="b"/>
            <a:pathLst>
              <a:path w="43815" h="51435">
                <a:moveTo>
                  <a:pt x="43750" y="10857"/>
                </a:moveTo>
                <a:lnTo>
                  <a:pt x="36305" y="3713"/>
                </a:lnTo>
                <a:lnTo>
                  <a:pt x="29167" y="0"/>
                </a:lnTo>
                <a:lnTo>
                  <a:pt x="21721" y="0"/>
                </a:lnTo>
                <a:lnTo>
                  <a:pt x="10861" y="3713"/>
                </a:lnTo>
                <a:lnTo>
                  <a:pt x="3729" y="10857"/>
                </a:lnTo>
                <a:lnTo>
                  <a:pt x="0" y="21714"/>
                </a:lnTo>
                <a:lnTo>
                  <a:pt x="0" y="28857"/>
                </a:lnTo>
                <a:lnTo>
                  <a:pt x="3729" y="39707"/>
                </a:lnTo>
                <a:lnTo>
                  <a:pt x="10861" y="47157"/>
                </a:lnTo>
                <a:lnTo>
                  <a:pt x="21721" y="50878"/>
                </a:lnTo>
                <a:lnTo>
                  <a:pt x="29167" y="50878"/>
                </a:lnTo>
                <a:lnTo>
                  <a:pt x="36305" y="47157"/>
                </a:lnTo>
                <a:lnTo>
                  <a:pt x="43750" y="39707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770847" y="3740388"/>
            <a:ext cx="18415" cy="51435"/>
          </a:xfrm>
          <a:custGeom>
            <a:avLst/>
            <a:gdLst/>
            <a:ahLst/>
            <a:cxnLst/>
            <a:rect l="l" t="t" r="r" b="b"/>
            <a:pathLst>
              <a:path w="18415" h="51435">
                <a:moveTo>
                  <a:pt x="17991" y="0"/>
                </a:moveTo>
                <a:lnTo>
                  <a:pt x="10853" y="3713"/>
                </a:lnTo>
                <a:lnTo>
                  <a:pt x="3714" y="10857"/>
                </a:lnTo>
                <a:lnTo>
                  <a:pt x="0" y="21714"/>
                </a:lnTo>
                <a:lnTo>
                  <a:pt x="0" y="28857"/>
                </a:lnTo>
                <a:lnTo>
                  <a:pt x="3714" y="39707"/>
                </a:lnTo>
                <a:lnTo>
                  <a:pt x="10853" y="47157"/>
                </a:lnTo>
                <a:lnTo>
                  <a:pt x="17991" y="50878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799702" y="3714953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82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810868" y="3791267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284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908641" y="3714953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313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912363" y="3714953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313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897779" y="3714953"/>
            <a:ext cx="62230" cy="40005"/>
          </a:xfrm>
          <a:custGeom>
            <a:avLst/>
            <a:gdLst/>
            <a:ahLst/>
            <a:cxnLst/>
            <a:rect l="l" t="t" r="r" b="b"/>
            <a:pathLst>
              <a:path w="62229" h="40004">
                <a:moveTo>
                  <a:pt x="0" y="0"/>
                </a:moveTo>
                <a:lnTo>
                  <a:pt x="43444" y="0"/>
                </a:lnTo>
                <a:lnTo>
                  <a:pt x="54306" y="3721"/>
                </a:lnTo>
                <a:lnTo>
                  <a:pt x="58028" y="7442"/>
                </a:lnTo>
                <a:lnTo>
                  <a:pt x="61751" y="14578"/>
                </a:lnTo>
                <a:lnTo>
                  <a:pt x="61751" y="25435"/>
                </a:lnTo>
                <a:lnTo>
                  <a:pt x="58028" y="32571"/>
                </a:lnTo>
                <a:lnTo>
                  <a:pt x="54306" y="36292"/>
                </a:lnTo>
                <a:lnTo>
                  <a:pt x="43444" y="40013"/>
                </a:lnTo>
                <a:lnTo>
                  <a:pt x="14583" y="40013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941224" y="3714953"/>
            <a:ext cx="14604" cy="40005"/>
          </a:xfrm>
          <a:custGeom>
            <a:avLst/>
            <a:gdLst/>
            <a:ahLst/>
            <a:cxnLst/>
            <a:rect l="l" t="t" r="r" b="b"/>
            <a:pathLst>
              <a:path w="14604" h="40004">
                <a:moveTo>
                  <a:pt x="0" y="0"/>
                </a:moveTo>
                <a:lnTo>
                  <a:pt x="7445" y="3721"/>
                </a:lnTo>
                <a:lnTo>
                  <a:pt x="10861" y="7442"/>
                </a:lnTo>
                <a:lnTo>
                  <a:pt x="14583" y="14578"/>
                </a:lnTo>
                <a:lnTo>
                  <a:pt x="14583" y="25435"/>
                </a:lnTo>
                <a:lnTo>
                  <a:pt x="10861" y="32571"/>
                </a:lnTo>
                <a:lnTo>
                  <a:pt x="7445" y="36292"/>
                </a:lnTo>
                <a:lnTo>
                  <a:pt x="0" y="40013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897779" y="3791267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452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988405" y="3740388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992129" y="3740388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992129" y="3740388"/>
            <a:ext cx="33020" cy="2222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0" y="21714"/>
                </a:moveTo>
                <a:lnTo>
                  <a:pt x="3407" y="10857"/>
                </a:lnTo>
                <a:lnTo>
                  <a:pt x="10861" y="3713"/>
                </a:lnTo>
                <a:lnTo>
                  <a:pt x="17992" y="0"/>
                </a:lnTo>
                <a:lnTo>
                  <a:pt x="28860" y="0"/>
                </a:lnTo>
                <a:lnTo>
                  <a:pt x="32576" y="3713"/>
                </a:lnTo>
                <a:lnTo>
                  <a:pt x="32576" y="7136"/>
                </a:lnTo>
                <a:lnTo>
                  <a:pt x="28860" y="10857"/>
                </a:lnTo>
                <a:lnTo>
                  <a:pt x="25444" y="7136"/>
                </a:lnTo>
                <a:lnTo>
                  <a:pt x="28860" y="3713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977545" y="374038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83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977545" y="3791267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444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042711" y="3740388"/>
            <a:ext cx="47625" cy="51435"/>
          </a:xfrm>
          <a:custGeom>
            <a:avLst/>
            <a:gdLst/>
            <a:ahLst/>
            <a:cxnLst/>
            <a:rect l="l" t="t" r="r" b="b"/>
            <a:pathLst>
              <a:path w="47625" h="51435">
                <a:moveTo>
                  <a:pt x="3730" y="21714"/>
                </a:moveTo>
                <a:lnTo>
                  <a:pt x="47175" y="21714"/>
                </a:lnTo>
                <a:lnTo>
                  <a:pt x="47175" y="14578"/>
                </a:lnTo>
                <a:lnTo>
                  <a:pt x="43759" y="7136"/>
                </a:lnTo>
                <a:lnTo>
                  <a:pt x="40043" y="3713"/>
                </a:lnTo>
                <a:lnTo>
                  <a:pt x="32591" y="0"/>
                </a:lnTo>
                <a:lnTo>
                  <a:pt x="21730" y="0"/>
                </a:lnTo>
                <a:lnTo>
                  <a:pt x="10861" y="3713"/>
                </a:lnTo>
                <a:lnTo>
                  <a:pt x="3730" y="10857"/>
                </a:lnTo>
                <a:lnTo>
                  <a:pt x="0" y="21714"/>
                </a:lnTo>
                <a:lnTo>
                  <a:pt x="0" y="28857"/>
                </a:lnTo>
                <a:lnTo>
                  <a:pt x="3730" y="39707"/>
                </a:lnTo>
                <a:lnTo>
                  <a:pt x="10861" y="47157"/>
                </a:lnTo>
                <a:lnTo>
                  <a:pt x="21730" y="50878"/>
                </a:lnTo>
                <a:lnTo>
                  <a:pt x="29175" y="50878"/>
                </a:lnTo>
                <a:lnTo>
                  <a:pt x="40043" y="47157"/>
                </a:lnTo>
                <a:lnTo>
                  <a:pt x="47175" y="39707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082756" y="3744102"/>
            <a:ext cx="3810" cy="18415"/>
          </a:xfrm>
          <a:custGeom>
            <a:avLst/>
            <a:gdLst/>
            <a:ahLst/>
            <a:cxnLst/>
            <a:rect l="l" t="t" r="r" b="b"/>
            <a:pathLst>
              <a:path w="3809" h="18414">
                <a:moveTo>
                  <a:pt x="3715" y="18000"/>
                </a:moveTo>
                <a:lnTo>
                  <a:pt x="3715" y="7143"/>
                </a:ln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046442" y="3740388"/>
            <a:ext cx="18415" cy="51435"/>
          </a:xfrm>
          <a:custGeom>
            <a:avLst/>
            <a:gdLst/>
            <a:ahLst/>
            <a:cxnLst/>
            <a:rect l="l" t="t" r="r" b="b"/>
            <a:pathLst>
              <a:path w="18415" h="51435">
                <a:moveTo>
                  <a:pt x="17999" y="0"/>
                </a:moveTo>
                <a:lnTo>
                  <a:pt x="10861" y="3713"/>
                </a:lnTo>
                <a:lnTo>
                  <a:pt x="3721" y="10857"/>
                </a:lnTo>
                <a:lnTo>
                  <a:pt x="0" y="21714"/>
                </a:lnTo>
                <a:lnTo>
                  <a:pt x="0" y="28857"/>
                </a:lnTo>
                <a:lnTo>
                  <a:pt x="3721" y="39707"/>
                </a:lnTo>
                <a:lnTo>
                  <a:pt x="10861" y="47157"/>
                </a:lnTo>
                <a:lnTo>
                  <a:pt x="17999" y="50878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111616" y="3740388"/>
            <a:ext cx="40640" cy="36830"/>
          </a:xfrm>
          <a:custGeom>
            <a:avLst/>
            <a:gdLst/>
            <a:ahLst/>
            <a:cxnLst/>
            <a:rect l="l" t="t" r="r" b="b"/>
            <a:pathLst>
              <a:path w="40640" h="36829">
                <a:moveTo>
                  <a:pt x="36305" y="7136"/>
                </a:moveTo>
                <a:lnTo>
                  <a:pt x="40035" y="0"/>
                </a:lnTo>
                <a:lnTo>
                  <a:pt x="40035" y="14578"/>
                </a:lnTo>
                <a:lnTo>
                  <a:pt x="36305" y="7136"/>
                </a:lnTo>
                <a:lnTo>
                  <a:pt x="32583" y="3713"/>
                </a:lnTo>
                <a:lnTo>
                  <a:pt x="25451" y="0"/>
                </a:lnTo>
                <a:lnTo>
                  <a:pt x="10860" y="0"/>
                </a:lnTo>
                <a:lnTo>
                  <a:pt x="3715" y="3713"/>
                </a:lnTo>
                <a:lnTo>
                  <a:pt x="0" y="7136"/>
                </a:lnTo>
                <a:lnTo>
                  <a:pt x="0" y="14578"/>
                </a:lnTo>
                <a:lnTo>
                  <a:pt x="3715" y="17993"/>
                </a:lnTo>
                <a:lnTo>
                  <a:pt x="10860" y="21714"/>
                </a:lnTo>
                <a:lnTo>
                  <a:pt x="29174" y="28857"/>
                </a:lnTo>
                <a:lnTo>
                  <a:pt x="36305" y="32571"/>
                </a:lnTo>
                <a:lnTo>
                  <a:pt x="40035" y="36292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111616" y="3751245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39">
                <a:moveTo>
                  <a:pt x="0" y="0"/>
                </a:moveTo>
                <a:lnTo>
                  <a:pt x="3715" y="3721"/>
                </a:lnTo>
                <a:lnTo>
                  <a:pt x="10860" y="7136"/>
                </a:lnTo>
                <a:lnTo>
                  <a:pt x="29174" y="14578"/>
                </a:lnTo>
                <a:lnTo>
                  <a:pt x="36305" y="18000"/>
                </a:lnTo>
                <a:lnTo>
                  <a:pt x="40035" y="21714"/>
                </a:lnTo>
                <a:lnTo>
                  <a:pt x="40035" y="32578"/>
                </a:lnTo>
                <a:lnTo>
                  <a:pt x="36305" y="36299"/>
                </a:lnTo>
                <a:lnTo>
                  <a:pt x="29174" y="40021"/>
                </a:lnTo>
                <a:lnTo>
                  <a:pt x="14590" y="40021"/>
                </a:lnTo>
                <a:lnTo>
                  <a:pt x="7445" y="36299"/>
                </a:lnTo>
                <a:lnTo>
                  <a:pt x="3715" y="32578"/>
                </a:lnTo>
                <a:lnTo>
                  <a:pt x="0" y="25435"/>
                </a:lnTo>
                <a:lnTo>
                  <a:pt x="0" y="40021"/>
                </a:lnTo>
                <a:lnTo>
                  <a:pt x="3715" y="32578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173374" y="3740388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29">
                <a:moveTo>
                  <a:pt x="36313" y="7136"/>
                </a:moveTo>
                <a:lnTo>
                  <a:pt x="39729" y="0"/>
                </a:lnTo>
                <a:lnTo>
                  <a:pt x="39729" y="14578"/>
                </a:lnTo>
                <a:lnTo>
                  <a:pt x="36313" y="7136"/>
                </a:lnTo>
                <a:lnTo>
                  <a:pt x="32590" y="3713"/>
                </a:lnTo>
                <a:lnTo>
                  <a:pt x="25452" y="0"/>
                </a:lnTo>
                <a:lnTo>
                  <a:pt x="10860" y="0"/>
                </a:lnTo>
                <a:lnTo>
                  <a:pt x="3715" y="3713"/>
                </a:lnTo>
                <a:lnTo>
                  <a:pt x="0" y="7136"/>
                </a:lnTo>
                <a:lnTo>
                  <a:pt x="0" y="14578"/>
                </a:lnTo>
                <a:lnTo>
                  <a:pt x="3715" y="17993"/>
                </a:lnTo>
                <a:lnTo>
                  <a:pt x="10860" y="21714"/>
                </a:lnTo>
                <a:lnTo>
                  <a:pt x="28853" y="28857"/>
                </a:lnTo>
                <a:lnTo>
                  <a:pt x="36313" y="32571"/>
                </a:lnTo>
                <a:lnTo>
                  <a:pt x="39729" y="36292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173374" y="3751245"/>
            <a:ext cx="40005" cy="40640"/>
          </a:xfrm>
          <a:custGeom>
            <a:avLst/>
            <a:gdLst/>
            <a:ahLst/>
            <a:cxnLst/>
            <a:rect l="l" t="t" r="r" b="b"/>
            <a:pathLst>
              <a:path w="40004" h="40639">
                <a:moveTo>
                  <a:pt x="0" y="0"/>
                </a:moveTo>
                <a:lnTo>
                  <a:pt x="3715" y="3721"/>
                </a:lnTo>
                <a:lnTo>
                  <a:pt x="10860" y="7136"/>
                </a:lnTo>
                <a:lnTo>
                  <a:pt x="28853" y="14578"/>
                </a:lnTo>
                <a:lnTo>
                  <a:pt x="36313" y="18000"/>
                </a:lnTo>
                <a:lnTo>
                  <a:pt x="39729" y="21714"/>
                </a:lnTo>
                <a:lnTo>
                  <a:pt x="39729" y="32578"/>
                </a:lnTo>
                <a:lnTo>
                  <a:pt x="36313" y="36299"/>
                </a:lnTo>
                <a:lnTo>
                  <a:pt x="28853" y="40021"/>
                </a:lnTo>
                <a:lnTo>
                  <a:pt x="14590" y="40021"/>
                </a:lnTo>
                <a:lnTo>
                  <a:pt x="7138" y="36299"/>
                </a:lnTo>
                <a:lnTo>
                  <a:pt x="3715" y="32578"/>
                </a:lnTo>
                <a:lnTo>
                  <a:pt x="0" y="25435"/>
                </a:lnTo>
                <a:lnTo>
                  <a:pt x="0" y="40021"/>
                </a:lnTo>
                <a:lnTo>
                  <a:pt x="3715" y="32578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242271" y="3740388"/>
            <a:ext cx="40005" cy="51435"/>
          </a:xfrm>
          <a:custGeom>
            <a:avLst/>
            <a:gdLst/>
            <a:ahLst/>
            <a:cxnLst/>
            <a:rect l="l" t="t" r="r" b="b"/>
            <a:pathLst>
              <a:path w="40004" h="51435">
                <a:moveTo>
                  <a:pt x="0" y="0"/>
                </a:moveTo>
                <a:lnTo>
                  <a:pt x="0" y="39707"/>
                </a:lnTo>
                <a:lnTo>
                  <a:pt x="3721" y="47157"/>
                </a:lnTo>
                <a:lnTo>
                  <a:pt x="14582" y="50878"/>
                </a:lnTo>
                <a:lnTo>
                  <a:pt x="21729" y="50878"/>
                </a:lnTo>
                <a:lnTo>
                  <a:pt x="32598" y="47157"/>
                </a:lnTo>
                <a:lnTo>
                  <a:pt x="39714" y="39707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245993" y="3740388"/>
            <a:ext cx="11430" cy="51435"/>
          </a:xfrm>
          <a:custGeom>
            <a:avLst/>
            <a:gdLst/>
            <a:ahLst/>
            <a:cxnLst/>
            <a:rect l="l" t="t" r="r" b="b"/>
            <a:pathLst>
              <a:path w="11429" h="51435">
                <a:moveTo>
                  <a:pt x="0" y="0"/>
                </a:moveTo>
                <a:lnTo>
                  <a:pt x="0" y="39707"/>
                </a:lnTo>
                <a:lnTo>
                  <a:pt x="3424" y="47157"/>
                </a:lnTo>
                <a:lnTo>
                  <a:pt x="10861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282000" y="3740388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285722" y="3740388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231409" y="3740388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313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282000" y="3791267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619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322036" y="3740388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325751" y="3740388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325751" y="3740388"/>
            <a:ext cx="33020" cy="2222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0" y="21714"/>
                </a:moveTo>
                <a:lnTo>
                  <a:pt x="3424" y="10857"/>
                </a:lnTo>
                <a:lnTo>
                  <a:pt x="10876" y="3713"/>
                </a:lnTo>
                <a:lnTo>
                  <a:pt x="18007" y="0"/>
                </a:lnTo>
                <a:lnTo>
                  <a:pt x="28876" y="0"/>
                </a:lnTo>
                <a:lnTo>
                  <a:pt x="32598" y="3713"/>
                </a:lnTo>
                <a:lnTo>
                  <a:pt x="32598" y="7136"/>
                </a:lnTo>
                <a:lnTo>
                  <a:pt x="28876" y="10857"/>
                </a:lnTo>
                <a:lnTo>
                  <a:pt x="25139" y="7136"/>
                </a:lnTo>
                <a:lnTo>
                  <a:pt x="28876" y="3713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311167" y="374038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83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376348" y="3740388"/>
            <a:ext cx="47625" cy="51435"/>
          </a:xfrm>
          <a:custGeom>
            <a:avLst/>
            <a:gdLst/>
            <a:ahLst/>
            <a:cxnLst/>
            <a:rect l="l" t="t" r="r" b="b"/>
            <a:pathLst>
              <a:path w="47625" h="51435">
                <a:moveTo>
                  <a:pt x="3723" y="21714"/>
                </a:moveTo>
                <a:lnTo>
                  <a:pt x="47181" y="21714"/>
                </a:lnTo>
                <a:lnTo>
                  <a:pt x="47181" y="14578"/>
                </a:lnTo>
                <a:lnTo>
                  <a:pt x="43438" y="7136"/>
                </a:lnTo>
                <a:lnTo>
                  <a:pt x="40036" y="3713"/>
                </a:lnTo>
                <a:lnTo>
                  <a:pt x="32591" y="0"/>
                </a:lnTo>
                <a:lnTo>
                  <a:pt x="21729" y="0"/>
                </a:lnTo>
                <a:lnTo>
                  <a:pt x="10861" y="3713"/>
                </a:lnTo>
                <a:lnTo>
                  <a:pt x="3723" y="10857"/>
                </a:lnTo>
                <a:lnTo>
                  <a:pt x="0" y="21714"/>
                </a:lnTo>
                <a:lnTo>
                  <a:pt x="0" y="28857"/>
                </a:lnTo>
                <a:lnTo>
                  <a:pt x="3723" y="39707"/>
                </a:lnTo>
                <a:lnTo>
                  <a:pt x="10861" y="47157"/>
                </a:lnTo>
                <a:lnTo>
                  <a:pt x="21729" y="50878"/>
                </a:lnTo>
                <a:lnTo>
                  <a:pt x="29168" y="50878"/>
                </a:lnTo>
                <a:lnTo>
                  <a:pt x="40036" y="47157"/>
                </a:lnTo>
                <a:lnTo>
                  <a:pt x="47181" y="39707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416385" y="3744102"/>
            <a:ext cx="3810" cy="18415"/>
          </a:xfrm>
          <a:custGeom>
            <a:avLst/>
            <a:gdLst/>
            <a:ahLst/>
            <a:cxnLst/>
            <a:rect l="l" t="t" r="r" b="b"/>
            <a:pathLst>
              <a:path w="3809" h="18414">
                <a:moveTo>
                  <a:pt x="3401" y="18000"/>
                </a:moveTo>
                <a:lnTo>
                  <a:pt x="3401" y="7143"/>
                </a:ln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380072" y="3740388"/>
            <a:ext cx="18415" cy="51435"/>
          </a:xfrm>
          <a:custGeom>
            <a:avLst/>
            <a:gdLst/>
            <a:ahLst/>
            <a:cxnLst/>
            <a:rect l="l" t="t" r="r" b="b"/>
            <a:pathLst>
              <a:path w="18415" h="51435">
                <a:moveTo>
                  <a:pt x="18006" y="0"/>
                </a:moveTo>
                <a:lnTo>
                  <a:pt x="10861" y="3713"/>
                </a:lnTo>
                <a:lnTo>
                  <a:pt x="3721" y="10857"/>
                </a:lnTo>
                <a:lnTo>
                  <a:pt x="0" y="21714"/>
                </a:lnTo>
                <a:lnTo>
                  <a:pt x="0" y="28857"/>
                </a:lnTo>
                <a:lnTo>
                  <a:pt x="3721" y="39707"/>
                </a:lnTo>
                <a:lnTo>
                  <a:pt x="10861" y="47157"/>
                </a:lnTo>
                <a:lnTo>
                  <a:pt x="18006" y="50878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503288" y="3714953"/>
            <a:ext cx="54610" cy="76835"/>
          </a:xfrm>
          <a:custGeom>
            <a:avLst/>
            <a:gdLst/>
            <a:ahLst/>
            <a:cxnLst/>
            <a:rect l="l" t="t" r="r" b="b"/>
            <a:pathLst>
              <a:path w="54609" h="76835">
                <a:moveTo>
                  <a:pt x="50889" y="10857"/>
                </a:moveTo>
                <a:lnTo>
                  <a:pt x="54299" y="21714"/>
                </a:lnTo>
                <a:lnTo>
                  <a:pt x="54299" y="0"/>
                </a:lnTo>
                <a:lnTo>
                  <a:pt x="50889" y="10857"/>
                </a:lnTo>
                <a:lnTo>
                  <a:pt x="43452" y="3721"/>
                </a:lnTo>
                <a:lnTo>
                  <a:pt x="32590" y="0"/>
                </a:lnTo>
                <a:lnTo>
                  <a:pt x="25445" y="0"/>
                </a:lnTo>
                <a:lnTo>
                  <a:pt x="14584" y="3721"/>
                </a:lnTo>
                <a:lnTo>
                  <a:pt x="7445" y="10857"/>
                </a:lnTo>
                <a:lnTo>
                  <a:pt x="3729" y="18299"/>
                </a:lnTo>
                <a:lnTo>
                  <a:pt x="0" y="29149"/>
                </a:lnTo>
                <a:lnTo>
                  <a:pt x="0" y="47149"/>
                </a:lnTo>
                <a:lnTo>
                  <a:pt x="3729" y="58006"/>
                </a:lnTo>
                <a:lnTo>
                  <a:pt x="7445" y="65142"/>
                </a:lnTo>
                <a:lnTo>
                  <a:pt x="14584" y="72592"/>
                </a:lnTo>
                <a:lnTo>
                  <a:pt x="25445" y="76313"/>
                </a:lnTo>
                <a:lnTo>
                  <a:pt x="32590" y="76313"/>
                </a:lnTo>
                <a:lnTo>
                  <a:pt x="43452" y="72592"/>
                </a:lnTo>
                <a:lnTo>
                  <a:pt x="50889" y="65142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507018" y="3714953"/>
            <a:ext cx="22225" cy="76835"/>
          </a:xfrm>
          <a:custGeom>
            <a:avLst/>
            <a:gdLst/>
            <a:ahLst/>
            <a:cxnLst/>
            <a:rect l="l" t="t" r="r" b="b"/>
            <a:pathLst>
              <a:path w="22225" h="76835">
                <a:moveTo>
                  <a:pt x="21715" y="0"/>
                </a:moveTo>
                <a:lnTo>
                  <a:pt x="14577" y="3721"/>
                </a:lnTo>
                <a:lnTo>
                  <a:pt x="7131" y="10857"/>
                </a:lnTo>
                <a:lnTo>
                  <a:pt x="3715" y="18299"/>
                </a:lnTo>
                <a:lnTo>
                  <a:pt x="0" y="29149"/>
                </a:lnTo>
                <a:lnTo>
                  <a:pt x="0" y="47149"/>
                </a:lnTo>
                <a:lnTo>
                  <a:pt x="3715" y="58006"/>
                </a:lnTo>
                <a:lnTo>
                  <a:pt x="7131" y="65142"/>
                </a:lnTo>
                <a:lnTo>
                  <a:pt x="14577" y="72592"/>
                </a:lnTo>
                <a:lnTo>
                  <a:pt x="21715" y="76313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554178" y="3762102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9164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557587" y="3762102"/>
            <a:ext cx="0" cy="29209"/>
          </a:xfrm>
          <a:custGeom>
            <a:avLst/>
            <a:gdLst/>
            <a:ahLst/>
            <a:cxnLst/>
            <a:rect l="l" t="t" r="r" b="b"/>
            <a:pathLst>
              <a:path h="29210">
                <a:moveTo>
                  <a:pt x="0" y="0"/>
                </a:moveTo>
                <a:lnTo>
                  <a:pt x="0" y="29164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543317" y="3762102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452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593915" y="3740388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597638" y="3740388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597638" y="3740388"/>
            <a:ext cx="33020" cy="22225"/>
          </a:xfrm>
          <a:custGeom>
            <a:avLst/>
            <a:gdLst/>
            <a:ahLst/>
            <a:cxnLst/>
            <a:rect l="l" t="t" r="r" b="b"/>
            <a:pathLst>
              <a:path w="33020" h="22225">
                <a:moveTo>
                  <a:pt x="0" y="21714"/>
                </a:moveTo>
                <a:lnTo>
                  <a:pt x="3715" y="10857"/>
                </a:lnTo>
                <a:lnTo>
                  <a:pt x="10861" y="3713"/>
                </a:lnTo>
                <a:lnTo>
                  <a:pt x="17999" y="0"/>
                </a:lnTo>
                <a:lnTo>
                  <a:pt x="28853" y="0"/>
                </a:lnTo>
                <a:lnTo>
                  <a:pt x="32582" y="3713"/>
                </a:lnTo>
                <a:lnTo>
                  <a:pt x="32582" y="7136"/>
                </a:lnTo>
                <a:lnTo>
                  <a:pt x="28853" y="10857"/>
                </a:lnTo>
                <a:lnTo>
                  <a:pt x="25444" y="7136"/>
                </a:lnTo>
                <a:lnTo>
                  <a:pt x="28853" y="3713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583046" y="374038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9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583046" y="3791267"/>
            <a:ext cx="26034" cy="0"/>
          </a:xfrm>
          <a:custGeom>
            <a:avLst/>
            <a:gdLst/>
            <a:ahLst/>
            <a:cxnLst/>
            <a:rect l="l" t="t" r="r" b="b"/>
            <a:pathLst>
              <a:path w="26034">
                <a:moveTo>
                  <a:pt x="0" y="0"/>
                </a:moveTo>
                <a:lnTo>
                  <a:pt x="25452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51950" y="3740388"/>
            <a:ext cx="47625" cy="51435"/>
          </a:xfrm>
          <a:custGeom>
            <a:avLst/>
            <a:gdLst/>
            <a:ahLst/>
            <a:cxnLst/>
            <a:rect l="l" t="t" r="r" b="b"/>
            <a:pathLst>
              <a:path w="47625" h="51435">
                <a:moveTo>
                  <a:pt x="3723" y="7136"/>
                </a:moveTo>
                <a:lnTo>
                  <a:pt x="3723" y="10857"/>
                </a:lnTo>
                <a:lnTo>
                  <a:pt x="0" y="10857"/>
                </a:lnTo>
                <a:lnTo>
                  <a:pt x="0" y="7136"/>
                </a:lnTo>
                <a:lnTo>
                  <a:pt x="3723" y="3713"/>
                </a:lnTo>
                <a:lnTo>
                  <a:pt x="10861" y="0"/>
                </a:lnTo>
                <a:lnTo>
                  <a:pt x="25445" y="0"/>
                </a:lnTo>
                <a:lnTo>
                  <a:pt x="32591" y="3713"/>
                </a:lnTo>
                <a:lnTo>
                  <a:pt x="36313" y="7136"/>
                </a:lnTo>
                <a:lnTo>
                  <a:pt x="40028" y="14578"/>
                </a:lnTo>
                <a:lnTo>
                  <a:pt x="40028" y="39707"/>
                </a:lnTo>
                <a:lnTo>
                  <a:pt x="43438" y="47157"/>
                </a:lnTo>
                <a:lnTo>
                  <a:pt x="47175" y="50878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688264" y="3747524"/>
            <a:ext cx="14604" cy="43815"/>
          </a:xfrm>
          <a:custGeom>
            <a:avLst/>
            <a:gdLst/>
            <a:ahLst/>
            <a:cxnLst/>
            <a:rect l="l" t="t" r="r" b="b"/>
            <a:pathLst>
              <a:path w="14604" h="43814">
                <a:moveTo>
                  <a:pt x="0" y="0"/>
                </a:moveTo>
                <a:lnTo>
                  <a:pt x="0" y="32571"/>
                </a:lnTo>
                <a:lnTo>
                  <a:pt x="3715" y="40021"/>
                </a:lnTo>
                <a:lnTo>
                  <a:pt x="10861" y="43742"/>
                </a:lnTo>
                <a:lnTo>
                  <a:pt x="14584" y="43742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48534" y="3754966"/>
            <a:ext cx="40005" cy="36830"/>
          </a:xfrm>
          <a:custGeom>
            <a:avLst/>
            <a:gdLst/>
            <a:ahLst/>
            <a:cxnLst/>
            <a:rect l="l" t="t" r="r" b="b"/>
            <a:pathLst>
              <a:path w="40004" h="36829">
                <a:moveTo>
                  <a:pt x="39729" y="0"/>
                </a:moveTo>
                <a:lnTo>
                  <a:pt x="36007" y="3414"/>
                </a:lnTo>
                <a:lnTo>
                  <a:pt x="14277" y="7135"/>
                </a:lnTo>
                <a:lnTo>
                  <a:pt x="3416" y="10857"/>
                </a:lnTo>
                <a:lnTo>
                  <a:pt x="0" y="17993"/>
                </a:lnTo>
                <a:lnTo>
                  <a:pt x="0" y="25129"/>
                </a:lnTo>
                <a:lnTo>
                  <a:pt x="3416" y="32578"/>
                </a:lnTo>
                <a:lnTo>
                  <a:pt x="14277" y="36300"/>
                </a:lnTo>
                <a:lnTo>
                  <a:pt x="25146" y="36300"/>
                </a:lnTo>
                <a:lnTo>
                  <a:pt x="32583" y="32578"/>
                </a:lnTo>
                <a:lnTo>
                  <a:pt x="39729" y="25129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51950" y="3762102"/>
            <a:ext cx="11430" cy="29209"/>
          </a:xfrm>
          <a:custGeom>
            <a:avLst/>
            <a:gdLst/>
            <a:ahLst/>
            <a:cxnLst/>
            <a:rect l="l" t="t" r="r" b="b"/>
            <a:pathLst>
              <a:path w="11429" h="29210">
                <a:moveTo>
                  <a:pt x="10861" y="0"/>
                </a:moveTo>
                <a:lnTo>
                  <a:pt x="3723" y="3721"/>
                </a:lnTo>
                <a:lnTo>
                  <a:pt x="0" y="10857"/>
                </a:lnTo>
                <a:lnTo>
                  <a:pt x="0" y="17993"/>
                </a:lnTo>
                <a:lnTo>
                  <a:pt x="3723" y="25442"/>
                </a:lnTo>
                <a:lnTo>
                  <a:pt x="10861" y="29164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764306" y="3714953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313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768021" y="3714953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313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720833" y="3740388"/>
            <a:ext cx="43815" cy="51435"/>
          </a:xfrm>
          <a:custGeom>
            <a:avLst/>
            <a:gdLst/>
            <a:ahLst/>
            <a:cxnLst/>
            <a:rect l="l" t="t" r="r" b="b"/>
            <a:pathLst>
              <a:path w="43815" h="51435">
                <a:moveTo>
                  <a:pt x="43473" y="10857"/>
                </a:moveTo>
                <a:lnTo>
                  <a:pt x="36327" y="3713"/>
                </a:lnTo>
                <a:lnTo>
                  <a:pt x="29182" y="0"/>
                </a:lnTo>
                <a:lnTo>
                  <a:pt x="21743" y="0"/>
                </a:lnTo>
                <a:lnTo>
                  <a:pt x="10883" y="3713"/>
                </a:lnTo>
                <a:lnTo>
                  <a:pt x="3737" y="10857"/>
                </a:lnTo>
                <a:lnTo>
                  <a:pt x="0" y="21714"/>
                </a:lnTo>
                <a:lnTo>
                  <a:pt x="0" y="28857"/>
                </a:lnTo>
                <a:lnTo>
                  <a:pt x="3737" y="39707"/>
                </a:lnTo>
                <a:lnTo>
                  <a:pt x="10883" y="47157"/>
                </a:lnTo>
                <a:lnTo>
                  <a:pt x="21743" y="50878"/>
                </a:lnTo>
                <a:lnTo>
                  <a:pt x="29182" y="50878"/>
                </a:lnTo>
                <a:lnTo>
                  <a:pt x="36327" y="47157"/>
                </a:lnTo>
                <a:lnTo>
                  <a:pt x="43473" y="39707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724570" y="3740388"/>
            <a:ext cx="18415" cy="51435"/>
          </a:xfrm>
          <a:custGeom>
            <a:avLst/>
            <a:gdLst/>
            <a:ahLst/>
            <a:cxnLst/>
            <a:rect l="l" t="t" r="r" b="b"/>
            <a:pathLst>
              <a:path w="18415" h="51435">
                <a:moveTo>
                  <a:pt x="18006" y="0"/>
                </a:moveTo>
                <a:lnTo>
                  <a:pt x="10861" y="3713"/>
                </a:lnTo>
                <a:lnTo>
                  <a:pt x="3729" y="10857"/>
                </a:lnTo>
                <a:lnTo>
                  <a:pt x="0" y="21714"/>
                </a:lnTo>
                <a:lnTo>
                  <a:pt x="0" y="28857"/>
                </a:lnTo>
                <a:lnTo>
                  <a:pt x="3729" y="39707"/>
                </a:lnTo>
                <a:lnTo>
                  <a:pt x="10861" y="47157"/>
                </a:lnTo>
                <a:lnTo>
                  <a:pt x="18006" y="50878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753439" y="3714953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82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764306" y="3791267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>
                <a:moveTo>
                  <a:pt x="0" y="0"/>
                </a:moveTo>
                <a:lnTo>
                  <a:pt x="54612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800598" y="3714953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737" y="0"/>
                </a:moveTo>
                <a:lnTo>
                  <a:pt x="0" y="3721"/>
                </a:lnTo>
                <a:lnTo>
                  <a:pt x="3737" y="7442"/>
                </a:lnTo>
                <a:lnTo>
                  <a:pt x="7459" y="3721"/>
                </a:lnTo>
                <a:lnTo>
                  <a:pt x="3737" y="0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804336" y="3740388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808058" y="3740388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793473" y="374038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84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836926" y="3740388"/>
            <a:ext cx="47625" cy="51435"/>
          </a:xfrm>
          <a:custGeom>
            <a:avLst/>
            <a:gdLst/>
            <a:ahLst/>
            <a:cxnLst/>
            <a:rect l="l" t="t" r="r" b="b"/>
            <a:pathLst>
              <a:path w="47625" h="51435">
                <a:moveTo>
                  <a:pt x="3721" y="21714"/>
                </a:moveTo>
                <a:lnTo>
                  <a:pt x="47174" y="21714"/>
                </a:lnTo>
                <a:lnTo>
                  <a:pt x="47174" y="14578"/>
                </a:lnTo>
                <a:lnTo>
                  <a:pt x="43451" y="7136"/>
                </a:lnTo>
                <a:lnTo>
                  <a:pt x="40028" y="3713"/>
                </a:lnTo>
                <a:lnTo>
                  <a:pt x="32576" y="0"/>
                </a:lnTo>
                <a:lnTo>
                  <a:pt x="21706" y="0"/>
                </a:lnTo>
                <a:lnTo>
                  <a:pt x="10861" y="3713"/>
                </a:lnTo>
                <a:lnTo>
                  <a:pt x="3721" y="10857"/>
                </a:lnTo>
                <a:lnTo>
                  <a:pt x="0" y="21714"/>
                </a:lnTo>
                <a:lnTo>
                  <a:pt x="0" y="28857"/>
                </a:lnTo>
                <a:lnTo>
                  <a:pt x="3721" y="39707"/>
                </a:lnTo>
                <a:lnTo>
                  <a:pt x="10861" y="47157"/>
                </a:lnTo>
                <a:lnTo>
                  <a:pt x="21706" y="50878"/>
                </a:lnTo>
                <a:lnTo>
                  <a:pt x="29174" y="50878"/>
                </a:lnTo>
                <a:lnTo>
                  <a:pt x="40028" y="47157"/>
                </a:lnTo>
                <a:lnTo>
                  <a:pt x="47174" y="39707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876954" y="3744102"/>
            <a:ext cx="3810" cy="18415"/>
          </a:xfrm>
          <a:custGeom>
            <a:avLst/>
            <a:gdLst/>
            <a:ahLst/>
            <a:cxnLst/>
            <a:rect l="l" t="t" r="r" b="b"/>
            <a:pathLst>
              <a:path w="3809" h="18414">
                <a:moveTo>
                  <a:pt x="3423" y="18000"/>
                </a:moveTo>
                <a:lnTo>
                  <a:pt x="3423" y="7143"/>
                </a:ln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840648" y="3740388"/>
            <a:ext cx="18415" cy="51435"/>
          </a:xfrm>
          <a:custGeom>
            <a:avLst/>
            <a:gdLst/>
            <a:ahLst/>
            <a:cxnLst/>
            <a:rect l="l" t="t" r="r" b="b"/>
            <a:pathLst>
              <a:path w="18415" h="51435">
                <a:moveTo>
                  <a:pt x="17985" y="0"/>
                </a:moveTo>
                <a:lnTo>
                  <a:pt x="10861" y="3713"/>
                </a:lnTo>
                <a:lnTo>
                  <a:pt x="3715" y="10857"/>
                </a:lnTo>
                <a:lnTo>
                  <a:pt x="0" y="21714"/>
                </a:lnTo>
                <a:lnTo>
                  <a:pt x="0" y="28857"/>
                </a:lnTo>
                <a:lnTo>
                  <a:pt x="3715" y="39707"/>
                </a:lnTo>
                <a:lnTo>
                  <a:pt x="10861" y="47157"/>
                </a:lnTo>
                <a:lnTo>
                  <a:pt x="17985" y="50878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913268" y="3740388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916684" y="3740388"/>
            <a:ext cx="0" cy="51435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916684" y="3740388"/>
            <a:ext cx="40640" cy="51435"/>
          </a:xfrm>
          <a:custGeom>
            <a:avLst/>
            <a:gdLst/>
            <a:ahLst/>
            <a:cxnLst/>
            <a:rect l="l" t="t" r="r" b="b"/>
            <a:pathLst>
              <a:path w="40640" h="51435">
                <a:moveTo>
                  <a:pt x="0" y="10857"/>
                </a:moveTo>
                <a:lnTo>
                  <a:pt x="7445" y="3713"/>
                </a:lnTo>
                <a:lnTo>
                  <a:pt x="18313" y="0"/>
                </a:lnTo>
                <a:lnTo>
                  <a:pt x="25451" y="0"/>
                </a:lnTo>
                <a:lnTo>
                  <a:pt x="36313" y="3713"/>
                </a:lnTo>
                <a:lnTo>
                  <a:pt x="40035" y="10857"/>
                </a:lnTo>
                <a:lnTo>
                  <a:pt x="40035" y="50878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942136" y="3740388"/>
            <a:ext cx="11430" cy="51435"/>
          </a:xfrm>
          <a:custGeom>
            <a:avLst/>
            <a:gdLst/>
            <a:ahLst/>
            <a:cxnLst/>
            <a:rect l="l" t="t" r="r" b="b"/>
            <a:pathLst>
              <a:path w="11429" h="51435">
                <a:moveTo>
                  <a:pt x="0" y="0"/>
                </a:moveTo>
                <a:lnTo>
                  <a:pt x="7124" y="3713"/>
                </a:lnTo>
                <a:lnTo>
                  <a:pt x="10861" y="10857"/>
                </a:lnTo>
                <a:lnTo>
                  <a:pt x="10861" y="50878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902100" y="3740388"/>
            <a:ext cx="14604" cy="0"/>
          </a:xfrm>
          <a:custGeom>
            <a:avLst/>
            <a:gdLst/>
            <a:ahLst/>
            <a:cxnLst/>
            <a:rect l="l" t="t" r="r" b="b"/>
            <a:pathLst>
              <a:path w="14604">
                <a:moveTo>
                  <a:pt x="0" y="0"/>
                </a:moveTo>
                <a:lnTo>
                  <a:pt x="14583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902100" y="3791267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548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993026" y="3714953"/>
            <a:ext cx="29209" cy="76835"/>
          </a:xfrm>
          <a:custGeom>
            <a:avLst/>
            <a:gdLst/>
            <a:ahLst/>
            <a:cxnLst/>
            <a:rect l="l" t="t" r="r" b="b"/>
            <a:pathLst>
              <a:path w="29209" h="76835">
                <a:moveTo>
                  <a:pt x="0" y="0"/>
                </a:moveTo>
                <a:lnTo>
                  <a:pt x="0" y="61728"/>
                </a:lnTo>
                <a:lnTo>
                  <a:pt x="3407" y="72592"/>
                </a:lnTo>
                <a:lnTo>
                  <a:pt x="10868" y="76313"/>
                </a:lnTo>
                <a:lnTo>
                  <a:pt x="17992" y="76313"/>
                </a:lnTo>
                <a:lnTo>
                  <a:pt x="25137" y="72592"/>
                </a:lnTo>
                <a:lnTo>
                  <a:pt x="28875" y="65142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996434" y="3714953"/>
            <a:ext cx="7620" cy="76835"/>
          </a:xfrm>
          <a:custGeom>
            <a:avLst/>
            <a:gdLst/>
            <a:ahLst/>
            <a:cxnLst/>
            <a:rect l="l" t="t" r="r" b="b"/>
            <a:pathLst>
              <a:path w="7620" h="76835">
                <a:moveTo>
                  <a:pt x="0" y="0"/>
                </a:moveTo>
                <a:lnTo>
                  <a:pt x="0" y="61728"/>
                </a:lnTo>
                <a:lnTo>
                  <a:pt x="3737" y="72592"/>
                </a:lnTo>
                <a:lnTo>
                  <a:pt x="7460" y="76313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982165" y="3740388"/>
            <a:ext cx="29209" cy="0"/>
          </a:xfrm>
          <a:custGeom>
            <a:avLst/>
            <a:gdLst/>
            <a:ahLst/>
            <a:cxnLst/>
            <a:rect l="l" t="t" r="r" b="b"/>
            <a:pathLst>
              <a:path w="29209">
                <a:moveTo>
                  <a:pt x="0" y="0"/>
                </a:moveTo>
                <a:lnTo>
                  <a:pt x="28853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101659" y="3700367"/>
            <a:ext cx="26034" cy="120014"/>
          </a:xfrm>
          <a:custGeom>
            <a:avLst/>
            <a:gdLst/>
            <a:ahLst/>
            <a:cxnLst/>
            <a:rect l="l" t="t" r="r" b="b"/>
            <a:pathLst>
              <a:path w="26034" h="120014">
                <a:moveTo>
                  <a:pt x="25452" y="0"/>
                </a:moveTo>
                <a:lnTo>
                  <a:pt x="18306" y="7449"/>
                </a:lnTo>
                <a:lnTo>
                  <a:pt x="10868" y="18306"/>
                </a:lnTo>
                <a:lnTo>
                  <a:pt x="3722" y="32885"/>
                </a:lnTo>
                <a:lnTo>
                  <a:pt x="0" y="50878"/>
                </a:lnTo>
                <a:lnTo>
                  <a:pt x="0" y="65456"/>
                </a:lnTo>
                <a:lnTo>
                  <a:pt x="3722" y="83456"/>
                </a:lnTo>
                <a:lnTo>
                  <a:pt x="10868" y="101763"/>
                </a:lnTo>
                <a:lnTo>
                  <a:pt x="18306" y="112621"/>
                </a:lnTo>
                <a:lnTo>
                  <a:pt x="25452" y="119749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105382" y="3707817"/>
            <a:ext cx="14604" cy="105410"/>
          </a:xfrm>
          <a:custGeom>
            <a:avLst/>
            <a:gdLst/>
            <a:ahLst/>
            <a:cxnLst/>
            <a:rect l="l" t="t" r="r" b="b"/>
            <a:pathLst>
              <a:path w="14604" h="105410">
                <a:moveTo>
                  <a:pt x="14583" y="0"/>
                </a:moveTo>
                <a:lnTo>
                  <a:pt x="7145" y="14578"/>
                </a:lnTo>
                <a:lnTo>
                  <a:pt x="3422" y="25435"/>
                </a:lnTo>
                <a:lnTo>
                  <a:pt x="0" y="43428"/>
                </a:lnTo>
                <a:lnTo>
                  <a:pt x="0" y="58007"/>
                </a:lnTo>
                <a:lnTo>
                  <a:pt x="3422" y="76007"/>
                </a:lnTo>
                <a:lnTo>
                  <a:pt x="7145" y="90593"/>
                </a:lnTo>
                <a:lnTo>
                  <a:pt x="14583" y="105171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239445" y="3707817"/>
            <a:ext cx="14604" cy="105410"/>
          </a:xfrm>
          <a:custGeom>
            <a:avLst/>
            <a:gdLst/>
            <a:ahLst/>
            <a:cxnLst/>
            <a:rect l="l" t="t" r="r" b="b"/>
            <a:pathLst>
              <a:path w="14604" h="105410">
                <a:moveTo>
                  <a:pt x="0" y="0"/>
                </a:moveTo>
                <a:lnTo>
                  <a:pt x="7145" y="14578"/>
                </a:lnTo>
                <a:lnTo>
                  <a:pt x="10876" y="25435"/>
                </a:lnTo>
                <a:lnTo>
                  <a:pt x="14598" y="43428"/>
                </a:lnTo>
                <a:lnTo>
                  <a:pt x="14598" y="58007"/>
                </a:lnTo>
                <a:lnTo>
                  <a:pt x="10876" y="76007"/>
                </a:lnTo>
                <a:lnTo>
                  <a:pt x="7145" y="90593"/>
                </a:lnTo>
                <a:lnTo>
                  <a:pt x="0" y="105171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232306" y="3700367"/>
            <a:ext cx="26034" cy="120014"/>
          </a:xfrm>
          <a:custGeom>
            <a:avLst/>
            <a:gdLst/>
            <a:ahLst/>
            <a:cxnLst/>
            <a:rect l="l" t="t" r="r" b="b"/>
            <a:pathLst>
              <a:path w="26034" h="120014">
                <a:moveTo>
                  <a:pt x="0" y="0"/>
                </a:moveTo>
                <a:lnTo>
                  <a:pt x="7138" y="7449"/>
                </a:lnTo>
                <a:lnTo>
                  <a:pt x="14284" y="18306"/>
                </a:lnTo>
                <a:lnTo>
                  <a:pt x="21736" y="32885"/>
                </a:lnTo>
                <a:lnTo>
                  <a:pt x="25460" y="50878"/>
                </a:lnTo>
                <a:lnTo>
                  <a:pt x="25460" y="65456"/>
                </a:lnTo>
                <a:lnTo>
                  <a:pt x="21736" y="83456"/>
                </a:lnTo>
                <a:lnTo>
                  <a:pt x="14284" y="101763"/>
                </a:lnTo>
                <a:lnTo>
                  <a:pt x="7138" y="112621"/>
                </a:lnTo>
                <a:lnTo>
                  <a:pt x="0" y="119749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181424" y="3740388"/>
            <a:ext cx="29209" cy="51435"/>
          </a:xfrm>
          <a:custGeom>
            <a:avLst/>
            <a:gdLst/>
            <a:ahLst/>
            <a:cxnLst/>
            <a:rect l="l" t="t" r="r" b="b"/>
            <a:pathLst>
              <a:path w="29209" h="51435">
                <a:moveTo>
                  <a:pt x="0" y="0"/>
                </a:moveTo>
                <a:lnTo>
                  <a:pt x="3721" y="3713"/>
                </a:lnTo>
                <a:lnTo>
                  <a:pt x="7445" y="10857"/>
                </a:lnTo>
                <a:lnTo>
                  <a:pt x="14583" y="39707"/>
                </a:lnTo>
                <a:lnTo>
                  <a:pt x="18306" y="47157"/>
                </a:lnTo>
                <a:lnTo>
                  <a:pt x="25444" y="50878"/>
                </a:lnTo>
                <a:lnTo>
                  <a:pt x="29166" y="50878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174279" y="3740388"/>
            <a:ext cx="33020" cy="51435"/>
          </a:xfrm>
          <a:custGeom>
            <a:avLst/>
            <a:gdLst/>
            <a:ahLst/>
            <a:cxnLst/>
            <a:rect l="l" t="t" r="r" b="b"/>
            <a:pathLst>
              <a:path w="33020" h="51435">
                <a:moveTo>
                  <a:pt x="0" y="0"/>
                </a:moveTo>
                <a:lnTo>
                  <a:pt x="7145" y="0"/>
                </a:lnTo>
                <a:lnTo>
                  <a:pt x="14591" y="3713"/>
                </a:lnTo>
                <a:lnTo>
                  <a:pt x="18007" y="10857"/>
                </a:lnTo>
                <a:lnTo>
                  <a:pt x="25452" y="39707"/>
                </a:lnTo>
                <a:lnTo>
                  <a:pt x="28860" y="47157"/>
                </a:lnTo>
                <a:lnTo>
                  <a:pt x="32590" y="50878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152556" y="3740388"/>
            <a:ext cx="22225" cy="51435"/>
          </a:xfrm>
          <a:custGeom>
            <a:avLst/>
            <a:gdLst/>
            <a:ahLst/>
            <a:cxnLst/>
            <a:rect l="l" t="t" r="r" b="b"/>
            <a:pathLst>
              <a:path w="22225" h="51435">
                <a:moveTo>
                  <a:pt x="21722" y="0"/>
                </a:moveTo>
                <a:lnTo>
                  <a:pt x="14269" y="3713"/>
                </a:lnTo>
                <a:lnTo>
                  <a:pt x="7123" y="10857"/>
                </a:lnTo>
                <a:lnTo>
                  <a:pt x="3408" y="17993"/>
                </a:lnTo>
                <a:lnTo>
                  <a:pt x="0" y="28857"/>
                </a:lnTo>
                <a:lnTo>
                  <a:pt x="0" y="39707"/>
                </a:lnTo>
                <a:lnTo>
                  <a:pt x="3408" y="47157"/>
                </a:lnTo>
                <a:lnTo>
                  <a:pt x="10860" y="50878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148819" y="3740388"/>
            <a:ext cx="58419" cy="51435"/>
          </a:xfrm>
          <a:custGeom>
            <a:avLst/>
            <a:gdLst/>
            <a:ahLst/>
            <a:cxnLst/>
            <a:rect l="l" t="t" r="r" b="b"/>
            <a:pathLst>
              <a:path w="58420" h="51435">
                <a:moveTo>
                  <a:pt x="25459" y="0"/>
                </a:moveTo>
                <a:lnTo>
                  <a:pt x="14597" y="3713"/>
                </a:lnTo>
                <a:lnTo>
                  <a:pt x="7145" y="10857"/>
                </a:lnTo>
                <a:lnTo>
                  <a:pt x="3737" y="17993"/>
                </a:lnTo>
                <a:lnTo>
                  <a:pt x="0" y="28857"/>
                </a:lnTo>
                <a:lnTo>
                  <a:pt x="0" y="39707"/>
                </a:lnTo>
                <a:lnTo>
                  <a:pt x="3737" y="47157"/>
                </a:lnTo>
                <a:lnTo>
                  <a:pt x="14597" y="50878"/>
                </a:lnTo>
                <a:lnTo>
                  <a:pt x="21744" y="50878"/>
                </a:lnTo>
                <a:lnTo>
                  <a:pt x="28882" y="47157"/>
                </a:lnTo>
                <a:lnTo>
                  <a:pt x="40050" y="36292"/>
                </a:lnTo>
                <a:lnTo>
                  <a:pt x="47189" y="25435"/>
                </a:lnTo>
                <a:lnTo>
                  <a:pt x="54320" y="10857"/>
                </a:lnTo>
                <a:lnTo>
                  <a:pt x="58050" y="0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683665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621994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560345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498894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437237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375581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313918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252262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190607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067287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005843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944179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882524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820867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759211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697548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635892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574229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451128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389466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327810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266146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204498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142835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081179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019523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958071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834752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773096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711439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649784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588120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526464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465013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403356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341700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218382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156726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095070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033406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971750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910299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848643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786987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725323" y="1357906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925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128951" y="135790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851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512580" y="135790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851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896414" y="135790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851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280038" y="135790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3851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663667" y="2922161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655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306740" y="1414583"/>
            <a:ext cx="422231" cy="20881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663667" y="3234888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655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476137" y="3484070"/>
            <a:ext cx="51435" cy="76200"/>
          </a:xfrm>
          <a:custGeom>
            <a:avLst/>
            <a:gdLst/>
            <a:ahLst/>
            <a:cxnLst/>
            <a:rect l="l" t="t" r="r" b="b"/>
            <a:pathLst>
              <a:path w="51435" h="76200">
                <a:moveTo>
                  <a:pt x="21737" y="0"/>
                </a:moveTo>
                <a:lnTo>
                  <a:pt x="10875" y="3414"/>
                </a:lnTo>
                <a:lnTo>
                  <a:pt x="3737" y="14271"/>
                </a:lnTo>
                <a:lnTo>
                  <a:pt x="0" y="32585"/>
                </a:lnTo>
                <a:lnTo>
                  <a:pt x="0" y="43435"/>
                </a:lnTo>
                <a:lnTo>
                  <a:pt x="3737" y="61436"/>
                </a:lnTo>
                <a:lnTo>
                  <a:pt x="10875" y="72293"/>
                </a:lnTo>
                <a:lnTo>
                  <a:pt x="21737" y="76014"/>
                </a:lnTo>
                <a:lnTo>
                  <a:pt x="29182" y="76014"/>
                </a:lnTo>
                <a:lnTo>
                  <a:pt x="40043" y="72293"/>
                </a:lnTo>
                <a:lnTo>
                  <a:pt x="47181" y="61436"/>
                </a:lnTo>
                <a:lnTo>
                  <a:pt x="50904" y="43435"/>
                </a:lnTo>
                <a:lnTo>
                  <a:pt x="50904" y="32585"/>
                </a:lnTo>
                <a:lnTo>
                  <a:pt x="47181" y="14271"/>
                </a:lnTo>
                <a:lnTo>
                  <a:pt x="40043" y="3414"/>
                </a:lnTo>
                <a:lnTo>
                  <a:pt x="29182" y="0"/>
                </a:lnTo>
                <a:lnTo>
                  <a:pt x="21737" y="0"/>
                </a:lnTo>
                <a:lnTo>
                  <a:pt x="3737" y="43435"/>
                </a:lnTo>
                <a:lnTo>
                  <a:pt x="21737" y="76014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613938" y="3484070"/>
            <a:ext cx="18415" cy="76200"/>
          </a:xfrm>
          <a:custGeom>
            <a:avLst/>
            <a:gdLst/>
            <a:ahLst/>
            <a:cxnLst/>
            <a:rect l="l" t="t" r="r" b="b"/>
            <a:pathLst>
              <a:path w="18414" h="76200">
                <a:moveTo>
                  <a:pt x="0" y="76014"/>
                </a:moveTo>
                <a:lnTo>
                  <a:pt x="7459" y="72293"/>
                </a:lnTo>
                <a:lnTo>
                  <a:pt x="10861" y="68878"/>
                </a:lnTo>
                <a:lnTo>
                  <a:pt x="14583" y="61436"/>
                </a:lnTo>
                <a:lnTo>
                  <a:pt x="18320" y="43435"/>
                </a:lnTo>
                <a:lnTo>
                  <a:pt x="18320" y="32585"/>
                </a:lnTo>
                <a:lnTo>
                  <a:pt x="14583" y="14271"/>
                </a:lnTo>
                <a:lnTo>
                  <a:pt x="10861" y="7135"/>
                </a:lnTo>
                <a:lnTo>
                  <a:pt x="7459" y="3414"/>
                </a:ln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585078" y="3484070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21721" y="0"/>
                </a:moveTo>
                <a:lnTo>
                  <a:pt x="10860" y="3414"/>
                </a:lnTo>
                <a:lnTo>
                  <a:pt x="3423" y="14271"/>
                </a:lnTo>
                <a:lnTo>
                  <a:pt x="0" y="32585"/>
                </a:lnTo>
                <a:lnTo>
                  <a:pt x="0" y="43435"/>
                </a:lnTo>
                <a:lnTo>
                  <a:pt x="3423" y="61436"/>
                </a:lnTo>
                <a:lnTo>
                  <a:pt x="10860" y="72293"/>
                </a:lnTo>
                <a:lnTo>
                  <a:pt x="21721" y="76014"/>
                </a:lnTo>
                <a:lnTo>
                  <a:pt x="28860" y="76014"/>
                </a:lnTo>
                <a:lnTo>
                  <a:pt x="39721" y="72293"/>
                </a:lnTo>
                <a:lnTo>
                  <a:pt x="47181" y="61436"/>
                </a:lnTo>
                <a:lnTo>
                  <a:pt x="50590" y="43435"/>
                </a:lnTo>
                <a:lnTo>
                  <a:pt x="50590" y="32585"/>
                </a:lnTo>
                <a:lnTo>
                  <a:pt x="47181" y="14271"/>
                </a:lnTo>
                <a:lnTo>
                  <a:pt x="39721" y="3414"/>
                </a:lnTo>
                <a:lnTo>
                  <a:pt x="28860" y="0"/>
                </a:lnTo>
                <a:lnTo>
                  <a:pt x="21721" y="0"/>
                </a:lnTo>
                <a:lnTo>
                  <a:pt x="3423" y="43435"/>
                </a:lnTo>
                <a:lnTo>
                  <a:pt x="21721" y="76014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552494" y="3552949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408" y="0"/>
                </a:moveTo>
                <a:lnTo>
                  <a:pt x="0" y="3414"/>
                </a:lnTo>
                <a:lnTo>
                  <a:pt x="3408" y="7135"/>
                </a:lnTo>
                <a:lnTo>
                  <a:pt x="7138" y="3414"/>
                </a:lnTo>
                <a:lnTo>
                  <a:pt x="3408" y="0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505320" y="3484070"/>
            <a:ext cx="18415" cy="76200"/>
          </a:xfrm>
          <a:custGeom>
            <a:avLst/>
            <a:gdLst/>
            <a:ahLst/>
            <a:cxnLst/>
            <a:rect l="l" t="t" r="r" b="b"/>
            <a:pathLst>
              <a:path w="18414" h="76200">
                <a:moveTo>
                  <a:pt x="0" y="76014"/>
                </a:moveTo>
                <a:lnTo>
                  <a:pt x="7138" y="72293"/>
                </a:lnTo>
                <a:lnTo>
                  <a:pt x="10860" y="68878"/>
                </a:lnTo>
                <a:lnTo>
                  <a:pt x="14277" y="61436"/>
                </a:lnTo>
                <a:lnTo>
                  <a:pt x="17999" y="43435"/>
                </a:lnTo>
                <a:lnTo>
                  <a:pt x="17999" y="32585"/>
                </a:lnTo>
                <a:lnTo>
                  <a:pt x="14277" y="14271"/>
                </a:lnTo>
                <a:lnTo>
                  <a:pt x="10860" y="7135"/>
                </a:lnTo>
                <a:lnTo>
                  <a:pt x="7138" y="3414"/>
                </a:ln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476137" y="2887328"/>
            <a:ext cx="51435" cy="76835"/>
          </a:xfrm>
          <a:custGeom>
            <a:avLst/>
            <a:gdLst/>
            <a:ahLst/>
            <a:cxnLst/>
            <a:rect l="l" t="t" r="r" b="b"/>
            <a:pathLst>
              <a:path w="51435" h="76835">
                <a:moveTo>
                  <a:pt x="21737" y="0"/>
                </a:moveTo>
                <a:lnTo>
                  <a:pt x="10875" y="3713"/>
                </a:lnTo>
                <a:lnTo>
                  <a:pt x="3737" y="14571"/>
                </a:lnTo>
                <a:lnTo>
                  <a:pt x="0" y="32564"/>
                </a:lnTo>
                <a:lnTo>
                  <a:pt x="0" y="43421"/>
                </a:lnTo>
                <a:lnTo>
                  <a:pt x="3737" y="61728"/>
                </a:lnTo>
                <a:lnTo>
                  <a:pt x="10875" y="72592"/>
                </a:lnTo>
                <a:lnTo>
                  <a:pt x="21737" y="76313"/>
                </a:lnTo>
                <a:lnTo>
                  <a:pt x="29182" y="76313"/>
                </a:lnTo>
                <a:lnTo>
                  <a:pt x="40043" y="72592"/>
                </a:lnTo>
                <a:lnTo>
                  <a:pt x="47181" y="61728"/>
                </a:lnTo>
                <a:lnTo>
                  <a:pt x="50904" y="43421"/>
                </a:lnTo>
                <a:lnTo>
                  <a:pt x="50904" y="32564"/>
                </a:lnTo>
                <a:lnTo>
                  <a:pt x="47181" y="14571"/>
                </a:lnTo>
                <a:lnTo>
                  <a:pt x="40043" y="3713"/>
                </a:lnTo>
                <a:lnTo>
                  <a:pt x="29182" y="0"/>
                </a:lnTo>
                <a:lnTo>
                  <a:pt x="21737" y="0"/>
                </a:lnTo>
                <a:lnTo>
                  <a:pt x="3737" y="43421"/>
                </a:lnTo>
                <a:lnTo>
                  <a:pt x="21737" y="76313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595939" y="2945327"/>
            <a:ext cx="40005" cy="18415"/>
          </a:xfrm>
          <a:custGeom>
            <a:avLst/>
            <a:gdLst/>
            <a:ahLst/>
            <a:cxnLst/>
            <a:rect l="l" t="t" r="r" b="b"/>
            <a:pathLst>
              <a:path w="40004" h="18414">
                <a:moveTo>
                  <a:pt x="0" y="7456"/>
                </a:moveTo>
                <a:lnTo>
                  <a:pt x="17999" y="18314"/>
                </a:lnTo>
                <a:lnTo>
                  <a:pt x="32590" y="18314"/>
                </a:lnTo>
                <a:lnTo>
                  <a:pt x="36320" y="14592"/>
                </a:lnTo>
                <a:lnTo>
                  <a:pt x="39729" y="7456"/>
                </a:lnTo>
                <a:lnTo>
                  <a:pt x="39729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585078" y="2952784"/>
            <a:ext cx="50800" cy="7620"/>
          </a:xfrm>
          <a:custGeom>
            <a:avLst/>
            <a:gdLst/>
            <a:ahLst/>
            <a:cxnLst/>
            <a:rect l="l" t="t" r="r" b="b"/>
            <a:pathLst>
              <a:path w="50800" h="7619">
                <a:moveTo>
                  <a:pt x="0" y="3407"/>
                </a:moveTo>
                <a:lnTo>
                  <a:pt x="3423" y="0"/>
                </a:lnTo>
                <a:lnTo>
                  <a:pt x="10860" y="0"/>
                </a:lnTo>
                <a:lnTo>
                  <a:pt x="28860" y="7135"/>
                </a:lnTo>
                <a:lnTo>
                  <a:pt x="39721" y="7135"/>
                </a:lnTo>
                <a:lnTo>
                  <a:pt x="47181" y="3407"/>
                </a:lnTo>
                <a:lnTo>
                  <a:pt x="5059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603084" y="2887328"/>
            <a:ext cx="29209" cy="43815"/>
          </a:xfrm>
          <a:custGeom>
            <a:avLst/>
            <a:gdLst/>
            <a:ahLst/>
            <a:cxnLst/>
            <a:rect l="l" t="t" r="r" b="b"/>
            <a:pathLst>
              <a:path w="29210" h="43814">
                <a:moveTo>
                  <a:pt x="14584" y="0"/>
                </a:moveTo>
                <a:lnTo>
                  <a:pt x="21715" y="3713"/>
                </a:lnTo>
                <a:lnTo>
                  <a:pt x="25437" y="7435"/>
                </a:lnTo>
                <a:lnTo>
                  <a:pt x="29174" y="14571"/>
                </a:lnTo>
                <a:lnTo>
                  <a:pt x="29174" y="21707"/>
                </a:lnTo>
                <a:lnTo>
                  <a:pt x="25437" y="29149"/>
                </a:lnTo>
                <a:lnTo>
                  <a:pt x="14584" y="36285"/>
                </a:lnTo>
                <a:lnTo>
                  <a:pt x="0" y="43421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585078" y="2887328"/>
            <a:ext cx="50800" cy="76835"/>
          </a:xfrm>
          <a:custGeom>
            <a:avLst/>
            <a:gdLst/>
            <a:ahLst/>
            <a:cxnLst/>
            <a:rect l="l" t="t" r="r" b="b"/>
            <a:pathLst>
              <a:path w="50800" h="76835">
                <a:moveTo>
                  <a:pt x="3423" y="14571"/>
                </a:moveTo>
                <a:lnTo>
                  <a:pt x="7138" y="18292"/>
                </a:lnTo>
                <a:lnTo>
                  <a:pt x="3423" y="21707"/>
                </a:lnTo>
                <a:lnTo>
                  <a:pt x="0" y="18292"/>
                </a:lnTo>
                <a:lnTo>
                  <a:pt x="0" y="14571"/>
                </a:lnTo>
                <a:lnTo>
                  <a:pt x="3423" y="7435"/>
                </a:lnTo>
                <a:lnTo>
                  <a:pt x="7138" y="3713"/>
                </a:lnTo>
                <a:lnTo>
                  <a:pt x="18006" y="0"/>
                </a:lnTo>
                <a:lnTo>
                  <a:pt x="32590" y="0"/>
                </a:lnTo>
                <a:lnTo>
                  <a:pt x="43444" y="3713"/>
                </a:lnTo>
                <a:lnTo>
                  <a:pt x="47181" y="7435"/>
                </a:lnTo>
                <a:lnTo>
                  <a:pt x="50590" y="14571"/>
                </a:lnTo>
                <a:lnTo>
                  <a:pt x="50590" y="21707"/>
                </a:lnTo>
                <a:lnTo>
                  <a:pt x="47181" y="29149"/>
                </a:lnTo>
                <a:lnTo>
                  <a:pt x="36320" y="36285"/>
                </a:lnTo>
                <a:lnTo>
                  <a:pt x="18006" y="43421"/>
                </a:lnTo>
                <a:lnTo>
                  <a:pt x="10860" y="47142"/>
                </a:lnTo>
                <a:lnTo>
                  <a:pt x="3423" y="54278"/>
                </a:lnTo>
                <a:lnTo>
                  <a:pt x="0" y="65456"/>
                </a:lnTo>
                <a:lnTo>
                  <a:pt x="0" y="76313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552494" y="295619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3408" y="0"/>
                </a:moveTo>
                <a:lnTo>
                  <a:pt x="0" y="3728"/>
                </a:lnTo>
                <a:lnTo>
                  <a:pt x="3408" y="7449"/>
                </a:lnTo>
                <a:lnTo>
                  <a:pt x="7138" y="3728"/>
                </a:lnTo>
                <a:lnTo>
                  <a:pt x="3408" y="0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505320" y="2887328"/>
            <a:ext cx="18415" cy="76835"/>
          </a:xfrm>
          <a:custGeom>
            <a:avLst/>
            <a:gdLst/>
            <a:ahLst/>
            <a:cxnLst/>
            <a:rect l="l" t="t" r="r" b="b"/>
            <a:pathLst>
              <a:path w="18414" h="76835">
                <a:moveTo>
                  <a:pt x="0" y="76313"/>
                </a:moveTo>
                <a:lnTo>
                  <a:pt x="7138" y="72592"/>
                </a:lnTo>
                <a:lnTo>
                  <a:pt x="10860" y="68864"/>
                </a:lnTo>
                <a:lnTo>
                  <a:pt x="14277" y="61728"/>
                </a:lnTo>
                <a:lnTo>
                  <a:pt x="17999" y="43421"/>
                </a:lnTo>
                <a:lnTo>
                  <a:pt x="17999" y="32564"/>
                </a:lnTo>
                <a:lnTo>
                  <a:pt x="14277" y="14571"/>
                </a:lnTo>
                <a:lnTo>
                  <a:pt x="10860" y="7435"/>
                </a:lnTo>
                <a:lnTo>
                  <a:pt x="7138" y="3713"/>
                </a:ln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663667" y="1983564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655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621690" y="2261764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76007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607092" y="2337772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459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581647" y="2261764"/>
            <a:ext cx="58419" cy="54610"/>
          </a:xfrm>
          <a:custGeom>
            <a:avLst/>
            <a:gdLst/>
            <a:ahLst/>
            <a:cxnLst/>
            <a:rect l="l" t="t" r="r" b="b"/>
            <a:pathLst>
              <a:path w="58420" h="54610">
                <a:moveTo>
                  <a:pt x="40043" y="0"/>
                </a:moveTo>
                <a:lnTo>
                  <a:pt x="0" y="54300"/>
                </a:lnTo>
                <a:lnTo>
                  <a:pt x="58035" y="54300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617953" y="2268900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8871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552786" y="2330643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3408" y="0"/>
                </a:moveTo>
                <a:lnTo>
                  <a:pt x="0" y="3713"/>
                </a:lnTo>
                <a:lnTo>
                  <a:pt x="3408" y="7128"/>
                </a:lnTo>
                <a:lnTo>
                  <a:pt x="7138" y="3713"/>
                </a:lnTo>
                <a:lnTo>
                  <a:pt x="3408" y="0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505604" y="2261764"/>
            <a:ext cx="18415" cy="76200"/>
          </a:xfrm>
          <a:custGeom>
            <a:avLst/>
            <a:gdLst/>
            <a:ahLst/>
            <a:cxnLst/>
            <a:rect l="l" t="t" r="r" b="b"/>
            <a:pathLst>
              <a:path w="18414" h="76200">
                <a:moveTo>
                  <a:pt x="0" y="76007"/>
                </a:moveTo>
                <a:lnTo>
                  <a:pt x="7138" y="72592"/>
                </a:lnTo>
                <a:lnTo>
                  <a:pt x="10868" y="68878"/>
                </a:lnTo>
                <a:lnTo>
                  <a:pt x="14284" y="61735"/>
                </a:lnTo>
                <a:lnTo>
                  <a:pt x="17999" y="43435"/>
                </a:lnTo>
                <a:lnTo>
                  <a:pt x="17999" y="32578"/>
                </a:lnTo>
                <a:lnTo>
                  <a:pt x="14284" y="14592"/>
                </a:lnTo>
                <a:lnTo>
                  <a:pt x="10868" y="7135"/>
                </a:lnTo>
                <a:lnTo>
                  <a:pt x="7138" y="3728"/>
                </a:ln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476430" y="2261764"/>
            <a:ext cx="51435" cy="76200"/>
          </a:xfrm>
          <a:custGeom>
            <a:avLst/>
            <a:gdLst/>
            <a:ahLst/>
            <a:cxnLst/>
            <a:rect l="l" t="t" r="r" b="b"/>
            <a:pathLst>
              <a:path w="51435" h="76200">
                <a:moveTo>
                  <a:pt x="21736" y="0"/>
                </a:moveTo>
                <a:lnTo>
                  <a:pt x="10868" y="3728"/>
                </a:lnTo>
                <a:lnTo>
                  <a:pt x="3737" y="14592"/>
                </a:lnTo>
                <a:lnTo>
                  <a:pt x="0" y="32578"/>
                </a:lnTo>
                <a:lnTo>
                  <a:pt x="0" y="43435"/>
                </a:lnTo>
                <a:lnTo>
                  <a:pt x="3737" y="61735"/>
                </a:lnTo>
                <a:lnTo>
                  <a:pt x="10868" y="72592"/>
                </a:lnTo>
                <a:lnTo>
                  <a:pt x="21736" y="76007"/>
                </a:lnTo>
                <a:lnTo>
                  <a:pt x="29174" y="76007"/>
                </a:lnTo>
                <a:lnTo>
                  <a:pt x="40042" y="72592"/>
                </a:lnTo>
                <a:lnTo>
                  <a:pt x="47174" y="61735"/>
                </a:lnTo>
                <a:lnTo>
                  <a:pt x="50896" y="43435"/>
                </a:lnTo>
                <a:lnTo>
                  <a:pt x="50896" y="32578"/>
                </a:lnTo>
                <a:lnTo>
                  <a:pt x="47174" y="14592"/>
                </a:lnTo>
                <a:lnTo>
                  <a:pt x="40042" y="3728"/>
                </a:lnTo>
                <a:lnTo>
                  <a:pt x="29174" y="0"/>
                </a:lnTo>
                <a:lnTo>
                  <a:pt x="21736" y="0"/>
                </a:lnTo>
                <a:lnTo>
                  <a:pt x="3737" y="43435"/>
                </a:lnTo>
                <a:lnTo>
                  <a:pt x="21736" y="76007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663667" y="2296503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655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663667" y="1670844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655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613938" y="1974115"/>
            <a:ext cx="18415" cy="51435"/>
          </a:xfrm>
          <a:custGeom>
            <a:avLst/>
            <a:gdLst/>
            <a:ahLst/>
            <a:cxnLst/>
            <a:rect l="l" t="t" r="r" b="b"/>
            <a:pathLst>
              <a:path w="18414" h="51435">
                <a:moveTo>
                  <a:pt x="0" y="0"/>
                </a:moveTo>
                <a:lnTo>
                  <a:pt x="7459" y="3728"/>
                </a:lnTo>
                <a:lnTo>
                  <a:pt x="14590" y="10864"/>
                </a:lnTo>
                <a:lnTo>
                  <a:pt x="18320" y="21721"/>
                </a:lnTo>
                <a:lnTo>
                  <a:pt x="18320" y="29156"/>
                </a:lnTo>
                <a:lnTo>
                  <a:pt x="14590" y="40021"/>
                </a:lnTo>
                <a:lnTo>
                  <a:pt x="7459" y="47149"/>
                </a:lnTo>
                <a:lnTo>
                  <a:pt x="0" y="50878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585078" y="1948979"/>
            <a:ext cx="50800" cy="76200"/>
          </a:xfrm>
          <a:custGeom>
            <a:avLst/>
            <a:gdLst/>
            <a:ahLst/>
            <a:cxnLst/>
            <a:rect l="l" t="t" r="r" b="b"/>
            <a:pathLst>
              <a:path w="50800" h="76200">
                <a:moveTo>
                  <a:pt x="7138" y="0"/>
                </a:moveTo>
                <a:lnTo>
                  <a:pt x="0" y="36000"/>
                </a:lnTo>
                <a:lnTo>
                  <a:pt x="7138" y="28864"/>
                </a:lnTo>
                <a:lnTo>
                  <a:pt x="18006" y="25136"/>
                </a:lnTo>
                <a:lnTo>
                  <a:pt x="28860" y="25136"/>
                </a:lnTo>
                <a:lnTo>
                  <a:pt x="39721" y="28864"/>
                </a:lnTo>
                <a:lnTo>
                  <a:pt x="47181" y="36000"/>
                </a:lnTo>
                <a:lnTo>
                  <a:pt x="50590" y="46857"/>
                </a:lnTo>
                <a:lnTo>
                  <a:pt x="50590" y="54293"/>
                </a:lnTo>
                <a:lnTo>
                  <a:pt x="47181" y="65157"/>
                </a:lnTo>
                <a:lnTo>
                  <a:pt x="39721" y="72286"/>
                </a:lnTo>
                <a:lnTo>
                  <a:pt x="28860" y="76014"/>
                </a:lnTo>
                <a:lnTo>
                  <a:pt x="18006" y="76014"/>
                </a:lnTo>
                <a:lnTo>
                  <a:pt x="7138" y="72286"/>
                </a:lnTo>
                <a:lnTo>
                  <a:pt x="3423" y="68871"/>
                </a:lnTo>
                <a:lnTo>
                  <a:pt x="0" y="61436"/>
                </a:lnTo>
                <a:lnTo>
                  <a:pt x="0" y="57707"/>
                </a:lnTo>
                <a:lnTo>
                  <a:pt x="3423" y="54293"/>
                </a:lnTo>
                <a:lnTo>
                  <a:pt x="7138" y="57707"/>
                </a:lnTo>
                <a:lnTo>
                  <a:pt x="3423" y="61436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552494" y="201785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3408" y="0"/>
                </a:moveTo>
                <a:lnTo>
                  <a:pt x="0" y="3414"/>
                </a:lnTo>
                <a:lnTo>
                  <a:pt x="3408" y="7143"/>
                </a:lnTo>
                <a:lnTo>
                  <a:pt x="7138" y="3414"/>
                </a:lnTo>
                <a:lnTo>
                  <a:pt x="3408" y="0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505320" y="1948979"/>
            <a:ext cx="18415" cy="76200"/>
          </a:xfrm>
          <a:custGeom>
            <a:avLst/>
            <a:gdLst/>
            <a:ahLst/>
            <a:cxnLst/>
            <a:rect l="l" t="t" r="r" b="b"/>
            <a:pathLst>
              <a:path w="18414" h="76200">
                <a:moveTo>
                  <a:pt x="0" y="76014"/>
                </a:moveTo>
                <a:lnTo>
                  <a:pt x="7138" y="72286"/>
                </a:lnTo>
                <a:lnTo>
                  <a:pt x="10860" y="68871"/>
                </a:lnTo>
                <a:lnTo>
                  <a:pt x="14277" y="61436"/>
                </a:lnTo>
                <a:lnTo>
                  <a:pt x="17999" y="43443"/>
                </a:lnTo>
                <a:lnTo>
                  <a:pt x="17999" y="32579"/>
                </a:lnTo>
                <a:lnTo>
                  <a:pt x="14277" y="14271"/>
                </a:lnTo>
                <a:lnTo>
                  <a:pt x="10860" y="7143"/>
                </a:lnTo>
                <a:lnTo>
                  <a:pt x="7138" y="3414"/>
                </a:ln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476137" y="1948979"/>
            <a:ext cx="51435" cy="76200"/>
          </a:xfrm>
          <a:custGeom>
            <a:avLst/>
            <a:gdLst/>
            <a:ahLst/>
            <a:cxnLst/>
            <a:rect l="l" t="t" r="r" b="b"/>
            <a:pathLst>
              <a:path w="51435" h="76200">
                <a:moveTo>
                  <a:pt x="21737" y="0"/>
                </a:moveTo>
                <a:lnTo>
                  <a:pt x="10875" y="3414"/>
                </a:lnTo>
                <a:lnTo>
                  <a:pt x="3737" y="14271"/>
                </a:lnTo>
                <a:lnTo>
                  <a:pt x="0" y="32579"/>
                </a:lnTo>
                <a:lnTo>
                  <a:pt x="0" y="43443"/>
                </a:lnTo>
                <a:lnTo>
                  <a:pt x="3737" y="61436"/>
                </a:lnTo>
                <a:lnTo>
                  <a:pt x="10875" y="72286"/>
                </a:lnTo>
                <a:lnTo>
                  <a:pt x="21737" y="76014"/>
                </a:lnTo>
                <a:lnTo>
                  <a:pt x="29182" y="76014"/>
                </a:lnTo>
                <a:lnTo>
                  <a:pt x="40043" y="72286"/>
                </a:lnTo>
                <a:lnTo>
                  <a:pt x="47181" y="61436"/>
                </a:lnTo>
                <a:lnTo>
                  <a:pt x="50904" y="43443"/>
                </a:lnTo>
                <a:lnTo>
                  <a:pt x="50904" y="32579"/>
                </a:lnTo>
                <a:lnTo>
                  <a:pt x="47181" y="14271"/>
                </a:lnTo>
                <a:lnTo>
                  <a:pt x="40043" y="3414"/>
                </a:lnTo>
                <a:lnTo>
                  <a:pt x="29182" y="0"/>
                </a:lnTo>
                <a:lnTo>
                  <a:pt x="21737" y="0"/>
                </a:lnTo>
                <a:lnTo>
                  <a:pt x="3737" y="43443"/>
                </a:lnTo>
                <a:lnTo>
                  <a:pt x="21737" y="76014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592216" y="1948979"/>
            <a:ext cx="36830" cy="3810"/>
          </a:xfrm>
          <a:custGeom>
            <a:avLst/>
            <a:gdLst/>
            <a:ahLst/>
            <a:cxnLst/>
            <a:rect l="l" t="t" r="r" b="b"/>
            <a:pathLst>
              <a:path w="36829" h="3810">
                <a:moveTo>
                  <a:pt x="0" y="3414"/>
                </a:moveTo>
                <a:lnTo>
                  <a:pt x="18306" y="3414"/>
                </a:lnTo>
                <a:lnTo>
                  <a:pt x="36305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592216" y="1948979"/>
            <a:ext cx="36830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305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663667" y="1858437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663667" y="1889666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663667" y="1921106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663667" y="1952335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663667" y="2014800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663667" y="2046234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663667" y="2077470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663667" y="2108699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663667" y="2139928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663667" y="2171368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663667" y="2202597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663667" y="2233834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663667" y="2265062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663667" y="2327732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663667" y="2358961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663667" y="2390197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663667" y="2421630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663667" y="2452866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663667" y="2484095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663667" y="2515324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663667" y="2546765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663667" y="2671899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663667" y="2703128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663667" y="2734357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663667" y="2765798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663667" y="2797026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663667" y="2828263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663667" y="2859491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663667" y="2890932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663667" y="2953390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663667" y="2984626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663667" y="3016059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663667" y="3047295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663667" y="3078525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663667" y="3109754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663667" y="3141194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663667" y="3172423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663667" y="3203659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663667" y="3266328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663667" y="3297558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663667" y="3328786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663667" y="3360015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663667" y="3391456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663667" y="3422685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663667" y="3453921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663667" y="3485150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663667" y="3516590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505320" y="1345093"/>
            <a:ext cx="18415" cy="76200"/>
          </a:xfrm>
          <a:custGeom>
            <a:avLst/>
            <a:gdLst/>
            <a:ahLst/>
            <a:cxnLst/>
            <a:rect l="l" t="t" r="r" b="b"/>
            <a:pathLst>
              <a:path w="18414" h="76200">
                <a:moveTo>
                  <a:pt x="0" y="76014"/>
                </a:moveTo>
                <a:lnTo>
                  <a:pt x="7138" y="72599"/>
                </a:lnTo>
                <a:lnTo>
                  <a:pt x="10860" y="68878"/>
                </a:lnTo>
                <a:lnTo>
                  <a:pt x="14277" y="61742"/>
                </a:lnTo>
                <a:lnTo>
                  <a:pt x="17999" y="43436"/>
                </a:lnTo>
                <a:lnTo>
                  <a:pt x="17999" y="32578"/>
                </a:lnTo>
                <a:lnTo>
                  <a:pt x="14277" y="14578"/>
                </a:lnTo>
                <a:lnTo>
                  <a:pt x="10860" y="7135"/>
                </a:lnTo>
                <a:lnTo>
                  <a:pt x="7138" y="3728"/>
                </a:lnTo>
                <a:lnTo>
                  <a:pt x="0" y="0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476137" y="1345093"/>
            <a:ext cx="51435" cy="76200"/>
          </a:xfrm>
          <a:custGeom>
            <a:avLst/>
            <a:gdLst/>
            <a:ahLst/>
            <a:cxnLst/>
            <a:rect l="l" t="t" r="r" b="b"/>
            <a:pathLst>
              <a:path w="51435" h="76200">
                <a:moveTo>
                  <a:pt x="21737" y="0"/>
                </a:moveTo>
                <a:lnTo>
                  <a:pt x="10875" y="3728"/>
                </a:lnTo>
                <a:lnTo>
                  <a:pt x="3737" y="14578"/>
                </a:lnTo>
                <a:lnTo>
                  <a:pt x="0" y="32578"/>
                </a:lnTo>
                <a:lnTo>
                  <a:pt x="0" y="43436"/>
                </a:lnTo>
                <a:lnTo>
                  <a:pt x="3737" y="61742"/>
                </a:lnTo>
                <a:lnTo>
                  <a:pt x="10875" y="72599"/>
                </a:lnTo>
                <a:lnTo>
                  <a:pt x="21737" y="76014"/>
                </a:lnTo>
                <a:lnTo>
                  <a:pt x="29182" y="76014"/>
                </a:lnTo>
                <a:lnTo>
                  <a:pt x="40043" y="72599"/>
                </a:lnTo>
                <a:lnTo>
                  <a:pt x="47181" y="61742"/>
                </a:lnTo>
                <a:lnTo>
                  <a:pt x="50904" y="43436"/>
                </a:lnTo>
                <a:lnTo>
                  <a:pt x="50904" y="32578"/>
                </a:lnTo>
                <a:lnTo>
                  <a:pt x="47181" y="14578"/>
                </a:lnTo>
                <a:lnTo>
                  <a:pt x="40043" y="3728"/>
                </a:lnTo>
                <a:lnTo>
                  <a:pt x="29182" y="0"/>
                </a:lnTo>
                <a:lnTo>
                  <a:pt x="21737" y="0"/>
                </a:lnTo>
                <a:lnTo>
                  <a:pt x="3737" y="43436"/>
                </a:lnTo>
                <a:lnTo>
                  <a:pt x="21737" y="76014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606800" y="1366807"/>
            <a:ext cx="26034" cy="54610"/>
          </a:xfrm>
          <a:custGeom>
            <a:avLst/>
            <a:gdLst/>
            <a:ahLst/>
            <a:cxnLst/>
            <a:rect l="l" t="t" r="r" b="b"/>
            <a:pathLst>
              <a:path w="26035" h="54609">
                <a:moveTo>
                  <a:pt x="25459" y="0"/>
                </a:moveTo>
                <a:lnTo>
                  <a:pt x="7138" y="18000"/>
                </a:lnTo>
                <a:lnTo>
                  <a:pt x="3722" y="25442"/>
                </a:lnTo>
                <a:lnTo>
                  <a:pt x="0" y="36315"/>
                </a:lnTo>
                <a:lnTo>
                  <a:pt x="0" y="54300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610522" y="1345093"/>
            <a:ext cx="25400" cy="76200"/>
          </a:xfrm>
          <a:custGeom>
            <a:avLst/>
            <a:gdLst/>
            <a:ahLst/>
            <a:cxnLst/>
            <a:rect l="l" t="t" r="r" b="b"/>
            <a:pathLst>
              <a:path w="25400" h="76200">
                <a:moveTo>
                  <a:pt x="25145" y="0"/>
                </a:moveTo>
                <a:lnTo>
                  <a:pt x="25145" y="10864"/>
                </a:lnTo>
                <a:lnTo>
                  <a:pt x="21737" y="21714"/>
                </a:lnTo>
                <a:lnTo>
                  <a:pt x="7146" y="39714"/>
                </a:lnTo>
                <a:lnTo>
                  <a:pt x="3416" y="47157"/>
                </a:lnTo>
                <a:lnTo>
                  <a:pt x="0" y="58029"/>
                </a:lnTo>
                <a:lnTo>
                  <a:pt x="0" y="76014"/>
                </a:lnTo>
              </a:path>
            </a:pathLst>
          </a:custGeom>
          <a:ln w="729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588501" y="1348822"/>
            <a:ext cx="33020" cy="7620"/>
          </a:xfrm>
          <a:custGeom>
            <a:avLst/>
            <a:gdLst/>
            <a:ahLst/>
            <a:cxnLst/>
            <a:rect l="l" t="t" r="r" b="b"/>
            <a:pathLst>
              <a:path w="33020" h="7619">
                <a:moveTo>
                  <a:pt x="0" y="3407"/>
                </a:moveTo>
                <a:lnTo>
                  <a:pt x="7437" y="0"/>
                </a:lnTo>
                <a:lnTo>
                  <a:pt x="14583" y="0"/>
                </a:lnTo>
                <a:lnTo>
                  <a:pt x="32897" y="7135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585078" y="1345093"/>
            <a:ext cx="50800" cy="14604"/>
          </a:xfrm>
          <a:custGeom>
            <a:avLst/>
            <a:gdLst/>
            <a:ahLst/>
            <a:cxnLst/>
            <a:rect l="l" t="t" r="r" b="b"/>
            <a:pathLst>
              <a:path w="50800" h="14605">
                <a:moveTo>
                  <a:pt x="0" y="14578"/>
                </a:moveTo>
                <a:lnTo>
                  <a:pt x="3423" y="7135"/>
                </a:lnTo>
                <a:lnTo>
                  <a:pt x="10860" y="0"/>
                </a:lnTo>
                <a:lnTo>
                  <a:pt x="18006" y="0"/>
                </a:lnTo>
                <a:lnTo>
                  <a:pt x="36320" y="10864"/>
                </a:lnTo>
                <a:lnTo>
                  <a:pt x="43451" y="10864"/>
                </a:lnTo>
                <a:lnTo>
                  <a:pt x="47181" y="7135"/>
                </a:lnTo>
                <a:lnTo>
                  <a:pt x="5059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585078" y="1345093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714"/>
                </a:lnTo>
              </a:path>
            </a:pathLst>
          </a:custGeom>
          <a:ln w="729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552494" y="1413972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3408" y="0"/>
                </a:moveTo>
                <a:lnTo>
                  <a:pt x="0" y="3721"/>
                </a:lnTo>
                <a:lnTo>
                  <a:pt x="3408" y="7135"/>
                </a:lnTo>
                <a:lnTo>
                  <a:pt x="7138" y="3721"/>
                </a:lnTo>
                <a:lnTo>
                  <a:pt x="3408" y="0"/>
                </a:lnTo>
              </a:path>
            </a:pathLst>
          </a:custGeom>
          <a:ln w="729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663667" y="1389142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663667" y="1420371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663667" y="1451811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663667" y="1483041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663667" y="1514269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663667" y="1545506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663667" y="1576939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663667" y="1608175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663667" y="1639404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663667" y="1702073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663667" y="1733302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663667" y="1764538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663667" y="1795972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663667" y="1827208"/>
            <a:ext cx="31115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831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8714489" y="2640458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714489" y="2671899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8714489" y="2703128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8714489" y="2734357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8714489" y="2765798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8714489" y="2797026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8714489" y="2828263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8714489" y="2859491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714489" y="2890932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714489" y="2953390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8714489" y="2984626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714489" y="3016059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8714489" y="3047295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714489" y="3078525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8714489" y="3109754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8714489" y="3141194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8714489" y="3172423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714489" y="3203659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8714489" y="3266328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8714489" y="3297558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8714489" y="3328786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8714489" y="3360015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8714489" y="3391456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8714489" y="3422685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8714489" y="3453921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8714489" y="3485150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8714489" y="3516590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8683665" y="1670844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61655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8683665" y="1983564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61655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8683665" y="2296503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61655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8683665" y="2609230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61655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8683665" y="2922161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61655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8683665" y="3234888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61655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414093" y="2261137"/>
            <a:ext cx="43815" cy="29209"/>
          </a:xfrm>
          <a:custGeom>
            <a:avLst/>
            <a:gdLst/>
            <a:ahLst/>
            <a:cxnLst/>
            <a:rect l="l" t="t" r="r" b="b"/>
            <a:pathLst>
              <a:path w="43815" h="29210">
                <a:moveTo>
                  <a:pt x="0" y="24195"/>
                </a:moveTo>
                <a:lnTo>
                  <a:pt x="20481" y="28748"/>
                </a:lnTo>
                <a:lnTo>
                  <a:pt x="16546" y="24399"/>
                </a:lnTo>
                <a:lnTo>
                  <a:pt x="14685" y="18197"/>
                </a:lnTo>
                <a:lnTo>
                  <a:pt x="14685" y="12199"/>
                </a:lnTo>
                <a:lnTo>
                  <a:pt x="16963" y="5997"/>
                </a:lnTo>
                <a:lnTo>
                  <a:pt x="21101" y="2064"/>
                </a:lnTo>
                <a:lnTo>
                  <a:pt x="27306" y="0"/>
                </a:lnTo>
                <a:lnTo>
                  <a:pt x="31444" y="204"/>
                </a:lnTo>
                <a:lnTo>
                  <a:pt x="37656" y="2480"/>
                </a:lnTo>
                <a:lnTo>
                  <a:pt x="41575" y="6617"/>
                </a:lnTo>
                <a:lnTo>
                  <a:pt x="43444" y="12819"/>
                </a:lnTo>
                <a:lnTo>
                  <a:pt x="43444" y="19021"/>
                </a:lnTo>
                <a:lnTo>
                  <a:pt x="41174" y="25019"/>
                </a:lnTo>
                <a:lnTo>
                  <a:pt x="39094" y="27091"/>
                </a:lnTo>
                <a:lnTo>
                  <a:pt x="34962" y="28952"/>
                </a:lnTo>
                <a:lnTo>
                  <a:pt x="32897" y="28952"/>
                </a:lnTo>
                <a:lnTo>
                  <a:pt x="30824" y="26887"/>
                </a:lnTo>
                <a:lnTo>
                  <a:pt x="32897" y="24815"/>
                </a:lnTo>
                <a:lnTo>
                  <a:pt x="34962" y="26887"/>
                </a:lnTo>
              </a:path>
            </a:pathLst>
          </a:custGeom>
          <a:ln w="7297">
            <a:solidFill>
              <a:srgbClr val="FC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452779" y="2304777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0" y="1860"/>
                </a:moveTo>
                <a:lnTo>
                  <a:pt x="1868" y="3925"/>
                </a:lnTo>
                <a:lnTo>
                  <a:pt x="4138" y="2064"/>
                </a:lnTo>
                <a:lnTo>
                  <a:pt x="2072" y="0"/>
                </a:lnTo>
                <a:lnTo>
                  <a:pt x="0" y="1860"/>
                </a:lnTo>
              </a:path>
            </a:pathLst>
          </a:custGeom>
          <a:ln w="7297">
            <a:solidFill>
              <a:srgbClr val="F9F9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413049" y="2324630"/>
            <a:ext cx="43180" cy="11430"/>
          </a:xfrm>
          <a:custGeom>
            <a:avLst/>
            <a:gdLst/>
            <a:ahLst/>
            <a:cxnLst/>
            <a:rect l="l" t="t" r="r" b="b"/>
            <a:pathLst>
              <a:path w="43179" h="11430">
                <a:moveTo>
                  <a:pt x="43043" y="10959"/>
                </a:moveTo>
                <a:lnTo>
                  <a:pt x="18627" y="0"/>
                </a:lnTo>
                <a:lnTo>
                  <a:pt x="8283" y="1860"/>
                </a:lnTo>
                <a:lnTo>
                  <a:pt x="4145" y="3925"/>
                </a:lnTo>
                <a:lnTo>
                  <a:pt x="2072" y="5793"/>
                </a:lnTo>
                <a:lnTo>
                  <a:pt x="0" y="993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412852" y="2322558"/>
            <a:ext cx="43815" cy="29209"/>
          </a:xfrm>
          <a:custGeom>
            <a:avLst/>
            <a:gdLst/>
            <a:ahLst/>
            <a:cxnLst/>
            <a:rect l="l" t="t" r="r" b="b"/>
            <a:pathLst>
              <a:path w="43815" h="29210">
                <a:moveTo>
                  <a:pt x="0" y="16132"/>
                </a:moveTo>
                <a:lnTo>
                  <a:pt x="2059" y="22341"/>
                </a:lnTo>
                <a:lnTo>
                  <a:pt x="8066" y="26478"/>
                </a:lnTo>
                <a:lnTo>
                  <a:pt x="18204" y="28755"/>
                </a:lnTo>
                <a:lnTo>
                  <a:pt x="24409" y="28959"/>
                </a:lnTo>
                <a:lnTo>
                  <a:pt x="34759" y="27099"/>
                </a:lnTo>
                <a:lnTo>
                  <a:pt x="40955" y="23166"/>
                </a:lnTo>
                <a:lnTo>
                  <a:pt x="43240" y="17168"/>
                </a:lnTo>
                <a:lnTo>
                  <a:pt x="43240" y="13031"/>
                </a:lnTo>
                <a:lnTo>
                  <a:pt x="41378" y="6829"/>
                </a:lnTo>
                <a:lnTo>
                  <a:pt x="35379" y="2488"/>
                </a:lnTo>
                <a:lnTo>
                  <a:pt x="25028" y="211"/>
                </a:lnTo>
                <a:lnTo>
                  <a:pt x="19028" y="0"/>
                </a:lnTo>
                <a:lnTo>
                  <a:pt x="8686" y="1867"/>
                </a:lnTo>
                <a:lnTo>
                  <a:pt x="2270" y="5793"/>
                </a:lnTo>
                <a:lnTo>
                  <a:pt x="197" y="11995"/>
                </a:lnTo>
                <a:lnTo>
                  <a:pt x="0" y="16132"/>
                </a:lnTo>
                <a:lnTo>
                  <a:pt x="2059" y="20270"/>
                </a:lnTo>
                <a:lnTo>
                  <a:pt x="41167" y="21101"/>
                </a:lnTo>
                <a:lnTo>
                  <a:pt x="43240" y="17168"/>
                </a:lnTo>
              </a:path>
            </a:pathLst>
          </a:custGeom>
          <a:ln w="7297">
            <a:solidFill>
              <a:srgbClr val="FB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8714489" y="1389142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8714489" y="1420371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8714489" y="1451811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8714489" y="1483041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714489" y="1514269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714489" y="1545506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8714489" y="1576939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714489" y="1608175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714489" y="1639404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714489" y="1702073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8714489" y="1733302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8714489" y="1764538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714489" y="1795972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8714489" y="1827208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8714489" y="1858437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8714489" y="1889666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8714489" y="1921106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8714489" y="1952335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8714489" y="2014800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714489" y="2046234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714489" y="2077470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8714489" y="2108699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714489" y="2139928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714489" y="2171368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714489" y="2202597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8714489" y="2233834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8714489" y="2265062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714489" y="2327732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714489" y="2358961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8714489" y="2390197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8714489" y="2421630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8714489" y="2452866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8714489" y="2484095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8714489" y="2515324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8714489" y="2546765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8714489" y="2577993"/>
            <a:ext cx="31115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832" y="0"/>
                </a:move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428779" y="2263201"/>
            <a:ext cx="29209" cy="10795"/>
          </a:xfrm>
          <a:custGeom>
            <a:avLst/>
            <a:gdLst/>
            <a:ahLst/>
            <a:cxnLst/>
            <a:rect l="l" t="t" r="r" b="b"/>
            <a:pathLst>
              <a:path w="29209" h="10794">
                <a:moveTo>
                  <a:pt x="0" y="10134"/>
                </a:moveTo>
                <a:lnTo>
                  <a:pt x="2277" y="5997"/>
                </a:lnTo>
                <a:lnTo>
                  <a:pt x="6415" y="2064"/>
                </a:lnTo>
                <a:lnTo>
                  <a:pt x="12620" y="0"/>
                </a:lnTo>
                <a:lnTo>
                  <a:pt x="16758" y="204"/>
                </a:lnTo>
                <a:lnTo>
                  <a:pt x="22758" y="2480"/>
                </a:lnTo>
                <a:lnTo>
                  <a:pt x="26889" y="6617"/>
                </a:lnTo>
                <a:lnTo>
                  <a:pt x="28758" y="10755"/>
                </a:lnTo>
              </a:path>
            </a:pathLst>
          </a:custGeom>
          <a:ln w="7296">
            <a:solidFill>
              <a:srgbClr val="F9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414093" y="2264646"/>
            <a:ext cx="635" cy="20955"/>
          </a:xfrm>
          <a:custGeom>
            <a:avLst/>
            <a:gdLst/>
            <a:ahLst/>
            <a:cxnLst/>
            <a:rect l="l" t="t" r="r" b="b"/>
            <a:pathLst>
              <a:path w="634" h="20955">
                <a:moveTo>
                  <a:pt x="0" y="20685"/>
                </a:moveTo>
                <a:lnTo>
                  <a:pt x="620" y="0"/>
                </a:lnTo>
              </a:path>
            </a:pathLst>
          </a:custGeom>
          <a:ln w="7299">
            <a:solidFill>
              <a:srgbClr val="F9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414714" y="2264646"/>
            <a:ext cx="1905" cy="20955"/>
          </a:xfrm>
          <a:custGeom>
            <a:avLst/>
            <a:gdLst/>
            <a:ahLst/>
            <a:cxnLst/>
            <a:rect l="l" t="t" r="r" b="b"/>
            <a:pathLst>
              <a:path w="1904" h="20955">
                <a:moveTo>
                  <a:pt x="1445" y="20685"/>
                </a:moveTo>
                <a:lnTo>
                  <a:pt x="1861" y="10346"/>
                </a:lnTo>
                <a:lnTo>
                  <a:pt x="0" y="0"/>
                </a:lnTo>
              </a:path>
            </a:pathLst>
          </a:custGeom>
          <a:ln w="7299">
            <a:solidFill>
              <a:srgbClr val="F9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430020" y="2354831"/>
            <a:ext cx="80645" cy="175895"/>
          </a:xfrm>
          <a:custGeom>
            <a:avLst/>
            <a:gdLst/>
            <a:ahLst/>
            <a:cxnLst/>
            <a:rect l="l" t="t" r="r" b="b"/>
            <a:pathLst>
              <a:path w="80645" h="175894">
                <a:moveTo>
                  <a:pt x="80283" y="175597"/>
                </a:moveTo>
                <a:lnTo>
                  <a:pt x="17378" y="104857"/>
                </a:lnTo>
                <a:lnTo>
                  <a:pt x="0" y="34125"/>
                </a:lnTo>
                <a:lnTo>
                  <a:pt x="4138" y="0"/>
                </a:lnTo>
              </a:path>
            </a:pathLst>
          </a:custGeom>
          <a:ln w="14597">
            <a:solidFill>
              <a:srgbClr val="01020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635915" y="1849338"/>
            <a:ext cx="823594" cy="404495"/>
          </a:xfrm>
          <a:custGeom>
            <a:avLst/>
            <a:gdLst/>
            <a:ahLst/>
            <a:cxnLst/>
            <a:rect l="l" t="t" r="r" b="b"/>
            <a:pathLst>
              <a:path w="823595" h="404494">
                <a:moveTo>
                  <a:pt x="804039" y="404348"/>
                </a:moveTo>
                <a:lnTo>
                  <a:pt x="804039" y="398351"/>
                </a:lnTo>
                <a:lnTo>
                  <a:pt x="801965" y="327619"/>
                </a:lnTo>
                <a:lnTo>
                  <a:pt x="823068" y="256879"/>
                </a:lnTo>
                <a:lnTo>
                  <a:pt x="819973" y="186140"/>
                </a:lnTo>
                <a:lnTo>
                  <a:pt x="759550" y="115408"/>
                </a:lnTo>
                <a:lnTo>
                  <a:pt x="732865" y="96999"/>
                </a:lnTo>
                <a:lnTo>
                  <a:pt x="663340" y="44676"/>
                </a:lnTo>
                <a:lnTo>
                  <a:pt x="586371" y="22334"/>
                </a:lnTo>
                <a:lnTo>
                  <a:pt x="439679" y="0"/>
                </a:lnTo>
                <a:lnTo>
                  <a:pt x="293185" y="620"/>
                </a:lnTo>
                <a:lnTo>
                  <a:pt x="146494" y="22750"/>
                </a:lnTo>
                <a:lnTo>
                  <a:pt x="21109" y="44676"/>
                </a:lnTo>
                <a:lnTo>
                  <a:pt x="0" y="61013"/>
                </a:lnTo>
              </a:path>
            </a:pathLst>
          </a:custGeom>
          <a:ln w="14593">
            <a:solidFill>
              <a:srgbClr val="01020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763132" y="2398471"/>
            <a:ext cx="33020" cy="30480"/>
          </a:xfrm>
          <a:custGeom>
            <a:avLst/>
            <a:gdLst/>
            <a:ahLst/>
            <a:cxnLst/>
            <a:rect l="l" t="t" r="r" b="b"/>
            <a:pathLst>
              <a:path w="33020" h="30480">
                <a:moveTo>
                  <a:pt x="19868" y="0"/>
                </a:moveTo>
                <a:lnTo>
                  <a:pt x="24218" y="1860"/>
                </a:lnTo>
                <a:lnTo>
                  <a:pt x="32904" y="2480"/>
                </a:lnTo>
                <a:lnTo>
                  <a:pt x="0" y="30404"/>
                </a:lnTo>
              </a:path>
            </a:pathLst>
          </a:custGeom>
          <a:ln w="7297">
            <a:solidFill>
              <a:srgbClr val="F4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761693" y="2400740"/>
            <a:ext cx="31750" cy="27305"/>
          </a:xfrm>
          <a:custGeom>
            <a:avLst/>
            <a:gdLst/>
            <a:ahLst/>
            <a:cxnLst/>
            <a:rect l="l" t="t" r="r" b="b"/>
            <a:pathLst>
              <a:path w="31750" h="27305">
                <a:moveTo>
                  <a:pt x="31444" y="0"/>
                </a:moveTo>
                <a:lnTo>
                  <a:pt x="0" y="26683"/>
                </a:lnTo>
              </a:path>
            </a:pathLst>
          </a:custGeom>
          <a:ln w="7297">
            <a:solidFill>
              <a:srgbClr val="F4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756518" y="2421010"/>
            <a:ext cx="12065" cy="14604"/>
          </a:xfrm>
          <a:custGeom>
            <a:avLst/>
            <a:gdLst/>
            <a:ahLst/>
            <a:cxnLst/>
            <a:rect l="l" t="t" r="r" b="b"/>
            <a:pathLst>
              <a:path w="12065" h="14605">
                <a:moveTo>
                  <a:pt x="0" y="0"/>
                </a:moveTo>
                <a:lnTo>
                  <a:pt x="11787" y="14067"/>
                </a:lnTo>
              </a:path>
            </a:pathLst>
          </a:custGeom>
          <a:ln w="7298">
            <a:solidFill>
              <a:srgbClr val="F4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781759" y="2447897"/>
            <a:ext cx="3175" cy="3175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3109" y="211"/>
                </a:moveTo>
                <a:lnTo>
                  <a:pt x="204" y="0"/>
                </a:lnTo>
                <a:lnTo>
                  <a:pt x="0" y="2896"/>
                </a:lnTo>
                <a:lnTo>
                  <a:pt x="2897" y="3108"/>
                </a:lnTo>
                <a:lnTo>
                  <a:pt x="3109" y="211"/>
                </a:lnTo>
              </a:path>
            </a:pathLst>
          </a:custGeom>
          <a:ln w="7297">
            <a:solidFill>
              <a:srgbClr val="F4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797897" y="2441491"/>
            <a:ext cx="40640" cy="38100"/>
          </a:xfrm>
          <a:custGeom>
            <a:avLst/>
            <a:gdLst/>
            <a:ahLst/>
            <a:cxnLst/>
            <a:rect l="l" t="t" r="r" b="b"/>
            <a:pathLst>
              <a:path w="40640" h="38100">
                <a:moveTo>
                  <a:pt x="35386" y="3305"/>
                </a:moveTo>
                <a:lnTo>
                  <a:pt x="29795" y="0"/>
                </a:lnTo>
                <a:lnTo>
                  <a:pt x="22349" y="824"/>
                </a:lnTo>
                <a:lnTo>
                  <a:pt x="13247" y="5786"/>
                </a:lnTo>
                <a:lnTo>
                  <a:pt x="8488" y="9923"/>
                </a:lnTo>
                <a:lnTo>
                  <a:pt x="2072" y="17993"/>
                </a:lnTo>
                <a:lnTo>
                  <a:pt x="0" y="25231"/>
                </a:lnTo>
                <a:lnTo>
                  <a:pt x="2489" y="31228"/>
                </a:lnTo>
                <a:lnTo>
                  <a:pt x="5174" y="34329"/>
                </a:lnTo>
                <a:lnTo>
                  <a:pt x="10547" y="37642"/>
                </a:lnTo>
                <a:lnTo>
                  <a:pt x="18006" y="36810"/>
                </a:lnTo>
                <a:lnTo>
                  <a:pt x="27109" y="31849"/>
                </a:lnTo>
                <a:lnTo>
                  <a:pt x="31867" y="27712"/>
                </a:lnTo>
                <a:lnTo>
                  <a:pt x="38276" y="19649"/>
                </a:lnTo>
                <a:lnTo>
                  <a:pt x="40342" y="12404"/>
                </a:lnTo>
                <a:lnTo>
                  <a:pt x="38071" y="6406"/>
                </a:lnTo>
                <a:lnTo>
                  <a:pt x="1656" y="23786"/>
                </a:lnTo>
                <a:lnTo>
                  <a:pt x="2489" y="31228"/>
                </a:lnTo>
              </a:path>
            </a:pathLst>
          </a:custGeom>
          <a:ln w="7297">
            <a:solidFill>
              <a:srgbClr val="F4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803072" y="2447897"/>
            <a:ext cx="34290" cy="30480"/>
          </a:xfrm>
          <a:custGeom>
            <a:avLst/>
            <a:gdLst/>
            <a:ahLst/>
            <a:cxnLst/>
            <a:rect l="l" t="t" r="r" b="b"/>
            <a:pathLst>
              <a:path w="34290" h="30480">
                <a:moveTo>
                  <a:pt x="0" y="27923"/>
                </a:moveTo>
                <a:lnTo>
                  <a:pt x="4132" y="29784"/>
                </a:lnTo>
                <a:lnTo>
                  <a:pt x="7037" y="29995"/>
                </a:lnTo>
                <a:lnTo>
                  <a:pt x="11584" y="28959"/>
                </a:lnTo>
                <a:lnTo>
                  <a:pt x="33927" y="4553"/>
                </a:lnTo>
                <a:lnTo>
                  <a:pt x="32897" y="0"/>
                </a:lnTo>
              </a:path>
            </a:pathLst>
          </a:custGeom>
          <a:ln w="7297">
            <a:solidFill>
              <a:srgbClr val="F4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843626" y="2477681"/>
            <a:ext cx="88900" cy="53340"/>
          </a:xfrm>
          <a:custGeom>
            <a:avLst/>
            <a:gdLst/>
            <a:ahLst/>
            <a:cxnLst/>
            <a:rect l="l" t="t" r="r" b="b"/>
            <a:pathLst>
              <a:path w="88900" h="53339">
                <a:moveTo>
                  <a:pt x="88765" y="52746"/>
                </a:moveTo>
                <a:lnTo>
                  <a:pt x="0" y="0"/>
                </a:lnTo>
              </a:path>
            </a:pathLst>
          </a:custGeom>
          <a:ln w="1459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635915" y="1818934"/>
            <a:ext cx="1124585" cy="578485"/>
          </a:xfrm>
          <a:custGeom>
            <a:avLst/>
            <a:gdLst/>
            <a:ahLst/>
            <a:cxnLst/>
            <a:rect l="l" t="t" r="r" b="b"/>
            <a:pathLst>
              <a:path w="1124584" h="578485">
                <a:moveTo>
                  <a:pt x="1124122" y="578296"/>
                </a:moveTo>
                <a:lnTo>
                  <a:pt x="1117085" y="570022"/>
                </a:lnTo>
                <a:lnTo>
                  <a:pt x="1093289" y="499283"/>
                </a:lnTo>
                <a:lnTo>
                  <a:pt x="1078188" y="428755"/>
                </a:lnTo>
                <a:lnTo>
                  <a:pt x="1050466" y="358023"/>
                </a:lnTo>
                <a:lnTo>
                  <a:pt x="1034531" y="287284"/>
                </a:lnTo>
                <a:lnTo>
                  <a:pt x="1026050" y="232268"/>
                </a:lnTo>
                <a:lnTo>
                  <a:pt x="1023976" y="216552"/>
                </a:lnTo>
                <a:lnTo>
                  <a:pt x="975977" y="145812"/>
                </a:lnTo>
                <a:lnTo>
                  <a:pt x="879556" y="87076"/>
                </a:lnTo>
                <a:lnTo>
                  <a:pt x="862177" y="75080"/>
                </a:lnTo>
                <a:lnTo>
                  <a:pt x="732865" y="27712"/>
                </a:lnTo>
                <a:lnTo>
                  <a:pt x="625274" y="4341"/>
                </a:lnTo>
                <a:lnTo>
                  <a:pt x="586371" y="1028"/>
                </a:lnTo>
                <a:lnTo>
                  <a:pt x="439679" y="0"/>
                </a:lnTo>
                <a:lnTo>
                  <a:pt x="367885" y="4341"/>
                </a:lnTo>
                <a:lnTo>
                  <a:pt x="293185" y="9923"/>
                </a:lnTo>
                <a:lnTo>
                  <a:pt x="146494" y="39919"/>
                </a:lnTo>
                <a:lnTo>
                  <a:pt x="0" y="66594"/>
                </a:lnTo>
              </a:path>
            </a:pathLst>
          </a:custGeom>
          <a:ln w="1459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8370407" y="2464241"/>
            <a:ext cx="12065" cy="42545"/>
          </a:xfrm>
          <a:custGeom>
            <a:avLst/>
            <a:gdLst/>
            <a:ahLst/>
            <a:cxnLst/>
            <a:rect l="l" t="t" r="r" b="b"/>
            <a:pathLst>
              <a:path w="12065" h="42544">
                <a:moveTo>
                  <a:pt x="0" y="5997"/>
                </a:moveTo>
                <a:lnTo>
                  <a:pt x="4335" y="4757"/>
                </a:lnTo>
                <a:lnTo>
                  <a:pt x="11795" y="0"/>
                </a:lnTo>
                <a:lnTo>
                  <a:pt x="3094" y="42188"/>
                </a:lnTo>
              </a:path>
            </a:pathLst>
          </a:custGeom>
          <a:ln w="7298">
            <a:solidFill>
              <a:srgbClr val="F8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8371443" y="2465686"/>
            <a:ext cx="8890" cy="40640"/>
          </a:xfrm>
          <a:custGeom>
            <a:avLst/>
            <a:gdLst/>
            <a:ahLst/>
            <a:cxnLst/>
            <a:rect l="l" t="t" r="r" b="b"/>
            <a:pathLst>
              <a:path w="8890" h="40639">
                <a:moveTo>
                  <a:pt x="8277" y="0"/>
                </a:moveTo>
                <a:lnTo>
                  <a:pt x="0" y="40334"/>
                </a:lnTo>
              </a:path>
            </a:pathLst>
          </a:custGeom>
          <a:ln w="7299">
            <a:solidFill>
              <a:srgbClr val="F8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8363370" y="2504365"/>
            <a:ext cx="18415" cy="3810"/>
          </a:xfrm>
          <a:custGeom>
            <a:avLst/>
            <a:gdLst/>
            <a:ahLst/>
            <a:cxnLst/>
            <a:rect l="l" t="t" r="r" b="b"/>
            <a:pathLst>
              <a:path w="18415" h="3810">
                <a:moveTo>
                  <a:pt x="0" y="0"/>
                </a:moveTo>
                <a:lnTo>
                  <a:pt x="18212" y="3721"/>
                </a:lnTo>
              </a:path>
            </a:pathLst>
          </a:custGeom>
          <a:ln w="7296">
            <a:solidFill>
              <a:srgbClr val="F8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8399998" y="2508086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2480" y="0"/>
                </a:moveTo>
                <a:lnTo>
                  <a:pt x="0" y="1656"/>
                </a:lnTo>
                <a:lnTo>
                  <a:pt x="1649" y="4137"/>
                </a:lnTo>
                <a:lnTo>
                  <a:pt x="4138" y="2480"/>
                </a:lnTo>
                <a:lnTo>
                  <a:pt x="2480" y="0"/>
                </a:lnTo>
              </a:path>
            </a:pathLst>
          </a:custGeom>
          <a:ln w="7297">
            <a:solidFill>
              <a:srgbClr val="F8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8419435" y="2474165"/>
            <a:ext cx="29845" cy="45085"/>
          </a:xfrm>
          <a:custGeom>
            <a:avLst/>
            <a:gdLst/>
            <a:ahLst/>
            <a:cxnLst/>
            <a:rect l="l" t="t" r="r" b="b"/>
            <a:pathLst>
              <a:path w="29845" h="45085">
                <a:moveTo>
                  <a:pt x="10970" y="0"/>
                </a:moveTo>
                <a:lnTo>
                  <a:pt x="2905" y="19240"/>
                </a:lnTo>
                <a:lnTo>
                  <a:pt x="7664" y="15927"/>
                </a:lnTo>
                <a:lnTo>
                  <a:pt x="14080" y="15307"/>
                </a:lnTo>
                <a:lnTo>
                  <a:pt x="20072" y="16547"/>
                </a:lnTo>
                <a:lnTo>
                  <a:pt x="25868" y="19648"/>
                </a:lnTo>
                <a:lnTo>
                  <a:pt x="28976" y="24617"/>
                </a:lnTo>
                <a:lnTo>
                  <a:pt x="29795" y="31023"/>
                </a:lnTo>
                <a:lnTo>
                  <a:pt x="28976" y="34956"/>
                </a:lnTo>
                <a:lnTo>
                  <a:pt x="25663" y="40750"/>
                </a:lnTo>
                <a:lnTo>
                  <a:pt x="20904" y="43851"/>
                </a:lnTo>
                <a:lnTo>
                  <a:pt x="14277" y="44675"/>
                </a:lnTo>
                <a:lnTo>
                  <a:pt x="8283" y="43435"/>
                </a:lnTo>
                <a:lnTo>
                  <a:pt x="2700" y="40129"/>
                </a:lnTo>
                <a:lnTo>
                  <a:pt x="1043" y="37641"/>
                </a:lnTo>
                <a:lnTo>
                  <a:pt x="0" y="33300"/>
                </a:lnTo>
                <a:lnTo>
                  <a:pt x="423" y="31235"/>
                </a:lnTo>
                <a:lnTo>
                  <a:pt x="2700" y="29783"/>
                </a:lnTo>
                <a:lnTo>
                  <a:pt x="4356" y="32059"/>
                </a:lnTo>
                <a:lnTo>
                  <a:pt x="1867" y="33716"/>
                </a:lnTo>
              </a:path>
            </a:pathLst>
          </a:custGeom>
          <a:ln w="7298">
            <a:solidFill>
              <a:srgbClr val="F8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8433713" y="2490713"/>
            <a:ext cx="13970" cy="28575"/>
          </a:xfrm>
          <a:custGeom>
            <a:avLst/>
            <a:gdLst/>
            <a:ahLst/>
            <a:cxnLst/>
            <a:rect l="l" t="t" r="r" b="b"/>
            <a:pathLst>
              <a:path w="13970" h="28575">
                <a:moveTo>
                  <a:pt x="5795" y="0"/>
                </a:moveTo>
                <a:lnTo>
                  <a:pt x="9525" y="2692"/>
                </a:lnTo>
                <a:lnTo>
                  <a:pt x="12627" y="7654"/>
                </a:lnTo>
                <a:lnTo>
                  <a:pt x="13458" y="14067"/>
                </a:lnTo>
                <a:lnTo>
                  <a:pt x="12627" y="17993"/>
                </a:lnTo>
                <a:lnTo>
                  <a:pt x="9320" y="23786"/>
                </a:lnTo>
                <a:lnTo>
                  <a:pt x="4554" y="26887"/>
                </a:lnTo>
                <a:lnTo>
                  <a:pt x="0" y="28127"/>
                </a:lnTo>
              </a:path>
            </a:pathLst>
          </a:custGeom>
          <a:ln w="7298">
            <a:solidFill>
              <a:srgbClr val="F8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8430406" y="2474165"/>
            <a:ext cx="20320" cy="4445"/>
          </a:xfrm>
          <a:custGeom>
            <a:avLst/>
            <a:gdLst/>
            <a:ahLst/>
            <a:cxnLst/>
            <a:rect l="l" t="t" r="r" b="b"/>
            <a:pathLst>
              <a:path w="20320" h="4444">
                <a:moveTo>
                  <a:pt x="0" y="0"/>
                </a:moveTo>
                <a:lnTo>
                  <a:pt x="20065" y="4136"/>
                </a:lnTo>
              </a:path>
            </a:pathLst>
          </a:custGeom>
          <a:ln w="7296">
            <a:solidFill>
              <a:srgbClr val="F8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429997" y="2476032"/>
            <a:ext cx="20955" cy="2540"/>
          </a:xfrm>
          <a:custGeom>
            <a:avLst/>
            <a:gdLst/>
            <a:ahLst/>
            <a:cxnLst/>
            <a:rect l="l" t="t" r="r" b="b"/>
            <a:pathLst>
              <a:path w="20954" h="2539">
                <a:moveTo>
                  <a:pt x="0" y="0"/>
                </a:moveTo>
                <a:lnTo>
                  <a:pt x="10131" y="2064"/>
                </a:lnTo>
                <a:lnTo>
                  <a:pt x="20474" y="2269"/>
                </a:lnTo>
              </a:path>
            </a:pathLst>
          </a:custGeom>
          <a:ln w="7296">
            <a:solidFill>
              <a:srgbClr val="F8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8475515" y="2508706"/>
            <a:ext cx="122555" cy="22225"/>
          </a:xfrm>
          <a:custGeom>
            <a:avLst/>
            <a:gdLst/>
            <a:ahLst/>
            <a:cxnLst/>
            <a:rect l="l" t="t" r="r" b="b"/>
            <a:pathLst>
              <a:path w="122554" h="22225">
                <a:moveTo>
                  <a:pt x="122282" y="21721"/>
                </a:moveTo>
                <a:lnTo>
                  <a:pt x="66203" y="13651"/>
                </a:lnTo>
                <a:lnTo>
                  <a:pt x="0" y="0"/>
                </a:lnTo>
              </a:path>
            </a:pathLst>
          </a:custGeom>
          <a:ln w="7296">
            <a:solidFill>
              <a:srgbClr val="01020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913794" y="1790390"/>
            <a:ext cx="13970" cy="43180"/>
          </a:xfrm>
          <a:custGeom>
            <a:avLst/>
            <a:gdLst/>
            <a:ahLst/>
            <a:cxnLst/>
            <a:rect l="l" t="t" r="r" b="b"/>
            <a:pathLst>
              <a:path w="13970" h="43180">
                <a:moveTo>
                  <a:pt x="0" y="9098"/>
                </a:moveTo>
                <a:lnTo>
                  <a:pt x="3926" y="6617"/>
                </a:lnTo>
                <a:lnTo>
                  <a:pt x="9518" y="0"/>
                </a:lnTo>
                <a:lnTo>
                  <a:pt x="13445" y="43020"/>
                </a:lnTo>
              </a:path>
            </a:pathLst>
          </a:custGeom>
          <a:ln w="7298">
            <a:solidFill>
              <a:srgbClr val="F9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921451" y="1792666"/>
            <a:ext cx="3810" cy="41275"/>
          </a:xfrm>
          <a:custGeom>
            <a:avLst/>
            <a:gdLst/>
            <a:ahLst/>
            <a:cxnLst/>
            <a:rect l="l" t="t" r="r" b="b"/>
            <a:pathLst>
              <a:path w="3809" h="41275">
                <a:moveTo>
                  <a:pt x="0" y="0"/>
                </a:moveTo>
                <a:lnTo>
                  <a:pt x="3721" y="40743"/>
                </a:lnTo>
              </a:path>
            </a:pathLst>
          </a:custGeom>
          <a:ln w="7299">
            <a:solidFill>
              <a:srgbClr val="F9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917101" y="1832585"/>
            <a:ext cx="18415" cy="1905"/>
          </a:xfrm>
          <a:custGeom>
            <a:avLst/>
            <a:gdLst/>
            <a:ahLst/>
            <a:cxnLst/>
            <a:rect l="l" t="t" r="r" b="b"/>
            <a:pathLst>
              <a:path w="18415" h="1905">
                <a:moveTo>
                  <a:pt x="0" y="1649"/>
                </a:moveTo>
                <a:lnTo>
                  <a:pt x="18415" y="0"/>
                </a:lnTo>
              </a:path>
            </a:pathLst>
          </a:custGeom>
          <a:ln w="7296">
            <a:solidFill>
              <a:srgbClr val="F9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953728" y="1826588"/>
            <a:ext cx="4445" cy="4445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1861" y="0"/>
                </a:moveTo>
                <a:lnTo>
                  <a:pt x="0" y="2269"/>
                </a:lnTo>
                <a:lnTo>
                  <a:pt x="2269" y="4129"/>
                </a:lnTo>
                <a:lnTo>
                  <a:pt x="4138" y="1860"/>
                </a:lnTo>
                <a:lnTo>
                  <a:pt x="1861" y="0"/>
                </a:lnTo>
              </a:path>
            </a:pathLst>
          </a:custGeom>
          <a:ln w="7297">
            <a:solidFill>
              <a:srgbClr val="F9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970276" y="1785837"/>
            <a:ext cx="29845" cy="42545"/>
          </a:xfrm>
          <a:custGeom>
            <a:avLst/>
            <a:gdLst/>
            <a:ahLst/>
            <a:cxnLst/>
            <a:rect l="l" t="t" r="r" b="b"/>
            <a:pathLst>
              <a:path w="29845" h="42544">
                <a:moveTo>
                  <a:pt x="2277" y="0"/>
                </a:moveTo>
                <a:lnTo>
                  <a:pt x="0" y="20889"/>
                </a:lnTo>
                <a:lnTo>
                  <a:pt x="3729" y="16344"/>
                </a:lnTo>
                <a:lnTo>
                  <a:pt x="9729" y="13856"/>
                </a:lnTo>
                <a:lnTo>
                  <a:pt x="29590" y="28543"/>
                </a:lnTo>
                <a:lnTo>
                  <a:pt x="28137" y="34745"/>
                </a:lnTo>
                <a:lnTo>
                  <a:pt x="24414" y="39298"/>
                </a:lnTo>
                <a:lnTo>
                  <a:pt x="18415" y="41779"/>
                </a:lnTo>
                <a:lnTo>
                  <a:pt x="12211" y="42399"/>
                </a:lnTo>
                <a:lnTo>
                  <a:pt x="5999" y="40955"/>
                </a:lnTo>
                <a:lnTo>
                  <a:pt x="3729" y="39094"/>
                </a:lnTo>
                <a:lnTo>
                  <a:pt x="1240" y="35161"/>
                </a:lnTo>
                <a:lnTo>
                  <a:pt x="1036" y="33096"/>
                </a:lnTo>
                <a:lnTo>
                  <a:pt x="2897" y="30820"/>
                </a:lnTo>
                <a:lnTo>
                  <a:pt x="5174" y="32680"/>
                </a:lnTo>
                <a:lnTo>
                  <a:pt x="3313" y="34957"/>
                </a:lnTo>
              </a:path>
            </a:pathLst>
          </a:custGeom>
          <a:ln w="7298">
            <a:solidFill>
              <a:srgbClr val="F9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986004" y="1799073"/>
            <a:ext cx="12065" cy="28575"/>
          </a:xfrm>
          <a:custGeom>
            <a:avLst/>
            <a:gdLst/>
            <a:ahLst/>
            <a:cxnLst/>
            <a:rect l="l" t="t" r="r" b="b"/>
            <a:pathLst>
              <a:path w="12065" h="28575">
                <a:moveTo>
                  <a:pt x="0" y="0"/>
                </a:moveTo>
                <a:lnTo>
                  <a:pt x="4342" y="1656"/>
                </a:lnTo>
                <a:lnTo>
                  <a:pt x="8897" y="5377"/>
                </a:lnTo>
                <a:lnTo>
                  <a:pt x="11380" y="11382"/>
                </a:lnTo>
                <a:lnTo>
                  <a:pt x="11788" y="15512"/>
                </a:lnTo>
                <a:lnTo>
                  <a:pt x="10343" y="21721"/>
                </a:lnTo>
                <a:lnTo>
                  <a:pt x="6620" y="26267"/>
                </a:lnTo>
                <a:lnTo>
                  <a:pt x="2686" y="28543"/>
                </a:lnTo>
              </a:path>
            </a:pathLst>
          </a:custGeom>
          <a:ln w="7298">
            <a:solidFill>
              <a:srgbClr val="F9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972552" y="1783976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4" h="1905">
                <a:moveTo>
                  <a:pt x="0" y="1860"/>
                </a:moveTo>
                <a:lnTo>
                  <a:pt x="20481" y="0"/>
                </a:lnTo>
              </a:path>
            </a:pathLst>
          </a:custGeom>
          <a:ln w="7296">
            <a:solidFill>
              <a:srgbClr val="F9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972765" y="1783976"/>
            <a:ext cx="20320" cy="4445"/>
          </a:xfrm>
          <a:custGeom>
            <a:avLst/>
            <a:gdLst/>
            <a:ahLst/>
            <a:cxnLst/>
            <a:rect l="l" t="t" r="r" b="b"/>
            <a:pathLst>
              <a:path w="20320" h="4444">
                <a:moveTo>
                  <a:pt x="0" y="3932"/>
                </a:moveTo>
                <a:lnTo>
                  <a:pt x="10137" y="3101"/>
                </a:lnTo>
                <a:lnTo>
                  <a:pt x="20269" y="0"/>
                </a:lnTo>
              </a:path>
            </a:pathLst>
          </a:custGeom>
          <a:ln w="7296">
            <a:solidFill>
              <a:srgbClr val="F9F7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027361" y="1791543"/>
            <a:ext cx="1315085" cy="687070"/>
          </a:xfrm>
          <a:custGeom>
            <a:avLst/>
            <a:gdLst/>
            <a:ahLst/>
            <a:cxnLst/>
            <a:rect l="l" t="t" r="r" b="b"/>
            <a:pathLst>
              <a:path w="1315084" h="687069">
                <a:moveTo>
                  <a:pt x="1314681" y="686467"/>
                </a:moveTo>
                <a:lnTo>
                  <a:pt x="1258813" y="669918"/>
                </a:lnTo>
                <a:lnTo>
                  <a:pt x="1221776" y="656267"/>
                </a:lnTo>
                <a:lnTo>
                  <a:pt x="1120179" y="599186"/>
                </a:lnTo>
                <a:lnTo>
                  <a:pt x="1075078" y="556786"/>
                </a:lnTo>
                <a:lnTo>
                  <a:pt x="1027495" y="457919"/>
                </a:lnTo>
                <a:lnTo>
                  <a:pt x="995007" y="387187"/>
                </a:lnTo>
                <a:lnTo>
                  <a:pt x="928387" y="324518"/>
                </a:lnTo>
                <a:lnTo>
                  <a:pt x="917833" y="316448"/>
                </a:lnTo>
                <a:lnTo>
                  <a:pt x="882030" y="245708"/>
                </a:lnTo>
                <a:lnTo>
                  <a:pt x="856790" y="174976"/>
                </a:lnTo>
                <a:lnTo>
                  <a:pt x="781893" y="113132"/>
                </a:lnTo>
                <a:lnTo>
                  <a:pt x="635202" y="55635"/>
                </a:lnTo>
                <a:lnTo>
                  <a:pt x="563605" y="33505"/>
                </a:lnTo>
                <a:lnTo>
                  <a:pt x="488708" y="21305"/>
                </a:lnTo>
                <a:lnTo>
                  <a:pt x="342017" y="0"/>
                </a:lnTo>
                <a:lnTo>
                  <a:pt x="195523" y="415"/>
                </a:lnTo>
                <a:lnTo>
                  <a:pt x="48832" y="11791"/>
                </a:lnTo>
                <a:lnTo>
                  <a:pt x="0" y="16132"/>
                </a:lnTo>
              </a:path>
            </a:pathLst>
          </a:custGeom>
          <a:ln w="14594">
            <a:solidFill>
              <a:srgbClr val="01020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636513" y="1824633"/>
            <a:ext cx="251460" cy="51435"/>
          </a:xfrm>
          <a:custGeom>
            <a:avLst/>
            <a:gdLst/>
            <a:ahLst/>
            <a:cxnLst/>
            <a:rect l="l" t="t" r="r" b="b"/>
            <a:pathLst>
              <a:path w="251459" h="51435">
                <a:moveTo>
                  <a:pt x="251185" y="0"/>
                </a:moveTo>
                <a:lnTo>
                  <a:pt x="248901" y="415"/>
                </a:lnTo>
                <a:lnTo>
                  <a:pt x="146494" y="22961"/>
                </a:lnTo>
                <a:lnTo>
                  <a:pt x="0" y="50878"/>
                </a:lnTo>
              </a:path>
            </a:pathLst>
          </a:custGeom>
          <a:ln w="14593">
            <a:solidFill>
              <a:srgbClr val="010202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003588" y="2414392"/>
            <a:ext cx="33655" cy="42545"/>
          </a:xfrm>
          <a:custGeom>
            <a:avLst/>
            <a:gdLst/>
            <a:ahLst/>
            <a:cxnLst/>
            <a:rect l="l" t="t" r="r" b="b"/>
            <a:pathLst>
              <a:path w="33654" h="42544">
                <a:moveTo>
                  <a:pt x="6210" y="2072"/>
                </a:moveTo>
                <a:lnTo>
                  <a:pt x="1240" y="6413"/>
                </a:lnTo>
                <a:lnTo>
                  <a:pt x="0" y="13651"/>
                </a:lnTo>
                <a:lnTo>
                  <a:pt x="2072" y="23990"/>
                </a:lnTo>
                <a:lnTo>
                  <a:pt x="4554" y="29579"/>
                </a:lnTo>
                <a:lnTo>
                  <a:pt x="10554" y="38262"/>
                </a:lnTo>
                <a:lnTo>
                  <a:pt x="16758" y="42195"/>
                </a:lnTo>
                <a:lnTo>
                  <a:pt x="23174" y="41779"/>
                </a:lnTo>
                <a:lnTo>
                  <a:pt x="26896" y="40130"/>
                </a:lnTo>
                <a:lnTo>
                  <a:pt x="31867" y="35781"/>
                </a:lnTo>
                <a:lnTo>
                  <a:pt x="33108" y="28543"/>
                </a:lnTo>
                <a:lnTo>
                  <a:pt x="31036" y="18204"/>
                </a:lnTo>
                <a:lnTo>
                  <a:pt x="28554" y="12615"/>
                </a:lnTo>
                <a:lnTo>
                  <a:pt x="22554" y="3932"/>
                </a:lnTo>
                <a:lnTo>
                  <a:pt x="16350" y="0"/>
                </a:lnTo>
                <a:lnTo>
                  <a:pt x="9934" y="415"/>
                </a:lnTo>
                <a:lnTo>
                  <a:pt x="15934" y="40334"/>
                </a:lnTo>
                <a:lnTo>
                  <a:pt x="23174" y="41779"/>
                </a:lnTo>
              </a:path>
            </a:pathLst>
          </a:custGeom>
          <a:ln w="7298">
            <a:solidFill>
              <a:srgbClr val="F8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013523" y="2414808"/>
            <a:ext cx="21590" cy="40005"/>
          </a:xfrm>
          <a:custGeom>
            <a:avLst/>
            <a:gdLst/>
            <a:ahLst/>
            <a:cxnLst/>
            <a:rect l="l" t="t" r="r" b="b"/>
            <a:pathLst>
              <a:path w="21590" h="40005">
                <a:moveTo>
                  <a:pt x="16962" y="39714"/>
                </a:moveTo>
                <a:lnTo>
                  <a:pt x="20065" y="36197"/>
                </a:lnTo>
                <a:lnTo>
                  <a:pt x="21101" y="33505"/>
                </a:lnTo>
                <a:lnTo>
                  <a:pt x="21305" y="28952"/>
                </a:lnTo>
                <a:lnTo>
                  <a:pt x="19239" y="18613"/>
                </a:lnTo>
                <a:lnTo>
                  <a:pt x="16758" y="13031"/>
                </a:lnTo>
                <a:lnTo>
                  <a:pt x="10758" y="4341"/>
                </a:lnTo>
                <a:lnTo>
                  <a:pt x="7240" y="1444"/>
                </a:lnTo>
                <a:lnTo>
                  <a:pt x="4546" y="415"/>
                </a:lnTo>
                <a:lnTo>
                  <a:pt x="0" y="0"/>
                </a:lnTo>
              </a:path>
            </a:pathLst>
          </a:custGeom>
          <a:ln w="7298">
            <a:solidFill>
              <a:srgbClr val="F8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054281" y="2439419"/>
            <a:ext cx="3810" cy="3810"/>
          </a:xfrm>
          <a:custGeom>
            <a:avLst/>
            <a:gdLst/>
            <a:ahLst/>
            <a:cxnLst/>
            <a:rect l="l" t="t" r="r" b="b"/>
            <a:pathLst>
              <a:path w="3809" h="3810">
                <a:moveTo>
                  <a:pt x="1036" y="0"/>
                </a:moveTo>
                <a:lnTo>
                  <a:pt x="0" y="2692"/>
                </a:lnTo>
                <a:lnTo>
                  <a:pt x="2694" y="3721"/>
                </a:lnTo>
                <a:lnTo>
                  <a:pt x="3723" y="1036"/>
                </a:lnTo>
                <a:lnTo>
                  <a:pt x="1036" y="0"/>
                </a:lnTo>
              </a:path>
            </a:pathLst>
          </a:custGeom>
          <a:ln w="7297">
            <a:solidFill>
              <a:srgbClr val="F8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060273" y="2389985"/>
            <a:ext cx="33655" cy="42545"/>
          </a:xfrm>
          <a:custGeom>
            <a:avLst/>
            <a:gdLst/>
            <a:ahLst/>
            <a:cxnLst/>
            <a:rect l="l" t="t" r="r" b="b"/>
            <a:pathLst>
              <a:path w="33654" h="42544">
                <a:moveTo>
                  <a:pt x="6212" y="2276"/>
                </a:moveTo>
                <a:lnTo>
                  <a:pt x="1241" y="6413"/>
                </a:lnTo>
                <a:lnTo>
                  <a:pt x="0" y="13863"/>
                </a:lnTo>
                <a:lnTo>
                  <a:pt x="2080" y="23998"/>
                </a:lnTo>
                <a:lnTo>
                  <a:pt x="4555" y="29784"/>
                </a:lnTo>
                <a:lnTo>
                  <a:pt x="10562" y="38262"/>
                </a:lnTo>
                <a:lnTo>
                  <a:pt x="16766" y="42399"/>
                </a:lnTo>
                <a:lnTo>
                  <a:pt x="23182" y="41779"/>
                </a:lnTo>
                <a:lnTo>
                  <a:pt x="26904" y="40130"/>
                </a:lnTo>
                <a:lnTo>
                  <a:pt x="31868" y="35781"/>
                </a:lnTo>
                <a:lnTo>
                  <a:pt x="33117" y="28543"/>
                </a:lnTo>
                <a:lnTo>
                  <a:pt x="31036" y="18409"/>
                </a:lnTo>
                <a:lnTo>
                  <a:pt x="28562" y="12622"/>
                </a:lnTo>
                <a:lnTo>
                  <a:pt x="22562" y="4137"/>
                </a:lnTo>
                <a:lnTo>
                  <a:pt x="16350" y="0"/>
                </a:lnTo>
                <a:lnTo>
                  <a:pt x="9942" y="620"/>
                </a:lnTo>
                <a:lnTo>
                  <a:pt x="15942" y="40539"/>
                </a:lnTo>
                <a:lnTo>
                  <a:pt x="23182" y="41779"/>
                </a:lnTo>
              </a:path>
            </a:pathLst>
          </a:custGeom>
          <a:ln w="7298">
            <a:solidFill>
              <a:srgbClr val="F8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7070215" y="2390605"/>
            <a:ext cx="21590" cy="40005"/>
          </a:xfrm>
          <a:custGeom>
            <a:avLst/>
            <a:gdLst/>
            <a:ahLst/>
            <a:cxnLst/>
            <a:rect l="l" t="t" r="r" b="b"/>
            <a:pathLst>
              <a:path w="21590" h="40005">
                <a:moveTo>
                  <a:pt x="16962" y="39510"/>
                </a:moveTo>
                <a:lnTo>
                  <a:pt x="20064" y="35993"/>
                </a:lnTo>
                <a:lnTo>
                  <a:pt x="21093" y="33301"/>
                </a:lnTo>
                <a:lnTo>
                  <a:pt x="21305" y="28755"/>
                </a:lnTo>
                <a:lnTo>
                  <a:pt x="19233" y="18620"/>
                </a:lnTo>
                <a:lnTo>
                  <a:pt x="16758" y="12827"/>
                </a:lnTo>
                <a:lnTo>
                  <a:pt x="10751" y="4348"/>
                </a:lnTo>
                <a:lnTo>
                  <a:pt x="7240" y="1240"/>
                </a:lnTo>
                <a:lnTo>
                  <a:pt x="4547" y="211"/>
                </a:lnTo>
                <a:lnTo>
                  <a:pt x="0" y="0"/>
                </a:lnTo>
              </a:path>
            </a:pathLst>
          </a:custGeom>
          <a:ln w="7298">
            <a:solidFill>
              <a:srgbClr val="F8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097937" y="2373853"/>
            <a:ext cx="33655" cy="42545"/>
          </a:xfrm>
          <a:custGeom>
            <a:avLst/>
            <a:gdLst/>
            <a:ahLst/>
            <a:cxnLst/>
            <a:rect l="l" t="t" r="r" b="b"/>
            <a:pathLst>
              <a:path w="33654" h="42544">
                <a:moveTo>
                  <a:pt x="6212" y="2072"/>
                </a:moveTo>
                <a:lnTo>
                  <a:pt x="1452" y="6413"/>
                </a:lnTo>
                <a:lnTo>
                  <a:pt x="0" y="13651"/>
                </a:lnTo>
                <a:lnTo>
                  <a:pt x="2277" y="23998"/>
                </a:lnTo>
                <a:lnTo>
                  <a:pt x="4554" y="29579"/>
                </a:lnTo>
                <a:lnTo>
                  <a:pt x="10554" y="38270"/>
                </a:lnTo>
                <a:lnTo>
                  <a:pt x="16751" y="42195"/>
                </a:lnTo>
                <a:lnTo>
                  <a:pt x="23167" y="41779"/>
                </a:lnTo>
                <a:lnTo>
                  <a:pt x="27102" y="40130"/>
                </a:lnTo>
                <a:lnTo>
                  <a:pt x="31868" y="35781"/>
                </a:lnTo>
                <a:lnTo>
                  <a:pt x="33313" y="28543"/>
                </a:lnTo>
                <a:lnTo>
                  <a:pt x="31036" y="18204"/>
                </a:lnTo>
                <a:lnTo>
                  <a:pt x="28555" y="12615"/>
                </a:lnTo>
                <a:lnTo>
                  <a:pt x="22759" y="3932"/>
                </a:lnTo>
                <a:lnTo>
                  <a:pt x="16555" y="0"/>
                </a:lnTo>
                <a:lnTo>
                  <a:pt x="9934" y="415"/>
                </a:lnTo>
                <a:lnTo>
                  <a:pt x="15934" y="40334"/>
                </a:lnTo>
                <a:lnTo>
                  <a:pt x="23167" y="41779"/>
                </a:lnTo>
              </a:path>
            </a:pathLst>
          </a:custGeom>
          <a:ln w="7298">
            <a:solidFill>
              <a:srgbClr val="F8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107871" y="2374269"/>
            <a:ext cx="21590" cy="40005"/>
          </a:xfrm>
          <a:custGeom>
            <a:avLst/>
            <a:gdLst/>
            <a:ahLst/>
            <a:cxnLst/>
            <a:rect l="l" t="t" r="r" b="b"/>
            <a:pathLst>
              <a:path w="21590" h="40005">
                <a:moveTo>
                  <a:pt x="17168" y="39714"/>
                </a:moveTo>
                <a:lnTo>
                  <a:pt x="20066" y="36197"/>
                </a:lnTo>
                <a:lnTo>
                  <a:pt x="21101" y="33505"/>
                </a:lnTo>
                <a:lnTo>
                  <a:pt x="21518" y="28959"/>
                </a:lnTo>
                <a:lnTo>
                  <a:pt x="19241" y="18613"/>
                </a:lnTo>
                <a:lnTo>
                  <a:pt x="16758" y="13031"/>
                </a:lnTo>
                <a:lnTo>
                  <a:pt x="10964" y="4341"/>
                </a:lnTo>
                <a:lnTo>
                  <a:pt x="7438" y="1444"/>
                </a:lnTo>
                <a:lnTo>
                  <a:pt x="4759" y="415"/>
                </a:lnTo>
                <a:lnTo>
                  <a:pt x="0" y="0"/>
                </a:lnTo>
              </a:path>
            </a:pathLst>
          </a:custGeom>
          <a:ln w="7298">
            <a:solidFill>
              <a:srgbClr val="F8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7134352" y="2362893"/>
            <a:ext cx="35560" cy="38100"/>
          </a:xfrm>
          <a:custGeom>
            <a:avLst/>
            <a:gdLst/>
            <a:ahLst/>
            <a:cxnLst/>
            <a:rect l="l" t="t" r="r" b="b"/>
            <a:pathLst>
              <a:path w="35559" h="38100">
                <a:moveTo>
                  <a:pt x="0" y="0"/>
                </a:moveTo>
                <a:lnTo>
                  <a:pt x="4343" y="20685"/>
                </a:lnTo>
                <a:lnTo>
                  <a:pt x="6621" y="15096"/>
                </a:lnTo>
                <a:lnTo>
                  <a:pt x="11372" y="10959"/>
                </a:lnTo>
                <a:lnTo>
                  <a:pt x="16971" y="8478"/>
                </a:lnTo>
                <a:lnTo>
                  <a:pt x="23590" y="7858"/>
                </a:lnTo>
                <a:lnTo>
                  <a:pt x="28970" y="10134"/>
                </a:lnTo>
                <a:lnTo>
                  <a:pt x="33314" y="14892"/>
                </a:lnTo>
                <a:lnTo>
                  <a:pt x="34758" y="18613"/>
                </a:lnTo>
                <a:lnTo>
                  <a:pt x="35379" y="25231"/>
                </a:lnTo>
                <a:lnTo>
                  <a:pt x="33314" y="30608"/>
                </a:lnTo>
                <a:lnTo>
                  <a:pt x="28350" y="34957"/>
                </a:lnTo>
                <a:lnTo>
                  <a:pt x="22759" y="37226"/>
                </a:lnTo>
                <a:lnTo>
                  <a:pt x="16350" y="37846"/>
                </a:lnTo>
                <a:lnTo>
                  <a:pt x="13656" y="36818"/>
                </a:lnTo>
                <a:lnTo>
                  <a:pt x="10139" y="33717"/>
                </a:lnTo>
                <a:lnTo>
                  <a:pt x="9314" y="31849"/>
                </a:lnTo>
                <a:lnTo>
                  <a:pt x="10342" y="29164"/>
                </a:lnTo>
                <a:lnTo>
                  <a:pt x="13037" y="30200"/>
                </a:lnTo>
                <a:lnTo>
                  <a:pt x="11992" y="33089"/>
                </a:lnTo>
              </a:path>
            </a:pathLst>
          </a:custGeom>
          <a:ln w="7297">
            <a:solidFill>
              <a:srgbClr val="F8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7151323" y="2371372"/>
            <a:ext cx="17145" cy="26670"/>
          </a:xfrm>
          <a:custGeom>
            <a:avLst/>
            <a:gdLst/>
            <a:ahLst/>
            <a:cxnLst/>
            <a:rect l="l" t="t" r="r" b="b"/>
            <a:pathLst>
              <a:path w="17145" h="26669">
                <a:moveTo>
                  <a:pt x="0" y="0"/>
                </a:moveTo>
                <a:lnTo>
                  <a:pt x="16547" y="17584"/>
                </a:lnTo>
                <a:lnTo>
                  <a:pt x="14473" y="22962"/>
                </a:lnTo>
                <a:lnTo>
                  <a:pt x="11379" y="26478"/>
                </a:lnTo>
              </a:path>
            </a:pathLst>
          </a:custGeom>
          <a:ln w="7298">
            <a:solidFill>
              <a:srgbClr val="F7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7134352" y="2354831"/>
            <a:ext cx="19050" cy="8255"/>
          </a:xfrm>
          <a:custGeom>
            <a:avLst/>
            <a:gdLst/>
            <a:ahLst/>
            <a:cxnLst/>
            <a:rect l="l" t="t" r="r" b="b"/>
            <a:pathLst>
              <a:path w="19050" h="8255">
                <a:moveTo>
                  <a:pt x="0" y="8062"/>
                </a:moveTo>
                <a:lnTo>
                  <a:pt x="18832" y="0"/>
                </a:lnTo>
              </a:path>
            </a:pathLst>
          </a:custGeom>
          <a:ln w="7296">
            <a:solidFill>
              <a:srgbClr val="F7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135185" y="2354831"/>
            <a:ext cx="18415" cy="10160"/>
          </a:xfrm>
          <a:custGeom>
            <a:avLst/>
            <a:gdLst/>
            <a:ahLst/>
            <a:cxnLst/>
            <a:rect l="l" t="t" r="r" b="b"/>
            <a:pathLst>
              <a:path w="18415" h="10160">
                <a:moveTo>
                  <a:pt x="0" y="10127"/>
                </a:moveTo>
                <a:lnTo>
                  <a:pt x="9510" y="5997"/>
                </a:lnTo>
                <a:lnTo>
                  <a:pt x="17999" y="0"/>
                </a:lnTo>
              </a:path>
            </a:pathLst>
          </a:custGeom>
          <a:ln w="7297">
            <a:solidFill>
              <a:srgbClr val="F7F5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942757" y="2456587"/>
            <a:ext cx="56515" cy="74295"/>
          </a:xfrm>
          <a:custGeom>
            <a:avLst/>
            <a:gdLst/>
            <a:ahLst/>
            <a:cxnLst/>
            <a:rect l="l" t="t" r="r" b="b"/>
            <a:pathLst>
              <a:path w="56515" h="74294">
                <a:moveTo>
                  <a:pt x="0" y="73840"/>
                </a:moveTo>
                <a:lnTo>
                  <a:pt x="50903" y="3101"/>
                </a:lnTo>
                <a:lnTo>
                  <a:pt x="56488" y="0"/>
                </a:lnTo>
              </a:path>
            </a:pathLst>
          </a:custGeom>
          <a:ln w="21894">
            <a:solidFill>
              <a:srgbClr val="FFFA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172841" y="1357906"/>
            <a:ext cx="1060450" cy="1000125"/>
          </a:xfrm>
          <a:custGeom>
            <a:avLst/>
            <a:gdLst/>
            <a:ahLst/>
            <a:cxnLst/>
            <a:rect l="l" t="t" r="r" b="b"/>
            <a:pathLst>
              <a:path w="1060450" h="1000125">
                <a:moveTo>
                  <a:pt x="0" y="999814"/>
                </a:moveTo>
                <a:lnTo>
                  <a:pt x="45518" y="960311"/>
                </a:lnTo>
                <a:lnTo>
                  <a:pt x="49445" y="956794"/>
                </a:lnTo>
                <a:lnTo>
                  <a:pt x="173588" y="889783"/>
                </a:lnTo>
                <a:lnTo>
                  <a:pt x="195939" y="877167"/>
                </a:lnTo>
                <a:lnTo>
                  <a:pt x="276631" y="819051"/>
                </a:lnTo>
                <a:lnTo>
                  <a:pt x="342630" y="759067"/>
                </a:lnTo>
                <a:lnTo>
                  <a:pt x="361461" y="748312"/>
                </a:lnTo>
                <a:lnTo>
                  <a:pt x="407600" y="677580"/>
                </a:lnTo>
                <a:lnTo>
                  <a:pt x="489124" y="614494"/>
                </a:lnTo>
                <a:lnTo>
                  <a:pt x="519948" y="606840"/>
                </a:lnTo>
                <a:lnTo>
                  <a:pt x="635815" y="572299"/>
                </a:lnTo>
                <a:lnTo>
                  <a:pt x="782309" y="561544"/>
                </a:lnTo>
                <a:lnTo>
                  <a:pt x="848929" y="536108"/>
                </a:lnTo>
                <a:lnTo>
                  <a:pt x="884096" y="465369"/>
                </a:lnTo>
                <a:lnTo>
                  <a:pt x="843140" y="394637"/>
                </a:lnTo>
                <a:lnTo>
                  <a:pt x="782309" y="359059"/>
                </a:lnTo>
                <a:lnTo>
                  <a:pt x="754375" y="323897"/>
                </a:lnTo>
                <a:lnTo>
                  <a:pt x="737412" y="253158"/>
                </a:lnTo>
                <a:lnTo>
                  <a:pt x="782309" y="217172"/>
                </a:lnTo>
                <a:lnTo>
                  <a:pt x="830104" y="182426"/>
                </a:lnTo>
                <a:lnTo>
                  <a:pt x="929000" y="133613"/>
                </a:lnTo>
                <a:lnTo>
                  <a:pt x="1004941" y="111898"/>
                </a:lnTo>
                <a:lnTo>
                  <a:pt x="1059976" y="41159"/>
                </a:lnTo>
                <a:lnTo>
                  <a:pt x="1025422" y="0"/>
                </a:lnTo>
              </a:path>
            </a:pathLst>
          </a:custGeom>
          <a:ln w="21893">
            <a:solidFill>
              <a:srgbClr val="FFFA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702300" y="1565155"/>
            <a:ext cx="0" cy="915035"/>
          </a:xfrm>
          <a:custGeom>
            <a:avLst/>
            <a:gdLst/>
            <a:ahLst/>
            <a:cxnLst/>
            <a:rect l="l" t="t" r="r" b="b"/>
            <a:pathLst>
              <a:path h="915035">
                <a:moveTo>
                  <a:pt x="0" y="915007"/>
                </a:moveTo>
                <a:lnTo>
                  <a:pt x="0" y="0"/>
                </a:lnTo>
              </a:path>
            </a:pathLst>
          </a:custGeom>
          <a:ln w="7299">
            <a:solidFill>
              <a:srgbClr val="74CC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294709" y="2022659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>
                <a:moveTo>
                  <a:pt x="0" y="0"/>
                </a:moveTo>
                <a:lnTo>
                  <a:pt x="815403" y="0"/>
                </a:lnTo>
              </a:path>
            </a:pathLst>
          </a:custGeom>
          <a:ln w="7296">
            <a:solidFill>
              <a:srgbClr val="74CC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600513" y="1908279"/>
            <a:ext cx="203835" cy="229235"/>
          </a:xfrm>
          <a:custGeom>
            <a:avLst/>
            <a:gdLst/>
            <a:ahLst/>
            <a:cxnLst/>
            <a:rect l="l" t="t" r="r" b="b"/>
            <a:pathLst>
              <a:path w="203834" h="229235">
                <a:moveTo>
                  <a:pt x="0" y="0"/>
                </a:moveTo>
                <a:lnTo>
                  <a:pt x="203800" y="0"/>
                </a:lnTo>
                <a:lnTo>
                  <a:pt x="203800" y="228759"/>
                </a:lnTo>
                <a:lnTo>
                  <a:pt x="0" y="228759"/>
                </a:lnTo>
                <a:lnTo>
                  <a:pt x="0" y="0"/>
                </a:lnTo>
              </a:path>
            </a:pathLst>
          </a:custGeom>
          <a:ln w="7297">
            <a:solidFill>
              <a:srgbClr val="74CC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 txBox="1"/>
          <p:nvPr/>
        </p:nvSpPr>
        <p:spPr>
          <a:xfrm>
            <a:off x="6684593" y="1490643"/>
            <a:ext cx="2052320" cy="719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449070" algn="ctr">
              <a:lnSpc>
                <a:spcPct val="100000"/>
              </a:lnSpc>
            </a:pPr>
            <a:r>
              <a:rPr sz="1200" dirty="0">
                <a:solidFill>
                  <a:srgbClr val="F8F4F4"/>
                </a:solidFill>
                <a:latin typeface="Myriad Pro"/>
                <a:cs typeface="Myriad Pro"/>
              </a:rPr>
              <a:t>Unstable</a:t>
            </a:r>
            <a:endParaRPr sz="1200">
              <a:latin typeface="Myriad Pro"/>
              <a:cs typeface="Myriad Pro"/>
            </a:endParaRPr>
          </a:p>
          <a:p>
            <a:pPr marL="97155" indent="1350645">
              <a:lnSpc>
                <a:spcPct val="100000"/>
              </a:lnSpc>
              <a:spcBef>
                <a:spcPts val="355"/>
              </a:spcBef>
            </a:pPr>
            <a:r>
              <a:rPr sz="1000" spc="10" dirty="0">
                <a:solidFill>
                  <a:srgbClr val="F8F4F4"/>
                </a:solidFill>
                <a:latin typeface="Myriad Pro"/>
                <a:cs typeface="Myriad Pro"/>
              </a:rPr>
              <a:t>Ballooning</a:t>
            </a:r>
            <a:endParaRPr sz="1000">
              <a:latin typeface="Myriad Pro"/>
              <a:cs typeface="Myriad Pro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050">
              <a:latin typeface="Times New Roman"/>
              <a:cs typeface="Times New Roman"/>
            </a:endParaRPr>
          </a:p>
          <a:p>
            <a:pPr marR="1449070" algn="ctr">
              <a:lnSpc>
                <a:spcPct val="100000"/>
              </a:lnSpc>
            </a:pPr>
            <a:r>
              <a:rPr sz="1200" spc="-5" dirty="0">
                <a:solidFill>
                  <a:srgbClr val="F8F4F4"/>
                </a:solidFill>
                <a:latin typeface="Myriad Pro"/>
                <a:cs typeface="Myriad Pro"/>
              </a:rPr>
              <a:t>Stable</a:t>
            </a:r>
            <a:endParaRPr sz="1200">
              <a:latin typeface="Myriad Pro"/>
              <a:cs typeface="Myriad Pro"/>
            </a:endParaRPr>
          </a:p>
        </p:txBody>
      </p:sp>
      <p:sp>
        <p:nvSpPr>
          <p:cNvPr id="478" name="object 478"/>
          <p:cNvSpPr txBox="1"/>
          <p:nvPr/>
        </p:nvSpPr>
        <p:spPr>
          <a:xfrm>
            <a:off x="5787139" y="1143955"/>
            <a:ext cx="286829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10" dirty="0">
                <a:solidFill>
                  <a:srgbClr val="010202"/>
                </a:solidFill>
                <a:latin typeface="Symbol"/>
                <a:cs typeface="Symbol"/>
              </a:rPr>
              <a:t></a:t>
            </a:r>
            <a:r>
              <a:rPr sz="1350" spc="5" dirty="0">
                <a:solidFill>
                  <a:srgbClr val="010202"/>
                </a:solidFill>
                <a:latin typeface="Symbol"/>
                <a:cs typeface="Symbol"/>
              </a:rPr>
              <a:t></a:t>
            </a:r>
            <a:r>
              <a:rPr sz="1350" spc="15" dirty="0">
                <a:solidFill>
                  <a:srgbClr val="010202"/>
                </a:solidFill>
                <a:latin typeface="Symbol"/>
                <a:cs typeface="Symbol"/>
              </a:rPr>
              <a:t></a:t>
            </a:r>
            <a:r>
              <a:rPr sz="2025" spc="15" baseline="-18518" dirty="0">
                <a:solidFill>
                  <a:srgbClr val="010202"/>
                </a:solidFill>
                <a:latin typeface="Symbol"/>
                <a:cs typeface="Symbol"/>
              </a:rPr>
              <a:t></a:t>
            </a:r>
            <a:r>
              <a:rPr sz="1350" spc="10" dirty="0">
                <a:solidFill>
                  <a:srgbClr val="010202"/>
                </a:solidFill>
                <a:latin typeface="Symbol"/>
                <a:cs typeface="Symbol"/>
              </a:rPr>
              <a:t></a:t>
            </a:r>
            <a:r>
              <a:rPr sz="1350" spc="5" dirty="0">
                <a:solidFill>
                  <a:srgbClr val="010202"/>
                </a:solidFill>
                <a:latin typeface="Times New Roman"/>
                <a:cs typeface="Times New Roman"/>
              </a:rPr>
              <a:t> </a:t>
            </a:r>
            <a:r>
              <a:rPr sz="1350" spc="15" dirty="0">
                <a:solidFill>
                  <a:srgbClr val="010202"/>
                </a:solidFill>
                <a:latin typeface="Arial"/>
                <a:cs typeface="Arial"/>
              </a:rPr>
              <a:t>and</a:t>
            </a:r>
            <a:r>
              <a:rPr sz="1350" spc="-30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350" spc="15" dirty="0">
                <a:solidFill>
                  <a:srgbClr val="010202"/>
                </a:solidFill>
                <a:latin typeface="Symbol"/>
                <a:cs typeface="Symbol"/>
              </a:rPr>
              <a:t></a:t>
            </a:r>
            <a:r>
              <a:rPr sz="1350" spc="5" dirty="0">
                <a:solidFill>
                  <a:srgbClr val="010202"/>
                </a:solidFill>
                <a:latin typeface="Symbol"/>
                <a:cs typeface="Symbol"/>
              </a:rPr>
              <a:t></a:t>
            </a:r>
            <a:r>
              <a:rPr sz="1350" spc="15" dirty="0">
                <a:solidFill>
                  <a:srgbClr val="010202"/>
                </a:solidFill>
                <a:latin typeface="Arial"/>
                <a:cs typeface="Arial"/>
              </a:rPr>
              <a:t>n</a:t>
            </a:r>
            <a:r>
              <a:rPr sz="1350" spc="-3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010202"/>
                </a:solidFill>
                <a:latin typeface="Arial"/>
                <a:cs typeface="Arial"/>
              </a:rPr>
              <a:t>ballooning</a:t>
            </a:r>
            <a:r>
              <a:rPr sz="1350" spc="5" dirty="0">
                <a:solidFill>
                  <a:srgbClr val="010202"/>
                </a:solidFill>
                <a:latin typeface="Arial"/>
                <a:cs typeface="Arial"/>
              </a:rPr>
              <a:t> </a:t>
            </a:r>
            <a:r>
              <a:rPr sz="1350" spc="10" dirty="0">
                <a:solidFill>
                  <a:srgbClr val="010202"/>
                </a:solidFill>
                <a:latin typeface="Arial"/>
                <a:cs typeface="Arial"/>
              </a:rPr>
              <a:t>contours</a:t>
            </a:r>
            <a:endParaRPr sz="1350">
              <a:latin typeface="Arial"/>
              <a:cs typeface="Arial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7164358" y="2425640"/>
            <a:ext cx="90805" cy="591820"/>
          </a:xfrm>
          <a:custGeom>
            <a:avLst/>
            <a:gdLst/>
            <a:ahLst/>
            <a:cxnLst/>
            <a:rect l="l" t="t" r="r" b="b"/>
            <a:pathLst>
              <a:path w="90804" h="591819">
                <a:moveTo>
                  <a:pt x="90716" y="0"/>
                </a:moveTo>
                <a:lnTo>
                  <a:pt x="87829" y="18830"/>
                </a:lnTo>
                <a:lnTo>
                  <a:pt x="0" y="591709"/>
                </a:lnTo>
              </a:path>
            </a:pathLst>
          </a:custGeom>
          <a:ln w="38099">
            <a:solidFill>
              <a:srgbClr val="00D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162985" y="2320192"/>
            <a:ext cx="165735" cy="178435"/>
          </a:xfrm>
          <a:custGeom>
            <a:avLst/>
            <a:gdLst/>
            <a:ahLst/>
            <a:cxnLst/>
            <a:rect l="l" t="t" r="r" b="b"/>
            <a:pathLst>
              <a:path w="165734" h="178435">
                <a:moveTo>
                  <a:pt x="148273" y="124278"/>
                </a:moveTo>
                <a:lnTo>
                  <a:pt x="89202" y="124278"/>
                </a:lnTo>
                <a:lnTo>
                  <a:pt x="165703" y="178405"/>
                </a:lnTo>
                <a:lnTo>
                  <a:pt x="148273" y="124278"/>
                </a:lnTo>
                <a:close/>
              </a:path>
              <a:path w="165734" h="178435">
                <a:moveTo>
                  <a:pt x="108253" y="0"/>
                </a:moveTo>
                <a:lnTo>
                  <a:pt x="0" y="153001"/>
                </a:lnTo>
                <a:lnTo>
                  <a:pt x="89202" y="124278"/>
                </a:lnTo>
                <a:lnTo>
                  <a:pt x="148273" y="124278"/>
                </a:lnTo>
                <a:lnTo>
                  <a:pt x="108253" y="0"/>
                </a:lnTo>
                <a:close/>
              </a:path>
            </a:pathLst>
          </a:custGeom>
          <a:solidFill>
            <a:srgbClr val="00D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103993" y="3482426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531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56713" y="3520958"/>
            <a:ext cx="3763010" cy="0"/>
          </a:xfrm>
          <a:custGeom>
            <a:avLst/>
            <a:gdLst/>
            <a:ahLst/>
            <a:cxnLst/>
            <a:rect l="l" t="t" r="r" b="b"/>
            <a:pathLst>
              <a:path w="3763010">
                <a:moveTo>
                  <a:pt x="0" y="0"/>
                </a:moveTo>
                <a:lnTo>
                  <a:pt x="3762709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788139" y="3482426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531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472292" y="3482426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531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3156224" y="3482426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531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840370" y="3482426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531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556713" y="1596288"/>
            <a:ext cx="0" cy="1924685"/>
          </a:xfrm>
          <a:custGeom>
            <a:avLst/>
            <a:gdLst/>
            <a:ahLst/>
            <a:cxnLst/>
            <a:rect l="l" t="t" r="r" b="b"/>
            <a:pathLst>
              <a:path h="1924685">
                <a:moveTo>
                  <a:pt x="0" y="0"/>
                </a:moveTo>
                <a:lnTo>
                  <a:pt x="0" y="1924669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4250990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4182557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4114117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4045691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977243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908810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771944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3703710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3635285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3566837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498404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429963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361530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293090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224664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088005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019564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951124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882699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814250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745825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677385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608952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540725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403852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335419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266978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198545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130105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061672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993231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925012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856580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719706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651266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582833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514392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445959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377733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309300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240867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172426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035553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967120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898679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830246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762020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693587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625146" y="1596288"/>
            <a:ext cx="0" cy="19685"/>
          </a:xfrm>
          <a:custGeom>
            <a:avLst/>
            <a:gdLst/>
            <a:ahLst/>
            <a:cxnLst/>
            <a:rect l="l" t="t" r="r" b="b"/>
            <a:pathLst>
              <a:path h="19684">
                <a:moveTo>
                  <a:pt x="0" y="0"/>
                </a:moveTo>
                <a:lnTo>
                  <a:pt x="0" y="19254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3840370" y="1596288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531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156224" y="1596288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531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472292" y="1596288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531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788139" y="1596288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531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103993" y="1596288"/>
            <a:ext cx="0" cy="38735"/>
          </a:xfrm>
          <a:custGeom>
            <a:avLst/>
            <a:gdLst/>
            <a:ahLst/>
            <a:cxnLst/>
            <a:rect l="l" t="t" r="r" b="b"/>
            <a:pathLst>
              <a:path h="38735">
                <a:moveTo>
                  <a:pt x="0" y="0"/>
                </a:moveTo>
                <a:lnTo>
                  <a:pt x="0" y="38531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56713" y="1596288"/>
            <a:ext cx="3763010" cy="0"/>
          </a:xfrm>
          <a:custGeom>
            <a:avLst/>
            <a:gdLst/>
            <a:ahLst/>
            <a:cxnLst/>
            <a:rect l="l" t="t" r="r" b="b"/>
            <a:pathLst>
              <a:path w="3763010">
                <a:moveTo>
                  <a:pt x="0" y="0"/>
                </a:moveTo>
                <a:lnTo>
                  <a:pt x="3762709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319423" y="1596288"/>
            <a:ext cx="0" cy="1924685"/>
          </a:xfrm>
          <a:custGeom>
            <a:avLst/>
            <a:gdLst/>
            <a:ahLst/>
            <a:cxnLst/>
            <a:rect l="l" t="t" r="r" b="b"/>
            <a:pathLst>
              <a:path h="1924685">
                <a:moveTo>
                  <a:pt x="0" y="0"/>
                </a:moveTo>
                <a:lnTo>
                  <a:pt x="0" y="1924669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250990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182557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114117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045691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3977243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3908810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3771944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3703710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3635285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3566837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3498404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3429963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3361530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3293090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3224664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3088005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3019564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951124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882699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814250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745825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677385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608952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540725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403852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335419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266978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2198545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130105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2061672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993231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925012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856580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719706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651266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582833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514392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445959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377733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309300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240867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172426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035553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967120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98679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30246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762020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93587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625146" y="3501696"/>
            <a:ext cx="0" cy="19685"/>
          </a:xfrm>
          <a:custGeom>
            <a:avLst/>
            <a:gdLst/>
            <a:ahLst/>
            <a:cxnLst/>
            <a:rect l="l" t="t" r="r" b="b"/>
            <a:pathLst>
              <a:path h="19685">
                <a:moveTo>
                  <a:pt x="0" y="0"/>
                </a:moveTo>
                <a:lnTo>
                  <a:pt x="0" y="19262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556713" y="3136030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148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556713" y="2751087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148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556713" y="2366151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148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556713" y="1981208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148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556713" y="163482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556713" y="167335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556713" y="171166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556713" y="175021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556713" y="178874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556713" y="182728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556713" y="186582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556713" y="190415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556713" y="19426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556713" y="201975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556713" y="205828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556713" y="209661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556713" y="21351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556713" y="21736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556713" y="22122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556713" y="225076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556713" y="228907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556713" y="232762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556713" y="240469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556713" y="244323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556713" y="248154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556713" y="252008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556713" y="255862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556713" y="259715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556713" y="263569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56713" y="267400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556713" y="271255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556713" y="278961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556713" y="282816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556713" y="28664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556713" y="29050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556713" y="294356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556713" y="2982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556713" y="302062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56713" y="305895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556713" y="309749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556713" y="317456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56713" y="321310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56713" y="325141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556713" y="328995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556713" y="33284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556713" y="336702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556713" y="340557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556713" y="344388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556713" y="348242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4281742" y="163482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4281742" y="167335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4281742" y="171166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4281742" y="175021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4281742" y="178874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4281742" y="182728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4281742" y="186582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4281742" y="190415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4281742" y="19426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4281742" y="201975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4281742" y="205828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281742" y="209661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4281742" y="21351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4281742" y="21736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4281742" y="22122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4281742" y="225076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4281742" y="228907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4281742" y="232762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4281742" y="240469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4281742" y="244323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4281742" y="248154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4281742" y="252008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4281742" y="255862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4281742" y="259715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4281742" y="263569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4281742" y="267400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4281742" y="271255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4281742" y="278961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4281742" y="282816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4281742" y="286649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4281742" y="290502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4281742" y="294356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4281742" y="29820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4281742" y="302062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4281742" y="305895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4281742" y="309749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4281742" y="317456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4281742" y="321310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4281742" y="325141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4281742" y="328995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4281742" y="33284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4281742" y="336702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4281742" y="340557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4281742" y="344388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4281742" y="348242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4244060" y="1981208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0" y="0"/>
                </a:moveTo>
                <a:lnTo>
                  <a:pt x="7536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4244060" y="2366151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0" y="0"/>
                </a:moveTo>
                <a:lnTo>
                  <a:pt x="7536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4244060" y="2751087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0" y="0"/>
                </a:moveTo>
                <a:lnTo>
                  <a:pt x="7536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4244060" y="3136030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0" y="0"/>
                </a:moveTo>
                <a:lnTo>
                  <a:pt x="7536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592661" y="1596059"/>
            <a:ext cx="3698830" cy="19248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4632815" y="1596059"/>
            <a:ext cx="209203" cy="19248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4632814" y="3520958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8988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4831406" y="3520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4821015" y="3520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4810608" y="3520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4789606" y="3520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4779208" y="3520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4768808" y="3520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4747807" y="3520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4737408" y="3520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4727025" y="3520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4706015" y="3520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4695609" y="3520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685218" y="3520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4664208" y="3520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4653825" y="3520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4643427" y="3520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4841804" y="3520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4800004" y="3520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4758213" y="3520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4716406" y="3520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4674599" y="3520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4632814" y="352095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4632814" y="1596288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8988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4831406" y="1596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4821015" y="1596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4810608" y="1596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4789606" y="1596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4779208" y="1596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4768808" y="1596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4747807" y="1596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4737408" y="1596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4727025" y="1596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4706015" y="1596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4695609" y="1596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4685218" y="1596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4664208" y="1596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4653825" y="1596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4643427" y="1596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4841804" y="1596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4800004" y="1596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4758213" y="1596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4716406" y="1596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4674599" y="1596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4632814" y="15962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33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4632814" y="1596288"/>
            <a:ext cx="0" cy="1924685"/>
          </a:xfrm>
          <a:custGeom>
            <a:avLst/>
            <a:gdLst/>
            <a:ahLst/>
            <a:cxnLst/>
            <a:rect l="l" t="t" r="r" b="b"/>
            <a:pathLst>
              <a:path h="1924685">
                <a:moveTo>
                  <a:pt x="0" y="1924669"/>
                </a:moveTo>
                <a:lnTo>
                  <a:pt x="0" y="0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4528428" y="3441282"/>
            <a:ext cx="53340" cy="80010"/>
          </a:xfrm>
          <a:custGeom>
            <a:avLst/>
            <a:gdLst/>
            <a:ahLst/>
            <a:cxnLst/>
            <a:rect l="l" t="t" r="r" b="b"/>
            <a:pathLst>
              <a:path w="53339" h="80010">
                <a:moveTo>
                  <a:pt x="22728" y="0"/>
                </a:moveTo>
                <a:lnTo>
                  <a:pt x="11474" y="3688"/>
                </a:lnTo>
                <a:lnTo>
                  <a:pt x="3888" y="15160"/>
                </a:lnTo>
                <a:lnTo>
                  <a:pt x="0" y="34216"/>
                </a:lnTo>
                <a:lnTo>
                  <a:pt x="0" y="45466"/>
                </a:lnTo>
                <a:lnTo>
                  <a:pt x="3888" y="64522"/>
                </a:lnTo>
                <a:lnTo>
                  <a:pt x="11474" y="75780"/>
                </a:lnTo>
                <a:lnTo>
                  <a:pt x="22728" y="79675"/>
                </a:lnTo>
                <a:lnTo>
                  <a:pt x="30529" y="79675"/>
                </a:lnTo>
                <a:lnTo>
                  <a:pt x="41790" y="75780"/>
                </a:lnTo>
                <a:lnTo>
                  <a:pt x="49369" y="64522"/>
                </a:lnTo>
                <a:lnTo>
                  <a:pt x="53266" y="45466"/>
                </a:lnTo>
                <a:lnTo>
                  <a:pt x="53266" y="34216"/>
                </a:lnTo>
                <a:lnTo>
                  <a:pt x="49369" y="15160"/>
                </a:lnTo>
                <a:lnTo>
                  <a:pt x="41790" y="3688"/>
                </a:lnTo>
                <a:lnTo>
                  <a:pt x="30529" y="0"/>
                </a:lnTo>
                <a:lnTo>
                  <a:pt x="22728" y="0"/>
                </a:lnTo>
              </a:path>
            </a:pathLst>
          </a:custGeom>
          <a:ln w="1082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4494413" y="3513381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690" y="0"/>
                </a:moveTo>
                <a:lnTo>
                  <a:pt x="0" y="3681"/>
                </a:lnTo>
                <a:lnTo>
                  <a:pt x="3690" y="7576"/>
                </a:lnTo>
                <a:lnTo>
                  <a:pt x="7586" y="3681"/>
                </a:lnTo>
                <a:lnTo>
                  <a:pt x="3690" y="0"/>
                </a:lnTo>
              </a:path>
            </a:pathLst>
          </a:custGeom>
          <a:ln w="1082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4414718" y="3441282"/>
            <a:ext cx="53340" cy="80010"/>
          </a:xfrm>
          <a:custGeom>
            <a:avLst/>
            <a:gdLst/>
            <a:ahLst/>
            <a:cxnLst/>
            <a:rect l="l" t="t" r="r" b="b"/>
            <a:pathLst>
              <a:path w="53339" h="80010">
                <a:moveTo>
                  <a:pt x="22737" y="0"/>
                </a:moveTo>
                <a:lnTo>
                  <a:pt x="11269" y="3688"/>
                </a:lnTo>
                <a:lnTo>
                  <a:pt x="3682" y="15160"/>
                </a:lnTo>
                <a:lnTo>
                  <a:pt x="0" y="34216"/>
                </a:lnTo>
                <a:lnTo>
                  <a:pt x="0" y="45466"/>
                </a:lnTo>
                <a:lnTo>
                  <a:pt x="3682" y="64522"/>
                </a:lnTo>
                <a:lnTo>
                  <a:pt x="11269" y="75780"/>
                </a:lnTo>
                <a:lnTo>
                  <a:pt x="22737" y="79675"/>
                </a:lnTo>
                <a:lnTo>
                  <a:pt x="30323" y="79675"/>
                </a:lnTo>
                <a:lnTo>
                  <a:pt x="41577" y="75780"/>
                </a:lnTo>
                <a:lnTo>
                  <a:pt x="49165" y="64522"/>
                </a:lnTo>
                <a:lnTo>
                  <a:pt x="53060" y="45466"/>
                </a:lnTo>
                <a:lnTo>
                  <a:pt x="53060" y="34216"/>
                </a:lnTo>
                <a:lnTo>
                  <a:pt x="49165" y="15160"/>
                </a:lnTo>
                <a:lnTo>
                  <a:pt x="41577" y="3688"/>
                </a:lnTo>
                <a:lnTo>
                  <a:pt x="30323" y="0"/>
                </a:lnTo>
                <a:lnTo>
                  <a:pt x="22737" y="0"/>
                </a:lnTo>
              </a:path>
            </a:pathLst>
          </a:custGeom>
          <a:ln w="1082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4632814" y="3143606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01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4528428" y="3109611"/>
            <a:ext cx="53340" cy="80010"/>
          </a:xfrm>
          <a:custGeom>
            <a:avLst/>
            <a:gdLst/>
            <a:ahLst/>
            <a:cxnLst/>
            <a:rect l="l" t="t" r="r" b="b"/>
            <a:pathLst>
              <a:path w="53339" h="80010">
                <a:moveTo>
                  <a:pt x="45687" y="0"/>
                </a:moveTo>
                <a:lnTo>
                  <a:pt x="7579" y="0"/>
                </a:lnTo>
                <a:lnTo>
                  <a:pt x="3888" y="34208"/>
                </a:lnTo>
                <a:lnTo>
                  <a:pt x="7579" y="30306"/>
                </a:lnTo>
                <a:lnTo>
                  <a:pt x="19061" y="26633"/>
                </a:lnTo>
                <a:lnTo>
                  <a:pt x="30529" y="26633"/>
                </a:lnTo>
                <a:lnTo>
                  <a:pt x="41790" y="30306"/>
                </a:lnTo>
                <a:lnTo>
                  <a:pt x="49369" y="37890"/>
                </a:lnTo>
                <a:lnTo>
                  <a:pt x="53266" y="49361"/>
                </a:lnTo>
                <a:lnTo>
                  <a:pt x="53266" y="56938"/>
                </a:lnTo>
                <a:lnTo>
                  <a:pt x="49369" y="68196"/>
                </a:lnTo>
                <a:lnTo>
                  <a:pt x="41790" y="75994"/>
                </a:lnTo>
                <a:lnTo>
                  <a:pt x="30529" y="79667"/>
                </a:lnTo>
                <a:lnTo>
                  <a:pt x="19061" y="79667"/>
                </a:lnTo>
                <a:lnTo>
                  <a:pt x="7579" y="75994"/>
                </a:lnTo>
                <a:lnTo>
                  <a:pt x="3888" y="72091"/>
                </a:lnTo>
                <a:lnTo>
                  <a:pt x="0" y="64514"/>
                </a:lnTo>
              </a:path>
            </a:pathLst>
          </a:custGeom>
          <a:ln w="1082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4494413" y="3181703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3690" y="0"/>
                </a:moveTo>
                <a:lnTo>
                  <a:pt x="0" y="3902"/>
                </a:lnTo>
                <a:lnTo>
                  <a:pt x="3690" y="7576"/>
                </a:lnTo>
                <a:lnTo>
                  <a:pt x="7586" y="3902"/>
                </a:lnTo>
                <a:lnTo>
                  <a:pt x="3690" y="0"/>
                </a:lnTo>
              </a:path>
            </a:pathLst>
          </a:custGeom>
          <a:ln w="1082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4414718" y="3109611"/>
            <a:ext cx="53340" cy="80010"/>
          </a:xfrm>
          <a:custGeom>
            <a:avLst/>
            <a:gdLst/>
            <a:ahLst/>
            <a:cxnLst/>
            <a:rect l="l" t="t" r="r" b="b"/>
            <a:pathLst>
              <a:path w="53339" h="80010">
                <a:moveTo>
                  <a:pt x="22737" y="0"/>
                </a:moveTo>
                <a:lnTo>
                  <a:pt x="11269" y="3902"/>
                </a:lnTo>
                <a:lnTo>
                  <a:pt x="3682" y="15153"/>
                </a:lnTo>
                <a:lnTo>
                  <a:pt x="0" y="34208"/>
                </a:lnTo>
                <a:lnTo>
                  <a:pt x="0" y="45466"/>
                </a:lnTo>
                <a:lnTo>
                  <a:pt x="3682" y="64514"/>
                </a:lnTo>
                <a:lnTo>
                  <a:pt x="11269" y="75994"/>
                </a:lnTo>
                <a:lnTo>
                  <a:pt x="22737" y="79667"/>
                </a:lnTo>
                <a:lnTo>
                  <a:pt x="30323" y="79667"/>
                </a:lnTo>
                <a:lnTo>
                  <a:pt x="41577" y="75994"/>
                </a:lnTo>
                <a:lnTo>
                  <a:pt x="49165" y="64514"/>
                </a:lnTo>
                <a:lnTo>
                  <a:pt x="53060" y="45466"/>
                </a:lnTo>
                <a:lnTo>
                  <a:pt x="53060" y="34208"/>
                </a:lnTo>
                <a:lnTo>
                  <a:pt x="49165" y="15153"/>
                </a:lnTo>
                <a:lnTo>
                  <a:pt x="41577" y="3902"/>
                </a:lnTo>
                <a:lnTo>
                  <a:pt x="30323" y="0"/>
                </a:lnTo>
                <a:lnTo>
                  <a:pt x="22737" y="0"/>
                </a:lnTo>
              </a:path>
            </a:pathLst>
          </a:custGeom>
          <a:ln w="1082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4632814" y="2766248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01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4528428" y="2732245"/>
            <a:ext cx="53340" cy="80010"/>
          </a:xfrm>
          <a:custGeom>
            <a:avLst/>
            <a:gdLst/>
            <a:ahLst/>
            <a:cxnLst/>
            <a:rect l="l" t="t" r="r" b="b"/>
            <a:pathLst>
              <a:path w="53339" h="80010">
                <a:moveTo>
                  <a:pt x="22728" y="0"/>
                </a:moveTo>
                <a:lnTo>
                  <a:pt x="11474" y="3688"/>
                </a:lnTo>
                <a:lnTo>
                  <a:pt x="3888" y="15160"/>
                </a:lnTo>
                <a:lnTo>
                  <a:pt x="0" y="34224"/>
                </a:lnTo>
                <a:lnTo>
                  <a:pt x="0" y="45474"/>
                </a:lnTo>
                <a:lnTo>
                  <a:pt x="3888" y="64522"/>
                </a:lnTo>
                <a:lnTo>
                  <a:pt x="11474" y="75780"/>
                </a:lnTo>
                <a:lnTo>
                  <a:pt x="22728" y="79675"/>
                </a:lnTo>
                <a:lnTo>
                  <a:pt x="30529" y="79675"/>
                </a:lnTo>
                <a:lnTo>
                  <a:pt x="41790" y="75780"/>
                </a:lnTo>
                <a:lnTo>
                  <a:pt x="49369" y="64522"/>
                </a:lnTo>
                <a:lnTo>
                  <a:pt x="53266" y="45474"/>
                </a:lnTo>
                <a:lnTo>
                  <a:pt x="53266" y="34224"/>
                </a:lnTo>
                <a:lnTo>
                  <a:pt x="49369" y="15160"/>
                </a:lnTo>
                <a:lnTo>
                  <a:pt x="41790" y="3688"/>
                </a:lnTo>
                <a:lnTo>
                  <a:pt x="30529" y="0"/>
                </a:lnTo>
                <a:lnTo>
                  <a:pt x="22728" y="0"/>
                </a:lnTo>
              </a:path>
            </a:pathLst>
          </a:custGeom>
          <a:ln w="1082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4494413" y="280434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3690" y="0"/>
                </a:moveTo>
                <a:lnTo>
                  <a:pt x="0" y="3681"/>
                </a:lnTo>
                <a:lnTo>
                  <a:pt x="3690" y="7576"/>
                </a:lnTo>
                <a:lnTo>
                  <a:pt x="7586" y="3681"/>
                </a:lnTo>
                <a:lnTo>
                  <a:pt x="3690" y="0"/>
                </a:lnTo>
              </a:path>
            </a:pathLst>
          </a:custGeom>
          <a:ln w="1082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4425988" y="2732245"/>
            <a:ext cx="19050" cy="80010"/>
          </a:xfrm>
          <a:custGeom>
            <a:avLst/>
            <a:gdLst/>
            <a:ahLst/>
            <a:cxnLst/>
            <a:rect l="l" t="t" r="r" b="b"/>
            <a:pathLst>
              <a:path w="19050" h="80010">
                <a:moveTo>
                  <a:pt x="0" y="15160"/>
                </a:moveTo>
                <a:lnTo>
                  <a:pt x="7579" y="11265"/>
                </a:lnTo>
                <a:lnTo>
                  <a:pt x="19054" y="0"/>
                </a:lnTo>
                <a:lnTo>
                  <a:pt x="19054" y="79675"/>
                </a:lnTo>
              </a:path>
            </a:pathLst>
          </a:custGeom>
          <a:ln w="1082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4632814" y="2388881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01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4528428" y="2354901"/>
            <a:ext cx="53340" cy="80010"/>
          </a:xfrm>
          <a:custGeom>
            <a:avLst/>
            <a:gdLst/>
            <a:ahLst/>
            <a:cxnLst/>
            <a:rect l="l" t="t" r="r" b="b"/>
            <a:pathLst>
              <a:path w="53339" h="80010">
                <a:moveTo>
                  <a:pt x="45687" y="0"/>
                </a:moveTo>
                <a:lnTo>
                  <a:pt x="7579" y="0"/>
                </a:lnTo>
                <a:lnTo>
                  <a:pt x="3888" y="33979"/>
                </a:lnTo>
                <a:lnTo>
                  <a:pt x="7579" y="30298"/>
                </a:lnTo>
                <a:lnTo>
                  <a:pt x="19061" y="26403"/>
                </a:lnTo>
                <a:lnTo>
                  <a:pt x="30529" y="26403"/>
                </a:lnTo>
                <a:lnTo>
                  <a:pt x="41790" y="30298"/>
                </a:lnTo>
                <a:lnTo>
                  <a:pt x="49369" y="37874"/>
                </a:lnTo>
                <a:lnTo>
                  <a:pt x="53266" y="49361"/>
                </a:lnTo>
                <a:lnTo>
                  <a:pt x="53266" y="56938"/>
                </a:lnTo>
                <a:lnTo>
                  <a:pt x="49369" y="68188"/>
                </a:lnTo>
                <a:lnTo>
                  <a:pt x="41790" y="75765"/>
                </a:lnTo>
                <a:lnTo>
                  <a:pt x="30529" y="79660"/>
                </a:lnTo>
                <a:lnTo>
                  <a:pt x="19061" y="79660"/>
                </a:lnTo>
                <a:lnTo>
                  <a:pt x="7579" y="75765"/>
                </a:lnTo>
                <a:lnTo>
                  <a:pt x="3888" y="72083"/>
                </a:lnTo>
                <a:lnTo>
                  <a:pt x="0" y="64514"/>
                </a:lnTo>
              </a:path>
            </a:pathLst>
          </a:custGeom>
          <a:ln w="1082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4494413" y="2427000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3690" y="0"/>
                </a:moveTo>
                <a:lnTo>
                  <a:pt x="0" y="3666"/>
                </a:lnTo>
                <a:lnTo>
                  <a:pt x="3690" y="7561"/>
                </a:lnTo>
                <a:lnTo>
                  <a:pt x="7586" y="3666"/>
                </a:lnTo>
                <a:lnTo>
                  <a:pt x="3690" y="0"/>
                </a:lnTo>
              </a:path>
            </a:pathLst>
          </a:custGeom>
          <a:ln w="1082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4425988" y="2354901"/>
            <a:ext cx="19050" cy="80010"/>
          </a:xfrm>
          <a:custGeom>
            <a:avLst/>
            <a:gdLst/>
            <a:ahLst/>
            <a:cxnLst/>
            <a:rect l="l" t="t" r="r" b="b"/>
            <a:pathLst>
              <a:path w="19050" h="80010">
                <a:moveTo>
                  <a:pt x="0" y="15145"/>
                </a:moveTo>
                <a:lnTo>
                  <a:pt x="7579" y="11250"/>
                </a:lnTo>
                <a:lnTo>
                  <a:pt x="19054" y="0"/>
                </a:lnTo>
                <a:lnTo>
                  <a:pt x="19054" y="79660"/>
                </a:lnTo>
              </a:path>
            </a:pathLst>
          </a:custGeom>
          <a:ln w="1082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4632814" y="2011316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01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4528428" y="1977542"/>
            <a:ext cx="53340" cy="80010"/>
          </a:xfrm>
          <a:custGeom>
            <a:avLst/>
            <a:gdLst/>
            <a:ahLst/>
            <a:cxnLst/>
            <a:rect l="l" t="t" r="r" b="b"/>
            <a:pathLst>
              <a:path w="53339" h="80010">
                <a:moveTo>
                  <a:pt x="22728" y="0"/>
                </a:moveTo>
                <a:lnTo>
                  <a:pt x="11474" y="3666"/>
                </a:lnTo>
                <a:lnTo>
                  <a:pt x="3888" y="15153"/>
                </a:lnTo>
                <a:lnTo>
                  <a:pt x="0" y="33979"/>
                </a:lnTo>
                <a:lnTo>
                  <a:pt x="0" y="45451"/>
                </a:lnTo>
                <a:lnTo>
                  <a:pt x="3888" y="64514"/>
                </a:lnTo>
                <a:lnTo>
                  <a:pt x="11474" y="75765"/>
                </a:lnTo>
                <a:lnTo>
                  <a:pt x="22728" y="79675"/>
                </a:lnTo>
                <a:lnTo>
                  <a:pt x="30529" y="79675"/>
                </a:lnTo>
                <a:lnTo>
                  <a:pt x="41790" y="75765"/>
                </a:lnTo>
                <a:lnTo>
                  <a:pt x="49369" y="64514"/>
                </a:lnTo>
                <a:lnTo>
                  <a:pt x="53266" y="45451"/>
                </a:lnTo>
                <a:lnTo>
                  <a:pt x="53266" y="33979"/>
                </a:lnTo>
                <a:lnTo>
                  <a:pt x="49369" y="15153"/>
                </a:lnTo>
                <a:lnTo>
                  <a:pt x="41790" y="3666"/>
                </a:lnTo>
                <a:lnTo>
                  <a:pt x="30529" y="0"/>
                </a:lnTo>
                <a:lnTo>
                  <a:pt x="22728" y="0"/>
                </a:lnTo>
              </a:path>
            </a:pathLst>
          </a:custGeom>
          <a:ln w="1082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4494413" y="2049634"/>
            <a:ext cx="7620" cy="7620"/>
          </a:xfrm>
          <a:custGeom>
            <a:avLst/>
            <a:gdLst/>
            <a:ahLst/>
            <a:cxnLst/>
            <a:rect l="l" t="t" r="r" b="b"/>
            <a:pathLst>
              <a:path w="7620" h="7619">
                <a:moveTo>
                  <a:pt x="3690" y="0"/>
                </a:moveTo>
                <a:lnTo>
                  <a:pt x="0" y="3673"/>
                </a:lnTo>
                <a:lnTo>
                  <a:pt x="3690" y="7584"/>
                </a:lnTo>
                <a:lnTo>
                  <a:pt x="7586" y="3673"/>
                </a:lnTo>
                <a:lnTo>
                  <a:pt x="3690" y="0"/>
                </a:lnTo>
              </a:path>
            </a:pathLst>
          </a:custGeom>
          <a:ln w="1082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4414718" y="1977542"/>
            <a:ext cx="53340" cy="80010"/>
          </a:xfrm>
          <a:custGeom>
            <a:avLst/>
            <a:gdLst/>
            <a:ahLst/>
            <a:cxnLst/>
            <a:rect l="l" t="t" r="r" b="b"/>
            <a:pathLst>
              <a:path w="53339" h="80010">
                <a:moveTo>
                  <a:pt x="3682" y="18826"/>
                </a:moveTo>
                <a:lnTo>
                  <a:pt x="3682" y="15153"/>
                </a:lnTo>
                <a:lnTo>
                  <a:pt x="7578" y="7576"/>
                </a:lnTo>
                <a:lnTo>
                  <a:pt x="11269" y="3666"/>
                </a:lnTo>
                <a:lnTo>
                  <a:pt x="18848" y="0"/>
                </a:lnTo>
                <a:lnTo>
                  <a:pt x="34006" y="0"/>
                </a:lnTo>
                <a:lnTo>
                  <a:pt x="41577" y="3666"/>
                </a:lnTo>
                <a:lnTo>
                  <a:pt x="45481" y="7576"/>
                </a:lnTo>
                <a:lnTo>
                  <a:pt x="49165" y="15153"/>
                </a:lnTo>
                <a:lnTo>
                  <a:pt x="49165" y="22737"/>
                </a:lnTo>
                <a:lnTo>
                  <a:pt x="45481" y="30313"/>
                </a:lnTo>
                <a:lnTo>
                  <a:pt x="37903" y="41555"/>
                </a:lnTo>
                <a:lnTo>
                  <a:pt x="0" y="79675"/>
                </a:lnTo>
                <a:lnTo>
                  <a:pt x="53060" y="79675"/>
                </a:lnTo>
              </a:path>
            </a:pathLst>
          </a:custGeom>
          <a:ln w="1082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4632814" y="1633956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01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4528428" y="1599954"/>
            <a:ext cx="53340" cy="80010"/>
          </a:xfrm>
          <a:custGeom>
            <a:avLst/>
            <a:gdLst/>
            <a:ahLst/>
            <a:cxnLst/>
            <a:rect l="l" t="t" r="r" b="b"/>
            <a:pathLst>
              <a:path w="53339" h="80010">
                <a:moveTo>
                  <a:pt x="45687" y="0"/>
                </a:moveTo>
                <a:lnTo>
                  <a:pt x="7579" y="0"/>
                </a:lnTo>
                <a:lnTo>
                  <a:pt x="3888" y="34208"/>
                </a:lnTo>
                <a:lnTo>
                  <a:pt x="7579" y="30542"/>
                </a:lnTo>
                <a:lnTo>
                  <a:pt x="19061" y="26632"/>
                </a:lnTo>
                <a:lnTo>
                  <a:pt x="30529" y="26632"/>
                </a:lnTo>
                <a:lnTo>
                  <a:pt x="41790" y="30542"/>
                </a:lnTo>
                <a:lnTo>
                  <a:pt x="49369" y="38119"/>
                </a:lnTo>
                <a:lnTo>
                  <a:pt x="53266" y="49361"/>
                </a:lnTo>
                <a:lnTo>
                  <a:pt x="53266" y="56946"/>
                </a:lnTo>
                <a:lnTo>
                  <a:pt x="49369" y="68425"/>
                </a:lnTo>
                <a:lnTo>
                  <a:pt x="41790" y="75994"/>
                </a:lnTo>
                <a:lnTo>
                  <a:pt x="30529" y="79897"/>
                </a:lnTo>
                <a:lnTo>
                  <a:pt x="19061" y="79897"/>
                </a:lnTo>
                <a:lnTo>
                  <a:pt x="7579" y="75994"/>
                </a:lnTo>
                <a:lnTo>
                  <a:pt x="3888" y="72099"/>
                </a:lnTo>
                <a:lnTo>
                  <a:pt x="0" y="64522"/>
                </a:lnTo>
              </a:path>
            </a:pathLst>
          </a:custGeom>
          <a:ln w="1082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4494413" y="1672053"/>
            <a:ext cx="7620" cy="8255"/>
          </a:xfrm>
          <a:custGeom>
            <a:avLst/>
            <a:gdLst/>
            <a:ahLst/>
            <a:cxnLst/>
            <a:rect l="l" t="t" r="r" b="b"/>
            <a:pathLst>
              <a:path w="7620" h="8255">
                <a:moveTo>
                  <a:pt x="3690" y="0"/>
                </a:moveTo>
                <a:lnTo>
                  <a:pt x="0" y="3895"/>
                </a:lnTo>
                <a:lnTo>
                  <a:pt x="3690" y="7797"/>
                </a:lnTo>
                <a:lnTo>
                  <a:pt x="7586" y="3895"/>
                </a:lnTo>
                <a:lnTo>
                  <a:pt x="3690" y="0"/>
                </a:lnTo>
              </a:path>
            </a:pathLst>
          </a:custGeom>
          <a:ln w="1082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4414718" y="1599954"/>
            <a:ext cx="53340" cy="80010"/>
          </a:xfrm>
          <a:custGeom>
            <a:avLst/>
            <a:gdLst/>
            <a:ahLst/>
            <a:cxnLst/>
            <a:rect l="l" t="t" r="r" b="b"/>
            <a:pathLst>
              <a:path w="53339" h="80010">
                <a:moveTo>
                  <a:pt x="3682" y="19055"/>
                </a:moveTo>
                <a:lnTo>
                  <a:pt x="3682" y="15382"/>
                </a:lnTo>
                <a:lnTo>
                  <a:pt x="7578" y="7805"/>
                </a:lnTo>
                <a:lnTo>
                  <a:pt x="11269" y="3909"/>
                </a:lnTo>
                <a:lnTo>
                  <a:pt x="18848" y="0"/>
                </a:lnTo>
                <a:lnTo>
                  <a:pt x="34006" y="0"/>
                </a:lnTo>
                <a:lnTo>
                  <a:pt x="41577" y="3909"/>
                </a:lnTo>
                <a:lnTo>
                  <a:pt x="45481" y="7805"/>
                </a:lnTo>
                <a:lnTo>
                  <a:pt x="49165" y="15382"/>
                </a:lnTo>
                <a:lnTo>
                  <a:pt x="49165" y="22958"/>
                </a:lnTo>
                <a:lnTo>
                  <a:pt x="45481" y="30542"/>
                </a:lnTo>
                <a:lnTo>
                  <a:pt x="37903" y="41786"/>
                </a:lnTo>
                <a:lnTo>
                  <a:pt x="0" y="79897"/>
                </a:lnTo>
                <a:lnTo>
                  <a:pt x="53060" y="79897"/>
                </a:lnTo>
              </a:path>
            </a:pathLst>
          </a:custGeom>
          <a:ln w="10824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4831406" y="170950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397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4831406" y="17850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397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4831406" y="186041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397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4831406" y="193597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397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4831406" y="20868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397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4831406" y="216242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397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4831406" y="223777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397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4831406" y="231333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397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4831406" y="246423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397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4831406" y="253978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397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4831406" y="261513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397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4831406" y="269068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397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4831406" y="284159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397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4831406" y="291714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397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4831406" y="299270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397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4831406" y="306804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397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4831406" y="321894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397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4831406" y="329450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397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4831406" y="337006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397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4831406" y="344539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10397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4821015" y="163395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88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4821015" y="201131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88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4821015" y="238888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88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4821015" y="2766248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88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4821015" y="314360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88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4841804" y="1596288"/>
            <a:ext cx="0" cy="1924685"/>
          </a:xfrm>
          <a:custGeom>
            <a:avLst/>
            <a:gdLst/>
            <a:ahLst/>
            <a:cxnLst/>
            <a:rect l="l" t="t" r="r" b="b"/>
            <a:pathLst>
              <a:path h="1924685">
                <a:moveTo>
                  <a:pt x="0" y="1924669"/>
                </a:moveTo>
                <a:lnTo>
                  <a:pt x="0" y="0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4632814" y="170950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1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4632814" y="17850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1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4632814" y="186041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1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4632814" y="193597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1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4632814" y="2086867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1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4632814" y="2162426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1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4632814" y="2237771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1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4632814" y="231333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1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4632814" y="246423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1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4632814" y="2539785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1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4632814" y="2615130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1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4632814" y="269068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1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4632814" y="284159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1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4632814" y="291714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1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4632814" y="299270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1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4632814" y="3068048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1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4632814" y="3218944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1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4632814" y="3294503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1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4632814" y="3370062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1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4632814" y="3445399"/>
            <a:ext cx="10795" cy="0"/>
          </a:xfrm>
          <a:custGeom>
            <a:avLst/>
            <a:gdLst/>
            <a:ahLst/>
            <a:cxnLst/>
            <a:rect l="l" t="t" r="r" b="b"/>
            <a:pathLst>
              <a:path w="10795">
                <a:moveTo>
                  <a:pt x="0" y="0"/>
                </a:moveTo>
                <a:lnTo>
                  <a:pt x="10612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1096353" y="4371631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1471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556713" y="4378990"/>
            <a:ext cx="3763010" cy="0"/>
          </a:xfrm>
          <a:custGeom>
            <a:avLst/>
            <a:gdLst/>
            <a:ahLst/>
            <a:cxnLst/>
            <a:rect l="l" t="t" r="r" b="b"/>
            <a:pathLst>
              <a:path w="3763010">
                <a:moveTo>
                  <a:pt x="0" y="0"/>
                </a:moveTo>
                <a:lnTo>
                  <a:pt x="3762709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1780499" y="4371631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1471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2464652" y="4371631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1471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3148584" y="4371631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1471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3832730" y="4371631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14717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556713" y="3647437"/>
            <a:ext cx="0" cy="732155"/>
          </a:xfrm>
          <a:custGeom>
            <a:avLst/>
            <a:gdLst/>
            <a:ahLst/>
            <a:cxnLst/>
            <a:rect l="l" t="t" r="r" b="b"/>
            <a:pathLst>
              <a:path h="732154">
                <a:moveTo>
                  <a:pt x="0" y="731553"/>
                </a:moveTo>
                <a:lnTo>
                  <a:pt x="0" y="0"/>
                </a:lnTo>
              </a:path>
            </a:pathLst>
          </a:custGeom>
          <a:ln w="1528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4311783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4243350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4174917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4106476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4038051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3969603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3901170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3764304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3696070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3627645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3559197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3490764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3422323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3353890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3285450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3217024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3080365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3011924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2943484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2875059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2806610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2738185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2669744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2601312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2533085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2396219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327779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2259338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190905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2122472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054032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1985591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1917372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1848939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1712066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1643625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1575192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1506752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1438319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1370092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1301659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1233227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1164786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1027913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959480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891039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822606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754380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685947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617506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549073" y="3651114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5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3832730" y="3654799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1472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3148584" y="3654799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1472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464652" y="3654799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1472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1780499" y="3654799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1472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1096353" y="3654799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1472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556713" y="3647437"/>
            <a:ext cx="3763010" cy="0"/>
          </a:xfrm>
          <a:custGeom>
            <a:avLst/>
            <a:gdLst/>
            <a:ahLst/>
            <a:cxnLst/>
            <a:rect l="l" t="t" r="r" b="b"/>
            <a:pathLst>
              <a:path w="3763010">
                <a:moveTo>
                  <a:pt x="0" y="0"/>
                </a:moveTo>
                <a:lnTo>
                  <a:pt x="3762709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4311783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4243350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4174917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4106476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4038051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3969603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3901170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3764304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3696070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3627645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3559197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3490764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3422323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3353890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3285450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3217024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3080365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3011924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2943484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2875059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2806610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2738185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669744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601312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2533085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2396219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2327779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259338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2190905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2122472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2054032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1985591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1917372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848939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1712066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1643625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575192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506752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438319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370092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301659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233227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164786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027913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959480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891039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822606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754380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685947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617506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549073" y="4375305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280" y="0"/>
                </a:lnTo>
              </a:path>
            </a:pathLst>
          </a:custGeom>
          <a:ln w="737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556713" y="4232638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148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556713" y="4086286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148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556713" y="3940140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148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556713" y="3793788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148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556713" y="367688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556713" y="370610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556713" y="373533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556713" y="37645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556713" y="382301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556713" y="385224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556713" y="38814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556713" y="391091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556713" y="396936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556713" y="399860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556713" y="402782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556713" y="405704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556713" y="411550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556713" y="414495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556713" y="417418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556713" y="420340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556713" y="426185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556713" y="42910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556713" y="432032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556713" y="434954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681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4281742" y="367688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681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4281742" y="370610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681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4281742" y="373533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681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4281742" y="37645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681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4281742" y="382301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681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4281742" y="385224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681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4281742" y="38814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681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4281742" y="391091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681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4281742" y="396936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681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4281742" y="399860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681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4281742" y="402782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681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4281742" y="405704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681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4281742" y="411550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681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4281742" y="414495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681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4281742" y="417418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681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4281742" y="420340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681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4281742" y="426185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681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4281742" y="429108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681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4281742" y="432032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681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4281742" y="434954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681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4244060" y="3793788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75362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4244060" y="3940140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75362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4244060" y="4086286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75362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4244060" y="4232638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75362" y="0"/>
                </a:moveTo>
                <a:lnTo>
                  <a:pt x="0" y="0"/>
                </a:lnTo>
              </a:path>
            </a:pathLst>
          </a:custGeom>
          <a:ln w="1527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4319423" y="3647437"/>
            <a:ext cx="0" cy="732155"/>
          </a:xfrm>
          <a:custGeom>
            <a:avLst/>
            <a:gdLst/>
            <a:ahLst/>
            <a:cxnLst/>
            <a:rect l="l" t="t" r="r" b="b"/>
            <a:pathLst>
              <a:path h="732154">
                <a:moveTo>
                  <a:pt x="0" y="731553"/>
                </a:moveTo>
                <a:lnTo>
                  <a:pt x="0" y="0"/>
                </a:lnTo>
              </a:path>
            </a:pathLst>
          </a:custGeom>
          <a:ln w="15280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556500" y="3743999"/>
            <a:ext cx="2562860" cy="354965"/>
          </a:xfrm>
          <a:custGeom>
            <a:avLst/>
            <a:gdLst/>
            <a:ahLst/>
            <a:cxnLst/>
            <a:rect l="l" t="t" r="r" b="b"/>
            <a:pathLst>
              <a:path w="2562860" h="354964">
                <a:moveTo>
                  <a:pt x="0" y="19911"/>
                </a:moveTo>
                <a:lnTo>
                  <a:pt x="213" y="18612"/>
                </a:lnTo>
                <a:lnTo>
                  <a:pt x="3674" y="74688"/>
                </a:lnTo>
                <a:lnTo>
                  <a:pt x="6929" y="18612"/>
                </a:lnTo>
                <a:lnTo>
                  <a:pt x="10390" y="18612"/>
                </a:lnTo>
                <a:lnTo>
                  <a:pt x="13851" y="37454"/>
                </a:lnTo>
                <a:lnTo>
                  <a:pt x="17320" y="56067"/>
                </a:lnTo>
                <a:lnTo>
                  <a:pt x="20788" y="37454"/>
                </a:lnTo>
                <a:lnTo>
                  <a:pt x="24035" y="56067"/>
                </a:lnTo>
                <a:lnTo>
                  <a:pt x="27504" y="37454"/>
                </a:lnTo>
                <a:lnTo>
                  <a:pt x="30965" y="18612"/>
                </a:lnTo>
                <a:lnTo>
                  <a:pt x="34434" y="37454"/>
                </a:lnTo>
                <a:lnTo>
                  <a:pt x="37895" y="37454"/>
                </a:lnTo>
                <a:lnTo>
                  <a:pt x="41142" y="18612"/>
                </a:lnTo>
                <a:lnTo>
                  <a:pt x="44610" y="56067"/>
                </a:lnTo>
                <a:lnTo>
                  <a:pt x="48071" y="18612"/>
                </a:lnTo>
                <a:lnTo>
                  <a:pt x="51540" y="56067"/>
                </a:lnTo>
                <a:lnTo>
                  <a:pt x="58256" y="56067"/>
                </a:lnTo>
                <a:lnTo>
                  <a:pt x="61717" y="18612"/>
                </a:lnTo>
                <a:lnTo>
                  <a:pt x="65185" y="56067"/>
                </a:lnTo>
                <a:lnTo>
                  <a:pt x="68646" y="37454"/>
                </a:lnTo>
                <a:lnTo>
                  <a:pt x="72115" y="93301"/>
                </a:lnTo>
                <a:lnTo>
                  <a:pt x="75362" y="74688"/>
                </a:lnTo>
                <a:lnTo>
                  <a:pt x="78831" y="74688"/>
                </a:lnTo>
                <a:lnTo>
                  <a:pt x="82292" y="18612"/>
                </a:lnTo>
                <a:lnTo>
                  <a:pt x="85760" y="56067"/>
                </a:lnTo>
                <a:lnTo>
                  <a:pt x="89221" y="74688"/>
                </a:lnTo>
                <a:lnTo>
                  <a:pt x="92476" y="56067"/>
                </a:lnTo>
                <a:lnTo>
                  <a:pt x="95937" y="56067"/>
                </a:lnTo>
                <a:lnTo>
                  <a:pt x="99406" y="111921"/>
                </a:lnTo>
                <a:lnTo>
                  <a:pt x="102867" y="56067"/>
                </a:lnTo>
                <a:lnTo>
                  <a:pt x="106114" y="111921"/>
                </a:lnTo>
                <a:lnTo>
                  <a:pt x="109582" y="111921"/>
                </a:lnTo>
                <a:lnTo>
                  <a:pt x="113043" y="74688"/>
                </a:lnTo>
                <a:lnTo>
                  <a:pt x="116512" y="111921"/>
                </a:lnTo>
                <a:lnTo>
                  <a:pt x="119981" y="93301"/>
                </a:lnTo>
                <a:lnTo>
                  <a:pt x="126689" y="93301"/>
                </a:lnTo>
                <a:lnTo>
                  <a:pt x="130157" y="111921"/>
                </a:lnTo>
                <a:lnTo>
                  <a:pt x="133618" y="111921"/>
                </a:lnTo>
                <a:lnTo>
                  <a:pt x="137087" y="93301"/>
                </a:lnTo>
                <a:lnTo>
                  <a:pt x="140334" y="74688"/>
                </a:lnTo>
                <a:lnTo>
                  <a:pt x="143802" y="93301"/>
                </a:lnTo>
                <a:lnTo>
                  <a:pt x="147264" y="74688"/>
                </a:lnTo>
                <a:lnTo>
                  <a:pt x="150732" y="93301"/>
                </a:lnTo>
                <a:lnTo>
                  <a:pt x="160909" y="93301"/>
                </a:lnTo>
                <a:lnTo>
                  <a:pt x="164377" y="111921"/>
                </a:lnTo>
                <a:lnTo>
                  <a:pt x="167838" y="93301"/>
                </a:lnTo>
                <a:lnTo>
                  <a:pt x="171307" y="93301"/>
                </a:lnTo>
                <a:lnTo>
                  <a:pt x="174554" y="56067"/>
                </a:lnTo>
                <a:lnTo>
                  <a:pt x="178015" y="111921"/>
                </a:lnTo>
                <a:lnTo>
                  <a:pt x="181484" y="93301"/>
                </a:lnTo>
                <a:lnTo>
                  <a:pt x="184952" y="56067"/>
                </a:lnTo>
                <a:lnTo>
                  <a:pt x="188413" y="37454"/>
                </a:lnTo>
                <a:lnTo>
                  <a:pt x="191660" y="74688"/>
                </a:lnTo>
                <a:lnTo>
                  <a:pt x="195129" y="93301"/>
                </a:lnTo>
                <a:lnTo>
                  <a:pt x="198590" y="93301"/>
                </a:lnTo>
                <a:lnTo>
                  <a:pt x="202059" y="74688"/>
                </a:lnTo>
                <a:lnTo>
                  <a:pt x="205306" y="56067"/>
                </a:lnTo>
                <a:lnTo>
                  <a:pt x="208774" y="130763"/>
                </a:lnTo>
                <a:lnTo>
                  <a:pt x="212235" y="74688"/>
                </a:lnTo>
                <a:lnTo>
                  <a:pt x="215704" y="56067"/>
                </a:lnTo>
                <a:lnTo>
                  <a:pt x="219173" y="93301"/>
                </a:lnTo>
                <a:lnTo>
                  <a:pt x="222412" y="74688"/>
                </a:lnTo>
                <a:lnTo>
                  <a:pt x="229349" y="111921"/>
                </a:lnTo>
                <a:lnTo>
                  <a:pt x="232810" y="56067"/>
                </a:lnTo>
                <a:lnTo>
                  <a:pt x="236279" y="74688"/>
                </a:lnTo>
                <a:lnTo>
                  <a:pt x="239526" y="74688"/>
                </a:lnTo>
                <a:lnTo>
                  <a:pt x="242987" y="93301"/>
                </a:lnTo>
                <a:lnTo>
                  <a:pt x="246456" y="74688"/>
                </a:lnTo>
                <a:lnTo>
                  <a:pt x="249917" y="111921"/>
                </a:lnTo>
                <a:lnTo>
                  <a:pt x="253385" y="74688"/>
                </a:lnTo>
                <a:lnTo>
                  <a:pt x="256632" y="74688"/>
                </a:lnTo>
                <a:lnTo>
                  <a:pt x="260101" y="56067"/>
                </a:lnTo>
                <a:lnTo>
                  <a:pt x="267031" y="56067"/>
                </a:lnTo>
                <a:lnTo>
                  <a:pt x="270492" y="74688"/>
                </a:lnTo>
                <a:lnTo>
                  <a:pt x="273746" y="93301"/>
                </a:lnTo>
                <a:lnTo>
                  <a:pt x="277207" y="56067"/>
                </a:lnTo>
                <a:lnTo>
                  <a:pt x="280676" y="56067"/>
                </a:lnTo>
                <a:lnTo>
                  <a:pt x="284137" y="74688"/>
                </a:lnTo>
                <a:lnTo>
                  <a:pt x="287606" y="74688"/>
                </a:lnTo>
                <a:lnTo>
                  <a:pt x="290853" y="111921"/>
                </a:lnTo>
                <a:lnTo>
                  <a:pt x="294321" y="167996"/>
                </a:lnTo>
                <a:lnTo>
                  <a:pt x="297782" y="242685"/>
                </a:lnTo>
                <a:lnTo>
                  <a:pt x="301251" y="336008"/>
                </a:lnTo>
                <a:lnTo>
                  <a:pt x="304712" y="279933"/>
                </a:lnTo>
                <a:lnTo>
                  <a:pt x="307967" y="224072"/>
                </a:lnTo>
                <a:lnTo>
                  <a:pt x="311428" y="242685"/>
                </a:lnTo>
                <a:lnTo>
                  <a:pt x="314889" y="224072"/>
                </a:lnTo>
                <a:lnTo>
                  <a:pt x="318357" y="242685"/>
                </a:lnTo>
                <a:lnTo>
                  <a:pt x="321604" y="224072"/>
                </a:lnTo>
                <a:lnTo>
                  <a:pt x="328542" y="261313"/>
                </a:lnTo>
                <a:lnTo>
                  <a:pt x="332003" y="261313"/>
                </a:lnTo>
                <a:lnTo>
                  <a:pt x="335464" y="242685"/>
                </a:lnTo>
                <a:lnTo>
                  <a:pt x="338718" y="205451"/>
                </a:lnTo>
                <a:lnTo>
                  <a:pt x="342179" y="186609"/>
                </a:lnTo>
                <a:lnTo>
                  <a:pt x="345648" y="224072"/>
                </a:lnTo>
                <a:lnTo>
                  <a:pt x="349109" y="224072"/>
                </a:lnTo>
                <a:lnTo>
                  <a:pt x="352577" y="205451"/>
                </a:lnTo>
                <a:lnTo>
                  <a:pt x="355825" y="205451"/>
                </a:lnTo>
                <a:lnTo>
                  <a:pt x="359286" y="224072"/>
                </a:lnTo>
                <a:lnTo>
                  <a:pt x="362754" y="186609"/>
                </a:lnTo>
                <a:lnTo>
                  <a:pt x="366223" y="224072"/>
                </a:lnTo>
                <a:lnTo>
                  <a:pt x="372938" y="224072"/>
                </a:lnTo>
                <a:lnTo>
                  <a:pt x="376399" y="186609"/>
                </a:lnTo>
                <a:lnTo>
                  <a:pt x="379860" y="205451"/>
                </a:lnTo>
                <a:lnTo>
                  <a:pt x="383329" y="167996"/>
                </a:lnTo>
                <a:lnTo>
                  <a:pt x="386798" y="205451"/>
                </a:lnTo>
                <a:lnTo>
                  <a:pt x="390045" y="205451"/>
                </a:lnTo>
                <a:lnTo>
                  <a:pt x="393506" y="167996"/>
                </a:lnTo>
                <a:lnTo>
                  <a:pt x="396974" y="149376"/>
                </a:lnTo>
                <a:lnTo>
                  <a:pt x="400435" y="167996"/>
                </a:lnTo>
                <a:lnTo>
                  <a:pt x="403904" y="205451"/>
                </a:lnTo>
                <a:lnTo>
                  <a:pt x="407151" y="205451"/>
                </a:lnTo>
                <a:lnTo>
                  <a:pt x="410620" y="167996"/>
                </a:lnTo>
                <a:lnTo>
                  <a:pt x="414081" y="186609"/>
                </a:lnTo>
                <a:lnTo>
                  <a:pt x="417549" y="205451"/>
                </a:lnTo>
                <a:lnTo>
                  <a:pt x="421018" y="186609"/>
                </a:lnTo>
                <a:lnTo>
                  <a:pt x="424257" y="205451"/>
                </a:lnTo>
                <a:lnTo>
                  <a:pt x="427726" y="130763"/>
                </a:lnTo>
                <a:lnTo>
                  <a:pt x="431195" y="167996"/>
                </a:lnTo>
                <a:lnTo>
                  <a:pt x="434656" y="130763"/>
                </a:lnTo>
                <a:lnTo>
                  <a:pt x="438124" y="130763"/>
                </a:lnTo>
                <a:lnTo>
                  <a:pt x="441371" y="149376"/>
                </a:lnTo>
                <a:lnTo>
                  <a:pt x="444840" y="130763"/>
                </a:lnTo>
                <a:lnTo>
                  <a:pt x="448301" y="130763"/>
                </a:lnTo>
                <a:lnTo>
                  <a:pt x="451762" y="149376"/>
                </a:lnTo>
                <a:lnTo>
                  <a:pt x="455017" y="111921"/>
                </a:lnTo>
                <a:lnTo>
                  <a:pt x="458478" y="111921"/>
                </a:lnTo>
                <a:lnTo>
                  <a:pt x="461946" y="130763"/>
                </a:lnTo>
                <a:lnTo>
                  <a:pt x="465415" y="111921"/>
                </a:lnTo>
                <a:lnTo>
                  <a:pt x="472123" y="111921"/>
                </a:lnTo>
                <a:lnTo>
                  <a:pt x="475592" y="93301"/>
                </a:lnTo>
                <a:lnTo>
                  <a:pt x="479053" y="93301"/>
                </a:lnTo>
                <a:lnTo>
                  <a:pt x="482521" y="74688"/>
                </a:lnTo>
                <a:lnTo>
                  <a:pt x="485982" y="74688"/>
                </a:lnTo>
                <a:lnTo>
                  <a:pt x="489237" y="111921"/>
                </a:lnTo>
                <a:lnTo>
                  <a:pt x="492698" y="130763"/>
                </a:lnTo>
                <a:lnTo>
                  <a:pt x="496159" y="56067"/>
                </a:lnTo>
                <a:lnTo>
                  <a:pt x="499628" y="93301"/>
                </a:lnTo>
                <a:lnTo>
                  <a:pt x="503096" y="74688"/>
                </a:lnTo>
                <a:lnTo>
                  <a:pt x="506343" y="74688"/>
                </a:lnTo>
                <a:lnTo>
                  <a:pt x="509812" y="93301"/>
                </a:lnTo>
                <a:lnTo>
                  <a:pt x="513273" y="56067"/>
                </a:lnTo>
                <a:lnTo>
                  <a:pt x="516742" y="93301"/>
                </a:lnTo>
                <a:lnTo>
                  <a:pt x="520203" y="93301"/>
                </a:lnTo>
                <a:lnTo>
                  <a:pt x="523450" y="56067"/>
                </a:lnTo>
                <a:lnTo>
                  <a:pt x="526918" y="74688"/>
                </a:lnTo>
                <a:lnTo>
                  <a:pt x="530379" y="56067"/>
                </a:lnTo>
                <a:lnTo>
                  <a:pt x="533848" y="74688"/>
                </a:lnTo>
                <a:lnTo>
                  <a:pt x="537309" y="74688"/>
                </a:lnTo>
                <a:lnTo>
                  <a:pt x="540556" y="56067"/>
                </a:lnTo>
                <a:lnTo>
                  <a:pt x="544025" y="56067"/>
                </a:lnTo>
                <a:lnTo>
                  <a:pt x="547493" y="93301"/>
                </a:lnTo>
                <a:lnTo>
                  <a:pt x="550954" y="111921"/>
                </a:lnTo>
                <a:lnTo>
                  <a:pt x="554209" y="74688"/>
                </a:lnTo>
                <a:lnTo>
                  <a:pt x="557670" y="93301"/>
                </a:lnTo>
                <a:lnTo>
                  <a:pt x="561131" y="74688"/>
                </a:lnTo>
                <a:lnTo>
                  <a:pt x="564600" y="93301"/>
                </a:lnTo>
                <a:lnTo>
                  <a:pt x="568068" y="93301"/>
                </a:lnTo>
                <a:lnTo>
                  <a:pt x="571315" y="111921"/>
                </a:lnTo>
                <a:lnTo>
                  <a:pt x="574776" y="93301"/>
                </a:lnTo>
                <a:lnTo>
                  <a:pt x="581713" y="93301"/>
                </a:lnTo>
                <a:lnTo>
                  <a:pt x="585174" y="111921"/>
                </a:lnTo>
                <a:lnTo>
                  <a:pt x="588422" y="130763"/>
                </a:lnTo>
                <a:lnTo>
                  <a:pt x="595351" y="130763"/>
                </a:lnTo>
                <a:lnTo>
                  <a:pt x="598820" y="93301"/>
                </a:lnTo>
                <a:lnTo>
                  <a:pt x="602288" y="111921"/>
                </a:lnTo>
                <a:lnTo>
                  <a:pt x="605535" y="149376"/>
                </a:lnTo>
                <a:lnTo>
                  <a:pt x="608996" y="111921"/>
                </a:lnTo>
                <a:lnTo>
                  <a:pt x="612465" y="93301"/>
                </a:lnTo>
                <a:lnTo>
                  <a:pt x="615926" y="111921"/>
                </a:lnTo>
                <a:lnTo>
                  <a:pt x="619395" y="93301"/>
                </a:lnTo>
                <a:lnTo>
                  <a:pt x="622642" y="130763"/>
                </a:lnTo>
                <a:lnTo>
                  <a:pt x="626110" y="130763"/>
                </a:lnTo>
                <a:lnTo>
                  <a:pt x="629571" y="149376"/>
                </a:lnTo>
                <a:lnTo>
                  <a:pt x="633032" y="130763"/>
                </a:lnTo>
                <a:lnTo>
                  <a:pt x="636501" y="130763"/>
                </a:lnTo>
                <a:lnTo>
                  <a:pt x="639748" y="111921"/>
                </a:lnTo>
                <a:lnTo>
                  <a:pt x="643217" y="149376"/>
                </a:lnTo>
                <a:lnTo>
                  <a:pt x="646685" y="111921"/>
                </a:lnTo>
                <a:lnTo>
                  <a:pt x="650146" y="111921"/>
                </a:lnTo>
                <a:lnTo>
                  <a:pt x="653615" y="93301"/>
                </a:lnTo>
                <a:lnTo>
                  <a:pt x="656862" y="93301"/>
                </a:lnTo>
                <a:lnTo>
                  <a:pt x="660323" y="111921"/>
                </a:lnTo>
                <a:lnTo>
                  <a:pt x="663792" y="111921"/>
                </a:lnTo>
                <a:lnTo>
                  <a:pt x="667260" y="130763"/>
                </a:lnTo>
                <a:lnTo>
                  <a:pt x="670721" y="93301"/>
                </a:lnTo>
                <a:lnTo>
                  <a:pt x="673968" y="111921"/>
                </a:lnTo>
                <a:lnTo>
                  <a:pt x="677437" y="167996"/>
                </a:lnTo>
                <a:lnTo>
                  <a:pt x="684367" y="93301"/>
                </a:lnTo>
                <a:lnTo>
                  <a:pt x="687614" y="149376"/>
                </a:lnTo>
                <a:lnTo>
                  <a:pt x="691082" y="111921"/>
                </a:lnTo>
                <a:lnTo>
                  <a:pt x="694543" y="149376"/>
                </a:lnTo>
                <a:lnTo>
                  <a:pt x="698004" y="111921"/>
                </a:lnTo>
                <a:lnTo>
                  <a:pt x="701473" y="111921"/>
                </a:lnTo>
                <a:lnTo>
                  <a:pt x="704720" y="149376"/>
                </a:lnTo>
                <a:lnTo>
                  <a:pt x="708189" y="130763"/>
                </a:lnTo>
                <a:lnTo>
                  <a:pt x="711657" y="111921"/>
                </a:lnTo>
                <a:lnTo>
                  <a:pt x="715118" y="149376"/>
                </a:lnTo>
                <a:lnTo>
                  <a:pt x="718587" y="111921"/>
                </a:lnTo>
                <a:lnTo>
                  <a:pt x="721834" y="149376"/>
                </a:lnTo>
                <a:lnTo>
                  <a:pt x="725295" y="74688"/>
                </a:lnTo>
                <a:lnTo>
                  <a:pt x="728764" y="149376"/>
                </a:lnTo>
                <a:lnTo>
                  <a:pt x="732225" y="111921"/>
                </a:lnTo>
                <a:lnTo>
                  <a:pt x="735693" y="93301"/>
                </a:lnTo>
                <a:lnTo>
                  <a:pt x="738940" y="149376"/>
                </a:lnTo>
                <a:lnTo>
                  <a:pt x="742409" y="74688"/>
                </a:lnTo>
                <a:lnTo>
                  <a:pt x="745870" y="130763"/>
                </a:lnTo>
                <a:lnTo>
                  <a:pt x="749339" y="93301"/>
                </a:lnTo>
                <a:lnTo>
                  <a:pt x="752800" y="130763"/>
                </a:lnTo>
                <a:lnTo>
                  <a:pt x="756054" y="111921"/>
                </a:lnTo>
                <a:lnTo>
                  <a:pt x="759515" y="93301"/>
                </a:lnTo>
                <a:lnTo>
                  <a:pt x="762984" y="93301"/>
                </a:lnTo>
                <a:lnTo>
                  <a:pt x="766445" y="111921"/>
                </a:lnTo>
                <a:lnTo>
                  <a:pt x="769913" y="111921"/>
                </a:lnTo>
                <a:lnTo>
                  <a:pt x="773161" y="93301"/>
                </a:lnTo>
                <a:lnTo>
                  <a:pt x="776622" y="111921"/>
                </a:lnTo>
                <a:lnTo>
                  <a:pt x="780090" y="74688"/>
                </a:lnTo>
                <a:lnTo>
                  <a:pt x="783559" y="111921"/>
                </a:lnTo>
                <a:lnTo>
                  <a:pt x="787020" y="111921"/>
                </a:lnTo>
                <a:lnTo>
                  <a:pt x="790267" y="130763"/>
                </a:lnTo>
                <a:lnTo>
                  <a:pt x="793736" y="111921"/>
                </a:lnTo>
                <a:lnTo>
                  <a:pt x="797196" y="167996"/>
                </a:lnTo>
                <a:lnTo>
                  <a:pt x="800665" y="111921"/>
                </a:lnTo>
                <a:lnTo>
                  <a:pt x="803912" y="111921"/>
                </a:lnTo>
                <a:lnTo>
                  <a:pt x="807381" y="149376"/>
                </a:lnTo>
                <a:lnTo>
                  <a:pt x="810842" y="111921"/>
                </a:lnTo>
                <a:lnTo>
                  <a:pt x="814310" y="130763"/>
                </a:lnTo>
                <a:lnTo>
                  <a:pt x="817771" y="93301"/>
                </a:lnTo>
                <a:lnTo>
                  <a:pt x="821019" y="93301"/>
                </a:lnTo>
                <a:lnTo>
                  <a:pt x="824487" y="111921"/>
                </a:lnTo>
                <a:lnTo>
                  <a:pt x="827956" y="111921"/>
                </a:lnTo>
                <a:lnTo>
                  <a:pt x="831417" y="93301"/>
                </a:lnTo>
                <a:lnTo>
                  <a:pt x="834878" y="111921"/>
                </a:lnTo>
                <a:lnTo>
                  <a:pt x="838132" y="74688"/>
                </a:lnTo>
                <a:lnTo>
                  <a:pt x="841593" y="111921"/>
                </a:lnTo>
                <a:lnTo>
                  <a:pt x="845062" y="111921"/>
                </a:lnTo>
                <a:lnTo>
                  <a:pt x="848531" y="130763"/>
                </a:lnTo>
                <a:lnTo>
                  <a:pt x="851992" y="130763"/>
                </a:lnTo>
                <a:lnTo>
                  <a:pt x="855239" y="111921"/>
                </a:lnTo>
                <a:lnTo>
                  <a:pt x="858707" y="149376"/>
                </a:lnTo>
                <a:lnTo>
                  <a:pt x="862168" y="93301"/>
                </a:lnTo>
                <a:lnTo>
                  <a:pt x="865637" y="167996"/>
                </a:lnTo>
                <a:lnTo>
                  <a:pt x="869098" y="111921"/>
                </a:lnTo>
                <a:lnTo>
                  <a:pt x="872353" y="74688"/>
                </a:lnTo>
                <a:lnTo>
                  <a:pt x="875814" y="130763"/>
                </a:lnTo>
                <a:lnTo>
                  <a:pt x="879282" y="37454"/>
                </a:lnTo>
                <a:lnTo>
                  <a:pt x="882743" y="111921"/>
                </a:lnTo>
                <a:lnTo>
                  <a:pt x="886212" y="130763"/>
                </a:lnTo>
                <a:lnTo>
                  <a:pt x="889459" y="111921"/>
                </a:lnTo>
                <a:lnTo>
                  <a:pt x="896389" y="111921"/>
                </a:lnTo>
                <a:lnTo>
                  <a:pt x="899857" y="93301"/>
                </a:lnTo>
                <a:lnTo>
                  <a:pt x="903318" y="111921"/>
                </a:lnTo>
                <a:lnTo>
                  <a:pt x="906565" y="111921"/>
                </a:lnTo>
                <a:lnTo>
                  <a:pt x="910034" y="130763"/>
                </a:lnTo>
                <a:lnTo>
                  <a:pt x="913495" y="93301"/>
                </a:lnTo>
                <a:lnTo>
                  <a:pt x="916964" y="111921"/>
                </a:lnTo>
                <a:lnTo>
                  <a:pt x="920211" y="93301"/>
                </a:lnTo>
                <a:lnTo>
                  <a:pt x="923679" y="111921"/>
                </a:lnTo>
                <a:lnTo>
                  <a:pt x="927140" y="111921"/>
                </a:lnTo>
                <a:lnTo>
                  <a:pt x="930609" y="93301"/>
                </a:lnTo>
                <a:lnTo>
                  <a:pt x="934070" y="93301"/>
                </a:lnTo>
                <a:lnTo>
                  <a:pt x="937325" y="111921"/>
                </a:lnTo>
                <a:lnTo>
                  <a:pt x="944254" y="111921"/>
                </a:lnTo>
                <a:lnTo>
                  <a:pt x="947715" y="130763"/>
                </a:lnTo>
                <a:lnTo>
                  <a:pt x="951184" y="130763"/>
                </a:lnTo>
                <a:lnTo>
                  <a:pt x="954431" y="74688"/>
                </a:lnTo>
                <a:lnTo>
                  <a:pt x="957900" y="111921"/>
                </a:lnTo>
                <a:lnTo>
                  <a:pt x="961361" y="74688"/>
                </a:lnTo>
                <a:lnTo>
                  <a:pt x="968290" y="111921"/>
                </a:lnTo>
                <a:lnTo>
                  <a:pt x="978467" y="111921"/>
                </a:lnTo>
                <a:lnTo>
                  <a:pt x="981936" y="74688"/>
                </a:lnTo>
                <a:lnTo>
                  <a:pt x="985404" y="93301"/>
                </a:lnTo>
                <a:lnTo>
                  <a:pt x="988651" y="74688"/>
                </a:lnTo>
                <a:lnTo>
                  <a:pt x="992120" y="130763"/>
                </a:lnTo>
                <a:lnTo>
                  <a:pt x="995581" y="93301"/>
                </a:lnTo>
                <a:lnTo>
                  <a:pt x="999042" y="111921"/>
                </a:lnTo>
                <a:lnTo>
                  <a:pt x="1002510" y="111921"/>
                </a:lnTo>
                <a:lnTo>
                  <a:pt x="1005758" y="149376"/>
                </a:lnTo>
                <a:lnTo>
                  <a:pt x="1012687" y="74688"/>
                </a:lnTo>
                <a:lnTo>
                  <a:pt x="1016156" y="111921"/>
                </a:lnTo>
                <a:lnTo>
                  <a:pt x="1019617" y="74688"/>
                </a:lnTo>
                <a:lnTo>
                  <a:pt x="1022864" y="130763"/>
                </a:lnTo>
                <a:lnTo>
                  <a:pt x="1026332" y="74688"/>
                </a:lnTo>
                <a:lnTo>
                  <a:pt x="1029801" y="111921"/>
                </a:lnTo>
                <a:lnTo>
                  <a:pt x="1033262" y="111921"/>
                </a:lnTo>
                <a:lnTo>
                  <a:pt x="1036509" y="93301"/>
                </a:lnTo>
                <a:lnTo>
                  <a:pt x="1043439" y="93301"/>
                </a:lnTo>
                <a:lnTo>
                  <a:pt x="1046907" y="130763"/>
                </a:lnTo>
                <a:lnTo>
                  <a:pt x="1050376" y="93301"/>
                </a:lnTo>
                <a:lnTo>
                  <a:pt x="1053623" y="74688"/>
                </a:lnTo>
                <a:lnTo>
                  <a:pt x="1057084" y="149376"/>
                </a:lnTo>
                <a:lnTo>
                  <a:pt x="1060553" y="111921"/>
                </a:lnTo>
                <a:lnTo>
                  <a:pt x="1070729" y="111921"/>
                </a:lnTo>
                <a:lnTo>
                  <a:pt x="1074198" y="130763"/>
                </a:lnTo>
                <a:lnTo>
                  <a:pt x="1077659" y="111921"/>
                </a:lnTo>
                <a:lnTo>
                  <a:pt x="1084589" y="111921"/>
                </a:lnTo>
                <a:lnTo>
                  <a:pt x="1087836" y="74688"/>
                </a:lnTo>
                <a:lnTo>
                  <a:pt x="1094773" y="111921"/>
                </a:lnTo>
                <a:lnTo>
                  <a:pt x="1098234" y="111921"/>
                </a:lnTo>
                <a:lnTo>
                  <a:pt x="1101703" y="93301"/>
                </a:lnTo>
                <a:lnTo>
                  <a:pt x="1104950" y="130763"/>
                </a:lnTo>
                <a:lnTo>
                  <a:pt x="1108411" y="93301"/>
                </a:lnTo>
                <a:lnTo>
                  <a:pt x="1111879" y="93301"/>
                </a:lnTo>
                <a:lnTo>
                  <a:pt x="1115340" y="111921"/>
                </a:lnTo>
                <a:lnTo>
                  <a:pt x="1118809" y="93301"/>
                </a:lnTo>
                <a:lnTo>
                  <a:pt x="1122056" y="74688"/>
                </a:lnTo>
                <a:lnTo>
                  <a:pt x="1125525" y="111921"/>
                </a:lnTo>
                <a:lnTo>
                  <a:pt x="1128993" y="74688"/>
                </a:lnTo>
                <a:lnTo>
                  <a:pt x="1139170" y="74688"/>
                </a:lnTo>
                <a:lnTo>
                  <a:pt x="1142631" y="56067"/>
                </a:lnTo>
                <a:lnTo>
                  <a:pt x="1146100" y="74688"/>
                </a:lnTo>
                <a:lnTo>
                  <a:pt x="1149561" y="56067"/>
                </a:lnTo>
                <a:lnTo>
                  <a:pt x="1153029" y="111921"/>
                </a:lnTo>
                <a:lnTo>
                  <a:pt x="1156276" y="56067"/>
                </a:lnTo>
                <a:lnTo>
                  <a:pt x="1159737" y="93301"/>
                </a:lnTo>
                <a:lnTo>
                  <a:pt x="1163206" y="56067"/>
                </a:lnTo>
                <a:lnTo>
                  <a:pt x="1166675" y="74688"/>
                </a:lnTo>
                <a:lnTo>
                  <a:pt x="1169922" y="37454"/>
                </a:lnTo>
                <a:lnTo>
                  <a:pt x="1173390" y="93301"/>
                </a:lnTo>
                <a:lnTo>
                  <a:pt x="1176851" y="37454"/>
                </a:lnTo>
                <a:lnTo>
                  <a:pt x="1180312" y="56067"/>
                </a:lnTo>
                <a:lnTo>
                  <a:pt x="1183781" y="37454"/>
                </a:lnTo>
                <a:lnTo>
                  <a:pt x="1187028" y="74688"/>
                </a:lnTo>
                <a:lnTo>
                  <a:pt x="1190497" y="56067"/>
                </a:lnTo>
                <a:lnTo>
                  <a:pt x="1193958" y="74688"/>
                </a:lnTo>
                <a:lnTo>
                  <a:pt x="1200887" y="37454"/>
                </a:lnTo>
                <a:lnTo>
                  <a:pt x="1204134" y="18612"/>
                </a:lnTo>
                <a:lnTo>
                  <a:pt x="1207603" y="56067"/>
                </a:lnTo>
                <a:lnTo>
                  <a:pt x="1211072" y="37454"/>
                </a:lnTo>
                <a:lnTo>
                  <a:pt x="1214533" y="56067"/>
                </a:lnTo>
                <a:lnTo>
                  <a:pt x="1218001" y="93301"/>
                </a:lnTo>
                <a:lnTo>
                  <a:pt x="1221248" y="37454"/>
                </a:lnTo>
                <a:lnTo>
                  <a:pt x="1224709" y="18612"/>
                </a:lnTo>
                <a:lnTo>
                  <a:pt x="1228178" y="74688"/>
                </a:lnTo>
                <a:lnTo>
                  <a:pt x="1231646" y="0"/>
                </a:lnTo>
                <a:lnTo>
                  <a:pt x="1235107" y="74688"/>
                </a:lnTo>
                <a:lnTo>
                  <a:pt x="1238362" y="93301"/>
                </a:lnTo>
                <a:lnTo>
                  <a:pt x="1241823" y="37454"/>
                </a:lnTo>
                <a:lnTo>
                  <a:pt x="1245284" y="37454"/>
                </a:lnTo>
                <a:lnTo>
                  <a:pt x="1248753" y="56067"/>
                </a:lnTo>
                <a:lnTo>
                  <a:pt x="1252214" y="37454"/>
                </a:lnTo>
                <a:lnTo>
                  <a:pt x="1255468" y="37454"/>
                </a:lnTo>
                <a:lnTo>
                  <a:pt x="1258929" y="74688"/>
                </a:lnTo>
                <a:lnTo>
                  <a:pt x="1262398" y="74688"/>
                </a:lnTo>
                <a:lnTo>
                  <a:pt x="1265867" y="37454"/>
                </a:lnTo>
                <a:lnTo>
                  <a:pt x="1269106" y="37454"/>
                </a:lnTo>
                <a:lnTo>
                  <a:pt x="1272575" y="18612"/>
                </a:lnTo>
                <a:lnTo>
                  <a:pt x="1276043" y="37454"/>
                </a:lnTo>
                <a:lnTo>
                  <a:pt x="1279504" y="56067"/>
                </a:lnTo>
                <a:lnTo>
                  <a:pt x="1282973" y="18612"/>
                </a:lnTo>
                <a:lnTo>
                  <a:pt x="1286220" y="37454"/>
                </a:lnTo>
                <a:lnTo>
                  <a:pt x="1296618" y="37454"/>
                </a:lnTo>
                <a:lnTo>
                  <a:pt x="1300079" y="56067"/>
                </a:lnTo>
                <a:lnTo>
                  <a:pt x="1303326" y="37454"/>
                </a:lnTo>
                <a:lnTo>
                  <a:pt x="1306795" y="56067"/>
                </a:lnTo>
                <a:lnTo>
                  <a:pt x="1310264" y="37454"/>
                </a:lnTo>
                <a:lnTo>
                  <a:pt x="1317186" y="74688"/>
                </a:lnTo>
                <a:lnTo>
                  <a:pt x="1320440" y="18612"/>
                </a:lnTo>
                <a:lnTo>
                  <a:pt x="1323901" y="18612"/>
                </a:lnTo>
                <a:lnTo>
                  <a:pt x="1327370" y="74688"/>
                </a:lnTo>
                <a:lnTo>
                  <a:pt x="1334300" y="74688"/>
                </a:lnTo>
                <a:lnTo>
                  <a:pt x="1337539" y="56067"/>
                </a:lnTo>
                <a:lnTo>
                  <a:pt x="1341015" y="37454"/>
                </a:lnTo>
                <a:lnTo>
                  <a:pt x="1344484" y="74688"/>
                </a:lnTo>
                <a:lnTo>
                  <a:pt x="1351406" y="37454"/>
                </a:lnTo>
                <a:lnTo>
                  <a:pt x="1354661" y="56067"/>
                </a:lnTo>
                <a:lnTo>
                  <a:pt x="1358122" y="18612"/>
                </a:lnTo>
                <a:lnTo>
                  <a:pt x="1361583" y="93301"/>
                </a:lnTo>
                <a:lnTo>
                  <a:pt x="1365051" y="56067"/>
                </a:lnTo>
                <a:lnTo>
                  <a:pt x="1368520" y="74688"/>
                </a:lnTo>
                <a:lnTo>
                  <a:pt x="1371767" y="37454"/>
                </a:lnTo>
                <a:lnTo>
                  <a:pt x="1375236" y="56067"/>
                </a:lnTo>
                <a:lnTo>
                  <a:pt x="1378697" y="111921"/>
                </a:lnTo>
                <a:lnTo>
                  <a:pt x="1382158" y="93301"/>
                </a:lnTo>
                <a:lnTo>
                  <a:pt x="1385619" y="37454"/>
                </a:lnTo>
                <a:lnTo>
                  <a:pt x="1388873" y="37454"/>
                </a:lnTo>
                <a:lnTo>
                  <a:pt x="1395803" y="74688"/>
                </a:lnTo>
                <a:lnTo>
                  <a:pt x="1399279" y="56067"/>
                </a:lnTo>
                <a:lnTo>
                  <a:pt x="1412917" y="56067"/>
                </a:lnTo>
                <a:lnTo>
                  <a:pt x="1416378" y="74688"/>
                </a:lnTo>
                <a:lnTo>
                  <a:pt x="1419633" y="56067"/>
                </a:lnTo>
                <a:lnTo>
                  <a:pt x="1423094" y="56067"/>
                </a:lnTo>
                <a:lnTo>
                  <a:pt x="1426555" y="74688"/>
                </a:lnTo>
                <a:lnTo>
                  <a:pt x="1433492" y="74688"/>
                </a:lnTo>
                <a:lnTo>
                  <a:pt x="1436739" y="56067"/>
                </a:lnTo>
                <a:lnTo>
                  <a:pt x="1440208" y="74688"/>
                </a:lnTo>
                <a:lnTo>
                  <a:pt x="1443669" y="56067"/>
                </a:lnTo>
                <a:lnTo>
                  <a:pt x="1450591" y="56067"/>
                </a:lnTo>
                <a:lnTo>
                  <a:pt x="1453845" y="74688"/>
                </a:lnTo>
                <a:lnTo>
                  <a:pt x="1457306" y="74688"/>
                </a:lnTo>
                <a:lnTo>
                  <a:pt x="1460775" y="93301"/>
                </a:lnTo>
                <a:lnTo>
                  <a:pt x="1464243" y="37454"/>
                </a:lnTo>
                <a:lnTo>
                  <a:pt x="1467712" y="93301"/>
                </a:lnTo>
                <a:lnTo>
                  <a:pt x="1470952" y="37454"/>
                </a:lnTo>
                <a:lnTo>
                  <a:pt x="1474420" y="56067"/>
                </a:lnTo>
                <a:lnTo>
                  <a:pt x="1477889" y="56067"/>
                </a:lnTo>
                <a:lnTo>
                  <a:pt x="1481350" y="37454"/>
                </a:lnTo>
                <a:lnTo>
                  <a:pt x="1484818" y="111921"/>
                </a:lnTo>
                <a:lnTo>
                  <a:pt x="1488065" y="74688"/>
                </a:lnTo>
                <a:lnTo>
                  <a:pt x="1491534" y="74688"/>
                </a:lnTo>
                <a:lnTo>
                  <a:pt x="1494995" y="56067"/>
                </a:lnTo>
                <a:lnTo>
                  <a:pt x="1498464" y="74688"/>
                </a:lnTo>
                <a:lnTo>
                  <a:pt x="1501925" y="56067"/>
                </a:lnTo>
                <a:lnTo>
                  <a:pt x="1505179" y="93301"/>
                </a:lnTo>
                <a:lnTo>
                  <a:pt x="1508640" y="111921"/>
                </a:lnTo>
                <a:lnTo>
                  <a:pt x="1512101" y="74688"/>
                </a:lnTo>
                <a:lnTo>
                  <a:pt x="1515570" y="56067"/>
                </a:lnTo>
                <a:lnTo>
                  <a:pt x="1518817" y="74688"/>
                </a:lnTo>
                <a:lnTo>
                  <a:pt x="1522278" y="74688"/>
                </a:lnTo>
                <a:lnTo>
                  <a:pt x="1525747" y="56067"/>
                </a:lnTo>
                <a:lnTo>
                  <a:pt x="1529215" y="93301"/>
                </a:lnTo>
                <a:lnTo>
                  <a:pt x="1532676" y="74688"/>
                </a:lnTo>
                <a:lnTo>
                  <a:pt x="1535931" y="93301"/>
                </a:lnTo>
                <a:lnTo>
                  <a:pt x="1539392" y="111921"/>
                </a:lnTo>
                <a:lnTo>
                  <a:pt x="1542853" y="93301"/>
                </a:lnTo>
                <a:lnTo>
                  <a:pt x="1546322" y="93301"/>
                </a:lnTo>
                <a:lnTo>
                  <a:pt x="1549790" y="74688"/>
                </a:lnTo>
                <a:lnTo>
                  <a:pt x="1553037" y="111921"/>
                </a:lnTo>
                <a:lnTo>
                  <a:pt x="1556506" y="56067"/>
                </a:lnTo>
                <a:lnTo>
                  <a:pt x="1559975" y="93301"/>
                </a:lnTo>
                <a:lnTo>
                  <a:pt x="1563436" y="93301"/>
                </a:lnTo>
                <a:lnTo>
                  <a:pt x="1566897" y="111921"/>
                </a:lnTo>
                <a:lnTo>
                  <a:pt x="1570151" y="93301"/>
                </a:lnTo>
                <a:lnTo>
                  <a:pt x="1573612" y="111921"/>
                </a:lnTo>
                <a:lnTo>
                  <a:pt x="1577073" y="93301"/>
                </a:lnTo>
                <a:lnTo>
                  <a:pt x="1580542" y="93301"/>
                </a:lnTo>
                <a:lnTo>
                  <a:pt x="1584003" y="74688"/>
                </a:lnTo>
                <a:lnTo>
                  <a:pt x="1587250" y="111921"/>
                </a:lnTo>
                <a:lnTo>
                  <a:pt x="1590719" y="56067"/>
                </a:lnTo>
                <a:lnTo>
                  <a:pt x="1594187" y="111921"/>
                </a:lnTo>
                <a:lnTo>
                  <a:pt x="1597648" y="74688"/>
                </a:lnTo>
                <a:lnTo>
                  <a:pt x="1601109" y="111921"/>
                </a:lnTo>
                <a:lnTo>
                  <a:pt x="1604364" y="93301"/>
                </a:lnTo>
                <a:lnTo>
                  <a:pt x="1607825" y="74688"/>
                </a:lnTo>
                <a:lnTo>
                  <a:pt x="1611294" y="111921"/>
                </a:lnTo>
                <a:lnTo>
                  <a:pt x="1614762" y="56067"/>
                </a:lnTo>
                <a:lnTo>
                  <a:pt x="1618002" y="111921"/>
                </a:lnTo>
                <a:lnTo>
                  <a:pt x="1621478" y="74688"/>
                </a:lnTo>
                <a:lnTo>
                  <a:pt x="1624947" y="74688"/>
                </a:lnTo>
                <a:lnTo>
                  <a:pt x="1628408" y="56067"/>
                </a:lnTo>
                <a:lnTo>
                  <a:pt x="1631869" y="111921"/>
                </a:lnTo>
                <a:lnTo>
                  <a:pt x="1635123" y="93301"/>
                </a:lnTo>
                <a:lnTo>
                  <a:pt x="1642045" y="93301"/>
                </a:lnTo>
                <a:lnTo>
                  <a:pt x="1645514" y="74688"/>
                </a:lnTo>
                <a:lnTo>
                  <a:pt x="1648983" y="111921"/>
                </a:lnTo>
                <a:lnTo>
                  <a:pt x="1659159" y="111921"/>
                </a:lnTo>
                <a:lnTo>
                  <a:pt x="1662620" y="93301"/>
                </a:lnTo>
                <a:lnTo>
                  <a:pt x="1666081" y="56067"/>
                </a:lnTo>
                <a:lnTo>
                  <a:pt x="1669336" y="111921"/>
                </a:lnTo>
                <a:lnTo>
                  <a:pt x="1672797" y="130763"/>
                </a:lnTo>
                <a:lnTo>
                  <a:pt x="1676258" y="56067"/>
                </a:lnTo>
                <a:lnTo>
                  <a:pt x="1679734" y="111921"/>
                </a:lnTo>
                <a:lnTo>
                  <a:pt x="1683203" y="93301"/>
                </a:lnTo>
                <a:lnTo>
                  <a:pt x="1686442" y="93301"/>
                </a:lnTo>
                <a:lnTo>
                  <a:pt x="1689918" y="111921"/>
                </a:lnTo>
                <a:lnTo>
                  <a:pt x="1693379" y="74688"/>
                </a:lnTo>
                <a:lnTo>
                  <a:pt x="1696840" y="93301"/>
                </a:lnTo>
                <a:lnTo>
                  <a:pt x="1700301" y="93301"/>
                </a:lnTo>
                <a:lnTo>
                  <a:pt x="1703556" y="111921"/>
                </a:lnTo>
                <a:lnTo>
                  <a:pt x="1707017" y="93301"/>
                </a:lnTo>
                <a:lnTo>
                  <a:pt x="1710486" y="167996"/>
                </a:lnTo>
                <a:lnTo>
                  <a:pt x="1717415" y="354621"/>
                </a:lnTo>
                <a:lnTo>
                  <a:pt x="1720662" y="336008"/>
                </a:lnTo>
                <a:lnTo>
                  <a:pt x="1724131" y="336008"/>
                </a:lnTo>
                <a:lnTo>
                  <a:pt x="1727592" y="354621"/>
                </a:lnTo>
                <a:lnTo>
                  <a:pt x="1731053" y="317388"/>
                </a:lnTo>
                <a:lnTo>
                  <a:pt x="1734522" y="298760"/>
                </a:lnTo>
                <a:lnTo>
                  <a:pt x="1737769" y="279933"/>
                </a:lnTo>
                <a:lnTo>
                  <a:pt x="1741230" y="317388"/>
                </a:lnTo>
                <a:lnTo>
                  <a:pt x="1748175" y="317388"/>
                </a:lnTo>
                <a:lnTo>
                  <a:pt x="1751414" y="298760"/>
                </a:lnTo>
                <a:lnTo>
                  <a:pt x="1754883" y="317388"/>
                </a:lnTo>
                <a:lnTo>
                  <a:pt x="1758351" y="279933"/>
                </a:lnTo>
                <a:lnTo>
                  <a:pt x="1761812" y="261313"/>
                </a:lnTo>
                <a:lnTo>
                  <a:pt x="1765273" y="298760"/>
                </a:lnTo>
                <a:lnTo>
                  <a:pt x="1768528" y="279933"/>
                </a:lnTo>
                <a:lnTo>
                  <a:pt x="1771989" y="242685"/>
                </a:lnTo>
                <a:lnTo>
                  <a:pt x="1775458" y="279933"/>
                </a:lnTo>
                <a:lnTo>
                  <a:pt x="1778926" y="279933"/>
                </a:lnTo>
                <a:lnTo>
                  <a:pt x="1782387" y="298760"/>
                </a:lnTo>
                <a:lnTo>
                  <a:pt x="1785634" y="261313"/>
                </a:lnTo>
                <a:lnTo>
                  <a:pt x="1789103" y="279933"/>
                </a:lnTo>
                <a:lnTo>
                  <a:pt x="1792564" y="261313"/>
                </a:lnTo>
                <a:lnTo>
                  <a:pt x="1796025" y="317388"/>
                </a:lnTo>
                <a:lnTo>
                  <a:pt x="1799494" y="261313"/>
                </a:lnTo>
                <a:lnTo>
                  <a:pt x="1802741" y="298760"/>
                </a:lnTo>
                <a:lnTo>
                  <a:pt x="1806209" y="279933"/>
                </a:lnTo>
                <a:lnTo>
                  <a:pt x="1809670" y="261313"/>
                </a:lnTo>
                <a:lnTo>
                  <a:pt x="1813139" y="298760"/>
                </a:lnTo>
                <a:lnTo>
                  <a:pt x="1816608" y="261313"/>
                </a:lnTo>
                <a:lnTo>
                  <a:pt x="1819855" y="298760"/>
                </a:lnTo>
                <a:lnTo>
                  <a:pt x="1823316" y="279933"/>
                </a:lnTo>
                <a:lnTo>
                  <a:pt x="1826784" y="298760"/>
                </a:lnTo>
                <a:lnTo>
                  <a:pt x="1830253" y="279933"/>
                </a:lnTo>
                <a:lnTo>
                  <a:pt x="1833714" y="242685"/>
                </a:lnTo>
                <a:lnTo>
                  <a:pt x="1836961" y="261313"/>
                </a:lnTo>
                <a:lnTo>
                  <a:pt x="1840430" y="279933"/>
                </a:lnTo>
                <a:lnTo>
                  <a:pt x="1843898" y="242685"/>
                </a:lnTo>
                <a:lnTo>
                  <a:pt x="1847359" y="279933"/>
                </a:lnTo>
                <a:lnTo>
                  <a:pt x="1850606" y="279933"/>
                </a:lnTo>
                <a:lnTo>
                  <a:pt x="1854075" y="224072"/>
                </a:lnTo>
                <a:lnTo>
                  <a:pt x="1857536" y="261313"/>
                </a:lnTo>
                <a:lnTo>
                  <a:pt x="1860997" y="242685"/>
                </a:lnTo>
                <a:lnTo>
                  <a:pt x="1864466" y="224072"/>
                </a:lnTo>
                <a:lnTo>
                  <a:pt x="1867713" y="224072"/>
                </a:lnTo>
                <a:lnTo>
                  <a:pt x="1871181" y="242685"/>
                </a:lnTo>
                <a:lnTo>
                  <a:pt x="1874642" y="261313"/>
                </a:lnTo>
                <a:lnTo>
                  <a:pt x="1878111" y="205451"/>
                </a:lnTo>
                <a:lnTo>
                  <a:pt x="1881572" y="242685"/>
                </a:lnTo>
                <a:lnTo>
                  <a:pt x="1884827" y="224072"/>
                </a:lnTo>
                <a:lnTo>
                  <a:pt x="1888288" y="205451"/>
                </a:lnTo>
                <a:lnTo>
                  <a:pt x="1891749" y="242685"/>
                </a:lnTo>
                <a:lnTo>
                  <a:pt x="1895225" y="205451"/>
                </a:lnTo>
                <a:lnTo>
                  <a:pt x="1898686" y="186609"/>
                </a:lnTo>
                <a:lnTo>
                  <a:pt x="1901933" y="205451"/>
                </a:lnTo>
                <a:lnTo>
                  <a:pt x="1908870" y="242685"/>
                </a:lnTo>
                <a:lnTo>
                  <a:pt x="1915792" y="205451"/>
                </a:lnTo>
                <a:lnTo>
                  <a:pt x="1919047" y="205451"/>
                </a:lnTo>
                <a:lnTo>
                  <a:pt x="1922508" y="224072"/>
                </a:lnTo>
                <a:lnTo>
                  <a:pt x="1925969" y="205451"/>
                </a:lnTo>
                <a:lnTo>
                  <a:pt x="1932906" y="205451"/>
                </a:lnTo>
                <a:lnTo>
                  <a:pt x="1936153" y="224072"/>
                </a:lnTo>
                <a:lnTo>
                  <a:pt x="1939614" y="167996"/>
                </a:lnTo>
                <a:lnTo>
                  <a:pt x="1943083" y="205451"/>
                </a:lnTo>
                <a:lnTo>
                  <a:pt x="1946544" y="224072"/>
                </a:lnTo>
                <a:lnTo>
                  <a:pt x="1950012" y="186609"/>
                </a:lnTo>
                <a:lnTo>
                  <a:pt x="1953259" y="186609"/>
                </a:lnTo>
                <a:lnTo>
                  <a:pt x="1956720" y="205451"/>
                </a:lnTo>
                <a:lnTo>
                  <a:pt x="1960197" y="205451"/>
                </a:lnTo>
                <a:lnTo>
                  <a:pt x="1963658" y="186609"/>
                </a:lnTo>
                <a:lnTo>
                  <a:pt x="1967126" y="224072"/>
                </a:lnTo>
                <a:lnTo>
                  <a:pt x="1970373" y="167996"/>
                </a:lnTo>
                <a:lnTo>
                  <a:pt x="1973842" y="186609"/>
                </a:lnTo>
                <a:lnTo>
                  <a:pt x="1977303" y="205451"/>
                </a:lnTo>
                <a:lnTo>
                  <a:pt x="1980764" y="224072"/>
                </a:lnTo>
                <a:lnTo>
                  <a:pt x="1984019" y="205451"/>
                </a:lnTo>
                <a:lnTo>
                  <a:pt x="1987480" y="205451"/>
                </a:lnTo>
                <a:lnTo>
                  <a:pt x="1990948" y="186609"/>
                </a:lnTo>
                <a:lnTo>
                  <a:pt x="1994409" y="224072"/>
                </a:lnTo>
                <a:lnTo>
                  <a:pt x="2004586" y="224072"/>
                </a:lnTo>
                <a:lnTo>
                  <a:pt x="2008055" y="205451"/>
                </a:lnTo>
                <a:lnTo>
                  <a:pt x="2014984" y="205451"/>
                </a:lnTo>
                <a:lnTo>
                  <a:pt x="2018231" y="186609"/>
                </a:lnTo>
                <a:lnTo>
                  <a:pt x="2021692" y="205451"/>
                </a:lnTo>
                <a:lnTo>
                  <a:pt x="2025161" y="186609"/>
                </a:lnTo>
                <a:lnTo>
                  <a:pt x="2028630" y="224072"/>
                </a:lnTo>
                <a:lnTo>
                  <a:pt x="2032098" y="224072"/>
                </a:lnTo>
                <a:lnTo>
                  <a:pt x="2035338" y="186609"/>
                </a:lnTo>
                <a:lnTo>
                  <a:pt x="2038814" y="224072"/>
                </a:lnTo>
                <a:lnTo>
                  <a:pt x="2042275" y="242685"/>
                </a:lnTo>
                <a:lnTo>
                  <a:pt x="2045736" y="205451"/>
                </a:lnTo>
                <a:lnTo>
                  <a:pt x="2049205" y="261313"/>
                </a:lnTo>
                <a:lnTo>
                  <a:pt x="2052452" y="186609"/>
                </a:lnTo>
                <a:lnTo>
                  <a:pt x="2055920" y="205451"/>
                </a:lnTo>
                <a:lnTo>
                  <a:pt x="2059381" y="242685"/>
                </a:lnTo>
                <a:lnTo>
                  <a:pt x="2062850" y="242685"/>
                </a:lnTo>
                <a:lnTo>
                  <a:pt x="2066311" y="186609"/>
                </a:lnTo>
                <a:lnTo>
                  <a:pt x="2069558" y="242685"/>
                </a:lnTo>
                <a:lnTo>
                  <a:pt x="2073027" y="242685"/>
                </a:lnTo>
                <a:lnTo>
                  <a:pt x="2076488" y="224072"/>
                </a:lnTo>
                <a:lnTo>
                  <a:pt x="2079956" y="261313"/>
                </a:lnTo>
                <a:lnTo>
                  <a:pt x="2083417" y="224072"/>
                </a:lnTo>
                <a:lnTo>
                  <a:pt x="2086672" y="242685"/>
                </a:lnTo>
                <a:lnTo>
                  <a:pt x="2090133" y="224072"/>
                </a:lnTo>
                <a:lnTo>
                  <a:pt x="2100310" y="224072"/>
                </a:lnTo>
                <a:lnTo>
                  <a:pt x="2103778" y="261313"/>
                </a:lnTo>
                <a:lnTo>
                  <a:pt x="2107247" y="205451"/>
                </a:lnTo>
                <a:lnTo>
                  <a:pt x="2110708" y="224072"/>
                </a:lnTo>
                <a:lnTo>
                  <a:pt x="2120892" y="224072"/>
                </a:lnTo>
                <a:lnTo>
                  <a:pt x="2124353" y="242685"/>
                </a:lnTo>
                <a:lnTo>
                  <a:pt x="2127822" y="224072"/>
                </a:lnTo>
                <a:lnTo>
                  <a:pt x="2131283" y="224072"/>
                </a:lnTo>
                <a:lnTo>
                  <a:pt x="2134530" y="242685"/>
                </a:lnTo>
                <a:lnTo>
                  <a:pt x="2137999" y="205451"/>
                </a:lnTo>
                <a:lnTo>
                  <a:pt x="2141459" y="224072"/>
                </a:lnTo>
                <a:lnTo>
                  <a:pt x="2144928" y="186609"/>
                </a:lnTo>
                <a:lnTo>
                  <a:pt x="2148389" y="186609"/>
                </a:lnTo>
                <a:lnTo>
                  <a:pt x="2151644" y="224072"/>
                </a:lnTo>
                <a:lnTo>
                  <a:pt x="2155105" y="224072"/>
                </a:lnTo>
                <a:lnTo>
                  <a:pt x="2158566" y="205451"/>
                </a:lnTo>
                <a:lnTo>
                  <a:pt x="2165503" y="205451"/>
                </a:lnTo>
                <a:lnTo>
                  <a:pt x="2168750" y="224072"/>
                </a:lnTo>
                <a:lnTo>
                  <a:pt x="2172211" y="205451"/>
                </a:lnTo>
                <a:lnTo>
                  <a:pt x="2175687" y="224072"/>
                </a:lnTo>
                <a:lnTo>
                  <a:pt x="2185864" y="224072"/>
                </a:lnTo>
                <a:lnTo>
                  <a:pt x="2189325" y="242685"/>
                </a:lnTo>
                <a:lnTo>
                  <a:pt x="2192794" y="224072"/>
                </a:lnTo>
                <a:lnTo>
                  <a:pt x="2196255" y="224072"/>
                </a:lnTo>
                <a:lnTo>
                  <a:pt x="2199716" y="261313"/>
                </a:lnTo>
                <a:lnTo>
                  <a:pt x="2202970" y="224072"/>
                </a:lnTo>
                <a:lnTo>
                  <a:pt x="2206431" y="205451"/>
                </a:lnTo>
                <a:lnTo>
                  <a:pt x="2209900" y="224072"/>
                </a:lnTo>
                <a:lnTo>
                  <a:pt x="2223538" y="224072"/>
                </a:lnTo>
                <a:lnTo>
                  <a:pt x="2227014" y="242685"/>
                </a:lnTo>
                <a:lnTo>
                  <a:pt x="2230475" y="167996"/>
                </a:lnTo>
                <a:lnTo>
                  <a:pt x="2233730" y="205451"/>
                </a:lnTo>
                <a:lnTo>
                  <a:pt x="2237191" y="205451"/>
                </a:lnTo>
                <a:lnTo>
                  <a:pt x="2240652" y="242685"/>
                </a:lnTo>
                <a:lnTo>
                  <a:pt x="2244113" y="186609"/>
                </a:lnTo>
                <a:lnTo>
                  <a:pt x="2247574" y="242685"/>
                </a:lnTo>
                <a:lnTo>
                  <a:pt x="2250828" y="224072"/>
                </a:lnTo>
                <a:lnTo>
                  <a:pt x="2254289" y="242685"/>
                </a:lnTo>
                <a:lnTo>
                  <a:pt x="2257766" y="186609"/>
                </a:lnTo>
                <a:lnTo>
                  <a:pt x="2261227" y="242685"/>
                </a:lnTo>
                <a:lnTo>
                  <a:pt x="2264688" y="242685"/>
                </a:lnTo>
                <a:lnTo>
                  <a:pt x="2267942" y="205451"/>
                </a:lnTo>
                <a:lnTo>
                  <a:pt x="2274872" y="242685"/>
                </a:lnTo>
                <a:lnTo>
                  <a:pt x="2278333" y="242685"/>
                </a:lnTo>
                <a:lnTo>
                  <a:pt x="2281809" y="224072"/>
                </a:lnTo>
                <a:lnTo>
                  <a:pt x="2285049" y="242685"/>
                </a:lnTo>
                <a:lnTo>
                  <a:pt x="2288510" y="242685"/>
                </a:lnTo>
                <a:lnTo>
                  <a:pt x="2291986" y="205451"/>
                </a:lnTo>
                <a:lnTo>
                  <a:pt x="2295447" y="205451"/>
                </a:lnTo>
                <a:lnTo>
                  <a:pt x="2298908" y="224072"/>
                </a:lnTo>
                <a:lnTo>
                  <a:pt x="2302163" y="205451"/>
                </a:lnTo>
                <a:lnTo>
                  <a:pt x="2305624" y="186609"/>
                </a:lnTo>
                <a:lnTo>
                  <a:pt x="2309085" y="205451"/>
                </a:lnTo>
                <a:lnTo>
                  <a:pt x="2312546" y="224072"/>
                </a:lnTo>
                <a:lnTo>
                  <a:pt x="2322738" y="224072"/>
                </a:lnTo>
                <a:lnTo>
                  <a:pt x="2326199" y="186609"/>
                </a:lnTo>
                <a:lnTo>
                  <a:pt x="2329660" y="186609"/>
                </a:lnTo>
                <a:lnTo>
                  <a:pt x="2332914" y="205451"/>
                </a:lnTo>
                <a:lnTo>
                  <a:pt x="2336375" y="186609"/>
                </a:lnTo>
                <a:lnTo>
                  <a:pt x="2339836" y="205451"/>
                </a:lnTo>
                <a:lnTo>
                  <a:pt x="2343305" y="186609"/>
                </a:lnTo>
                <a:lnTo>
                  <a:pt x="2346773" y="167996"/>
                </a:lnTo>
                <a:lnTo>
                  <a:pt x="2350013" y="186609"/>
                </a:lnTo>
                <a:lnTo>
                  <a:pt x="2353489" y="149376"/>
                </a:lnTo>
                <a:lnTo>
                  <a:pt x="2356958" y="149376"/>
                </a:lnTo>
                <a:lnTo>
                  <a:pt x="2360419" y="167996"/>
                </a:lnTo>
                <a:lnTo>
                  <a:pt x="2363880" y="167996"/>
                </a:lnTo>
                <a:lnTo>
                  <a:pt x="2367134" y="149376"/>
                </a:lnTo>
                <a:lnTo>
                  <a:pt x="2370595" y="149376"/>
                </a:lnTo>
                <a:lnTo>
                  <a:pt x="2374056" y="205451"/>
                </a:lnTo>
                <a:lnTo>
                  <a:pt x="2377525" y="149376"/>
                </a:lnTo>
                <a:lnTo>
                  <a:pt x="2380994" y="167996"/>
                </a:lnTo>
                <a:lnTo>
                  <a:pt x="2384241" y="167996"/>
                </a:lnTo>
                <a:lnTo>
                  <a:pt x="2387709" y="205451"/>
                </a:lnTo>
                <a:lnTo>
                  <a:pt x="2391170" y="149376"/>
                </a:lnTo>
                <a:lnTo>
                  <a:pt x="2394631" y="149376"/>
                </a:lnTo>
                <a:lnTo>
                  <a:pt x="2398092" y="130763"/>
                </a:lnTo>
                <a:lnTo>
                  <a:pt x="2401339" y="149376"/>
                </a:lnTo>
                <a:lnTo>
                  <a:pt x="2404808" y="186609"/>
                </a:lnTo>
                <a:lnTo>
                  <a:pt x="2408269" y="167996"/>
                </a:lnTo>
                <a:lnTo>
                  <a:pt x="2411745" y="167996"/>
                </a:lnTo>
                <a:lnTo>
                  <a:pt x="2415214" y="149376"/>
                </a:lnTo>
                <a:lnTo>
                  <a:pt x="2421930" y="149376"/>
                </a:lnTo>
                <a:lnTo>
                  <a:pt x="2425391" y="167996"/>
                </a:lnTo>
                <a:lnTo>
                  <a:pt x="2428852" y="167996"/>
                </a:lnTo>
                <a:lnTo>
                  <a:pt x="2432313" y="186609"/>
                </a:lnTo>
                <a:lnTo>
                  <a:pt x="2435567" y="130763"/>
                </a:lnTo>
                <a:lnTo>
                  <a:pt x="2439028" y="167996"/>
                </a:lnTo>
                <a:lnTo>
                  <a:pt x="2442497" y="149376"/>
                </a:lnTo>
                <a:lnTo>
                  <a:pt x="2445966" y="167996"/>
                </a:lnTo>
                <a:lnTo>
                  <a:pt x="2449427" y="149376"/>
                </a:lnTo>
                <a:lnTo>
                  <a:pt x="2452681" y="167996"/>
                </a:lnTo>
                <a:lnTo>
                  <a:pt x="2456142" y="130763"/>
                </a:lnTo>
                <a:lnTo>
                  <a:pt x="2459603" y="130763"/>
                </a:lnTo>
                <a:lnTo>
                  <a:pt x="2463064" y="149376"/>
                </a:lnTo>
                <a:lnTo>
                  <a:pt x="2466319" y="167996"/>
                </a:lnTo>
                <a:lnTo>
                  <a:pt x="2469780" y="149376"/>
                </a:lnTo>
                <a:lnTo>
                  <a:pt x="2473249" y="186609"/>
                </a:lnTo>
                <a:lnTo>
                  <a:pt x="2476717" y="149376"/>
                </a:lnTo>
                <a:lnTo>
                  <a:pt x="2480186" y="186609"/>
                </a:lnTo>
                <a:lnTo>
                  <a:pt x="2483433" y="167996"/>
                </a:lnTo>
                <a:lnTo>
                  <a:pt x="2486894" y="149376"/>
                </a:lnTo>
                <a:lnTo>
                  <a:pt x="2490363" y="205451"/>
                </a:lnTo>
                <a:lnTo>
                  <a:pt x="2493824" y="186609"/>
                </a:lnTo>
                <a:lnTo>
                  <a:pt x="2497285" y="149376"/>
                </a:lnTo>
                <a:lnTo>
                  <a:pt x="2500539" y="186609"/>
                </a:lnTo>
                <a:lnTo>
                  <a:pt x="2504000" y="167996"/>
                </a:lnTo>
                <a:lnTo>
                  <a:pt x="2510938" y="167996"/>
                </a:lnTo>
                <a:lnTo>
                  <a:pt x="2514406" y="149376"/>
                </a:lnTo>
                <a:lnTo>
                  <a:pt x="2517653" y="167996"/>
                </a:lnTo>
                <a:lnTo>
                  <a:pt x="2521114" y="167996"/>
                </a:lnTo>
                <a:lnTo>
                  <a:pt x="2524575" y="111921"/>
                </a:lnTo>
                <a:lnTo>
                  <a:pt x="2528036" y="130763"/>
                </a:lnTo>
                <a:lnTo>
                  <a:pt x="2531505" y="205451"/>
                </a:lnTo>
                <a:lnTo>
                  <a:pt x="2534752" y="149376"/>
                </a:lnTo>
                <a:lnTo>
                  <a:pt x="2538221" y="167996"/>
                </a:lnTo>
                <a:lnTo>
                  <a:pt x="2541689" y="111921"/>
                </a:lnTo>
                <a:lnTo>
                  <a:pt x="2545149" y="130763"/>
                </a:lnTo>
                <a:lnTo>
                  <a:pt x="2548619" y="149376"/>
                </a:lnTo>
                <a:lnTo>
                  <a:pt x="2551866" y="149376"/>
                </a:lnTo>
                <a:lnTo>
                  <a:pt x="2555335" y="167996"/>
                </a:lnTo>
                <a:lnTo>
                  <a:pt x="2558796" y="149376"/>
                </a:lnTo>
                <a:lnTo>
                  <a:pt x="2562257" y="167996"/>
                </a:lnTo>
              </a:path>
            </a:pathLst>
          </a:custGeom>
          <a:ln w="15275">
            <a:solidFill>
              <a:srgbClr val="5C6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3118757" y="3837300"/>
            <a:ext cx="1200785" cy="429895"/>
          </a:xfrm>
          <a:custGeom>
            <a:avLst/>
            <a:gdLst/>
            <a:ahLst/>
            <a:cxnLst/>
            <a:rect l="l" t="t" r="r" b="b"/>
            <a:pathLst>
              <a:path w="1200785" h="429895">
                <a:moveTo>
                  <a:pt x="0" y="74695"/>
                </a:moveTo>
                <a:lnTo>
                  <a:pt x="3247" y="74695"/>
                </a:lnTo>
                <a:lnTo>
                  <a:pt x="6715" y="0"/>
                </a:lnTo>
                <a:lnTo>
                  <a:pt x="10176" y="37462"/>
                </a:lnTo>
                <a:lnTo>
                  <a:pt x="13637" y="74695"/>
                </a:lnTo>
                <a:lnTo>
                  <a:pt x="17113" y="56075"/>
                </a:lnTo>
                <a:lnTo>
                  <a:pt x="23822" y="56075"/>
                </a:lnTo>
                <a:lnTo>
                  <a:pt x="27283" y="74695"/>
                </a:lnTo>
                <a:lnTo>
                  <a:pt x="30751" y="37462"/>
                </a:lnTo>
                <a:lnTo>
                  <a:pt x="34220" y="93308"/>
                </a:lnTo>
                <a:lnTo>
                  <a:pt x="37467" y="37462"/>
                </a:lnTo>
                <a:lnTo>
                  <a:pt x="40935" y="74695"/>
                </a:lnTo>
                <a:lnTo>
                  <a:pt x="44389" y="37462"/>
                </a:lnTo>
                <a:lnTo>
                  <a:pt x="47865" y="56075"/>
                </a:lnTo>
                <a:lnTo>
                  <a:pt x="51326" y="74695"/>
                </a:lnTo>
                <a:lnTo>
                  <a:pt x="54581" y="56075"/>
                </a:lnTo>
                <a:lnTo>
                  <a:pt x="58034" y="37462"/>
                </a:lnTo>
                <a:lnTo>
                  <a:pt x="61503" y="74695"/>
                </a:lnTo>
                <a:lnTo>
                  <a:pt x="64971" y="56075"/>
                </a:lnTo>
                <a:lnTo>
                  <a:pt x="68432" y="56075"/>
                </a:lnTo>
                <a:lnTo>
                  <a:pt x="71695" y="74695"/>
                </a:lnTo>
                <a:lnTo>
                  <a:pt x="75148" y="56075"/>
                </a:lnTo>
                <a:lnTo>
                  <a:pt x="78624" y="56075"/>
                </a:lnTo>
                <a:lnTo>
                  <a:pt x="82078" y="74695"/>
                </a:lnTo>
                <a:lnTo>
                  <a:pt x="85539" y="37462"/>
                </a:lnTo>
                <a:lnTo>
                  <a:pt x="88793" y="74695"/>
                </a:lnTo>
                <a:lnTo>
                  <a:pt x="95723" y="37462"/>
                </a:lnTo>
                <a:lnTo>
                  <a:pt x="99192" y="56075"/>
                </a:lnTo>
                <a:lnTo>
                  <a:pt x="102660" y="56075"/>
                </a:lnTo>
                <a:lnTo>
                  <a:pt x="105907" y="74695"/>
                </a:lnTo>
                <a:lnTo>
                  <a:pt x="109361" y="56075"/>
                </a:lnTo>
                <a:lnTo>
                  <a:pt x="112837" y="56075"/>
                </a:lnTo>
                <a:lnTo>
                  <a:pt x="116290" y="93308"/>
                </a:lnTo>
                <a:lnTo>
                  <a:pt x="119545" y="56075"/>
                </a:lnTo>
                <a:lnTo>
                  <a:pt x="123006" y="74695"/>
                </a:lnTo>
                <a:lnTo>
                  <a:pt x="126475" y="18620"/>
                </a:lnTo>
                <a:lnTo>
                  <a:pt x="129951" y="74695"/>
                </a:lnTo>
                <a:lnTo>
                  <a:pt x="133412" y="93308"/>
                </a:lnTo>
                <a:lnTo>
                  <a:pt x="136659" y="93308"/>
                </a:lnTo>
                <a:lnTo>
                  <a:pt x="140120" y="56075"/>
                </a:lnTo>
                <a:lnTo>
                  <a:pt x="143596" y="93308"/>
                </a:lnTo>
                <a:lnTo>
                  <a:pt x="147050" y="56075"/>
                </a:lnTo>
                <a:lnTo>
                  <a:pt x="150518" y="93308"/>
                </a:lnTo>
                <a:lnTo>
                  <a:pt x="153765" y="74695"/>
                </a:lnTo>
                <a:lnTo>
                  <a:pt x="157226" y="74695"/>
                </a:lnTo>
                <a:lnTo>
                  <a:pt x="160695" y="93308"/>
                </a:lnTo>
                <a:lnTo>
                  <a:pt x="164164" y="74695"/>
                </a:lnTo>
                <a:lnTo>
                  <a:pt x="167632" y="93308"/>
                </a:lnTo>
                <a:lnTo>
                  <a:pt x="170872" y="74695"/>
                </a:lnTo>
                <a:lnTo>
                  <a:pt x="174333" y="74695"/>
                </a:lnTo>
                <a:lnTo>
                  <a:pt x="177801" y="93308"/>
                </a:lnTo>
                <a:lnTo>
                  <a:pt x="181262" y="56075"/>
                </a:lnTo>
                <a:lnTo>
                  <a:pt x="184731" y="74695"/>
                </a:lnTo>
                <a:lnTo>
                  <a:pt x="187978" y="74695"/>
                </a:lnTo>
                <a:lnTo>
                  <a:pt x="191447" y="93308"/>
                </a:lnTo>
                <a:lnTo>
                  <a:pt x="194915" y="149383"/>
                </a:lnTo>
                <a:lnTo>
                  <a:pt x="198376" y="37462"/>
                </a:lnTo>
                <a:lnTo>
                  <a:pt x="201852" y="112150"/>
                </a:lnTo>
                <a:lnTo>
                  <a:pt x="205092" y="112150"/>
                </a:lnTo>
                <a:lnTo>
                  <a:pt x="208568" y="93308"/>
                </a:lnTo>
                <a:lnTo>
                  <a:pt x="212029" y="112150"/>
                </a:lnTo>
                <a:lnTo>
                  <a:pt x="215490" y="93308"/>
                </a:lnTo>
                <a:lnTo>
                  <a:pt x="218951" y="93308"/>
                </a:lnTo>
                <a:lnTo>
                  <a:pt x="222206" y="74695"/>
                </a:lnTo>
                <a:lnTo>
                  <a:pt x="225675" y="112150"/>
                </a:lnTo>
                <a:lnTo>
                  <a:pt x="229128" y="112150"/>
                </a:lnTo>
                <a:lnTo>
                  <a:pt x="232604" y="93308"/>
                </a:lnTo>
                <a:lnTo>
                  <a:pt x="236057" y="112150"/>
                </a:lnTo>
                <a:lnTo>
                  <a:pt x="239320" y="93308"/>
                </a:lnTo>
                <a:lnTo>
                  <a:pt x="242773" y="74695"/>
                </a:lnTo>
                <a:lnTo>
                  <a:pt x="246234" y="112150"/>
                </a:lnTo>
                <a:lnTo>
                  <a:pt x="249703" y="93308"/>
                </a:lnTo>
                <a:lnTo>
                  <a:pt x="252950" y="74695"/>
                </a:lnTo>
                <a:lnTo>
                  <a:pt x="256419" y="112150"/>
                </a:lnTo>
                <a:lnTo>
                  <a:pt x="259887" y="112150"/>
                </a:lnTo>
                <a:lnTo>
                  <a:pt x="263356" y="93308"/>
                </a:lnTo>
                <a:lnTo>
                  <a:pt x="273532" y="93308"/>
                </a:lnTo>
                <a:lnTo>
                  <a:pt x="276993" y="112150"/>
                </a:lnTo>
                <a:lnTo>
                  <a:pt x="280462" y="112150"/>
                </a:lnTo>
                <a:lnTo>
                  <a:pt x="283931" y="224087"/>
                </a:lnTo>
                <a:lnTo>
                  <a:pt x="287178" y="242707"/>
                </a:lnTo>
                <a:lnTo>
                  <a:pt x="290646" y="298783"/>
                </a:lnTo>
                <a:lnTo>
                  <a:pt x="294100" y="317396"/>
                </a:lnTo>
                <a:lnTo>
                  <a:pt x="297576" y="336016"/>
                </a:lnTo>
                <a:lnTo>
                  <a:pt x="301029" y="298783"/>
                </a:lnTo>
                <a:lnTo>
                  <a:pt x="307745" y="298783"/>
                </a:lnTo>
                <a:lnTo>
                  <a:pt x="311206" y="280162"/>
                </a:lnTo>
                <a:lnTo>
                  <a:pt x="314675" y="298783"/>
                </a:lnTo>
                <a:lnTo>
                  <a:pt x="318143" y="298783"/>
                </a:lnTo>
                <a:lnTo>
                  <a:pt x="321390" y="280162"/>
                </a:lnTo>
                <a:lnTo>
                  <a:pt x="324851" y="298783"/>
                </a:lnTo>
                <a:lnTo>
                  <a:pt x="328328" y="280162"/>
                </a:lnTo>
                <a:lnTo>
                  <a:pt x="331789" y="280162"/>
                </a:lnTo>
                <a:lnTo>
                  <a:pt x="335250" y="261320"/>
                </a:lnTo>
                <a:lnTo>
                  <a:pt x="345434" y="261320"/>
                </a:lnTo>
                <a:lnTo>
                  <a:pt x="348903" y="242707"/>
                </a:lnTo>
                <a:lnTo>
                  <a:pt x="352150" y="261320"/>
                </a:lnTo>
                <a:lnTo>
                  <a:pt x="366001" y="261320"/>
                </a:lnTo>
                <a:lnTo>
                  <a:pt x="369264" y="224087"/>
                </a:lnTo>
                <a:lnTo>
                  <a:pt x="372717" y="224087"/>
                </a:lnTo>
                <a:lnTo>
                  <a:pt x="376186" y="261320"/>
                </a:lnTo>
                <a:lnTo>
                  <a:pt x="379647" y="242707"/>
                </a:lnTo>
                <a:lnTo>
                  <a:pt x="383108" y="261320"/>
                </a:lnTo>
                <a:lnTo>
                  <a:pt x="400229" y="261320"/>
                </a:lnTo>
                <a:lnTo>
                  <a:pt x="403469" y="242707"/>
                </a:lnTo>
                <a:lnTo>
                  <a:pt x="406930" y="242707"/>
                </a:lnTo>
                <a:lnTo>
                  <a:pt x="410406" y="205459"/>
                </a:lnTo>
                <a:lnTo>
                  <a:pt x="420590" y="205459"/>
                </a:lnTo>
                <a:lnTo>
                  <a:pt x="424051" y="242707"/>
                </a:lnTo>
                <a:lnTo>
                  <a:pt x="427520" y="224087"/>
                </a:lnTo>
                <a:lnTo>
                  <a:pt x="430973" y="205459"/>
                </a:lnTo>
                <a:lnTo>
                  <a:pt x="434442" y="186632"/>
                </a:lnTo>
                <a:lnTo>
                  <a:pt x="437689" y="205459"/>
                </a:lnTo>
                <a:lnTo>
                  <a:pt x="441158" y="205459"/>
                </a:lnTo>
                <a:lnTo>
                  <a:pt x="444626" y="224087"/>
                </a:lnTo>
                <a:lnTo>
                  <a:pt x="448080" y="224087"/>
                </a:lnTo>
                <a:lnTo>
                  <a:pt x="451556" y="168012"/>
                </a:lnTo>
                <a:lnTo>
                  <a:pt x="454795" y="168012"/>
                </a:lnTo>
                <a:lnTo>
                  <a:pt x="458271" y="149383"/>
                </a:lnTo>
                <a:lnTo>
                  <a:pt x="461725" y="205459"/>
                </a:lnTo>
                <a:lnTo>
                  <a:pt x="465193" y="168012"/>
                </a:lnTo>
                <a:lnTo>
                  <a:pt x="468662" y="205459"/>
                </a:lnTo>
                <a:lnTo>
                  <a:pt x="471902" y="168012"/>
                </a:lnTo>
                <a:lnTo>
                  <a:pt x="475370" y="130771"/>
                </a:lnTo>
                <a:lnTo>
                  <a:pt x="478839" y="149383"/>
                </a:lnTo>
                <a:lnTo>
                  <a:pt x="482315" y="130771"/>
                </a:lnTo>
                <a:lnTo>
                  <a:pt x="485547" y="186632"/>
                </a:lnTo>
                <a:lnTo>
                  <a:pt x="489031" y="112150"/>
                </a:lnTo>
                <a:lnTo>
                  <a:pt x="492492" y="130771"/>
                </a:lnTo>
                <a:lnTo>
                  <a:pt x="495945" y="168012"/>
                </a:lnTo>
                <a:lnTo>
                  <a:pt x="499414" y="149383"/>
                </a:lnTo>
                <a:lnTo>
                  <a:pt x="509590" y="149383"/>
                </a:lnTo>
                <a:lnTo>
                  <a:pt x="513067" y="112150"/>
                </a:lnTo>
                <a:lnTo>
                  <a:pt x="516528" y="130771"/>
                </a:lnTo>
                <a:lnTo>
                  <a:pt x="519767" y="168012"/>
                </a:lnTo>
                <a:lnTo>
                  <a:pt x="523243" y="93308"/>
                </a:lnTo>
                <a:lnTo>
                  <a:pt x="526697" y="149383"/>
                </a:lnTo>
                <a:lnTo>
                  <a:pt x="530165" y="130771"/>
                </a:lnTo>
                <a:lnTo>
                  <a:pt x="533626" y="168012"/>
                </a:lnTo>
                <a:lnTo>
                  <a:pt x="536881" y="112150"/>
                </a:lnTo>
                <a:lnTo>
                  <a:pt x="540350" y="130771"/>
                </a:lnTo>
                <a:lnTo>
                  <a:pt x="547287" y="130771"/>
                </a:lnTo>
                <a:lnTo>
                  <a:pt x="550748" y="112150"/>
                </a:lnTo>
                <a:lnTo>
                  <a:pt x="553995" y="130771"/>
                </a:lnTo>
                <a:lnTo>
                  <a:pt x="557464" y="130771"/>
                </a:lnTo>
                <a:lnTo>
                  <a:pt x="560925" y="149383"/>
                </a:lnTo>
                <a:lnTo>
                  <a:pt x="564386" y="149383"/>
                </a:lnTo>
                <a:lnTo>
                  <a:pt x="567847" y="168012"/>
                </a:lnTo>
                <a:lnTo>
                  <a:pt x="571101" y="149383"/>
                </a:lnTo>
                <a:lnTo>
                  <a:pt x="574562" y="93308"/>
                </a:lnTo>
                <a:lnTo>
                  <a:pt x="578039" y="130771"/>
                </a:lnTo>
                <a:lnTo>
                  <a:pt x="581500" y="130771"/>
                </a:lnTo>
                <a:lnTo>
                  <a:pt x="584953" y="112150"/>
                </a:lnTo>
                <a:lnTo>
                  <a:pt x="588215" y="93308"/>
                </a:lnTo>
                <a:lnTo>
                  <a:pt x="591669" y="93308"/>
                </a:lnTo>
                <a:lnTo>
                  <a:pt x="595137" y="74695"/>
                </a:lnTo>
                <a:lnTo>
                  <a:pt x="598606" y="130771"/>
                </a:lnTo>
                <a:lnTo>
                  <a:pt x="601853" y="149383"/>
                </a:lnTo>
                <a:lnTo>
                  <a:pt x="605314" y="149383"/>
                </a:lnTo>
                <a:lnTo>
                  <a:pt x="608775" y="112150"/>
                </a:lnTo>
                <a:lnTo>
                  <a:pt x="612251" y="130771"/>
                </a:lnTo>
                <a:lnTo>
                  <a:pt x="615721" y="130771"/>
                </a:lnTo>
                <a:lnTo>
                  <a:pt x="618967" y="112150"/>
                </a:lnTo>
                <a:lnTo>
                  <a:pt x="622436" y="112150"/>
                </a:lnTo>
                <a:lnTo>
                  <a:pt x="625897" y="130771"/>
                </a:lnTo>
                <a:lnTo>
                  <a:pt x="636073" y="130771"/>
                </a:lnTo>
                <a:lnTo>
                  <a:pt x="639534" y="149383"/>
                </a:lnTo>
                <a:lnTo>
                  <a:pt x="643011" y="130771"/>
                </a:lnTo>
                <a:lnTo>
                  <a:pt x="646472" y="186632"/>
                </a:lnTo>
                <a:lnTo>
                  <a:pt x="649933" y="112150"/>
                </a:lnTo>
                <a:lnTo>
                  <a:pt x="653187" y="186632"/>
                </a:lnTo>
                <a:lnTo>
                  <a:pt x="656641" y="149383"/>
                </a:lnTo>
                <a:lnTo>
                  <a:pt x="660109" y="130771"/>
                </a:lnTo>
                <a:lnTo>
                  <a:pt x="663570" y="93308"/>
                </a:lnTo>
                <a:lnTo>
                  <a:pt x="667046" y="149383"/>
                </a:lnTo>
                <a:lnTo>
                  <a:pt x="670286" y="149383"/>
                </a:lnTo>
                <a:lnTo>
                  <a:pt x="673747" y="112150"/>
                </a:lnTo>
                <a:lnTo>
                  <a:pt x="677223" y="130771"/>
                </a:lnTo>
                <a:lnTo>
                  <a:pt x="680692" y="112150"/>
                </a:lnTo>
                <a:lnTo>
                  <a:pt x="684153" y="112150"/>
                </a:lnTo>
                <a:lnTo>
                  <a:pt x="687392" y="168012"/>
                </a:lnTo>
                <a:lnTo>
                  <a:pt x="690868" y="168012"/>
                </a:lnTo>
                <a:lnTo>
                  <a:pt x="694329" y="130771"/>
                </a:lnTo>
                <a:lnTo>
                  <a:pt x="697790" y="112150"/>
                </a:lnTo>
                <a:lnTo>
                  <a:pt x="701267" y="149383"/>
                </a:lnTo>
                <a:lnTo>
                  <a:pt x="704514" y="130771"/>
                </a:lnTo>
                <a:lnTo>
                  <a:pt x="707982" y="168012"/>
                </a:lnTo>
                <a:lnTo>
                  <a:pt x="714904" y="130771"/>
                </a:lnTo>
                <a:lnTo>
                  <a:pt x="718159" y="130771"/>
                </a:lnTo>
                <a:lnTo>
                  <a:pt x="721612" y="149383"/>
                </a:lnTo>
                <a:lnTo>
                  <a:pt x="725081" y="149383"/>
                </a:lnTo>
                <a:lnTo>
                  <a:pt x="728542" y="168012"/>
                </a:lnTo>
                <a:lnTo>
                  <a:pt x="732018" y="149383"/>
                </a:lnTo>
                <a:lnTo>
                  <a:pt x="735258" y="168012"/>
                </a:lnTo>
                <a:lnTo>
                  <a:pt x="738734" y="112150"/>
                </a:lnTo>
                <a:lnTo>
                  <a:pt x="742195" y="149383"/>
                </a:lnTo>
                <a:lnTo>
                  <a:pt x="745648" y="130771"/>
                </a:lnTo>
                <a:lnTo>
                  <a:pt x="749125" y="168012"/>
                </a:lnTo>
                <a:lnTo>
                  <a:pt x="752364" y="186632"/>
                </a:lnTo>
                <a:lnTo>
                  <a:pt x="755833" y="149383"/>
                </a:lnTo>
                <a:lnTo>
                  <a:pt x="762778" y="186632"/>
                </a:lnTo>
                <a:lnTo>
                  <a:pt x="766239" y="130771"/>
                </a:lnTo>
                <a:lnTo>
                  <a:pt x="769478" y="168012"/>
                </a:lnTo>
                <a:lnTo>
                  <a:pt x="772954" y="149383"/>
                </a:lnTo>
                <a:lnTo>
                  <a:pt x="776415" y="168012"/>
                </a:lnTo>
                <a:lnTo>
                  <a:pt x="779876" y="149383"/>
                </a:lnTo>
                <a:lnTo>
                  <a:pt x="783337" y="149383"/>
                </a:lnTo>
                <a:lnTo>
                  <a:pt x="786592" y="168012"/>
                </a:lnTo>
                <a:lnTo>
                  <a:pt x="793514" y="168012"/>
                </a:lnTo>
                <a:lnTo>
                  <a:pt x="796990" y="149383"/>
                </a:lnTo>
                <a:lnTo>
                  <a:pt x="800451" y="186632"/>
                </a:lnTo>
                <a:lnTo>
                  <a:pt x="803706" y="168012"/>
                </a:lnTo>
                <a:lnTo>
                  <a:pt x="807167" y="186632"/>
                </a:lnTo>
                <a:lnTo>
                  <a:pt x="810627" y="149383"/>
                </a:lnTo>
                <a:lnTo>
                  <a:pt x="814089" y="168012"/>
                </a:lnTo>
                <a:lnTo>
                  <a:pt x="817558" y="224087"/>
                </a:lnTo>
                <a:lnTo>
                  <a:pt x="820805" y="168012"/>
                </a:lnTo>
                <a:lnTo>
                  <a:pt x="827750" y="168012"/>
                </a:lnTo>
                <a:lnTo>
                  <a:pt x="831211" y="186632"/>
                </a:lnTo>
                <a:lnTo>
                  <a:pt x="834450" y="205459"/>
                </a:lnTo>
                <a:lnTo>
                  <a:pt x="837926" y="186632"/>
                </a:lnTo>
                <a:lnTo>
                  <a:pt x="841380" y="168012"/>
                </a:lnTo>
                <a:lnTo>
                  <a:pt x="844848" y="186632"/>
                </a:lnTo>
                <a:lnTo>
                  <a:pt x="848309" y="205459"/>
                </a:lnTo>
                <a:lnTo>
                  <a:pt x="851564" y="186632"/>
                </a:lnTo>
                <a:lnTo>
                  <a:pt x="855033" y="205459"/>
                </a:lnTo>
                <a:lnTo>
                  <a:pt x="858486" y="205459"/>
                </a:lnTo>
                <a:lnTo>
                  <a:pt x="861962" y="168012"/>
                </a:lnTo>
                <a:lnTo>
                  <a:pt x="865423" y="205459"/>
                </a:lnTo>
                <a:lnTo>
                  <a:pt x="868678" y="224087"/>
                </a:lnTo>
                <a:lnTo>
                  <a:pt x="872139" y="205459"/>
                </a:lnTo>
                <a:lnTo>
                  <a:pt x="875600" y="186632"/>
                </a:lnTo>
                <a:lnTo>
                  <a:pt x="879061" y="168012"/>
                </a:lnTo>
                <a:lnTo>
                  <a:pt x="882522" y="186632"/>
                </a:lnTo>
                <a:lnTo>
                  <a:pt x="885777" y="205459"/>
                </a:lnTo>
                <a:lnTo>
                  <a:pt x="892714" y="205459"/>
                </a:lnTo>
                <a:lnTo>
                  <a:pt x="896182" y="186632"/>
                </a:lnTo>
                <a:lnTo>
                  <a:pt x="909820" y="186632"/>
                </a:lnTo>
                <a:lnTo>
                  <a:pt x="913289" y="205459"/>
                </a:lnTo>
                <a:lnTo>
                  <a:pt x="916757" y="186632"/>
                </a:lnTo>
                <a:lnTo>
                  <a:pt x="919997" y="168012"/>
                </a:lnTo>
                <a:lnTo>
                  <a:pt x="923473" y="186632"/>
                </a:lnTo>
                <a:lnTo>
                  <a:pt x="926934" y="168012"/>
                </a:lnTo>
                <a:lnTo>
                  <a:pt x="930395" y="186632"/>
                </a:lnTo>
                <a:lnTo>
                  <a:pt x="933650" y="224087"/>
                </a:lnTo>
                <a:lnTo>
                  <a:pt x="937103" y="205459"/>
                </a:lnTo>
                <a:lnTo>
                  <a:pt x="940572" y="186632"/>
                </a:lnTo>
                <a:lnTo>
                  <a:pt x="944033" y="186632"/>
                </a:lnTo>
                <a:lnTo>
                  <a:pt x="947494" y="205459"/>
                </a:lnTo>
                <a:lnTo>
                  <a:pt x="950970" y="205459"/>
                </a:lnTo>
                <a:lnTo>
                  <a:pt x="954209" y="186632"/>
                </a:lnTo>
                <a:lnTo>
                  <a:pt x="964615" y="186632"/>
                </a:lnTo>
                <a:lnTo>
                  <a:pt x="967862" y="205459"/>
                </a:lnTo>
                <a:lnTo>
                  <a:pt x="971323" y="186632"/>
                </a:lnTo>
                <a:lnTo>
                  <a:pt x="974792" y="224087"/>
                </a:lnTo>
                <a:lnTo>
                  <a:pt x="978253" y="186632"/>
                </a:lnTo>
                <a:lnTo>
                  <a:pt x="981729" y="186632"/>
                </a:lnTo>
                <a:lnTo>
                  <a:pt x="984976" y="205459"/>
                </a:lnTo>
                <a:lnTo>
                  <a:pt x="988446" y="224087"/>
                </a:lnTo>
                <a:lnTo>
                  <a:pt x="991906" y="205459"/>
                </a:lnTo>
                <a:lnTo>
                  <a:pt x="995359" y="168012"/>
                </a:lnTo>
                <a:lnTo>
                  <a:pt x="998827" y="224087"/>
                </a:lnTo>
                <a:lnTo>
                  <a:pt x="1002076" y="224087"/>
                </a:lnTo>
                <a:lnTo>
                  <a:pt x="1005544" y="186632"/>
                </a:lnTo>
                <a:lnTo>
                  <a:pt x="1012481" y="186632"/>
                </a:lnTo>
                <a:lnTo>
                  <a:pt x="1015943" y="242707"/>
                </a:lnTo>
                <a:lnTo>
                  <a:pt x="1019181" y="205459"/>
                </a:lnTo>
                <a:lnTo>
                  <a:pt x="1022658" y="224087"/>
                </a:lnTo>
                <a:lnTo>
                  <a:pt x="1029587" y="224087"/>
                </a:lnTo>
                <a:lnTo>
                  <a:pt x="1033048" y="186632"/>
                </a:lnTo>
                <a:lnTo>
                  <a:pt x="1036296" y="149383"/>
                </a:lnTo>
                <a:lnTo>
                  <a:pt x="1039764" y="186632"/>
                </a:lnTo>
                <a:lnTo>
                  <a:pt x="1043233" y="205459"/>
                </a:lnTo>
                <a:lnTo>
                  <a:pt x="1046702" y="205459"/>
                </a:lnTo>
                <a:lnTo>
                  <a:pt x="1050162" y="186632"/>
                </a:lnTo>
                <a:lnTo>
                  <a:pt x="1053417" y="242707"/>
                </a:lnTo>
                <a:lnTo>
                  <a:pt x="1056878" y="336016"/>
                </a:lnTo>
                <a:lnTo>
                  <a:pt x="1060339" y="354629"/>
                </a:lnTo>
                <a:lnTo>
                  <a:pt x="1063800" y="410704"/>
                </a:lnTo>
                <a:lnTo>
                  <a:pt x="1067047" y="429317"/>
                </a:lnTo>
                <a:lnTo>
                  <a:pt x="1070516" y="354629"/>
                </a:lnTo>
                <a:lnTo>
                  <a:pt x="1073977" y="410704"/>
                </a:lnTo>
                <a:lnTo>
                  <a:pt x="1077453" y="354629"/>
                </a:lnTo>
                <a:lnTo>
                  <a:pt x="1080914" y="354629"/>
                </a:lnTo>
                <a:lnTo>
                  <a:pt x="1084153" y="373471"/>
                </a:lnTo>
                <a:lnTo>
                  <a:pt x="1087630" y="373471"/>
                </a:lnTo>
                <a:lnTo>
                  <a:pt x="1091091" y="392084"/>
                </a:lnTo>
                <a:lnTo>
                  <a:pt x="1094552" y="373471"/>
                </a:lnTo>
                <a:lnTo>
                  <a:pt x="1098020" y="336016"/>
                </a:lnTo>
                <a:lnTo>
                  <a:pt x="1101267" y="354629"/>
                </a:lnTo>
                <a:lnTo>
                  <a:pt x="1104728" y="373471"/>
                </a:lnTo>
                <a:lnTo>
                  <a:pt x="1108197" y="354629"/>
                </a:lnTo>
                <a:lnTo>
                  <a:pt x="1111673" y="354629"/>
                </a:lnTo>
                <a:lnTo>
                  <a:pt x="1115134" y="373471"/>
                </a:lnTo>
                <a:lnTo>
                  <a:pt x="1121851" y="373471"/>
                </a:lnTo>
                <a:lnTo>
                  <a:pt x="1125312" y="354629"/>
                </a:lnTo>
                <a:lnTo>
                  <a:pt x="1128772" y="392084"/>
                </a:lnTo>
                <a:lnTo>
                  <a:pt x="1132233" y="354629"/>
                </a:lnTo>
                <a:lnTo>
                  <a:pt x="1135488" y="354629"/>
                </a:lnTo>
                <a:lnTo>
                  <a:pt x="1138949" y="392084"/>
                </a:lnTo>
                <a:lnTo>
                  <a:pt x="1142425" y="373471"/>
                </a:lnTo>
                <a:lnTo>
                  <a:pt x="1145886" y="336016"/>
                </a:lnTo>
                <a:lnTo>
                  <a:pt x="1149348" y="392084"/>
                </a:lnTo>
                <a:lnTo>
                  <a:pt x="1152601" y="354629"/>
                </a:lnTo>
                <a:lnTo>
                  <a:pt x="1156055" y="373471"/>
                </a:lnTo>
                <a:lnTo>
                  <a:pt x="1159523" y="373471"/>
                </a:lnTo>
                <a:lnTo>
                  <a:pt x="1162984" y="392084"/>
                </a:lnTo>
                <a:lnTo>
                  <a:pt x="1166461" y="373471"/>
                </a:lnTo>
                <a:lnTo>
                  <a:pt x="1169708" y="392084"/>
                </a:lnTo>
                <a:lnTo>
                  <a:pt x="1173176" y="410704"/>
                </a:lnTo>
                <a:lnTo>
                  <a:pt x="1176646" y="392084"/>
                </a:lnTo>
                <a:lnTo>
                  <a:pt x="1180106" y="392084"/>
                </a:lnTo>
                <a:lnTo>
                  <a:pt x="1183353" y="373471"/>
                </a:lnTo>
                <a:lnTo>
                  <a:pt x="1186822" y="392084"/>
                </a:lnTo>
                <a:lnTo>
                  <a:pt x="1190283" y="392084"/>
                </a:lnTo>
                <a:lnTo>
                  <a:pt x="1193744" y="373471"/>
                </a:lnTo>
                <a:lnTo>
                  <a:pt x="1197212" y="373471"/>
                </a:lnTo>
                <a:lnTo>
                  <a:pt x="1200460" y="392084"/>
                </a:lnTo>
              </a:path>
            </a:pathLst>
          </a:custGeom>
          <a:ln w="15275">
            <a:solidFill>
              <a:srgbClr val="5C61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3471128" y="5327145"/>
            <a:ext cx="635" cy="10795"/>
          </a:xfrm>
          <a:custGeom>
            <a:avLst/>
            <a:gdLst/>
            <a:ahLst/>
            <a:cxnLst/>
            <a:rect l="l" t="t" r="r" b="b"/>
            <a:pathLst>
              <a:path w="635" h="10795">
                <a:moveTo>
                  <a:pt x="0" y="5086"/>
                </a:moveTo>
                <a:lnTo>
                  <a:pt x="429" y="5086"/>
                </a:lnTo>
              </a:path>
            </a:pathLst>
          </a:custGeom>
          <a:ln w="11442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 txBox="1"/>
          <p:nvPr/>
        </p:nvSpPr>
        <p:spPr>
          <a:xfrm>
            <a:off x="194442" y="4697429"/>
            <a:ext cx="347980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0" dirty="0">
                <a:solidFill>
                  <a:srgbClr val="010202"/>
                </a:solidFill>
                <a:latin typeface="Myriad Pro"/>
                <a:cs typeface="Myriad Pro"/>
              </a:rPr>
              <a:t>0.22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975" name="object 975"/>
          <p:cNvSpPr txBox="1"/>
          <p:nvPr/>
        </p:nvSpPr>
        <p:spPr>
          <a:xfrm>
            <a:off x="2296579" y="5526070"/>
            <a:ext cx="346075" cy="20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0" dirty="0">
                <a:solidFill>
                  <a:srgbClr val="010202"/>
                </a:solidFill>
                <a:latin typeface="Myriad Pro"/>
                <a:cs typeface="Myriad Pro"/>
              </a:rPr>
              <a:t>1.13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976" name="object 976"/>
          <p:cNvSpPr/>
          <p:nvPr/>
        </p:nvSpPr>
        <p:spPr>
          <a:xfrm>
            <a:off x="1527595" y="4532722"/>
            <a:ext cx="113664" cy="186690"/>
          </a:xfrm>
          <a:custGeom>
            <a:avLst/>
            <a:gdLst/>
            <a:ahLst/>
            <a:cxnLst/>
            <a:rect l="l" t="t" r="r" b="b"/>
            <a:pathLst>
              <a:path w="113664" h="186689">
                <a:moveTo>
                  <a:pt x="87286" y="0"/>
                </a:moveTo>
                <a:lnTo>
                  <a:pt x="45061" y="26015"/>
                </a:lnTo>
                <a:lnTo>
                  <a:pt x="0" y="184995"/>
                </a:lnTo>
                <a:lnTo>
                  <a:pt x="1038" y="186233"/>
                </a:lnTo>
                <a:lnTo>
                  <a:pt x="4347" y="186233"/>
                </a:lnTo>
                <a:lnTo>
                  <a:pt x="4973" y="185828"/>
                </a:lnTo>
                <a:lnTo>
                  <a:pt x="5231" y="184995"/>
                </a:lnTo>
                <a:lnTo>
                  <a:pt x="19679" y="128072"/>
                </a:lnTo>
                <a:lnTo>
                  <a:pt x="26244" y="128072"/>
                </a:lnTo>
                <a:lnTo>
                  <a:pt x="23800" y="120820"/>
                </a:lnTo>
                <a:lnTo>
                  <a:pt x="23624" y="115395"/>
                </a:lnTo>
                <a:lnTo>
                  <a:pt x="23608" y="111766"/>
                </a:lnTo>
                <a:lnTo>
                  <a:pt x="24646" y="107824"/>
                </a:lnTo>
                <a:lnTo>
                  <a:pt x="37904" y="55353"/>
                </a:lnTo>
                <a:lnTo>
                  <a:pt x="55476" y="19310"/>
                </a:lnTo>
                <a:lnTo>
                  <a:pt x="77992" y="4883"/>
                </a:lnTo>
                <a:lnTo>
                  <a:pt x="101153" y="4883"/>
                </a:lnTo>
                <a:lnTo>
                  <a:pt x="100863" y="4558"/>
                </a:lnTo>
                <a:lnTo>
                  <a:pt x="87286" y="0"/>
                </a:lnTo>
                <a:close/>
              </a:path>
              <a:path w="113664" h="186689">
                <a:moveTo>
                  <a:pt x="26244" y="128072"/>
                </a:moveTo>
                <a:lnTo>
                  <a:pt x="19679" y="128072"/>
                </a:lnTo>
                <a:lnTo>
                  <a:pt x="26153" y="139684"/>
                </a:lnTo>
                <a:lnTo>
                  <a:pt x="37054" y="146583"/>
                </a:lnTo>
                <a:lnTo>
                  <a:pt x="53715" y="146312"/>
                </a:lnTo>
                <a:lnTo>
                  <a:pt x="67239" y="143645"/>
                </a:lnTo>
                <a:lnTo>
                  <a:pt x="69496" y="142694"/>
                </a:lnTo>
                <a:lnTo>
                  <a:pt x="54864" y="142694"/>
                </a:lnTo>
                <a:lnTo>
                  <a:pt x="37641" y="140306"/>
                </a:lnTo>
                <a:lnTo>
                  <a:pt x="27713" y="132432"/>
                </a:lnTo>
                <a:lnTo>
                  <a:pt x="26244" y="128072"/>
                </a:lnTo>
                <a:close/>
              </a:path>
              <a:path w="113664" h="186689">
                <a:moveTo>
                  <a:pt x="92570" y="66063"/>
                </a:moveTo>
                <a:lnTo>
                  <a:pt x="82237" y="66063"/>
                </a:lnTo>
                <a:lnTo>
                  <a:pt x="90107" y="73501"/>
                </a:lnTo>
                <a:lnTo>
                  <a:pt x="91146" y="79933"/>
                </a:lnTo>
                <a:lnTo>
                  <a:pt x="75594" y="129219"/>
                </a:lnTo>
                <a:lnTo>
                  <a:pt x="54864" y="142694"/>
                </a:lnTo>
                <a:lnTo>
                  <a:pt x="69496" y="142694"/>
                </a:lnTo>
                <a:lnTo>
                  <a:pt x="101074" y="111766"/>
                </a:lnTo>
                <a:lnTo>
                  <a:pt x="104097" y="99403"/>
                </a:lnTo>
                <a:lnTo>
                  <a:pt x="102212" y="82506"/>
                </a:lnTo>
                <a:lnTo>
                  <a:pt x="97032" y="70816"/>
                </a:lnTo>
                <a:lnTo>
                  <a:pt x="92570" y="66063"/>
                </a:lnTo>
                <a:close/>
              </a:path>
              <a:path w="113664" h="186689">
                <a:moveTo>
                  <a:pt x="50951" y="56737"/>
                </a:moveTo>
                <a:lnTo>
                  <a:pt x="50865" y="66063"/>
                </a:lnTo>
                <a:lnTo>
                  <a:pt x="50753" y="69370"/>
                </a:lnTo>
                <a:lnTo>
                  <a:pt x="61525" y="68835"/>
                </a:lnTo>
                <a:lnTo>
                  <a:pt x="72917" y="68835"/>
                </a:lnTo>
                <a:lnTo>
                  <a:pt x="76027" y="68613"/>
                </a:lnTo>
                <a:lnTo>
                  <a:pt x="82237" y="66063"/>
                </a:lnTo>
                <a:lnTo>
                  <a:pt x="92570" y="66063"/>
                </a:lnTo>
                <a:lnTo>
                  <a:pt x="91014" y="64406"/>
                </a:lnTo>
                <a:lnTo>
                  <a:pt x="58836" y="64406"/>
                </a:lnTo>
                <a:lnTo>
                  <a:pt x="56766" y="63359"/>
                </a:lnTo>
                <a:lnTo>
                  <a:pt x="57170" y="61304"/>
                </a:lnTo>
                <a:lnTo>
                  <a:pt x="92852" y="61304"/>
                </a:lnTo>
                <a:lnTo>
                  <a:pt x="96641" y="58194"/>
                </a:lnTo>
                <a:lnTo>
                  <a:pt x="84734" y="58194"/>
                </a:lnTo>
                <a:lnTo>
                  <a:pt x="77264" y="57318"/>
                </a:lnTo>
                <a:lnTo>
                  <a:pt x="73122" y="56897"/>
                </a:lnTo>
                <a:lnTo>
                  <a:pt x="62557" y="56897"/>
                </a:lnTo>
                <a:lnTo>
                  <a:pt x="50951" y="56737"/>
                </a:lnTo>
                <a:close/>
              </a:path>
              <a:path w="113664" h="186689">
                <a:moveTo>
                  <a:pt x="92852" y="61304"/>
                </a:moveTo>
                <a:lnTo>
                  <a:pt x="57170" y="61304"/>
                </a:lnTo>
                <a:lnTo>
                  <a:pt x="64635" y="61510"/>
                </a:lnTo>
                <a:lnTo>
                  <a:pt x="73131" y="61510"/>
                </a:lnTo>
                <a:lnTo>
                  <a:pt x="75820" y="62625"/>
                </a:lnTo>
                <a:lnTo>
                  <a:pt x="73131" y="63763"/>
                </a:lnTo>
                <a:lnTo>
                  <a:pt x="70846" y="64206"/>
                </a:lnTo>
                <a:lnTo>
                  <a:pt x="62976" y="64206"/>
                </a:lnTo>
                <a:lnTo>
                  <a:pt x="58836" y="64406"/>
                </a:lnTo>
                <a:lnTo>
                  <a:pt x="91014" y="64406"/>
                </a:lnTo>
                <a:lnTo>
                  <a:pt x="90169" y="63506"/>
                </a:lnTo>
                <a:lnTo>
                  <a:pt x="92852" y="61304"/>
                </a:lnTo>
                <a:close/>
              </a:path>
              <a:path w="113664" h="186689">
                <a:moveTo>
                  <a:pt x="101153" y="4883"/>
                </a:moveTo>
                <a:lnTo>
                  <a:pt x="77992" y="4883"/>
                </a:lnTo>
                <a:lnTo>
                  <a:pt x="93784" y="7970"/>
                </a:lnTo>
                <a:lnTo>
                  <a:pt x="100905" y="17832"/>
                </a:lnTo>
                <a:lnTo>
                  <a:pt x="101506" y="23482"/>
                </a:lnTo>
                <a:lnTo>
                  <a:pt x="99334" y="37012"/>
                </a:lnTo>
                <a:lnTo>
                  <a:pt x="93436" y="49135"/>
                </a:lnTo>
                <a:lnTo>
                  <a:pt x="84734" y="58194"/>
                </a:lnTo>
                <a:lnTo>
                  <a:pt x="96641" y="58194"/>
                </a:lnTo>
                <a:lnTo>
                  <a:pt x="100103" y="55353"/>
                </a:lnTo>
                <a:lnTo>
                  <a:pt x="108341" y="44808"/>
                </a:lnTo>
                <a:lnTo>
                  <a:pt x="112814" y="32416"/>
                </a:lnTo>
                <a:lnTo>
                  <a:pt x="113112" y="28302"/>
                </a:lnTo>
                <a:lnTo>
                  <a:pt x="109857" y="14644"/>
                </a:lnTo>
                <a:lnTo>
                  <a:pt x="101153" y="488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1649669" y="4539945"/>
            <a:ext cx="80645" cy="92075"/>
          </a:xfrm>
          <a:custGeom>
            <a:avLst/>
            <a:gdLst/>
            <a:ahLst/>
            <a:cxnLst/>
            <a:rect l="l" t="t" r="r" b="b"/>
            <a:pathLst>
              <a:path w="80644" h="92075">
                <a:moveTo>
                  <a:pt x="32654" y="86625"/>
                </a:moveTo>
                <a:lnTo>
                  <a:pt x="0" y="86625"/>
                </a:lnTo>
                <a:lnTo>
                  <a:pt x="66" y="91445"/>
                </a:lnTo>
                <a:lnTo>
                  <a:pt x="1299" y="92010"/>
                </a:lnTo>
                <a:lnTo>
                  <a:pt x="5798" y="92010"/>
                </a:lnTo>
                <a:lnTo>
                  <a:pt x="10589" y="91445"/>
                </a:lnTo>
                <a:lnTo>
                  <a:pt x="32654" y="91445"/>
                </a:lnTo>
                <a:lnTo>
                  <a:pt x="32654" y="86625"/>
                </a:lnTo>
                <a:close/>
              </a:path>
              <a:path w="80644" h="92075">
                <a:moveTo>
                  <a:pt x="32654" y="91445"/>
                </a:moveTo>
                <a:lnTo>
                  <a:pt x="19444" y="91445"/>
                </a:lnTo>
                <a:lnTo>
                  <a:pt x="24960" y="92010"/>
                </a:lnTo>
                <a:lnTo>
                  <a:pt x="31057" y="92010"/>
                </a:lnTo>
                <a:lnTo>
                  <a:pt x="32654" y="91567"/>
                </a:lnTo>
                <a:close/>
              </a:path>
              <a:path w="80644" h="92075">
                <a:moveTo>
                  <a:pt x="38687" y="4254"/>
                </a:moveTo>
                <a:lnTo>
                  <a:pt x="27000" y="4254"/>
                </a:lnTo>
                <a:lnTo>
                  <a:pt x="27953" y="7234"/>
                </a:lnTo>
                <a:lnTo>
                  <a:pt x="28016" y="12907"/>
                </a:lnTo>
                <a:lnTo>
                  <a:pt x="27581" y="15648"/>
                </a:lnTo>
                <a:lnTo>
                  <a:pt x="9725" y="86625"/>
                </a:lnTo>
                <a:lnTo>
                  <a:pt x="21774" y="86625"/>
                </a:lnTo>
                <a:lnTo>
                  <a:pt x="21774" y="84181"/>
                </a:lnTo>
                <a:lnTo>
                  <a:pt x="23371" y="78277"/>
                </a:lnTo>
                <a:lnTo>
                  <a:pt x="25112" y="70639"/>
                </a:lnTo>
                <a:lnTo>
                  <a:pt x="28742" y="56808"/>
                </a:lnTo>
                <a:lnTo>
                  <a:pt x="32320" y="56808"/>
                </a:lnTo>
                <a:lnTo>
                  <a:pt x="30744" y="50110"/>
                </a:lnTo>
                <a:lnTo>
                  <a:pt x="30744" y="48093"/>
                </a:lnTo>
                <a:lnTo>
                  <a:pt x="31179" y="46512"/>
                </a:lnTo>
                <a:lnTo>
                  <a:pt x="38453" y="17513"/>
                </a:lnTo>
                <a:lnTo>
                  <a:pt x="46266" y="7234"/>
                </a:lnTo>
                <a:lnTo>
                  <a:pt x="41885" y="7234"/>
                </a:lnTo>
                <a:lnTo>
                  <a:pt x="38687" y="4254"/>
                </a:lnTo>
                <a:close/>
              </a:path>
              <a:path w="80644" h="92075">
                <a:moveTo>
                  <a:pt x="32320" y="56808"/>
                </a:moveTo>
                <a:lnTo>
                  <a:pt x="28742" y="56808"/>
                </a:lnTo>
                <a:lnTo>
                  <a:pt x="30483" y="59733"/>
                </a:lnTo>
                <a:lnTo>
                  <a:pt x="34984" y="65446"/>
                </a:lnTo>
                <a:lnTo>
                  <a:pt x="43694" y="65446"/>
                </a:lnTo>
                <a:lnTo>
                  <a:pt x="55875" y="62587"/>
                </a:lnTo>
                <a:lnTo>
                  <a:pt x="57879" y="61207"/>
                </a:lnTo>
                <a:lnTo>
                  <a:pt x="33356" y="61207"/>
                </a:lnTo>
                <a:lnTo>
                  <a:pt x="32320" y="56808"/>
                </a:lnTo>
                <a:close/>
              </a:path>
              <a:path w="80644" h="92075">
                <a:moveTo>
                  <a:pt x="70473" y="4254"/>
                </a:moveTo>
                <a:lnTo>
                  <a:pt x="64498" y="4254"/>
                </a:lnTo>
                <a:lnTo>
                  <a:pt x="69448" y="8446"/>
                </a:lnTo>
                <a:lnTo>
                  <a:pt x="69448" y="18230"/>
                </a:lnTo>
                <a:lnTo>
                  <a:pt x="55082" y="55734"/>
                </a:lnTo>
                <a:lnTo>
                  <a:pt x="33356" y="61207"/>
                </a:lnTo>
                <a:lnTo>
                  <a:pt x="57879" y="61207"/>
                </a:lnTo>
                <a:lnTo>
                  <a:pt x="67110" y="54849"/>
                </a:lnTo>
                <a:lnTo>
                  <a:pt x="75860" y="43491"/>
                </a:lnTo>
                <a:lnTo>
                  <a:pt x="80587" y="29772"/>
                </a:lnTo>
                <a:lnTo>
                  <a:pt x="77301" y="11720"/>
                </a:lnTo>
                <a:lnTo>
                  <a:pt x="70473" y="4254"/>
                </a:lnTo>
                <a:close/>
              </a:path>
              <a:path w="80644" h="92075">
                <a:moveTo>
                  <a:pt x="28016" y="0"/>
                </a:moveTo>
                <a:lnTo>
                  <a:pt x="17999" y="0"/>
                </a:lnTo>
                <a:lnTo>
                  <a:pt x="14516" y="3780"/>
                </a:lnTo>
                <a:lnTo>
                  <a:pt x="9290" y="12609"/>
                </a:lnTo>
                <a:lnTo>
                  <a:pt x="6976" y="21309"/>
                </a:lnTo>
                <a:lnTo>
                  <a:pt x="6976" y="24034"/>
                </a:lnTo>
                <a:lnTo>
                  <a:pt x="11475" y="24034"/>
                </a:lnTo>
                <a:lnTo>
                  <a:pt x="11620" y="23600"/>
                </a:lnTo>
                <a:lnTo>
                  <a:pt x="14806" y="11433"/>
                </a:lnTo>
                <a:lnTo>
                  <a:pt x="17565" y="4254"/>
                </a:lnTo>
                <a:lnTo>
                  <a:pt x="38687" y="4254"/>
                </a:lnTo>
                <a:lnTo>
                  <a:pt x="36145" y="1885"/>
                </a:lnTo>
                <a:lnTo>
                  <a:pt x="28016" y="0"/>
                </a:lnTo>
                <a:close/>
              </a:path>
              <a:path w="80644" h="92075">
                <a:moveTo>
                  <a:pt x="68808" y="2433"/>
                </a:moveTo>
                <a:lnTo>
                  <a:pt x="51671" y="2834"/>
                </a:lnTo>
                <a:lnTo>
                  <a:pt x="41885" y="7234"/>
                </a:lnTo>
                <a:lnTo>
                  <a:pt x="46266" y="7234"/>
                </a:lnTo>
                <a:lnTo>
                  <a:pt x="46888" y="6416"/>
                </a:lnTo>
                <a:lnTo>
                  <a:pt x="54169" y="4254"/>
                </a:lnTo>
                <a:lnTo>
                  <a:pt x="70473" y="4254"/>
                </a:lnTo>
                <a:lnTo>
                  <a:pt x="68808" y="2433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1745453" y="4539960"/>
            <a:ext cx="61594" cy="65405"/>
          </a:xfrm>
          <a:custGeom>
            <a:avLst/>
            <a:gdLst/>
            <a:ahLst/>
            <a:cxnLst/>
            <a:rect l="l" t="t" r="r" b="b"/>
            <a:pathLst>
              <a:path w="61594" h="65404">
                <a:moveTo>
                  <a:pt x="50065" y="0"/>
                </a:moveTo>
                <a:lnTo>
                  <a:pt x="40119" y="0"/>
                </a:lnTo>
                <a:lnTo>
                  <a:pt x="27705" y="2056"/>
                </a:lnTo>
                <a:lnTo>
                  <a:pt x="15492" y="8136"/>
                </a:lnTo>
                <a:lnTo>
                  <a:pt x="5561" y="18102"/>
                </a:lnTo>
                <a:lnTo>
                  <a:pt x="0" y="31818"/>
                </a:lnTo>
                <a:lnTo>
                  <a:pt x="2016" y="48184"/>
                </a:lnTo>
                <a:lnTo>
                  <a:pt x="8826" y="59463"/>
                </a:lnTo>
                <a:lnTo>
                  <a:pt x="20142" y="64992"/>
                </a:lnTo>
                <a:lnTo>
                  <a:pt x="41277" y="62374"/>
                </a:lnTo>
                <a:lnTo>
                  <a:pt x="44215" y="61013"/>
                </a:lnTo>
                <a:lnTo>
                  <a:pt x="29738" y="61013"/>
                </a:lnTo>
                <a:lnTo>
                  <a:pt x="15667" y="56946"/>
                </a:lnTo>
                <a:lnTo>
                  <a:pt x="11020" y="44194"/>
                </a:lnTo>
                <a:lnTo>
                  <a:pt x="11016" y="38760"/>
                </a:lnTo>
                <a:lnTo>
                  <a:pt x="12759" y="30794"/>
                </a:lnTo>
                <a:lnTo>
                  <a:pt x="25953" y="30794"/>
                </a:lnTo>
                <a:lnTo>
                  <a:pt x="37413" y="30511"/>
                </a:lnTo>
                <a:lnTo>
                  <a:pt x="48695" y="26555"/>
                </a:lnTo>
                <a:lnTo>
                  <a:pt x="13965" y="26555"/>
                </a:lnTo>
                <a:lnTo>
                  <a:pt x="23604" y="10577"/>
                </a:lnTo>
                <a:lnTo>
                  <a:pt x="34843" y="4890"/>
                </a:lnTo>
                <a:lnTo>
                  <a:pt x="46467" y="4239"/>
                </a:lnTo>
                <a:lnTo>
                  <a:pt x="57137" y="4239"/>
                </a:lnTo>
                <a:lnTo>
                  <a:pt x="50065" y="0"/>
                </a:lnTo>
                <a:close/>
              </a:path>
              <a:path w="61594" h="65404">
                <a:moveTo>
                  <a:pt x="59922" y="46497"/>
                </a:moveTo>
                <a:lnTo>
                  <a:pt x="57888" y="46497"/>
                </a:lnTo>
                <a:lnTo>
                  <a:pt x="56438" y="47948"/>
                </a:lnTo>
                <a:lnTo>
                  <a:pt x="42275" y="58011"/>
                </a:lnTo>
                <a:lnTo>
                  <a:pt x="29738" y="61013"/>
                </a:lnTo>
                <a:lnTo>
                  <a:pt x="44215" y="61013"/>
                </a:lnTo>
                <a:lnTo>
                  <a:pt x="54415" y="56286"/>
                </a:lnTo>
                <a:lnTo>
                  <a:pt x="60519" y="50543"/>
                </a:lnTo>
                <a:lnTo>
                  <a:pt x="61235" y="48108"/>
                </a:lnTo>
                <a:lnTo>
                  <a:pt x="59922" y="46497"/>
                </a:lnTo>
                <a:close/>
              </a:path>
              <a:path w="61594" h="65404">
                <a:moveTo>
                  <a:pt x="57137" y="4239"/>
                </a:moveTo>
                <a:lnTo>
                  <a:pt x="46467" y="4239"/>
                </a:lnTo>
                <a:lnTo>
                  <a:pt x="51838" y="7369"/>
                </a:lnTo>
                <a:lnTo>
                  <a:pt x="51838" y="12754"/>
                </a:lnTo>
                <a:lnTo>
                  <a:pt x="43689" y="23212"/>
                </a:lnTo>
                <a:lnTo>
                  <a:pt x="28388" y="26348"/>
                </a:lnTo>
                <a:lnTo>
                  <a:pt x="13965" y="26555"/>
                </a:lnTo>
                <a:lnTo>
                  <a:pt x="48695" y="26555"/>
                </a:lnTo>
                <a:lnTo>
                  <a:pt x="55971" y="24004"/>
                </a:lnTo>
                <a:lnTo>
                  <a:pt x="58004" y="17054"/>
                </a:lnTo>
                <a:lnTo>
                  <a:pt x="58004" y="4758"/>
                </a:lnTo>
                <a:lnTo>
                  <a:pt x="57137" y="423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1822756" y="4503383"/>
            <a:ext cx="74295" cy="102235"/>
          </a:xfrm>
          <a:custGeom>
            <a:avLst/>
            <a:gdLst/>
            <a:ahLst/>
            <a:cxnLst/>
            <a:rect l="l" t="t" r="r" b="b"/>
            <a:pathLst>
              <a:path w="74294" h="102235">
                <a:moveTo>
                  <a:pt x="53004" y="95768"/>
                </a:moveTo>
                <a:lnTo>
                  <a:pt x="37281" y="95768"/>
                </a:lnTo>
                <a:lnTo>
                  <a:pt x="44795" y="100557"/>
                </a:lnTo>
                <a:lnTo>
                  <a:pt x="53206" y="102024"/>
                </a:lnTo>
                <a:lnTo>
                  <a:pt x="62191" y="102024"/>
                </a:lnTo>
                <a:lnTo>
                  <a:pt x="65819" y="98831"/>
                </a:lnTo>
                <a:lnTo>
                  <a:pt x="66423" y="97784"/>
                </a:lnTo>
                <a:lnTo>
                  <a:pt x="53641" y="97784"/>
                </a:lnTo>
                <a:lnTo>
                  <a:pt x="53004" y="95768"/>
                </a:lnTo>
                <a:close/>
              </a:path>
              <a:path w="74294" h="102235">
                <a:moveTo>
                  <a:pt x="43923" y="36577"/>
                </a:moveTo>
                <a:lnTo>
                  <a:pt x="36964" y="36577"/>
                </a:lnTo>
                <a:lnTo>
                  <a:pt x="24469" y="39525"/>
                </a:lnTo>
                <a:lnTo>
                  <a:pt x="13239" y="47422"/>
                </a:lnTo>
                <a:lnTo>
                  <a:pt x="4630" y="58849"/>
                </a:lnTo>
                <a:lnTo>
                  <a:pt x="0" y="72385"/>
                </a:lnTo>
                <a:lnTo>
                  <a:pt x="2746" y="89142"/>
                </a:lnTo>
                <a:lnTo>
                  <a:pt x="10781" y="99047"/>
                </a:lnTo>
                <a:lnTo>
                  <a:pt x="27248" y="99565"/>
                </a:lnTo>
                <a:lnTo>
                  <a:pt x="31993" y="97769"/>
                </a:lnTo>
                <a:lnTo>
                  <a:pt x="16358" y="97769"/>
                </a:lnTo>
                <a:lnTo>
                  <a:pt x="11117" y="94026"/>
                </a:lnTo>
                <a:lnTo>
                  <a:pt x="11117" y="83793"/>
                </a:lnTo>
                <a:lnTo>
                  <a:pt x="12974" y="71175"/>
                </a:lnTo>
                <a:lnTo>
                  <a:pt x="17037" y="57989"/>
                </a:lnTo>
                <a:lnTo>
                  <a:pt x="28238" y="44016"/>
                </a:lnTo>
                <a:lnTo>
                  <a:pt x="36491" y="40823"/>
                </a:lnTo>
                <a:lnTo>
                  <a:pt x="49154" y="40816"/>
                </a:lnTo>
                <a:lnTo>
                  <a:pt x="48851" y="40342"/>
                </a:lnTo>
                <a:lnTo>
                  <a:pt x="43923" y="36577"/>
                </a:lnTo>
                <a:close/>
              </a:path>
              <a:path w="74294" h="102235">
                <a:moveTo>
                  <a:pt x="73505" y="77873"/>
                </a:moveTo>
                <a:lnTo>
                  <a:pt x="69158" y="77873"/>
                </a:lnTo>
                <a:lnTo>
                  <a:pt x="67990" y="82349"/>
                </a:lnTo>
                <a:lnTo>
                  <a:pt x="66255" y="89268"/>
                </a:lnTo>
                <a:lnTo>
                  <a:pt x="63498" y="97784"/>
                </a:lnTo>
                <a:lnTo>
                  <a:pt x="66423" y="97784"/>
                </a:lnTo>
                <a:lnTo>
                  <a:pt x="68425" y="94310"/>
                </a:lnTo>
                <a:lnTo>
                  <a:pt x="71612" y="88626"/>
                </a:lnTo>
                <a:lnTo>
                  <a:pt x="73505" y="80347"/>
                </a:lnTo>
                <a:lnTo>
                  <a:pt x="73505" y="77873"/>
                </a:lnTo>
                <a:close/>
              </a:path>
              <a:path w="74294" h="102235">
                <a:moveTo>
                  <a:pt x="49154" y="40816"/>
                </a:moveTo>
                <a:lnTo>
                  <a:pt x="47102" y="40816"/>
                </a:lnTo>
                <a:lnTo>
                  <a:pt x="49867" y="51767"/>
                </a:lnTo>
                <a:lnTo>
                  <a:pt x="49867" y="53944"/>
                </a:lnTo>
                <a:lnTo>
                  <a:pt x="49431" y="55388"/>
                </a:lnTo>
                <a:lnTo>
                  <a:pt x="41562" y="86373"/>
                </a:lnTo>
                <a:lnTo>
                  <a:pt x="38361" y="89268"/>
                </a:lnTo>
                <a:lnTo>
                  <a:pt x="35153" y="92011"/>
                </a:lnTo>
                <a:lnTo>
                  <a:pt x="33846" y="93164"/>
                </a:lnTo>
                <a:lnTo>
                  <a:pt x="28017" y="97769"/>
                </a:lnTo>
                <a:lnTo>
                  <a:pt x="31993" y="97769"/>
                </a:lnTo>
                <a:lnTo>
                  <a:pt x="37281" y="95768"/>
                </a:lnTo>
                <a:lnTo>
                  <a:pt x="53004" y="95768"/>
                </a:lnTo>
                <a:lnTo>
                  <a:pt x="52633" y="94592"/>
                </a:lnTo>
                <a:lnTo>
                  <a:pt x="52633" y="87955"/>
                </a:lnTo>
                <a:lnTo>
                  <a:pt x="53352" y="84762"/>
                </a:lnTo>
                <a:lnTo>
                  <a:pt x="63290" y="45115"/>
                </a:lnTo>
                <a:lnTo>
                  <a:pt x="51900" y="45115"/>
                </a:lnTo>
                <a:lnTo>
                  <a:pt x="49154" y="40816"/>
                </a:lnTo>
                <a:close/>
              </a:path>
              <a:path w="74294" h="102235">
                <a:moveTo>
                  <a:pt x="73505" y="0"/>
                </a:moveTo>
                <a:lnTo>
                  <a:pt x="68869" y="0"/>
                </a:lnTo>
                <a:lnTo>
                  <a:pt x="56828" y="1200"/>
                </a:lnTo>
                <a:lnTo>
                  <a:pt x="53206" y="1497"/>
                </a:lnTo>
                <a:lnTo>
                  <a:pt x="52045" y="1628"/>
                </a:lnTo>
                <a:lnTo>
                  <a:pt x="50021" y="1780"/>
                </a:lnTo>
                <a:lnTo>
                  <a:pt x="50021" y="6943"/>
                </a:lnTo>
                <a:lnTo>
                  <a:pt x="60747" y="6943"/>
                </a:lnTo>
                <a:lnTo>
                  <a:pt x="60747" y="10120"/>
                </a:lnTo>
                <a:lnTo>
                  <a:pt x="60456" y="10982"/>
                </a:lnTo>
                <a:lnTo>
                  <a:pt x="60167" y="12282"/>
                </a:lnTo>
                <a:lnTo>
                  <a:pt x="51900" y="45115"/>
                </a:lnTo>
                <a:lnTo>
                  <a:pt x="63290" y="45115"/>
                </a:lnTo>
                <a:lnTo>
                  <a:pt x="73505" y="4361"/>
                </a:lnTo>
                <a:lnTo>
                  <a:pt x="73651" y="4079"/>
                </a:lnTo>
                <a:lnTo>
                  <a:pt x="74095" y="2192"/>
                </a:lnTo>
                <a:lnTo>
                  <a:pt x="74037" y="1200"/>
                </a:lnTo>
                <a:lnTo>
                  <a:pt x="735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1649187" y="4666209"/>
            <a:ext cx="61594" cy="65405"/>
          </a:xfrm>
          <a:custGeom>
            <a:avLst/>
            <a:gdLst/>
            <a:ahLst/>
            <a:cxnLst/>
            <a:rect l="l" t="t" r="r" b="b"/>
            <a:pathLst>
              <a:path w="61594" h="65404">
                <a:moveTo>
                  <a:pt x="50065" y="0"/>
                </a:moveTo>
                <a:lnTo>
                  <a:pt x="40119" y="0"/>
                </a:lnTo>
                <a:lnTo>
                  <a:pt x="27703" y="2056"/>
                </a:lnTo>
                <a:lnTo>
                  <a:pt x="15489" y="8136"/>
                </a:lnTo>
                <a:lnTo>
                  <a:pt x="5560" y="18102"/>
                </a:lnTo>
                <a:lnTo>
                  <a:pt x="0" y="31818"/>
                </a:lnTo>
                <a:lnTo>
                  <a:pt x="2017" y="48191"/>
                </a:lnTo>
                <a:lnTo>
                  <a:pt x="8829" y="59465"/>
                </a:lnTo>
                <a:lnTo>
                  <a:pt x="20148" y="64986"/>
                </a:lnTo>
                <a:lnTo>
                  <a:pt x="41282" y="62369"/>
                </a:lnTo>
                <a:lnTo>
                  <a:pt x="44194" y="61020"/>
                </a:lnTo>
                <a:lnTo>
                  <a:pt x="29742" y="61020"/>
                </a:lnTo>
                <a:lnTo>
                  <a:pt x="15669" y="56958"/>
                </a:lnTo>
                <a:lnTo>
                  <a:pt x="11020" y="44206"/>
                </a:lnTo>
                <a:lnTo>
                  <a:pt x="11017" y="38783"/>
                </a:lnTo>
                <a:lnTo>
                  <a:pt x="12759" y="30817"/>
                </a:lnTo>
                <a:lnTo>
                  <a:pt x="25961" y="30802"/>
                </a:lnTo>
                <a:lnTo>
                  <a:pt x="37414" y="30519"/>
                </a:lnTo>
                <a:lnTo>
                  <a:pt x="48697" y="26563"/>
                </a:lnTo>
                <a:lnTo>
                  <a:pt x="13966" y="26563"/>
                </a:lnTo>
                <a:lnTo>
                  <a:pt x="23607" y="10584"/>
                </a:lnTo>
                <a:lnTo>
                  <a:pt x="34844" y="4898"/>
                </a:lnTo>
                <a:lnTo>
                  <a:pt x="46467" y="4246"/>
                </a:lnTo>
                <a:lnTo>
                  <a:pt x="57128" y="4246"/>
                </a:lnTo>
                <a:lnTo>
                  <a:pt x="50065" y="0"/>
                </a:lnTo>
                <a:close/>
              </a:path>
              <a:path w="61594" h="65404">
                <a:moveTo>
                  <a:pt x="59922" y="46513"/>
                </a:moveTo>
                <a:lnTo>
                  <a:pt x="57889" y="46513"/>
                </a:lnTo>
                <a:lnTo>
                  <a:pt x="56445" y="47956"/>
                </a:lnTo>
                <a:lnTo>
                  <a:pt x="42279" y="58018"/>
                </a:lnTo>
                <a:lnTo>
                  <a:pt x="29742" y="61020"/>
                </a:lnTo>
                <a:lnTo>
                  <a:pt x="44194" y="61020"/>
                </a:lnTo>
                <a:lnTo>
                  <a:pt x="54418" y="56283"/>
                </a:lnTo>
                <a:lnTo>
                  <a:pt x="60521" y="50538"/>
                </a:lnTo>
                <a:lnTo>
                  <a:pt x="61235" y="48124"/>
                </a:lnTo>
                <a:lnTo>
                  <a:pt x="59922" y="46513"/>
                </a:lnTo>
                <a:close/>
              </a:path>
              <a:path w="61594" h="65404">
                <a:moveTo>
                  <a:pt x="57128" y="4246"/>
                </a:moveTo>
                <a:lnTo>
                  <a:pt x="46467" y="4246"/>
                </a:lnTo>
                <a:lnTo>
                  <a:pt x="51838" y="7369"/>
                </a:lnTo>
                <a:lnTo>
                  <a:pt x="51838" y="12785"/>
                </a:lnTo>
                <a:lnTo>
                  <a:pt x="43685" y="23227"/>
                </a:lnTo>
                <a:lnTo>
                  <a:pt x="28380" y="26356"/>
                </a:lnTo>
                <a:lnTo>
                  <a:pt x="13966" y="26563"/>
                </a:lnTo>
                <a:lnTo>
                  <a:pt x="48697" y="26563"/>
                </a:lnTo>
                <a:lnTo>
                  <a:pt x="55971" y="24013"/>
                </a:lnTo>
                <a:lnTo>
                  <a:pt x="58004" y="17077"/>
                </a:lnTo>
                <a:lnTo>
                  <a:pt x="58004" y="4773"/>
                </a:lnTo>
                <a:lnTo>
                  <a:pt x="57128" y="424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934372" y="4721859"/>
            <a:ext cx="28575" cy="8890"/>
          </a:xfrm>
          <a:custGeom>
            <a:avLst/>
            <a:gdLst/>
            <a:ahLst/>
            <a:cxnLst/>
            <a:rect l="l" t="t" r="r" b="b"/>
            <a:pathLst>
              <a:path w="28575" h="8889">
                <a:moveTo>
                  <a:pt x="0" y="4445"/>
                </a:moveTo>
                <a:lnTo>
                  <a:pt x="28566" y="4445"/>
                </a:lnTo>
              </a:path>
            </a:pathLst>
          </a:custGeom>
          <a:ln w="10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1938612" y="4531359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97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1934372" y="4523740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3810"/>
                </a:moveTo>
                <a:lnTo>
                  <a:pt x="28566" y="3810"/>
                </a:lnTo>
              </a:path>
            </a:pathLst>
          </a:custGeom>
          <a:ln w="88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1979437" y="4523402"/>
            <a:ext cx="149225" cy="167640"/>
          </a:xfrm>
          <a:custGeom>
            <a:avLst/>
            <a:gdLst/>
            <a:ahLst/>
            <a:cxnLst/>
            <a:rect l="l" t="t" r="r" b="b"/>
            <a:pathLst>
              <a:path w="149225" h="167639">
                <a:moveTo>
                  <a:pt x="122018" y="20308"/>
                </a:moveTo>
                <a:lnTo>
                  <a:pt x="112115" y="20308"/>
                </a:lnTo>
                <a:lnTo>
                  <a:pt x="19104" y="158785"/>
                </a:lnTo>
                <a:lnTo>
                  <a:pt x="17240" y="161466"/>
                </a:lnTo>
                <a:lnTo>
                  <a:pt x="17240" y="165193"/>
                </a:lnTo>
                <a:lnTo>
                  <a:pt x="19311" y="167064"/>
                </a:lnTo>
                <a:lnTo>
                  <a:pt x="23459" y="167064"/>
                </a:lnTo>
                <a:lnTo>
                  <a:pt x="23872" y="166225"/>
                </a:lnTo>
                <a:lnTo>
                  <a:pt x="25529" y="163955"/>
                </a:lnTo>
                <a:lnTo>
                  <a:pt x="122018" y="20308"/>
                </a:lnTo>
                <a:close/>
              </a:path>
              <a:path w="149225" h="167639">
                <a:moveTo>
                  <a:pt x="131959" y="86316"/>
                </a:moveTo>
                <a:lnTo>
                  <a:pt x="117303" y="87146"/>
                </a:lnTo>
                <a:lnTo>
                  <a:pt x="105775" y="92681"/>
                </a:lnTo>
                <a:lnTo>
                  <a:pt x="97598" y="102151"/>
                </a:lnTo>
                <a:lnTo>
                  <a:pt x="92997" y="114787"/>
                </a:lnTo>
                <a:lnTo>
                  <a:pt x="94309" y="134572"/>
                </a:lnTo>
                <a:lnTo>
                  <a:pt x="98916" y="149578"/>
                </a:lnTo>
                <a:lnTo>
                  <a:pt x="105992" y="159910"/>
                </a:lnTo>
                <a:lnTo>
                  <a:pt x="114712" y="165673"/>
                </a:lnTo>
                <a:lnTo>
                  <a:pt x="128590" y="163653"/>
                </a:lnTo>
                <a:lnTo>
                  <a:pt x="130329" y="162436"/>
                </a:lnTo>
                <a:lnTo>
                  <a:pt x="122499" y="162436"/>
                </a:lnTo>
                <a:lnTo>
                  <a:pt x="116627" y="160809"/>
                </a:lnTo>
                <a:lnTo>
                  <a:pt x="109405" y="152499"/>
                </a:lnTo>
                <a:lnTo>
                  <a:pt x="104940" y="132369"/>
                </a:lnTo>
                <a:lnTo>
                  <a:pt x="107244" y="106786"/>
                </a:lnTo>
                <a:lnTo>
                  <a:pt x="112770" y="93615"/>
                </a:lnTo>
                <a:lnTo>
                  <a:pt x="118950" y="88771"/>
                </a:lnTo>
                <a:lnTo>
                  <a:pt x="134444" y="88771"/>
                </a:lnTo>
                <a:lnTo>
                  <a:pt x="131959" y="86316"/>
                </a:lnTo>
                <a:close/>
              </a:path>
              <a:path w="149225" h="167639">
                <a:moveTo>
                  <a:pt x="134444" y="88771"/>
                </a:moveTo>
                <a:lnTo>
                  <a:pt x="118950" y="88771"/>
                </a:lnTo>
                <a:lnTo>
                  <a:pt x="130082" y="91802"/>
                </a:lnTo>
                <a:lnTo>
                  <a:pt x="138467" y="101106"/>
                </a:lnTo>
                <a:lnTo>
                  <a:pt x="143234" y="115419"/>
                </a:lnTo>
                <a:lnTo>
                  <a:pt x="141903" y="135896"/>
                </a:lnTo>
                <a:lnTo>
                  <a:pt x="137461" y="150420"/>
                </a:lnTo>
                <a:lnTo>
                  <a:pt x="130911" y="159191"/>
                </a:lnTo>
                <a:lnTo>
                  <a:pt x="123256" y="162412"/>
                </a:lnTo>
                <a:lnTo>
                  <a:pt x="122499" y="162436"/>
                </a:lnTo>
                <a:lnTo>
                  <a:pt x="130329" y="162436"/>
                </a:lnTo>
                <a:lnTo>
                  <a:pt x="138942" y="156407"/>
                </a:lnTo>
                <a:lnTo>
                  <a:pt x="145702" y="145046"/>
                </a:lnTo>
                <a:lnTo>
                  <a:pt x="148801" y="130680"/>
                </a:lnTo>
                <a:lnTo>
                  <a:pt x="149010" y="125408"/>
                </a:lnTo>
                <a:lnTo>
                  <a:pt x="146792" y="108473"/>
                </a:lnTo>
                <a:lnTo>
                  <a:pt x="140784" y="95033"/>
                </a:lnTo>
                <a:lnTo>
                  <a:pt x="134444" y="88771"/>
                </a:lnTo>
                <a:close/>
              </a:path>
              <a:path w="149225" h="167639">
                <a:moveTo>
                  <a:pt x="37081" y="0"/>
                </a:moveTo>
                <a:lnTo>
                  <a:pt x="30450" y="0"/>
                </a:lnTo>
                <a:lnTo>
                  <a:pt x="19221" y="3008"/>
                </a:lnTo>
                <a:lnTo>
                  <a:pt x="9588" y="11398"/>
                </a:lnTo>
                <a:lnTo>
                  <a:pt x="2774" y="24219"/>
                </a:lnTo>
                <a:lnTo>
                  <a:pt x="0" y="40521"/>
                </a:lnTo>
                <a:lnTo>
                  <a:pt x="2390" y="57736"/>
                </a:lnTo>
                <a:lnTo>
                  <a:pt x="8779" y="71043"/>
                </a:lnTo>
                <a:lnTo>
                  <a:pt x="17967" y="79827"/>
                </a:lnTo>
                <a:lnTo>
                  <a:pt x="28753" y="83474"/>
                </a:lnTo>
                <a:lnTo>
                  <a:pt x="40381" y="80240"/>
                </a:lnTo>
                <a:lnTo>
                  <a:pt x="41716" y="78926"/>
                </a:lnTo>
                <a:lnTo>
                  <a:pt x="30648" y="78926"/>
                </a:lnTo>
                <a:lnTo>
                  <a:pt x="24732" y="77306"/>
                </a:lnTo>
                <a:lnTo>
                  <a:pt x="17451" y="69045"/>
                </a:lnTo>
                <a:lnTo>
                  <a:pt x="12922" y="49040"/>
                </a:lnTo>
                <a:lnTo>
                  <a:pt x="15219" y="23444"/>
                </a:lnTo>
                <a:lnTo>
                  <a:pt x="20755" y="10206"/>
                </a:lnTo>
                <a:lnTo>
                  <a:pt x="26974" y="5288"/>
                </a:lnTo>
                <a:lnTo>
                  <a:pt x="43964" y="5288"/>
                </a:lnTo>
                <a:lnTo>
                  <a:pt x="41436" y="3138"/>
                </a:lnTo>
                <a:lnTo>
                  <a:pt x="37081" y="0"/>
                </a:lnTo>
                <a:close/>
              </a:path>
              <a:path w="149225" h="167639">
                <a:moveTo>
                  <a:pt x="43964" y="5288"/>
                </a:moveTo>
                <a:lnTo>
                  <a:pt x="26974" y="5288"/>
                </a:lnTo>
                <a:lnTo>
                  <a:pt x="38224" y="8267"/>
                </a:lnTo>
                <a:lnTo>
                  <a:pt x="46702" y="17476"/>
                </a:lnTo>
                <a:lnTo>
                  <a:pt x="51551" y="31665"/>
                </a:lnTo>
                <a:lnTo>
                  <a:pt x="50248" y="52169"/>
                </a:lnTo>
                <a:lnTo>
                  <a:pt x="45825" y="66728"/>
                </a:lnTo>
                <a:lnTo>
                  <a:pt x="39281" y="75561"/>
                </a:lnTo>
                <a:lnTo>
                  <a:pt x="31615" y="78887"/>
                </a:lnTo>
                <a:lnTo>
                  <a:pt x="30648" y="78926"/>
                </a:lnTo>
                <a:lnTo>
                  <a:pt x="41716" y="78926"/>
                </a:lnTo>
                <a:lnTo>
                  <a:pt x="49459" y="71309"/>
                </a:lnTo>
                <a:lnTo>
                  <a:pt x="55339" y="57989"/>
                </a:lnTo>
                <a:lnTo>
                  <a:pt x="56591" y="42401"/>
                </a:lnTo>
                <a:lnTo>
                  <a:pt x="56164" y="30416"/>
                </a:lnTo>
                <a:lnTo>
                  <a:pt x="53617" y="20055"/>
                </a:lnTo>
                <a:lnTo>
                  <a:pt x="69979" y="20055"/>
                </a:lnTo>
                <a:lnTo>
                  <a:pt x="62944" y="18182"/>
                </a:lnTo>
                <a:lnTo>
                  <a:pt x="52476" y="12529"/>
                </a:lnTo>
                <a:lnTo>
                  <a:pt x="43964" y="5288"/>
                </a:lnTo>
                <a:close/>
              </a:path>
              <a:path w="149225" h="167639">
                <a:moveTo>
                  <a:pt x="69979" y="20055"/>
                </a:moveTo>
                <a:lnTo>
                  <a:pt x="53617" y="20055"/>
                </a:lnTo>
                <a:lnTo>
                  <a:pt x="67939" y="25333"/>
                </a:lnTo>
                <a:lnTo>
                  <a:pt x="79642" y="27184"/>
                </a:lnTo>
                <a:lnTo>
                  <a:pt x="98849" y="25139"/>
                </a:lnTo>
                <a:lnTo>
                  <a:pt x="106718" y="22390"/>
                </a:lnTo>
                <a:lnTo>
                  <a:pt x="90179" y="22390"/>
                </a:lnTo>
                <a:lnTo>
                  <a:pt x="75276" y="21466"/>
                </a:lnTo>
                <a:lnTo>
                  <a:pt x="69979" y="20055"/>
                </a:lnTo>
                <a:close/>
              </a:path>
              <a:path w="149225" h="167639">
                <a:moveTo>
                  <a:pt x="130116" y="0"/>
                </a:moveTo>
                <a:lnTo>
                  <a:pt x="125769" y="0"/>
                </a:lnTo>
                <a:lnTo>
                  <a:pt x="124729" y="1465"/>
                </a:lnTo>
                <a:lnTo>
                  <a:pt x="123279" y="3138"/>
                </a:lnTo>
                <a:lnTo>
                  <a:pt x="113702" y="13111"/>
                </a:lnTo>
                <a:lnTo>
                  <a:pt x="102491" y="19459"/>
                </a:lnTo>
                <a:lnTo>
                  <a:pt x="90179" y="22390"/>
                </a:lnTo>
                <a:lnTo>
                  <a:pt x="106718" y="22390"/>
                </a:lnTo>
                <a:lnTo>
                  <a:pt x="109517" y="21412"/>
                </a:lnTo>
                <a:lnTo>
                  <a:pt x="112115" y="20308"/>
                </a:lnTo>
                <a:lnTo>
                  <a:pt x="122018" y="20308"/>
                </a:lnTo>
                <a:lnTo>
                  <a:pt x="130345" y="7912"/>
                </a:lnTo>
                <a:lnTo>
                  <a:pt x="132003" y="5415"/>
                </a:lnTo>
                <a:lnTo>
                  <a:pt x="132003" y="1901"/>
                </a:lnTo>
                <a:lnTo>
                  <a:pt x="1301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2144942" y="4721859"/>
            <a:ext cx="28575" cy="8890"/>
          </a:xfrm>
          <a:custGeom>
            <a:avLst/>
            <a:gdLst/>
            <a:ahLst/>
            <a:cxnLst/>
            <a:rect l="l" t="t" r="r" b="b"/>
            <a:pathLst>
              <a:path w="28575" h="8889">
                <a:moveTo>
                  <a:pt x="0" y="4445"/>
                </a:moveTo>
                <a:lnTo>
                  <a:pt x="28558" y="4445"/>
                </a:lnTo>
              </a:path>
            </a:pathLst>
          </a:custGeom>
          <a:ln w="10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2169261" y="4531359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974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2144942" y="4523740"/>
            <a:ext cx="28575" cy="7620"/>
          </a:xfrm>
          <a:custGeom>
            <a:avLst/>
            <a:gdLst/>
            <a:ahLst/>
            <a:cxnLst/>
            <a:rect l="l" t="t" r="r" b="b"/>
            <a:pathLst>
              <a:path w="28575" h="7620">
                <a:moveTo>
                  <a:pt x="0" y="3810"/>
                </a:moveTo>
                <a:lnTo>
                  <a:pt x="28558" y="3810"/>
                </a:lnTo>
              </a:path>
            </a:pathLst>
          </a:custGeom>
          <a:ln w="888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926062" y="4097980"/>
            <a:ext cx="176530" cy="175260"/>
          </a:xfrm>
          <a:custGeom>
            <a:avLst/>
            <a:gdLst/>
            <a:ahLst/>
            <a:cxnLst/>
            <a:rect l="l" t="t" r="r" b="b"/>
            <a:pathLst>
              <a:path w="176530" h="175260">
                <a:moveTo>
                  <a:pt x="112631" y="7790"/>
                </a:moveTo>
                <a:lnTo>
                  <a:pt x="83896" y="7790"/>
                </a:lnTo>
                <a:lnTo>
                  <a:pt x="83889" y="12514"/>
                </a:lnTo>
                <a:lnTo>
                  <a:pt x="83117" y="15572"/>
                </a:lnTo>
                <a:lnTo>
                  <a:pt x="82857" y="16366"/>
                </a:lnTo>
                <a:lnTo>
                  <a:pt x="48163" y="154614"/>
                </a:lnTo>
                <a:lnTo>
                  <a:pt x="44581" y="162876"/>
                </a:lnTo>
                <a:lnTo>
                  <a:pt x="32822" y="166531"/>
                </a:lnTo>
                <a:lnTo>
                  <a:pt x="10970" y="167505"/>
                </a:lnTo>
                <a:lnTo>
                  <a:pt x="6490" y="171268"/>
                </a:lnTo>
                <a:lnTo>
                  <a:pt x="6471" y="175237"/>
                </a:lnTo>
                <a:lnTo>
                  <a:pt x="17862" y="175237"/>
                </a:lnTo>
                <a:lnTo>
                  <a:pt x="25113" y="174725"/>
                </a:lnTo>
                <a:lnTo>
                  <a:pt x="39354" y="174725"/>
                </a:lnTo>
                <a:lnTo>
                  <a:pt x="46864" y="174457"/>
                </a:lnTo>
                <a:lnTo>
                  <a:pt x="103837" y="174457"/>
                </a:lnTo>
                <a:lnTo>
                  <a:pt x="103837" y="167041"/>
                </a:lnTo>
                <a:lnTo>
                  <a:pt x="85187" y="167041"/>
                </a:lnTo>
                <a:lnTo>
                  <a:pt x="78406" y="166531"/>
                </a:lnTo>
                <a:lnTo>
                  <a:pt x="70954" y="165757"/>
                </a:lnTo>
                <a:lnTo>
                  <a:pt x="68883" y="164986"/>
                </a:lnTo>
                <a:lnTo>
                  <a:pt x="68883" y="159289"/>
                </a:lnTo>
                <a:lnTo>
                  <a:pt x="69922" y="155394"/>
                </a:lnTo>
                <a:lnTo>
                  <a:pt x="106160" y="10669"/>
                </a:lnTo>
                <a:lnTo>
                  <a:pt x="107199" y="9118"/>
                </a:lnTo>
                <a:lnTo>
                  <a:pt x="110301" y="8340"/>
                </a:lnTo>
                <a:lnTo>
                  <a:pt x="112631" y="7790"/>
                </a:lnTo>
                <a:close/>
              </a:path>
              <a:path w="176530" h="175260">
                <a:moveTo>
                  <a:pt x="103837" y="174457"/>
                </a:moveTo>
                <a:lnTo>
                  <a:pt x="61373" y="174457"/>
                </a:lnTo>
                <a:lnTo>
                  <a:pt x="68624" y="174725"/>
                </a:lnTo>
                <a:lnTo>
                  <a:pt x="83124" y="174725"/>
                </a:lnTo>
                <a:lnTo>
                  <a:pt x="90887" y="175237"/>
                </a:lnTo>
                <a:lnTo>
                  <a:pt x="103837" y="175237"/>
                </a:lnTo>
                <a:lnTo>
                  <a:pt x="103837" y="174457"/>
                </a:lnTo>
                <a:close/>
              </a:path>
              <a:path w="176530" h="175260">
                <a:moveTo>
                  <a:pt x="176075" y="0"/>
                </a:moveTo>
                <a:lnTo>
                  <a:pt x="19153" y="0"/>
                </a:lnTo>
                <a:lnTo>
                  <a:pt x="18894" y="259"/>
                </a:lnTo>
                <a:lnTo>
                  <a:pt x="17083" y="5162"/>
                </a:lnTo>
                <a:lnTo>
                  <a:pt x="1551" y="50736"/>
                </a:lnTo>
                <a:lnTo>
                  <a:pt x="1291" y="51240"/>
                </a:lnTo>
                <a:lnTo>
                  <a:pt x="0" y="54883"/>
                </a:lnTo>
                <a:lnTo>
                  <a:pt x="0" y="56937"/>
                </a:lnTo>
                <a:lnTo>
                  <a:pt x="1291" y="58235"/>
                </a:lnTo>
                <a:lnTo>
                  <a:pt x="5691" y="58235"/>
                </a:lnTo>
                <a:lnTo>
                  <a:pt x="5951" y="56922"/>
                </a:lnTo>
                <a:lnTo>
                  <a:pt x="8277" y="50736"/>
                </a:lnTo>
                <a:lnTo>
                  <a:pt x="28558" y="14684"/>
                </a:lnTo>
                <a:lnTo>
                  <a:pt x="76638" y="7790"/>
                </a:lnTo>
                <a:lnTo>
                  <a:pt x="175480" y="7790"/>
                </a:lnTo>
                <a:lnTo>
                  <a:pt x="175563" y="7255"/>
                </a:lnTo>
                <a:lnTo>
                  <a:pt x="175822" y="6209"/>
                </a:lnTo>
                <a:lnTo>
                  <a:pt x="176075" y="3627"/>
                </a:lnTo>
                <a:lnTo>
                  <a:pt x="176075" y="0"/>
                </a:lnTo>
                <a:close/>
              </a:path>
              <a:path w="176530" h="175260">
                <a:moveTo>
                  <a:pt x="175480" y="7790"/>
                </a:moveTo>
                <a:lnTo>
                  <a:pt x="126612" y="7790"/>
                </a:lnTo>
                <a:lnTo>
                  <a:pt x="145914" y="8517"/>
                </a:lnTo>
                <a:lnTo>
                  <a:pt x="158199" y="12514"/>
                </a:lnTo>
                <a:lnTo>
                  <a:pt x="163894" y="22509"/>
                </a:lnTo>
                <a:lnTo>
                  <a:pt x="163780" y="36524"/>
                </a:lnTo>
                <a:lnTo>
                  <a:pt x="162593" y="48289"/>
                </a:lnTo>
                <a:lnTo>
                  <a:pt x="162047" y="51240"/>
                </a:lnTo>
                <a:lnTo>
                  <a:pt x="161581" y="54074"/>
                </a:lnTo>
                <a:lnTo>
                  <a:pt x="161581" y="56418"/>
                </a:lnTo>
                <a:lnTo>
                  <a:pt x="162353" y="58235"/>
                </a:lnTo>
                <a:lnTo>
                  <a:pt x="167533" y="58235"/>
                </a:lnTo>
                <a:lnTo>
                  <a:pt x="168053" y="56165"/>
                </a:lnTo>
                <a:lnTo>
                  <a:pt x="168572" y="52285"/>
                </a:lnTo>
                <a:lnTo>
                  <a:pt x="175480" y="779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1106897" y="4099514"/>
            <a:ext cx="100965" cy="115570"/>
          </a:xfrm>
          <a:custGeom>
            <a:avLst/>
            <a:gdLst/>
            <a:ahLst/>
            <a:cxnLst/>
            <a:rect l="l" t="t" r="r" b="b"/>
            <a:pathLst>
              <a:path w="100965" h="115570">
                <a:moveTo>
                  <a:pt x="40813" y="108286"/>
                </a:moveTo>
                <a:lnTo>
                  <a:pt x="0" y="108286"/>
                </a:lnTo>
                <a:lnTo>
                  <a:pt x="66" y="114297"/>
                </a:lnTo>
                <a:lnTo>
                  <a:pt x="1627" y="115015"/>
                </a:lnTo>
                <a:lnTo>
                  <a:pt x="7250" y="115015"/>
                </a:lnTo>
                <a:lnTo>
                  <a:pt x="13240" y="114297"/>
                </a:lnTo>
                <a:lnTo>
                  <a:pt x="40813" y="114297"/>
                </a:lnTo>
                <a:lnTo>
                  <a:pt x="40813" y="108286"/>
                </a:lnTo>
                <a:close/>
              </a:path>
              <a:path w="100965" h="115570">
                <a:moveTo>
                  <a:pt x="40813" y="114297"/>
                </a:moveTo>
                <a:lnTo>
                  <a:pt x="24303" y="114297"/>
                </a:lnTo>
                <a:lnTo>
                  <a:pt x="31202" y="115015"/>
                </a:lnTo>
                <a:lnTo>
                  <a:pt x="38819" y="115015"/>
                </a:lnTo>
                <a:lnTo>
                  <a:pt x="40813" y="114465"/>
                </a:lnTo>
                <a:lnTo>
                  <a:pt x="40813" y="114297"/>
                </a:lnTo>
                <a:close/>
              </a:path>
              <a:path w="100965" h="115570">
                <a:moveTo>
                  <a:pt x="49545" y="5300"/>
                </a:moveTo>
                <a:lnTo>
                  <a:pt x="33754" y="5300"/>
                </a:lnTo>
                <a:lnTo>
                  <a:pt x="35022" y="9264"/>
                </a:lnTo>
                <a:lnTo>
                  <a:pt x="35022" y="16131"/>
                </a:lnTo>
                <a:lnTo>
                  <a:pt x="34479" y="19545"/>
                </a:lnTo>
                <a:lnTo>
                  <a:pt x="12155" y="108286"/>
                </a:lnTo>
                <a:lnTo>
                  <a:pt x="27214" y="108286"/>
                </a:lnTo>
                <a:lnTo>
                  <a:pt x="27214" y="105215"/>
                </a:lnTo>
                <a:lnTo>
                  <a:pt x="29208" y="97830"/>
                </a:lnTo>
                <a:lnTo>
                  <a:pt x="32349" y="84797"/>
                </a:lnTo>
                <a:lnTo>
                  <a:pt x="35424" y="72897"/>
                </a:lnTo>
                <a:lnTo>
                  <a:pt x="40847" y="72897"/>
                </a:lnTo>
                <a:lnTo>
                  <a:pt x="38429" y="62644"/>
                </a:lnTo>
                <a:lnTo>
                  <a:pt x="38429" y="60107"/>
                </a:lnTo>
                <a:lnTo>
                  <a:pt x="38972" y="58122"/>
                </a:lnTo>
                <a:lnTo>
                  <a:pt x="48064" y="21889"/>
                </a:lnTo>
                <a:lnTo>
                  <a:pt x="60391" y="9725"/>
                </a:lnTo>
                <a:lnTo>
                  <a:pt x="64459" y="8031"/>
                </a:lnTo>
                <a:lnTo>
                  <a:pt x="53603" y="8031"/>
                </a:lnTo>
                <a:lnTo>
                  <a:pt x="49545" y="5300"/>
                </a:lnTo>
                <a:close/>
              </a:path>
              <a:path w="100965" h="115570">
                <a:moveTo>
                  <a:pt x="40847" y="72897"/>
                </a:moveTo>
                <a:lnTo>
                  <a:pt x="35424" y="72897"/>
                </a:lnTo>
                <a:lnTo>
                  <a:pt x="38101" y="74665"/>
                </a:lnTo>
                <a:lnTo>
                  <a:pt x="43724" y="81807"/>
                </a:lnTo>
                <a:lnTo>
                  <a:pt x="54611" y="81807"/>
                </a:lnTo>
                <a:lnTo>
                  <a:pt x="66823" y="79488"/>
                </a:lnTo>
                <a:lnTo>
                  <a:pt x="72245" y="76513"/>
                </a:lnTo>
                <a:lnTo>
                  <a:pt x="41699" y="76513"/>
                </a:lnTo>
                <a:lnTo>
                  <a:pt x="40847" y="72897"/>
                </a:lnTo>
                <a:close/>
              </a:path>
              <a:path w="100965" h="115570">
                <a:moveTo>
                  <a:pt x="88616" y="5300"/>
                </a:moveTo>
                <a:lnTo>
                  <a:pt x="80618" y="5300"/>
                </a:lnTo>
                <a:lnTo>
                  <a:pt x="86807" y="10532"/>
                </a:lnTo>
                <a:lnTo>
                  <a:pt x="86807" y="22799"/>
                </a:lnTo>
                <a:lnTo>
                  <a:pt x="73375" y="63250"/>
                </a:lnTo>
                <a:lnTo>
                  <a:pt x="41699" y="76513"/>
                </a:lnTo>
                <a:lnTo>
                  <a:pt x="72245" y="76513"/>
                </a:lnTo>
                <a:lnTo>
                  <a:pt x="78526" y="73067"/>
                </a:lnTo>
                <a:lnTo>
                  <a:pt x="88734" y="63347"/>
                </a:lnTo>
                <a:lnTo>
                  <a:pt x="96464" y="51130"/>
                </a:lnTo>
                <a:lnTo>
                  <a:pt x="100732" y="37221"/>
                </a:lnTo>
                <a:lnTo>
                  <a:pt x="98104" y="18208"/>
                </a:lnTo>
                <a:lnTo>
                  <a:pt x="90775" y="6520"/>
                </a:lnTo>
                <a:lnTo>
                  <a:pt x="88616" y="5300"/>
                </a:lnTo>
                <a:close/>
              </a:path>
              <a:path w="100965" h="115570">
                <a:moveTo>
                  <a:pt x="35022" y="0"/>
                </a:moveTo>
                <a:lnTo>
                  <a:pt x="22500" y="0"/>
                </a:lnTo>
                <a:lnTo>
                  <a:pt x="18145" y="4720"/>
                </a:lnTo>
                <a:lnTo>
                  <a:pt x="11612" y="15756"/>
                </a:lnTo>
                <a:lnTo>
                  <a:pt x="8709" y="26617"/>
                </a:lnTo>
                <a:lnTo>
                  <a:pt x="8709" y="30046"/>
                </a:lnTo>
                <a:lnTo>
                  <a:pt x="14340" y="30046"/>
                </a:lnTo>
                <a:lnTo>
                  <a:pt x="14516" y="29512"/>
                </a:lnTo>
                <a:lnTo>
                  <a:pt x="18504" y="14267"/>
                </a:lnTo>
                <a:lnTo>
                  <a:pt x="21957" y="5300"/>
                </a:lnTo>
                <a:lnTo>
                  <a:pt x="49545" y="5300"/>
                </a:lnTo>
                <a:lnTo>
                  <a:pt x="45176" y="2360"/>
                </a:lnTo>
                <a:lnTo>
                  <a:pt x="35022" y="0"/>
                </a:lnTo>
                <a:close/>
              </a:path>
              <a:path w="100965" h="115570">
                <a:moveTo>
                  <a:pt x="80885" y="935"/>
                </a:moveTo>
                <a:lnTo>
                  <a:pt x="64480" y="2719"/>
                </a:lnTo>
                <a:lnTo>
                  <a:pt x="53603" y="8031"/>
                </a:lnTo>
                <a:lnTo>
                  <a:pt x="64459" y="8031"/>
                </a:lnTo>
                <a:lnTo>
                  <a:pt x="70403" y="5557"/>
                </a:lnTo>
                <a:lnTo>
                  <a:pt x="80618" y="5300"/>
                </a:lnTo>
                <a:lnTo>
                  <a:pt x="88616" y="5300"/>
                </a:lnTo>
                <a:lnTo>
                  <a:pt x="80885" y="935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1227941" y="4099743"/>
            <a:ext cx="76200" cy="81280"/>
          </a:xfrm>
          <a:custGeom>
            <a:avLst/>
            <a:gdLst/>
            <a:ahLst/>
            <a:cxnLst/>
            <a:rect l="l" t="t" r="r" b="b"/>
            <a:pathLst>
              <a:path w="76200" h="81279">
                <a:moveTo>
                  <a:pt x="53417" y="0"/>
                </a:moveTo>
                <a:lnTo>
                  <a:pt x="14906" y="13143"/>
                </a:lnTo>
                <a:lnTo>
                  <a:pt x="0" y="38271"/>
                </a:lnTo>
                <a:lnTo>
                  <a:pt x="845" y="54023"/>
                </a:lnTo>
                <a:lnTo>
                  <a:pt x="5447" y="67529"/>
                </a:lnTo>
                <a:lnTo>
                  <a:pt x="13491" y="76598"/>
                </a:lnTo>
                <a:lnTo>
                  <a:pt x="24772" y="81095"/>
                </a:lnTo>
                <a:lnTo>
                  <a:pt x="46651" y="78904"/>
                </a:lnTo>
                <a:lnTo>
                  <a:pt x="53830" y="76285"/>
                </a:lnTo>
                <a:lnTo>
                  <a:pt x="32449" y="76285"/>
                </a:lnTo>
                <a:lnTo>
                  <a:pt x="19534" y="72211"/>
                </a:lnTo>
                <a:lnTo>
                  <a:pt x="13336" y="59916"/>
                </a:lnTo>
                <a:lnTo>
                  <a:pt x="13045" y="54023"/>
                </a:lnTo>
                <a:lnTo>
                  <a:pt x="12941" y="48238"/>
                </a:lnTo>
                <a:lnTo>
                  <a:pt x="15111" y="38271"/>
                </a:lnTo>
                <a:lnTo>
                  <a:pt x="26533" y="38271"/>
                </a:lnTo>
                <a:lnTo>
                  <a:pt x="37163" y="37855"/>
                </a:lnTo>
                <a:lnTo>
                  <a:pt x="51476" y="35720"/>
                </a:lnTo>
                <a:lnTo>
                  <a:pt x="56261" y="32964"/>
                </a:lnTo>
                <a:lnTo>
                  <a:pt x="16616" y="32964"/>
                </a:lnTo>
                <a:lnTo>
                  <a:pt x="25845" y="15748"/>
                </a:lnTo>
                <a:lnTo>
                  <a:pt x="37399" y="7608"/>
                </a:lnTo>
                <a:lnTo>
                  <a:pt x="47013" y="5184"/>
                </a:lnTo>
                <a:lnTo>
                  <a:pt x="57246" y="5071"/>
                </a:lnTo>
                <a:lnTo>
                  <a:pt x="65882" y="5071"/>
                </a:lnTo>
                <a:lnTo>
                  <a:pt x="53417" y="0"/>
                </a:lnTo>
                <a:close/>
              </a:path>
              <a:path w="76200" h="81279">
                <a:moveTo>
                  <a:pt x="74077" y="57908"/>
                </a:moveTo>
                <a:lnTo>
                  <a:pt x="71534" y="57908"/>
                </a:lnTo>
                <a:lnTo>
                  <a:pt x="69715" y="59726"/>
                </a:lnTo>
                <a:lnTo>
                  <a:pt x="55648" y="70665"/>
                </a:lnTo>
                <a:lnTo>
                  <a:pt x="41845" y="75271"/>
                </a:lnTo>
                <a:lnTo>
                  <a:pt x="32449" y="76285"/>
                </a:lnTo>
                <a:lnTo>
                  <a:pt x="53830" y="76285"/>
                </a:lnTo>
                <a:lnTo>
                  <a:pt x="61990" y="73309"/>
                </a:lnTo>
                <a:lnTo>
                  <a:pt x="71389" y="66802"/>
                </a:lnTo>
                <a:lnTo>
                  <a:pt x="75444" y="61880"/>
                </a:lnTo>
                <a:lnTo>
                  <a:pt x="75701" y="59903"/>
                </a:lnTo>
                <a:lnTo>
                  <a:pt x="74077" y="57908"/>
                </a:lnTo>
                <a:close/>
              </a:path>
              <a:path w="76200" h="81279">
                <a:moveTo>
                  <a:pt x="65882" y="5071"/>
                </a:moveTo>
                <a:lnTo>
                  <a:pt x="57246" y="5071"/>
                </a:lnTo>
                <a:lnTo>
                  <a:pt x="63962" y="8981"/>
                </a:lnTo>
                <a:lnTo>
                  <a:pt x="63956" y="15758"/>
                </a:lnTo>
                <a:lnTo>
                  <a:pt x="57072" y="27104"/>
                </a:lnTo>
                <a:lnTo>
                  <a:pt x="42264" y="31900"/>
                </a:lnTo>
                <a:lnTo>
                  <a:pt x="28332" y="32964"/>
                </a:lnTo>
                <a:lnTo>
                  <a:pt x="56261" y="32964"/>
                </a:lnTo>
                <a:lnTo>
                  <a:pt x="67203" y="26665"/>
                </a:lnTo>
                <a:lnTo>
                  <a:pt x="71568" y="17529"/>
                </a:lnTo>
                <a:lnTo>
                  <a:pt x="66441" y="5299"/>
                </a:lnTo>
                <a:lnTo>
                  <a:pt x="65882" y="507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1323732" y="4053810"/>
            <a:ext cx="92710" cy="127635"/>
          </a:xfrm>
          <a:custGeom>
            <a:avLst/>
            <a:gdLst/>
            <a:ahLst/>
            <a:cxnLst/>
            <a:rect l="l" t="t" r="r" b="b"/>
            <a:pathLst>
              <a:path w="92709" h="127635">
                <a:moveTo>
                  <a:pt x="66553" y="120665"/>
                </a:moveTo>
                <a:lnTo>
                  <a:pt x="45345" y="120665"/>
                </a:lnTo>
                <a:lnTo>
                  <a:pt x="59807" y="125809"/>
                </a:lnTo>
                <a:lnTo>
                  <a:pt x="70453" y="127511"/>
                </a:lnTo>
                <a:lnTo>
                  <a:pt x="77746" y="127525"/>
                </a:lnTo>
                <a:lnTo>
                  <a:pt x="82276" y="123516"/>
                </a:lnTo>
                <a:lnTo>
                  <a:pt x="83019" y="122232"/>
                </a:lnTo>
                <a:lnTo>
                  <a:pt x="67049" y="122232"/>
                </a:lnTo>
                <a:lnTo>
                  <a:pt x="66553" y="120665"/>
                </a:lnTo>
                <a:close/>
              </a:path>
              <a:path w="92709" h="127635">
                <a:moveTo>
                  <a:pt x="54909" y="45718"/>
                </a:moveTo>
                <a:lnTo>
                  <a:pt x="46214" y="45718"/>
                </a:lnTo>
                <a:lnTo>
                  <a:pt x="33644" y="48115"/>
                </a:lnTo>
                <a:lnTo>
                  <a:pt x="21868" y="54699"/>
                </a:lnTo>
                <a:lnTo>
                  <a:pt x="11757" y="64559"/>
                </a:lnTo>
                <a:lnTo>
                  <a:pt x="4178" y="76787"/>
                </a:lnTo>
                <a:lnTo>
                  <a:pt x="0" y="90472"/>
                </a:lnTo>
                <a:lnTo>
                  <a:pt x="2150" y="107914"/>
                </a:lnTo>
                <a:lnTo>
                  <a:pt x="8794" y="119886"/>
                </a:lnTo>
                <a:lnTo>
                  <a:pt x="18882" y="126330"/>
                </a:lnTo>
                <a:lnTo>
                  <a:pt x="34439" y="125310"/>
                </a:lnTo>
                <a:lnTo>
                  <a:pt x="41702" y="122217"/>
                </a:lnTo>
                <a:lnTo>
                  <a:pt x="20451" y="122217"/>
                </a:lnTo>
                <a:lnTo>
                  <a:pt x="13897" y="117535"/>
                </a:lnTo>
                <a:lnTo>
                  <a:pt x="13897" y="104719"/>
                </a:lnTo>
                <a:lnTo>
                  <a:pt x="15445" y="92479"/>
                </a:lnTo>
                <a:lnTo>
                  <a:pt x="39494" y="52715"/>
                </a:lnTo>
                <a:lnTo>
                  <a:pt x="61445" y="51004"/>
                </a:lnTo>
                <a:lnTo>
                  <a:pt x="61075" y="50424"/>
                </a:lnTo>
                <a:lnTo>
                  <a:pt x="54909" y="45718"/>
                </a:lnTo>
                <a:close/>
              </a:path>
              <a:path w="92709" h="127635">
                <a:moveTo>
                  <a:pt x="91880" y="97318"/>
                </a:moveTo>
                <a:lnTo>
                  <a:pt x="86440" y="97318"/>
                </a:lnTo>
                <a:lnTo>
                  <a:pt x="84989" y="102932"/>
                </a:lnTo>
                <a:lnTo>
                  <a:pt x="82818" y="111578"/>
                </a:lnTo>
                <a:lnTo>
                  <a:pt x="79373" y="122232"/>
                </a:lnTo>
                <a:lnTo>
                  <a:pt x="83019" y="122232"/>
                </a:lnTo>
                <a:lnTo>
                  <a:pt x="85539" y="117878"/>
                </a:lnTo>
                <a:lnTo>
                  <a:pt x="89519" y="110790"/>
                </a:lnTo>
                <a:lnTo>
                  <a:pt x="91880" y="100427"/>
                </a:lnTo>
                <a:lnTo>
                  <a:pt x="91880" y="97318"/>
                </a:lnTo>
                <a:close/>
              </a:path>
              <a:path w="92709" h="127635">
                <a:moveTo>
                  <a:pt x="61445" y="51004"/>
                </a:moveTo>
                <a:lnTo>
                  <a:pt x="58874" y="51004"/>
                </a:lnTo>
                <a:lnTo>
                  <a:pt x="62304" y="64559"/>
                </a:lnTo>
                <a:lnTo>
                  <a:pt x="62343" y="67410"/>
                </a:lnTo>
                <a:lnTo>
                  <a:pt x="61792" y="69220"/>
                </a:lnTo>
                <a:lnTo>
                  <a:pt x="51960" y="107972"/>
                </a:lnTo>
                <a:lnTo>
                  <a:pt x="47949" y="111578"/>
                </a:lnTo>
                <a:lnTo>
                  <a:pt x="43937" y="115015"/>
                </a:lnTo>
                <a:lnTo>
                  <a:pt x="42310" y="116443"/>
                </a:lnTo>
                <a:lnTo>
                  <a:pt x="35022" y="122217"/>
                </a:lnTo>
                <a:lnTo>
                  <a:pt x="41702" y="122217"/>
                </a:lnTo>
                <a:lnTo>
                  <a:pt x="45345" y="120665"/>
                </a:lnTo>
                <a:lnTo>
                  <a:pt x="66553" y="120665"/>
                </a:lnTo>
                <a:lnTo>
                  <a:pt x="65789" y="118253"/>
                </a:lnTo>
                <a:lnTo>
                  <a:pt x="65789" y="109928"/>
                </a:lnTo>
                <a:lnTo>
                  <a:pt x="66691" y="105942"/>
                </a:lnTo>
                <a:lnTo>
                  <a:pt x="79111" y="56389"/>
                </a:lnTo>
                <a:lnTo>
                  <a:pt x="64880" y="56389"/>
                </a:lnTo>
                <a:lnTo>
                  <a:pt x="61445" y="51004"/>
                </a:lnTo>
                <a:close/>
              </a:path>
              <a:path w="92709" h="127635">
                <a:moveTo>
                  <a:pt x="91880" y="0"/>
                </a:moveTo>
                <a:lnTo>
                  <a:pt x="86081" y="0"/>
                </a:lnTo>
                <a:lnTo>
                  <a:pt x="71038" y="1474"/>
                </a:lnTo>
                <a:lnTo>
                  <a:pt x="66514" y="1849"/>
                </a:lnTo>
                <a:lnTo>
                  <a:pt x="65062" y="2031"/>
                </a:lnTo>
                <a:lnTo>
                  <a:pt x="62526" y="2207"/>
                </a:lnTo>
                <a:lnTo>
                  <a:pt x="62526" y="8669"/>
                </a:lnTo>
                <a:lnTo>
                  <a:pt x="75935" y="8669"/>
                </a:lnTo>
                <a:lnTo>
                  <a:pt x="75935" y="12647"/>
                </a:lnTo>
                <a:lnTo>
                  <a:pt x="75576" y="13724"/>
                </a:lnTo>
                <a:lnTo>
                  <a:pt x="75208" y="15351"/>
                </a:lnTo>
                <a:lnTo>
                  <a:pt x="64880" y="56389"/>
                </a:lnTo>
                <a:lnTo>
                  <a:pt x="79111" y="56389"/>
                </a:lnTo>
                <a:lnTo>
                  <a:pt x="91880" y="5445"/>
                </a:lnTo>
                <a:lnTo>
                  <a:pt x="92063" y="5087"/>
                </a:lnTo>
                <a:lnTo>
                  <a:pt x="92620" y="2741"/>
                </a:lnTo>
                <a:lnTo>
                  <a:pt x="92538" y="1474"/>
                </a:lnTo>
                <a:lnTo>
                  <a:pt x="9188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084983" y="4257573"/>
            <a:ext cx="76200" cy="81280"/>
          </a:xfrm>
          <a:custGeom>
            <a:avLst/>
            <a:gdLst/>
            <a:ahLst/>
            <a:cxnLst/>
            <a:rect l="l" t="t" r="r" b="b"/>
            <a:pathLst>
              <a:path w="76200" h="81279">
                <a:moveTo>
                  <a:pt x="53413" y="0"/>
                </a:moveTo>
                <a:lnTo>
                  <a:pt x="14903" y="13144"/>
                </a:lnTo>
                <a:lnTo>
                  <a:pt x="0" y="38274"/>
                </a:lnTo>
                <a:lnTo>
                  <a:pt x="848" y="54021"/>
                </a:lnTo>
                <a:lnTo>
                  <a:pt x="5455" y="67522"/>
                </a:lnTo>
                <a:lnTo>
                  <a:pt x="13506" y="76586"/>
                </a:lnTo>
                <a:lnTo>
                  <a:pt x="24797" y="81077"/>
                </a:lnTo>
                <a:lnTo>
                  <a:pt x="46672" y="78885"/>
                </a:lnTo>
                <a:lnTo>
                  <a:pt x="53809" y="76280"/>
                </a:lnTo>
                <a:lnTo>
                  <a:pt x="32456" y="76280"/>
                </a:lnTo>
                <a:lnTo>
                  <a:pt x="19531" y="72205"/>
                </a:lnTo>
                <a:lnTo>
                  <a:pt x="13341" y="59919"/>
                </a:lnTo>
                <a:lnTo>
                  <a:pt x="13048" y="54021"/>
                </a:lnTo>
                <a:lnTo>
                  <a:pt x="12944" y="48233"/>
                </a:lnTo>
                <a:lnTo>
                  <a:pt x="15113" y="38274"/>
                </a:lnTo>
                <a:lnTo>
                  <a:pt x="26543" y="38274"/>
                </a:lnTo>
                <a:lnTo>
                  <a:pt x="37171" y="37849"/>
                </a:lnTo>
                <a:lnTo>
                  <a:pt x="51486" y="35713"/>
                </a:lnTo>
                <a:lnTo>
                  <a:pt x="56241" y="32973"/>
                </a:lnTo>
                <a:lnTo>
                  <a:pt x="16626" y="32973"/>
                </a:lnTo>
                <a:lnTo>
                  <a:pt x="25835" y="15751"/>
                </a:lnTo>
                <a:lnTo>
                  <a:pt x="37401" y="7599"/>
                </a:lnTo>
                <a:lnTo>
                  <a:pt x="47014" y="5178"/>
                </a:lnTo>
                <a:lnTo>
                  <a:pt x="57249" y="5066"/>
                </a:lnTo>
                <a:lnTo>
                  <a:pt x="65900" y="5066"/>
                </a:lnTo>
                <a:lnTo>
                  <a:pt x="53413" y="0"/>
                </a:lnTo>
                <a:close/>
              </a:path>
              <a:path w="76200" h="81279">
                <a:moveTo>
                  <a:pt x="74072" y="57902"/>
                </a:moveTo>
                <a:lnTo>
                  <a:pt x="71536" y="57902"/>
                </a:lnTo>
                <a:lnTo>
                  <a:pt x="69717" y="59705"/>
                </a:lnTo>
                <a:lnTo>
                  <a:pt x="55655" y="70654"/>
                </a:lnTo>
                <a:lnTo>
                  <a:pt x="41854" y="75264"/>
                </a:lnTo>
                <a:lnTo>
                  <a:pt x="32456" y="76280"/>
                </a:lnTo>
                <a:lnTo>
                  <a:pt x="53809" y="76280"/>
                </a:lnTo>
                <a:lnTo>
                  <a:pt x="62008" y="73288"/>
                </a:lnTo>
                <a:lnTo>
                  <a:pt x="71402" y="66784"/>
                </a:lnTo>
                <a:lnTo>
                  <a:pt x="75450" y="61867"/>
                </a:lnTo>
                <a:lnTo>
                  <a:pt x="75715" y="59919"/>
                </a:lnTo>
                <a:lnTo>
                  <a:pt x="74072" y="57902"/>
                </a:lnTo>
                <a:close/>
              </a:path>
              <a:path w="76200" h="81279">
                <a:moveTo>
                  <a:pt x="65900" y="5066"/>
                </a:moveTo>
                <a:lnTo>
                  <a:pt x="57249" y="5066"/>
                </a:lnTo>
                <a:lnTo>
                  <a:pt x="63964" y="8992"/>
                </a:lnTo>
                <a:lnTo>
                  <a:pt x="63950" y="15751"/>
                </a:lnTo>
                <a:lnTo>
                  <a:pt x="57076" y="27092"/>
                </a:lnTo>
                <a:lnTo>
                  <a:pt x="42271" y="31892"/>
                </a:lnTo>
                <a:lnTo>
                  <a:pt x="28339" y="32958"/>
                </a:lnTo>
                <a:lnTo>
                  <a:pt x="16626" y="32973"/>
                </a:lnTo>
                <a:lnTo>
                  <a:pt x="56241" y="32973"/>
                </a:lnTo>
                <a:lnTo>
                  <a:pt x="67209" y="26653"/>
                </a:lnTo>
                <a:lnTo>
                  <a:pt x="71571" y="17522"/>
                </a:lnTo>
                <a:lnTo>
                  <a:pt x="66443" y="5286"/>
                </a:lnTo>
                <a:lnTo>
                  <a:pt x="65900" y="506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1549415" y="4328159"/>
            <a:ext cx="36195" cy="10160"/>
          </a:xfrm>
          <a:custGeom>
            <a:avLst/>
            <a:gdLst/>
            <a:ahLst/>
            <a:cxnLst/>
            <a:rect l="l" t="t" r="r" b="b"/>
            <a:pathLst>
              <a:path w="36194" h="10160">
                <a:moveTo>
                  <a:pt x="0" y="5080"/>
                </a:moveTo>
                <a:lnTo>
                  <a:pt x="35702" y="5080"/>
                </a:lnTo>
              </a:path>
            </a:pathLst>
          </a:custGeom>
          <a:ln w="11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1554709" y="4089400"/>
            <a:ext cx="0" cy="238760"/>
          </a:xfrm>
          <a:custGeom>
            <a:avLst/>
            <a:gdLst/>
            <a:ahLst/>
            <a:cxnLst/>
            <a:rect l="l" t="t" r="r" b="b"/>
            <a:pathLst>
              <a:path h="238760">
                <a:moveTo>
                  <a:pt x="0" y="0"/>
                </a:moveTo>
                <a:lnTo>
                  <a:pt x="0" y="238759"/>
                </a:lnTo>
              </a:path>
            </a:pathLst>
          </a:custGeom>
          <a:ln w="1185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549415" y="4079240"/>
            <a:ext cx="36195" cy="10160"/>
          </a:xfrm>
          <a:custGeom>
            <a:avLst/>
            <a:gdLst/>
            <a:ahLst/>
            <a:cxnLst/>
            <a:rect l="l" t="t" r="r" b="b"/>
            <a:pathLst>
              <a:path w="36194" h="10160">
                <a:moveTo>
                  <a:pt x="0" y="5080"/>
                </a:moveTo>
                <a:lnTo>
                  <a:pt x="35702" y="5080"/>
                </a:lnTo>
              </a:path>
            </a:pathLst>
          </a:custGeom>
          <a:ln w="11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598533" y="4093748"/>
            <a:ext cx="125095" cy="179705"/>
          </a:xfrm>
          <a:custGeom>
            <a:avLst/>
            <a:gdLst/>
            <a:ahLst/>
            <a:cxnLst/>
            <a:rect l="l" t="t" r="r" b="b"/>
            <a:pathLst>
              <a:path w="125094" h="179704">
                <a:moveTo>
                  <a:pt x="56720" y="171288"/>
                </a:moveTo>
                <a:lnTo>
                  <a:pt x="7" y="171288"/>
                </a:lnTo>
                <a:lnTo>
                  <a:pt x="7" y="179468"/>
                </a:lnTo>
                <a:lnTo>
                  <a:pt x="25838" y="178703"/>
                </a:lnTo>
                <a:lnTo>
                  <a:pt x="51556" y="178703"/>
                </a:lnTo>
                <a:lnTo>
                  <a:pt x="56720" y="171288"/>
                </a:lnTo>
                <a:close/>
              </a:path>
              <a:path w="125094" h="179704">
                <a:moveTo>
                  <a:pt x="72287" y="118902"/>
                </a:moveTo>
                <a:lnTo>
                  <a:pt x="53091" y="118902"/>
                </a:lnTo>
                <a:lnTo>
                  <a:pt x="65290" y="135627"/>
                </a:lnTo>
                <a:lnTo>
                  <a:pt x="74536" y="148554"/>
                </a:lnTo>
                <a:lnTo>
                  <a:pt x="80700" y="157901"/>
                </a:lnTo>
                <a:lnTo>
                  <a:pt x="83655" y="163885"/>
                </a:lnTo>
                <a:lnTo>
                  <a:pt x="83911" y="170265"/>
                </a:lnTo>
                <a:lnTo>
                  <a:pt x="79503" y="171288"/>
                </a:lnTo>
                <a:lnTo>
                  <a:pt x="74583" y="171288"/>
                </a:lnTo>
                <a:lnTo>
                  <a:pt x="74583" y="179468"/>
                </a:lnTo>
                <a:lnTo>
                  <a:pt x="100811" y="178716"/>
                </a:lnTo>
                <a:lnTo>
                  <a:pt x="125077" y="178704"/>
                </a:lnTo>
                <a:lnTo>
                  <a:pt x="125077" y="171288"/>
                </a:lnTo>
                <a:lnTo>
                  <a:pt x="113889" y="170100"/>
                </a:lnTo>
                <a:lnTo>
                  <a:pt x="103103" y="161784"/>
                </a:lnTo>
                <a:lnTo>
                  <a:pt x="72287" y="118902"/>
                </a:lnTo>
                <a:close/>
              </a:path>
              <a:path w="125094" h="179704">
                <a:moveTo>
                  <a:pt x="125077" y="178704"/>
                </a:moveTo>
                <a:lnTo>
                  <a:pt x="110056" y="178704"/>
                </a:lnTo>
                <a:lnTo>
                  <a:pt x="117574" y="178956"/>
                </a:lnTo>
                <a:lnTo>
                  <a:pt x="125077" y="179468"/>
                </a:lnTo>
                <a:lnTo>
                  <a:pt x="125077" y="178704"/>
                </a:lnTo>
                <a:close/>
              </a:path>
              <a:path w="125094" h="179704">
                <a:moveTo>
                  <a:pt x="51556" y="178703"/>
                </a:moveTo>
                <a:lnTo>
                  <a:pt x="25838" y="178703"/>
                </a:lnTo>
                <a:lnTo>
                  <a:pt x="38459" y="178826"/>
                </a:lnTo>
                <a:lnTo>
                  <a:pt x="51198" y="179219"/>
                </a:lnTo>
                <a:lnTo>
                  <a:pt x="51556" y="178703"/>
                </a:lnTo>
                <a:close/>
              </a:path>
              <a:path w="125094" h="179704">
                <a:moveTo>
                  <a:pt x="37031" y="0"/>
                </a:moveTo>
                <a:lnTo>
                  <a:pt x="0" y="2901"/>
                </a:lnTo>
                <a:lnTo>
                  <a:pt x="0" y="11082"/>
                </a:lnTo>
                <a:lnTo>
                  <a:pt x="18115" y="11082"/>
                </a:lnTo>
                <a:lnTo>
                  <a:pt x="20185" y="12899"/>
                </a:lnTo>
                <a:lnTo>
                  <a:pt x="20193" y="171288"/>
                </a:lnTo>
                <a:lnTo>
                  <a:pt x="36527" y="171288"/>
                </a:lnTo>
                <a:lnTo>
                  <a:pt x="36527" y="133099"/>
                </a:lnTo>
                <a:lnTo>
                  <a:pt x="47050" y="124080"/>
                </a:lnTo>
                <a:lnTo>
                  <a:pt x="37031" y="124080"/>
                </a:lnTo>
                <a:lnTo>
                  <a:pt x="37031" y="0"/>
                </a:lnTo>
                <a:close/>
              </a:path>
              <a:path w="125094" h="179704">
                <a:moveTo>
                  <a:pt x="73775" y="67961"/>
                </a:moveTo>
                <a:lnTo>
                  <a:pt x="71824" y="76032"/>
                </a:lnTo>
                <a:lnTo>
                  <a:pt x="76760" y="76283"/>
                </a:lnTo>
                <a:lnTo>
                  <a:pt x="79358" y="79132"/>
                </a:lnTo>
                <a:lnTo>
                  <a:pt x="79358" y="87649"/>
                </a:lnTo>
                <a:lnTo>
                  <a:pt x="75721" y="90750"/>
                </a:lnTo>
                <a:lnTo>
                  <a:pt x="73643" y="92575"/>
                </a:lnTo>
                <a:lnTo>
                  <a:pt x="37031" y="124080"/>
                </a:lnTo>
                <a:lnTo>
                  <a:pt x="47050" y="124080"/>
                </a:lnTo>
                <a:lnTo>
                  <a:pt x="53091" y="118902"/>
                </a:lnTo>
                <a:lnTo>
                  <a:pt x="72287" y="118902"/>
                </a:lnTo>
                <a:lnTo>
                  <a:pt x="66897" y="111401"/>
                </a:lnTo>
                <a:lnTo>
                  <a:pt x="66636" y="110890"/>
                </a:lnTo>
                <a:lnTo>
                  <a:pt x="65331" y="109339"/>
                </a:lnTo>
                <a:lnTo>
                  <a:pt x="65331" y="108560"/>
                </a:lnTo>
                <a:lnTo>
                  <a:pt x="73480" y="100857"/>
                </a:lnTo>
                <a:lnTo>
                  <a:pt x="85224" y="90903"/>
                </a:lnTo>
                <a:lnTo>
                  <a:pt x="100968" y="80646"/>
                </a:lnTo>
                <a:lnTo>
                  <a:pt x="112322" y="76763"/>
                </a:lnTo>
                <a:lnTo>
                  <a:pt x="118507" y="68615"/>
                </a:lnTo>
                <a:lnTo>
                  <a:pt x="100911" y="68615"/>
                </a:lnTo>
                <a:lnTo>
                  <a:pt x="86407" y="68390"/>
                </a:lnTo>
                <a:lnTo>
                  <a:pt x="73775" y="67961"/>
                </a:lnTo>
                <a:close/>
              </a:path>
              <a:path w="125094" h="179704">
                <a:moveTo>
                  <a:pt x="119086" y="67852"/>
                </a:moveTo>
                <a:lnTo>
                  <a:pt x="111561" y="68615"/>
                </a:lnTo>
                <a:lnTo>
                  <a:pt x="118507" y="68615"/>
                </a:lnTo>
                <a:lnTo>
                  <a:pt x="119086" y="6785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728781" y="4157714"/>
            <a:ext cx="99695" cy="118745"/>
          </a:xfrm>
          <a:custGeom>
            <a:avLst/>
            <a:gdLst/>
            <a:ahLst/>
            <a:cxnLst/>
            <a:rect l="l" t="t" r="r" b="b"/>
            <a:pathLst>
              <a:path w="99694" h="118745">
                <a:moveTo>
                  <a:pt x="60271" y="0"/>
                </a:moveTo>
                <a:lnTo>
                  <a:pt x="19299" y="13733"/>
                </a:lnTo>
                <a:lnTo>
                  <a:pt x="0" y="48494"/>
                </a:lnTo>
                <a:lnTo>
                  <a:pt x="1243" y="66147"/>
                </a:lnTo>
                <a:lnTo>
                  <a:pt x="20542" y="104302"/>
                </a:lnTo>
                <a:lnTo>
                  <a:pt x="54406" y="118369"/>
                </a:lnTo>
                <a:lnTo>
                  <a:pt x="73779" y="114578"/>
                </a:lnTo>
                <a:lnTo>
                  <a:pt x="77553" y="112056"/>
                </a:lnTo>
                <a:lnTo>
                  <a:pt x="60153" y="112056"/>
                </a:lnTo>
                <a:lnTo>
                  <a:pt x="45890" y="109467"/>
                </a:lnTo>
                <a:lnTo>
                  <a:pt x="22448" y="74175"/>
                </a:lnTo>
                <a:lnTo>
                  <a:pt x="20874" y="55859"/>
                </a:lnTo>
                <a:lnTo>
                  <a:pt x="99324" y="55859"/>
                </a:lnTo>
                <a:lnTo>
                  <a:pt x="99324" y="50552"/>
                </a:lnTo>
                <a:lnTo>
                  <a:pt x="20874" y="50552"/>
                </a:lnTo>
                <a:lnTo>
                  <a:pt x="24729" y="28730"/>
                </a:lnTo>
                <a:lnTo>
                  <a:pt x="32554" y="15175"/>
                </a:lnTo>
                <a:lnTo>
                  <a:pt x="41964" y="8041"/>
                </a:lnTo>
                <a:lnTo>
                  <a:pt x="50576" y="5480"/>
                </a:lnTo>
                <a:lnTo>
                  <a:pt x="76329" y="5480"/>
                </a:lnTo>
                <a:lnTo>
                  <a:pt x="74769" y="4324"/>
                </a:lnTo>
                <a:lnTo>
                  <a:pt x="60271" y="0"/>
                </a:lnTo>
                <a:close/>
              </a:path>
              <a:path w="99694" h="118745">
                <a:moveTo>
                  <a:pt x="97391" y="81606"/>
                </a:moveTo>
                <a:lnTo>
                  <a:pt x="94029" y="81606"/>
                </a:lnTo>
                <a:lnTo>
                  <a:pt x="93540" y="83172"/>
                </a:lnTo>
                <a:lnTo>
                  <a:pt x="93059" y="85265"/>
                </a:lnTo>
                <a:lnTo>
                  <a:pt x="82504" y="102412"/>
                </a:lnTo>
                <a:lnTo>
                  <a:pt x="69870" y="110065"/>
                </a:lnTo>
                <a:lnTo>
                  <a:pt x="60153" y="112056"/>
                </a:lnTo>
                <a:lnTo>
                  <a:pt x="77553" y="112056"/>
                </a:lnTo>
                <a:lnTo>
                  <a:pt x="87204" y="105605"/>
                </a:lnTo>
                <a:lnTo>
                  <a:pt x="95377" y="95104"/>
                </a:lnTo>
                <a:lnTo>
                  <a:pt x="98991" y="86730"/>
                </a:lnTo>
                <a:lnTo>
                  <a:pt x="99316" y="82133"/>
                </a:lnTo>
                <a:lnTo>
                  <a:pt x="97391" y="81606"/>
                </a:lnTo>
                <a:close/>
              </a:path>
              <a:path w="99694" h="118745">
                <a:moveTo>
                  <a:pt x="76329" y="5480"/>
                </a:moveTo>
                <a:lnTo>
                  <a:pt x="50576" y="5480"/>
                </a:lnTo>
                <a:lnTo>
                  <a:pt x="66785" y="10193"/>
                </a:lnTo>
                <a:lnTo>
                  <a:pt x="76336" y="21658"/>
                </a:lnTo>
                <a:lnTo>
                  <a:pt x="80963" y="35538"/>
                </a:lnTo>
                <a:lnTo>
                  <a:pt x="82400" y="47497"/>
                </a:lnTo>
                <a:lnTo>
                  <a:pt x="20874" y="50552"/>
                </a:lnTo>
                <a:lnTo>
                  <a:pt x="99324" y="50552"/>
                </a:lnTo>
                <a:lnTo>
                  <a:pt x="97871" y="36518"/>
                </a:lnTo>
                <a:lnTo>
                  <a:pt x="93405" y="23514"/>
                </a:lnTo>
                <a:lnTo>
                  <a:pt x="85759" y="12472"/>
                </a:lnTo>
                <a:lnTo>
                  <a:pt x="76329" y="548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840612" y="4096642"/>
            <a:ext cx="184150" cy="182880"/>
          </a:xfrm>
          <a:custGeom>
            <a:avLst/>
            <a:gdLst/>
            <a:ahLst/>
            <a:cxnLst/>
            <a:rect l="l" t="t" r="r" b="b"/>
            <a:pathLst>
              <a:path w="184150" h="182879">
                <a:moveTo>
                  <a:pt x="3837" y="117"/>
                </a:moveTo>
                <a:lnTo>
                  <a:pt x="0" y="8172"/>
                </a:lnTo>
                <a:lnTo>
                  <a:pt x="16854" y="9174"/>
                </a:lnTo>
                <a:lnTo>
                  <a:pt x="24615" y="16186"/>
                </a:lnTo>
                <a:lnTo>
                  <a:pt x="85347" y="176673"/>
                </a:lnTo>
                <a:lnTo>
                  <a:pt x="87158" y="181584"/>
                </a:lnTo>
                <a:lnTo>
                  <a:pt x="88450" y="182355"/>
                </a:lnTo>
                <a:lnTo>
                  <a:pt x="96212" y="182355"/>
                </a:lnTo>
                <a:lnTo>
                  <a:pt x="96724" y="181080"/>
                </a:lnTo>
                <a:lnTo>
                  <a:pt x="98023" y="177452"/>
                </a:lnTo>
                <a:lnTo>
                  <a:pt x="108181" y="150690"/>
                </a:lnTo>
                <a:lnTo>
                  <a:pt x="99574" y="150690"/>
                </a:lnTo>
                <a:lnTo>
                  <a:pt x="50180" y="20331"/>
                </a:lnTo>
                <a:lnTo>
                  <a:pt x="48629" y="16703"/>
                </a:lnTo>
                <a:lnTo>
                  <a:pt x="48629" y="8172"/>
                </a:lnTo>
                <a:lnTo>
                  <a:pt x="69830" y="8172"/>
                </a:lnTo>
                <a:lnTo>
                  <a:pt x="69830" y="747"/>
                </a:lnTo>
                <a:lnTo>
                  <a:pt x="43938" y="747"/>
                </a:lnTo>
                <a:lnTo>
                  <a:pt x="26409" y="654"/>
                </a:lnTo>
                <a:lnTo>
                  <a:pt x="13552" y="407"/>
                </a:lnTo>
                <a:lnTo>
                  <a:pt x="3837" y="117"/>
                </a:lnTo>
                <a:close/>
              </a:path>
              <a:path w="184150" h="182879">
                <a:moveTo>
                  <a:pt x="132553" y="122"/>
                </a:moveTo>
                <a:lnTo>
                  <a:pt x="129325" y="8172"/>
                </a:lnTo>
                <a:lnTo>
                  <a:pt x="142764" y="8454"/>
                </a:lnTo>
                <a:lnTo>
                  <a:pt x="148196" y="15168"/>
                </a:lnTo>
                <a:lnTo>
                  <a:pt x="148196" y="23164"/>
                </a:lnTo>
                <a:lnTo>
                  <a:pt x="147424" y="24700"/>
                </a:lnTo>
                <a:lnTo>
                  <a:pt x="146904" y="26266"/>
                </a:lnTo>
                <a:lnTo>
                  <a:pt x="99574" y="150690"/>
                </a:lnTo>
                <a:lnTo>
                  <a:pt x="108181" y="150690"/>
                </a:lnTo>
                <a:lnTo>
                  <a:pt x="155698" y="25501"/>
                </a:lnTo>
                <a:lnTo>
                  <a:pt x="161753" y="15704"/>
                </a:lnTo>
                <a:lnTo>
                  <a:pt x="173240" y="9473"/>
                </a:lnTo>
                <a:lnTo>
                  <a:pt x="183059" y="770"/>
                </a:lnTo>
                <a:lnTo>
                  <a:pt x="158800" y="770"/>
                </a:lnTo>
                <a:lnTo>
                  <a:pt x="145987" y="549"/>
                </a:lnTo>
                <a:lnTo>
                  <a:pt x="132553" y="122"/>
                </a:lnTo>
                <a:close/>
              </a:path>
              <a:path w="184150" h="182879">
                <a:moveTo>
                  <a:pt x="183929" y="0"/>
                </a:moveTo>
                <a:lnTo>
                  <a:pt x="175868" y="519"/>
                </a:lnTo>
                <a:lnTo>
                  <a:pt x="165524" y="770"/>
                </a:lnTo>
                <a:lnTo>
                  <a:pt x="183059" y="770"/>
                </a:lnTo>
                <a:lnTo>
                  <a:pt x="183929" y="0"/>
                </a:lnTo>
                <a:close/>
              </a:path>
              <a:path w="184150" h="182879">
                <a:moveTo>
                  <a:pt x="69830" y="0"/>
                </a:moveTo>
                <a:lnTo>
                  <a:pt x="57895" y="552"/>
                </a:lnTo>
                <a:lnTo>
                  <a:pt x="43938" y="747"/>
                </a:lnTo>
                <a:lnTo>
                  <a:pt x="69830" y="747"/>
                </a:lnTo>
                <a:lnTo>
                  <a:pt x="6983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2035482" y="4328159"/>
            <a:ext cx="36195" cy="10160"/>
          </a:xfrm>
          <a:custGeom>
            <a:avLst/>
            <a:gdLst/>
            <a:ahLst/>
            <a:cxnLst/>
            <a:rect l="l" t="t" r="r" b="b"/>
            <a:pathLst>
              <a:path w="36194" h="10160">
                <a:moveTo>
                  <a:pt x="0" y="5080"/>
                </a:moveTo>
                <a:lnTo>
                  <a:pt x="35694" y="5080"/>
                </a:lnTo>
              </a:path>
            </a:pathLst>
          </a:custGeom>
          <a:ln w="11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2065878" y="4089400"/>
            <a:ext cx="0" cy="238760"/>
          </a:xfrm>
          <a:custGeom>
            <a:avLst/>
            <a:gdLst/>
            <a:ahLst/>
            <a:cxnLst/>
            <a:rect l="l" t="t" r="r" b="b"/>
            <a:pathLst>
              <a:path h="238760">
                <a:moveTo>
                  <a:pt x="0" y="0"/>
                </a:moveTo>
                <a:lnTo>
                  <a:pt x="0" y="238759"/>
                </a:lnTo>
              </a:path>
            </a:pathLst>
          </a:custGeom>
          <a:ln w="11866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2035482" y="4079240"/>
            <a:ext cx="36195" cy="10160"/>
          </a:xfrm>
          <a:custGeom>
            <a:avLst/>
            <a:gdLst/>
            <a:ahLst/>
            <a:cxnLst/>
            <a:rect l="l" t="t" r="r" b="b"/>
            <a:pathLst>
              <a:path w="36194" h="10160">
                <a:moveTo>
                  <a:pt x="0" y="5080"/>
                </a:moveTo>
                <a:lnTo>
                  <a:pt x="35694" y="5080"/>
                </a:lnTo>
              </a:path>
            </a:pathLst>
          </a:custGeom>
          <a:ln w="1143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3398203" y="5528381"/>
            <a:ext cx="9525" cy="12065"/>
          </a:xfrm>
          <a:custGeom>
            <a:avLst/>
            <a:gdLst/>
            <a:ahLst/>
            <a:cxnLst/>
            <a:rect l="l" t="t" r="r" b="b"/>
            <a:pathLst>
              <a:path w="9525" h="12064">
                <a:moveTo>
                  <a:pt x="9084" y="0"/>
                </a:moveTo>
                <a:lnTo>
                  <a:pt x="0" y="0"/>
                </a:lnTo>
                <a:lnTo>
                  <a:pt x="205" y="11677"/>
                </a:lnTo>
                <a:lnTo>
                  <a:pt x="9084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1098347" y="54865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224"/>
                </a:moveTo>
                <a:lnTo>
                  <a:pt x="0" y="0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545704" y="5505738"/>
            <a:ext cx="377952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21" y="0"/>
                </a:lnTo>
              </a:path>
            </a:pathLst>
          </a:custGeom>
          <a:ln w="12825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1784029" y="54865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224"/>
                </a:moveTo>
                <a:lnTo>
                  <a:pt x="0" y="0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2469420" y="54865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224"/>
                </a:moveTo>
                <a:lnTo>
                  <a:pt x="0" y="0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3155093" y="54865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224"/>
                </a:moveTo>
                <a:lnTo>
                  <a:pt x="0" y="0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3840484" y="5486596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21224"/>
                </a:moveTo>
                <a:lnTo>
                  <a:pt x="0" y="0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4247674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4178989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4110313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4041910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3973240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3904837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3767758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3699073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3630670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3562000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3493598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3424906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3356236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3287833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3219164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3082069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3013681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944996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876609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807924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739530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670845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2602160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2533765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2396685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2328008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2259613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2190928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2122534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2053848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1985446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1916769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1848099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1711012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1642609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1573932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1505530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1436852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1368450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1299780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1231370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1162700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1025613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956943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888533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819863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751453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682784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614381" y="5502516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8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550036" y="4452387"/>
            <a:ext cx="0" cy="1056005"/>
          </a:xfrm>
          <a:custGeom>
            <a:avLst/>
            <a:gdLst/>
            <a:ahLst/>
            <a:cxnLst/>
            <a:rect l="l" t="t" r="r" b="b"/>
            <a:pathLst>
              <a:path h="1056004">
                <a:moveTo>
                  <a:pt x="0" y="1055433"/>
                </a:moveTo>
                <a:lnTo>
                  <a:pt x="0" y="0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545704" y="4457671"/>
            <a:ext cx="3779520" cy="0"/>
          </a:xfrm>
          <a:custGeom>
            <a:avLst/>
            <a:gdLst/>
            <a:ahLst/>
            <a:cxnLst/>
            <a:rect l="l" t="t" r="r" b="b"/>
            <a:pathLst>
              <a:path w="3779520">
                <a:moveTo>
                  <a:pt x="0" y="0"/>
                </a:moveTo>
                <a:lnTo>
                  <a:pt x="3779021" y="0"/>
                </a:lnTo>
              </a:path>
            </a:pathLst>
          </a:custGeom>
          <a:ln w="6409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4247674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4178989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4110313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4041910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3973240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3904837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3767758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3699073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3630670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3562000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3493598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3424906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3356236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3287833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3219164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3082069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3013681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2944996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2876609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2807924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2739530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2670845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2602160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2533765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2396685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2328008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2259613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2190928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2122534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2053848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1985446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1916769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1848099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1711012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1642609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1573932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1505530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1436852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1368450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1299780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1231370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1162700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1025613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956943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888533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819863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751453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682784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614381" y="4457687"/>
            <a:ext cx="8890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663" y="0"/>
                </a:lnTo>
              </a:path>
            </a:pathLst>
          </a:custGeom>
          <a:ln w="1060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3840484" y="4452387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003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3155093" y="4452387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003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2469420" y="4452387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003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1784029" y="4452387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003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1098347" y="4452387"/>
            <a:ext cx="0" cy="21590"/>
          </a:xfrm>
          <a:custGeom>
            <a:avLst/>
            <a:gdLst/>
            <a:ahLst/>
            <a:cxnLst/>
            <a:rect l="l" t="t" r="r" b="b"/>
            <a:pathLst>
              <a:path h="21589">
                <a:moveTo>
                  <a:pt x="0" y="0"/>
                </a:moveTo>
                <a:lnTo>
                  <a:pt x="0" y="21003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550036" y="5331797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408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550036" y="5156002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408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550036" y="4979993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408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550036" y="4804190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408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550036" y="4628182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408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550036" y="4452387"/>
            <a:ext cx="75565" cy="0"/>
          </a:xfrm>
          <a:custGeom>
            <a:avLst/>
            <a:gdLst/>
            <a:ahLst/>
            <a:cxnLst/>
            <a:rect l="l" t="t" r="r" b="b"/>
            <a:pathLst>
              <a:path w="75565">
                <a:moveTo>
                  <a:pt x="0" y="0"/>
                </a:moveTo>
                <a:lnTo>
                  <a:pt x="75408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550036" y="44963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49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550036" y="454027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49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550036" y="458422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49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550036" y="467233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49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550036" y="47162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49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550036" y="47602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49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550036" y="484813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49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550036" y="489209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49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550036" y="493604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49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550036" y="502416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49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550036" y="506810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49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550036" y="511205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49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550036" y="51999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49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550036" y="524390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49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550036" y="528785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49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550036" y="537596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49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550036" y="541991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49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550036" y="546385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849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4282834" y="44963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559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4282834" y="454027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559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4282834" y="458422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559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4282834" y="467233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559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4282834" y="471629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559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4282834" y="476024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559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4282834" y="484813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559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4282834" y="489209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559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4282834" y="493604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559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4282834" y="502416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559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4282834" y="506810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559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4282834" y="511205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559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4282834" y="51999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559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4282834" y="524390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559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4282834" y="528785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559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4282834" y="537596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559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4282834" y="541991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559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4282834" y="546385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559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4244992" y="4452387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75400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4244992" y="4628182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75400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4244992" y="4804190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75400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4244992" y="4979993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75400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4244992" y="5156002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75400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4244992" y="5331797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75400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4244992" y="5507820"/>
            <a:ext cx="75565" cy="0"/>
          </a:xfrm>
          <a:custGeom>
            <a:avLst/>
            <a:gdLst/>
            <a:ahLst/>
            <a:cxnLst/>
            <a:rect l="l" t="t" r="r" b="b"/>
            <a:pathLst>
              <a:path w="75564">
                <a:moveTo>
                  <a:pt x="75400" y="0"/>
                </a:moveTo>
                <a:lnTo>
                  <a:pt x="0" y="0"/>
                </a:lnTo>
              </a:path>
            </a:pathLst>
          </a:custGeom>
          <a:ln w="8661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4320393" y="4452387"/>
            <a:ext cx="0" cy="1056005"/>
          </a:xfrm>
          <a:custGeom>
            <a:avLst/>
            <a:gdLst/>
            <a:ahLst/>
            <a:cxnLst/>
            <a:rect l="l" t="t" r="r" b="b"/>
            <a:pathLst>
              <a:path h="1056004">
                <a:moveTo>
                  <a:pt x="0" y="1055433"/>
                </a:moveTo>
                <a:lnTo>
                  <a:pt x="0" y="0"/>
                </a:lnTo>
              </a:path>
            </a:pathLst>
          </a:custGeom>
          <a:ln w="8663">
            <a:solidFill>
              <a:srgbClr val="01020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3120621" y="4840561"/>
            <a:ext cx="1200150" cy="628015"/>
          </a:xfrm>
          <a:custGeom>
            <a:avLst/>
            <a:gdLst/>
            <a:ahLst/>
            <a:cxnLst/>
            <a:rect l="l" t="t" r="r" b="b"/>
            <a:pathLst>
              <a:path w="1200150" h="628014">
                <a:moveTo>
                  <a:pt x="0" y="112372"/>
                </a:moveTo>
                <a:lnTo>
                  <a:pt x="3636" y="0"/>
                </a:lnTo>
                <a:lnTo>
                  <a:pt x="6998" y="62353"/>
                </a:lnTo>
                <a:lnTo>
                  <a:pt x="10367" y="115396"/>
                </a:lnTo>
                <a:lnTo>
                  <a:pt x="13729" y="94622"/>
                </a:lnTo>
                <a:lnTo>
                  <a:pt x="17366" y="84449"/>
                </a:lnTo>
                <a:lnTo>
                  <a:pt x="20743" y="85518"/>
                </a:lnTo>
                <a:lnTo>
                  <a:pt x="24097" y="113876"/>
                </a:lnTo>
                <a:lnTo>
                  <a:pt x="27458" y="59115"/>
                </a:lnTo>
                <a:lnTo>
                  <a:pt x="31110" y="143548"/>
                </a:lnTo>
                <a:lnTo>
                  <a:pt x="34472" y="61055"/>
                </a:lnTo>
                <a:lnTo>
                  <a:pt x="37826" y="114312"/>
                </a:lnTo>
                <a:lnTo>
                  <a:pt x="41195" y="61276"/>
                </a:lnTo>
                <a:lnTo>
                  <a:pt x="44572" y="86610"/>
                </a:lnTo>
                <a:lnTo>
                  <a:pt x="48209" y="119948"/>
                </a:lnTo>
                <a:lnTo>
                  <a:pt x="51571" y="82058"/>
                </a:lnTo>
                <a:lnTo>
                  <a:pt x="54940" y="60191"/>
                </a:lnTo>
                <a:lnTo>
                  <a:pt x="58302" y="121247"/>
                </a:lnTo>
                <a:lnTo>
                  <a:pt x="61954" y="92453"/>
                </a:lnTo>
                <a:lnTo>
                  <a:pt x="65315" y="98288"/>
                </a:lnTo>
                <a:lnTo>
                  <a:pt x="68669" y="125363"/>
                </a:lnTo>
                <a:lnTo>
                  <a:pt x="72046" y="91368"/>
                </a:lnTo>
                <a:lnTo>
                  <a:pt x="75683" y="96126"/>
                </a:lnTo>
                <a:lnTo>
                  <a:pt x="79045" y="125142"/>
                </a:lnTo>
                <a:lnTo>
                  <a:pt x="82414" y="73389"/>
                </a:lnTo>
                <a:lnTo>
                  <a:pt x="85768" y="123629"/>
                </a:lnTo>
                <a:lnTo>
                  <a:pt x="89130" y="95050"/>
                </a:lnTo>
                <a:lnTo>
                  <a:pt x="92782" y="74481"/>
                </a:lnTo>
                <a:lnTo>
                  <a:pt x="96143" y="93751"/>
                </a:lnTo>
                <a:lnTo>
                  <a:pt x="99497" y="96554"/>
                </a:lnTo>
                <a:lnTo>
                  <a:pt x="102874" y="119513"/>
                </a:lnTo>
                <a:lnTo>
                  <a:pt x="106511" y="88978"/>
                </a:lnTo>
                <a:lnTo>
                  <a:pt x="109873" y="88978"/>
                </a:lnTo>
                <a:lnTo>
                  <a:pt x="113242" y="141387"/>
                </a:lnTo>
                <a:lnTo>
                  <a:pt x="116604" y="85518"/>
                </a:lnTo>
                <a:lnTo>
                  <a:pt x="119973" y="113235"/>
                </a:lnTo>
                <a:lnTo>
                  <a:pt x="123617" y="25555"/>
                </a:lnTo>
                <a:lnTo>
                  <a:pt x="126987" y="106727"/>
                </a:lnTo>
                <a:lnTo>
                  <a:pt x="130341" y="130763"/>
                </a:lnTo>
                <a:lnTo>
                  <a:pt x="133718" y="133146"/>
                </a:lnTo>
                <a:lnTo>
                  <a:pt x="137354" y="71663"/>
                </a:lnTo>
                <a:lnTo>
                  <a:pt x="140716" y="126226"/>
                </a:lnTo>
                <a:lnTo>
                  <a:pt x="144085" y="62353"/>
                </a:lnTo>
                <a:lnTo>
                  <a:pt x="147448" y="125142"/>
                </a:lnTo>
                <a:lnTo>
                  <a:pt x="151084" y="104138"/>
                </a:lnTo>
                <a:lnTo>
                  <a:pt x="154461" y="106727"/>
                </a:lnTo>
                <a:lnTo>
                  <a:pt x="157815" y="127525"/>
                </a:lnTo>
                <a:lnTo>
                  <a:pt x="161176" y="101969"/>
                </a:lnTo>
                <a:lnTo>
                  <a:pt x="164530" y="130328"/>
                </a:lnTo>
                <a:lnTo>
                  <a:pt x="168190" y="110210"/>
                </a:lnTo>
                <a:lnTo>
                  <a:pt x="171544" y="109118"/>
                </a:lnTo>
                <a:lnTo>
                  <a:pt x="174913" y="134880"/>
                </a:lnTo>
                <a:lnTo>
                  <a:pt x="178275" y="79461"/>
                </a:lnTo>
                <a:lnTo>
                  <a:pt x="181912" y="100900"/>
                </a:lnTo>
                <a:lnTo>
                  <a:pt x="185289" y="111715"/>
                </a:lnTo>
                <a:lnTo>
                  <a:pt x="188643" y="137476"/>
                </a:lnTo>
                <a:lnTo>
                  <a:pt x="192020" y="223430"/>
                </a:lnTo>
                <a:lnTo>
                  <a:pt x="195374" y="54776"/>
                </a:lnTo>
                <a:lnTo>
                  <a:pt x="199033" y="169738"/>
                </a:lnTo>
                <a:lnTo>
                  <a:pt x="202388" y="161077"/>
                </a:lnTo>
                <a:lnTo>
                  <a:pt x="205749" y="139638"/>
                </a:lnTo>
                <a:lnTo>
                  <a:pt x="209118" y="158045"/>
                </a:lnTo>
                <a:lnTo>
                  <a:pt x="212763" y="134017"/>
                </a:lnTo>
                <a:lnTo>
                  <a:pt x="216117" y="138133"/>
                </a:lnTo>
                <a:lnTo>
                  <a:pt x="219486" y="107820"/>
                </a:lnTo>
                <a:lnTo>
                  <a:pt x="222848" y="165193"/>
                </a:lnTo>
                <a:lnTo>
                  <a:pt x="226484" y="163238"/>
                </a:lnTo>
                <a:lnTo>
                  <a:pt x="229861" y="139638"/>
                </a:lnTo>
                <a:lnTo>
                  <a:pt x="233215" y="170173"/>
                </a:lnTo>
                <a:lnTo>
                  <a:pt x="236577" y="137912"/>
                </a:lnTo>
                <a:lnTo>
                  <a:pt x="239946" y="120590"/>
                </a:lnTo>
                <a:lnTo>
                  <a:pt x="243591" y="177750"/>
                </a:lnTo>
                <a:lnTo>
                  <a:pt x="246960" y="146787"/>
                </a:lnTo>
                <a:lnTo>
                  <a:pt x="250322" y="120590"/>
                </a:lnTo>
                <a:lnTo>
                  <a:pt x="253691" y="171471"/>
                </a:lnTo>
                <a:lnTo>
                  <a:pt x="257335" y="173862"/>
                </a:lnTo>
                <a:lnTo>
                  <a:pt x="260689" y="148093"/>
                </a:lnTo>
                <a:lnTo>
                  <a:pt x="264059" y="150262"/>
                </a:lnTo>
                <a:lnTo>
                  <a:pt x="267420" y="151766"/>
                </a:lnTo>
                <a:lnTo>
                  <a:pt x="270790" y="150468"/>
                </a:lnTo>
                <a:lnTo>
                  <a:pt x="274434" y="179262"/>
                </a:lnTo>
                <a:lnTo>
                  <a:pt x="277788" y="180782"/>
                </a:lnTo>
                <a:lnTo>
                  <a:pt x="281165" y="335573"/>
                </a:lnTo>
                <a:lnTo>
                  <a:pt x="284519" y="353758"/>
                </a:lnTo>
                <a:lnTo>
                  <a:pt x="288163" y="429317"/>
                </a:lnTo>
                <a:lnTo>
                  <a:pt x="291533" y="452482"/>
                </a:lnTo>
                <a:lnTo>
                  <a:pt x="294894" y="479122"/>
                </a:lnTo>
                <a:lnTo>
                  <a:pt x="298248" y="424559"/>
                </a:lnTo>
                <a:lnTo>
                  <a:pt x="301908" y="422397"/>
                </a:lnTo>
                <a:lnTo>
                  <a:pt x="305262" y="430180"/>
                </a:lnTo>
                <a:lnTo>
                  <a:pt x="308616" y="402043"/>
                </a:lnTo>
                <a:lnTo>
                  <a:pt x="311993" y="433655"/>
                </a:lnTo>
                <a:lnTo>
                  <a:pt x="315362" y="432571"/>
                </a:lnTo>
                <a:lnTo>
                  <a:pt x="319007" y="406595"/>
                </a:lnTo>
                <a:lnTo>
                  <a:pt x="322361" y="440804"/>
                </a:lnTo>
                <a:lnTo>
                  <a:pt x="325738" y="410697"/>
                </a:lnTo>
                <a:lnTo>
                  <a:pt x="329092" y="414607"/>
                </a:lnTo>
                <a:lnTo>
                  <a:pt x="332736" y="386669"/>
                </a:lnTo>
                <a:lnTo>
                  <a:pt x="336105" y="388189"/>
                </a:lnTo>
                <a:lnTo>
                  <a:pt x="339467" y="387967"/>
                </a:lnTo>
                <a:lnTo>
                  <a:pt x="342821" y="389266"/>
                </a:lnTo>
                <a:lnTo>
                  <a:pt x="346190" y="361564"/>
                </a:lnTo>
                <a:lnTo>
                  <a:pt x="349835" y="386890"/>
                </a:lnTo>
                <a:lnTo>
                  <a:pt x="353189" y="392947"/>
                </a:lnTo>
                <a:lnTo>
                  <a:pt x="356566" y="386890"/>
                </a:lnTo>
                <a:lnTo>
                  <a:pt x="359920" y="390579"/>
                </a:lnTo>
                <a:lnTo>
                  <a:pt x="363564" y="390350"/>
                </a:lnTo>
                <a:lnTo>
                  <a:pt x="366933" y="327569"/>
                </a:lnTo>
                <a:lnTo>
                  <a:pt x="370295" y="334710"/>
                </a:lnTo>
                <a:lnTo>
                  <a:pt x="373664" y="401180"/>
                </a:lnTo>
                <a:lnTo>
                  <a:pt x="377309" y="363068"/>
                </a:lnTo>
                <a:lnTo>
                  <a:pt x="380663" y="387967"/>
                </a:lnTo>
                <a:lnTo>
                  <a:pt x="384040" y="394681"/>
                </a:lnTo>
                <a:lnTo>
                  <a:pt x="387409" y="402685"/>
                </a:lnTo>
                <a:lnTo>
                  <a:pt x="390763" y="404212"/>
                </a:lnTo>
                <a:lnTo>
                  <a:pt x="394407" y="403555"/>
                </a:lnTo>
                <a:lnTo>
                  <a:pt x="397777" y="393382"/>
                </a:lnTo>
                <a:lnTo>
                  <a:pt x="401138" y="367185"/>
                </a:lnTo>
                <a:lnTo>
                  <a:pt x="404492" y="372379"/>
                </a:lnTo>
                <a:lnTo>
                  <a:pt x="408137" y="316960"/>
                </a:lnTo>
                <a:lnTo>
                  <a:pt x="411506" y="315005"/>
                </a:lnTo>
                <a:lnTo>
                  <a:pt x="414868" y="318259"/>
                </a:lnTo>
                <a:lnTo>
                  <a:pt x="418237" y="318686"/>
                </a:lnTo>
                <a:lnTo>
                  <a:pt x="421599" y="371080"/>
                </a:lnTo>
                <a:lnTo>
                  <a:pt x="425235" y="346839"/>
                </a:lnTo>
                <a:lnTo>
                  <a:pt x="428598" y="316525"/>
                </a:lnTo>
                <a:lnTo>
                  <a:pt x="431966" y="290336"/>
                </a:lnTo>
                <a:lnTo>
                  <a:pt x="435336" y="316739"/>
                </a:lnTo>
                <a:lnTo>
                  <a:pt x="438980" y="314799"/>
                </a:lnTo>
                <a:lnTo>
                  <a:pt x="442334" y="346403"/>
                </a:lnTo>
                <a:lnTo>
                  <a:pt x="445711" y="345746"/>
                </a:lnTo>
                <a:lnTo>
                  <a:pt x="449065" y="248115"/>
                </a:lnTo>
                <a:lnTo>
                  <a:pt x="452709" y="258723"/>
                </a:lnTo>
                <a:lnTo>
                  <a:pt x="456079" y="230571"/>
                </a:lnTo>
                <a:lnTo>
                  <a:pt x="459440" y="317823"/>
                </a:lnTo>
                <a:lnTo>
                  <a:pt x="462810" y="265437"/>
                </a:lnTo>
                <a:lnTo>
                  <a:pt x="466171" y="316303"/>
                </a:lnTo>
                <a:lnTo>
                  <a:pt x="469808" y="256333"/>
                </a:lnTo>
                <a:lnTo>
                  <a:pt x="473177" y="201350"/>
                </a:lnTo>
                <a:lnTo>
                  <a:pt x="476539" y="236628"/>
                </a:lnTo>
                <a:lnTo>
                  <a:pt x="479893" y="198531"/>
                </a:lnTo>
                <a:lnTo>
                  <a:pt x="483553" y="281888"/>
                </a:lnTo>
                <a:lnTo>
                  <a:pt x="486907" y="165621"/>
                </a:lnTo>
                <a:lnTo>
                  <a:pt x="490268" y="204603"/>
                </a:lnTo>
                <a:lnTo>
                  <a:pt x="493638" y="253744"/>
                </a:lnTo>
                <a:lnTo>
                  <a:pt x="496999" y="231228"/>
                </a:lnTo>
                <a:lnTo>
                  <a:pt x="500636" y="228410"/>
                </a:lnTo>
                <a:lnTo>
                  <a:pt x="504013" y="229502"/>
                </a:lnTo>
                <a:lnTo>
                  <a:pt x="507382" y="232962"/>
                </a:lnTo>
                <a:lnTo>
                  <a:pt x="510744" y="174504"/>
                </a:lnTo>
                <a:lnTo>
                  <a:pt x="514381" y="202213"/>
                </a:lnTo>
                <a:lnTo>
                  <a:pt x="517749" y="258502"/>
                </a:lnTo>
                <a:lnTo>
                  <a:pt x="521112" y="144190"/>
                </a:lnTo>
                <a:lnTo>
                  <a:pt x="524466" y="232305"/>
                </a:lnTo>
                <a:lnTo>
                  <a:pt x="528125" y="204153"/>
                </a:lnTo>
                <a:lnTo>
                  <a:pt x="531479" y="262619"/>
                </a:lnTo>
                <a:lnTo>
                  <a:pt x="534841" y="180125"/>
                </a:lnTo>
                <a:lnTo>
                  <a:pt x="538210" y="210439"/>
                </a:lnTo>
                <a:lnTo>
                  <a:pt x="541572" y="210866"/>
                </a:lnTo>
                <a:lnTo>
                  <a:pt x="545209" y="213043"/>
                </a:lnTo>
                <a:lnTo>
                  <a:pt x="548586" y="188358"/>
                </a:lnTo>
                <a:lnTo>
                  <a:pt x="551940" y="219100"/>
                </a:lnTo>
                <a:lnTo>
                  <a:pt x="555309" y="212165"/>
                </a:lnTo>
                <a:lnTo>
                  <a:pt x="558954" y="245297"/>
                </a:lnTo>
                <a:lnTo>
                  <a:pt x="562315" y="250712"/>
                </a:lnTo>
                <a:lnTo>
                  <a:pt x="565684" y="279292"/>
                </a:lnTo>
                <a:lnTo>
                  <a:pt x="569039" y="248978"/>
                </a:lnTo>
                <a:lnTo>
                  <a:pt x="572415" y="163673"/>
                </a:lnTo>
                <a:lnTo>
                  <a:pt x="576052" y="225813"/>
                </a:lnTo>
                <a:lnTo>
                  <a:pt x="579429" y="222353"/>
                </a:lnTo>
                <a:lnTo>
                  <a:pt x="582783" y="194209"/>
                </a:lnTo>
                <a:lnTo>
                  <a:pt x="586145" y="170173"/>
                </a:lnTo>
                <a:lnTo>
                  <a:pt x="589797" y="171907"/>
                </a:lnTo>
                <a:lnTo>
                  <a:pt x="593158" y="138996"/>
                </a:lnTo>
                <a:lnTo>
                  <a:pt x="596513" y="221269"/>
                </a:lnTo>
                <a:lnTo>
                  <a:pt x="599882" y="250918"/>
                </a:lnTo>
                <a:lnTo>
                  <a:pt x="603526" y="254393"/>
                </a:lnTo>
                <a:lnTo>
                  <a:pt x="606880" y="193338"/>
                </a:lnTo>
                <a:lnTo>
                  <a:pt x="610257" y="219535"/>
                </a:lnTo>
                <a:lnTo>
                  <a:pt x="613611" y="223652"/>
                </a:lnTo>
                <a:lnTo>
                  <a:pt x="616973" y="194415"/>
                </a:lnTo>
                <a:lnTo>
                  <a:pt x="620625" y="192910"/>
                </a:lnTo>
                <a:lnTo>
                  <a:pt x="623987" y="222353"/>
                </a:lnTo>
                <a:lnTo>
                  <a:pt x="627356" y="214341"/>
                </a:lnTo>
                <a:lnTo>
                  <a:pt x="630718" y="205245"/>
                </a:lnTo>
                <a:lnTo>
                  <a:pt x="634354" y="211523"/>
                </a:lnTo>
                <a:lnTo>
                  <a:pt x="637731" y="238377"/>
                </a:lnTo>
                <a:lnTo>
                  <a:pt x="641085" y="207842"/>
                </a:lnTo>
                <a:lnTo>
                  <a:pt x="644455" y="291840"/>
                </a:lnTo>
                <a:lnTo>
                  <a:pt x="647816" y="181003"/>
                </a:lnTo>
                <a:lnTo>
                  <a:pt x="651468" y="286211"/>
                </a:lnTo>
                <a:lnTo>
                  <a:pt x="654830" y="235765"/>
                </a:lnTo>
                <a:lnTo>
                  <a:pt x="658184" y="207842"/>
                </a:lnTo>
                <a:lnTo>
                  <a:pt x="661546" y="143976"/>
                </a:lnTo>
                <a:lnTo>
                  <a:pt x="665198" y="231228"/>
                </a:lnTo>
                <a:lnTo>
                  <a:pt x="668559" y="227547"/>
                </a:lnTo>
                <a:lnTo>
                  <a:pt x="671913" y="177528"/>
                </a:lnTo>
                <a:lnTo>
                  <a:pt x="675289" y="202427"/>
                </a:lnTo>
                <a:lnTo>
                  <a:pt x="678927" y="179483"/>
                </a:lnTo>
                <a:lnTo>
                  <a:pt x="682289" y="179048"/>
                </a:lnTo>
                <a:lnTo>
                  <a:pt x="685658" y="254607"/>
                </a:lnTo>
                <a:lnTo>
                  <a:pt x="689012" y="259793"/>
                </a:lnTo>
                <a:lnTo>
                  <a:pt x="692389" y="202213"/>
                </a:lnTo>
                <a:lnTo>
                  <a:pt x="696026" y="170379"/>
                </a:lnTo>
                <a:lnTo>
                  <a:pt x="699403" y="229930"/>
                </a:lnTo>
                <a:lnTo>
                  <a:pt x="702757" y="197668"/>
                </a:lnTo>
                <a:lnTo>
                  <a:pt x="706134" y="252652"/>
                </a:lnTo>
                <a:lnTo>
                  <a:pt x="709770" y="224293"/>
                </a:lnTo>
                <a:lnTo>
                  <a:pt x="713132" y="195713"/>
                </a:lnTo>
                <a:lnTo>
                  <a:pt x="716501" y="197455"/>
                </a:lnTo>
                <a:lnTo>
                  <a:pt x="719863" y="222995"/>
                </a:lnTo>
                <a:lnTo>
                  <a:pt x="723217" y="220176"/>
                </a:lnTo>
                <a:lnTo>
                  <a:pt x="726877" y="248550"/>
                </a:lnTo>
                <a:lnTo>
                  <a:pt x="730231" y="228410"/>
                </a:lnTo>
                <a:lnTo>
                  <a:pt x="733584" y="252445"/>
                </a:lnTo>
                <a:lnTo>
                  <a:pt x="736962" y="166056"/>
                </a:lnTo>
                <a:lnTo>
                  <a:pt x="740598" y="219535"/>
                </a:lnTo>
                <a:lnTo>
                  <a:pt x="743960" y="192040"/>
                </a:lnTo>
                <a:lnTo>
                  <a:pt x="747329" y="249849"/>
                </a:lnTo>
                <a:lnTo>
                  <a:pt x="750691" y="280796"/>
                </a:lnTo>
                <a:lnTo>
                  <a:pt x="754328" y="225156"/>
                </a:lnTo>
                <a:lnTo>
                  <a:pt x="757705" y="257631"/>
                </a:lnTo>
                <a:lnTo>
                  <a:pt x="761059" y="282751"/>
                </a:lnTo>
                <a:lnTo>
                  <a:pt x="764436" y="196576"/>
                </a:lnTo>
                <a:lnTo>
                  <a:pt x="767805" y="255264"/>
                </a:lnTo>
                <a:lnTo>
                  <a:pt x="771449" y="233168"/>
                </a:lnTo>
                <a:lnTo>
                  <a:pt x="774803" y="259793"/>
                </a:lnTo>
                <a:lnTo>
                  <a:pt x="778173" y="226890"/>
                </a:lnTo>
                <a:lnTo>
                  <a:pt x="781534" y="229930"/>
                </a:lnTo>
                <a:lnTo>
                  <a:pt x="785171" y="261320"/>
                </a:lnTo>
                <a:lnTo>
                  <a:pt x="788548" y="262840"/>
                </a:lnTo>
                <a:lnTo>
                  <a:pt x="791902" y="260022"/>
                </a:lnTo>
                <a:lnTo>
                  <a:pt x="795264" y="228410"/>
                </a:lnTo>
                <a:lnTo>
                  <a:pt x="798618" y="287303"/>
                </a:lnTo>
                <a:lnTo>
                  <a:pt x="802277" y="258723"/>
                </a:lnTo>
                <a:lnTo>
                  <a:pt x="805631" y="288808"/>
                </a:lnTo>
                <a:lnTo>
                  <a:pt x="808993" y="224728"/>
                </a:lnTo>
                <a:lnTo>
                  <a:pt x="812362" y="256127"/>
                </a:lnTo>
                <a:lnTo>
                  <a:pt x="816007" y="342944"/>
                </a:lnTo>
                <a:lnTo>
                  <a:pt x="819376" y="253965"/>
                </a:lnTo>
                <a:lnTo>
                  <a:pt x="822730" y="257860"/>
                </a:lnTo>
                <a:lnTo>
                  <a:pt x="826107" y="249619"/>
                </a:lnTo>
                <a:lnTo>
                  <a:pt x="829744" y="271921"/>
                </a:lnTo>
                <a:lnTo>
                  <a:pt x="833105" y="304396"/>
                </a:lnTo>
                <a:lnTo>
                  <a:pt x="836475" y="268240"/>
                </a:lnTo>
                <a:lnTo>
                  <a:pt x="839836" y="255470"/>
                </a:lnTo>
                <a:lnTo>
                  <a:pt x="843206" y="281888"/>
                </a:lnTo>
                <a:lnTo>
                  <a:pt x="846851" y="312408"/>
                </a:lnTo>
                <a:lnTo>
                  <a:pt x="850204" y="282965"/>
                </a:lnTo>
                <a:lnTo>
                  <a:pt x="853581" y="309811"/>
                </a:lnTo>
                <a:lnTo>
                  <a:pt x="856935" y="311110"/>
                </a:lnTo>
                <a:lnTo>
                  <a:pt x="860580" y="249849"/>
                </a:lnTo>
                <a:lnTo>
                  <a:pt x="863949" y="313500"/>
                </a:lnTo>
                <a:lnTo>
                  <a:pt x="867303" y="342287"/>
                </a:lnTo>
                <a:lnTo>
                  <a:pt x="870664" y="308727"/>
                </a:lnTo>
                <a:lnTo>
                  <a:pt x="874034" y="279292"/>
                </a:lnTo>
                <a:lnTo>
                  <a:pt x="877678" y="242914"/>
                </a:lnTo>
                <a:lnTo>
                  <a:pt x="881033" y="282965"/>
                </a:lnTo>
                <a:lnTo>
                  <a:pt x="884409" y="311339"/>
                </a:lnTo>
                <a:lnTo>
                  <a:pt x="887778" y="309811"/>
                </a:lnTo>
                <a:lnTo>
                  <a:pt x="891423" y="313500"/>
                </a:lnTo>
                <a:lnTo>
                  <a:pt x="894777" y="278429"/>
                </a:lnTo>
                <a:lnTo>
                  <a:pt x="898154" y="280162"/>
                </a:lnTo>
                <a:lnTo>
                  <a:pt x="901508" y="273876"/>
                </a:lnTo>
                <a:lnTo>
                  <a:pt x="905152" y="287510"/>
                </a:lnTo>
                <a:lnTo>
                  <a:pt x="908521" y="275816"/>
                </a:lnTo>
                <a:lnTo>
                  <a:pt x="911875" y="304626"/>
                </a:lnTo>
                <a:lnTo>
                  <a:pt x="915252" y="277565"/>
                </a:lnTo>
                <a:lnTo>
                  <a:pt x="918606" y="245090"/>
                </a:lnTo>
                <a:lnTo>
                  <a:pt x="922251" y="271058"/>
                </a:lnTo>
                <a:lnTo>
                  <a:pt x="925605" y="245953"/>
                </a:lnTo>
                <a:lnTo>
                  <a:pt x="928982" y="268240"/>
                </a:lnTo>
                <a:lnTo>
                  <a:pt x="932336" y="325614"/>
                </a:lnTo>
                <a:lnTo>
                  <a:pt x="935980" y="305053"/>
                </a:lnTo>
                <a:lnTo>
                  <a:pt x="939349" y="271494"/>
                </a:lnTo>
                <a:lnTo>
                  <a:pt x="942712" y="263275"/>
                </a:lnTo>
                <a:lnTo>
                  <a:pt x="946080" y="303327"/>
                </a:lnTo>
                <a:lnTo>
                  <a:pt x="949434" y="304832"/>
                </a:lnTo>
                <a:lnTo>
                  <a:pt x="953079" y="271058"/>
                </a:lnTo>
                <a:lnTo>
                  <a:pt x="956448" y="266942"/>
                </a:lnTo>
                <a:lnTo>
                  <a:pt x="959825" y="266735"/>
                </a:lnTo>
                <a:lnTo>
                  <a:pt x="963178" y="268240"/>
                </a:lnTo>
                <a:lnTo>
                  <a:pt x="966823" y="291199"/>
                </a:lnTo>
                <a:lnTo>
                  <a:pt x="970193" y="269332"/>
                </a:lnTo>
                <a:lnTo>
                  <a:pt x="973554" y="323238"/>
                </a:lnTo>
                <a:lnTo>
                  <a:pt x="976908" y="269332"/>
                </a:lnTo>
                <a:lnTo>
                  <a:pt x="980568" y="261091"/>
                </a:lnTo>
                <a:lnTo>
                  <a:pt x="983922" y="298775"/>
                </a:lnTo>
                <a:lnTo>
                  <a:pt x="987284" y="325178"/>
                </a:lnTo>
                <a:lnTo>
                  <a:pt x="990653" y="293139"/>
                </a:lnTo>
                <a:lnTo>
                  <a:pt x="994007" y="232962"/>
                </a:lnTo>
                <a:lnTo>
                  <a:pt x="997651" y="323238"/>
                </a:lnTo>
                <a:lnTo>
                  <a:pt x="1001021" y="323238"/>
                </a:lnTo>
                <a:lnTo>
                  <a:pt x="1004382" y="269103"/>
                </a:lnTo>
                <a:lnTo>
                  <a:pt x="1007752" y="266942"/>
                </a:lnTo>
                <a:lnTo>
                  <a:pt x="1011396" y="266735"/>
                </a:lnTo>
                <a:lnTo>
                  <a:pt x="1014750" y="351391"/>
                </a:lnTo>
                <a:lnTo>
                  <a:pt x="1018127" y="300280"/>
                </a:lnTo>
                <a:lnTo>
                  <a:pt x="1021481" y="323017"/>
                </a:lnTo>
                <a:lnTo>
                  <a:pt x="1024858" y="327997"/>
                </a:lnTo>
                <a:lnTo>
                  <a:pt x="1028495" y="323238"/>
                </a:lnTo>
                <a:lnTo>
                  <a:pt x="1031856" y="267163"/>
                </a:lnTo>
                <a:lnTo>
                  <a:pt x="1035226" y="211523"/>
                </a:lnTo>
                <a:lnTo>
                  <a:pt x="1038580" y="267163"/>
                </a:lnTo>
                <a:lnTo>
                  <a:pt x="1042224" y="296614"/>
                </a:lnTo>
                <a:lnTo>
                  <a:pt x="1045593" y="297477"/>
                </a:lnTo>
                <a:lnTo>
                  <a:pt x="1048955" y="269554"/>
                </a:lnTo>
                <a:lnTo>
                  <a:pt x="1052309" y="363068"/>
                </a:lnTo>
                <a:lnTo>
                  <a:pt x="1055969" y="497742"/>
                </a:lnTo>
                <a:lnTo>
                  <a:pt x="1059324" y="516569"/>
                </a:lnTo>
                <a:lnTo>
                  <a:pt x="1062685" y="596672"/>
                </a:lnTo>
                <a:lnTo>
                  <a:pt x="1066054" y="623732"/>
                </a:lnTo>
                <a:lnTo>
                  <a:pt x="1069415" y="504884"/>
                </a:lnTo>
                <a:lnTo>
                  <a:pt x="1073052" y="592120"/>
                </a:lnTo>
                <a:lnTo>
                  <a:pt x="1076428" y="507480"/>
                </a:lnTo>
                <a:lnTo>
                  <a:pt x="1079798" y="508557"/>
                </a:lnTo>
                <a:lnTo>
                  <a:pt x="1083152" y="542117"/>
                </a:lnTo>
                <a:lnTo>
                  <a:pt x="1086797" y="547104"/>
                </a:lnTo>
                <a:lnTo>
                  <a:pt x="1090166" y="580649"/>
                </a:lnTo>
                <a:lnTo>
                  <a:pt x="1093528" y="554024"/>
                </a:lnTo>
                <a:lnTo>
                  <a:pt x="1096897" y="500339"/>
                </a:lnTo>
                <a:lnTo>
                  <a:pt x="1100259" y="528919"/>
                </a:lnTo>
                <a:lnTo>
                  <a:pt x="1103895" y="559004"/>
                </a:lnTo>
                <a:lnTo>
                  <a:pt x="1107273" y="532379"/>
                </a:lnTo>
                <a:lnTo>
                  <a:pt x="1110626" y="534113"/>
                </a:lnTo>
                <a:lnTo>
                  <a:pt x="1113988" y="562899"/>
                </a:lnTo>
                <a:lnTo>
                  <a:pt x="1117640" y="562464"/>
                </a:lnTo>
                <a:lnTo>
                  <a:pt x="1121002" y="564419"/>
                </a:lnTo>
                <a:lnTo>
                  <a:pt x="1124356" y="540162"/>
                </a:lnTo>
                <a:lnTo>
                  <a:pt x="1127726" y="595809"/>
                </a:lnTo>
                <a:lnTo>
                  <a:pt x="1131369" y="536496"/>
                </a:lnTo>
                <a:lnTo>
                  <a:pt x="1134724" y="538657"/>
                </a:lnTo>
                <a:lnTo>
                  <a:pt x="1138100" y="596894"/>
                </a:lnTo>
                <a:lnTo>
                  <a:pt x="1141455" y="563120"/>
                </a:lnTo>
                <a:lnTo>
                  <a:pt x="1144831" y="507259"/>
                </a:lnTo>
                <a:lnTo>
                  <a:pt x="1148468" y="597329"/>
                </a:lnTo>
                <a:lnTo>
                  <a:pt x="1151845" y="538229"/>
                </a:lnTo>
                <a:lnTo>
                  <a:pt x="1155198" y="569177"/>
                </a:lnTo>
                <a:lnTo>
                  <a:pt x="1158561" y="562693"/>
                </a:lnTo>
                <a:lnTo>
                  <a:pt x="1162213" y="596894"/>
                </a:lnTo>
                <a:lnTo>
                  <a:pt x="1165567" y="564633"/>
                </a:lnTo>
                <a:lnTo>
                  <a:pt x="1168928" y="598192"/>
                </a:lnTo>
                <a:lnTo>
                  <a:pt x="1172298" y="627414"/>
                </a:lnTo>
                <a:lnTo>
                  <a:pt x="1175659" y="597535"/>
                </a:lnTo>
                <a:lnTo>
                  <a:pt x="1179297" y="600583"/>
                </a:lnTo>
                <a:lnTo>
                  <a:pt x="1182673" y="573072"/>
                </a:lnTo>
                <a:lnTo>
                  <a:pt x="1186027" y="598834"/>
                </a:lnTo>
                <a:lnTo>
                  <a:pt x="1189389" y="606639"/>
                </a:lnTo>
                <a:lnTo>
                  <a:pt x="1193041" y="569834"/>
                </a:lnTo>
                <a:lnTo>
                  <a:pt x="1196403" y="575027"/>
                </a:lnTo>
                <a:lnTo>
                  <a:pt x="1199772" y="600789"/>
                </a:lnTo>
              </a:path>
            </a:pathLst>
          </a:custGeom>
          <a:ln w="22914">
            <a:solidFill>
              <a:srgbClr val="CB1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550036" y="4761977"/>
            <a:ext cx="2571115" cy="470534"/>
          </a:xfrm>
          <a:custGeom>
            <a:avLst/>
            <a:gdLst/>
            <a:ahLst/>
            <a:cxnLst/>
            <a:rect l="l" t="t" r="r" b="b"/>
            <a:pathLst>
              <a:path w="2571115" h="470535">
                <a:moveTo>
                  <a:pt x="0" y="49148"/>
                </a:moveTo>
                <a:lnTo>
                  <a:pt x="3361" y="122545"/>
                </a:lnTo>
                <a:lnTo>
                  <a:pt x="6738" y="56938"/>
                </a:lnTo>
                <a:lnTo>
                  <a:pt x="10375" y="62994"/>
                </a:lnTo>
                <a:lnTo>
                  <a:pt x="13737" y="84655"/>
                </a:lnTo>
                <a:lnTo>
                  <a:pt x="17106" y="101542"/>
                </a:lnTo>
                <a:lnTo>
                  <a:pt x="20468" y="86595"/>
                </a:lnTo>
                <a:lnTo>
                  <a:pt x="24112" y="107163"/>
                </a:lnTo>
                <a:lnTo>
                  <a:pt x="27474" y="85082"/>
                </a:lnTo>
                <a:lnTo>
                  <a:pt x="30835" y="55204"/>
                </a:lnTo>
                <a:lnTo>
                  <a:pt x="34197" y="87022"/>
                </a:lnTo>
                <a:lnTo>
                  <a:pt x="37849" y="85518"/>
                </a:lnTo>
                <a:lnTo>
                  <a:pt x="41211" y="58664"/>
                </a:lnTo>
                <a:lnTo>
                  <a:pt x="44572" y="111279"/>
                </a:lnTo>
                <a:lnTo>
                  <a:pt x="47934" y="53043"/>
                </a:lnTo>
                <a:lnTo>
                  <a:pt x="51295" y="103046"/>
                </a:lnTo>
                <a:lnTo>
                  <a:pt x="54948" y="113876"/>
                </a:lnTo>
                <a:lnTo>
                  <a:pt x="58302" y="113670"/>
                </a:lnTo>
                <a:lnTo>
                  <a:pt x="61663" y="59321"/>
                </a:lnTo>
                <a:lnTo>
                  <a:pt x="65040" y="111715"/>
                </a:lnTo>
                <a:lnTo>
                  <a:pt x="68677" y="88978"/>
                </a:lnTo>
                <a:lnTo>
                  <a:pt x="72039" y="166492"/>
                </a:lnTo>
                <a:lnTo>
                  <a:pt x="75408" y="136384"/>
                </a:lnTo>
                <a:lnTo>
                  <a:pt x="78770" y="134444"/>
                </a:lnTo>
                <a:lnTo>
                  <a:pt x="82406" y="59756"/>
                </a:lnTo>
                <a:lnTo>
                  <a:pt x="85776" y="109324"/>
                </a:lnTo>
                <a:lnTo>
                  <a:pt x="89137" y="139203"/>
                </a:lnTo>
                <a:lnTo>
                  <a:pt x="92514" y="110844"/>
                </a:lnTo>
                <a:lnTo>
                  <a:pt x="95876" y="101312"/>
                </a:lnTo>
                <a:lnTo>
                  <a:pt x="99513" y="188794"/>
                </a:lnTo>
                <a:lnTo>
                  <a:pt x="102882" y="118856"/>
                </a:lnTo>
                <a:lnTo>
                  <a:pt x="106244" y="189863"/>
                </a:lnTo>
                <a:lnTo>
                  <a:pt x="109605" y="189000"/>
                </a:lnTo>
                <a:lnTo>
                  <a:pt x="113257" y="134658"/>
                </a:lnTo>
                <a:lnTo>
                  <a:pt x="116611" y="192460"/>
                </a:lnTo>
                <a:lnTo>
                  <a:pt x="119973" y="166263"/>
                </a:lnTo>
                <a:lnTo>
                  <a:pt x="123335" y="168218"/>
                </a:lnTo>
                <a:lnTo>
                  <a:pt x="126712" y="169722"/>
                </a:lnTo>
                <a:lnTo>
                  <a:pt x="130348" y="189863"/>
                </a:lnTo>
                <a:lnTo>
                  <a:pt x="133710" y="192253"/>
                </a:lnTo>
                <a:lnTo>
                  <a:pt x="137079" y="172334"/>
                </a:lnTo>
                <a:lnTo>
                  <a:pt x="140441" y="146351"/>
                </a:lnTo>
                <a:lnTo>
                  <a:pt x="144085" y="168432"/>
                </a:lnTo>
                <a:lnTo>
                  <a:pt x="147455" y="144190"/>
                </a:lnTo>
                <a:lnTo>
                  <a:pt x="150816" y="174931"/>
                </a:lnTo>
                <a:lnTo>
                  <a:pt x="154186" y="170379"/>
                </a:lnTo>
                <a:lnTo>
                  <a:pt x="157540" y="171907"/>
                </a:lnTo>
                <a:lnTo>
                  <a:pt x="161184" y="175137"/>
                </a:lnTo>
                <a:lnTo>
                  <a:pt x="164553" y="193323"/>
                </a:lnTo>
                <a:lnTo>
                  <a:pt x="167915" y="169722"/>
                </a:lnTo>
                <a:lnTo>
                  <a:pt x="171277" y="170158"/>
                </a:lnTo>
                <a:lnTo>
                  <a:pt x="174929" y="122110"/>
                </a:lnTo>
                <a:lnTo>
                  <a:pt x="178290" y="192681"/>
                </a:lnTo>
                <a:lnTo>
                  <a:pt x="181652" y="160848"/>
                </a:lnTo>
                <a:lnTo>
                  <a:pt x="185014" y="110623"/>
                </a:lnTo>
                <a:lnTo>
                  <a:pt x="188658" y="85082"/>
                </a:lnTo>
                <a:lnTo>
                  <a:pt x="192020" y="135957"/>
                </a:lnTo>
                <a:lnTo>
                  <a:pt x="195381" y="161504"/>
                </a:lnTo>
                <a:lnTo>
                  <a:pt x="198743" y="158258"/>
                </a:lnTo>
                <a:lnTo>
                  <a:pt x="202112" y="135086"/>
                </a:lnTo>
                <a:lnTo>
                  <a:pt x="205749" y="96126"/>
                </a:lnTo>
                <a:lnTo>
                  <a:pt x="209111" y="197668"/>
                </a:lnTo>
                <a:lnTo>
                  <a:pt x="212488" y="117336"/>
                </a:lnTo>
                <a:lnTo>
                  <a:pt x="215849" y="94393"/>
                </a:lnTo>
                <a:lnTo>
                  <a:pt x="219486" y="142892"/>
                </a:lnTo>
                <a:lnTo>
                  <a:pt x="222855" y="111921"/>
                </a:lnTo>
                <a:lnTo>
                  <a:pt x="226217" y="134223"/>
                </a:lnTo>
                <a:lnTo>
                  <a:pt x="229586" y="169516"/>
                </a:lnTo>
                <a:lnTo>
                  <a:pt x="233231" y="82493"/>
                </a:lnTo>
                <a:lnTo>
                  <a:pt x="236592" y="111486"/>
                </a:lnTo>
                <a:lnTo>
                  <a:pt x="239962" y="105864"/>
                </a:lnTo>
                <a:lnTo>
                  <a:pt x="243323" y="135957"/>
                </a:lnTo>
                <a:lnTo>
                  <a:pt x="246677" y="110195"/>
                </a:lnTo>
                <a:lnTo>
                  <a:pt x="250329" y="166263"/>
                </a:lnTo>
                <a:lnTo>
                  <a:pt x="253691" y="110623"/>
                </a:lnTo>
                <a:lnTo>
                  <a:pt x="257053" y="111058"/>
                </a:lnTo>
                <a:lnTo>
                  <a:pt x="260414" y="84861"/>
                </a:lnTo>
                <a:lnTo>
                  <a:pt x="264066" y="81836"/>
                </a:lnTo>
                <a:lnTo>
                  <a:pt x="267428" y="85296"/>
                </a:lnTo>
                <a:lnTo>
                  <a:pt x="270790" y="115396"/>
                </a:lnTo>
                <a:lnTo>
                  <a:pt x="274151" y="137255"/>
                </a:lnTo>
                <a:lnTo>
                  <a:pt x="277521" y="83135"/>
                </a:lnTo>
                <a:lnTo>
                  <a:pt x="281157" y="101542"/>
                </a:lnTo>
                <a:lnTo>
                  <a:pt x="284519" y="105864"/>
                </a:lnTo>
                <a:lnTo>
                  <a:pt x="291258" y="156746"/>
                </a:lnTo>
                <a:lnTo>
                  <a:pt x="294894" y="242257"/>
                </a:lnTo>
                <a:lnTo>
                  <a:pt x="298264" y="334489"/>
                </a:lnTo>
                <a:lnTo>
                  <a:pt x="301633" y="470232"/>
                </a:lnTo>
                <a:lnTo>
                  <a:pt x="304995" y="375839"/>
                </a:lnTo>
                <a:lnTo>
                  <a:pt x="308356" y="294865"/>
                </a:lnTo>
                <a:lnTo>
                  <a:pt x="312008" y="333618"/>
                </a:lnTo>
                <a:lnTo>
                  <a:pt x="315370" y="303740"/>
                </a:lnTo>
                <a:lnTo>
                  <a:pt x="318732" y="332755"/>
                </a:lnTo>
                <a:lnTo>
                  <a:pt x="322086" y="301800"/>
                </a:lnTo>
                <a:lnTo>
                  <a:pt x="325738" y="335352"/>
                </a:lnTo>
                <a:lnTo>
                  <a:pt x="329099" y="368262"/>
                </a:lnTo>
                <a:lnTo>
                  <a:pt x="332461" y="374105"/>
                </a:lnTo>
                <a:lnTo>
                  <a:pt x="335823" y="349435"/>
                </a:lnTo>
                <a:lnTo>
                  <a:pt x="339467" y="304396"/>
                </a:lnTo>
                <a:lnTo>
                  <a:pt x="342829" y="276038"/>
                </a:lnTo>
                <a:lnTo>
                  <a:pt x="346190" y="339247"/>
                </a:lnTo>
                <a:lnTo>
                  <a:pt x="349560" y="331892"/>
                </a:lnTo>
                <a:lnTo>
                  <a:pt x="352921" y="306130"/>
                </a:lnTo>
                <a:lnTo>
                  <a:pt x="356566" y="314348"/>
                </a:lnTo>
                <a:lnTo>
                  <a:pt x="359935" y="342722"/>
                </a:lnTo>
                <a:lnTo>
                  <a:pt x="363297" y="291405"/>
                </a:lnTo>
                <a:lnTo>
                  <a:pt x="366666" y="342500"/>
                </a:lnTo>
                <a:lnTo>
                  <a:pt x="370310" y="340560"/>
                </a:lnTo>
                <a:lnTo>
                  <a:pt x="373672" y="346617"/>
                </a:lnTo>
                <a:lnTo>
                  <a:pt x="377034" y="297461"/>
                </a:lnTo>
                <a:lnTo>
                  <a:pt x="380395" y="325835"/>
                </a:lnTo>
                <a:lnTo>
                  <a:pt x="384040" y="271264"/>
                </a:lnTo>
                <a:lnTo>
                  <a:pt x="387409" y="326698"/>
                </a:lnTo>
                <a:lnTo>
                  <a:pt x="390771" y="329073"/>
                </a:lnTo>
                <a:lnTo>
                  <a:pt x="394132" y="277336"/>
                </a:lnTo>
                <a:lnTo>
                  <a:pt x="397494" y="243777"/>
                </a:lnTo>
                <a:lnTo>
                  <a:pt x="401146" y="291840"/>
                </a:lnTo>
                <a:lnTo>
                  <a:pt x="404508" y="328203"/>
                </a:lnTo>
                <a:lnTo>
                  <a:pt x="407869" y="329501"/>
                </a:lnTo>
                <a:lnTo>
                  <a:pt x="411239" y="280368"/>
                </a:lnTo>
                <a:lnTo>
                  <a:pt x="414875" y="313707"/>
                </a:lnTo>
                <a:lnTo>
                  <a:pt x="418237" y="332327"/>
                </a:lnTo>
                <a:lnTo>
                  <a:pt x="421606" y="313913"/>
                </a:lnTo>
                <a:lnTo>
                  <a:pt x="424968" y="339674"/>
                </a:lnTo>
                <a:lnTo>
                  <a:pt x="428337" y="231007"/>
                </a:lnTo>
                <a:lnTo>
                  <a:pt x="431982" y="289885"/>
                </a:lnTo>
                <a:lnTo>
                  <a:pt x="435343" y="237285"/>
                </a:lnTo>
                <a:lnTo>
                  <a:pt x="438713" y="228410"/>
                </a:lnTo>
                <a:lnTo>
                  <a:pt x="442074" y="255905"/>
                </a:lnTo>
                <a:lnTo>
                  <a:pt x="445711" y="247893"/>
                </a:lnTo>
                <a:lnTo>
                  <a:pt x="449080" y="233810"/>
                </a:lnTo>
                <a:lnTo>
                  <a:pt x="452442" y="260228"/>
                </a:lnTo>
                <a:lnTo>
                  <a:pt x="455804" y="207185"/>
                </a:lnTo>
                <a:lnTo>
                  <a:pt x="459165" y="216060"/>
                </a:lnTo>
                <a:lnTo>
                  <a:pt x="462817" y="235329"/>
                </a:lnTo>
                <a:lnTo>
                  <a:pt x="466171" y="203290"/>
                </a:lnTo>
                <a:lnTo>
                  <a:pt x="469533" y="212165"/>
                </a:lnTo>
                <a:lnTo>
                  <a:pt x="472895" y="207613"/>
                </a:lnTo>
                <a:lnTo>
                  <a:pt x="476547" y="189657"/>
                </a:lnTo>
                <a:lnTo>
                  <a:pt x="479908" y="185968"/>
                </a:lnTo>
                <a:lnTo>
                  <a:pt x="483270" y="169516"/>
                </a:lnTo>
                <a:lnTo>
                  <a:pt x="486639" y="161283"/>
                </a:lnTo>
                <a:lnTo>
                  <a:pt x="490284" y="212600"/>
                </a:lnTo>
                <a:lnTo>
                  <a:pt x="493645" y="237063"/>
                </a:lnTo>
                <a:lnTo>
                  <a:pt x="497015" y="134017"/>
                </a:lnTo>
                <a:lnTo>
                  <a:pt x="500384" y="181423"/>
                </a:lnTo>
                <a:lnTo>
                  <a:pt x="503746" y="149811"/>
                </a:lnTo>
                <a:lnTo>
                  <a:pt x="507390" y="161077"/>
                </a:lnTo>
                <a:lnTo>
                  <a:pt x="510752" y="190298"/>
                </a:lnTo>
                <a:lnTo>
                  <a:pt x="514113" y="131420"/>
                </a:lnTo>
                <a:lnTo>
                  <a:pt x="517475" y="182286"/>
                </a:lnTo>
                <a:lnTo>
                  <a:pt x="521127" y="178170"/>
                </a:lnTo>
                <a:lnTo>
                  <a:pt x="524489" y="118856"/>
                </a:lnTo>
                <a:lnTo>
                  <a:pt x="527850" y="157823"/>
                </a:lnTo>
                <a:lnTo>
                  <a:pt x="531212" y="127945"/>
                </a:lnTo>
                <a:lnTo>
                  <a:pt x="534864" y="150468"/>
                </a:lnTo>
                <a:lnTo>
                  <a:pt x="538226" y="155448"/>
                </a:lnTo>
                <a:lnTo>
                  <a:pt x="541580" y="118199"/>
                </a:lnTo>
                <a:lnTo>
                  <a:pt x="544941" y="134223"/>
                </a:lnTo>
                <a:lnTo>
                  <a:pt x="548311" y="172770"/>
                </a:lnTo>
                <a:lnTo>
                  <a:pt x="551955" y="203290"/>
                </a:lnTo>
                <a:lnTo>
                  <a:pt x="555317" y="144831"/>
                </a:lnTo>
                <a:lnTo>
                  <a:pt x="558686" y="166492"/>
                </a:lnTo>
                <a:lnTo>
                  <a:pt x="562048" y="151766"/>
                </a:lnTo>
                <a:lnTo>
                  <a:pt x="565684" y="174068"/>
                </a:lnTo>
                <a:lnTo>
                  <a:pt x="569054" y="171250"/>
                </a:lnTo>
                <a:lnTo>
                  <a:pt x="572415" y="192460"/>
                </a:lnTo>
                <a:lnTo>
                  <a:pt x="575792" y="166263"/>
                </a:lnTo>
                <a:lnTo>
                  <a:pt x="579154" y="161718"/>
                </a:lnTo>
                <a:lnTo>
                  <a:pt x="582791" y="173847"/>
                </a:lnTo>
                <a:lnTo>
                  <a:pt x="586160" y="184448"/>
                </a:lnTo>
                <a:lnTo>
                  <a:pt x="589522" y="214326"/>
                </a:lnTo>
                <a:lnTo>
                  <a:pt x="592883" y="207406"/>
                </a:lnTo>
                <a:lnTo>
                  <a:pt x="596528" y="218657"/>
                </a:lnTo>
                <a:lnTo>
                  <a:pt x="599889" y="163460"/>
                </a:lnTo>
                <a:lnTo>
                  <a:pt x="603251" y="187266"/>
                </a:lnTo>
                <a:lnTo>
                  <a:pt x="606613" y="239018"/>
                </a:lnTo>
                <a:lnTo>
                  <a:pt x="609982" y="185105"/>
                </a:lnTo>
                <a:lnTo>
                  <a:pt x="613626" y="155883"/>
                </a:lnTo>
                <a:lnTo>
                  <a:pt x="616988" y="187266"/>
                </a:lnTo>
                <a:lnTo>
                  <a:pt x="620357" y="167790"/>
                </a:lnTo>
                <a:lnTo>
                  <a:pt x="623719" y="215624"/>
                </a:lnTo>
                <a:lnTo>
                  <a:pt x="627363" y="206750"/>
                </a:lnTo>
                <a:lnTo>
                  <a:pt x="630733" y="232084"/>
                </a:lnTo>
                <a:lnTo>
                  <a:pt x="634087" y="209346"/>
                </a:lnTo>
                <a:lnTo>
                  <a:pt x="637456" y="207185"/>
                </a:lnTo>
                <a:lnTo>
                  <a:pt x="641100" y="176665"/>
                </a:lnTo>
                <a:lnTo>
                  <a:pt x="644462" y="233810"/>
                </a:lnTo>
                <a:lnTo>
                  <a:pt x="647831" y="173205"/>
                </a:lnTo>
                <a:lnTo>
                  <a:pt x="651193" y="169516"/>
                </a:lnTo>
                <a:lnTo>
                  <a:pt x="654555" y="148948"/>
                </a:lnTo>
                <a:lnTo>
                  <a:pt x="658207" y="146787"/>
                </a:lnTo>
                <a:lnTo>
                  <a:pt x="661568" y="174710"/>
                </a:lnTo>
                <a:lnTo>
                  <a:pt x="664930" y="170815"/>
                </a:lnTo>
                <a:lnTo>
                  <a:pt x="668292" y="195713"/>
                </a:lnTo>
                <a:lnTo>
                  <a:pt x="671936" y="150247"/>
                </a:lnTo>
                <a:lnTo>
                  <a:pt x="675298" y="173411"/>
                </a:lnTo>
                <a:lnTo>
                  <a:pt x="678660" y="247237"/>
                </a:lnTo>
                <a:lnTo>
                  <a:pt x="682021" y="195278"/>
                </a:lnTo>
                <a:lnTo>
                  <a:pt x="685666" y="143961"/>
                </a:lnTo>
                <a:lnTo>
                  <a:pt x="689027" y="226668"/>
                </a:lnTo>
                <a:lnTo>
                  <a:pt x="692389" y="170379"/>
                </a:lnTo>
                <a:lnTo>
                  <a:pt x="695766" y="221475"/>
                </a:lnTo>
                <a:lnTo>
                  <a:pt x="699135" y="171036"/>
                </a:lnTo>
                <a:lnTo>
                  <a:pt x="702764" y="171678"/>
                </a:lnTo>
                <a:lnTo>
                  <a:pt x="706134" y="229273"/>
                </a:lnTo>
                <a:lnTo>
                  <a:pt x="709510" y="204810"/>
                </a:lnTo>
                <a:lnTo>
                  <a:pt x="712865" y="181209"/>
                </a:lnTo>
                <a:lnTo>
                  <a:pt x="716509" y="231213"/>
                </a:lnTo>
                <a:lnTo>
                  <a:pt x="719878" y="185311"/>
                </a:lnTo>
                <a:lnTo>
                  <a:pt x="723240" y="231870"/>
                </a:lnTo>
                <a:lnTo>
                  <a:pt x="726602" y="134880"/>
                </a:lnTo>
                <a:lnTo>
                  <a:pt x="729956" y="234673"/>
                </a:lnTo>
                <a:lnTo>
                  <a:pt x="733608" y="186838"/>
                </a:lnTo>
                <a:lnTo>
                  <a:pt x="736969" y="166263"/>
                </a:lnTo>
                <a:lnTo>
                  <a:pt x="740331" y="245732"/>
                </a:lnTo>
                <a:lnTo>
                  <a:pt x="743693" y="140501"/>
                </a:lnTo>
                <a:lnTo>
                  <a:pt x="747345" y="224728"/>
                </a:lnTo>
                <a:lnTo>
                  <a:pt x="750706" y="164101"/>
                </a:lnTo>
                <a:lnTo>
                  <a:pt x="754068" y="216923"/>
                </a:lnTo>
                <a:lnTo>
                  <a:pt x="757437" y="192681"/>
                </a:lnTo>
                <a:lnTo>
                  <a:pt x="761074" y="171471"/>
                </a:lnTo>
                <a:lnTo>
                  <a:pt x="764436" y="168432"/>
                </a:lnTo>
                <a:lnTo>
                  <a:pt x="767805" y="190298"/>
                </a:lnTo>
                <a:lnTo>
                  <a:pt x="771167" y="193979"/>
                </a:lnTo>
                <a:lnTo>
                  <a:pt x="774536" y="164101"/>
                </a:lnTo>
                <a:lnTo>
                  <a:pt x="778180" y="187266"/>
                </a:lnTo>
                <a:lnTo>
                  <a:pt x="781542" y="142892"/>
                </a:lnTo>
                <a:lnTo>
                  <a:pt x="784911" y="186838"/>
                </a:lnTo>
                <a:lnTo>
                  <a:pt x="788273" y="188137"/>
                </a:lnTo>
                <a:lnTo>
                  <a:pt x="791910" y="203947"/>
                </a:lnTo>
                <a:lnTo>
                  <a:pt x="795287" y="179262"/>
                </a:lnTo>
                <a:lnTo>
                  <a:pt x="798648" y="256974"/>
                </a:lnTo>
                <a:lnTo>
                  <a:pt x="802002" y="179262"/>
                </a:lnTo>
                <a:lnTo>
                  <a:pt x="805364" y="178826"/>
                </a:lnTo>
                <a:lnTo>
                  <a:pt x="809016" y="230785"/>
                </a:lnTo>
                <a:lnTo>
                  <a:pt x="812378" y="178826"/>
                </a:lnTo>
                <a:lnTo>
                  <a:pt x="815739" y="202198"/>
                </a:lnTo>
                <a:lnTo>
                  <a:pt x="819109" y="150674"/>
                </a:lnTo>
                <a:lnTo>
                  <a:pt x="822745" y="154134"/>
                </a:lnTo>
                <a:lnTo>
                  <a:pt x="826107" y="183149"/>
                </a:lnTo>
                <a:lnTo>
                  <a:pt x="829476" y="167561"/>
                </a:lnTo>
                <a:lnTo>
                  <a:pt x="832838" y="152629"/>
                </a:lnTo>
                <a:lnTo>
                  <a:pt x="836482" y="171250"/>
                </a:lnTo>
                <a:lnTo>
                  <a:pt x="839852" y="120590"/>
                </a:lnTo>
                <a:lnTo>
                  <a:pt x="843213" y="174068"/>
                </a:lnTo>
                <a:lnTo>
                  <a:pt x="846583" y="173411"/>
                </a:lnTo>
                <a:lnTo>
                  <a:pt x="849944" y="191383"/>
                </a:lnTo>
                <a:lnTo>
                  <a:pt x="853581" y="187495"/>
                </a:lnTo>
                <a:lnTo>
                  <a:pt x="856950" y="169952"/>
                </a:lnTo>
                <a:lnTo>
                  <a:pt x="860312" y="220612"/>
                </a:lnTo>
                <a:lnTo>
                  <a:pt x="863674" y="140730"/>
                </a:lnTo>
                <a:lnTo>
                  <a:pt x="867326" y="241615"/>
                </a:lnTo>
                <a:lnTo>
                  <a:pt x="870687" y="163238"/>
                </a:lnTo>
                <a:lnTo>
                  <a:pt x="874049" y="114968"/>
                </a:lnTo>
                <a:lnTo>
                  <a:pt x="877411" y="193116"/>
                </a:lnTo>
                <a:lnTo>
                  <a:pt x="880772" y="60619"/>
                </a:lnTo>
                <a:lnTo>
                  <a:pt x="884424" y="159343"/>
                </a:lnTo>
                <a:lnTo>
                  <a:pt x="887786" y="184883"/>
                </a:lnTo>
                <a:lnTo>
                  <a:pt x="891148" y="157388"/>
                </a:lnTo>
                <a:lnTo>
                  <a:pt x="894509" y="159984"/>
                </a:lnTo>
                <a:lnTo>
                  <a:pt x="898154" y="158908"/>
                </a:lnTo>
                <a:lnTo>
                  <a:pt x="901515" y="127945"/>
                </a:lnTo>
                <a:lnTo>
                  <a:pt x="904885" y="158258"/>
                </a:lnTo>
                <a:lnTo>
                  <a:pt x="908254" y="153706"/>
                </a:lnTo>
                <a:lnTo>
                  <a:pt x="911883" y="181209"/>
                </a:lnTo>
                <a:lnTo>
                  <a:pt x="915260" y="138340"/>
                </a:lnTo>
                <a:lnTo>
                  <a:pt x="918629" y="162803"/>
                </a:lnTo>
                <a:lnTo>
                  <a:pt x="921991" y="138118"/>
                </a:lnTo>
                <a:lnTo>
                  <a:pt x="925353" y="169081"/>
                </a:lnTo>
                <a:lnTo>
                  <a:pt x="928997" y="165193"/>
                </a:lnTo>
                <a:lnTo>
                  <a:pt x="932359" y="143098"/>
                </a:lnTo>
                <a:lnTo>
                  <a:pt x="935720" y="147871"/>
                </a:lnTo>
                <a:lnTo>
                  <a:pt x="939082" y="167561"/>
                </a:lnTo>
                <a:lnTo>
                  <a:pt x="942734" y="171471"/>
                </a:lnTo>
                <a:lnTo>
                  <a:pt x="946088" y="171021"/>
                </a:lnTo>
                <a:lnTo>
                  <a:pt x="949450" y="201128"/>
                </a:lnTo>
                <a:lnTo>
                  <a:pt x="952811" y="206108"/>
                </a:lnTo>
                <a:lnTo>
                  <a:pt x="956188" y="123614"/>
                </a:lnTo>
                <a:lnTo>
                  <a:pt x="959825" y="171021"/>
                </a:lnTo>
                <a:lnTo>
                  <a:pt x="963187" y="125348"/>
                </a:lnTo>
                <a:lnTo>
                  <a:pt x="966556" y="154363"/>
                </a:lnTo>
                <a:lnTo>
                  <a:pt x="969918" y="172976"/>
                </a:lnTo>
                <a:lnTo>
                  <a:pt x="973562" y="182943"/>
                </a:lnTo>
                <a:lnTo>
                  <a:pt x="976931" y="184669"/>
                </a:lnTo>
                <a:lnTo>
                  <a:pt x="980285" y="179483"/>
                </a:lnTo>
                <a:lnTo>
                  <a:pt x="983662" y="119070"/>
                </a:lnTo>
                <a:lnTo>
                  <a:pt x="987299" y="148307"/>
                </a:lnTo>
                <a:lnTo>
                  <a:pt x="990661" y="120590"/>
                </a:lnTo>
                <a:lnTo>
                  <a:pt x="994030" y="205245"/>
                </a:lnTo>
                <a:lnTo>
                  <a:pt x="997392" y="147436"/>
                </a:lnTo>
                <a:lnTo>
                  <a:pt x="1000753" y="166492"/>
                </a:lnTo>
                <a:lnTo>
                  <a:pt x="1004405" y="167133"/>
                </a:lnTo>
                <a:lnTo>
                  <a:pt x="1007767" y="222338"/>
                </a:lnTo>
                <a:lnTo>
                  <a:pt x="1011129" y="176008"/>
                </a:lnTo>
                <a:lnTo>
                  <a:pt x="1014490" y="110416"/>
                </a:lnTo>
                <a:lnTo>
                  <a:pt x="1018142" y="169295"/>
                </a:lnTo>
                <a:lnTo>
                  <a:pt x="1021496" y="119070"/>
                </a:lnTo>
                <a:lnTo>
                  <a:pt x="1024858" y="190520"/>
                </a:lnTo>
                <a:lnTo>
                  <a:pt x="1028227" y="113219"/>
                </a:lnTo>
                <a:lnTo>
                  <a:pt x="1031589" y="156746"/>
                </a:lnTo>
                <a:lnTo>
                  <a:pt x="1035233" y="161283"/>
                </a:lnTo>
                <a:lnTo>
                  <a:pt x="1038603" y="145053"/>
                </a:lnTo>
                <a:lnTo>
                  <a:pt x="1041964" y="132718"/>
                </a:lnTo>
                <a:lnTo>
                  <a:pt x="1045334" y="135315"/>
                </a:lnTo>
                <a:lnTo>
                  <a:pt x="1048970" y="193116"/>
                </a:lnTo>
                <a:lnTo>
                  <a:pt x="1052332" y="131198"/>
                </a:lnTo>
                <a:lnTo>
                  <a:pt x="1055709" y="108461"/>
                </a:lnTo>
                <a:lnTo>
                  <a:pt x="1059071" y="206314"/>
                </a:lnTo>
                <a:lnTo>
                  <a:pt x="1062707" y="180125"/>
                </a:lnTo>
                <a:lnTo>
                  <a:pt x="1066077" y="187266"/>
                </a:lnTo>
                <a:lnTo>
                  <a:pt x="1069438" y="169516"/>
                </a:lnTo>
                <a:lnTo>
                  <a:pt x="1072800" y="183378"/>
                </a:lnTo>
                <a:lnTo>
                  <a:pt x="1076162" y="199830"/>
                </a:lnTo>
                <a:lnTo>
                  <a:pt x="1079806" y="178170"/>
                </a:lnTo>
                <a:lnTo>
                  <a:pt x="1083168" y="176008"/>
                </a:lnTo>
                <a:lnTo>
                  <a:pt x="1086529" y="172548"/>
                </a:lnTo>
                <a:lnTo>
                  <a:pt x="1089906" y="127303"/>
                </a:lnTo>
                <a:lnTo>
                  <a:pt x="1093543" y="149811"/>
                </a:lnTo>
                <a:lnTo>
                  <a:pt x="1096905" y="174068"/>
                </a:lnTo>
                <a:lnTo>
                  <a:pt x="1100274" y="179262"/>
                </a:lnTo>
                <a:lnTo>
                  <a:pt x="1103636" y="141593"/>
                </a:lnTo>
                <a:lnTo>
                  <a:pt x="1107005" y="194621"/>
                </a:lnTo>
                <a:lnTo>
                  <a:pt x="1110642" y="140073"/>
                </a:lnTo>
                <a:lnTo>
                  <a:pt x="1114003" y="141799"/>
                </a:lnTo>
                <a:lnTo>
                  <a:pt x="1117373" y="172770"/>
                </a:lnTo>
                <a:lnTo>
                  <a:pt x="1120734" y="142028"/>
                </a:lnTo>
                <a:lnTo>
                  <a:pt x="1124379" y="117336"/>
                </a:lnTo>
                <a:lnTo>
                  <a:pt x="1127748" y="165835"/>
                </a:lnTo>
                <a:lnTo>
                  <a:pt x="1131110" y="122530"/>
                </a:lnTo>
                <a:lnTo>
                  <a:pt x="1134471" y="116901"/>
                </a:lnTo>
                <a:lnTo>
                  <a:pt x="1137833" y="118634"/>
                </a:lnTo>
                <a:lnTo>
                  <a:pt x="1141485" y="112784"/>
                </a:lnTo>
                <a:lnTo>
                  <a:pt x="1144847" y="79881"/>
                </a:lnTo>
                <a:lnTo>
                  <a:pt x="1148208" y="118428"/>
                </a:lnTo>
                <a:lnTo>
                  <a:pt x="1151562" y="87022"/>
                </a:lnTo>
                <a:lnTo>
                  <a:pt x="1155214" y="158686"/>
                </a:lnTo>
                <a:lnTo>
                  <a:pt x="1158576" y="78583"/>
                </a:lnTo>
                <a:lnTo>
                  <a:pt x="1161938" y="126868"/>
                </a:lnTo>
                <a:lnTo>
                  <a:pt x="1165307" y="77284"/>
                </a:lnTo>
                <a:lnTo>
                  <a:pt x="1168944" y="109118"/>
                </a:lnTo>
                <a:lnTo>
                  <a:pt x="1172305" y="53906"/>
                </a:lnTo>
                <a:lnTo>
                  <a:pt x="1175682" y="134017"/>
                </a:lnTo>
                <a:lnTo>
                  <a:pt x="1179052" y="47834"/>
                </a:lnTo>
                <a:lnTo>
                  <a:pt x="1182413" y="74688"/>
                </a:lnTo>
                <a:lnTo>
                  <a:pt x="1186050" y="48269"/>
                </a:lnTo>
                <a:lnTo>
                  <a:pt x="1189419" y="97425"/>
                </a:lnTo>
                <a:lnTo>
                  <a:pt x="1192781" y="83792"/>
                </a:lnTo>
                <a:lnTo>
                  <a:pt x="1196143" y="111921"/>
                </a:lnTo>
                <a:lnTo>
                  <a:pt x="1199779" y="77720"/>
                </a:lnTo>
                <a:lnTo>
                  <a:pt x="1203156" y="48926"/>
                </a:lnTo>
                <a:lnTo>
                  <a:pt x="1206518" y="19483"/>
                </a:lnTo>
                <a:lnTo>
                  <a:pt x="1209880" y="70365"/>
                </a:lnTo>
                <a:lnTo>
                  <a:pt x="1213524" y="48491"/>
                </a:lnTo>
                <a:lnTo>
                  <a:pt x="1216886" y="76208"/>
                </a:lnTo>
                <a:lnTo>
                  <a:pt x="1220247" y="126432"/>
                </a:lnTo>
                <a:lnTo>
                  <a:pt x="1223609" y="45031"/>
                </a:lnTo>
                <a:lnTo>
                  <a:pt x="1226978" y="16886"/>
                </a:lnTo>
                <a:lnTo>
                  <a:pt x="1230623" y="105429"/>
                </a:lnTo>
                <a:lnTo>
                  <a:pt x="1233984" y="0"/>
                </a:lnTo>
                <a:lnTo>
                  <a:pt x="1237346" y="102405"/>
                </a:lnTo>
                <a:lnTo>
                  <a:pt x="1240708" y="122316"/>
                </a:lnTo>
                <a:lnTo>
                  <a:pt x="1244352" y="49789"/>
                </a:lnTo>
                <a:lnTo>
                  <a:pt x="1247721" y="48063"/>
                </a:lnTo>
                <a:lnTo>
                  <a:pt x="1251083" y="78804"/>
                </a:lnTo>
                <a:lnTo>
                  <a:pt x="1254452" y="46543"/>
                </a:lnTo>
                <a:lnTo>
                  <a:pt x="1257814" y="48705"/>
                </a:lnTo>
                <a:lnTo>
                  <a:pt x="1261458" y="95470"/>
                </a:lnTo>
                <a:lnTo>
                  <a:pt x="1264828" y="102840"/>
                </a:lnTo>
                <a:lnTo>
                  <a:pt x="1268189" y="46971"/>
                </a:lnTo>
                <a:lnTo>
                  <a:pt x="1271551" y="47628"/>
                </a:lnTo>
                <a:lnTo>
                  <a:pt x="1275203" y="20140"/>
                </a:lnTo>
                <a:lnTo>
                  <a:pt x="1278565" y="39830"/>
                </a:lnTo>
                <a:lnTo>
                  <a:pt x="1281919" y="76421"/>
                </a:lnTo>
                <a:lnTo>
                  <a:pt x="1285280" y="22943"/>
                </a:lnTo>
                <a:lnTo>
                  <a:pt x="1288650" y="43732"/>
                </a:lnTo>
                <a:lnTo>
                  <a:pt x="1292294" y="47406"/>
                </a:lnTo>
                <a:lnTo>
                  <a:pt x="1295656" y="51958"/>
                </a:lnTo>
                <a:lnTo>
                  <a:pt x="1299025" y="54120"/>
                </a:lnTo>
                <a:lnTo>
                  <a:pt x="1302387" y="78377"/>
                </a:lnTo>
                <a:lnTo>
                  <a:pt x="1306024" y="43732"/>
                </a:lnTo>
                <a:lnTo>
                  <a:pt x="1309393" y="76849"/>
                </a:lnTo>
                <a:lnTo>
                  <a:pt x="1312754" y="56503"/>
                </a:lnTo>
                <a:lnTo>
                  <a:pt x="1316131" y="86159"/>
                </a:lnTo>
                <a:lnTo>
                  <a:pt x="1319768" y="113219"/>
                </a:lnTo>
                <a:lnTo>
                  <a:pt x="1323130" y="35499"/>
                </a:lnTo>
                <a:lnTo>
                  <a:pt x="1326499" y="25983"/>
                </a:lnTo>
                <a:lnTo>
                  <a:pt x="1329861" y="115610"/>
                </a:lnTo>
                <a:lnTo>
                  <a:pt x="1333222" y="116259"/>
                </a:lnTo>
                <a:lnTo>
                  <a:pt x="1336874" y="108461"/>
                </a:lnTo>
                <a:lnTo>
                  <a:pt x="1340228" y="88550"/>
                </a:lnTo>
                <a:lnTo>
                  <a:pt x="1343590" y="63422"/>
                </a:lnTo>
                <a:lnTo>
                  <a:pt x="1346952" y="109981"/>
                </a:lnTo>
                <a:lnTo>
                  <a:pt x="1350604" y="88978"/>
                </a:lnTo>
                <a:lnTo>
                  <a:pt x="1353965" y="56075"/>
                </a:lnTo>
                <a:lnTo>
                  <a:pt x="1357327" y="90055"/>
                </a:lnTo>
                <a:lnTo>
                  <a:pt x="1360689" y="36797"/>
                </a:lnTo>
                <a:lnTo>
                  <a:pt x="1364341" y="140295"/>
                </a:lnTo>
                <a:lnTo>
                  <a:pt x="1367703" y="86816"/>
                </a:lnTo>
                <a:lnTo>
                  <a:pt x="1371057" y="112356"/>
                </a:lnTo>
                <a:lnTo>
                  <a:pt x="1374426" y="62353"/>
                </a:lnTo>
                <a:lnTo>
                  <a:pt x="1377803" y="87252"/>
                </a:lnTo>
                <a:lnTo>
                  <a:pt x="1381432" y="166263"/>
                </a:lnTo>
                <a:lnTo>
                  <a:pt x="1384801" y="134444"/>
                </a:lnTo>
                <a:lnTo>
                  <a:pt x="1388170" y="48926"/>
                </a:lnTo>
                <a:lnTo>
                  <a:pt x="1391532" y="47406"/>
                </a:lnTo>
                <a:lnTo>
                  <a:pt x="1395177" y="79446"/>
                </a:lnTo>
                <a:lnTo>
                  <a:pt x="1398546" y="94828"/>
                </a:lnTo>
                <a:lnTo>
                  <a:pt x="1401907" y="69929"/>
                </a:lnTo>
                <a:lnTo>
                  <a:pt x="1405269" y="69066"/>
                </a:lnTo>
                <a:lnTo>
                  <a:pt x="1408623" y="68410"/>
                </a:lnTo>
                <a:lnTo>
                  <a:pt x="1412275" y="69273"/>
                </a:lnTo>
                <a:lnTo>
                  <a:pt x="1415637" y="65377"/>
                </a:lnTo>
                <a:lnTo>
                  <a:pt x="1418999" y="87458"/>
                </a:lnTo>
                <a:lnTo>
                  <a:pt x="1422360" y="62131"/>
                </a:lnTo>
                <a:lnTo>
                  <a:pt x="1426012" y="61918"/>
                </a:lnTo>
                <a:lnTo>
                  <a:pt x="1429366" y="86159"/>
                </a:lnTo>
                <a:lnTo>
                  <a:pt x="1432728" y="88978"/>
                </a:lnTo>
                <a:lnTo>
                  <a:pt x="1436105" y="84219"/>
                </a:lnTo>
                <a:lnTo>
                  <a:pt x="1439467" y="62559"/>
                </a:lnTo>
                <a:lnTo>
                  <a:pt x="1443103" y="93308"/>
                </a:lnTo>
                <a:lnTo>
                  <a:pt x="1446473" y="67547"/>
                </a:lnTo>
                <a:lnTo>
                  <a:pt x="1449834" y="58458"/>
                </a:lnTo>
                <a:lnTo>
                  <a:pt x="1453204" y="65377"/>
                </a:lnTo>
                <a:lnTo>
                  <a:pt x="1456840" y="98066"/>
                </a:lnTo>
                <a:lnTo>
                  <a:pt x="1460202" y="98723"/>
                </a:lnTo>
                <a:lnTo>
                  <a:pt x="1463579" y="121659"/>
                </a:lnTo>
                <a:lnTo>
                  <a:pt x="1466941" y="47834"/>
                </a:lnTo>
                <a:lnTo>
                  <a:pt x="1470577" y="125783"/>
                </a:lnTo>
                <a:lnTo>
                  <a:pt x="1473947" y="50018"/>
                </a:lnTo>
                <a:lnTo>
                  <a:pt x="1477308" y="68410"/>
                </a:lnTo>
                <a:lnTo>
                  <a:pt x="1480670" y="76643"/>
                </a:lnTo>
                <a:lnTo>
                  <a:pt x="1484032" y="48063"/>
                </a:lnTo>
                <a:lnTo>
                  <a:pt x="1487684" y="150468"/>
                </a:lnTo>
                <a:lnTo>
                  <a:pt x="1491045" y="106300"/>
                </a:lnTo>
                <a:lnTo>
                  <a:pt x="1494399" y="99808"/>
                </a:lnTo>
                <a:lnTo>
                  <a:pt x="1497776" y="80538"/>
                </a:lnTo>
                <a:lnTo>
                  <a:pt x="1501413" y="108255"/>
                </a:lnTo>
                <a:lnTo>
                  <a:pt x="1504775" y="75345"/>
                </a:lnTo>
                <a:lnTo>
                  <a:pt x="1508144" y="128166"/>
                </a:lnTo>
                <a:lnTo>
                  <a:pt x="1511506" y="155883"/>
                </a:lnTo>
                <a:lnTo>
                  <a:pt x="1515150" y="90498"/>
                </a:lnTo>
                <a:lnTo>
                  <a:pt x="1518519" y="74909"/>
                </a:lnTo>
                <a:lnTo>
                  <a:pt x="1521881" y="100885"/>
                </a:lnTo>
                <a:lnTo>
                  <a:pt x="1525250" y="104345"/>
                </a:lnTo>
                <a:lnTo>
                  <a:pt x="1528612" y="72732"/>
                </a:lnTo>
                <a:lnTo>
                  <a:pt x="1532249" y="129900"/>
                </a:lnTo>
                <a:lnTo>
                  <a:pt x="1535626" y="99151"/>
                </a:lnTo>
                <a:lnTo>
                  <a:pt x="1538980" y="135315"/>
                </a:lnTo>
                <a:lnTo>
                  <a:pt x="1542341" y="159121"/>
                </a:lnTo>
                <a:lnTo>
                  <a:pt x="1545993" y="136178"/>
                </a:lnTo>
                <a:lnTo>
                  <a:pt x="1549355" y="130328"/>
                </a:lnTo>
                <a:lnTo>
                  <a:pt x="1552717" y="111715"/>
                </a:lnTo>
                <a:lnTo>
                  <a:pt x="1556078" y="161718"/>
                </a:lnTo>
                <a:lnTo>
                  <a:pt x="1559448" y="84219"/>
                </a:lnTo>
                <a:lnTo>
                  <a:pt x="1563084" y="141372"/>
                </a:lnTo>
                <a:lnTo>
                  <a:pt x="1566446" y="141593"/>
                </a:lnTo>
                <a:lnTo>
                  <a:pt x="1569823" y="168432"/>
                </a:lnTo>
                <a:lnTo>
                  <a:pt x="1573177" y="138996"/>
                </a:lnTo>
                <a:lnTo>
                  <a:pt x="1576821" y="170815"/>
                </a:lnTo>
                <a:lnTo>
                  <a:pt x="1580191" y="138775"/>
                </a:lnTo>
                <a:lnTo>
                  <a:pt x="1583552" y="138340"/>
                </a:lnTo>
                <a:lnTo>
                  <a:pt x="1586914" y="109760"/>
                </a:lnTo>
                <a:lnTo>
                  <a:pt x="1590283" y="158908"/>
                </a:lnTo>
                <a:lnTo>
                  <a:pt x="1593920" y="81836"/>
                </a:lnTo>
                <a:lnTo>
                  <a:pt x="1597282" y="157823"/>
                </a:lnTo>
                <a:lnTo>
                  <a:pt x="1600651" y="104138"/>
                </a:lnTo>
                <a:lnTo>
                  <a:pt x="1604013" y="156089"/>
                </a:lnTo>
                <a:lnTo>
                  <a:pt x="1607657" y="127303"/>
                </a:lnTo>
                <a:lnTo>
                  <a:pt x="1611026" y="99151"/>
                </a:lnTo>
                <a:lnTo>
                  <a:pt x="1614388" y="155448"/>
                </a:lnTo>
                <a:lnTo>
                  <a:pt x="1617750" y="74688"/>
                </a:lnTo>
                <a:lnTo>
                  <a:pt x="1621402" y="150674"/>
                </a:lnTo>
                <a:lnTo>
                  <a:pt x="1624763" y="96989"/>
                </a:lnTo>
                <a:lnTo>
                  <a:pt x="1628117" y="89841"/>
                </a:lnTo>
                <a:lnTo>
                  <a:pt x="1631487" y="71228"/>
                </a:lnTo>
                <a:lnTo>
                  <a:pt x="1634848" y="147008"/>
                </a:lnTo>
                <a:lnTo>
                  <a:pt x="1638493" y="115610"/>
                </a:lnTo>
                <a:lnTo>
                  <a:pt x="1641862" y="113655"/>
                </a:lnTo>
                <a:lnTo>
                  <a:pt x="1645224" y="115831"/>
                </a:lnTo>
                <a:lnTo>
                  <a:pt x="1648585" y="85953"/>
                </a:lnTo>
                <a:lnTo>
                  <a:pt x="1652237" y="134444"/>
                </a:lnTo>
                <a:lnTo>
                  <a:pt x="1655599" y="133581"/>
                </a:lnTo>
                <a:lnTo>
                  <a:pt x="1658961" y="128808"/>
                </a:lnTo>
                <a:lnTo>
                  <a:pt x="1662322" y="132283"/>
                </a:lnTo>
                <a:lnTo>
                  <a:pt x="1665967" y="102611"/>
                </a:lnTo>
                <a:lnTo>
                  <a:pt x="1669328" y="49132"/>
                </a:lnTo>
                <a:lnTo>
                  <a:pt x="1672698" y="125142"/>
                </a:lnTo>
                <a:lnTo>
                  <a:pt x="1676059" y="157181"/>
                </a:lnTo>
                <a:lnTo>
                  <a:pt x="1679421" y="53684"/>
                </a:lnTo>
                <a:lnTo>
                  <a:pt x="1683073" y="127074"/>
                </a:lnTo>
                <a:lnTo>
                  <a:pt x="1686435" y="100449"/>
                </a:lnTo>
                <a:lnTo>
                  <a:pt x="1689796" y="98288"/>
                </a:lnTo>
                <a:lnTo>
                  <a:pt x="1693166" y="126005"/>
                </a:lnTo>
                <a:lnTo>
                  <a:pt x="1696802" y="75551"/>
                </a:lnTo>
                <a:lnTo>
                  <a:pt x="1700164" y="104566"/>
                </a:lnTo>
                <a:lnTo>
                  <a:pt x="1703526" y="96989"/>
                </a:lnTo>
                <a:lnTo>
                  <a:pt x="1706895" y="129029"/>
                </a:lnTo>
                <a:lnTo>
                  <a:pt x="1710257" y="93094"/>
                </a:lnTo>
                <a:lnTo>
                  <a:pt x="1713893" y="204588"/>
                </a:lnTo>
                <a:lnTo>
                  <a:pt x="1717270" y="336871"/>
                </a:lnTo>
                <a:lnTo>
                  <a:pt x="1720624" y="450320"/>
                </a:lnTo>
                <a:lnTo>
                  <a:pt x="1723986" y="408100"/>
                </a:lnTo>
                <a:lnTo>
                  <a:pt x="1727638" y="411995"/>
                </a:lnTo>
                <a:lnTo>
                  <a:pt x="1731000" y="447288"/>
                </a:lnTo>
                <a:lnTo>
                  <a:pt x="1734361" y="391648"/>
                </a:lnTo>
                <a:lnTo>
                  <a:pt x="1737731" y="362633"/>
                </a:lnTo>
                <a:lnTo>
                  <a:pt x="1741375" y="342500"/>
                </a:lnTo>
                <a:lnTo>
                  <a:pt x="1744737" y="402028"/>
                </a:lnTo>
                <a:lnTo>
                  <a:pt x="1748106" y="406801"/>
                </a:lnTo>
                <a:lnTo>
                  <a:pt x="1751460" y="417189"/>
                </a:lnTo>
                <a:lnTo>
                  <a:pt x="1754822" y="386669"/>
                </a:lnTo>
                <a:lnTo>
                  <a:pt x="1758474" y="414592"/>
                </a:lnTo>
                <a:lnTo>
                  <a:pt x="1761835" y="363275"/>
                </a:lnTo>
                <a:lnTo>
                  <a:pt x="1765197" y="344883"/>
                </a:lnTo>
                <a:lnTo>
                  <a:pt x="1768566" y="399003"/>
                </a:lnTo>
                <a:lnTo>
                  <a:pt x="1772211" y="377358"/>
                </a:lnTo>
                <a:lnTo>
                  <a:pt x="1775572" y="321718"/>
                </a:lnTo>
                <a:lnTo>
                  <a:pt x="1778942" y="369782"/>
                </a:lnTo>
                <a:lnTo>
                  <a:pt x="1782303" y="374334"/>
                </a:lnTo>
                <a:lnTo>
                  <a:pt x="1785665" y="412209"/>
                </a:lnTo>
                <a:lnTo>
                  <a:pt x="1789317" y="354400"/>
                </a:lnTo>
                <a:lnTo>
                  <a:pt x="1792671" y="377565"/>
                </a:lnTo>
                <a:lnTo>
                  <a:pt x="1796033" y="346182"/>
                </a:lnTo>
                <a:lnTo>
                  <a:pt x="1799402" y="431479"/>
                </a:lnTo>
                <a:lnTo>
                  <a:pt x="1803046" y="347259"/>
                </a:lnTo>
                <a:lnTo>
                  <a:pt x="1806408" y="404854"/>
                </a:lnTo>
                <a:lnTo>
                  <a:pt x="1809777" y="376266"/>
                </a:lnTo>
                <a:lnTo>
                  <a:pt x="1813139" y="350298"/>
                </a:lnTo>
                <a:lnTo>
                  <a:pt x="1816776" y="405511"/>
                </a:lnTo>
                <a:lnTo>
                  <a:pt x="1820145" y="351161"/>
                </a:lnTo>
                <a:lnTo>
                  <a:pt x="1823507" y="406801"/>
                </a:lnTo>
                <a:lnTo>
                  <a:pt x="1826868" y="370424"/>
                </a:lnTo>
                <a:lnTo>
                  <a:pt x="1830245" y="405060"/>
                </a:lnTo>
                <a:lnTo>
                  <a:pt x="1833882" y="373899"/>
                </a:lnTo>
                <a:lnTo>
                  <a:pt x="1837244" y="317602"/>
                </a:lnTo>
                <a:lnTo>
                  <a:pt x="1840613" y="344020"/>
                </a:lnTo>
                <a:lnTo>
                  <a:pt x="1843975" y="371287"/>
                </a:lnTo>
                <a:lnTo>
                  <a:pt x="1847611" y="320199"/>
                </a:lnTo>
                <a:lnTo>
                  <a:pt x="1850981" y="374334"/>
                </a:lnTo>
                <a:lnTo>
                  <a:pt x="1854342" y="376060"/>
                </a:lnTo>
                <a:lnTo>
                  <a:pt x="1857704" y="296163"/>
                </a:lnTo>
                <a:lnTo>
                  <a:pt x="1861073" y="343150"/>
                </a:lnTo>
                <a:lnTo>
                  <a:pt x="1864718" y="319557"/>
                </a:lnTo>
                <a:lnTo>
                  <a:pt x="1868079" y="293360"/>
                </a:lnTo>
                <a:lnTo>
                  <a:pt x="1871449" y="297255"/>
                </a:lnTo>
                <a:lnTo>
                  <a:pt x="1874810" y="324972"/>
                </a:lnTo>
                <a:lnTo>
                  <a:pt x="1878455" y="348779"/>
                </a:lnTo>
                <a:lnTo>
                  <a:pt x="1881824" y="274297"/>
                </a:lnTo>
                <a:lnTo>
                  <a:pt x="1885178" y="335352"/>
                </a:lnTo>
                <a:lnTo>
                  <a:pt x="1888540" y="302876"/>
                </a:lnTo>
                <a:lnTo>
                  <a:pt x="1892192" y="276252"/>
                </a:lnTo>
                <a:lnTo>
                  <a:pt x="1895553" y="330158"/>
                </a:lnTo>
                <a:lnTo>
                  <a:pt x="1898915" y="282530"/>
                </a:lnTo>
                <a:lnTo>
                  <a:pt x="1902284" y="254607"/>
                </a:lnTo>
                <a:lnTo>
                  <a:pt x="1905646" y="283171"/>
                </a:lnTo>
                <a:lnTo>
                  <a:pt x="1909290" y="311973"/>
                </a:lnTo>
                <a:lnTo>
                  <a:pt x="1912660" y="339904"/>
                </a:lnTo>
                <a:lnTo>
                  <a:pt x="1916021" y="316510"/>
                </a:lnTo>
                <a:lnTo>
                  <a:pt x="1919383" y="292925"/>
                </a:lnTo>
                <a:lnTo>
                  <a:pt x="1923027" y="293360"/>
                </a:lnTo>
                <a:lnTo>
                  <a:pt x="1926389" y="316739"/>
                </a:lnTo>
                <a:lnTo>
                  <a:pt x="1929751" y="296163"/>
                </a:lnTo>
                <a:lnTo>
                  <a:pt x="1933112" y="294437"/>
                </a:lnTo>
                <a:lnTo>
                  <a:pt x="1936482" y="287082"/>
                </a:lnTo>
                <a:lnTo>
                  <a:pt x="1940118" y="318259"/>
                </a:lnTo>
                <a:lnTo>
                  <a:pt x="1943480" y="242906"/>
                </a:lnTo>
                <a:lnTo>
                  <a:pt x="1946857" y="292268"/>
                </a:lnTo>
                <a:lnTo>
                  <a:pt x="1950219" y="323445"/>
                </a:lnTo>
                <a:lnTo>
                  <a:pt x="1953855" y="267148"/>
                </a:lnTo>
                <a:lnTo>
                  <a:pt x="1957225" y="267805"/>
                </a:lnTo>
                <a:lnTo>
                  <a:pt x="1960586" y="298981"/>
                </a:lnTo>
                <a:lnTo>
                  <a:pt x="1963948" y="293139"/>
                </a:lnTo>
                <a:lnTo>
                  <a:pt x="1967599" y="269324"/>
                </a:lnTo>
                <a:lnTo>
                  <a:pt x="1970954" y="318686"/>
                </a:lnTo>
                <a:lnTo>
                  <a:pt x="1974316" y="235543"/>
                </a:lnTo>
                <a:lnTo>
                  <a:pt x="1977693" y="266285"/>
                </a:lnTo>
                <a:lnTo>
                  <a:pt x="1981047" y="289885"/>
                </a:lnTo>
                <a:lnTo>
                  <a:pt x="1984691" y="313485"/>
                </a:lnTo>
                <a:lnTo>
                  <a:pt x="1988060" y="285127"/>
                </a:lnTo>
                <a:lnTo>
                  <a:pt x="1991422" y="280796"/>
                </a:lnTo>
                <a:lnTo>
                  <a:pt x="1994784" y="262619"/>
                </a:lnTo>
                <a:lnTo>
                  <a:pt x="1998436" y="303969"/>
                </a:lnTo>
                <a:lnTo>
                  <a:pt x="2001797" y="303312"/>
                </a:lnTo>
                <a:lnTo>
                  <a:pt x="2005159" y="306336"/>
                </a:lnTo>
                <a:lnTo>
                  <a:pt x="2008521" y="304832"/>
                </a:lnTo>
                <a:lnTo>
                  <a:pt x="2011882" y="284035"/>
                </a:lnTo>
                <a:lnTo>
                  <a:pt x="2015527" y="279070"/>
                </a:lnTo>
                <a:lnTo>
                  <a:pt x="2018896" y="273655"/>
                </a:lnTo>
                <a:lnTo>
                  <a:pt x="2022258" y="247458"/>
                </a:lnTo>
                <a:lnTo>
                  <a:pt x="2025619" y="270623"/>
                </a:lnTo>
                <a:lnTo>
                  <a:pt x="2029271" y="241386"/>
                </a:lnTo>
                <a:lnTo>
                  <a:pt x="2032633" y="306993"/>
                </a:lnTo>
                <a:lnTo>
                  <a:pt x="2035995" y="301143"/>
                </a:lnTo>
                <a:lnTo>
                  <a:pt x="2039364" y="250696"/>
                </a:lnTo>
                <a:lnTo>
                  <a:pt x="2043001" y="296163"/>
                </a:lnTo>
                <a:lnTo>
                  <a:pt x="2046363" y="327340"/>
                </a:lnTo>
                <a:lnTo>
                  <a:pt x="2049739" y="269760"/>
                </a:lnTo>
                <a:lnTo>
                  <a:pt x="2053093" y="348779"/>
                </a:lnTo>
                <a:lnTo>
                  <a:pt x="2056455" y="233603"/>
                </a:lnTo>
                <a:lnTo>
                  <a:pt x="2060107" y="268240"/>
                </a:lnTo>
                <a:lnTo>
                  <a:pt x="2063469" y="319328"/>
                </a:lnTo>
                <a:lnTo>
                  <a:pt x="2066830" y="320855"/>
                </a:lnTo>
                <a:lnTo>
                  <a:pt x="2070200" y="232947"/>
                </a:lnTo>
                <a:lnTo>
                  <a:pt x="2073837" y="320855"/>
                </a:lnTo>
                <a:lnTo>
                  <a:pt x="2077198" y="315211"/>
                </a:lnTo>
                <a:lnTo>
                  <a:pt x="2080575" y="292482"/>
                </a:lnTo>
                <a:lnTo>
                  <a:pt x="2083929" y="342722"/>
                </a:lnTo>
                <a:lnTo>
                  <a:pt x="2087291" y="292482"/>
                </a:lnTo>
                <a:lnTo>
                  <a:pt x="2090943" y="324957"/>
                </a:lnTo>
                <a:lnTo>
                  <a:pt x="2094305" y="302876"/>
                </a:lnTo>
                <a:lnTo>
                  <a:pt x="2097666" y="302235"/>
                </a:lnTo>
                <a:lnTo>
                  <a:pt x="2101035" y="298324"/>
                </a:lnTo>
                <a:lnTo>
                  <a:pt x="2104672" y="302670"/>
                </a:lnTo>
                <a:lnTo>
                  <a:pt x="2108034" y="358952"/>
                </a:lnTo>
                <a:lnTo>
                  <a:pt x="2111403" y="277978"/>
                </a:lnTo>
                <a:lnTo>
                  <a:pt x="2114765" y="306130"/>
                </a:lnTo>
                <a:lnTo>
                  <a:pt x="2118409" y="308498"/>
                </a:lnTo>
                <a:lnTo>
                  <a:pt x="2121779" y="305695"/>
                </a:lnTo>
                <a:lnTo>
                  <a:pt x="2125140" y="308948"/>
                </a:lnTo>
                <a:lnTo>
                  <a:pt x="2128502" y="335573"/>
                </a:lnTo>
                <a:lnTo>
                  <a:pt x="2131863" y="308948"/>
                </a:lnTo>
                <a:lnTo>
                  <a:pt x="2135516" y="303312"/>
                </a:lnTo>
                <a:lnTo>
                  <a:pt x="2138877" y="328432"/>
                </a:lnTo>
                <a:lnTo>
                  <a:pt x="2142231" y="272135"/>
                </a:lnTo>
                <a:lnTo>
                  <a:pt x="2145601" y="305038"/>
                </a:lnTo>
                <a:lnTo>
                  <a:pt x="2149245" y="245503"/>
                </a:lnTo>
                <a:lnTo>
                  <a:pt x="2152607" y="253087"/>
                </a:lnTo>
                <a:lnTo>
                  <a:pt x="2155976" y="302441"/>
                </a:lnTo>
                <a:lnTo>
                  <a:pt x="2159338" y="297026"/>
                </a:lnTo>
                <a:lnTo>
                  <a:pt x="2162699" y="259136"/>
                </a:lnTo>
                <a:lnTo>
                  <a:pt x="2166351" y="263260"/>
                </a:lnTo>
                <a:lnTo>
                  <a:pt x="2169713" y="265849"/>
                </a:lnTo>
                <a:lnTo>
                  <a:pt x="2173067" y="286647"/>
                </a:lnTo>
                <a:lnTo>
                  <a:pt x="2176444" y="261526"/>
                </a:lnTo>
                <a:lnTo>
                  <a:pt x="2180081" y="296820"/>
                </a:lnTo>
                <a:lnTo>
                  <a:pt x="2183442" y="289022"/>
                </a:lnTo>
                <a:lnTo>
                  <a:pt x="2186812" y="291840"/>
                </a:lnTo>
                <a:lnTo>
                  <a:pt x="2190173" y="294437"/>
                </a:lnTo>
                <a:lnTo>
                  <a:pt x="2193810" y="321062"/>
                </a:lnTo>
                <a:lnTo>
                  <a:pt x="2197187" y="290106"/>
                </a:lnTo>
                <a:lnTo>
                  <a:pt x="2200541" y="292046"/>
                </a:lnTo>
                <a:lnTo>
                  <a:pt x="2203903" y="344883"/>
                </a:lnTo>
                <a:lnTo>
                  <a:pt x="2207280" y="297461"/>
                </a:lnTo>
                <a:lnTo>
                  <a:pt x="2210916" y="262825"/>
                </a:lnTo>
                <a:lnTo>
                  <a:pt x="2214278" y="291183"/>
                </a:lnTo>
                <a:lnTo>
                  <a:pt x="2217647" y="286425"/>
                </a:lnTo>
                <a:lnTo>
                  <a:pt x="2221009" y="290748"/>
                </a:lnTo>
                <a:lnTo>
                  <a:pt x="2224653" y="291840"/>
                </a:lnTo>
                <a:lnTo>
                  <a:pt x="2228015" y="290542"/>
                </a:lnTo>
                <a:lnTo>
                  <a:pt x="2231377" y="319122"/>
                </a:lnTo>
                <a:lnTo>
                  <a:pt x="2234746" y="203068"/>
                </a:lnTo>
                <a:lnTo>
                  <a:pt x="2238115" y="251132"/>
                </a:lnTo>
                <a:lnTo>
                  <a:pt x="2241760" y="258273"/>
                </a:lnTo>
                <a:lnTo>
                  <a:pt x="2245114" y="319557"/>
                </a:lnTo>
                <a:lnTo>
                  <a:pt x="2248491" y="223201"/>
                </a:lnTo>
                <a:lnTo>
                  <a:pt x="2251845" y="306336"/>
                </a:lnTo>
                <a:lnTo>
                  <a:pt x="2255489" y="290106"/>
                </a:lnTo>
                <a:lnTo>
                  <a:pt x="2258858" y="328432"/>
                </a:lnTo>
                <a:lnTo>
                  <a:pt x="2262220" y="239882"/>
                </a:lnTo>
                <a:lnTo>
                  <a:pt x="2265574" y="328432"/>
                </a:lnTo>
                <a:lnTo>
                  <a:pt x="2268943" y="324315"/>
                </a:lnTo>
                <a:lnTo>
                  <a:pt x="2272588" y="264551"/>
                </a:lnTo>
                <a:lnTo>
                  <a:pt x="2275942" y="296820"/>
                </a:lnTo>
                <a:lnTo>
                  <a:pt x="2279319" y="323223"/>
                </a:lnTo>
                <a:lnTo>
                  <a:pt x="2282680" y="316082"/>
                </a:lnTo>
                <a:lnTo>
                  <a:pt x="2286325" y="295521"/>
                </a:lnTo>
                <a:lnTo>
                  <a:pt x="2289686" y="318900"/>
                </a:lnTo>
                <a:lnTo>
                  <a:pt x="2293056" y="322146"/>
                </a:lnTo>
                <a:lnTo>
                  <a:pt x="2296417" y="270837"/>
                </a:lnTo>
                <a:lnTo>
                  <a:pt x="2300062" y="263260"/>
                </a:lnTo>
                <a:lnTo>
                  <a:pt x="2303423" y="290106"/>
                </a:lnTo>
                <a:lnTo>
                  <a:pt x="2306793" y="272135"/>
                </a:lnTo>
                <a:lnTo>
                  <a:pt x="2310162" y="238789"/>
                </a:lnTo>
                <a:lnTo>
                  <a:pt x="2313516" y="274518"/>
                </a:lnTo>
                <a:lnTo>
                  <a:pt x="2317160" y="304396"/>
                </a:lnTo>
                <a:lnTo>
                  <a:pt x="2320530" y="298981"/>
                </a:lnTo>
                <a:lnTo>
                  <a:pt x="2323891" y="301143"/>
                </a:lnTo>
                <a:lnTo>
                  <a:pt x="2327245" y="305695"/>
                </a:lnTo>
                <a:lnTo>
                  <a:pt x="2330905" y="247237"/>
                </a:lnTo>
                <a:lnTo>
                  <a:pt x="2334259" y="249398"/>
                </a:lnTo>
                <a:lnTo>
                  <a:pt x="2337621" y="283171"/>
                </a:lnTo>
                <a:lnTo>
                  <a:pt x="2340990" y="245297"/>
                </a:lnTo>
                <a:lnTo>
                  <a:pt x="2344634" y="277115"/>
                </a:lnTo>
                <a:lnTo>
                  <a:pt x="2347988" y="252652"/>
                </a:lnTo>
                <a:lnTo>
                  <a:pt x="2351365" y="225156"/>
                </a:lnTo>
                <a:lnTo>
                  <a:pt x="2354727" y="250696"/>
                </a:lnTo>
                <a:lnTo>
                  <a:pt x="2358089" y="200265"/>
                </a:lnTo>
                <a:lnTo>
                  <a:pt x="2361733" y="198310"/>
                </a:lnTo>
                <a:lnTo>
                  <a:pt x="2365095" y="224072"/>
                </a:lnTo>
                <a:lnTo>
                  <a:pt x="2368464" y="228188"/>
                </a:lnTo>
                <a:lnTo>
                  <a:pt x="2371826" y="199608"/>
                </a:lnTo>
                <a:lnTo>
                  <a:pt x="2375470" y="198531"/>
                </a:lnTo>
                <a:lnTo>
                  <a:pt x="2378832" y="274953"/>
                </a:lnTo>
                <a:lnTo>
                  <a:pt x="2382209" y="201556"/>
                </a:lnTo>
                <a:lnTo>
                  <a:pt x="2385563" y="232733"/>
                </a:lnTo>
                <a:lnTo>
                  <a:pt x="2388924" y="228410"/>
                </a:lnTo>
                <a:lnTo>
                  <a:pt x="2392561" y="282095"/>
                </a:lnTo>
                <a:lnTo>
                  <a:pt x="2395938" y="199830"/>
                </a:lnTo>
                <a:lnTo>
                  <a:pt x="2399292" y="201334"/>
                </a:lnTo>
                <a:lnTo>
                  <a:pt x="2402654" y="169295"/>
                </a:lnTo>
                <a:lnTo>
                  <a:pt x="2406306" y="195713"/>
                </a:lnTo>
                <a:lnTo>
                  <a:pt x="2409660" y="247672"/>
                </a:lnTo>
                <a:lnTo>
                  <a:pt x="2413029" y="222559"/>
                </a:lnTo>
                <a:lnTo>
                  <a:pt x="2416391" y="224499"/>
                </a:lnTo>
                <a:lnTo>
                  <a:pt x="2419760" y="201128"/>
                </a:lnTo>
                <a:lnTo>
                  <a:pt x="2423397" y="194193"/>
                </a:lnTo>
                <a:lnTo>
                  <a:pt x="2426774" y="190955"/>
                </a:lnTo>
                <a:lnTo>
                  <a:pt x="2430135" y="221696"/>
                </a:lnTo>
                <a:lnTo>
                  <a:pt x="2433497" y="222559"/>
                </a:lnTo>
                <a:lnTo>
                  <a:pt x="2437141" y="246373"/>
                </a:lnTo>
                <a:lnTo>
                  <a:pt x="2440511" y="165193"/>
                </a:lnTo>
                <a:lnTo>
                  <a:pt x="2443865" y="218878"/>
                </a:lnTo>
                <a:lnTo>
                  <a:pt x="2447234" y="188794"/>
                </a:lnTo>
                <a:lnTo>
                  <a:pt x="2450878" y="218443"/>
                </a:lnTo>
                <a:lnTo>
                  <a:pt x="2454232" y="186838"/>
                </a:lnTo>
                <a:lnTo>
                  <a:pt x="2457609" y="213898"/>
                </a:lnTo>
                <a:lnTo>
                  <a:pt x="2460963" y="155432"/>
                </a:lnTo>
                <a:lnTo>
                  <a:pt x="2464325" y="156318"/>
                </a:lnTo>
                <a:lnTo>
                  <a:pt x="2467977" y="180346"/>
                </a:lnTo>
                <a:lnTo>
                  <a:pt x="2471339" y="207842"/>
                </a:lnTo>
                <a:lnTo>
                  <a:pt x="2474708" y="174710"/>
                </a:lnTo>
                <a:lnTo>
                  <a:pt x="2478070" y="233374"/>
                </a:lnTo>
                <a:lnTo>
                  <a:pt x="2481706" y="175573"/>
                </a:lnTo>
                <a:lnTo>
                  <a:pt x="2485076" y="232511"/>
                </a:lnTo>
                <a:lnTo>
                  <a:pt x="2488437" y="197875"/>
                </a:lnTo>
                <a:lnTo>
                  <a:pt x="2491807" y="170815"/>
                </a:lnTo>
                <a:lnTo>
                  <a:pt x="2495451" y="252652"/>
                </a:lnTo>
                <a:lnTo>
                  <a:pt x="2498820" y="227096"/>
                </a:lnTo>
                <a:lnTo>
                  <a:pt x="2502182" y="174068"/>
                </a:lnTo>
                <a:lnTo>
                  <a:pt x="2505536" y="222995"/>
                </a:lnTo>
                <a:lnTo>
                  <a:pt x="2508913" y="188358"/>
                </a:lnTo>
                <a:lnTo>
                  <a:pt x="2512550" y="196141"/>
                </a:lnTo>
                <a:lnTo>
                  <a:pt x="2515911" y="189657"/>
                </a:lnTo>
                <a:lnTo>
                  <a:pt x="2519281" y="167561"/>
                </a:lnTo>
                <a:lnTo>
                  <a:pt x="2522642" y="188794"/>
                </a:lnTo>
                <a:lnTo>
                  <a:pt x="2526279" y="184448"/>
                </a:lnTo>
                <a:lnTo>
                  <a:pt x="2529648" y="105429"/>
                </a:lnTo>
                <a:lnTo>
                  <a:pt x="2533010" y="136384"/>
                </a:lnTo>
                <a:lnTo>
                  <a:pt x="2536364" y="244861"/>
                </a:lnTo>
                <a:lnTo>
                  <a:pt x="2539741" y="161718"/>
                </a:lnTo>
                <a:lnTo>
                  <a:pt x="2543378" y="187266"/>
                </a:lnTo>
                <a:lnTo>
                  <a:pt x="2546755" y="98723"/>
                </a:lnTo>
                <a:lnTo>
                  <a:pt x="2550109" y="137476"/>
                </a:lnTo>
                <a:lnTo>
                  <a:pt x="2553486" y="165400"/>
                </a:lnTo>
                <a:lnTo>
                  <a:pt x="2557122" y="160641"/>
                </a:lnTo>
                <a:lnTo>
                  <a:pt x="2560499" y="189657"/>
                </a:lnTo>
                <a:lnTo>
                  <a:pt x="2563853" y="169516"/>
                </a:lnTo>
                <a:lnTo>
                  <a:pt x="2567207" y="196576"/>
                </a:lnTo>
                <a:lnTo>
                  <a:pt x="2570584" y="190955"/>
                </a:lnTo>
              </a:path>
            </a:pathLst>
          </a:custGeom>
          <a:ln w="22913">
            <a:solidFill>
              <a:srgbClr val="CB1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 txBox="1"/>
          <p:nvPr/>
        </p:nvSpPr>
        <p:spPr>
          <a:xfrm>
            <a:off x="194423" y="1539276"/>
            <a:ext cx="354330" cy="306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ct val="100000"/>
              </a:lnSpc>
            </a:pPr>
            <a:r>
              <a:rPr sz="1550" spc="-60" dirty="0">
                <a:solidFill>
                  <a:srgbClr val="010202"/>
                </a:solidFill>
                <a:latin typeface="Myriad Pro"/>
                <a:cs typeface="Myriad Pro"/>
              </a:rPr>
              <a:t>500</a:t>
            </a:r>
            <a:endParaRPr sz="1550">
              <a:latin typeface="Myriad Pro"/>
              <a:cs typeface="Myriad Pro"/>
            </a:endParaRPr>
          </a:p>
          <a:p>
            <a:pPr marL="58419">
              <a:lnSpc>
                <a:spcPct val="100000"/>
              </a:lnSpc>
              <a:spcBef>
                <a:spcPts val="835"/>
              </a:spcBef>
            </a:pPr>
            <a:r>
              <a:rPr sz="1550" spc="-60" dirty="0">
                <a:solidFill>
                  <a:srgbClr val="010202"/>
                </a:solidFill>
                <a:latin typeface="Myriad Pro"/>
                <a:cs typeface="Myriad Pro"/>
              </a:rPr>
              <a:t>400</a:t>
            </a:r>
            <a:endParaRPr sz="1550">
              <a:latin typeface="Myriad Pro"/>
              <a:cs typeface="Myriad Pro"/>
            </a:endParaRPr>
          </a:p>
          <a:p>
            <a:pPr marL="58419">
              <a:lnSpc>
                <a:spcPct val="100000"/>
              </a:lnSpc>
              <a:spcBef>
                <a:spcPts val="1105"/>
              </a:spcBef>
            </a:pPr>
            <a:r>
              <a:rPr sz="1550" spc="-60" dirty="0">
                <a:solidFill>
                  <a:srgbClr val="010202"/>
                </a:solidFill>
                <a:latin typeface="Myriad Pro"/>
                <a:cs typeface="Myriad Pro"/>
              </a:rPr>
              <a:t>300</a:t>
            </a:r>
            <a:endParaRPr sz="1550">
              <a:latin typeface="Myriad Pro"/>
              <a:cs typeface="Myriad Pro"/>
            </a:endParaRPr>
          </a:p>
          <a:p>
            <a:pPr marL="58419">
              <a:lnSpc>
                <a:spcPct val="100000"/>
              </a:lnSpc>
              <a:spcBef>
                <a:spcPts val="1225"/>
              </a:spcBef>
            </a:pPr>
            <a:r>
              <a:rPr sz="1550" spc="-60" dirty="0">
                <a:solidFill>
                  <a:srgbClr val="010202"/>
                </a:solidFill>
                <a:latin typeface="Myriad Pro"/>
                <a:cs typeface="Myriad Pro"/>
              </a:rPr>
              <a:t>200</a:t>
            </a:r>
            <a:endParaRPr sz="1550">
              <a:latin typeface="Myriad Pro"/>
              <a:cs typeface="Myriad Pro"/>
            </a:endParaRPr>
          </a:p>
          <a:p>
            <a:pPr marL="58419">
              <a:lnSpc>
                <a:spcPct val="100000"/>
              </a:lnSpc>
              <a:spcBef>
                <a:spcPts val="1060"/>
              </a:spcBef>
            </a:pPr>
            <a:r>
              <a:rPr sz="1550" spc="-60" dirty="0">
                <a:solidFill>
                  <a:srgbClr val="010202"/>
                </a:solidFill>
                <a:latin typeface="Myriad Pro"/>
                <a:cs typeface="Myriad Pro"/>
              </a:rPr>
              <a:t>100</a:t>
            </a:r>
            <a:endParaRPr sz="1550">
              <a:latin typeface="Myriad Pro"/>
              <a:cs typeface="Myriad Pro"/>
            </a:endParaRPr>
          </a:p>
          <a:p>
            <a:pPr marR="5080" algn="r">
              <a:lnSpc>
                <a:spcPts val="1570"/>
              </a:lnSpc>
              <a:spcBef>
                <a:spcPts val="980"/>
              </a:spcBef>
            </a:pPr>
            <a:r>
              <a:rPr sz="1550" spc="-60" dirty="0">
                <a:solidFill>
                  <a:srgbClr val="010202"/>
                </a:solidFill>
                <a:latin typeface="Myriad Pro"/>
                <a:cs typeface="Myriad Pro"/>
              </a:rPr>
              <a:t>0</a:t>
            </a:r>
            <a:endParaRPr sz="1550">
              <a:latin typeface="Myriad Pro"/>
              <a:cs typeface="Myriad Pro"/>
            </a:endParaRPr>
          </a:p>
          <a:p>
            <a:pPr marL="38100" algn="ctr">
              <a:lnSpc>
                <a:spcPts val="1570"/>
              </a:lnSpc>
            </a:pPr>
            <a:r>
              <a:rPr sz="1550" spc="-45" dirty="0">
                <a:solidFill>
                  <a:srgbClr val="010202"/>
                </a:solidFill>
                <a:latin typeface="Myriad Pro"/>
                <a:cs typeface="Myriad Pro"/>
              </a:rPr>
              <a:t>0.5</a:t>
            </a:r>
            <a:endParaRPr sz="1550">
              <a:latin typeface="Myriad Pro"/>
              <a:cs typeface="Myriad Pro"/>
            </a:endParaRPr>
          </a:p>
          <a:p>
            <a:pPr marL="38100" algn="ctr">
              <a:lnSpc>
                <a:spcPct val="100000"/>
              </a:lnSpc>
              <a:spcBef>
                <a:spcPts val="440"/>
              </a:spcBef>
            </a:pPr>
            <a:r>
              <a:rPr sz="1550" spc="-45" dirty="0">
                <a:solidFill>
                  <a:srgbClr val="010202"/>
                </a:solidFill>
                <a:latin typeface="Myriad Pro"/>
                <a:cs typeface="Myriad Pro"/>
              </a:rPr>
              <a:t>0.4</a:t>
            </a:r>
            <a:endParaRPr sz="1550">
              <a:latin typeface="Myriad Pro"/>
              <a:cs typeface="Myriad Pro"/>
            </a:endParaRPr>
          </a:p>
          <a:p>
            <a:pPr marL="38100" algn="ctr">
              <a:lnSpc>
                <a:spcPct val="100000"/>
              </a:lnSpc>
              <a:spcBef>
                <a:spcPts val="455"/>
              </a:spcBef>
            </a:pPr>
            <a:r>
              <a:rPr sz="1550" spc="-45" dirty="0">
                <a:solidFill>
                  <a:srgbClr val="010202"/>
                </a:solidFill>
                <a:latin typeface="Myriad Pro"/>
                <a:cs typeface="Myriad Pro"/>
              </a:rPr>
              <a:t>0.3</a:t>
            </a:r>
            <a:endParaRPr sz="1550">
              <a:latin typeface="Myriad Pro"/>
              <a:cs typeface="Myriad Pro"/>
            </a:endParaRPr>
          </a:p>
          <a:p>
            <a:pPr marR="635" algn="ctr">
              <a:lnSpc>
                <a:spcPct val="100000"/>
              </a:lnSpc>
              <a:spcBef>
                <a:spcPts val="215"/>
              </a:spcBef>
            </a:pPr>
            <a:r>
              <a:rPr sz="1450" spc="-10" dirty="0">
                <a:solidFill>
                  <a:srgbClr val="010202"/>
                </a:solidFill>
                <a:latin typeface="Myriad Pro"/>
                <a:cs typeface="Myriad Pro"/>
              </a:rPr>
              <a:t>0.26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1167" name="object 1167"/>
          <p:cNvSpPr txBox="1"/>
          <p:nvPr/>
        </p:nvSpPr>
        <p:spPr>
          <a:xfrm>
            <a:off x="194423" y="5052526"/>
            <a:ext cx="346075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0" dirty="0">
                <a:solidFill>
                  <a:srgbClr val="010202"/>
                </a:solidFill>
                <a:latin typeface="Myriad Pro"/>
                <a:cs typeface="Myriad Pro"/>
              </a:rPr>
              <a:t>0.18</a:t>
            </a:r>
            <a:endParaRPr sz="1450">
              <a:latin typeface="Myriad Pro"/>
              <a:cs typeface="Myriad Pro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450" spc="-10" dirty="0">
                <a:solidFill>
                  <a:srgbClr val="010202"/>
                </a:solidFill>
                <a:latin typeface="Myriad Pro"/>
                <a:cs typeface="Myriad Pro"/>
              </a:rPr>
              <a:t>0.14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1168" name="object 1168"/>
          <p:cNvSpPr txBox="1"/>
          <p:nvPr/>
        </p:nvSpPr>
        <p:spPr>
          <a:xfrm>
            <a:off x="941722" y="5526070"/>
            <a:ext cx="346075" cy="20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0" dirty="0">
                <a:solidFill>
                  <a:srgbClr val="010202"/>
                </a:solidFill>
                <a:latin typeface="Myriad Pro"/>
                <a:cs typeface="Myriad Pro"/>
              </a:rPr>
              <a:t>1.11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1169" name="object 1169"/>
          <p:cNvSpPr txBox="1"/>
          <p:nvPr/>
        </p:nvSpPr>
        <p:spPr>
          <a:xfrm>
            <a:off x="1624239" y="5526070"/>
            <a:ext cx="346075" cy="20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0" dirty="0">
                <a:solidFill>
                  <a:srgbClr val="010202"/>
                </a:solidFill>
                <a:latin typeface="Myriad Pro"/>
                <a:cs typeface="Myriad Pro"/>
              </a:rPr>
              <a:t>1.12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1170" name="object 1170"/>
          <p:cNvSpPr txBox="1"/>
          <p:nvPr/>
        </p:nvSpPr>
        <p:spPr>
          <a:xfrm>
            <a:off x="2996937" y="5526070"/>
            <a:ext cx="1334135" cy="45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9135" algn="l"/>
              </a:tabLst>
            </a:pPr>
            <a:r>
              <a:rPr sz="1450" spc="-10" dirty="0">
                <a:solidFill>
                  <a:srgbClr val="010202"/>
                </a:solidFill>
                <a:latin typeface="Myriad Pro"/>
                <a:cs typeface="Myriad Pro"/>
              </a:rPr>
              <a:t>1.14	1.15</a:t>
            </a:r>
            <a:endParaRPr sz="1450">
              <a:latin typeface="Myriad Pro"/>
              <a:cs typeface="Myriad Pro"/>
            </a:endParaRPr>
          </a:p>
          <a:p>
            <a:pPr marL="180340">
              <a:lnSpc>
                <a:spcPct val="100000"/>
              </a:lnSpc>
              <a:spcBef>
                <a:spcPts val="455"/>
              </a:spcBef>
            </a:pPr>
            <a:r>
              <a:rPr sz="1200" b="1" dirty="0">
                <a:latin typeface="Arial"/>
                <a:cs typeface="Arial"/>
              </a:rPr>
              <a:t>D</a:t>
            </a:r>
            <a:r>
              <a:rPr sz="1200" b="1" spc="-5" dirty="0">
                <a:latin typeface="Arial"/>
                <a:cs typeface="Arial"/>
              </a:rPr>
              <a:t>iallo </a:t>
            </a:r>
            <a:r>
              <a:rPr sz="1200" b="1" dirty="0">
                <a:latin typeface="Arial"/>
                <a:cs typeface="Arial"/>
              </a:rPr>
              <a:t>PR</a:t>
            </a:r>
            <a:r>
              <a:rPr sz="1200" b="1" spc="-10" dirty="0">
                <a:latin typeface="Arial"/>
                <a:cs typeface="Arial"/>
              </a:rPr>
              <a:t>L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71" name="object 1171"/>
          <p:cNvSpPr txBox="1"/>
          <p:nvPr/>
        </p:nvSpPr>
        <p:spPr>
          <a:xfrm>
            <a:off x="1868699" y="5739893"/>
            <a:ext cx="617855" cy="20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30" dirty="0">
                <a:solidFill>
                  <a:srgbClr val="010202"/>
                </a:solidFill>
                <a:latin typeface="Myriad Pro"/>
                <a:cs typeface="Myriad Pro"/>
              </a:rPr>
              <a:t>T</a:t>
            </a:r>
            <a:r>
              <a:rPr sz="1450" spc="-10" dirty="0">
                <a:solidFill>
                  <a:srgbClr val="010202"/>
                </a:solidFill>
                <a:latin typeface="Myriad Pro"/>
                <a:cs typeface="Myriad Pro"/>
              </a:rPr>
              <a:t>ime</a:t>
            </a:r>
            <a:r>
              <a:rPr sz="1450" spc="-5" dirty="0">
                <a:solidFill>
                  <a:srgbClr val="010202"/>
                </a:solidFill>
                <a:latin typeface="Myriad Pro"/>
                <a:cs typeface="Myriad Pro"/>
              </a:rPr>
              <a:t> [s]</a:t>
            </a:r>
            <a:endParaRPr sz="1450">
              <a:latin typeface="Myriad Pro"/>
              <a:cs typeface="Myriad Pro"/>
            </a:endParaRPr>
          </a:p>
        </p:txBody>
      </p:sp>
      <p:sp>
        <p:nvSpPr>
          <p:cNvPr id="1172" name="object 1172"/>
          <p:cNvSpPr txBox="1"/>
          <p:nvPr/>
        </p:nvSpPr>
        <p:spPr>
          <a:xfrm>
            <a:off x="0" y="1670844"/>
            <a:ext cx="238527" cy="149156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-40" dirty="0">
                <a:solidFill>
                  <a:srgbClr val="010202"/>
                </a:solidFill>
                <a:latin typeface="Myriad Pro"/>
                <a:cs typeface="Myriad Pro"/>
              </a:rPr>
              <a:t>F</a:t>
            </a:r>
            <a:r>
              <a:rPr sz="1550" spc="-15" dirty="0">
                <a:solidFill>
                  <a:srgbClr val="010202"/>
                </a:solidFill>
                <a:latin typeface="Myriad Pro"/>
                <a:cs typeface="Myriad Pro"/>
              </a:rPr>
              <a:t>r</a:t>
            </a:r>
            <a:r>
              <a:rPr sz="1550" dirty="0">
                <a:solidFill>
                  <a:srgbClr val="010202"/>
                </a:solidFill>
                <a:latin typeface="Myriad Pro"/>
                <a:cs typeface="Myriad Pro"/>
              </a:rPr>
              <a:t>equen</a:t>
            </a:r>
            <a:r>
              <a:rPr sz="1550" spc="25" dirty="0">
                <a:solidFill>
                  <a:srgbClr val="010202"/>
                </a:solidFill>
                <a:latin typeface="Myriad Pro"/>
                <a:cs typeface="Myriad Pro"/>
              </a:rPr>
              <a:t>c</a:t>
            </a:r>
            <a:r>
              <a:rPr sz="1550" dirty="0">
                <a:solidFill>
                  <a:srgbClr val="010202"/>
                </a:solidFill>
                <a:latin typeface="Myriad Pro"/>
                <a:cs typeface="Myriad Pro"/>
              </a:rPr>
              <a:t>y</a:t>
            </a:r>
            <a:r>
              <a:rPr sz="1550" spc="-25" dirty="0">
                <a:solidFill>
                  <a:srgbClr val="010202"/>
                </a:solidFill>
                <a:latin typeface="Myriad Pro"/>
                <a:cs typeface="Myriad Pro"/>
              </a:rPr>
              <a:t> </a:t>
            </a:r>
            <a:r>
              <a:rPr sz="1550" dirty="0">
                <a:solidFill>
                  <a:srgbClr val="010202"/>
                </a:solidFill>
                <a:latin typeface="Myriad Pro"/>
                <a:cs typeface="Myriad Pro"/>
              </a:rPr>
              <a:t>[k</a:t>
            </a:r>
            <a:r>
              <a:rPr sz="1550" spc="15" dirty="0">
                <a:solidFill>
                  <a:srgbClr val="010202"/>
                </a:solidFill>
                <a:latin typeface="Myriad Pro"/>
                <a:cs typeface="Myriad Pro"/>
              </a:rPr>
              <a:t>H</a:t>
            </a:r>
            <a:r>
              <a:rPr sz="1550" dirty="0">
                <a:solidFill>
                  <a:srgbClr val="010202"/>
                </a:solidFill>
                <a:latin typeface="Myriad Pro"/>
                <a:cs typeface="Myriad Pro"/>
              </a:rPr>
              <a:t>z]</a:t>
            </a:r>
            <a:endParaRPr sz="1550" dirty="0">
              <a:latin typeface="Myriad Pro"/>
              <a:cs typeface="Myriad Pro"/>
            </a:endParaRPr>
          </a:p>
        </p:txBody>
      </p:sp>
      <p:sp>
        <p:nvSpPr>
          <p:cNvPr id="1173" name="object 1173"/>
          <p:cNvSpPr/>
          <p:nvPr/>
        </p:nvSpPr>
        <p:spPr>
          <a:xfrm>
            <a:off x="165100" y="5803900"/>
            <a:ext cx="622300" cy="622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 txBox="1"/>
          <p:nvPr/>
        </p:nvSpPr>
        <p:spPr>
          <a:xfrm>
            <a:off x="1001399" y="1668597"/>
            <a:ext cx="2705100" cy="424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0" dirty="0">
                <a:solidFill>
                  <a:srgbClr val="F8F4F5"/>
                </a:solidFill>
                <a:latin typeface="Myriad Pro"/>
                <a:cs typeface="Myriad Pro"/>
              </a:rPr>
              <a:t>M</a:t>
            </a:r>
            <a:r>
              <a:rPr sz="1450" spc="-710" dirty="0">
                <a:solidFill>
                  <a:srgbClr val="F8F4F5"/>
                </a:solidFill>
                <a:latin typeface="Myriad Pro"/>
                <a:cs typeface="Myriad Pro"/>
              </a:rPr>
              <a:t>a</a:t>
            </a:r>
            <a:r>
              <a:rPr sz="1450" spc="-10" dirty="0">
                <a:solidFill>
                  <a:srgbClr val="FAFAFD"/>
                </a:solidFill>
                <a:latin typeface="Myriad Pro"/>
                <a:cs typeface="Myriad Pro"/>
              </a:rPr>
              <a:t>a</a:t>
            </a:r>
            <a:r>
              <a:rPr sz="1450" spc="-819" dirty="0">
                <a:solidFill>
                  <a:srgbClr val="FAFAFD"/>
                </a:solidFill>
                <a:latin typeface="Myriad Pro"/>
                <a:cs typeface="Myriad Pro"/>
              </a:rPr>
              <a:t>g</a:t>
            </a:r>
            <a:r>
              <a:rPr sz="1450" spc="-20" dirty="0">
                <a:solidFill>
                  <a:srgbClr val="F8F4F5"/>
                </a:solidFill>
                <a:latin typeface="Myriad Pro"/>
                <a:cs typeface="Myriad Pro"/>
              </a:rPr>
              <a:t>g</a:t>
            </a:r>
            <a:r>
              <a:rPr sz="1450" spc="-10" dirty="0">
                <a:solidFill>
                  <a:srgbClr val="F8F4F5"/>
                </a:solidFill>
                <a:latin typeface="Myriad Pro"/>
                <a:cs typeface="Myriad Pro"/>
              </a:rPr>
              <a:t>net</a:t>
            </a:r>
            <a:r>
              <a:rPr sz="1450" spc="-5" dirty="0">
                <a:solidFill>
                  <a:srgbClr val="F8F4F5"/>
                </a:solidFill>
                <a:latin typeface="Myriad Pro"/>
                <a:cs typeface="Myriad Pro"/>
              </a:rPr>
              <a:t>ic </a:t>
            </a:r>
            <a:r>
              <a:rPr sz="1450" spc="-10" dirty="0">
                <a:solidFill>
                  <a:srgbClr val="F8F4F5"/>
                </a:solidFill>
                <a:latin typeface="Myriad Pro"/>
                <a:cs typeface="Myriad Pro"/>
              </a:rPr>
              <a:t>fl</a:t>
            </a:r>
            <a:r>
              <a:rPr sz="1450" spc="-15" dirty="0">
                <a:solidFill>
                  <a:srgbClr val="F8F4F5"/>
                </a:solidFill>
                <a:latin typeface="Myriad Pro"/>
                <a:cs typeface="Myriad Pro"/>
              </a:rPr>
              <a:t>u</a:t>
            </a:r>
            <a:r>
              <a:rPr sz="1450" spc="0" dirty="0">
                <a:solidFill>
                  <a:srgbClr val="F8F4F5"/>
                </a:solidFill>
                <a:latin typeface="Myriad Pro"/>
                <a:cs typeface="Myriad Pro"/>
              </a:rPr>
              <a:t>c</a:t>
            </a:r>
            <a:r>
              <a:rPr sz="1450" spc="-10" dirty="0">
                <a:solidFill>
                  <a:srgbClr val="F8F4F5"/>
                </a:solidFill>
                <a:latin typeface="Myriad Pro"/>
                <a:cs typeface="Myriad Pro"/>
              </a:rPr>
              <a:t>tu</a:t>
            </a:r>
            <a:r>
              <a:rPr sz="1450" spc="-20" dirty="0">
                <a:solidFill>
                  <a:srgbClr val="F8F4F5"/>
                </a:solidFill>
                <a:latin typeface="Myriad Pro"/>
                <a:cs typeface="Myriad Pro"/>
              </a:rPr>
              <a:t>a</a:t>
            </a:r>
            <a:r>
              <a:rPr sz="1450" spc="-5" dirty="0">
                <a:solidFill>
                  <a:srgbClr val="F8F4F5"/>
                </a:solidFill>
                <a:latin typeface="Myriad Pro"/>
                <a:cs typeface="Myriad Pro"/>
              </a:rPr>
              <a:t>ti</a:t>
            </a:r>
            <a:r>
              <a:rPr sz="1450" spc="-10" dirty="0">
                <a:solidFill>
                  <a:srgbClr val="F8F4F5"/>
                </a:solidFill>
                <a:latin typeface="Myriad Pro"/>
                <a:cs typeface="Myriad Pro"/>
              </a:rPr>
              <a:t>ons</a:t>
            </a:r>
            <a:r>
              <a:rPr sz="1450" spc="-5" dirty="0">
                <a:solidFill>
                  <a:srgbClr val="F8F4F5"/>
                </a:solidFill>
                <a:latin typeface="Myriad Pro"/>
                <a:cs typeface="Myriad Pro"/>
              </a:rPr>
              <a:t> </a:t>
            </a:r>
            <a:r>
              <a:rPr sz="1450" spc="-10" dirty="0">
                <a:solidFill>
                  <a:srgbClr val="F8F4F5"/>
                </a:solidFill>
                <a:latin typeface="Myriad Pro"/>
                <a:cs typeface="Myriad Pro"/>
              </a:rPr>
              <a:t>spe</a:t>
            </a:r>
            <a:r>
              <a:rPr sz="1450" spc="0" dirty="0">
                <a:solidFill>
                  <a:srgbClr val="F8F4F5"/>
                </a:solidFill>
                <a:latin typeface="Myriad Pro"/>
                <a:cs typeface="Myriad Pro"/>
              </a:rPr>
              <a:t>c</a:t>
            </a:r>
            <a:r>
              <a:rPr sz="1450" spc="-5" dirty="0">
                <a:solidFill>
                  <a:srgbClr val="F8F4F5"/>
                </a:solidFill>
                <a:latin typeface="Myriad Pro"/>
                <a:cs typeface="Myriad Pro"/>
              </a:rPr>
              <a:t>t</a:t>
            </a:r>
            <a:r>
              <a:rPr sz="1450" spc="-20" dirty="0">
                <a:solidFill>
                  <a:srgbClr val="F8F4F5"/>
                </a:solidFill>
                <a:latin typeface="Myriad Pro"/>
                <a:cs typeface="Myriad Pro"/>
              </a:rPr>
              <a:t>r</a:t>
            </a:r>
            <a:r>
              <a:rPr sz="1450" spc="-10" dirty="0">
                <a:solidFill>
                  <a:srgbClr val="F8F4F5"/>
                </a:solidFill>
                <a:latin typeface="Myriad Pro"/>
                <a:cs typeface="Myriad Pro"/>
              </a:rPr>
              <a:t>o</a:t>
            </a:r>
            <a:r>
              <a:rPr sz="1450" spc="-20" dirty="0">
                <a:solidFill>
                  <a:srgbClr val="F8F4F5"/>
                </a:solidFill>
                <a:latin typeface="Myriad Pro"/>
                <a:cs typeface="Myriad Pro"/>
              </a:rPr>
              <a:t>gr</a:t>
            </a:r>
            <a:r>
              <a:rPr sz="1450" spc="-10" dirty="0">
                <a:solidFill>
                  <a:srgbClr val="F8F4F5"/>
                </a:solidFill>
                <a:latin typeface="Myriad Pro"/>
                <a:cs typeface="Myriad Pro"/>
              </a:rPr>
              <a:t>am</a:t>
            </a:r>
            <a:endParaRPr sz="1450">
              <a:latin typeface="Myriad Pro"/>
              <a:cs typeface="Myriad Pro"/>
            </a:endParaRPr>
          </a:p>
          <a:p>
            <a:pPr marL="1057910">
              <a:lnSpc>
                <a:spcPct val="100000"/>
              </a:lnSpc>
              <a:spcBef>
                <a:spcPts val="225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n=10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75" name="object 117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</a:p>
        </p:txBody>
      </p:sp>
      <p:sp>
        <p:nvSpPr>
          <p:cNvPr id="1176" name="object 117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177" name="object 117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N</a:t>
            </a:r>
            <a:r>
              <a:rPr spc="-10" dirty="0"/>
              <a:t>STX-U</a:t>
            </a:r>
            <a:r>
              <a:rPr spc="-5" dirty="0"/>
              <a:t> </a:t>
            </a:r>
            <a:r>
              <a:rPr spc="-70" dirty="0"/>
              <a:t>P</a:t>
            </a:r>
            <a:r>
              <a:rPr dirty="0"/>
              <a:t>AC35</a:t>
            </a:r>
            <a:r>
              <a:rPr spc="-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dirty="0"/>
              <a:t>Pr</a:t>
            </a:r>
            <a:r>
              <a:rPr spc="-5" dirty="0"/>
              <a:t>og</a:t>
            </a:r>
            <a:r>
              <a:rPr dirty="0"/>
              <a:t>ress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nd Pl</a:t>
            </a:r>
            <a:r>
              <a:rPr dirty="0"/>
              <a:t>a</a:t>
            </a:r>
            <a:r>
              <a:rPr spc="-5" dirty="0"/>
              <a:t>n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Pe</a:t>
            </a:r>
            <a:r>
              <a:rPr spc="-5" dirty="0"/>
              <a:t>d</a:t>
            </a:r>
            <a:r>
              <a:rPr dirty="0"/>
              <a:t>esta</a:t>
            </a:r>
            <a:r>
              <a:rPr spc="-5" dirty="0"/>
              <a:t>l </a:t>
            </a:r>
            <a:r>
              <a:rPr dirty="0"/>
              <a:t>&amp;</a:t>
            </a:r>
            <a:r>
              <a:rPr spc="-5" dirty="0"/>
              <a:t> ELM,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D</a:t>
            </a:r>
            <a:r>
              <a:rPr spc="-5" dirty="0"/>
              <a:t>i</a:t>
            </a:r>
            <a:r>
              <a:rPr dirty="0"/>
              <a:t>a</a:t>
            </a:r>
            <a:r>
              <a:rPr spc="-5" dirty="0"/>
              <a:t>llo</a:t>
            </a:r>
            <a:r>
              <a:rPr dirty="0"/>
              <a:t> </a:t>
            </a:r>
            <a:r>
              <a:rPr spc="-5" dirty="0"/>
              <a:t> </a:t>
            </a:r>
            <a:r>
              <a:rPr dirty="0"/>
              <a:t>(06</a:t>
            </a:r>
            <a:r>
              <a:rPr spc="-5" dirty="0"/>
              <a:t>/</a:t>
            </a:r>
            <a:r>
              <a:rPr dirty="0"/>
              <a:t>12</a:t>
            </a:r>
            <a:r>
              <a:rPr spc="-5" dirty="0"/>
              <a:t>/</a:t>
            </a:r>
            <a:r>
              <a:rPr dirty="0"/>
              <a:t>2014)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2873</Words>
  <Application>Microsoft Office PowerPoint</Application>
  <PresentationFormat>On-screen Show (4:3)</PresentationFormat>
  <Paragraphs>577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NSTX-U</vt:lpstr>
      <vt:lpstr>PowerPoint Presentation</vt:lpstr>
      <vt:lpstr>PowerPoint Presentation</vt:lpstr>
      <vt:lpstr>PowerPoint Presentation</vt:lpstr>
      <vt:lpstr>NSTX-U goal: develop predictive capability for pedestal structure and evolution for FNSF</vt:lpstr>
      <vt:lpstr>Outline</vt:lpstr>
      <vt:lpstr>Early recovery for density and temperature are significantly different</vt:lpstr>
      <vt:lpstr>First systematic measurements of the pedestal recovery vs IP for both intrinsic and paced ELMs</vt:lpstr>
      <vt:lpstr>C-Mod finds coherent magnetic fluctuations consistent with kinetic ballooning mode (KBM) and EPED/ELITE models</vt:lpstr>
      <vt:lpstr>PowerPoint Presentation</vt:lpstr>
      <vt:lpstr>PowerPoint Presentation</vt:lpstr>
      <vt:lpstr>EPH is a promising confinement regime with high H98 ~ 1.5-1.6 and higher than standard H-mode ion pedestals</vt:lpstr>
      <vt:lpstr>Lithium wall conditioning leads to elimination of ELMs and subsequent impurity accumulation</vt:lpstr>
      <vt:lpstr>Lithium Granule Injector (LGI) will be tested on NSTX-U to pace ELMs with goal of flushing impurities</vt:lpstr>
      <vt:lpstr>Pedestal Research plans for FY15</vt:lpstr>
      <vt:lpstr>PowerPoint Presentation</vt:lpstr>
      <vt:lpstr>Goal of measuring pedestal evolution and controlling it on ms-time scale is focus of a recent Early Career Research Proposal Award</vt:lpstr>
      <vt:lpstr>Summary: Pedestal research in NSTX-U will contribute to  H-mode understanding and control for ITER and FNSF</vt:lpstr>
      <vt:lpstr>Backup</vt:lpstr>
      <vt:lpstr>Kinetic neoclassical calculations using XGC0 captures non- Maxwellian ion distributions in DIII-D pedestal</vt:lpstr>
      <vt:lpstr>PowerPoint Presentation</vt:lpstr>
      <vt:lpstr>ELMs triggered with 3-D fields and SGI successful and snowflake configuration reduces edge carbon</vt:lpstr>
      <vt:lpstr>ELM-free periods up to ~ 400 msec observed, with Te</vt:lpstr>
      <vt:lpstr>Plans to measure pedestal evolution to enable its control on ms-time scales is the focus of a recent Early Career Research Proposal Award</vt:lpstr>
      <vt:lpstr>ELM heat flux footprint becomes more peaked with decreasing number of striations; related to NSTX stability on low-n current driven stability boundary</vt:lpstr>
      <vt:lpstr>Coupling of the NSTX-U HHFW antenna to the plasma was examined as means to amplify EHO modes (expected in FY 2018)</vt:lpstr>
      <vt:lpstr>Leverage recently identified long pulse EP H-modes for exploration in NSTX-U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NSTX-U</dc:title>
  <dc:creator>Jonathan E. Menard</dc:creator>
  <cp:lastModifiedBy>Jonathan E. Menard</cp:lastModifiedBy>
  <cp:revision>30</cp:revision>
  <dcterms:created xsi:type="dcterms:W3CDTF">2014-06-08T18:50:48Z</dcterms:created>
  <dcterms:modified xsi:type="dcterms:W3CDTF">2014-06-09T01:42:25Z</dcterms:modified>
</cp:coreProperties>
</file>