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4" r:id="rId2"/>
  </p:sldMasterIdLst>
  <p:notesMasterIdLst>
    <p:notesMasterId r:id="rId42"/>
  </p:notesMasterIdLst>
  <p:handoutMasterIdLst>
    <p:handoutMasterId r:id="rId43"/>
  </p:handoutMasterIdLst>
  <p:sldIdLst>
    <p:sldId id="1217" r:id="rId3"/>
    <p:sldId id="1265" r:id="rId4"/>
    <p:sldId id="1266" r:id="rId5"/>
    <p:sldId id="1267" r:id="rId6"/>
    <p:sldId id="1282" r:id="rId7"/>
    <p:sldId id="1246" r:id="rId8"/>
    <p:sldId id="1230" r:id="rId9"/>
    <p:sldId id="1283" r:id="rId10"/>
    <p:sldId id="1308" r:id="rId11"/>
    <p:sldId id="1310" r:id="rId12"/>
    <p:sldId id="1333" r:id="rId13"/>
    <p:sldId id="1334" r:id="rId14"/>
    <p:sldId id="1343" r:id="rId15"/>
    <p:sldId id="1357" r:id="rId16"/>
    <p:sldId id="1347" r:id="rId17"/>
    <p:sldId id="1284" r:id="rId18"/>
    <p:sldId id="1297" r:id="rId19"/>
    <p:sldId id="1299" r:id="rId20"/>
    <p:sldId id="1298" r:id="rId21"/>
    <p:sldId id="1229" r:id="rId22"/>
    <p:sldId id="1233" r:id="rId23"/>
    <p:sldId id="1314" r:id="rId24"/>
    <p:sldId id="1362" r:id="rId25"/>
    <p:sldId id="1354" r:id="rId26"/>
    <p:sldId id="1355" r:id="rId27"/>
    <p:sldId id="1356" r:id="rId28"/>
    <p:sldId id="1353" r:id="rId29"/>
    <p:sldId id="1337" r:id="rId30"/>
    <p:sldId id="1350" r:id="rId31"/>
    <p:sldId id="1323" r:id="rId32"/>
    <p:sldId id="1286" r:id="rId33"/>
    <p:sldId id="1293" r:id="rId34"/>
    <p:sldId id="1273" r:id="rId35"/>
    <p:sldId id="1360" r:id="rId36"/>
    <p:sldId id="1271" r:id="rId37"/>
    <p:sldId id="1238" r:id="rId38"/>
    <p:sldId id="1239" r:id="rId39"/>
    <p:sldId id="1240" r:id="rId40"/>
    <p:sldId id="1241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FFCC00"/>
    <a:srgbClr val="9999FF"/>
    <a:srgbClr val="FF9933"/>
    <a:srgbClr val="FF0000"/>
    <a:srgbClr val="FFD653"/>
    <a:srgbClr val="D3EFF9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41" autoAdjust="0"/>
    <p:restoredTop sz="94598" autoAdjust="0"/>
  </p:normalViewPr>
  <p:slideViewPr>
    <p:cSldViewPr>
      <p:cViewPr>
        <p:scale>
          <a:sx n="100" d="100"/>
          <a:sy n="100" d="100"/>
        </p:scale>
        <p:origin x="-1230" y="-27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t" anchorCtr="0" compatLnSpc="1">
            <a:prstTxWarp prst="textNoShape">
              <a:avLst/>
            </a:prstTxWarp>
          </a:bodyPr>
          <a:lstStyle>
            <a:lvl1pPr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3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t" anchorCtr="0" compatLnSpc="1">
            <a:prstTxWarp prst="textNoShape">
              <a:avLst/>
            </a:prstTxWarp>
          </a:bodyPr>
          <a:lstStyle>
            <a:lvl1pPr algn="r"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1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b" anchorCtr="0" compatLnSpc="1">
            <a:prstTxWarp prst="textNoShape">
              <a:avLst/>
            </a:prstTxWarp>
          </a:bodyPr>
          <a:lstStyle>
            <a:lvl1pPr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1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b" anchorCtr="0" compatLnSpc="1">
            <a:prstTxWarp prst="textNoShape">
              <a:avLst/>
            </a:prstTxWarp>
          </a:bodyPr>
          <a:lstStyle>
            <a:lvl1pPr algn="r"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78EA975-3783-4746-88C9-96ED0DF4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20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D6A612-AFB2-4C5D-BFBB-9501C1771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09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D06AF-F6FA-409D-AC16-4AA85E2F569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D4E9781-BCA3-844E-99C8-5627513FA9A3}" type="slidenum">
              <a:rPr lang="en-US"/>
              <a:pPr/>
              <a:t>15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r>
              <a:rPr lang="en-US" baseline="0" dirty="0" smtClean="0"/>
              <a:t> extrapolation for 0D performance for ST-FNSF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6A612-AFB2-4C5D-BFBB-9501C17719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beta we</a:t>
            </a:r>
            <a:r>
              <a:rPr lang="en-US" baseline="0" dirty="0" smtClean="0"/>
              <a:t> find typical </a:t>
            </a:r>
            <a:r>
              <a:rPr lang="en-US" baseline="0" dirty="0" err="1" smtClean="0"/>
              <a:t>microscale</a:t>
            </a:r>
            <a:r>
              <a:rPr lang="en-US" baseline="0" dirty="0" smtClean="0"/>
              <a:t> ballooning modes, ITG, TEM, ETG.  For high performance, high beta discharges we predict fundamentally EM modes like </a:t>
            </a:r>
            <a:r>
              <a:rPr lang="en-US" baseline="0" dirty="0" err="1" smtClean="0"/>
              <a:t>microtearing</a:t>
            </a:r>
            <a:r>
              <a:rPr lang="en-US" baseline="0" dirty="0" smtClean="0"/>
              <a:t> and KBM.  All modes are potentially relevant in other </a:t>
            </a:r>
            <a:r>
              <a:rPr lang="en-US" baseline="0" dirty="0" err="1" smtClean="0"/>
              <a:t>tokamaks</a:t>
            </a:r>
            <a:r>
              <a:rPr lang="en-US" baseline="0" dirty="0" smtClean="0"/>
              <a:t> &amp; ITER.  With flexibility of NSTX-U we can try to isolate and study various mechanisms.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420B3-3334-4F22-B057-47A1985184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420B3-3334-4F22-B057-47A1985184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NSTX-</a:t>
            </a:r>
            <a:r>
              <a:rPr lang="en-US" baseline="0" dirty="0" smtClean="0"/>
              <a:t>U will allow us to push close to </a:t>
            </a:r>
            <a:r>
              <a:rPr lang="en-US" baseline="0" dirty="0" err="1" smtClean="0"/>
              <a:t>V_fast</a:t>
            </a:r>
            <a:r>
              <a:rPr lang="en-US" baseline="0" dirty="0" smtClean="0"/>
              <a:t>/V_Alfven~1.</a:t>
            </a:r>
            <a:endParaRPr lang="en-US" dirty="0" smtClean="0"/>
          </a:p>
          <a:p>
            <a:r>
              <a:rPr lang="en-US" dirty="0" smtClean="0"/>
              <a:t>Investigate</a:t>
            </a:r>
            <a:r>
              <a:rPr lang="en-US" baseline="0" dirty="0" smtClean="0"/>
              <a:t> r</a:t>
            </a:r>
            <a:r>
              <a:rPr lang="en-US" dirty="0" smtClean="0"/>
              <a:t>esponse</a:t>
            </a:r>
            <a:r>
              <a:rPr lang="en-US" baseline="0" dirty="0" smtClean="0"/>
              <a:t> to change in fast ion distribution.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420B3-3334-4F22-B057-47A1985184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Thrust 2 provides</a:t>
            </a:r>
            <a:r>
              <a:rPr lang="en-US" baseline="0" dirty="0" smtClean="0"/>
              <a:t> physics basis for Thrust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420B3-3334-4F22-B057-47A1985184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(R15-1)</a:t>
            </a:r>
            <a:r>
              <a:rPr lang="en-US" baseline="0" dirty="0" smtClean="0"/>
              <a:t> Joint TSG milestone, (R15-2) EP, ASC milestone, (JRT 15) Multi-machine joint research target, (IR16-1) TT milestone following on from R15-1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6A612-AFB2-4C5D-BFBB-9501C17719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6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new analysis on confinement scaling.  Recent highlights generally</a:t>
            </a:r>
            <a:r>
              <a:rPr lang="en-US" baseline="0" dirty="0" smtClean="0"/>
              <a:t> fall under Thrust 2 &amp;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6A612-AFB2-4C5D-BFBB-9501C17719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Dedicated,</a:t>
            </a:r>
            <a:r>
              <a:rPr lang="en-US" baseline="0" dirty="0" smtClean="0"/>
              <a:t> systematic tests of TGLF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6A612-AFB2-4C5D-BFBB-9501C17719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residual</a:t>
            </a:r>
            <a:r>
              <a:rPr lang="en-US" baseline="0" dirty="0" smtClean="0"/>
              <a:t> stress important, will need to revisit experimental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6A612-AFB2-4C5D-BFBB-9501C17719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4119-61D5-42F0-A69D-B8504F54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C17D58DB-0FFA-4B65-A45C-26A7C889B960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C6B4EF50-5DE2-4312-B51C-6FF5A399DA81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6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AE8EB46C-A163-4FA6-B509-9B99114F2C61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12700"/>
            <a:ext cx="2286000" cy="6467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12700"/>
            <a:ext cx="6705600" cy="6467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AA968AEC-EF65-4A9A-AACC-2D86CDA40307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1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6DDE1E14-FFAA-4CF2-AD26-762D3C45FB01}" type="slidenum">
              <a:rPr lang="en-US">
                <a:solidFill>
                  <a:srgbClr val="3333CC"/>
                </a:solidFill>
              </a:rPr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2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046163"/>
            <a:ext cx="4305300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6163"/>
            <a:ext cx="4305300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6F6E8E44-99B3-4F2B-A66A-428A77BDF5FF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3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152C068F-3408-47C1-A96B-D807C09CA957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A379F43B-B89B-46E8-9CAE-7911A3E0E2E6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fld id="{701522BB-E7C4-4682-9C43-33CE688C92FE}" type="slidenum">
              <a:rPr lang="en-US"/>
              <a:pPr>
                <a:spcBef>
                  <a:spcPct val="20000"/>
                </a:spcBef>
                <a:buFontTx/>
                <a:buChar char="•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B62BF92-A96D-4901-BAC3-D462BBF4B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828800" y="6629400"/>
            <a:ext cx="548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i="0" dirty="0"/>
              <a:t>NSTX-U PAC-35 – Transport &amp; Turbulence results and plans (</a:t>
            </a:r>
            <a:r>
              <a:rPr lang="en-US" altLang="en-US" sz="800" i="0" dirty="0" smtClean="0"/>
              <a:t>6/2014</a:t>
            </a:r>
            <a:r>
              <a:rPr lang="en-US" altLang="en-US" sz="800" i="0" dirty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270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1046163"/>
            <a:ext cx="876300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5245" name="Line 2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5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25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852488" indent="-166688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rgbClr val="008080"/>
          </a:solidFill>
          <a:latin typeface="+mn-lt"/>
        </a:defRPr>
      </a:lvl3pPr>
      <a:lvl4pPr marL="1144588" indent="-177800" algn="l" rtl="0" eaLnBrk="0" fontAlgn="base" hangingPunct="0">
        <a:spcBef>
          <a:spcPct val="25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14827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399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971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43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15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295400" y="990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Progress and Plans for Transport and Turbulence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Walter </a:t>
            </a:r>
            <a:r>
              <a:rPr lang="en-US" altLang="en-US" sz="2000" i="0" dirty="0" err="1"/>
              <a:t>Guttenfelder</a:t>
            </a:r>
            <a:endParaRPr lang="en-US" altLang="en-US" sz="2000" i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Yang </a:t>
            </a:r>
            <a:r>
              <a:rPr lang="en-US" altLang="en-US" sz="1800" b="0" dirty="0" smtClean="0"/>
              <a:t>Ren, Greg </a:t>
            </a:r>
            <a:r>
              <a:rPr lang="en-US" altLang="en-US" sz="1800" b="0" dirty="0"/>
              <a:t>Hammett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and </a:t>
            </a:r>
            <a:r>
              <a:rPr lang="en-US" altLang="en-US" sz="1600" b="0" dirty="0"/>
              <a:t>the </a:t>
            </a:r>
            <a:r>
              <a:rPr lang="en-US" altLang="en-US" sz="1600" b="0" dirty="0" smtClean="0"/>
              <a:t>NSTX-U </a:t>
            </a:r>
            <a:r>
              <a:rPr lang="en-US" altLang="en-US" sz="1600" b="0" dirty="0"/>
              <a:t>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498850"/>
            <a:ext cx="5715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34" charset="0"/>
              </a:rPr>
              <a:t>NSTX-U PAC-35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34" charset="0"/>
              </a:rPr>
              <a:t>PPPL B-318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34" charset="0"/>
              </a:rPr>
              <a:t>June 11-13, 2014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48" descr="ppi221.tmp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3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Old Dominion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high-k turbulence </a:t>
            </a:r>
            <a:r>
              <a:rPr lang="en-US" dirty="0"/>
              <a:t>and thermal transport </a:t>
            </a:r>
            <a:r>
              <a:rPr lang="en-US" dirty="0" smtClean="0"/>
              <a:t>across L-H transition early in discharge</a:t>
            </a:r>
            <a:endParaRPr lang="en-US" alt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10</a:t>
            </a:fld>
            <a:endParaRPr lang="en-US" sz="9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3609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1519237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Turbulence drop across L-H from core to pedestal (135-145 cm) seen in </a:t>
            </a:r>
            <a:r>
              <a:rPr lang="en-US" altLang="en-US" sz="2000" b="1" dirty="0" smtClean="0"/>
              <a:t>high-k</a:t>
            </a:r>
            <a:r>
              <a:rPr lang="en-US" altLang="en-US" sz="2000" dirty="0" smtClean="0"/>
              <a:t> (also BES &amp; GPI), </a:t>
            </a:r>
            <a:r>
              <a:rPr lang="en-US" altLang="en-US" sz="2000" dirty="0"/>
              <a:t>correlated with pedestal </a:t>
            </a:r>
            <a:r>
              <a:rPr lang="en-US" altLang="en-US" sz="2000" dirty="0" smtClean="0"/>
              <a:t>growth &amp; </a:t>
            </a:r>
            <a:r>
              <a:rPr lang="en-US" altLang="en-US" sz="2000" dirty="0"/>
              <a:t>confinement improvement</a:t>
            </a:r>
          </a:p>
          <a:p>
            <a:r>
              <a:rPr lang="en-US" altLang="en-US" sz="2000" dirty="0" smtClean="0"/>
              <a:t>High-k reduction c</a:t>
            </a:r>
            <a:r>
              <a:rPr lang="en-US" altLang="en-US" sz="2000" dirty="0" smtClean="0">
                <a:sym typeface="Symbol"/>
              </a:rPr>
              <a:t>onsistent with reduction in ETG growth rates</a:t>
            </a:r>
          </a:p>
          <a:p>
            <a:pPr lvl="1"/>
            <a:r>
              <a:rPr lang="en-US" sz="1600" dirty="0" smtClean="0"/>
              <a:t>E</a:t>
            </a:r>
            <a:r>
              <a:rPr lang="en-US" sz="1600" dirty="0">
                <a:sym typeface="Symbol"/>
              </a:rPr>
              <a:t></a:t>
            </a:r>
            <a:r>
              <a:rPr lang="en-US" sz="1600" dirty="0"/>
              <a:t>B shearing rate </a:t>
            </a:r>
            <a:r>
              <a:rPr lang="en-US" sz="1600" dirty="0" smtClean="0"/>
              <a:t>also increases in </a:t>
            </a:r>
            <a:r>
              <a:rPr lang="en-US" sz="1600" dirty="0"/>
              <a:t>pedestal and core </a:t>
            </a:r>
            <a:r>
              <a:rPr lang="en-US" sz="1600" dirty="0" smtClean="0"/>
              <a:t>region</a:t>
            </a:r>
            <a:endParaRPr lang="en-US" sz="1600" dirty="0"/>
          </a:p>
          <a:p>
            <a:pPr marL="0" indent="0">
              <a:buNone/>
            </a:pPr>
            <a:endParaRPr lang="en-US" altLang="en-US" sz="2000" dirty="0" smtClean="0">
              <a:sym typeface="Symbo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971800"/>
            <a:ext cx="4210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4938" y="2819400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High-k intensity spectra</a:t>
            </a:r>
            <a:endParaRPr lang="en-US" sz="14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2743200"/>
            <a:ext cx="18950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Linear growth rates</a:t>
            </a:r>
            <a:endParaRPr lang="en-US" sz="14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119735"/>
            <a:ext cx="131913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/>
              <a:t>L-H transition at 350 </a:t>
            </a:r>
            <a:r>
              <a:rPr lang="en-US" i="0" dirty="0" err="1" smtClean="0"/>
              <a:t>ms</a:t>
            </a:r>
            <a:endParaRPr lang="en-US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304799" y="6212312"/>
            <a:ext cx="8610601" cy="264688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600" b="0" i="0" dirty="0" smtClean="0">
                <a:cs typeface="Calibri" pitchFamily="34" charset="0"/>
              </a:rPr>
              <a:t>Nonlinear </a:t>
            </a:r>
            <a:r>
              <a:rPr lang="en-US" sz="1600" b="0" i="0" dirty="0" smtClean="0">
                <a:cs typeface="Calibri" pitchFamily="34" charset="0"/>
              </a:rPr>
              <a:t>ITG/TEM, </a:t>
            </a:r>
            <a:r>
              <a:rPr lang="en-US" sz="1600" b="0" i="0" dirty="0" smtClean="0">
                <a:cs typeface="Calibri" pitchFamily="34" charset="0"/>
              </a:rPr>
              <a:t>ETG simulations to be run in FY14-15 to determine importance of high-k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4419600"/>
            <a:ext cx="75533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ITG/TEM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79120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reduced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models for </a:t>
            </a:r>
            <a:r>
              <a:rPr lang="en-US" dirty="0" err="1" smtClean="0"/>
              <a:t>microtearing</a:t>
            </a:r>
            <a:r>
              <a:rPr lang="en-US" dirty="0" smtClean="0"/>
              <a:t> turbulence</a:t>
            </a:r>
            <a:endParaRPr lang="en-US" dirty="0"/>
          </a:p>
        </p:txBody>
      </p:sp>
      <p:sp>
        <p:nvSpPr>
          <p:cNvPr id="60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24" name="Content Placeholder 2"/>
          <p:cNvSpPr>
            <a:spLocks noGrp="1"/>
          </p:cNvSpPr>
          <p:nvPr>
            <p:ph idx="1"/>
          </p:nvPr>
        </p:nvSpPr>
        <p:spPr>
          <a:xfrm>
            <a:off x="76201" y="1561138"/>
            <a:ext cx="4038599" cy="345963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predictions using Rebut-</a:t>
            </a:r>
            <a:r>
              <a:rPr lang="en-US" dirty="0" err="1" smtClean="0"/>
              <a:t>Lallia</a:t>
            </a:r>
            <a:r>
              <a:rPr lang="en-US" dirty="0" smtClean="0"/>
              <a:t>-Watkins </a:t>
            </a:r>
            <a:r>
              <a:rPr lang="en-US" dirty="0" smtClean="0"/>
              <a:t>(1988</a:t>
            </a:r>
            <a:r>
              <a:rPr lang="en-US" dirty="0" smtClean="0"/>
              <a:t>) </a:t>
            </a:r>
            <a:r>
              <a:rPr lang="en-US" dirty="0" err="1" smtClean="0"/>
              <a:t>microtearing</a:t>
            </a:r>
            <a:r>
              <a:rPr lang="en-US" dirty="0" smtClean="0"/>
              <a:t> model </a:t>
            </a:r>
            <a:r>
              <a:rPr lang="en-US" dirty="0" smtClean="0"/>
              <a:t>show agreement</a:t>
            </a:r>
            <a:endParaRPr lang="en-US" dirty="0" smtClean="0"/>
          </a:p>
          <a:p>
            <a:pPr lvl="1"/>
            <a:r>
              <a:rPr lang="en-US" dirty="0"/>
              <a:t>Poor agreement for lower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baseline="-25000" dirty="0"/>
              <a:t>*</a:t>
            </a:r>
            <a:r>
              <a:rPr lang="en-US" dirty="0"/>
              <a:t> </a:t>
            </a:r>
            <a:r>
              <a:rPr lang="en-US" dirty="0" smtClean="0"/>
              <a:t>discharges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>
              <a:cs typeface="Calibri" pitchFamily="34" charset="0"/>
            </a:endParaRPr>
          </a:p>
          <a:p>
            <a:pPr marL="457200" lvl="1" indent="0">
              <a:buNone/>
            </a:pPr>
            <a:endParaRPr lang="en-US" dirty="0">
              <a:cs typeface="Calibri" pitchFamily="34" charset="0"/>
            </a:endParaRPr>
          </a:p>
          <a:p>
            <a:r>
              <a:rPr lang="en-US" dirty="0" smtClean="0">
                <a:cs typeface="Calibri" pitchFamily="34" charset="0"/>
              </a:rPr>
              <a:t>Beginning </a:t>
            </a:r>
            <a:r>
              <a:rPr lang="en-US" dirty="0">
                <a:cs typeface="Calibri" pitchFamily="34" charset="0"/>
              </a:rPr>
              <a:t>to investigate global </a:t>
            </a:r>
            <a:r>
              <a:rPr lang="en-US" dirty="0" smtClean="0">
                <a:cs typeface="Calibri" pitchFamily="34" charset="0"/>
              </a:rPr>
              <a:t>EM </a:t>
            </a:r>
            <a:r>
              <a:rPr lang="en-US" dirty="0">
                <a:cs typeface="Calibri" pitchFamily="34" charset="0"/>
              </a:rPr>
              <a:t>effects (</a:t>
            </a:r>
            <a:r>
              <a:rPr lang="en-US" dirty="0">
                <a:latin typeface="Symbol" panose="05050102010706020507" pitchFamily="18" charset="2"/>
                <a:cs typeface="Calibri" pitchFamily="34" charset="0"/>
              </a:rPr>
              <a:t>r</a:t>
            </a:r>
            <a:r>
              <a:rPr lang="en-US" baseline="-25000" dirty="0">
                <a:cs typeface="Calibri" pitchFamily="34" charset="0"/>
              </a:rPr>
              <a:t>*</a:t>
            </a:r>
            <a:r>
              <a:rPr lang="en-US" dirty="0">
                <a:cs typeface="Calibri" pitchFamily="34" charset="0"/>
              </a:rPr>
              <a:t>=</a:t>
            </a:r>
            <a:r>
              <a:rPr lang="en-US" dirty="0" err="1">
                <a:latin typeface="Symbol" panose="05050102010706020507" pitchFamily="18" charset="2"/>
                <a:cs typeface="Calibri" pitchFamily="34" charset="0"/>
              </a:rPr>
              <a:t>r</a:t>
            </a:r>
            <a:r>
              <a:rPr lang="en-US" baseline="-25000" dirty="0" err="1">
                <a:cs typeface="Calibri" pitchFamily="34" charset="0"/>
              </a:rPr>
              <a:t>s</a:t>
            </a:r>
            <a:r>
              <a:rPr lang="en-US" dirty="0">
                <a:cs typeface="Calibri" pitchFamily="34" charset="0"/>
              </a:rPr>
              <a:t>/a~1/120</a:t>
            </a:r>
            <a:r>
              <a:rPr lang="en-US" dirty="0" smtClean="0">
                <a:cs typeface="Calibri" pitchFamily="34" charset="0"/>
              </a:rPr>
              <a:t>)</a:t>
            </a:r>
            <a:endParaRPr lang="en-US" dirty="0" smtClean="0">
              <a:cs typeface="Calibri" pitchFamily="34" charset="0"/>
            </a:endParaRPr>
          </a:p>
        </p:txBody>
      </p:sp>
      <p:sp>
        <p:nvSpPr>
          <p:cNvPr id="325" name="Content Placeholder 2"/>
          <p:cNvSpPr txBox="1">
            <a:spLocks/>
          </p:cNvSpPr>
          <p:nvPr/>
        </p:nvSpPr>
        <p:spPr bwMode="auto">
          <a:xfrm>
            <a:off x="76200" y="1024355"/>
            <a:ext cx="8229600" cy="49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err="1" smtClean="0">
                <a:cs typeface="Calibri" pitchFamily="34" charset="0"/>
              </a:rPr>
              <a:t>Microtearing</a:t>
            </a:r>
            <a:r>
              <a:rPr lang="en-US" b="0" i="0" kern="0" dirty="0" smtClean="0">
                <a:cs typeface="Calibri" pitchFamily="34" charset="0"/>
              </a:rPr>
              <a:t> (MT) instability dominant in </a:t>
            </a:r>
            <a:r>
              <a:rPr lang="en-US" b="0" i="0" u="sng" kern="0" dirty="0" smtClean="0">
                <a:cs typeface="Calibri" pitchFamily="34" charset="0"/>
              </a:rPr>
              <a:t>high-</a:t>
            </a:r>
            <a:r>
              <a:rPr lang="en-US" b="0" i="0" u="sng" kern="0" dirty="0" err="1" smtClean="0">
                <a:cs typeface="Calibri" pitchFamily="34" charset="0"/>
              </a:rPr>
              <a:t>collisionality</a:t>
            </a:r>
            <a:r>
              <a:rPr lang="en-US" b="0" i="0" kern="0" dirty="0" smtClean="0">
                <a:cs typeface="Calibri" pitchFamily="34" charset="0"/>
              </a:rPr>
              <a:t> H-modes</a:t>
            </a:r>
            <a:endParaRPr lang="en-US" b="0" i="0" kern="0" dirty="0"/>
          </a:p>
        </p:txBody>
      </p:sp>
      <p:grpSp>
        <p:nvGrpSpPr>
          <p:cNvPr id="276" name="Group 275"/>
          <p:cNvGrpSpPr/>
          <p:nvPr/>
        </p:nvGrpSpPr>
        <p:grpSpPr>
          <a:xfrm>
            <a:off x="4142750" y="1447800"/>
            <a:ext cx="2867650" cy="4567754"/>
            <a:chOff x="4142750" y="1371600"/>
            <a:chExt cx="2867650" cy="4567754"/>
          </a:xfrm>
        </p:grpSpPr>
        <p:grpSp>
          <p:nvGrpSpPr>
            <p:cNvPr id="277" name="Group 276"/>
            <p:cNvGrpSpPr>
              <a:grpSpLocks noChangeAspect="1"/>
            </p:cNvGrpSpPr>
            <p:nvPr/>
          </p:nvGrpSpPr>
          <p:grpSpPr>
            <a:xfrm>
              <a:off x="4485846" y="1600200"/>
              <a:ext cx="2277573" cy="1635181"/>
              <a:chOff x="6019800" y="4114800"/>
              <a:chExt cx="2673350" cy="2051050"/>
            </a:xfrm>
          </p:grpSpPr>
          <p:sp>
            <p:nvSpPr>
              <p:cNvPr id="448" name="Freeform 6"/>
              <p:cNvSpPr>
                <a:spLocks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50" y="0"/>
                  </a:cxn>
                  <a:cxn ang="0">
                    <a:pos x="2250" y="1689"/>
                  </a:cxn>
                  <a:cxn ang="0">
                    <a:pos x="0" y="1689"/>
                  </a:cxn>
                  <a:cxn ang="0">
                    <a:pos x="0" y="0"/>
                  </a:cxn>
                </a:cxnLst>
                <a:rect l="0" t="0" r="r" b="b"/>
                <a:pathLst>
                  <a:path w="2250" h="1689">
                    <a:moveTo>
                      <a:pt x="0" y="0"/>
                    </a:moveTo>
                    <a:lnTo>
                      <a:pt x="0" y="0"/>
                    </a:lnTo>
                    <a:lnTo>
                      <a:pt x="2250" y="0"/>
                    </a:lnTo>
                    <a:lnTo>
                      <a:pt x="2250" y="1689"/>
                    </a:lnTo>
                    <a:lnTo>
                      <a:pt x="0" y="16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49" name="Freeform 7"/>
              <p:cNvSpPr>
                <a:spLocks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2250" y="0"/>
                  </a:cxn>
                  <a:cxn ang="0">
                    <a:pos x="0" y="0"/>
                  </a:cxn>
                  <a:cxn ang="0">
                    <a:pos x="0" y="1689"/>
                  </a:cxn>
                </a:cxnLst>
                <a:rect l="0" t="0" r="r" b="b"/>
                <a:pathLst>
                  <a:path w="225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lnTo>
                      <a:pt x="2250" y="0"/>
                    </a:lnTo>
                    <a:lnTo>
                      <a:pt x="0" y="0"/>
                    </a:lnTo>
                    <a:lnTo>
                      <a:pt x="0" y="168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0" name="Freeform 8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50" y="0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0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250" y="0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0"/>
                  </a:cxn>
                  <a:cxn ang="0">
                    <a:pos x="230" y="1689"/>
                  </a:cxn>
                  <a:cxn ang="0">
                    <a:pos x="230" y="1689"/>
                  </a:cxn>
                  <a:cxn ang="0">
                    <a:pos x="230" y="1654"/>
                  </a:cxn>
                  <a:cxn ang="0">
                    <a:pos x="230" y="0"/>
                  </a:cxn>
                  <a:cxn ang="0">
                    <a:pos x="230" y="0"/>
                  </a:cxn>
                  <a:cxn ang="0">
                    <a:pos x="230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115" y="1689"/>
                  </a:cxn>
                  <a:cxn ang="0">
                    <a:pos x="115" y="1689"/>
                  </a:cxn>
                  <a:cxn ang="0">
                    <a:pos x="115" y="1654"/>
                  </a:cxn>
                  <a:cxn ang="0">
                    <a:pos x="115" y="0"/>
                  </a:cxn>
                  <a:cxn ang="0">
                    <a:pos x="115" y="0"/>
                  </a:cxn>
                  <a:cxn ang="0">
                    <a:pos x="115" y="33"/>
                  </a:cxn>
                  <a:cxn ang="0">
                    <a:pos x="57" y="1689"/>
                  </a:cxn>
                  <a:cxn ang="0">
                    <a:pos x="57" y="1689"/>
                  </a:cxn>
                  <a:cxn ang="0">
                    <a:pos x="57" y="165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33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288" y="1689"/>
                  </a:cxn>
                  <a:cxn ang="0">
                    <a:pos x="288" y="1689"/>
                  </a:cxn>
                  <a:cxn ang="0">
                    <a:pos x="288" y="1621"/>
                  </a:cxn>
                  <a:cxn ang="0">
                    <a:pos x="288" y="0"/>
                  </a:cxn>
                  <a:cxn ang="0">
                    <a:pos x="288" y="0"/>
                  </a:cxn>
                  <a:cxn ang="0">
                    <a:pos x="288" y="67"/>
                  </a:cxn>
                </a:cxnLst>
                <a:rect l="0" t="0" r="r" b="b"/>
                <a:pathLst>
                  <a:path w="225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2250" y="0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0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250" y="0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0"/>
                    </a:lnTo>
                    <a:moveTo>
                      <a:pt x="230" y="1689"/>
                    </a:moveTo>
                    <a:lnTo>
                      <a:pt x="230" y="1689"/>
                    </a:lnTo>
                    <a:lnTo>
                      <a:pt x="230" y="1654"/>
                    </a:lnTo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115" y="1689"/>
                    </a:moveTo>
                    <a:lnTo>
                      <a:pt x="115" y="1689"/>
                    </a:lnTo>
                    <a:lnTo>
                      <a:pt x="115" y="1654"/>
                    </a:lnTo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33"/>
                    </a:lnTo>
                    <a:moveTo>
                      <a:pt x="57" y="1689"/>
                    </a:moveTo>
                    <a:lnTo>
                      <a:pt x="57" y="1689"/>
                    </a:lnTo>
                    <a:lnTo>
                      <a:pt x="57" y="1654"/>
                    </a:lnTo>
                    <a:moveTo>
                      <a:pt x="57" y="0"/>
                    </a:moveTo>
                    <a:lnTo>
                      <a:pt x="57" y="0"/>
                    </a:lnTo>
                    <a:lnTo>
                      <a:pt x="57" y="33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288" y="1689"/>
                    </a:moveTo>
                    <a:lnTo>
                      <a:pt x="288" y="1689"/>
                    </a:lnTo>
                    <a:lnTo>
                      <a:pt x="288" y="1621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1" name="Freeform 9"/>
              <p:cNvSpPr>
                <a:spLocks noEditPoints="1"/>
              </p:cNvSpPr>
              <p:nvPr/>
            </p:nvSpPr>
            <p:spPr bwMode="auto">
              <a:xfrm>
                <a:off x="6715125" y="5859463"/>
                <a:ext cx="73025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3" y="6"/>
                      <a:pt x="69" y="18"/>
                    </a:cubicBezTo>
                    <a:cubicBezTo>
                      <a:pt x="74" y="27"/>
                      <a:pt x="77" y="40"/>
                      <a:pt x="77" y="56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3" y="107"/>
                      <a:pt x="53" y="115"/>
                      <a:pt x="38" y="115"/>
                    </a:cubicBezTo>
                    <a:cubicBezTo>
                      <a:pt x="25" y="115"/>
                      <a:pt x="15" y="109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6"/>
                      <a:pt x="2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6" y="79"/>
                      <a:pt x="19" y="86"/>
                    </a:cubicBezTo>
                    <a:cubicBezTo>
                      <a:pt x="23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2" name="Freeform 10"/>
              <p:cNvSpPr>
                <a:spLocks/>
              </p:cNvSpPr>
              <p:nvPr/>
            </p:nvSpPr>
            <p:spPr bwMode="auto">
              <a:xfrm>
                <a:off x="6808788" y="59515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3" name="Freeform 11"/>
              <p:cNvSpPr>
                <a:spLocks noEditPoints="1"/>
              </p:cNvSpPr>
              <p:nvPr/>
            </p:nvSpPr>
            <p:spPr bwMode="auto">
              <a:xfrm>
                <a:off x="6842125" y="5859463"/>
                <a:ext cx="76200" cy="107950"/>
              </a:xfrm>
              <a:custGeom>
                <a:avLst/>
                <a:gdLst/>
                <a:ahLst/>
                <a:cxnLst>
                  <a:cxn ang="0">
                    <a:pos x="48" y="72"/>
                  </a:cxn>
                  <a:cxn ang="0">
                    <a:pos x="48" y="72"/>
                  </a:cxn>
                  <a:cxn ang="0">
                    <a:pos x="48" y="22"/>
                  </a:cxn>
                  <a:cxn ang="0">
                    <a:pos x="12" y="72"/>
                  </a:cxn>
                  <a:cxn ang="0">
                    <a:pos x="48" y="72"/>
                  </a:cxn>
                  <a:cxn ang="0">
                    <a:pos x="48" y="112"/>
                  </a:cxn>
                  <a:cxn ang="0">
                    <a:pos x="48" y="112"/>
                  </a:cxn>
                  <a:cxn ang="0">
                    <a:pos x="48" y="84"/>
                  </a:cxn>
                  <a:cxn ang="0">
                    <a:pos x="0" y="84"/>
                  </a:cxn>
                  <a:cxn ang="0">
                    <a:pos x="0" y="71"/>
                  </a:cxn>
                  <a:cxn ang="0">
                    <a:pos x="51" y="0"/>
                  </a:cxn>
                  <a:cxn ang="0">
                    <a:pos x="62" y="0"/>
                  </a:cxn>
                  <a:cxn ang="0">
                    <a:pos x="62" y="72"/>
                  </a:cxn>
                  <a:cxn ang="0">
                    <a:pos x="79" y="72"/>
                  </a:cxn>
                  <a:cxn ang="0">
                    <a:pos x="79" y="84"/>
                  </a:cxn>
                  <a:cxn ang="0">
                    <a:pos x="62" y="84"/>
                  </a:cxn>
                  <a:cxn ang="0">
                    <a:pos x="62" y="112"/>
                  </a:cxn>
                  <a:cxn ang="0">
                    <a:pos x="48" y="112"/>
                  </a:cxn>
                </a:cxnLst>
                <a:rect l="0" t="0" r="r" b="b"/>
                <a:pathLst>
                  <a:path w="79" h="112">
                    <a:moveTo>
                      <a:pt x="48" y="72"/>
                    </a:moveTo>
                    <a:lnTo>
                      <a:pt x="48" y="72"/>
                    </a:lnTo>
                    <a:lnTo>
                      <a:pt x="48" y="22"/>
                    </a:lnTo>
                    <a:lnTo>
                      <a:pt x="12" y="72"/>
                    </a:lnTo>
                    <a:lnTo>
                      <a:pt x="48" y="72"/>
                    </a:lnTo>
                    <a:close/>
                    <a:moveTo>
                      <a:pt x="48" y="112"/>
                    </a:moveTo>
                    <a:lnTo>
                      <a:pt x="48" y="112"/>
                    </a:lnTo>
                    <a:lnTo>
                      <a:pt x="48" y="84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2" y="72"/>
                    </a:lnTo>
                    <a:lnTo>
                      <a:pt x="79" y="72"/>
                    </a:lnTo>
                    <a:lnTo>
                      <a:pt x="79" y="84"/>
                    </a:lnTo>
                    <a:lnTo>
                      <a:pt x="62" y="84"/>
                    </a:lnTo>
                    <a:lnTo>
                      <a:pt x="62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4" name="Freeform 12"/>
              <p:cNvSpPr>
                <a:spLocks noEditPoints="1"/>
              </p:cNvSpPr>
              <p:nvPr/>
            </p:nvSpPr>
            <p:spPr bwMode="auto">
              <a:xfrm>
                <a:off x="6872288" y="4164013"/>
                <a:ext cx="496888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58" y="1689"/>
                  </a:cxn>
                  <a:cxn ang="0">
                    <a:pos x="58" y="1689"/>
                  </a:cxn>
                  <a:cxn ang="0">
                    <a:pos x="58" y="165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33"/>
                  </a:cxn>
                  <a:cxn ang="0">
                    <a:pos x="116" y="1689"/>
                  </a:cxn>
                  <a:cxn ang="0">
                    <a:pos x="116" y="1689"/>
                  </a:cxn>
                  <a:cxn ang="0">
                    <a:pos x="116" y="1654"/>
                  </a:cxn>
                  <a:cxn ang="0">
                    <a:pos x="116" y="0"/>
                  </a:cxn>
                  <a:cxn ang="0">
                    <a:pos x="116" y="0"/>
                  </a:cxn>
                  <a:cxn ang="0">
                    <a:pos x="116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231" y="1689"/>
                  </a:cxn>
                  <a:cxn ang="0">
                    <a:pos x="231" y="1689"/>
                  </a:cxn>
                  <a:cxn ang="0">
                    <a:pos x="231" y="1654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1" y="33"/>
                  </a:cxn>
                  <a:cxn ang="0">
                    <a:pos x="289" y="1689"/>
                  </a:cxn>
                  <a:cxn ang="0">
                    <a:pos x="289" y="1689"/>
                  </a:cxn>
                  <a:cxn ang="0">
                    <a:pos x="289" y="1654"/>
                  </a:cxn>
                  <a:cxn ang="0">
                    <a:pos x="289" y="0"/>
                  </a:cxn>
                  <a:cxn ang="0">
                    <a:pos x="289" y="0"/>
                  </a:cxn>
                  <a:cxn ang="0">
                    <a:pos x="289" y="33"/>
                  </a:cxn>
                  <a:cxn ang="0">
                    <a:pos x="347" y="1689"/>
                  </a:cxn>
                  <a:cxn ang="0">
                    <a:pos x="347" y="1689"/>
                  </a:cxn>
                  <a:cxn ang="0">
                    <a:pos x="347" y="1654"/>
                  </a:cxn>
                  <a:cxn ang="0">
                    <a:pos x="347" y="0"/>
                  </a:cxn>
                  <a:cxn ang="0">
                    <a:pos x="347" y="0"/>
                  </a:cxn>
                  <a:cxn ang="0">
                    <a:pos x="347" y="33"/>
                  </a:cxn>
                  <a:cxn ang="0">
                    <a:pos x="404" y="1689"/>
                  </a:cxn>
                  <a:cxn ang="0">
                    <a:pos x="404" y="1689"/>
                  </a:cxn>
                  <a:cxn ang="0">
                    <a:pos x="404" y="1654"/>
                  </a:cxn>
                  <a:cxn ang="0">
                    <a:pos x="404" y="0"/>
                  </a:cxn>
                  <a:cxn ang="0">
                    <a:pos x="404" y="0"/>
                  </a:cxn>
                  <a:cxn ang="0">
                    <a:pos x="404" y="33"/>
                  </a:cxn>
                  <a:cxn ang="0">
                    <a:pos x="461" y="1689"/>
                  </a:cxn>
                  <a:cxn ang="0">
                    <a:pos x="461" y="1689"/>
                  </a:cxn>
                  <a:cxn ang="0">
                    <a:pos x="461" y="1654"/>
                  </a:cxn>
                  <a:cxn ang="0">
                    <a:pos x="461" y="0"/>
                  </a:cxn>
                  <a:cxn ang="0">
                    <a:pos x="461" y="0"/>
                  </a:cxn>
                  <a:cxn ang="0">
                    <a:pos x="461" y="33"/>
                  </a:cxn>
                  <a:cxn ang="0">
                    <a:pos x="519" y="1689"/>
                  </a:cxn>
                  <a:cxn ang="0">
                    <a:pos x="519" y="1689"/>
                  </a:cxn>
                  <a:cxn ang="0">
                    <a:pos x="519" y="1621"/>
                  </a:cxn>
                  <a:cxn ang="0">
                    <a:pos x="519" y="0"/>
                  </a:cxn>
                  <a:cxn ang="0">
                    <a:pos x="519" y="0"/>
                  </a:cxn>
                  <a:cxn ang="0">
                    <a:pos x="519" y="67"/>
                  </a:cxn>
                </a:cxnLst>
                <a:rect l="0" t="0" r="r" b="b"/>
                <a:pathLst>
                  <a:path w="519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58" y="1689"/>
                    </a:moveTo>
                    <a:lnTo>
                      <a:pt x="58" y="1689"/>
                    </a:lnTo>
                    <a:lnTo>
                      <a:pt x="58" y="1654"/>
                    </a:lnTo>
                    <a:moveTo>
                      <a:pt x="58" y="0"/>
                    </a:moveTo>
                    <a:lnTo>
                      <a:pt x="58" y="0"/>
                    </a:lnTo>
                    <a:lnTo>
                      <a:pt x="58" y="33"/>
                    </a:lnTo>
                    <a:moveTo>
                      <a:pt x="116" y="1689"/>
                    </a:moveTo>
                    <a:lnTo>
                      <a:pt x="116" y="1689"/>
                    </a:lnTo>
                    <a:lnTo>
                      <a:pt x="116" y="1654"/>
                    </a:lnTo>
                    <a:moveTo>
                      <a:pt x="116" y="0"/>
                    </a:moveTo>
                    <a:lnTo>
                      <a:pt x="116" y="0"/>
                    </a:lnTo>
                    <a:lnTo>
                      <a:pt x="116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231" y="1689"/>
                    </a:moveTo>
                    <a:lnTo>
                      <a:pt x="231" y="1689"/>
                    </a:lnTo>
                    <a:lnTo>
                      <a:pt x="231" y="1654"/>
                    </a:lnTo>
                    <a:moveTo>
                      <a:pt x="231" y="0"/>
                    </a:moveTo>
                    <a:lnTo>
                      <a:pt x="231" y="0"/>
                    </a:lnTo>
                    <a:lnTo>
                      <a:pt x="231" y="33"/>
                    </a:lnTo>
                    <a:moveTo>
                      <a:pt x="289" y="1689"/>
                    </a:moveTo>
                    <a:lnTo>
                      <a:pt x="289" y="1689"/>
                    </a:lnTo>
                    <a:lnTo>
                      <a:pt x="289" y="1654"/>
                    </a:lnTo>
                    <a:moveTo>
                      <a:pt x="289" y="0"/>
                    </a:moveTo>
                    <a:lnTo>
                      <a:pt x="289" y="0"/>
                    </a:lnTo>
                    <a:lnTo>
                      <a:pt x="289" y="33"/>
                    </a:lnTo>
                    <a:moveTo>
                      <a:pt x="347" y="1689"/>
                    </a:moveTo>
                    <a:lnTo>
                      <a:pt x="347" y="1689"/>
                    </a:lnTo>
                    <a:lnTo>
                      <a:pt x="347" y="1654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3"/>
                    </a:lnTo>
                    <a:moveTo>
                      <a:pt x="404" y="1689"/>
                    </a:moveTo>
                    <a:lnTo>
                      <a:pt x="404" y="1689"/>
                    </a:lnTo>
                    <a:lnTo>
                      <a:pt x="404" y="1654"/>
                    </a:lnTo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33"/>
                    </a:lnTo>
                    <a:moveTo>
                      <a:pt x="461" y="1689"/>
                    </a:moveTo>
                    <a:lnTo>
                      <a:pt x="461" y="1689"/>
                    </a:lnTo>
                    <a:lnTo>
                      <a:pt x="461" y="1654"/>
                    </a:lnTo>
                    <a:moveTo>
                      <a:pt x="461" y="0"/>
                    </a:moveTo>
                    <a:lnTo>
                      <a:pt x="461" y="0"/>
                    </a:lnTo>
                    <a:lnTo>
                      <a:pt x="461" y="33"/>
                    </a:lnTo>
                    <a:moveTo>
                      <a:pt x="519" y="1689"/>
                    </a:moveTo>
                    <a:lnTo>
                      <a:pt x="519" y="1689"/>
                    </a:lnTo>
                    <a:lnTo>
                      <a:pt x="519" y="1621"/>
                    </a:lnTo>
                    <a:moveTo>
                      <a:pt x="519" y="0"/>
                    </a:moveTo>
                    <a:lnTo>
                      <a:pt x="519" y="0"/>
                    </a:lnTo>
                    <a:lnTo>
                      <a:pt x="519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5" name="Freeform 13"/>
              <p:cNvSpPr>
                <a:spLocks noEditPoints="1"/>
              </p:cNvSpPr>
              <p:nvPr/>
            </p:nvSpPr>
            <p:spPr bwMode="auto">
              <a:xfrm>
                <a:off x="7267575" y="5859463"/>
                <a:ext cx="73025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6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1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6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3" y="6"/>
                      <a:pt x="69" y="18"/>
                    </a:cubicBezTo>
                    <a:cubicBezTo>
                      <a:pt x="74" y="27"/>
                      <a:pt x="76" y="40"/>
                      <a:pt x="76" y="56"/>
                    </a:cubicBezTo>
                    <a:cubicBezTo>
                      <a:pt x="76" y="71"/>
                      <a:pt x="74" y="83"/>
                      <a:pt x="70" y="93"/>
                    </a:cubicBezTo>
                    <a:cubicBezTo>
                      <a:pt x="63" y="107"/>
                      <a:pt x="52" y="115"/>
                      <a:pt x="38" y="115"/>
                    </a:cubicBezTo>
                    <a:cubicBezTo>
                      <a:pt x="24" y="115"/>
                      <a:pt x="14" y="109"/>
                      <a:pt x="8" y="97"/>
                    </a:cubicBezTo>
                    <a:cubicBezTo>
                      <a:pt x="2" y="87"/>
                      <a:pt x="0" y="74"/>
                      <a:pt x="0" y="58"/>
                    </a:cubicBezTo>
                    <a:cubicBezTo>
                      <a:pt x="0" y="46"/>
                      <a:pt x="1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59" y="86"/>
                      <a:pt x="61" y="74"/>
                      <a:pt x="61" y="56"/>
                    </a:cubicBezTo>
                    <a:cubicBezTo>
                      <a:pt x="61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0" y="13"/>
                      <a:pt x="24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6" y="79"/>
                      <a:pt x="19" y="86"/>
                    </a:cubicBezTo>
                    <a:cubicBezTo>
                      <a:pt x="22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6" name="Freeform 14"/>
              <p:cNvSpPr>
                <a:spLocks/>
              </p:cNvSpPr>
              <p:nvPr/>
            </p:nvSpPr>
            <p:spPr bwMode="auto">
              <a:xfrm>
                <a:off x="7359650" y="59515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7" name="Freeform 15"/>
              <p:cNvSpPr>
                <a:spLocks/>
              </p:cNvSpPr>
              <p:nvPr/>
            </p:nvSpPr>
            <p:spPr bwMode="auto">
              <a:xfrm>
                <a:off x="7394575" y="5861050"/>
                <a:ext cx="73025" cy="107950"/>
              </a:xfrm>
              <a:custGeom>
                <a:avLst/>
                <a:gdLst/>
                <a:ahLst/>
                <a:cxnLst>
                  <a:cxn ang="0">
                    <a:pos x="15" y="81"/>
                  </a:cxn>
                  <a:cxn ang="0">
                    <a:pos x="15" y="81"/>
                  </a:cxn>
                  <a:cxn ang="0">
                    <a:pos x="26" y="98"/>
                  </a:cxn>
                  <a:cxn ang="0">
                    <a:pos x="37" y="100"/>
                  </a:cxn>
                  <a:cxn ang="0">
                    <a:pos x="56" y="92"/>
                  </a:cxn>
                  <a:cxn ang="0">
                    <a:pos x="62" y="75"/>
                  </a:cxn>
                  <a:cxn ang="0">
                    <a:pos x="55" y="57"/>
                  </a:cxn>
                  <a:cxn ang="0">
                    <a:pos x="38" y="50"/>
                  </a:cxn>
                  <a:cxn ang="0">
                    <a:pos x="25" y="53"/>
                  </a:cxn>
                  <a:cxn ang="0">
                    <a:pos x="16" y="61"/>
                  </a:cxn>
                  <a:cxn ang="0">
                    <a:pos x="4" y="60"/>
                  </a:cxn>
                  <a:cxn ang="0">
                    <a:pos x="13" y="0"/>
                  </a:cxn>
                  <a:cxn ang="0">
                    <a:pos x="71" y="0"/>
                  </a:cxn>
                  <a:cxn ang="0">
                    <a:pos x="71" y="14"/>
                  </a:cxn>
                  <a:cxn ang="0">
                    <a:pos x="23" y="14"/>
                  </a:cxn>
                  <a:cxn ang="0">
                    <a:pos x="19" y="45"/>
                  </a:cxn>
                  <a:cxn ang="0">
                    <a:pos x="26" y="40"/>
                  </a:cxn>
                  <a:cxn ang="0">
                    <a:pos x="40" y="38"/>
                  </a:cxn>
                  <a:cxn ang="0">
                    <a:pos x="66" y="47"/>
                  </a:cxn>
                  <a:cxn ang="0">
                    <a:pos x="77" y="72"/>
                  </a:cxn>
                  <a:cxn ang="0">
                    <a:pos x="67" y="100"/>
                  </a:cxn>
                  <a:cxn ang="0">
                    <a:pos x="36" y="112"/>
                  </a:cxn>
                  <a:cxn ang="0">
                    <a:pos x="12" y="105"/>
                  </a:cxn>
                  <a:cxn ang="0">
                    <a:pos x="0" y="81"/>
                  </a:cxn>
                  <a:cxn ang="0">
                    <a:pos x="15" y="81"/>
                  </a:cxn>
                </a:cxnLst>
                <a:rect l="0" t="0" r="r" b="b"/>
                <a:pathLst>
                  <a:path w="77" h="112">
                    <a:moveTo>
                      <a:pt x="15" y="81"/>
                    </a:moveTo>
                    <a:lnTo>
                      <a:pt x="15" y="81"/>
                    </a:lnTo>
                    <a:cubicBezTo>
                      <a:pt x="16" y="89"/>
                      <a:pt x="19" y="95"/>
                      <a:pt x="26" y="98"/>
                    </a:cubicBezTo>
                    <a:cubicBezTo>
                      <a:pt x="29" y="99"/>
                      <a:pt x="33" y="100"/>
                      <a:pt x="37" y="100"/>
                    </a:cubicBezTo>
                    <a:cubicBezTo>
                      <a:pt x="46" y="100"/>
                      <a:pt x="52" y="97"/>
                      <a:pt x="56" y="92"/>
                    </a:cubicBezTo>
                    <a:cubicBezTo>
                      <a:pt x="60" y="87"/>
                      <a:pt x="62" y="81"/>
                      <a:pt x="62" y="75"/>
                    </a:cubicBezTo>
                    <a:cubicBezTo>
                      <a:pt x="62" y="67"/>
                      <a:pt x="59" y="61"/>
                      <a:pt x="55" y="57"/>
                    </a:cubicBezTo>
                    <a:cubicBezTo>
                      <a:pt x="50" y="52"/>
                      <a:pt x="44" y="50"/>
                      <a:pt x="38" y="50"/>
                    </a:cubicBezTo>
                    <a:cubicBezTo>
                      <a:pt x="33" y="50"/>
                      <a:pt x="29" y="51"/>
                      <a:pt x="25" y="53"/>
                    </a:cubicBezTo>
                    <a:cubicBezTo>
                      <a:pt x="22" y="55"/>
                      <a:pt x="19" y="57"/>
                      <a:pt x="16" y="61"/>
                    </a:cubicBezTo>
                    <a:lnTo>
                      <a:pt x="4" y="60"/>
                    </a:lnTo>
                    <a:lnTo>
                      <a:pt x="13" y="0"/>
                    </a:lnTo>
                    <a:lnTo>
                      <a:pt x="71" y="0"/>
                    </a:lnTo>
                    <a:lnTo>
                      <a:pt x="71" y="14"/>
                    </a:lnTo>
                    <a:lnTo>
                      <a:pt x="23" y="14"/>
                    </a:lnTo>
                    <a:lnTo>
                      <a:pt x="19" y="45"/>
                    </a:lnTo>
                    <a:cubicBezTo>
                      <a:pt x="21" y="43"/>
                      <a:pt x="24" y="41"/>
                      <a:pt x="26" y="40"/>
                    </a:cubicBezTo>
                    <a:cubicBezTo>
                      <a:pt x="30" y="38"/>
                      <a:pt x="35" y="38"/>
                      <a:pt x="40" y="38"/>
                    </a:cubicBezTo>
                    <a:cubicBezTo>
                      <a:pt x="50" y="38"/>
                      <a:pt x="59" y="41"/>
                      <a:pt x="66" y="47"/>
                    </a:cubicBezTo>
                    <a:cubicBezTo>
                      <a:pt x="73" y="54"/>
                      <a:pt x="77" y="62"/>
                      <a:pt x="77" y="72"/>
                    </a:cubicBezTo>
                    <a:cubicBezTo>
                      <a:pt x="77" y="83"/>
                      <a:pt x="74" y="92"/>
                      <a:pt x="67" y="100"/>
                    </a:cubicBezTo>
                    <a:cubicBezTo>
                      <a:pt x="61" y="108"/>
                      <a:pt x="50" y="112"/>
                      <a:pt x="36" y="112"/>
                    </a:cubicBezTo>
                    <a:cubicBezTo>
                      <a:pt x="27" y="112"/>
                      <a:pt x="19" y="110"/>
                      <a:pt x="12" y="105"/>
                    </a:cubicBezTo>
                    <a:cubicBezTo>
                      <a:pt x="5" y="100"/>
                      <a:pt x="1" y="92"/>
                      <a:pt x="0" y="81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8" name="Freeform 16"/>
              <p:cNvSpPr>
                <a:spLocks noEditPoints="1"/>
              </p:cNvSpPr>
              <p:nvPr/>
            </p:nvSpPr>
            <p:spPr bwMode="auto">
              <a:xfrm>
                <a:off x="7424738" y="4164013"/>
                <a:ext cx="496888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57" y="1689"/>
                  </a:cxn>
                  <a:cxn ang="0">
                    <a:pos x="57" y="1689"/>
                  </a:cxn>
                  <a:cxn ang="0">
                    <a:pos x="57" y="165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33"/>
                  </a:cxn>
                  <a:cxn ang="0">
                    <a:pos x="115" y="1689"/>
                  </a:cxn>
                  <a:cxn ang="0">
                    <a:pos x="115" y="1689"/>
                  </a:cxn>
                  <a:cxn ang="0">
                    <a:pos x="115" y="1654"/>
                  </a:cxn>
                  <a:cxn ang="0">
                    <a:pos x="115" y="0"/>
                  </a:cxn>
                  <a:cxn ang="0">
                    <a:pos x="115" y="0"/>
                  </a:cxn>
                  <a:cxn ang="0">
                    <a:pos x="115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231" y="1689"/>
                  </a:cxn>
                  <a:cxn ang="0">
                    <a:pos x="231" y="1689"/>
                  </a:cxn>
                  <a:cxn ang="0">
                    <a:pos x="231" y="1654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1" y="33"/>
                  </a:cxn>
                  <a:cxn ang="0">
                    <a:pos x="289" y="1689"/>
                  </a:cxn>
                  <a:cxn ang="0">
                    <a:pos x="289" y="1689"/>
                  </a:cxn>
                  <a:cxn ang="0">
                    <a:pos x="289" y="1654"/>
                  </a:cxn>
                  <a:cxn ang="0">
                    <a:pos x="289" y="0"/>
                  </a:cxn>
                  <a:cxn ang="0">
                    <a:pos x="289" y="0"/>
                  </a:cxn>
                  <a:cxn ang="0">
                    <a:pos x="289" y="33"/>
                  </a:cxn>
                  <a:cxn ang="0">
                    <a:pos x="346" y="1689"/>
                  </a:cxn>
                  <a:cxn ang="0">
                    <a:pos x="346" y="1689"/>
                  </a:cxn>
                  <a:cxn ang="0">
                    <a:pos x="346" y="1654"/>
                  </a:cxn>
                  <a:cxn ang="0">
                    <a:pos x="346" y="0"/>
                  </a:cxn>
                  <a:cxn ang="0">
                    <a:pos x="346" y="0"/>
                  </a:cxn>
                  <a:cxn ang="0">
                    <a:pos x="346" y="33"/>
                  </a:cxn>
                  <a:cxn ang="0">
                    <a:pos x="404" y="1689"/>
                  </a:cxn>
                  <a:cxn ang="0">
                    <a:pos x="404" y="1689"/>
                  </a:cxn>
                  <a:cxn ang="0">
                    <a:pos x="404" y="1654"/>
                  </a:cxn>
                  <a:cxn ang="0">
                    <a:pos x="404" y="0"/>
                  </a:cxn>
                  <a:cxn ang="0">
                    <a:pos x="404" y="0"/>
                  </a:cxn>
                  <a:cxn ang="0">
                    <a:pos x="404" y="33"/>
                  </a:cxn>
                  <a:cxn ang="0">
                    <a:pos x="462" y="1689"/>
                  </a:cxn>
                  <a:cxn ang="0">
                    <a:pos x="462" y="1689"/>
                  </a:cxn>
                  <a:cxn ang="0">
                    <a:pos x="462" y="1654"/>
                  </a:cxn>
                  <a:cxn ang="0">
                    <a:pos x="462" y="0"/>
                  </a:cxn>
                  <a:cxn ang="0">
                    <a:pos x="462" y="0"/>
                  </a:cxn>
                  <a:cxn ang="0">
                    <a:pos x="462" y="33"/>
                  </a:cxn>
                  <a:cxn ang="0">
                    <a:pos x="520" y="1689"/>
                  </a:cxn>
                  <a:cxn ang="0">
                    <a:pos x="520" y="1689"/>
                  </a:cxn>
                  <a:cxn ang="0">
                    <a:pos x="520" y="1621"/>
                  </a:cxn>
                  <a:cxn ang="0">
                    <a:pos x="520" y="0"/>
                  </a:cxn>
                  <a:cxn ang="0">
                    <a:pos x="520" y="0"/>
                  </a:cxn>
                  <a:cxn ang="0">
                    <a:pos x="520" y="67"/>
                  </a:cxn>
                </a:cxnLst>
                <a:rect l="0" t="0" r="r" b="b"/>
                <a:pathLst>
                  <a:path w="52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57" y="1689"/>
                    </a:moveTo>
                    <a:lnTo>
                      <a:pt x="57" y="1689"/>
                    </a:lnTo>
                    <a:lnTo>
                      <a:pt x="57" y="1654"/>
                    </a:lnTo>
                    <a:moveTo>
                      <a:pt x="57" y="0"/>
                    </a:moveTo>
                    <a:lnTo>
                      <a:pt x="57" y="0"/>
                    </a:lnTo>
                    <a:lnTo>
                      <a:pt x="57" y="33"/>
                    </a:lnTo>
                    <a:moveTo>
                      <a:pt x="115" y="1689"/>
                    </a:moveTo>
                    <a:lnTo>
                      <a:pt x="115" y="1689"/>
                    </a:lnTo>
                    <a:lnTo>
                      <a:pt x="115" y="1654"/>
                    </a:lnTo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231" y="1689"/>
                    </a:moveTo>
                    <a:lnTo>
                      <a:pt x="231" y="1689"/>
                    </a:lnTo>
                    <a:lnTo>
                      <a:pt x="231" y="1654"/>
                    </a:lnTo>
                    <a:moveTo>
                      <a:pt x="231" y="0"/>
                    </a:moveTo>
                    <a:lnTo>
                      <a:pt x="231" y="0"/>
                    </a:lnTo>
                    <a:lnTo>
                      <a:pt x="231" y="33"/>
                    </a:lnTo>
                    <a:moveTo>
                      <a:pt x="289" y="1689"/>
                    </a:moveTo>
                    <a:lnTo>
                      <a:pt x="289" y="1689"/>
                    </a:lnTo>
                    <a:lnTo>
                      <a:pt x="289" y="1654"/>
                    </a:lnTo>
                    <a:moveTo>
                      <a:pt x="289" y="0"/>
                    </a:moveTo>
                    <a:lnTo>
                      <a:pt x="289" y="0"/>
                    </a:lnTo>
                    <a:lnTo>
                      <a:pt x="289" y="33"/>
                    </a:lnTo>
                    <a:moveTo>
                      <a:pt x="346" y="1689"/>
                    </a:moveTo>
                    <a:lnTo>
                      <a:pt x="346" y="1689"/>
                    </a:lnTo>
                    <a:lnTo>
                      <a:pt x="346" y="1654"/>
                    </a:lnTo>
                    <a:moveTo>
                      <a:pt x="346" y="0"/>
                    </a:moveTo>
                    <a:lnTo>
                      <a:pt x="346" y="0"/>
                    </a:lnTo>
                    <a:lnTo>
                      <a:pt x="346" y="33"/>
                    </a:lnTo>
                    <a:moveTo>
                      <a:pt x="404" y="1689"/>
                    </a:moveTo>
                    <a:lnTo>
                      <a:pt x="404" y="1689"/>
                    </a:lnTo>
                    <a:lnTo>
                      <a:pt x="404" y="1654"/>
                    </a:lnTo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33"/>
                    </a:lnTo>
                    <a:moveTo>
                      <a:pt x="462" y="1689"/>
                    </a:moveTo>
                    <a:lnTo>
                      <a:pt x="462" y="1689"/>
                    </a:lnTo>
                    <a:lnTo>
                      <a:pt x="462" y="1654"/>
                    </a:lnTo>
                    <a:moveTo>
                      <a:pt x="462" y="0"/>
                    </a:moveTo>
                    <a:lnTo>
                      <a:pt x="462" y="0"/>
                    </a:lnTo>
                    <a:lnTo>
                      <a:pt x="462" y="33"/>
                    </a:lnTo>
                    <a:moveTo>
                      <a:pt x="520" y="1689"/>
                    </a:moveTo>
                    <a:lnTo>
                      <a:pt x="520" y="1689"/>
                    </a:lnTo>
                    <a:lnTo>
                      <a:pt x="520" y="1621"/>
                    </a:lnTo>
                    <a:moveTo>
                      <a:pt x="520" y="0"/>
                    </a:moveTo>
                    <a:lnTo>
                      <a:pt x="520" y="0"/>
                    </a:lnTo>
                    <a:lnTo>
                      <a:pt x="520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59" name="Freeform 17"/>
              <p:cNvSpPr>
                <a:spLocks noEditPoints="1"/>
              </p:cNvSpPr>
              <p:nvPr/>
            </p:nvSpPr>
            <p:spPr bwMode="auto">
              <a:xfrm>
                <a:off x="7820025" y="5859463"/>
                <a:ext cx="73025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6" y="56"/>
                  </a:cxn>
                  <a:cxn ang="0">
                    <a:pos x="69" y="93"/>
                  </a:cxn>
                  <a:cxn ang="0">
                    <a:pos x="37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4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102"/>
                  </a:cxn>
                  <a:cxn ang="0">
                    <a:pos x="37" y="102"/>
                  </a:cxn>
                  <a:cxn ang="0">
                    <a:pos x="55" y="92"/>
                  </a:cxn>
                  <a:cxn ang="0">
                    <a:pos x="61" y="56"/>
                  </a:cxn>
                  <a:cxn ang="0">
                    <a:pos x="56" y="25"/>
                  </a:cxn>
                  <a:cxn ang="0">
                    <a:pos x="38" y="13"/>
                  </a:cxn>
                  <a:cxn ang="0">
                    <a:pos x="20" y="25"/>
                  </a:cxn>
                  <a:cxn ang="0">
                    <a:pos x="15" y="59"/>
                  </a:cxn>
                  <a:cxn ang="0">
                    <a:pos x="18" y="86"/>
                  </a:cxn>
                  <a:cxn ang="0">
                    <a:pos x="37" y="102"/>
                  </a:cxn>
                  <a:cxn ang="0">
                    <a:pos x="37" y="102"/>
                  </a:cxn>
                </a:cxnLst>
                <a:rect l="0" t="0" r="r" b="b"/>
                <a:pathLst>
                  <a:path w="76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2" y="6"/>
                      <a:pt x="69" y="18"/>
                    </a:cubicBezTo>
                    <a:cubicBezTo>
                      <a:pt x="74" y="27"/>
                      <a:pt x="76" y="40"/>
                      <a:pt x="76" y="56"/>
                    </a:cubicBezTo>
                    <a:cubicBezTo>
                      <a:pt x="76" y="71"/>
                      <a:pt x="74" y="83"/>
                      <a:pt x="69" y="93"/>
                    </a:cubicBezTo>
                    <a:cubicBezTo>
                      <a:pt x="63" y="107"/>
                      <a:pt x="52" y="115"/>
                      <a:pt x="37" y="115"/>
                    </a:cubicBezTo>
                    <a:cubicBezTo>
                      <a:pt x="24" y="115"/>
                      <a:pt x="14" y="109"/>
                      <a:pt x="8" y="97"/>
                    </a:cubicBezTo>
                    <a:cubicBezTo>
                      <a:pt x="2" y="87"/>
                      <a:pt x="0" y="74"/>
                      <a:pt x="0" y="58"/>
                    </a:cubicBezTo>
                    <a:cubicBezTo>
                      <a:pt x="0" y="46"/>
                      <a:pt x="1" y="35"/>
                      <a:pt x="4" y="26"/>
                    </a:cubicBezTo>
                    <a:cubicBezTo>
                      <a:pt x="10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7" y="102"/>
                    </a:moveTo>
                    <a:lnTo>
                      <a:pt x="37" y="102"/>
                    </a:lnTo>
                    <a:cubicBezTo>
                      <a:pt x="45" y="102"/>
                      <a:pt x="50" y="99"/>
                      <a:pt x="55" y="92"/>
                    </a:cubicBezTo>
                    <a:cubicBezTo>
                      <a:pt x="59" y="86"/>
                      <a:pt x="61" y="74"/>
                      <a:pt x="61" y="56"/>
                    </a:cubicBezTo>
                    <a:cubicBezTo>
                      <a:pt x="61" y="44"/>
                      <a:pt x="60" y="33"/>
                      <a:pt x="56" y="25"/>
                    </a:cubicBezTo>
                    <a:cubicBezTo>
                      <a:pt x="53" y="17"/>
                      <a:pt x="47" y="13"/>
                      <a:pt x="38" y="13"/>
                    </a:cubicBezTo>
                    <a:cubicBezTo>
                      <a:pt x="30" y="13"/>
                      <a:pt x="24" y="17"/>
                      <a:pt x="20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6" y="79"/>
                      <a:pt x="18" y="86"/>
                    </a:cubicBezTo>
                    <a:cubicBezTo>
                      <a:pt x="22" y="97"/>
                      <a:pt x="28" y="102"/>
                      <a:pt x="37" y="102"/>
                    </a:cubicBezTo>
                    <a:lnTo>
                      <a:pt x="37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0" name="Freeform 18"/>
              <p:cNvSpPr>
                <a:spLocks/>
              </p:cNvSpPr>
              <p:nvPr/>
            </p:nvSpPr>
            <p:spPr bwMode="auto">
              <a:xfrm>
                <a:off x="7913688" y="5951538"/>
                <a:ext cx="14288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1" name="Freeform 19"/>
              <p:cNvSpPr>
                <a:spLocks noEditPoints="1"/>
              </p:cNvSpPr>
              <p:nvPr/>
            </p:nvSpPr>
            <p:spPr bwMode="auto">
              <a:xfrm>
                <a:off x="7948613" y="5859463"/>
                <a:ext cx="73025" cy="1095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66" y="10"/>
                  </a:cxn>
                  <a:cxn ang="0">
                    <a:pos x="74" y="29"/>
                  </a:cxn>
                  <a:cxn ang="0">
                    <a:pos x="60" y="29"/>
                  </a:cxn>
                  <a:cxn ang="0">
                    <a:pos x="56" y="19"/>
                  </a:cxn>
                  <a:cxn ang="0">
                    <a:pos x="41" y="12"/>
                  </a:cxn>
                  <a:cxn ang="0">
                    <a:pos x="22" y="23"/>
                  </a:cxn>
                  <a:cxn ang="0">
                    <a:pos x="14" y="54"/>
                  </a:cxn>
                  <a:cxn ang="0">
                    <a:pos x="27" y="43"/>
                  </a:cxn>
                  <a:cxn ang="0">
                    <a:pos x="41" y="40"/>
                  </a:cxn>
                  <a:cxn ang="0">
                    <a:pos x="66" y="49"/>
                  </a:cxn>
                  <a:cxn ang="0">
                    <a:pos x="76" y="76"/>
                  </a:cxn>
                  <a:cxn ang="0">
                    <a:pos x="66" y="103"/>
                  </a:cxn>
                  <a:cxn ang="0">
                    <a:pos x="38" y="114"/>
                  </a:cxn>
                  <a:cxn ang="0">
                    <a:pos x="11" y="103"/>
                  </a:cxn>
                  <a:cxn ang="0">
                    <a:pos x="0" y="63"/>
                  </a:cxn>
                  <a:cxn ang="0">
                    <a:pos x="5" y="2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56" y="95"/>
                  </a:cxn>
                  <a:cxn ang="0">
                    <a:pos x="61" y="77"/>
                  </a:cxn>
                  <a:cxn ang="0">
                    <a:pos x="57" y="61"/>
                  </a:cxn>
                  <a:cxn ang="0">
                    <a:pos x="39" y="53"/>
                  </a:cxn>
                  <a:cxn ang="0">
                    <a:pos x="23" y="59"/>
                  </a:cxn>
                  <a:cxn ang="0">
                    <a:pos x="16" y="77"/>
                  </a:cxn>
                  <a:cxn ang="0">
                    <a:pos x="22" y="95"/>
                  </a:cxn>
                  <a:cxn ang="0">
                    <a:pos x="39" y="102"/>
                  </a:cxn>
                  <a:cxn ang="0">
                    <a:pos x="39" y="102"/>
                  </a:cxn>
                </a:cxnLst>
                <a:rect l="0" t="0" r="r" b="b"/>
                <a:pathLst>
                  <a:path w="76" h="114">
                    <a:moveTo>
                      <a:pt x="40" y="0"/>
                    </a:moveTo>
                    <a:lnTo>
                      <a:pt x="40" y="0"/>
                    </a:lnTo>
                    <a:cubicBezTo>
                      <a:pt x="53" y="0"/>
                      <a:pt x="62" y="3"/>
                      <a:pt x="66" y="10"/>
                    </a:cubicBezTo>
                    <a:cubicBezTo>
                      <a:pt x="71" y="16"/>
                      <a:pt x="74" y="23"/>
                      <a:pt x="74" y="29"/>
                    </a:cubicBezTo>
                    <a:lnTo>
                      <a:pt x="60" y="29"/>
                    </a:lnTo>
                    <a:cubicBezTo>
                      <a:pt x="59" y="25"/>
                      <a:pt x="58" y="22"/>
                      <a:pt x="56" y="19"/>
                    </a:cubicBezTo>
                    <a:cubicBezTo>
                      <a:pt x="53" y="14"/>
                      <a:pt x="48" y="12"/>
                      <a:pt x="41" y="12"/>
                    </a:cubicBezTo>
                    <a:cubicBezTo>
                      <a:pt x="33" y="12"/>
                      <a:pt x="27" y="16"/>
                      <a:pt x="22" y="23"/>
                    </a:cubicBezTo>
                    <a:cubicBezTo>
                      <a:pt x="17" y="30"/>
                      <a:pt x="15" y="41"/>
                      <a:pt x="14" y="54"/>
                    </a:cubicBezTo>
                    <a:cubicBezTo>
                      <a:pt x="18" y="49"/>
                      <a:pt x="22" y="46"/>
                      <a:pt x="27" y="43"/>
                    </a:cubicBezTo>
                    <a:cubicBezTo>
                      <a:pt x="31" y="41"/>
                      <a:pt x="36" y="40"/>
                      <a:pt x="41" y="40"/>
                    </a:cubicBezTo>
                    <a:cubicBezTo>
                      <a:pt x="51" y="40"/>
                      <a:pt x="59" y="43"/>
                      <a:pt x="66" y="49"/>
                    </a:cubicBezTo>
                    <a:cubicBezTo>
                      <a:pt x="73" y="55"/>
                      <a:pt x="76" y="64"/>
                      <a:pt x="76" y="76"/>
                    </a:cubicBezTo>
                    <a:cubicBezTo>
                      <a:pt x="76" y="86"/>
                      <a:pt x="73" y="95"/>
                      <a:pt x="66" y="103"/>
                    </a:cubicBezTo>
                    <a:cubicBezTo>
                      <a:pt x="60" y="111"/>
                      <a:pt x="50" y="114"/>
                      <a:pt x="38" y="114"/>
                    </a:cubicBezTo>
                    <a:cubicBezTo>
                      <a:pt x="28" y="114"/>
                      <a:pt x="19" y="110"/>
                      <a:pt x="11" y="103"/>
                    </a:cubicBezTo>
                    <a:cubicBezTo>
                      <a:pt x="4" y="95"/>
                      <a:pt x="0" y="81"/>
                      <a:pt x="0" y="63"/>
                    </a:cubicBezTo>
                    <a:cubicBezTo>
                      <a:pt x="0" y="49"/>
                      <a:pt x="2" y="37"/>
                      <a:pt x="5" y="28"/>
                    </a:cubicBezTo>
                    <a:cubicBezTo>
                      <a:pt x="11" y="9"/>
                      <a:pt x="23" y="0"/>
                      <a:pt x="40" y="0"/>
                    </a:cubicBezTo>
                    <a:lnTo>
                      <a:pt x="40" y="0"/>
                    </a:lnTo>
                    <a:close/>
                    <a:moveTo>
                      <a:pt x="39" y="102"/>
                    </a:moveTo>
                    <a:lnTo>
                      <a:pt x="39" y="102"/>
                    </a:lnTo>
                    <a:cubicBezTo>
                      <a:pt x="47" y="102"/>
                      <a:pt x="52" y="100"/>
                      <a:pt x="56" y="95"/>
                    </a:cubicBezTo>
                    <a:cubicBezTo>
                      <a:pt x="60" y="90"/>
                      <a:pt x="61" y="84"/>
                      <a:pt x="61" y="77"/>
                    </a:cubicBezTo>
                    <a:cubicBezTo>
                      <a:pt x="61" y="71"/>
                      <a:pt x="60" y="66"/>
                      <a:pt x="57" y="61"/>
                    </a:cubicBezTo>
                    <a:cubicBezTo>
                      <a:pt x="53" y="56"/>
                      <a:pt x="47" y="53"/>
                      <a:pt x="39" y="53"/>
                    </a:cubicBezTo>
                    <a:cubicBezTo>
                      <a:pt x="33" y="53"/>
                      <a:pt x="28" y="55"/>
                      <a:pt x="23" y="59"/>
                    </a:cubicBezTo>
                    <a:cubicBezTo>
                      <a:pt x="18" y="63"/>
                      <a:pt x="16" y="69"/>
                      <a:pt x="16" y="77"/>
                    </a:cubicBezTo>
                    <a:cubicBezTo>
                      <a:pt x="16" y="84"/>
                      <a:pt x="18" y="90"/>
                      <a:pt x="22" y="95"/>
                    </a:cubicBezTo>
                    <a:cubicBezTo>
                      <a:pt x="26" y="100"/>
                      <a:pt x="32" y="102"/>
                      <a:pt x="39" y="102"/>
                    </a:cubicBezTo>
                    <a:lnTo>
                      <a:pt x="3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2" name="Freeform 20"/>
              <p:cNvSpPr>
                <a:spLocks noEditPoints="1"/>
              </p:cNvSpPr>
              <p:nvPr/>
            </p:nvSpPr>
            <p:spPr bwMode="auto">
              <a:xfrm>
                <a:off x="7975600" y="4164013"/>
                <a:ext cx="496888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57" y="1689"/>
                  </a:cxn>
                  <a:cxn ang="0">
                    <a:pos x="57" y="1689"/>
                  </a:cxn>
                  <a:cxn ang="0">
                    <a:pos x="57" y="165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33"/>
                  </a:cxn>
                  <a:cxn ang="0">
                    <a:pos x="115" y="1689"/>
                  </a:cxn>
                  <a:cxn ang="0">
                    <a:pos x="115" y="1689"/>
                  </a:cxn>
                  <a:cxn ang="0">
                    <a:pos x="115" y="1654"/>
                  </a:cxn>
                  <a:cxn ang="0">
                    <a:pos x="115" y="0"/>
                  </a:cxn>
                  <a:cxn ang="0">
                    <a:pos x="115" y="0"/>
                  </a:cxn>
                  <a:cxn ang="0">
                    <a:pos x="115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230" y="1689"/>
                  </a:cxn>
                  <a:cxn ang="0">
                    <a:pos x="230" y="1689"/>
                  </a:cxn>
                  <a:cxn ang="0">
                    <a:pos x="230" y="1654"/>
                  </a:cxn>
                  <a:cxn ang="0">
                    <a:pos x="230" y="0"/>
                  </a:cxn>
                  <a:cxn ang="0">
                    <a:pos x="230" y="0"/>
                  </a:cxn>
                  <a:cxn ang="0">
                    <a:pos x="230" y="33"/>
                  </a:cxn>
                  <a:cxn ang="0">
                    <a:pos x="288" y="1689"/>
                  </a:cxn>
                  <a:cxn ang="0">
                    <a:pos x="288" y="1689"/>
                  </a:cxn>
                  <a:cxn ang="0">
                    <a:pos x="288" y="1654"/>
                  </a:cxn>
                  <a:cxn ang="0">
                    <a:pos x="288" y="0"/>
                  </a:cxn>
                  <a:cxn ang="0">
                    <a:pos x="288" y="0"/>
                  </a:cxn>
                  <a:cxn ang="0">
                    <a:pos x="288" y="33"/>
                  </a:cxn>
                  <a:cxn ang="0">
                    <a:pos x="346" y="1689"/>
                  </a:cxn>
                  <a:cxn ang="0">
                    <a:pos x="346" y="1689"/>
                  </a:cxn>
                  <a:cxn ang="0">
                    <a:pos x="346" y="1654"/>
                  </a:cxn>
                  <a:cxn ang="0">
                    <a:pos x="346" y="0"/>
                  </a:cxn>
                  <a:cxn ang="0">
                    <a:pos x="346" y="0"/>
                  </a:cxn>
                  <a:cxn ang="0">
                    <a:pos x="346" y="33"/>
                  </a:cxn>
                  <a:cxn ang="0">
                    <a:pos x="404" y="1689"/>
                  </a:cxn>
                  <a:cxn ang="0">
                    <a:pos x="404" y="1689"/>
                  </a:cxn>
                  <a:cxn ang="0">
                    <a:pos x="404" y="1654"/>
                  </a:cxn>
                  <a:cxn ang="0">
                    <a:pos x="404" y="0"/>
                  </a:cxn>
                  <a:cxn ang="0">
                    <a:pos x="404" y="0"/>
                  </a:cxn>
                  <a:cxn ang="0">
                    <a:pos x="404" y="33"/>
                  </a:cxn>
                  <a:cxn ang="0">
                    <a:pos x="462" y="1689"/>
                  </a:cxn>
                  <a:cxn ang="0">
                    <a:pos x="462" y="1689"/>
                  </a:cxn>
                  <a:cxn ang="0">
                    <a:pos x="462" y="1654"/>
                  </a:cxn>
                  <a:cxn ang="0">
                    <a:pos x="462" y="0"/>
                  </a:cxn>
                  <a:cxn ang="0">
                    <a:pos x="462" y="0"/>
                  </a:cxn>
                  <a:cxn ang="0">
                    <a:pos x="462" y="33"/>
                  </a:cxn>
                  <a:cxn ang="0">
                    <a:pos x="519" y="1689"/>
                  </a:cxn>
                  <a:cxn ang="0">
                    <a:pos x="519" y="1689"/>
                  </a:cxn>
                  <a:cxn ang="0">
                    <a:pos x="519" y="1621"/>
                  </a:cxn>
                  <a:cxn ang="0">
                    <a:pos x="519" y="0"/>
                  </a:cxn>
                  <a:cxn ang="0">
                    <a:pos x="519" y="0"/>
                  </a:cxn>
                  <a:cxn ang="0">
                    <a:pos x="519" y="67"/>
                  </a:cxn>
                </a:cxnLst>
                <a:rect l="0" t="0" r="r" b="b"/>
                <a:pathLst>
                  <a:path w="519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57" y="1689"/>
                    </a:moveTo>
                    <a:lnTo>
                      <a:pt x="57" y="1689"/>
                    </a:lnTo>
                    <a:lnTo>
                      <a:pt x="57" y="1654"/>
                    </a:lnTo>
                    <a:moveTo>
                      <a:pt x="57" y="0"/>
                    </a:moveTo>
                    <a:lnTo>
                      <a:pt x="57" y="0"/>
                    </a:lnTo>
                    <a:lnTo>
                      <a:pt x="57" y="33"/>
                    </a:lnTo>
                    <a:moveTo>
                      <a:pt x="115" y="1689"/>
                    </a:moveTo>
                    <a:lnTo>
                      <a:pt x="115" y="1689"/>
                    </a:lnTo>
                    <a:lnTo>
                      <a:pt x="115" y="1654"/>
                    </a:lnTo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230" y="1689"/>
                    </a:moveTo>
                    <a:lnTo>
                      <a:pt x="230" y="1689"/>
                    </a:lnTo>
                    <a:lnTo>
                      <a:pt x="230" y="1654"/>
                    </a:lnTo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33"/>
                    </a:lnTo>
                    <a:moveTo>
                      <a:pt x="288" y="1689"/>
                    </a:moveTo>
                    <a:lnTo>
                      <a:pt x="288" y="1689"/>
                    </a:lnTo>
                    <a:lnTo>
                      <a:pt x="288" y="1654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33"/>
                    </a:lnTo>
                    <a:moveTo>
                      <a:pt x="346" y="1689"/>
                    </a:moveTo>
                    <a:lnTo>
                      <a:pt x="346" y="1689"/>
                    </a:lnTo>
                    <a:lnTo>
                      <a:pt x="346" y="1654"/>
                    </a:lnTo>
                    <a:moveTo>
                      <a:pt x="346" y="0"/>
                    </a:moveTo>
                    <a:lnTo>
                      <a:pt x="346" y="0"/>
                    </a:lnTo>
                    <a:lnTo>
                      <a:pt x="346" y="33"/>
                    </a:lnTo>
                    <a:moveTo>
                      <a:pt x="404" y="1689"/>
                    </a:moveTo>
                    <a:lnTo>
                      <a:pt x="404" y="1689"/>
                    </a:lnTo>
                    <a:lnTo>
                      <a:pt x="404" y="1654"/>
                    </a:lnTo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33"/>
                    </a:lnTo>
                    <a:moveTo>
                      <a:pt x="462" y="1689"/>
                    </a:moveTo>
                    <a:lnTo>
                      <a:pt x="462" y="1689"/>
                    </a:lnTo>
                    <a:lnTo>
                      <a:pt x="462" y="1654"/>
                    </a:lnTo>
                    <a:moveTo>
                      <a:pt x="462" y="0"/>
                    </a:moveTo>
                    <a:lnTo>
                      <a:pt x="462" y="0"/>
                    </a:lnTo>
                    <a:lnTo>
                      <a:pt x="462" y="33"/>
                    </a:lnTo>
                    <a:moveTo>
                      <a:pt x="519" y="1689"/>
                    </a:moveTo>
                    <a:lnTo>
                      <a:pt x="519" y="1689"/>
                    </a:lnTo>
                    <a:lnTo>
                      <a:pt x="519" y="1621"/>
                    </a:lnTo>
                    <a:moveTo>
                      <a:pt x="519" y="0"/>
                    </a:moveTo>
                    <a:lnTo>
                      <a:pt x="519" y="0"/>
                    </a:lnTo>
                    <a:lnTo>
                      <a:pt x="519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3" name="Freeform 21"/>
              <p:cNvSpPr>
                <a:spLocks noEditPoints="1"/>
              </p:cNvSpPr>
              <p:nvPr/>
            </p:nvSpPr>
            <p:spPr bwMode="auto">
              <a:xfrm>
                <a:off x="8370888" y="5859463"/>
                <a:ext cx="74613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69" y="18"/>
                    </a:cubicBezTo>
                    <a:cubicBezTo>
                      <a:pt x="74" y="27"/>
                      <a:pt x="77" y="40"/>
                      <a:pt x="77" y="56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4" y="107"/>
                      <a:pt x="53" y="115"/>
                      <a:pt x="38" y="115"/>
                    </a:cubicBezTo>
                    <a:cubicBezTo>
                      <a:pt x="25" y="115"/>
                      <a:pt x="15" y="109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6"/>
                      <a:pt x="2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4" name="Freeform 22"/>
              <p:cNvSpPr>
                <a:spLocks/>
              </p:cNvSpPr>
              <p:nvPr/>
            </p:nvSpPr>
            <p:spPr bwMode="auto">
              <a:xfrm>
                <a:off x="8464550" y="59515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5" name="Freeform 23"/>
              <p:cNvSpPr>
                <a:spLocks/>
              </p:cNvSpPr>
              <p:nvPr/>
            </p:nvSpPr>
            <p:spPr bwMode="auto">
              <a:xfrm>
                <a:off x="8499475" y="5861050"/>
                <a:ext cx="74613" cy="10636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0"/>
                  </a:cxn>
                  <a:cxn ang="0">
                    <a:pos x="78" y="12"/>
                  </a:cxn>
                  <a:cxn ang="0">
                    <a:pos x="64" y="30"/>
                  </a:cxn>
                  <a:cxn ang="0">
                    <a:pos x="48" y="58"/>
                  </a:cxn>
                  <a:cxn ang="0">
                    <a:pos x="38" y="85"/>
                  </a:cxn>
                  <a:cxn ang="0">
                    <a:pos x="32" y="110"/>
                  </a:cxn>
                  <a:cxn ang="0">
                    <a:pos x="16" y="110"/>
                  </a:cxn>
                  <a:cxn ang="0">
                    <a:pos x="40" y="46"/>
                  </a:cxn>
                  <a:cxn ang="0">
                    <a:pos x="62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78" y="0"/>
                  </a:cxn>
                </a:cxnLst>
                <a:rect l="0" t="0" r="r" b="b"/>
                <a:pathLst>
                  <a:path w="78" h="110">
                    <a:moveTo>
                      <a:pt x="78" y="0"/>
                    </a:moveTo>
                    <a:lnTo>
                      <a:pt x="78" y="0"/>
                    </a:lnTo>
                    <a:lnTo>
                      <a:pt x="78" y="12"/>
                    </a:lnTo>
                    <a:cubicBezTo>
                      <a:pt x="74" y="16"/>
                      <a:pt x="69" y="22"/>
                      <a:pt x="64" y="30"/>
                    </a:cubicBezTo>
                    <a:cubicBezTo>
                      <a:pt x="58" y="39"/>
                      <a:pt x="52" y="48"/>
                      <a:pt x="48" y="58"/>
                    </a:cubicBezTo>
                    <a:cubicBezTo>
                      <a:pt x="43" y="68"/>
                      <a:pt x="40" y="77"/>
                      <a:pt x="38" y="85"/>
                    </a:cubicBezTo>
                    <a:cubicBezTo>
                      <a:pt x="36" y="90"/>
                      <a:pt x="34" y="98"/>
                      <a:pt x="32" y="110"/>
                    </a:cubicBezTo>
                    <a:lnTo>
                      <a:pt x="16" y="110"/>
                    </a:lnTo>
                    <a:cubicBezTo>
                      <a:pt x="20" y="88"/>
                      <a:pt x="28" y="67"/>
                      <a:pt x="40" y="46"/>
                    </a:cubicBezTo>
                    <a:cubicBezTo>
                      <a:pt x="47" y="34"/>
                      <a:pt x="54" y="23"/>
                      <a:pt x="62" y="14"/>
                    </a:cubicBezTo>
                    <a:lnTo>
                      <a:pt x="0" y="14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6" name="Freeform 24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2077" y="1689"/>
                  </a:cxn>
                  <a:cxn ang="0">
                    <a:pos x="2077" y="1689"/>
                  </a:cxn>
                  <a:cxn ang="0">
                    <a:pos x="2077" y="1654"/>
                  </a:cxn>
                  <a:cxn ang="0">
                    <a:pos x="2077" y="0"/>
                  </a:cxn>
                  <a:cxn ang="0">
                    <a:pos x="2077" y="0"/>
                  </a:cxn>
                  <a:cxn ang="0">
                    <a:pos x="2077" y="33"/>
                  </a:cxn>
                  <a:cxn ang="0">
                    <a:pos x="2135" y="1689"/>
                  </a:cxn>
                  <a:cxn ang="0">
                    <a:pos x="2135" y="1689"/>
                  </a:cxn>
                  <a:cxn ang="0">
                    <a:pos x="2135" y="1654"/>
                  </a:cxn>
                  <a:cxn ang="0">
                    <a:pos x="2135" y="0"/>
                  </a:cxn>
                  <a:cxn ang="0">
                    <a:pos x="2135" y="0"/>
                  </a:cxn>
                  <a:cxn ang="0">
                    <a:pos x="2135" y="33"/>
                  </a:cxn>
                  <a:cxn ang="0">
                    <a:pos x="2193" y="1689"/>
                  </a:cxn>
                  <a:cxn ang="0">
                    <a:pos x="2193" y="1689"/>
                  </a:cxn>
                  <a:cxn ang="0">
                    <a:pos x="2193" y="1654"/>
                  </a:cxn>
                  <a:cxn ang="0">
                    <a:pos x="2193" y="0"/>
                  </a:cxn>
                  <a:cxn ang="0">
                    <a:pos x="2193" y="0"/>
                  </a:cxn>
                  <a:cxn ang="0">
                    <a:pos x="2193" y="33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250" y="1654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50" y="33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67" y="1689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183" y="1689"/>
                  </a:cxn>
                </a:cxnLst>
                <a:rect l="0" t="0" r="r" b="b"/>
                <a:pathLst>
                  <a:path w="2250" h="1689">
                    <a:moveTo>
                      <a:pt x="2077" y="1689"/>
                    </a:moveTo>
                    <a:lnTo>
                      <a:pt x="2077" y="1689"/>
                    </a:lnTo>
                    <a:lnTo>
                      <a:pt x="2077" y="1654"/>
                    </a:lnTo>
                    <a:moveTo>
                      <a:pt x="2077" y="0"/>
                    </a:moveTo>
                    <a:lnTo>
                      <a:pt x="2077" y="0"/>
                    </a:lnTo>
                    <a:lnTo>
                      <a:pt x="2077" y="33"/>
                    </a:lnTo>
                    <a:moveTo>
                      <a:pt x="2135" y="1689"/>
                    </a:moveTo>
                    <a:lnTo>
                      <a:pt x="2135" y="1689"/>
                    </a:lnTo>
                    <a:lnTo>
                      <a:pt x="2135" y="1654"/>
                    </a:lnTo>
                    <a:moveTo>
                      <a:pt x="2135" y="0"/>
                    </a:moveTo>
                    <a:lnTo>
                      <a:pt x="2135" y="0"/>
                    </a:lnTo>
                    <a:lnTo>
                      <a:pt x="2135" y="33"/>
                    </a:lnTo>
                    <a:moveTo>
                      <a:pt x="2193" y="1689"/>
                    </a:moveTo>
                    <a:lnTo>
                      <a:pt x="2193" y="1689"/>
                    </a:lnTo>
                    <a:lnTo>
                      <a:pt x="2193" y="1654"/>
                    </a:lnTo>
                    <a:moveTo>
                      <a:pt x="2193" y="0"/>
                    </a:moveTo>
                    <a:lnTo>
                      <a:pt x="2193" y="0"/>
                    </a:lnTo>
                    <a:lnTo>
                      <a:pt x="2193" y="33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250" y="1654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50" y="33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67" y="1689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183" y="168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7" name="Freeform 25"/>
              <p:cNvSpPr>
                <a:spLocks noEditPoints="1"/>
              </p:cNvSpPr>
              <p:nvPr/>
            </p:nvSpPr>
            <p:spPr bwMode="auto">
              <a:xfrm>
                <a:off x="6424613" y="5737225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7"/>
                  </a:cxn>
                  <a:cxn ang="0">
                    <a:pos x="76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6"/>
                  </a:cxn>
                  <a:cxn ang="0">
                    <a:pos x="0" y="57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1"/>
                  </a:cxn>
                  <a:cxn ang="0">
                    <a:pos x="61" y="56"/>
                  </a:cxn>
                  <a:cxn ang="0">
                    <a:pos x="57" y="24"/>
                  </a:cxn>
                  <a:cxn ang="0">
                    <a:pos x="39" y="12"/>
                  </a:cxn>
                  <a:cxn ang="0">
                    <a:pos x="20" y="24"/>
                  </a:cxn>
                  <a:cxn ang="0">
                    <a:pos x="15" y="58"/>
                  </a:cxn>
                  <a:cxn ang="0">
                    <a:pos x="18" y="85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6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2" y="6"/>
                      <a:pt x="69" y="17"/>
                    </a:cubicBezTo>
                    <a:cubicBezTo>
                      <a:pt x="74" y="27"/>
                      <a:pt x="76" y="39"/>
                      <a:pt x="76" y="55"/>
                    </a:cubicBezTo>
                    <a:cubicBezTo>
                      <a:pt x="76" y="70"/>
                      <a:pt x="74" y="83"/>
                      <a:pt x="70" y="93"/>
                    </a:cubicBezTo>
                    <a:cubicBezTo>
                      <a:pt x="63" y="107"/>
                      <a:pt x="52" y="114"/>
                      <a:pt x="38" y="114"/>
                    </a:cubicBezTo>
                    <a:cubicBezTo>
                      <a:pt x="24" y="114"/>
                      <a:pt x="14" y="108"/>
                      <a:pt x="8" y="96"/>
                    </a:cubicBezTo>
                    <a:cubicBezTo>
                      <a:pt x="2" y="87"/>
                      <a:pt x="0" y="74"/>
                      <a:pt x="0" y="57"/>
                    </a:cubicBezTo>
                    <a:cubicBezTo>
                      <a:pt x="0" y="45"/>
                      <a:pt x="1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1"/>
                    </a:cubicBezTo>
                    <a:cubicBezTo>
                      <a:pt x="59" y="85"/>
                      <a:pt x="61" y="73"/>
                      <a:pt x="61" y="56"/>
                    </a:cubicBezTo>
                    <a:cubicBezTo>
                      <a:pt x="61" y="43"/>
                      <a:pt x="60" y="33"/>
                      <a:pt x="57" y="24"/>
                    </a:cubicBezTo>
                    <a:cubicBezTo>
                      <a:pt x="53" y="16"/>
                      <a:pt x="47" y="12"/>
                      <a:pt x="39" y="12"/>
                    </a:cubicBezTo>
                    <a:cubicBezTo>
                      <a:pt x="30" y="12"/>
                      <a:pt x="24" y="16"/>
                      <a:pt x="20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69"/>
                      <a:pt x="16" y="78"/>
                      <a:pt x="18" y="85"/>
                    </a:cubicBezTo>
                    <a:cubicBezTo>
                      <a:pt x="22" y="96"/>
                      <a:pt x="28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8" name="Freeform 26"/>
              <p:cNvSpPr>
                <a:spLocks noEditPoints="1"/>
              </p:cNvSpPr>
              <p:nvPr/>
            </p:nvSpPr>
            <p:spPr bwMode="auto">
              <a:xfrm>
                <a:off x="6540500" y="5462588"/>
                <a:ext cx="2152650" cy="26035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2"/>
                  </a:cxn>
                  <a:cxn ang="0">
                    <a:pos x="0" y="202"/>
                  </a:cxn>
                  <a:cxn ang="0">
                    <a:pos x="34" y="202"/>
                  </a:cxn>
                  <a:cxn ang="0">
                    <a:pos x="2250" y="202"/>
                  </a:cxn>
                  <a:cxn ang="0">
                    <a:pos x="2250" y="202"/>
                  </a:cxn>
                  <a:cxn ang="0">
                    <a:pos x="2216" y="202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34" y="135"/>
                  </a:cxn>
                  <a:cxn ang="0">
                    <a:pos x="2250" y="135"/>
                  </a:cxn>
                  <a:cxn ang="0">
                    <a:pos x="2250" y="135"/>
                  </a:cxn>
                  <a:cxn ang="0">
                    <a:pos x="2216" y="13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34" y="67"/>
                  </a:cxn>
                  <a:cxn ang="0">
                    <a:pos x="2250" y="67"/>
                  </a:cxn>
                  <a:cxn ang="0">
                    <a:pos x="2250" y="67"/>
                  </a:cxn>
                  <a:cxn ang="0">
                    <a:pos x="2216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2"/>
                    </a:moveTo>
                    <a:lnTo>
                      <a:pt x="0" y="202"/>
                    </a:lnTo>
                    <a:lnTo>
                      <a:pt x="34" y="202"/>
                    </a:lnTo>
                    <a:moveTo>
                      <a:pt x="2250" y="202"/>
                    </a:moveTo>
                    <a:lnTo>
                      <a:pt x="2250" y="202"/>
                    </a:lnTo>
                    <a:lnTo>
                      <a:pt x="2216" y="202"/>
                    </a:lnTo>
                    <a:moveTo>
                      <a:pt x="0" y="135"/>
                    </a:moveTo>
                    <a:lnTo>
                      <a:pt x="0" y="135"/>
                    </a:lnTo>
                    <a:lnTo>
                      <a:pt x="34" y="135"/>
                    </a:lnTo>
                    <a:moveTo>
                      <a:pt x="2250" y="135"/>
                    </a:moveTo>
                    <a:lnTo>
                      <a:pt x="2250" y="135"/>
                    </a:lnTo>
                    <a:lnTo>
                      <a:pt x="2216" y="135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34" y="67"/>
                    </a:lnTo>
                    <a:moveTo>
                      <a:pt x="2250" y="67"/>
                    </a:moveTo>
                    <a:lnTo>
                      <a:pt x="2250" y="67"/>
                    </a:lnTo>
                    <a:lnTo>
                      <a:pt x="2216" y="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69" name="Freeform 27"/>
              <p:cNvSpPr>
                <a:spLocks noEditPoints="1"/>
              </p:cNvSpPr>
              <p:nvPr/>
            </p:nvSpPr>
            <p:spPr bwMode="auto">
              <a:xfrm>
                <a:off x="6296025" y="5413375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2"/>
                  </a:cxn>
                  <a:cxn ang="0">
                    <a:pos x="21" y="24"/>
                  </a:cxn>
                  <a:cxn ang="0">
                    <a:pos x="15" y="58"/>
                  </a:cxn>
                  <a:cxn ang="0">
                    <a:pos x="19" y="86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39"/>
                      <a:pt x="77" y="55"/>
                    </a:cubicBezTo>
                    <a:cubicBezTo>
                      <a:pt x="77" y="70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8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2"/>
                    </a:cubicBezTo>
                    <a:cubicBezTo>
                      <a:pt x="60" y="85"/>
                      <a:pt x="62" y="73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6"/>
                      <a:pt x="48" y="12"/>
                      <a:pt x="39" y="12"/>
                    </a:cubicBezTo>
                    <a:cubicBezTo>
                      <a:pt x="31" y="12"/>
                      <a:pt x="25" y="16"/>
                      <a:pt x="21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6"/>
                      <a:pt x="29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0" name="Freeform 28"/>
              <p:cNvSpPr>
                <a:spLocks/>
              </p:cNvSpPr>
              <p:nvPr/>
            </p:nvSpPr>
            <p:spPr bwMode="auto">
              <a:xfrm>
                <a:off x="6389688" y="5503863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1" name="Freeform 29"/>
              <p:cNvSpPr>
                <a:spLocks/>
              </p:cNvSpPr>
              <p:nvPr/>
            </p:nvSpPr>
            <p:spPr bwMode="auto">
              <a:xfrm>
                <a:off x="6434138" y="5413375"/>
                <a:ext cx="39688" cy="10636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0" y="22"/>
                  </a:cxn>
                  <a:cxn ang="0">
                    <a:pos x="21" y="17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41" y="111"/>
                  </a:cxn>
                  <a:cxn ang="0">
                    <a:pos x="26" y="111"/>
                  </a:cxn>
                  <a:cxn ang="0">
                    <a:pos x="26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111">
                    <a:moveTo>
                      <a:pt x="0" y="32"/>
                    </a:moveTo>
                    <a:lnTo>
                      <a:pt x="0" y="32"/>
                    </a:lnTo>
                    <a:lnTo>
                      <a:pt x="0" y="22"/>
                    </a:lnTo>
                    <a:cubicBezTo>
                      <a:pt x="10" y="21"/>
                      <a:pt x="17" y="19"/>
                      <a:pt x="21" y="17"/>
                    </a:cubicBezTo>
                    <a:cubicBezTo>
                      <a:pt x="25" y="14"/>
                      <a:pt x="28" y="9"/>
                      <a:pt x="30" y="0"/>
                    </a:cubicBezTo>
                    <a:lnTo>
                      <a:pt x="41" y="0"/>
                    </a:lnTo>
                    <a:lnTo>
                      <a:pt x="41" y="111"/>
                    </a:lnTo>
                    <a:lnTo>
                      <a:pt x="26" y="111"/>
                    </a:lnTo>
                    <a:lnTo>
                      <a:pt x="2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2" name="Freeform 30"/>
              <p:cNvSpPr>
                <a:spLocks noEditPoints="1"/>
              </p:cNvSpPr>
              <p:nvPr/>
            </p:nvSpPr>
            <p:spPr bwMode="auto">
              <a:xfrm>
                <a:off x="6540500" y="5138738"/>
                <a:ext cx="2152650" cy="258763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3"/>
                  </a:cxn>
                  <a:cxn ang="0">
                    <a:pos x="0" y="203"/>
                  </a:cxn>
                  <a:cxn ang="0">
                    <a:pos x="34" y="203"/>
                  </a:cxn>
                  <a:cxn ang="0">
                    <a:pos x="2250" y="203"/>
                  </a:cxn>
                  <a:cxn ang="0">
                    <a:pos x="2250" y="203"/>
                  </a:cxn>
                  <a:cxn ang="0">
                    <a:pos x="2216" y="203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34" y="135"/>
                  </a:cxn>
                  <a:cxn ang="0">
                    <a:pos x="2250" y="135"/>
                  </a:cxn>
                  <a:cxn ang="0">
                    <a:pos x="2250" y="135"/>
                  </a:cxn>
                  <a:cxn ang="0">
                    <a:pos x="2216" y="13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34" y="67"/>
                  </a:cxn>
                  <a:cxn ang="0">
                    <a:pos x="2250" y="67"/>
                  </a:cxn>
                  <a:cxn ang="0">
                    <a:pos x="2250" y="67"/>
                  </a:cxn>
                  <a:cxn ang="0">
                    <a:pos x="2216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3"/>
                    </a:moveTo>
                    <a:lnTo>
                      <a:pt x="0" y="203"/>
                    </a:lnTo>
                    <a:lnTo>
                      <a:pt x="34" y="203"/>
                    </a:lnTo>
                    <a:moveTo>
                      <a:pt x="2250" y="203"/>
                    </a:moveTo>
                    <a:lnTo>
                      <a:pt x="2250" y="203"/>
                    </a:lnTo>
                    <a:lnTo>
                      <a:pt x="2216" y="203"/>
                    </a:lnTo>
                    <a:moveTo>
                      <a:pt x="0" y="135"/>
                    </a:moveTo>
                    <a:lnTo>
                      <a:pt x="0" y="135"/>
                    </a:lnTo>
                    <a:lnTo>
                      <a:pt x="34" y="135"/>
                    </a:lnTo>
                    <a:moveTo>
                      <a:pt x="2250" y="135"/>
                    </a:moveTo>
                    <a:lnTo>
                      <a:pt x="2250" y="135"/>
                    </a:lnTo>
                    <a:lnTo>
                      <a:pt x="2216" y="135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34" y="67"/>
                    </a:lnTo>
                    <a:moveTo>
                      <a:pt x="2250" y="67"/>
                    </a:moveTo>
                    <a:lnTo>
                      <a:pt x="2250" y="67"/>
                    </a:lnTo>
                    <a:lnTo>
                      <a:pt x="2216" y="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3" name="Freeform 31"/>
              <p:cNvSpPr>
                <a:spLocks noEditPoints="1"/>
              </p:cNvSpPr>
              <p:nvPr/>
            </p:nvSpPr>
            <p:spPr bwMode="auto">
              <a:xfrm>
                <a:off x="6296025" y="5087938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4"/>
                  </a:cxn>
                  <a:cxn ang="0">
                    <a:pos x="15" y="58"/>
                  </a:cxn>
                  <a:cxn ang="0">
                    <a:pos x="19" y="86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40"/>
                      <a:pt x="77" y="55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8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2"/>
                    </a:cubicBezTo>
                    <a:cubicBezTo>
                      <a:pt x="60" y="85"/>
                      <a:pt x="62" y="73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6"/>
                      <a:pt x="21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6"/>
                      <a:pt x="29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4" name="Freeform 32"/>
              <p:cNvSpPr>
                <a:spLocks/>
              </p:cNvSpPr>
              <p:nvPr/>
            </p:nvSpPr>
            <p:spPr bwMode="auto">
              <a:xfrm>
                <a:off x="6389688" y="5178425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5" name="Freeform 33"/>
              <p:cNvSpPr>
                <a:spLocks/>
              </p:cNvSpPr>
              <p:nvPr/>
            </p:nvSpPr>
            <p:spPr bwMode="auto">
              <a:xfrm>
                <a:off x="6424613" y="5087938"/>
                <a:ext cx="73025" cy="106363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111"/>
                  </a:cxn>
                  <a:cxn ang="0">
                    <a:pos x="6" y="86"/>
                  </a:cxn>
                  <a:cxn ang="0">
                    <a:pos x="26" y="67"/>
                  </a:cxn>
                  <a:cxn ang="0">
                    <a:pos x="41" y="58"/>
                  </a:cxn>
                  <a:cxn ang="0">
                    <a:pos x="55" y="48"/>
                  </a:cxn>
                  <a:cxn ang="0">
                    <a:pos x="61" y="34"/>
                  </a:cxn>
                  <a:cxn ang="0">
                    <a:pos x="55" y="18"/>
                  </a:cxn>
                  <a:cxn ang="0">
                    <a:pos x="40" y="12"/>
                  </a:cxn>
                  <a:cxn ang="0">
                    <a:pos x="20" y="23"/>
                  </a:cxn>
                  <a:cxn ang="0">
                    <a:pos x="17" y="39"/>
                  </a:cxn>
                  <a:cxn ang="0">
                    <a:pos x="2" y="39"/>
                  </a:cxn>
                  <a:cxn ang="0">
                    <a:pos x="8" y="16"/>
                  </a:cxn>
                  <a:cxn ang="0">
                    <a:pos x="40" y="0"/>
                  </a:cxn>
                  <a:cxn ang="0">
                    <a:pos x="68" y="10"/>
                  </a:cxn>
                  <a:cxn ang="0">
                    <a:pos x="77" y="33"/>
                  </a:cxn>
                  <a:cxn ang="0">
                    <a:pos x="67" y="56"/>
                  </a:cxn>
                  <a:cxn ang="0">
                    <a:pos x="48" y="69"/>
                  </a:cxn>
                  <a:cxn ang="0">
                    <a:pos x="37" y="75"/>
                  </a:cxn>
                  <a:cxn ang="0">
                    <a:pos x="25" y="83"/>
                  </a:cxn>
                  <a:cxn ang="0">
                    <a:pos x="15" y="98"/>
                  </a:cxn>
                  <a:cxn ang="0">
                    <a:pos x="76" y="98"/>
                  </a:cxn>
                  <a:cxn ang="0">
                    <a:pos x="76" y="111"/>
                  </a:cxn>
                  <a:cxn ang="0">
                    <a:pos x="0" y="111"/>
                  </a:cxn>
                </a:cxnLst>
                <a:rect l="0" t="0" r="r" b="b"/>
                <a:pathLst>
                  <a:path w="77" h="111">
                    <a:moveTo>
                      <a:pt x="0" y="111"/>
                    </a:moveTo>
                    <a:lnTo>
                      <a:pt x="0" y="111"/>
                    </a:lnTo>
                    <a:cubicBezTo>
                      <a:pt x="0" y="102"/>
                      <a:pt x="2" y="93"/>
                      <a:pt x="6" y="86"/>
                    </a:cubicBezTo>
                    <a:cubicBezTo>
                      <a:pt x="9" y="79"/>
                      <a:pt x="16" y="73"/>
                      <a:pt x="26" y="67"/>
                    </a:cubicBezTo>
                    <a:lnTo>
                      <a:pt x="41" y="58"/>
                    </a:lnTo>
                    <a:cubicBezTo>
                      <a:pt x="47" y="54"/>
                      <a:pt x="52" y="51"/>
                      <a:pt x="55" y="48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1" y="27"/>
                      <a:pt x="59" y="22"/>
                      <a:pt x="55" y="18"/>
                    </a:cubicBezTo>
                    <a:cubicBezTo>
                      <a:pt x="51" y="14"/>
                      <a:pt x="46" y="12"/>
                      <a:pt x="40" y="12"/>
                    </a:cubicBezTo>
                    <a:cubicBezTo>
                      <a:pt x="30" y="12"/>
                      <a:pt x="24" y="16"/>
                      <a:pt x="20" y="23"/>
                    </a:cubicBezTo>
                    <a:cubicBezTo>
                      <a:pt x="18" y="27"/>
                      <a:pt x="17" y="33"/>
                      <a:pt x="17" y="39"/>
                    </a:cubicBezTo>
                    <a:lnTo>
                      <a:pt x="2" y="39"/>
                    </a:lnTo>
                    <a:cubicBezTo>
                      <a:pt x="3" y="30"/>
                      <a:pt x="4" y="22"/>
                      <a:pt x="8" y="16"/>
                    </a:cubicBezTo>
                    <a:cubicBezTo>
                      <a:pt x="14" y="5"/>
                      <a:pt x="25" y="0"/>
                      <a:pt x="40" y="0"/>
                    </a:cubicBezTo>
                    <a:cubicBezTo>
                      <a:pt x="53" y="0"/>
                      <a:pt x="62" y="3"/>
                      <a:pt x="68" y="10"/>
                    </a:cubicBezTo>
                    <a:cubicBezTo>
                      <a:pt x="74" y="17"/>
                      <a:pt x="77" y="25"/>
                      <a:pt x="77" y="33"/>
                    </a:cubicBezTo>
                    <a:cubicBezTo>
                      <a:pt x="77" y="42"/>
                      <a:pt x="73" y="49"/>
                      <a:pt x="67" y="56"/>
                    </a:cubicBezTo>
                    <a:cubicBezTo>
                      <a:pt x="64" y="59"/>
                      <a:pt x="57" y="64"/>
                      <a:pt x="48" y="69"/>
                    </a:cubicBezTo>
                    <a:lnTo>
                      <a:pt x="37" y="75"/>
                    </a:lnTo>
                    <a:cubicBezTo>
                      <a:pt x="32" y="78"/>
                      <a:pt x="28" y="80"/>
                      <a:pt x="25" y="83"/>
                    </a:cubicBezTo>
                    <a:cubicBezTo>
                      <a:pt x="20" y="88"/>
                      <a:pt x="17" y="93"/>
                      <a:pt x="15" y="98"/>
                    </a:cubicBezTo>
                    <a:lnTo>
                      <a:pt x="76" y="98"/>
                    </a:lnTo>
                    <a:lnTo>
                      <a:pt x="76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6" name="Freeform 34"/>
              <p:cNvSpPr>
                <a:spLocks noEditPoints="1"/>
              </p:cNvSpPr>
              <p:nvPr/>
            </p:nvSpPr>
            <p:spPr bwMode="auto">
              <a:xfrm>
                <a:off x="6540500" y="4811713"/>
                <a:ext cx="2152650" cy="261938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34" y="272"/>
                  </a:cxn>
                  <a:cxn ang="0">
                    <a:pos x="2250" y="272"/>
                  </a:cxn>
                  <a:cxn ang="0">
                    <a:pos x="2250" y="272"/>
                  </a:cxn>
                  <a:cxn ang="0">
                    <a:pos x="2216" y="272"/>
                  </a:cxn>
                  <a:cxn ang="0">
                    <a:pos x="0" y="204"/>
                  </a:cxn>
                  <a:cxn ang="0">
                    <a:pos x="0" y="204"/>
                  </a:cxn>
                  <a:cxn ang="0">
                    <a:pos x="34" y="204"/>
                  </a:cxn>
                  <a:cxn ang="0">
                    <a:pos x="2250" y="204"/>
                  </a:cxn>
                  <a:cxn ang="0">
                    <a:pos x="2250" y="204"/>
                  </a:cxn>
                  <a:cxn ang="0">
                    <a:pos x="2216" y="204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34" y="136"/>
                  </a:cxn>
                  <a:cxn ang="0">
                    <a:pos x="2250" y="136"/>
                  </a:cxn>
                  <a:cxn ang="0">
                    <a:pos x="2250" y="136"/>
                  </a:cxn>
                  <a:cxn ang="0">
                    <a:pos x="2216" y="13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34" y="68"/>
                  </a:cxn>
                  <a:cxn ang="0">
                    <a:pos x="2250" y="68"/>
                  </a:cxn>
                  <a:cxn ang="0">
                    <a:pos x="2250" y="68"/>
                  </a:cxn>
                  <a:cxn ang="0">
                    <a:pos x="2216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34" y="272"/>
                    </a:lnTo>
                    <a:moveTo>
                      <a:pt x="2250" y="272"/>
                    </a:moveTo>
                    <a:lnTo>
                      <a:pt x="2250" y="272"/>
                    </a:lnTo>
                    <a:lnTo>
                      <a:pt x="2216" y="272"/>
                    </a:lnTo>
                    <a:moveTo>
                      <a:pt x="0" y="204"/>
                    </a:moveTo>
                    <a:lnTo>
                      <a:pt x="0" y="204"/>
                    </a:lnTo>
                    <a:lnTo>
                      <a:pt x="34" y="204"/>
                    </a:lnTo>
                    <a:moveTo>
                      <a:pt x="2250" y="204"/>
                    </a:moveTo>
                    <a:lnTo>
                      <a:pt x="2250" y="204"/>
                    </a:lnTo>
                    <a:lnTo>
                      <a:pt x="2216" y="204"/>
                    </a:lnTo>
                    <a:moveTo>
                      <a:pt x="0" y="136"/>
                    </a:moveTo>
                    <a:lnTo>
                      <a:pt x="0" y="136"/>
                    </a:lnTo>
                    <a:lnTo>
                      <a:pt x="34" y="136"/>
                    </a:lnTo>
                    <a:moveTo>
                      <a:pt x="2250" y="136"/>
                    </a:moveTo>
                    <a:lnTo>
                      <a:pt x="2250" y="136"/>
                    </a:lnTo>
                    <a:lnTo>
                      <a:pt x="2216" y="136"/>
                    </a:lnTo>
                    <a:moveTo>
                      <a:pt x="0" y="68"/>
                    </a:moveTo>
                    <a:lnTo>
                      <a:pt x="0" y="68"/>
                    </a:lnTo>
                    <a:lnTo>
                      <a:pt x="34" y="68"/>
                    </a:lnTo>
                    <a:moveTo>
                      <a:pt x="2250" y="68"/>
                    </a:moveTo>
                    <a:lnTo>
                      <a:pt x="2250" y="68"/>
                    </a:lnTo>
                    <a:lnTo>
                      <a:pt x="2216" y="68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7" name="Freeform 35"/>
              <p:cNvSpPr>
                <a:spLocks noEditPoints="1"/>
              </p:cNvSpPr>
              <p:nvPr/>
            </p:nvSpPr>
            <p:spPr bwMode="auto">
              <a:xfrm>
                <a:off x="6296025" y="4762500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4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40"/>
                      <a:pt x="77" y="56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9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5"/>
                      <a:pt x="5" y="25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8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4"/>
                    </a:cubicBezTo>
                    <a:cubicBezTo>
                      <a:pt x="17" y="32"/>
                      <a:pt x="15" y="43"/>
                      <a:pt x="15" y="59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6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8" name="Freeform 36"/>
              <p:cNvSpPr>
                <a:spLocks/>
              </p:cNvSpPr>
              <p:nvPr/>
            </p:nvSpPr>
            <p:spPr bwMode="auto">
              <a:xfrm>
                <a:off x="6389688" y="485298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79" name="Freeform 37"/>
              <p:cNvSpPr>
                <a:spLocks/>
              </p:cNvSpPr>
              <p:nvPr/>
            </p:nvSpPr>
            <p:spPr bwMode="auto">
              <a:xfrm>
                <a:off x="6423025" y="4762500"/>
                <a:ext cx="74613" cy="109538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37" y="114"/>
                  </a:cxn>
                  <a:cxn ang="0">
                    <a:pos x="8" y="104"/>
                  </a:cxn>
                  <a:cxn ang="0">
                    <a:pos x="0" y="77"/>
                  </a:cxn>
                  <a:cxn ang="0">
                    <a:pos x="14" y="77"/>
                  </a:cxn>
                  <a:cxn ang="0">
                    <a:pos x="18" y="93"/>
                  </a:cxn>
                  <a:cxn ang="0">
                    <a:pos x="38" y="102"/>
                  </a:cxn>
                  <a:cxn ang="0">
                    <a:pos x="56" y="96"/>
                  </a:cxn>
                  <a:cxn ang="0">
                    <a:pos x="62" y="80"/>
                  </a:cxn>
                  <a:cxn ang="0">
                    <a:pos x="55" y="64"/>
                  </a:cxn>
                  <a:cxn ang="0">
                    <a:pos x="36" y="60"/>
                  </a:cxn>
                  <a:cxn ang="0">
                    <a:pos x="33" y="60"/>
                  </a:cxn>
                  <a:cxn ang="0">
                    <a:pos x="30" y="60"/>
                  </a:cxn>
                  <a:cxn ang="0">
                    <a:pos x="30" y="48"/>
                  </a:cxn>
                  <a:cxn ang="0">
                    <a:pos x="34" y="48"/>
                  </a:cxn>
                  <a:cxn ang="0">
                    <a:pos x="37" y="48"/>
                  </a:cxn>
                  <a:cxn ang="0">
                    <a:pos x="50" y="46"/>
                  </a:cxn>
                  <a:cxn ang="0">
                    <a:pos x="58" y="30"/>
                  </a:cxn>
                  <a:cxn ang="0">
                    <a:pos x="53" y="17"/>
                  </a:cxn>
                  <a:cxn ang="0">
                    <a:pos x="39" y="13"/>
                  </a:cxn>
                  <a:cxn ang="0">
                    <a:pos x="20" y="22"/>
                  </a:cxn>
                  <a:cxn ang="0">
                    <a:pos x="16" y="37"/>
                  </a:cxn>
                  <a:cxn ang="0">
                    <a:pos x="2" y="37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64" y="8"/>
                  </a:cxn>
                  <a:cxn ang="0">
                    <a:pos x="73" y="29"/>
                  </a:cxn>
                  <a:cxn ang="0">
                    <a:pos x="67" y="46"/>
                  </a:cxn>
                  <a:cxn ang="0">
                    <a:pos x="59" y="52"/>
                  </a:cxn>
                  <a:cxn ang="0">
                    <a:pos x="72" y="62"/>
                  </a:cxn>
                  <a:cxn ang="0">
                    <a:pos x="77" y="78"/>
                  </a:cxn>
                  <a:cxn ang="0">
                    <a:pos x="67" y="104"/>
                  </a:cxn>
                  <a:cxn ang="0">
                    <a:pos x="37" y="114"/>
                  </a:cxn>
                  <a:cxn ang="0">
                    <a:pos x="37" y="114"/>
                  </a:cxn>
                </a:cxnLst>
                <a:rect l="0" t="0" r="r" b="b"/>
                <a:pathLst>
                  <a:path w="77" h="114">
                    <a:moveTo>
                      <a:pt x="37" y="114"/>
                    </a:moveTo>
                    <a:lnTo>
                      <a:pt x="37" y="114"/>
                    </a:lnTo>
                    <a:cubicBezTo>
                      <a:pt x="24" y="114"/>
                      <a:pt x="14" y="111"/>
                      <a:pt x="8" y="104"/>
                    </a:cubicBezTo>
                    <a:cubicBezTo>
                      <a:pt x="3" y="96"/>
                      <a:pt x="0" y="87"/>
                      <a:pt x="0" y="77"/>
                    </a:cubicBezTo>
                    <a:lnTo>
                      <a:pt x="14" y="77"/>
                    </a:lnTo>
                    <a:cubicBezTo>
                      <a:pt x="15" y="84"/>
                      <a:pt x="16" y="90"/>
                      <a:pt x="18" y="93"/>
                    </a:cubicBezTo>
                    <a:cubicBezTo>
                      <a:pt x="22" y="99"/>
                      <a:pt x="28" y="102"/>
                      <a:pt x="38" y="102"/>
                    </a:cubicBezTo>
                    <a:cubicBezTo>
                      <a:pt x="45" y="102"/>
                      <a:pt x="51" y="100"/>
                      <a:pt x="56" y="96"/>
                    </a:cubicBezTo>
                    <a:cubicBezTo>
                      <a:pt x="60" y="92"/>
                      <a:pt x="62" y="87"/>
                      <a:pt x="62" y="80"/>
                    </a:cubicBezTo>
                    <a:cubicBezTo>
                      <a:pt x="62" y="73"/>
                      <a:pt x="60" y="67"/>
                      <a:pt x="55" y="64"/>
                    </a:cubicBezTo>
                    <a:cubicBezTo>
                      <a:pt x="50" y="61"/>
                      <a:pt x="44" y="60"/>
                      <a:pt x="36" y="60"/>
                    </a:cubicBezTo>
                    <a:cubicBezTo>
                      <a:pt x="35" y="60"/>
                      <a:pt x="34" y="60"/>
                      <a:pt x="33" y="60"/>
                    </a:cubicBezTo>
                    <a:cubicBezTo>
                      <a:pt x="32" y="60"/>
                      <a:pt x="31" y="60"/>
                      <a:pt x="30" y="60"/>
                    </a:cubicBezTo>
                    <a:lnTo>
                      <a:pt x="30" y="48"/>
                    </a:lnTo>
                    <a:cubicBezTo>
                      <a:pt x="31" y="48"/>
                      <a:pt x="33" y="48"/>
                      <a:pt x="34" y="48"/>
                    </a:cubicBezTo>
                    <a:cubicBezTo>
                      <a:pt x="35" y="48"/>
                      <a:pt x="36" y="48"/>
                      <a:pt x="37" y="48"/>
                    </a:cubicBezTo>
                    <a:cubicBezTo>
                      <a:pt x="42" y="48"/>
                      <a:pt x="46" y="47"/>
                      <a:pt x="50" y="46"/>
                    </a:cubicBezTo>
                    <a:cubicBezTo>
                      <a:pt x="56" y="43"/>
                      <a:pt x="58" y="37"/>
                      <a:pt x="58" y="30"/>
                    </a:cubicBezTo>
                    <a:cubicBezTo>
                      <a:pt x="58" y="24"/>
                      <a:pt x="57" y="20"/>
                      <a:pt x="53" y="17"/>
                    </a:cubicBezTo>
                    <a:cubicBezTo>
                      <a:pt x="49" y="14"/>
                      <a:pt x="44" y="13"/>
                      <a:pt x="39" y="13"/>
                    </a:cubicBezTo>
                    <a:cubicBezTo>
                      <a:pt x="30" y="13"/>
                      <a:pt x="23" y="16"/>
                      <a:pt x="20" y="22"/>
                    </a:cubicBezTo>
                    <a:cubicBezTo>
                      <a:pt x="18" y="25"/>
                      <a:pt x="16" y="30"/>
                      <a:pt x="16" y="37"/>
                    </a:cubicBezTo>
                    <a:lnTo>
                      <a:pt x="2" y="37"/>
                    </a:lnTo>
                    <a:cubicBezTo>
                      <a:pt x="2" y="28"/>
                      <a:pt x="4" y="21"/>
                      <a:pt x="7" y="16"/>
                    </a:cubicBezTo>
                    <a:cubicBezTo>
                      <a:pt x="13" y="5"/>
                      <a:pt x="23" y="0"/>
                      <a:pt x="37" y="0"/>
                    </a:cubicBezTo>
                    <a:cubicBezTo>
                      <a:pt x="49" y="0"/>
                      <a:pt x="57" y="3"/>
                      <a:pt x="64" y="8"/>
                    </a:cubicBezTo>
                    <a:cubicBezTo>
                      <a:pt x="70" y="13"/>
                      <a:pt x="73" y="20"/>
                      <a:pt x="73" y="29"/>
                    </a:cubicBezTo>
                    <a:cubicBezTo>
                      <a:pt x="73" y="36"/>
                      <a:pt x="71" y="42"/>
                      <a:pt x="67" y="46"/>
                    </a:cubicBezTo>
                    <a:cubicBezTo>
                      <a:pt x="65" y="49"/>
                      <a:pt x="62" y="51"/>
                      <a:pt x="59" y="52"/>
                    </a:cubicBezTo>
                    <a:cubicBezTo>
                      <a:pt x="64" y="54"/>
                      <a:pt x="69" y="57"/>
                      <a:pt x="72" y="62"/>
                    </a:cubicBezTo>
                    <a:cubicBezTo>
                      <a:pt x="76" y="66"/>
                      <a:pt x="77" y="72"/>
                      <a:pt x="77" y="78"/>
                    </a:cubicBezTo>
                    <a:cubicBezTo>
                      <a:pt x="77" y="89"/>
                      <a:pt x="74" y="98"/>
                      <a:pt x="67" y="104"/>
                    </a:cubicBezTo>
                    <a:cubicBezTo>
                      <a:pt x="60" y="111"/>
                      <a:pt x="50" y="114"/>
                      <a:pt x="37" y="114"/>
                    </a:cubicBez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0" name="Freeform 38"/>
              <p:cNvSpPr>
                <a:spLocks noEditPoints="1"/>
              </p:cNvSpPr>
              <p:nvPr/>
            </p:nvSpPr>
            <p:spPr bwMode="auto">
              <a:xfrm>
                <a:off x="6540500" y="4489450"/>
                <a:ext cx="2152650" cy="258763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2"/>
                  </a:cxn>
                  <a:cxn ang="0">
                    <a:pos x="0" y="202"/>
                  </a:cxn>
                  <a:cxn ang="0">
                    <a:pos x="34" y="202"/>
                  </a:cxn>
                  <a:cxn ang="0">
                    <a:pos x="2250" y="202"/>
                  </a:cxn>
                  <a:cxn ang="0">
                    <a:pos x="2250" y="202"/>
                  </a:cxn>
                  <a:cxn ang="0">
                    <a:pos x="2216" y="202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34" y="134"/>
                  </a:cxn>
                  <a:cxn ang="0">
                    <a:pos x="2250" y="134"/>
                  </a:cxn>
                  <a:cxn ang="0">
                    <a:pos x="2250" y="134"/>
                  </a:cxn>
                  <a:cxn ang="0">
                    <a:pos x="2216" y="134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34" y="66"/>
                  </a:cxn>
                  <a:cxn ang="0">
                    <a:pos x="2250" y="66"/>
                  </a:cxn>
                  <a:cxn ang="0">
                    <a:pos x="2250" y="66"/>
                  </a:cxn>
                  <a:cxn ang="0">
                    <a:pos x="2216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2"/>
                    </a:moveTo>
                    <a:lnTo>
                      <a:pt x="0" y="202"/>
                    </a:lnTo>
                    <a:lnTo>
                      <a:pt x="34" y="202"/>
                    </a:lnTo>
                    <a:moveTo>
                      <a:pt x="2250" y="202"/>
                    </a:moveTo>
                    <a:lnTo>
                      <a:pt x="2250" y="202"/>
                    </a:lnTo>
                    <a:lnTo>
                      <a:pt x="2216" y="202"/>
                    </a:lnTo>
                    <a:moveTo>
                      <a:pt x="0" y="134"/>
                    </a:moveTo>
                    <a:lnTo>
                      <a:pt x="0" y="134"/>
                    </a:lnTo>
                    <a:lnTo>
                      <a:pt x="34" y="134"/>
                    </a:lnTo>
                    <a:moveTo>
                      <a:pt x="2250" y="134"/>
                    </a:moveTo>
                    <a:lnTo>
                      <a:pt x="2250" y="134"/>
                    </a:lnTo>
                    <a:lnTo>
                      <a:pt x="2216" y="134"/>
                    </a:lnTo>
                    <a:moveTo>
                      <a:pt x="0" y="66"/>
                    </a:moveTo>
                    <a:lnTo>
                      <a:pt x="0" y="66"/>
                    </a:lnTo>
                    <a:lnTo>
                      <a:pt x="34" y="66"/>
                    </a:lnTo>
                    <a:moveTo>
                      <a:pt x="2250" y="66"/>
                    </a:moveTo>
                    <a:lnTo>
                      <a:pt x="2250" y="66"/>
                    </a:lnTo>
                    <a:lnTo>
                      <a:pt x="2216" y="6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1" name="Freeform 39"/>
              <p:cNvSpPr>
                <a:spLocks noEditPoints="1"/>
              </p:cNvSpPr>
              <p:nvPr/>
            </p:nvSpPr>
            <p:spPr bwMode="auto">
              <a:xfrm>
                <a:off x="6296025" y="4438650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40"/>
                      <a:pt x="77" y="56"/>
                    </a:cubicBezTo>
                    <a:cubicBezTo>
                      <a:pt x="77" y="71"/>
                      <a:pt x="75" y="84"/>
                      <a:pt x="70" y="93"/>
                    </a:cubicBezTo>
                    <a:cubicBezTo>
                      <a:pt x="64" y="108"/>
                      <a:pt x="53" y="115"/>
                      <a:pt x="38" y="115"/>
                    </a:cubicBezTo>
                    <a:cubicBezTo>
                      <a:pt x="25" y="115"/>
                      <a:pt x="15" y="109"/>
                      <a:pt x="8" y="97"/>
                    </a:cubicBezTo>
                    <a:cubicBezTo>
                      <a:pt x="3" y="88"/>
                      <a:pt x="0" y="75"/>
                      <a:pt x="0" y="58"/>
                    </a:cubicBezTo>
                    <a:cubicBezTo>
                      <a:pt x="0" y="46"/>
                      <a:pt x="2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2" name="Freeform 40"/>
              <p:cNvSpPr>
                <a:spLocks/>
              </p:cNvSpPr>
              <p:nvPr/>
            </p:nvSpPr>
            <p:spPr bwMode="auto">
              <a:xfrm>
                <a:off x="6389688" y="4529138"/>
                <a:ext cx="158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3" name="Freeform 41"/>
              <p:cNvSpPr>
                <a:spLocks noEditPoints="1"/>
              </p:cNvSpPr>
              <p:nvPr/>
            </p:nvSpPr>
            <p:spPr bwMode="auto">
              <a:xfrm>
                <a:off x="6423025" y="4438650"/>
                <a:ext cx="76200" cy="107950"/>
              </a:xfrm>
              <a:custGeom>
                <a:avLst/>
                <a:gdLst/>
                <a:ahLst/>
                <a:cxnLst>
                  <a:cxn ang="0">
                    <a:pos x="48" y="72"/>
                  </a:cxn>
                  <a:cxn ang="0">
                    <a:pos x="48" y="72"/>
                  </a:cxn>
                  <a:cxn ang="0">
                    <a:pos x="48" y="22"/>
                  </a:cxn>
                  <a:cxn ang="0">
                    <a:pos x="13" y="72"/>
                  </a:cxn>
                  <a:cxn ang="0">
                    <a:pos x="48" y="72"/>
                  </a:cxn>
                  <a:cxn ang="0">
                    <a:pos x="49" y="112"/>
                  </a:cxn>
                  <a:cxn ang="0">
                    <a:pos x="49" y="112"/>
                  </a:cxn>
                  <a:cxn ang="0">
                    <a:pos x="49" y="84"/>
                  </a:cxn>
                  <a:cxn ang="0">
                    <a:pos x="0" y="84"/>
                  </a:cxn>
                  <a:cxn ang="0">
                    <a:pos x="0" y="71"/>
                  </a:cxn>
                  <a:cxn ang="0">
                    <a:pos x="51" y="0"/>
                  </a:cxn>
                  <a:cxn ang="0">
                    <a:pos x="63" y="0"/>
                  </a:cxn>
                  <a:cxn ang="0">
                    <a:pos x="63" y="72"/>
                  </a:cxn>
                  <a:cxn ang="0">
                    <a:pos x="79" y="72"/>
                  </a:cxn>
                  <a:cxn ang="0">
                    <a:pos x="79" y="84"/>
                  </a:cxn>
                  <a:cxn ang="0">
                    <a:pos x="63" y="84"/>
                  </a:cxn>
                  <a:cxn ang="0">
                    <a:pos x="63" y="112"/>
                  </a:cxn>
                  <a:cxn ang="0">
                    <a:pos x="49" y="112"/>
                  </a:cxn>
                </a:cxnLst>
                <a:rect l="0" t="0" r="r" b="b"/>
                <a:pathLst>
                  <a:path w="79" h="112">
                    <a:moveTo>
                      <a:pt x="48" y="72"/>
                    </a:moveTo>
                    <a:lnTo>
                      <a:pt x="48" y="72"/>
                    </a:lnTo>
                    <a:lnTo>
                      <a:pt x="48" y="22"/>
                    </a:lnTo>
                    <a:lnTo>
                      <a:pt x="13" y="72"/>
                    </a:lnTo>
                    <a:lnTo>
                      <a:pt x="48" y="72"/>
                    </a:lnTo>
                    <a:close/>
                    <a:moveTo>
                      <a:pt x="49" y="112"/>
                    </a:moveTo>
                    <a:lnTo>
                      <a:pt x="49" y="112"/>
                    </a:lnTo>
                    <a:lnTo>
                      <a:pt x="49" y="84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63" y="72"/>
                    </a:lnTo>
                    <a:lnTo>
                      <a:pt x="79" y="72"/>
                    </a:lnTo>
                    <a:lnTo>
                      <a:pt x="79" y="84"/>
                    </a:lnTo>
                    <a:lnTo>
                      <a:pt x="63" y="84"/>
                    </a:lnTo>
                    <a:lnTo>
                      <a:pt x="63" y="112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4" name="Freeform 42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26035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2"/>
                  </a:cxn>
                  <a:cxn ang="0">
                    <a:pos x="0" y="202"/>
                  </a:cxn>
                  <a:cxn ang="0">
                    <a:pos x="34" y="202"/>
                  </a:cxn>
                  <a:cxn ang="0">
                    <a:pos x="2250" y="202"/>
                  </a:cxn>
                  <a:cxn ang="0">
                    <a:pos x="2250" y="202"/>
                  </a:cxn>
                  <a:cxn ang="0">
                    <a:pos x="2216" y="202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34" y="134"/>
                  </a:cxn>
                  <a:cxn ang="0">
                    <a:pos x="2250" y="134"/>
                  </a:cxn>
                  <a:cxn ang="0">
                    <a:pos x="2250" y="134"/>
                  </a:cxn>
                  <a:cxn ang="0">
                    <a:pos x="2216" y="134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34" y="67"/>
                  </a:cxn>
                  <a:cxn ang="0">
                    <a:pos x="2250" y="67"/>
                  </a:cxn>
                  <a:cxn ang="0">
                    <a:pos x="2250" y="67"/>
                  </a:cxn>
                  <a:cxn ang="0">
                    <a:pos x="2216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2"/>
                    </a:moveTo>
                    <a:lnTo>
                      <a:pt x="0" y="202"/>
                    </a:lnTo>
                    <a:lnTo>
                      <a:pt x="34" y="202"/>
                    </a:lnTo>
                    <a:moveTo>
                      <a:pt x="2250" y="202"/>
                    </a:moveTo>
                    <a:lnTo>
                      <a:pt x="2250" y="202"/>
                    </a:lnTo>
                    <a:lnTo>
                      <a:pt x="2216" y="202"/>
                    </a:lnTo>
                    <a:moveTo>
                      <a:pt x="0" y="134"/>
                    </a:moveTo>
                    <a:lnTo>
                      <a:pt x="0" y="134"/>
                    </a:lnTo>
                    <a:lnTo>
                      <a:pt x="34" y="134"/>
                    </a:lnTo>
                    <a:moveTo>
                      <a:pt x="2250" y="134"/>
                    </a:moveTo>
                    <a:lnTo>
                      <a:pt x="2250" y="134"/>
                    </a:lnTo>
                    <a:lnTo>
                      <a:pt x="2216" y="134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34" y="67"/>
                    </a:lnTo>
                    <a:moveTo>
                      <a:pt x="2250" y="67"/>
                    </a:moveTo>
                    <a:lnTo>
                      <a:pt x="2250" y="67"/>
                    </a:lnTo>
                    <a:lnTo>
                      <a:pt x="2216" y="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5" name="Freeform 43"/>
              <p:cNvSpPr>
                <a:spLocks noEditPoints="1"/>
              </p:cNvSpPr>
              <p:nvPr/>
            </p:nvSpPr>
            <p:spPr bwMode="auto">
              <a:xfrm>
                <a:off x="6296025" y="4114800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7"/>
                  </a:cxn>
                  <a:cxn ang="0">
                    <a:pos x="77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2"/>
                  </a:cxn>
                  <a:cxn ang="0">
                    <a:pos x="21" y="24"/>
                  </a:cxn>
                  <a:cxn ang="0">
                    <a:pos x="15" y="58"/>
                  </a:cxn>
                  <a:cxn ang="0">
                    <a:pos x="19" y="85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7"/>
                    </a:cubicBezTo>
                    <a:cubicBezTo>
                      <a:pt x="75" y="27"/>
                      <a:pt x="77" y="39"/>
                      <a:pt x="77" y="55"/>
                    </a:cubicBezTo>
                    <a:cubicBezTo>
                      <a:pt x="77" y="70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8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2"/>
                    </a:cubicBezTo>
                    <a:cubicBezTo>
                      <a:pt x="60" y="85"/>
                      <a:pt x="62" y="73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6"/>
                      <a:pt x="48" y="12"/>
                      <a:pt x="39" y="12"/>
                    </a:cubicBezTo>
                    <a:cubicBezTo>
                      <a:pt x="31" y="12"/>
                      <a:pt x="25" y="16"/>
                      <a:pt x="21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69"/>
                      <a:pt x="17" y="79"/>
                      <a:pt x="19" y="85"/>
                    </a:cubicBezTo>
                    <a:cubicBezTo>
                      <a:pt x="23" y="96"/>
                      <a:pt x="29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6" name="Freeform 44"/>
              <p:cNvSpPr>
                <a:spLocks/>
              </p:cNvSpPr>
              <p:nvPr/>
            </p:nvSpPr>
            <p:spPr bwMode="auto">
              <a:xfrm>
                <a:off x="6389688" y="420528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7" name="Freeform 45"/>
              <p:cNvSpPr>
                <a:spLocks/>
              </p:cNvSpPr>
              <p:nvPr/>
            </p:nvSpPr>
            <p:spPr bwMode="auto">
              <a:xfrm>
                <a:off x="6424613" y="4116388"/>
                <a:ext cx="73025" cy="107950"/>
              </a:xfrm>
              <a:custGeom>
                <a:avLst/>
                <a:gdLst/>
                <a:ahLst/>
                <a:cxnLst>
                  <a:cxn ang="0">
                    <a:pos x="14" y="81"/>
                  </a:cxn>
                  <a:cxn ang="0">
                    <a:pos x="14" y="81"/>
                  </a:cxn>
                  <a:cxn ang="0">
                    <a:pos x="26" y="97"/>
                  </a:cxn>
                  <a:cxn ang="0">
                    <a:pos x="37" y="99"/>
                  </a:cxn>
                  <a:cxn ang="0">
                    <a:pos x="55" y="91"/>
                  </a:cxn>
                  <a:cxn ang="0">
                    <a:pos x="61" y="74"/>
                  </a:cxn>
                  <a:cxn ang="0">
                    <a:pos x="54" y="56"/>
                  </a:cxn>
                  <a:cxn ang="0">
                    <a:pos x="37" y="50"/>
                  </a:cxn>
                  <a:cxn ang="0">
                    <a:pos x="25" y="52"/>
                  </a:cxn>
                  <a:cxn ang="0">
                    <a:pos x="16" y="60"/>
                  </a:cxn>
                  <a:cxn ang="0">
                    <a:pos x="4" y="59"/>
                  </a:cxn>
                  <a:cxn ang="0">
                    <a:pos x="12" y="0"/>
                  </a:cxn>
                  <a:cxn ang="0">
                    <a:pos x="70" y="0"/>
                  </a:cxn>
                  <a:cxn ang="0">
                    <a:pos x="70" y="13"/>
                  </a:cxn>
                  <a:cxn ang="0">
                    <a:pos x="23" y="13"/>
                  </a:cxn>
                  <a:cxn ang="0">
                    <a:pos x="18" y="44"/>
                  </a:cxn>
                  <a:cxn ang="0">
                    <a:pos x="26" y="40"/>
                  </a:cxn>
                  <a:cxn ang="0">
                    <a:pos x="40" y="37"/>
                  </a:cxn>
                  <a:cxn ang="0">
                    <a:pos x="66" y="47"/>
                  </a:cxn>
                  <a:cxn ang="0">
                    <a:pos x="76" y="72"/>
                  </a:cxn>
                  <a:cxn ang="0">
                    <a:pos x="67" y="100"/>
                  </a:cxn>
                  <a:cxn ang="0">
                    <a:pos x="36" y="112"/>
                  </a:cxn>
                  <a:cxn ang="0">
                    <a:pos x="12" y="104"/>
                  </a:cxn>
                  <a:cxn ang="0">
                    <a:pos x="0" y="81"/>
                  </a:cxn>
                  <a:cxn ang="0">
                    <a:pos x="14" y="81"/>
                  </a:cxn>
                </a:cxnLst>
                <a:rect l="0" t="0" r="r" b="b"/>
                <a:pathLst>
                  <a:path w="76" h="112">
                    <a:moveTo>
                      <a:pt x="14" y="81"/>
                    </a:moveTo>
                    <a:lnTo>
                      <a:pt x="14" y="81"/>
                    </a:lnTo>
                    <a:cubicBezTo>
                      <a:pt x="15" y="89"/>
                      <a:pt x="19" y="94"/>
                      <a:pt x="26" y="97"/>
                    </a:cubicBezTo>
                    <a:cubicBezTo>
                      <a:pt x="29" y="99"/>
                      <a:pt x="33" y="99"/>
                      <a:pt x="37" y="99"/>
                    </a:cubicBezTo>
                    <a:cubicBezTo>
                      <a:pt x="45" y="99"/>
                      <a:pt x="51" y="97"/>
                      <a:pt x="55" y="91"/>
                    </a:cubicBezTo>
                    <a:cubicBezTo>
                      <a:pt x="59" y="86"/>
                      <a:pt x="61" y="80"/>
                      <a:pt x="61" y="74"/>
                    </a:cubicBezTo>
                    <a:cubicBezTo>
                      <a:pt x="61" y="66"/>
                      <a:pt x="59" y="60"/>
                      <a:pt x="54" y="56"/>
                    </a:cubicBezTo>
                    <a:cubicBezTo>
                      <a:pt x="50" y="52"/>
                      <a:pt x="44" y="50"/>
                      <a:pt x="37" y="50"/>
                    </a:cubicBezTo>
                    <a:cubicBezTo>
                      <a:pt x="32" y="50"/>
                      <a:pt x="28" y="50"/>
                      <a:pt x="25" y="52"/>
                    </a:cubicBezTo>
                    <a:cubicBezTo>
                      <a:pt x="21" y="54"/>
                      <a:pt x="18" y="57"/>
                      <a:pt x="16" y="60"/>
                    </a:cubicBezTo>
                    <a:lnTo>
                      <a:pt x="4" y="59"/>
                    </a:lnTo>
                    <a:lnTo>
                      <a:pt x="12" y="0"/>
                    </a:lnTo>
                    <a:lnTo>
                      <a:pt x="70" y="0"/>
                    </a:lnTo>
                    <a:lnTo>
                      <a:pt x="70" y="13"/>
                    </a:lnTo>
                    <a:lnTo>
                      <a:pt x="23" y="13"/>
                    </a:lnTo>
                    <a:lnTo>
                      <a:pt x="18" y="44"/>
                    </a:lnTo>
                    <a:cubicBezTo>
                      <a:pt x="21" y="42"/>
                      <a:pt x="23" y="41"/>
                      <a:pt x="26" y="40"/>
                    </a:cubicBezTo>
                    <a:cubicBezTo>
                      <a:pt x="30" y="38"/>
                      <a:pt x="34" y="37"/>
                      <a:pt x="40" y="37"/>
                    </a:cubicBezTo>
                    <a:cubicBezTo>
                      <a:pt x="50" y="37"/>
                      <a:pt x="59" y="40"/>
                      <a:pt x="66" y="47"/>
                    </a:cubicBezTo>
                    <a:cubicBezTo>
                      <a:pt x="73" y="53"/>
                      <a:pt x="76" y="62"/>
                      <a:pt x="76" y="72"/>
                    </a:cubicBezTo>
                    <a:cubicBezTo>
                      <a:pt x="76" y="82"/>
                      <a:pt x="73" y="92"/>
                      <a:pt x="67" y="100"/>
                    </a:cubicBezTo>
                    <a:cubicBezTo>
                      <a:pt x="60" y="108"/>
                      <a:pt x="50" y="112"/>
                      <a:pt x="36" y="112"/>
                    </a:cubicBezTo>
                    <a:cubicBezTo>
                      <a:pt x="27" y="112"/>
                      <a:pt x="19" y="109"/>
                      <a:pt x="12" y="104"/>
                    </a:cubicBezTo>
                    <a:cubicBezTo>
                      <a:pt x="5" y="99"/>
                      <a:pt x="1" y="91"/>
                      <a:pt x="0" y="81"/>
                    </a:cubicBez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8" name="Freeform 46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50" y="0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0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250" y="0"/>
                  </a:cxn>
                  <a:cxn ang="0">
                    <a:pos x="200" y="1437"/>
                  </a:cxn>
                  <a:cxn ang="0">
                    <a:pos x="200" y="1437"/>
                  </a:cxn>
                  <a:cxn ang="0">
                    <a:pos x="708" y="1008"/>
                  </a:cxn>
                  <a:cxn ang="0">
                    <a:pos x="1277" y="430"/>
                  </a:cxn>
                  <a:cxn ang="0">
                    <a:pos x="1957" y="1049"/>
                  </a:cxn>
                </a:cxnLst>
                <a:rect l="0" t="0" r="r" b="b"/>
                <a:pathLst>
                  <a:path w="225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2250" y="0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0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250" y="0"/>
                    </a:lnTo>
                    <a:moveTo>
                      <a:pt x="200" y="1437"/>
                    </a:moveTo>
                    <a:lnTo>
                      <a:pt x="200" y="1437"/>
                    </a:lnTo>
                    <a:lnTo>
                      <a:pt x="708" y="1008"/>
                    </a:lnTo>
                    <a:lnTo>
                      <a:pt x="1277" y="430"/>
                    </a:lnTo>
                    <a:lnTo>
                      <a:pt x="1957" y="104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89" name="Freeform 47"/>
              <p:cNvSpPr>
                <a:spLocks/>
              </p:cNvSpPr>
              <p:nvPr/>
            </p:nvSpPr>
            <p:spPr bwMode="auto">
              <a:xfrm>
                <a:off x="6719888" y="5532438"/>
                <a:ext cx="25400" cy="25400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13" y="27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cubicBezTo>
                      <a:pt x="27" y="21"/>
                      <a:pt x="21" y="27"/>
                      <a:pt x="13" y="27"/>
                    </a:cubicBezTo>
                    <a:cubicBezTo>
                      <a:pt x="6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0" name="Freeform 48"/>
              <p:cNvSpPr>
                <a:spLocks/>
              </p:cNvSpPr>
              <p:nvPr/>
            </p:nvSpPr>
            <p:spPr bwMode="auto">
              <a:xfrm>
                <a:off x="7205663" y="5119688"/>
                <a:ext cx="25400" cy="25400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13" y="27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cubicBezTo>
                      <a:pt x="27" y="21"/>
                      <a:pt x="21" y="27"/>
                      <a:pt x="13" y="27"/>
                    </a:cubicBezTo>
                    <a:cubicBezTo>
                      <a:pt x="6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1" name="Freeform 49"/>
              <p:cNvSpPr>
                <a:spLocks/>
              </p:cNvSpPr>
              <p:nvPr/>
            </p:nvSpPr>
            <p:spPr bwMode="auto">
              <a:xfrm>
                <a:off x="7750175" y="4565650"/>
                <a:ext cx="25400" cy="25400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6" y="13"/>
                  </a:cxn>
                  <a:cxn ang="0">
                    <a:pos x="13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6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2" name="Freeform 50"/>
              <p:cNvSpPr>
                <a:spLocks/>
              </p:cNvSpPr>
              <p:nvPr/>
            </p:nvSpPr>
            <p:spPr bwMode="auto">
              <a:xfrm>
                <a:off x="8401050" y="5159375"/>
                <a:ext cx="25400" cy="25400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6" y="13"/>
                  </a:cxn>
                  <a:cxn ang="0">
                    <a:pos x="13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6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3" name="Freeform 51"/>
              <p:cNvSpPr>
                <a:spLocks noEditPoints="1"/>
              </p:cNvSpPr>
              <p:nvPr/>
            </p:nvSpPr>
            <p:spPr bwMode="auto">
              <a:xfrm>
                <a:off x="6732588" y="5008563"/>
                <a:ext cx="1681163" cy="485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9" y="50"/>
                  </a:cxn>
                  <a:cxn ang="0">
                    <a:pos x="149" y="69"/>
                  </a:cxn>
                  <a:cxn ang="0">
                    <a:pos x="149" y="69"/>
                  </a:cxn>
                  <a:cxn ang="0">
                    <a:pos x="258" y="120"/>
                  </a:cxn>
                  <a:cxn ang="0">
                    <a:pos x="298" y="139"/>
                  </a:cxn>
                  <a:cxn ang="0">
                    <a:pos x="298" y="139"/>
                  </a:cxn>
                  <a:cxn ang="0">
                    <a:pos x="406" y="189"/>
                  </a:cxn>
                  <a:cxn ang="0">
                    <a:pos x="447" y="208"/>
                  </a:cxn>
                  <a:cxn ang="0">
                    <a:pos x="447" y="208"/>
                  </a:cxn>
                  <a:cxn ang="0">
                    <a:pos x="508" y="236"/>
                  </a:cxn>
                  <a:cxn ang="0">
                    <a:pos x="558" y="251"/>
                  </a:cxn>
                  <a:cxn ang="0">
                    <a:pos x="601" y="264"/>
                  </a:cxn>
                  <a:cxn ang="0">
                    <a:pos x="601" y="264"/>
                  </a:cxn>
                  <a:cxn ang="0">
                    <a:pos x="716" y="298"/>
                  </a:cxn>
                  <a:cxn ang="0">
                    <a:pos x="759" y="311"/>
                  </a:cxn>
                  <a:cxn ang="0">
                    <a:pos x="759" y="311"/>
                  </a:cxn>
                  <a:cxn ang="0">
                    <a:pos x="873" y="345"/>
                  </a:cxn>
                  <a:cxn ang="0">
                    <a:pos x="916" y="357"/>
                  </a:cxn>
                  <a:cxn ang="0">
                    <a:pos x="916" y="357"/>
                  </a:cxn>
                  <a:cxn ang="0">
                    <a:pos x="1031" y="391"/>
                  </a:cxn>
                  <a:cxn ang="0">
                    <a:pos x="1073" y="404"/>
                  </a:cxn>
                  <a:cxn ang="0">
                    <a:pos x="1073" y="404"/>
                  </a:cxn>
                  <a:cxn ang="0">
                    <a:pos x="1077" y="405"/>
                  </a:cxn>
                  <a:cxn ang="0">
                    <a:pos x="1192" y="422"/>
                  </a:cxn>
                  <a:cxn ang="0">
                    <a:pos x="1236" y="429"/>
                  </a:cxn>
                  <a:cxn ang="0">
                    <a:pos x="1236" y="429"/>
                  </a:cxn>
                  <a:cxn ang="0">
                    <a:pos x="1354" y="446"/>
                  </a:cxn>
                  <a:cxn ang="0">
                    <a:pos x="1398" y="453"/>
                  </a:cxn>
                  <a:cxn ang="0">
                    <a:pos x="1398" y="453"/>
                  </a:cxn>
                  <a:cxn ang="0">
                    <a:pos x="1516" y="471"/>
                  </a:cxn>
                  <a:cxn ang="0">
                    <a:pos x="1561" y="477"/>
                  </a:cxn>
                  <a:cxn ang="0">
                    <a:pos x="1561" y="477"/>
                  </a:cxn>
                  <a:cxn ang="0">
                    <a:pos x="1679" y="495"/>
                  </a:cxn>
                  <a:cxn ang="0">
                    <a:pos x="1723" y="501"/>
                  </a:cxn>
                  <a:cxn ang="0">
                    <a:pos x="1723" y="501"/>
                  </a:cxn>
                  <a:cxn ang="0">
                    <a:pos x="1757" y="506"/>
                  </a:cxn>
                </a:cxnLst>
                <a:rect l="0" t="0" r="r" b="b"/>
                <a:pathLst>
                  <a:path w="1757" h="506">
                    <a:moveTo>
                      <a:pt x="0" y="0"/>
                    </a:moveTo>
                    <a:lnTo>
                      <a:pt x="0" y="0"/>
                    </a:lnTo>
                    <a:lnTo>
                      <a:pt x="109" y="50"/>
                    </a:lnTo>
                    <a:moveTo>
                      <a:pt x="149" y="69"/>
                    </a:moveTo>
                    <a:lnTo>
                      <a:pt x="149" y="69"/>
                    </a:lnTo>
                    <a:lnTo>
                      <a:pt x="258" y="120"/>
                    </a:lnTo>
                    <a:moveTo>
                      <a:pt x="298" y="139"/>
                    </a:moveTo>
                    <a:lnTo>
                      <a:pt x="298" y="139"/>
                    </a:lnTo>
                    <a:lnTo>
                      <a:pt x="406" y="189"/>
                    </a:lnTo>
                    <a:moveTo>
                      <a:pt x="447" y="208"/>
                    </a:moveTo>
                    <a:lnTo>
                      <a:pt x="447" y="208"/>
                    </a:lnTo>
                    <a:lnTo>
                      <a:pt x="508" y="236"/>
                    </a:lnTo>
                    <a:lnTo>
                      <a:pt x="558" y="251"/>
                    </a:lnTo>
                    <a:moveTo>
                      <a:pt x="601" y="264"/>
                    </a:moveTo>
                    <a:lnTo>
                      <a:pt x="601" y="264"/>
                    </a:lnTo>
                    <a:lnTo>
                      <a:pt x="716" y="298"/>
                    </a:lnTo>
                    <a:moveTo>
                      <a:pt x="759" y="311"/>
                    </a:moveTo>
                    <a:lnTo>
                      <a:pt x="759" y="311"/>
                    </a:lnTo>
                    <a:lnTo>
                      <a:pt x="873" y="345"/>
                    </a:lnTo>
                    <a:moveTo>
                      <a:pt x="916" y="357"/>
                    </a:moveTo>
                    <a:lnTo>
                      <a:pt x="916" y="357"/>
                    </a:lnTo>
                    <a:lnTo>
                      <a:pt x="1031" y="391"/>
                    </a:lnTo>
                    <a:moveTo>
                      <a:pt x="1073" y="404"/>
                    </a:moveTo>
                    <a:lnTo>
                      <a:pt x="1073" y="404"/>
                    </a:lnTo>
                    <a:lnTo>
                      <a:pt x="1077" y="405"/>
                    </a:lnTo>
                    <a:lnTo>
                      <a:pt x="1192" y="422"/>
                    </a:lnTo>
                    <a:moveTo>
                      <a:pt x="1236" y="429"/>
                    </a:moveTo>
                    <a:lnTo>
                      <a:pt x="1236" y="429"/>
                    </a:lnTo>
                    <a:lnTo>
                      <a:pt x="1354" y="446"/>
                    </a:lnTo>
                    <a:moveTo>
                      <a:pt x="1398" y="453"/>
                    </a:moveTo>
                    <a:lnTo>
                      <a:pt x="1398" y="453"/>
                    </a:lnTo>
                    <a:lnTo>
                      <a:pt x="1516" y="471"/>
                    </a:lnTo>
                    <a:moveTo>
                      <a:pt x="1561" y="477"/>
                    </a:moveTo>
                    <a:lnTo>
                      <a:pt x="1561" y="477"/>
                    </a:lnTo>
                    <a:lnTo>
                      <a:pt x="1679" y="495"/>
                    </a:lnTo>
                    <a:moveTo>
                      <a:pt x="1723" y="501"/>
                    </a:moveTo>
                    <a:lnTo>
                      <a:pt x="1723" y="501"/>
                    </a:lnTo>
                    <a:lnTo>
                      <a:pt x="1757" y="506"/>
                    </a:ln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4" name="Freeform 52"/>
              <p:cNvSpPr>
                <a:spLocks noEditPoints="1"/>
              </p:cNvSpPr>
              <p:nvPr/>
            </p:nvSpPr>
            <p:spPr bwMode="auto">
              <a:xfrm>
                <a:off x="6707188" y="4981575"/>
                <a:ext cx="1733550" cy="539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5" y="56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0" y="56"/>
                  </a:cxn>
                  <a:cxn ang="0">
                    <a:pos x="507" y="237"/>
                  </a:cxn>
                  <a:cxn ang="0">
                    <a:pos x="507" y="237"/>
                  </a:cxn>
                  <a:cxn ang="0">
                    <a:pos x="563" y="292"/>
                  </a:cxn>
                  <a:cxn ang="0">
                    <a:pos x="563" y="237"/>
                  </a:cxn>
                  <a:cxn ang="0">
                    <a:pos x="563" y="237"/>
                  </a:cxn>
                  <a:cxn ang="0">
                    <a:pos x="507" y="292"/>
                  </a:cxn>
                  <a:cxn ang="0">
                    <a:pos x="1076" y="406"/>
                  </a:cxn>
                  <a:cxn ang="0">
                    <a:pos x="1076" y="406"/>
                  </a:cxn>
                  <a:cxn ang="0">
                    <a:pos x="1132" y="461"/>
                  </a:cxn>
                  <a:cxn ang="0">
                    <a:pos x="1132" y="406"/>
                  </a:cxn>
                  <a:cxn ang="0">
                    <a:pos x="1132" y="406"/>
                  </a:cxn>
                  <a:cxn ang="0">
                    <a:pos x="1076" y="461"/>
                  </a:cxn>
                  <a:cxn ang="0">
                    <a:pos x="1756" y="507"/>
                  </a:cxn>
                  <a:cxn ang="0">
                    <a:pos x="1756" y="507"/>
                  </a:cxn>
                  <a:cxn ang="0">
                    <a:pos x="1812" y="562"/>
                  </a:cxn>
                  <a:cxn ang="0">
                    <a:pos x="1812" y="507"/>
                  </a:cxn>
                  <a:cxn ang="0">
                    <a:pos x="1812" y="507"/>
                  </a:cxn>
                  <a:cxn ang="0">
                    <a:pos x="1756" y="562"/>
                  </a:cxn>
                </a:cxnLst>
                <a:rect l="0" t="0" r="r" b="b"/>
                <a:pathLst>
                  <a:path w="1812" h="562">
                    <a:moveTo>
                      <a:pt x="0" y="0"/>
                    </a:moveTo>
                    <a:lnTo>
                      <a:pt x="0" y="0"/>
                    </a:lnTo>
                    <a:lnTo>
                      <a:pt x="55" y="56"/>
                    </a:lnTo>
                    <a:moveTo>
                      <a:pt x="55" y="0"/>
                    </a:moveTo>
                    <a:lnTo>
                      <a:pt x="55" y="0"/>
                    </a:lnTo>
                    <a:lnTo>
                      <a:pt x="0" y="56"/>
                    </a:lnTo>
                    <a:moveTo>
                      <a:pt x="507" y="237"/>
                    </a:moveTo>
                    <a:lnTo>
                      <a:pt x="507" y="237"/>
                    </a:lnTo>
                    <a:lnTo>
                      <a:pt x="563" y="292"/>
                    </a:lnTo>
                    <a:moveTo>
                      <a:pt x="563" y="237"/>
                    </a:moveTo>
                    <a:lnTo>
                      <a:pt x="563" y="237"/>
                    </a:lnTo>
                    <a:lnTo>
                      <a:pt x="507" y="292"/>
                    </a:lnTo>
                    <a:moveTo>
                      <a:pt x="1076" y="406"/>
                    </a:moveTo>
                    <a:lnTo>
                      <a:pt x="1076" y="406"/>
                    </a:lnTo>
                    <a:lnTo>
                      <a:pt x="1132" y="461"/>
                    </a:lnTo>
                    <a:moveTo>
                      <a:pt x="1132" y="406"/>
                    </a:moveTo>
                    <a:lnTo>
                      <a:pt x="1132" y="406"/>
                    </a:lnTo>
                    <a:lnTo>
                      <a:pt x="1076" y="461"/>
                    </a:lnTo>
                    <a:moveTo>
                      <a:pt x="1756" y="507"/>
                    </a:moveTo>
                    <a:lnTo>
                      <a:pt x="1756" y="507"/>
                    </a:lnTo>
                    <a:lnTo>
                      <a:pt x="1812" y="562"/>
                    </a:lnTo>
                    <a:moveTo>
                      <a:pt x="1812" y="507"/>
                    </a:moveTo>
                    <a:lnTo>
                      <a:pt x="1812" y="507"/>
                    </a:lnTo>
                    <a:lnTo>
                      <a:pt x="1756" y="562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5" name="Freeform 53"/>
              <p:cNvSpPr>
                <a:spLocks noEditPoints="1"/>
              </p:cNvSpPr>
              <p:nvPr/>
            </p:nvSpPr>
            <p:spPr bwMode="auto">
              <a:xfrm>
                <a:off x="7583488" y="6057900"/>
                <a:ext cx="66675" cy="10795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9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0" y="10"/>
                  </a:cxn>
                  <a:cxn ang="0">
                    <a:pos x="70" y="38"/>
                  </a:cxn>
                  <a:cxn ang="0">
                    <a:pos x="60" y="67"/>
                  </a:cxn>
                  <a:cxn ang="0">
                    <a:pos x="36" y="79"/>
                  </a:cxn>
                  <a:cxn ang="0">
                    <a:pos x="24" y="76"/>
                  </a:cxn>
                  <a:cxn ang="0">
                    <a:pos x="14" y="68"/>
                  </a:cxn>
                  <a:cxn ang="0">
                    <a:pos x="14" y="112"/>
                  </a:cxn>
                  <a:cxn ang="0">
                    <a:pos x="0" y="112"/>
                  </a:cxn>
                  <a:cxn ang="0">
                    <a:pos x="0" y="39"/>
                  </a:cxn>
                  <a:cxn ang="0">
                    <a:pos x="33" y="4"/>
                  </a:cxn>
                  <a:cxn ang="0">
                    <a:pos x="33" y="4"/>
                  </a:cxn>
                  <a:cxn ang="0">
                    <a:pos x="19" y="12"/>
                  </a:cxn>
                  <a:cxn ang="0">
                    <a:pos x="14" y="34"/>
                  </a:cxn>
                  <a:cxn ang="0">
                    <a:pos x="20" y="63"/>
                  </a:cxn>
                  <a:cxn ang="0">
                    <a:pos x="36" y="74"/>
                  </a:cxn>
                  <a:cxn ang="0">
                    <a:pos x="51" y="67"/>
                  </a:cxn>
                  <a:cxn ang="0">
                    <a:pos x="55" y="45"/>
                  </a:cxn>
                  <a:cxn ang="0">
                    <a:pos x="49" y="15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70" h="112">
                    <a:moveTo>
                      <a:pt x="0" y="39"/>
                    </a:moveTo>
                    <a:lnTo>
                      <a:pt x="0" y="39"/>
                    </a:lnTo>
                    <a:cubicBezTo>
                      <a:pt x="0" y="27"/>
                      <a:pt x="3" y="17"/>
                      <a:pt x="10" y="10"/>
                    </a:cubicBezTo>
                    <a:cubicBezTo>
                      <a:pt x="16" y="3"/>
                      <a:pt x="25" y="0"/>
                      <a:pt x="36" y="0"/>
                    </a:cubicBezTo>
                    <a:cubicBezTo>
                      <a:pt x="46" y="0"/>
                      <a:pt x="54" y="3"/>
                      <a:pt x="60" y="10"/>
                    </a:cubicBezTo>
                    <a:cubicBezTo>
                      <a:pt x="67" y="17"/>
                      <a:pt x="70" y="26"/>
                      <a:pt x="70" y="38"/>
                    </a:cubicBezTo>
                    <a:cubicBezTo>
                      <a:pt x="70" y="50"/>
                      <a:pt x="66" y="60"/>
                      <a:pt x="60" y="67"/>
                    </a:cubicBezTo>
                    <a:cubicBezTo>
                      <a:pt x="54" y="75"/>
                      <a:pt x="46" y="79"/>
                      <a:pt x="36" y="79"/>
                    </a:cubicBezTo>
                    <a:cubicBezTo>
                      <a:pt x="32" y="79"/>
                      <a:pt x="28" y="78"/>
                      <a:pt x="24" y="76"/>
                    </a:cubicBezTo>
                    <a:cubicBezTo>
                      <a:pt x="20" y="74"/>
                      <a:pt x="16" y="71"/>
                      <a:pt x="14" y="68"/>
                    </a:cubicBezTo>
                    <a:lnTo>
                      <a:pt x="14" y="112"/>
                    </a:lnTo>
                    <a:lnTo>
                      <a:pt x="0" y="112"/>
                    </a:lnTo>
                    <a:lnTo>
                      <a:pt x="0" y="39"/>
                    </a:lnTo>
                    <a:close/>
                    <a:moveTo>
                      <a:pt x="33" y="4"/>
                    </a:moveTo>
                    <a:lnTo>
                      <a:pt x="33" y="4"/>
                    </a:lnTo>
                    <a:cubicBezTo>
                      <a:pt x="27" y="4"/>
                      <a:pt x="22" y="7"/>
                      <a:pt x="19" y="12"/>
                    </a:cubicBezTo>
                    <a:cubicBezTo>
                      <a:pt x="16" y="17"/>
                      <a:pt x="14" y="24"/>
                      <a:pt x="14" y="34"/>
                    </a:cubicBezTo>
                    <a:cubicBezTo>
                      <a:pt x="14" y="46"/>
                      <a:pt x="16" y="55"/>
                      <a:pt x="20" y="63"/>
                    </a:cubicBezTo>
                    <a:cubicBezTo>
                      <a:pt x="25" y="70"/>
                      <a:pt x="30" y="74"/>
                      <a:pt x="36" y="74"/>
                    </a:cubicBezTo>
                    <a:cubicBezTo>
                      <a:pt x="43" y="74"/>
                      <a:pt x="48" y="71"/>
                      <a:pt x="51" y="67"/>
                    </a:cubicBezTo>
                    <a:cubicBezTo>
                      <a:pt x="54" y="62"/>
                      <a:pt x="55" y="55"/>
                      <a:pt x="55" y="45"/>
                    </a:cubicBezTo>
                    <a:cubicBezTo>
                      <a:pt x="55" y="32"/>
                      <a:pt x="53" y="23"/>
                      <a:pt x="49" y="15"/>
                    </a:cubicBezTo>
                    <a:cubicBezTo>
                      <a:pt x="45" y="8"/>
                      <a:pt x="40" y="4"/>
                      <a:pt x="33" y="4"/>
                    </a:cubicBez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6" name="Freeform 54"/>
              <p:cNvSpPr>
                <a:spLocks/>
              </p:cNvSpPr>
              <p:nvPr/>
            </p:nvSpPr>
            <p:spPr bwMode="auto">
              <a:xfrm>
                <a:off x="6061075" y="5154613"/>
                <a:ext cx="103188" cy="57150"/>
              </a:xfrm>
              <a:custGeom>
                <a:avLst/>
                <a:gdLst/>
                <a:ahLst/>
                <a:cxnLst>
                  <a:cxn ang="0">
                    <a:pos x="65" y="29"/>
                  </a:cxn>
                  <a:cxn ang="0">
                    <a:pos x="65" y="29"/>
                  </a:cxn>
                  <a:cxn ang="0">
                    <a:pos x="28" y="40"/>
                  </a:cxn>
                  <a:cxn ang="0">
                    <a:pos x="15" y="50"/>
                  </a:cxn>
                  <a:cxn ang="0">
                    <a:pos x="17" y="54"/>
                  </a:cxn>
                  <a:cxn ang="0">
                    <a:pos x="24" y="56"/>
                  </a:cxn>
                  <a:cxn ang="0">
                    <a:pos x="24" y="60"/>
                  </a:cxn>
                  <a:cxn ang="0">
                    <a:pos x="19" y="60"/>
                  </a:cxn>
                  <a:cxn ang="0">
                    <a:pos x="5" y="57"/>
                  </a:cxn>
                  <a:cxn ang="0">
                    <a:pos x="0" y="49"/>
                  </a:cxn>
                  <a:cxn ang="0">
                    <a:pos x="51" y="27"/>
                  </a:cxn>
                  <a:cxn ang="0">
                    <a:pos x="57" y="26"/>
                  </a:cxn>
                  <a:cxn ang="0">
                    <a:pos x="18" y="16"/>
                  </a:cxn>
                  <a:cxn ang="0">
                    <a:pos x="14" y="15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33" y="10"/>
                  </a:cxn>
                  <a:cxn ang="0">
                    <a:pos x="65" y="24"/>
                  </a:cxn>
                  <a:cxn ang="0">
                    <a:pos x="81" y="22"/>
                  </a:cxn>
                  <a:cxn ang="0">
                    <a:pos x="93" y="22"/>
                  </a:cxn>
                  <a:cxn ang="0">
                    <a:pos x="105" y="23"/>
                  </a:cxn>
                  <a:cxn ang="0">
                    <a:pos x="108" y="28"/>
                  </a:cxn>
                  <a:cxn ang="0">
                    <a:pos x="105" y="34"/>
                  </a:cxn>
                  <a:cxn ang="0">
                    <a:pos x="97" y="36"/>
                  </a:cxn>
                  <a:cxn ang="0">
                    <a:pos x="83" y="34"/>
                  </a:cxn>
                  <a:cxn ang="0">
                    <a:pos x="65" y="29"/>
                  </a:cxn>
                  <a:cxn ang="0">
                    <a:pos x="65" y="29"/>
                  </a:cxn>
                </a:cxnLst>
                <a:rect l="0" t="0" r="r" b="b"/>
                <a:pathLst>
                  <a:path w="108" h="60">
                    <a:moveTo>
                      <a:pt x="65" y="29"/>
                    </a:moveTo>
                    <a:lnTo>
                      <a:pt x="65" y="29"/>
                    </a:lnTo>
                    <a:cubicBezTo>
                      <a:pt x="49" y="32"/>
                      <a:pt x="37" y="36"/>
                      <a:pt x="28" y="40"/>
                    </a:cubicBezTo>
                    <a:cubicBezTo>
                      <a:pt x="19" y="44"/>
                      <a:pt x="15" y="47"/>
                      <a:pt x="15" y="50"/>
                    </a:cubicBezTo>
                    <a:cubicBezTo>
                      <a:pt x="15" y="52"/>
                      <a:pt x="16" y="53"/>
                      <a:pt x="17" y="54"/>
                    </a:cubicBezTo>
                    <a:cubicBezTo>
                      <a:pt x="19" y="55"/>
                      <a:pt x="21" y="56"/>
                      <a:pt x="24" y="56"/>
                    </a:cubicBezTo>
                    <a:lnTo>
                      <a:pt x="24" y="60"/>
                    </a:lnTo>
                    <a:lnTo>
                      <a:pt x="19" y="60"/>
                    </a:lnTo>
                    <a:cubicBezTo>
                      <a:pt x="13" y="60"/>
                      <a:pt x="8" y="59"/>
                      <a:pt x="5" y="57"/>
                    </a:cubicBezTo>
                    <a:cubicBezTo>
                      <a:pt x="2" y="55"/>
                      <a:pt x="0" y="52"/>
                      <a:pt x="0" y="49"/>
                    </a:cubicBezTo>
                    <a:cubicBezTo>
                      <a:pt x="0" y="42"/>
                      <a:pt x="17" y="35"/>
                      <a:pt x="51" y="27"/>
                    </a:cubicBezTo>
                    <a:lnTo>
                      <a:pt x="57" y="26"/>
                    </a:lnTo>
                    <a:cubicBezTo>
                      <a:pt x="45" y="21"/>
                      <a:pt x="32" y="17"/>
                      <a:pt x="18" y="16"/>
                    </a:cubicBezTo>
                    <a:cubicBezTo>
                      <a:pt x="16" y="15"/>
                      <a:pt x="14" y="15"/>
                      <a:pt x="14" y="15"/>
                    </a:cubicBezTo>
                    <a:cubicBezTo>
                      <a:pt x="9" y="14"/>
                      <a:pt x="5" y="13"/>
                      <a:pt x="3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11" y="0"/>
                      <a:pt x="20" y="3"/>
                      <a:pt x="33" y="10"/>
                    </a:cubicBezTo>
                    <a:cubicBezTo>
                      <a:pt x="46" y="16"/>
                      <a:pt x="57" y="21"/>
                      <a:pt x="65" y="24"/>
                    </a:cubicBezTo>
                    <a:cubicBezTo>
                      <a:pt x="71" y="23"/>
                      <a:pt x="76" y="23"/>
                      <a:pt x="81" y="22"/>
                    </a:cubicBezTo>
                    <a:cubicBezTo>
                      <a:pt x="86" y="22"/>
                      <a:pt x="90" y="22"/>
                      <a:pt x="93" y="22"/>
                    </a:cubicBezTo>
                    <a:cubicBezTo>
                      <a:pt x="98" y="22"/>
                      <a:pt x="102" y="22"/>
                      <a:pt x="105" y="23"/>
                    </a:cubicBezTo>
                    <a:cubicBezTo>
                      <a:pt x="107" y="24"/>
                      <a:pt x="108" y="26"/>
                      <a:pt x="108" y="28"/>
                    </a:cubicBezTo>
                    <a:cubicBezTo>
                      <a:pt x="108" y="31"/>
                      <a:pt x="107" y="33"/>
                      <a:pt x="105" y="34"/>
                    </a:cubicBezTo>
                    <a:cubicBezTo>
                      <a:pt x="103" y="35"/>
                      <a:pt x="100" y="36"/>
                      <a:pt x="97" y="36"/>
                    </a:cubicBezTo>
                    <a:cubicBezTo>
                      <a:pt x="93" y="36"/>
                      <a:pt x="88" y="35"/>
                      <a:pt x="83" y="34"/>
                    </a:cubicBezTo>
                    <a:cubicBezTo>
                      <a:pt x="78" y="33"/>
                      <a:pt x="71" y="31"/>
                      <a:pt x="65" y="29"/>
                    </a:cubicBezTo>
                    <a:lnTo>
                      <a:pt x="6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7" name="Freeform 55"/>
              <p:cNvSpPr>
                <a:spLocks/>
              </p:cNvSpPr>
              <p:nvPr/>
            </p:nvSpPr>
            <p:spPr bwMode="auto">
              <a:xfrm>
                <a:off x="6019800" y="5060950"/>
                <a:ext cx="142875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6"/>
                  </a:cxn>
                  <a:cxn ang="0">
                    <a:pos x="74" y="21"/>
                  </a:cxn>
                  <a:cxn ang="0">
                    <a:pos x="115" y="15"/>
                  </a:cxn>
                  <a:cxn ang="0">
                    <a:pos x="148" y="0"/>
                  </a:cxn>
                  <a:cxn ang="0">
                    <a:pos x="148" y="9"/>
                  </a:cxn>
                  <a:cxn ang="0">
                    <a:pos x="125" y="23"/>
                  </a:cxn>
                  <a:cxn ang="0">
                    <a:pos x="112" y="29"/>
                  </a:cxn>
                  <a:cxn ang="0">
                    <a:pos x="88" y="35"/>
                  </a:cxn>
                  <a:cxn ang="0">
                    <a:pos x="75" y="36"/>
                  </a:cxn>
                  <a:cxn ang="0">
                    <a:pos x="34" y="29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48" h="36">
                    <a:moveTo>
                      <a:pt x="0" y="0"/>
                    </a:moveTo>
                    <a:lnTo>
                      <a:pt x="0" y="0"/>
                    </a:lnTo>
                    <a:cubicBezTo>
                      <a:pt x="15" y="8"/>
                      <a:pt x="27" y="13"/>
                      <a:pt x="34" y="16"/>
                    </a:cubicBezTo>
                    <a:cubicBezTo>
                      <a:pt x="46" y="19"/>
                      <a:pt x="59" y="21"/>
                      <a:pt x="74" y="21"/>
                    </a:cubicBezTo>
                    <a:cubicBezTo>
                      <a:pt x="89" y="21"/>
                      <a:pt x="103" y="19"/>
                      <a:pt x="115" y="15"/>
                    </a:cubicBezTo>
                    <a:cubicBezTo>
                      <a:pt x="123" y="12"/>
                      <a:pt x="134" y="7"/>
                      <a:pt x="148" y="0"/>
                    </a:cubicBezTo>
                    <a:lnTo>
                      <a:pt x="148" y="9"/>
                    </a:lnTo>
                    <a:cubicBezTo>
                      <a:pt x="136" y="17"/>
                      <a:pt x="129" y="21"/>
                      <a:pt x="125" y="23"/>
                    </a:cubicBezTo>
                    <a:cubicBezTo>
                      <a:pt x="122" y="25"/>
                      <a:pt x="118" y="27"/>
                      <a:pt x="112" y="29"/>
                    </a:cubicBezTo>
                    <a:cubicBezTo>
                      <a:pt x="104" y="32"/>
                      <a:pt x="96" y="34"/>
                      <a:pt x="88" y="35"/>
                    </a:cubicBezTo>
                    <a:cubicBezTo>
                      <a:pt x="83" y="36"/>
                      <a:pt x="79" y="36"/>
                      <a:pt x="75" y="36"/>
                    </a:cubicBezTo>
                    <a:cubicBezTo>
                      <a:pt x="59" y="36"/>
                      <a:pt x="46" y="33"/>
                      <a:pt x="34" y="29"/>
                    </a:cubicBezTo>
                    <a:cubicBezTo>
                      <a:pt x="26" y="26"/>
                      <a:pt x="15" y="19"/>
                      <a:pt x="0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8" name="Freeform 56"/>
              <p:cNvSpPr>
                <a:spLocks noEditPoints="1"/>
              </p:cNvSpPr>
              <p:nvPr/>
            </p:nvSpPr>
            <p:spPr bwMode="auto">
              <a:xfrm>
                <a:off x="6049963" y="4983163"/>
                <a:ext cx="84138" cy="6667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30" y="0"/>
                  </a:cxn>
                  <a:cxn ang="0">
                    <a:pos x="30" y="13"/>
                  </a:cxn>
                  <a:cxn ang="0">
                    <a:pos x="18" y="19"/>
                  </a:cxn>
                  <a:cxn ang="0">
                    <a:pos x="12" y="33"/>
                  </a:cxn>
                  <a:cxn ang="0">
                    <a:pos x="26" y="52"/>
                  </a:cxn>
                  <a:cxn ang="0">
                    <a:pos x="46" y="56"/>
                  </a:cxn>
                  <a:cxn ang="0">
                    <a:pos x="67" y="51"/>
                  </a:cxn>
                  <a:cxn ang="0">
                    <a:pos x="76" y="34"/>
                  </a:cxn>
                  <a:cxn ang="0">
                    <a:pos x="71" y="21"/>
                  </a:cxn>
                  <a:cxn ang="0">
                    <a:pos x="56" y="13"/>
                  </a:cxn>
                  <a:cxn ang="0">
                    <a:pos x="56" y="0"/>
                  </a:cxn>
                  <a:cxn ang="0">
                    <a:pos x="80" y="12"/>
                  </a:cxn>
                  <a:cxn ang="0">
                    <a:pos x="88" y="35"/>
                  </a:cxn>
                  <a:cxn ang="0">
                    <a:pos x="76" y="61"/>
                  </a:cxn>
                  <a:cxn ang="0">
                    <a:pos x="46" y="71"/>
                  </a:cxn>
                  <a:cxn ang="0">
                    <a:pos x="12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88" h="71">
                    <a:moveTo>
                      <a:pt x="0" y="33"/>
                    </a:moveTo>
                    <a:lnTo>
                      <a:pt x="0" y="33"/>
                    </a:lnTo>
                    <a:cubicBezTo>
                      <a:pt x="0" y="24"/>
                      <a:pt x="2" y="16"/>
                      <a:pt x="7" y="10"/>
                    </a:cubicBezTo>
                    <a:cubicBezTo>
                      <a:pt x="11" y="5"/>
                      <a:pt x="19" y="1"/>
                      <a:pt x="30" y="0"/>
                    </a:cubicBezTo>
                    <a:lnTo>
                      <a:pt x="30" y="13"/>
                    </a:lnTo>
                    <a:cubicBezTo>
                      <a:pt x="25" y="14"/>
                      <a:pt x="21" y="16"/>
                      <a:pt x="18" y="19"/>
                    </a:cubicBezTo>
                    <a:cubicBezTo>
                      <a:pt x="14" y="22"/>
                      <a:pt x="12" y="27"/>
                      <a:pt x="12" y="33"/>
                    </a:cubicBezTo>
                    <a:cubicBezTo>
                      <a:pt x="12" y="42"/>
                      <a:pt x="17" y="49"/>
                      <a:pt x="26" y="52"/>
                    </a:cubicBezTo>
                    <a:cubicBezTo>
                      <a:pt x="31" y="55"/>
                      <a:pt x="38" y="56"/>
                      <a:pt x="46" y="56"/>
                    </a:cubicBezTo>
                    <a:cubicBezTo>
                      <a:pt x="55" y="56"/>
                      <a:pt x="62" y="54"/>
                      <a:pt x="67" y="51"/>
                    </a:cubicBezTo>
                    <a:cubicBezTo>
                      <a:pt x="73" y="47"/>
                      <a:pt x="76" y="42"/>
                      <a:pt x="76" y="34"/>
                    </a:cubicBezTo>
                    <a:cubicBezTo>
                      <a:pt x="76" y="28"/>
                      <a:pt x="74" y="24"/>
                      <a:pt x="71" y="21"/>
                    </a:cubicBezTo>
                    <a:cubicBezTo>
                      <a:pt x="67" y="17"/>
                      <a:pt x="62" y="15"/>
                      <a:pt x="56" y="13"/>
                    </a:cubicBezTo>
                    <a:lnTo>
                      <a:pt x="56" y="0"/>
                    </a:lnTo>
                    <a:cubicBezTo>
                      <a:pt x="67" y="1"/>
                      <a:pt x="75" y="5"/>
                      <a:pt x="80" y="12"/>
                    </a:cubicBezTo>
                    <a:cubicBezTo>
                      <a:pt x="85" y="18"/>
                      <a:pt x="88" y="26"/>
                      <a:pt x="88" y="35"/>
                    </a:cubicBezTo>
                    <a:cubicBezTo>
                      <a:pt x="88" y="46"/>
                      <a:pt x="84" y="55"/>
                      <a:pt x="76" y="61"/>
                    </a:cubicBezTo>
                    <a:cubicBezTo>
                      <a:pt x="68" y="68"/>
                      <a:pt x="58" y="71"/>
                      <a:pt x="46" y="71"/>
                    </a:cubicBezTo>
                    <a:cubicBezTo>
                      <a:pt x="32" y="71"/>
                      <a:pt x="20" y="68"/>
                      <a:pt x="12" y="60"/>
                    </a:cubicBezTo>
                    <a:cubicBezTo>
                      <a:pt x="4" y="53"/>
                      <a:pt x="0" y="44"/>
                      <a:pt x="0" y="33"/>
                    </a:cubicBezTo>
                    <a:lnTo>
                      <a:pt x="0" y="33"/>
                    </a:lnTo>
                    <a:close/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499" name="Freeform 57"/>
              <p:cNvSpPr>
                <a:spLocks noEditPoints="1"/>
              </p:cNvSpPr>
              <p:nvPr/>
            </p:nvSpPr>
            <p:spPr bwMode="auto">
              <a:xfrm>
                <a:off x="6146800" y="4926013"/>
                <a:ext cx="63500" cy="49213"/>
              </a:xfrm>
              <a:custGeom>
                <a:avLst/>
                <a:gdLst/>
                <a:ahLst/>
                <a:cxnLst>
                  <a:cxn ang="0">
                    <a:pos x="44" y="41"/>
                  </a:cxn>
                  <a:cxn ang="0">
                    <a:pos x="44" y="41"/>
                  </a:cxn>
                  <a:cxn ang="0">
                    <a:pos x="52" y="38"/>
                  </a:cxn>
                  <a:cxn ang="0">
                    <a:pos x="57" y="25"/>
                  </a:cxn>
                  <a:cxn ang="0">
                    <a:pos x="55" y="14"/>
                  </a:cxn>
                  <a:cxn ang="0">
                    <a:pos x="47" y="10"/>
                  </a:cxn>
                  <a:cxn ang="0">
                    <a:pos x="41" y="13"/>
                  </a:cxn>
                  <a:cxn ang="0">
                    <a:pos x="38" y="22"/>
                  </a:cxn>
                  <a:cxn ang="0">
                    <a:pos x="36" y="31"/>
                  </a:cxn>
                  <a:cxn ang="0">
                    <a:pos x="31" y="42"/>
                  </a:cxn>
                  <a:cxn ang="0">
                    <a:pos x="19" y="49"/>
                  </a:cxn>
                  <a:cxn ang="0">
                    <a:pos x="5" y="43"/>
                  </a:cxn>
                  <a:cxn ang="0">
                    <a:pos x="0" y="26"/>
                  </a:cxn>
                  <a:cxn ang="0">
                    <a:pos x="8" y="5"/>
                  </a:cxn>
                  <a:cxn ang="0">
                    <a:pos x="19" y="2"/>
                  </a:cxn>
                  <a:cxn ang="0">
                    <a:pos x="19" y="12"/>
                  </a:cxn>
                  <a:cxn ang="0">
                    <a:pos x="13" y="14"/>
                  </a:cxn>
                  <a:cxn ang="0">
                    <a:pos x="9" y="27"/>
                  </a:cxn>
                  <a:cxn ang="0">
                    <a:pos x="11" y="35"/>
                  </a:cxn>
                  <a:cxn ang="0">
                    <a:pos x="17" y="39"/>
                  </a:cxn>
                  <a:cxn ang="0">
                    <a:pos x="23" y="35"/>
                  </a:cxn>
                  <a:cxn ang="0">
                    <a:pos x="26" y="28"/>
                  </a:cxn>
                  <a:cxn ang="0">
                    <a:pos x="28" y="21"/>
                  </a:cxn>
                  <a:cxn ang="0">
                    <a:pos x="33" y="6"/>
                  </a:cxn>
                  <a:cxn ang="0">
                    <a:pos x="46" y="0"/>
                  </a:cxn>
                  <a:cxn ang="0">
                    <a:pos x="60" y="6"/>
                  </a:cxn>
                  <a:cxn ang="0">
                    <a:pos x="66" y="25"/>
                  </a:cxn>
                  <a:cxn ang="0">
                    <a:pos x="60" y="45"/>
                  </a:cxn>
                  <a:cxn ang="0">
                    <a:pos x="44" y="51"/>
                  </a:cxn>
                  <a:cxn ang="0">
                    <a:pos x="44" y="4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66" h="51">
                    <a:moveTo>
                      <a:pt x="44" y="41"/>
                    </a:moveTo>
                    <a:lnTo>
                      <a:pt x="44" y="41"/>
                    </a:lnTo>
                    <a:cubicBezTo>
                      <a:pt x="48" y="41"/>
                      <a:pt x="50" y="40"/>
                      <a:pt x="52" y="38"/>
                    </a:cubicBezTo>
                    <a:cubicBezTo>
                      <a:pt x="55" y="36"/>
                      <a:pt x="57" y="31"/>
                      <a:pt x="57" y="25"/>
                    </a:cubicBezTo>
                    <a:cubicBezTo>
                      <a:pt x="57" y="21"/>
                      <a:pt x="56" y="17"/>
                      <a:pt x="55" y="14"/>
                    </a:cubicBezTo>
                    <a:cubicBezTo>
                      <a:pt x="53" y="11"/>
                      <a:pt x="50" y="10"/>
                      <a:pt x="47" y="10"/>
                    </a:cubicBezTo>
                    <a:cubicBezTo>
                      <a:pt x="44" y="10"/>
                      <a:pt x="42" y="11"/>
                      <a:pt x="41" y="13"/>
                    </a:cubicBezTo>
                    <a:cubicBezTo>
                      <a:pt x="40" y="15"/>
                      <a:pt x="39" y="18"/>
                      <a:pt x="38" y="22"/>
                    </a:cubicBezTo>
                    <a:lnTo>
                      <a:pt x="36" y="31"/>
                    </a:lnTo>
                    <a:cubicBezTo>
                      <a:pt x="34" y="36"/>
                      <a:pt x="33" y="40"/>
                      <a:pt x="31" y="42"/>
                    </a:cubicBezTo>
                    <a:cubicBezTo>
                      <a:pt x="28" y="47"/>
                      <a:pt x="24" y="49"/>
                      <a:pt x="19" y="49"/>
                    </a:cubicBezTo>
                    <a:cubicBezTo>
                      <a:pt x="14" y="49"/>
                      <a:pt x="9" y="47"/>
                      <a:pt x="5" y="43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6"/>
                      <a:pt x="2" y="10"/>
                      <a:pt x="8" y="5"/>
                    </a:cubicBezTo>
                    <a:cubicBezTo>
                      <a:pt x="11" y="3"/>
                      <a:pt x="15" y="2"/>
                      <a:pt x="19" y="2"/>
                    </a:cubicBezTo>
                    <a:lnTo>
                      <a:pt x="19" y="12"/>
                    </a:lnTo>
                    <a:cubicBezTo>
                      <a:pt x="17" y="12"/>
                      <a:pt x="15" y="13"/>
                      <a:pt x="13" y="14"/>
                    </a:cubicBezTo>
                    <a:cubicBezTo>
                      <a:pt x="10" y="16"/>
                      <a:pt x="9" y="21"/>
                      <a:pt x="9" y="27"/>
                    </a:cubicBezTo>
                    <a:cubicBezTo>
                      <a:pt x="9" y="30"/>
                      <a:pt x="9" y="33"/>
                      <a:pt x="11" y="35"/>
                    </a:cubicBezTo>
                    <a:cubicBezTo>
                      <a:pt x="12" y="38"/>
                      <a:pt x="14" y="39"/>
                      <a:pt x="17" y="39"/>
                    </a:cubicBezTo>
                    <a:cubicBezTo>
                      <a:pt x="20" y="39"/>
                      <a:pt x="22" y="37"/>
                      <a:pt x="23" y="35"/>
                    </a:cubicBezTo>
                    <a:cubicBezTo>
                      <a:pt x="24" y="33"/>
                      <a:pt x="25" y="31"/>
                      <a:pt x="26" y="28"/>
                    </a:cubicBezTo>
                    <a:lnTo>
                      <a:pt x="28" y="21"/>
                    </a:lnTo>
                    <a:cubicBezTo>
                      <a:pt x="29" y="13"/>
                      <a:pt x="31" y="8"/>
                      <a:pt x="33" y="6"/>
                    </a:cubicBezTo>
                    <a:cubicBezTo>
                      <a:pt x="36" y="2"/>
                      <a:pt x="40" y="0"/>
                      <a:pt x="46" y="0"/>
                    </a:cubicBezTo>
                    <a:cubicBezTo>
                      <a:pt x="51" y="0"/>
                      <a:pt x="56" y="2"/>
                      <a:pt x="60" y="6"/>
                    </a:cubicBezTo>
                    <a:cubicBezTo>
                      <a:pt x="64" y="10"/>
                      <a:pt x="66" y="16"/>
                      <a:pt x="66" y="25"/>
                    </a:cubicBezTo>
                    <a:cubicBezTo>
                      <a:pt x="66" y="34"/>
                      <a:pt x="64" y="41"/>
                      <a:pt x="60" y="45"/>
                    </a:cubicBezTo>
                    <a:cubicBezTo>
                      <a:pt x="55" y="49"/>
                      <a:pt x="50" y="51"/>
                      <a:pt x="44" y="51"/>
                    </a:cubicBezTo>
                    <a:lnTo>
                      <a:pt x="44" y="41"/>
                    </a:lnTo>
                    <a:close/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500" name="Freeform 58"/>
              <p:cNvSpPr>
                <a:spLocks/>
              </p:cNvSpPr>
              <p:nvPr/>
            </p:nvSpPr>
            <p:spPr bwMode="auto">
              <a:xfrm>
                <a:off x="6021388" y="4875213"/>
                <a:ext cx="109538" cy="460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15" y="36"/>
                  </a:cxn>
                  <a:cxn ang="0">
                    <a:pos x="115" y="48"/>
                  </a:cxn>
                  <a:cxn ang="0">
                    <a:pos x="0" y="12"/>
                  </a:cxn>
                </a:cxnLst>
                <a:rect l="0" t="0" r="r" b="b"/>
                <a:pathLst>
                  <a:path w="115" h="48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15" y="36"/>
                    </a:lnTo>
                    <a:lnTo>
                      <a:pt x="115" y="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501" name="Freeform 59"/>
              <p:cNvSpPr>
                <a:spLocks noEditPoints="1"/>
              </p:cNvSpPr>
              <p:nvPr/>
            </p:nvSpPr>
            <p:spPr bwMode="auto">
              <a:xfrm>
                <a:off x="6049963" y="4797425"/>
                <a:ext cx="84138" cy="74613"/>
              </a:xfrm>
              <a:custGeom>
                <a:avLst/>
                <a:gdLst/>
                <a:ahLst/>
                <a:cxnLst>
                  <a:cxn ang="0">
                    <a:pos x="63" y="64"/>
                  </a:cxn>
                  <a:cxn ang="0">
                    <a:pos x="63" y="64"/>
                  </a:cxn>
                  <a:cxn ang="0">
                    <a:pos x="73" y="60"/>
                  </a:cxn>
                  <a:cxn ang="0">
                    <a:pos x="76" y="49"/>
                  </a:cxn>
                  <a:cxn ang="0">
                    <a:pos x="73" y="35"/>
                  </a:cxn>
                  <a:cxn ang="0">
                    <a:pos x="54" y="23"/>
                  </a:cxn>
                  <a:cxn ang="0">
                    <a:pos x="43" y="23"/>
                  </a:cxn>
                  <a:cxn ang="0">
                    <a:pos x="46" y="30"/>
                  </a:cxn>
                  <a:cxn ang="0">
                    <a:pos x="47" y="38"/>
                  </a:cxn>
                  <a:cxn ang="0">
                    <a:pos x="49" y="46"/>
                  </a:cxn>
                  <a:cxn ang="0">
                    <a:pos x="52" y="58"/>
                  </a:cxn>
                  <a:cxn ang="0">
                    <a:pos x="63" y="64"/>
                  </a:cxn>
                  <a:cxn ang="0">
                    <a:pos x="63" y="64"/>
                  </a:cxn>
                  <a:cxn ang="0">
                    <a:pos x="35" y="30"/>
                  </a:cxn>
                  <a:cxn ang="0">
                    <a:pos x="35" y="30"/>
                  </a:cxn>
                  <a:cxn ang="0">
                    <a:pos x="31" y="24"/>
                  </a:cxn>
                  <a:cxn ang="0">
                    <a:pos x="26" y="23"/>
                  </a:cxn>
                  <a:cxn ang="0">
                    <a:pos x="15" y="28"/>
                  </a:cxn>
                  <a:cxn ang="0">
                    <a:pos x="12" y="43"/>
                  </a:cxn>
                  <a:cxn ang="0">
                    <a:pos x="18" y="58"/>
                  </a:cxn>
                  <a:cxn ang="0">
                    <a:pos x="28" y="62"/>
                  </a:cxn>
                  <a:cxn ang="0">
                    <a:pos x="28" y="75"/>
                  </a:cxn>
                  <a:cxn ang="0">
                    <a:pos x="6" y="65"/>
                  </a:cxn>
                  <a:cxn ang="0">
                    <a:pos x="0" y="42"/>
                  </a:cxn>
                  <a:cxn ang="0">
                    <a:pos x="6" y="19"/>
                  </a:cxn>
                  <a:cxn ang="0">
                    <a:pos x="23" y="9"/>
                  </a:cxn>
                  <a:cxn ang="0">
                    <a:pos x="71" y="9"/>
                  </a:cxn>
                  <a:cxn ang="0">
                    <a:pos x="75" y="9"/>
                  </a:cxn>
                  <a:cxn ang="0">
                    <a:pos x="76" y="5"/>
                  </a:cxn>
                  <a:cxn ang="0">
                    <a:pos x="76" y="3"/>
                  </a:cxn>
                  <a:cxn ang="0">
                    <a:pos x="76" y="0"/>
                  </a:cxn>
                  <a:cxn ang="0">
                    <a:pos x="86" y="0"/>
                  </a:cxn>
                  <a:cxn ang="0">
                    <a:pos x="87" y="5"/>
                  </a:cxn>
                  <a:cxn ang="0">
                    <a:pos x="87" y="10"/>
                  </a:cxn>
                  <a:cxn ang="0">
                    <a:pos x="82" y="20"/>
                  </a:cxn>
                  <a:cxn ang="0">
                    <a:pos x="75" y="23"/>
                  </a:cxn>
                  <a:cxn ang="0">
                    <a:pos x="84" y="35"/>
                  </a:cxn>
                  <a:cxn ang="0">
                    <a:pos x="88" y="53"/>
                  </a:cxn>
                  <a:cxn ang="0">
                    <a:pos x="81" y="72"/>
                  </a:cxn>
                  <a:cxn ang="0">
                    <a:pos x="64" y="79"/>
                  </a:cxn>
                  <a:cxn ang="0">
                    <a:pos x="46" y="72"/>
                  </a:cxn>
                  <a:cxn ang="0">
                    <a:pos x="38" y="53"/>
                  </a:cxn>
                  <a:cxn ang="0">
                    <a:pos x="35" y="3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88" h="79">
                    <a:moveTo>
                      <a:pt x="63" y="64"/>
                    </a:moveTo>
                    <a:lnTo>
                      <a:pt x="63" y="64"/>
                    </a:lnTo>
                    <a:cubicBezTo>
                      <a:pt x="67" y="64"/>
                      <a:pt x="71" y="63"/>
                      <a:pt x="73" y="60"/>
                    </a:cubicBezTo>
                    <a:cubicBezTo>
                      <a:pt x="75" y="57"/>
                      <a:pt x="76" y="53"/>
                      <a:pt x="76" y="49"/>
                    </a:cubicBezTo>
                    <a:cubicBezTo>
                      <a:pt x="76" y="44"/>
                      <a:pt x="75" y="40"/>
                      <a:pt x="73" y="35"/>
                    </a:cubicBezTo>
                    <a:cubicBezTo>
                      <a:pt x="69" y="27"/>
                      <a:pt x="63" y="23"/>
                      <a:pt x="54" y="23"/>
                    </a:cubicBezTo>
                    <a:lnTo>
                      <a:pt x="43" y="23"/>
                    </a:lnTo>
                    <a:cubicBezTo>
                      <a:pt x="44" y="25"/>
                      <a:pt x="45" y="27"/>
                      <a:pt x="46" y="30"/>
                    </a:cubicBezTo>
                    <a:cubicBezTo>
                      <a:pt x="47" y="33"/>
                      <a:pt x="47" y="35"/>
                      <a:pt x="47" y="38"/>
                    </a:cubicBezTo>
                    <a:lnTo>
                      <a:pt x="49" y="46"/>
                    </a:lnTo>
                    <a:cubicBezTo>
                      <a:pt x="49" y="52"/>
                      <a:pt x="50" y="55"/>
                      <a:pt x="52" y="58"/>
                    </a:cubicBezTo>
                    <a:cubicBezTo>
                      <a:pt x="54" y="62"/>
                      <a:pt x="58" y="64"/>
                      <a:pt x="63" y="64"/>
                    </a:cubicBezTo>
                    <a:lnTo>
                      <a:pt x="63" y="64"/>
                    </a:lnTo>
                    <a:close/>
                    <a:moveTo>
                      <a:pt x="35" y="30"/>
                    </a:moveTo>
                    <a:lnTo>
                      <a:pt x="35" y="30"/>
                    </a:lnTo>
                    <a:cubicBezTo>
                      <a:pt x="35" y="27"/>
                      <a:pt x="33" y="25"/>
                      <a:pt x="31" y="24"/>
                    </a:cubicBezTo>
                    <a:cubicBezTo>
                      <a:pt x="30" y="23"/>
                      <a:pt x="28" y="23"/>
                      <a:pt x="26" y="23"/>
                    </a:cubicBezTo>
                    <a:cubicBezTo>
                      <a:pt x="21" y="23"/>
                      <a:pt x="18" y="25"/>
                      <a:pt x="15" y="28"/>
                    </a:cubicBezTo>
                    <a:cubicBezTo>
                      <a:pt x="13" y="32"/>
                      <a:pt x="12" y="36"/>
                      <a:pt x="12" y="43"/>
                    </a:cubicBezTo>
                    <a:cubicBezTo>
                      <a:pt x="12" y="50"/>
                      <a:pt x="14" y="55"/>
                      <a:pt x="18" y="58"/>
                    </a:cubicBezTo>
                    <a:cubicBezTo>
                      <a:pt x="20" y="60"/>
                      <a:pt x="23" y="61"/>
                      <a:pt x="28" y="62"/>
                    </a:cubicBezTo>
                    <a:lnTo>
                      <a:pt x="28" y="75"/>
                    </a:lnTo>
                    <a:cubicBezTo>
                      <a:pt x="18" y="74"/>
                      <a:pt x="10" y="71"/>
                      <a:pt x="6" y="65"/>
                    </a:cubicBezTo>
                    <a:cubicBezTo>
                      <a:pt x="2" y="58"/>
                      <a:pt x="0" y="51"/>
                      <a:pt x="0" y="42"/>
                    </a:cubicBezTo>
                    <a:cubicBezTo>
                      <a:pt x="0" y="33"/>
                      <a:pt x="2" y="25"/>
                      <a:pt x="6" y="19"/>
                    </a:cubicBezTo>
                    <a:cubicBezTo>
                      <a:pt x="10" y="13"/>
                      <a:pt x="15" y="9"/>
                      <a:pt x="23" y="9"/>
                    </a:cubicBezTo>
                    <a:lnTo>
                      <a:pt x="71" y="9"/>
                    </a:lnTo>
                    <a:cubicBezTo>
                      <a:pt x="73" y="9"/>
                      <a:pt x="74" y="9"/>
                      <a:pt x="75" y="9"/>
                    </a:cubicBezTo>
                    <a:cubicBezTo>
                      <a:pt x="76" y="8"/>
                      <a:pt x="76" y="7"/>
                      <a:pt x="76" y="5"/>
                    </a:cubicBezTo>
                    <a:cubicBezTo>
                      <a:pt x="76" y="4"/>
                      <a:pt x="76" y="4"/>
                      <a:pt x="76" y="3"/>
                    </a:cubicBezTo>
                    <a:cubicBezTo>
                      <a:pt x="76" y="2"/>
                      <a:pt x="76" y="1"/>
                      <a:pt x="76" y="0"/>
                    </a:cubicBezTo>
                    <a:lnTo>
                      <a:pt x="86" y="0"/>
                    </a:lnTo>
                    <a:cubicBezTo>
                      <a:pt x="87" y="2"/>
                      <a:pt x="87" y="4"/>
                      <a:pt x="87" y="5"/>
                    </a:cubicBezTo>
                    <a:cubicBezTo>
                      <a:pt x="87" y="6"/>
                      <a:pt x="87" y="8"/>
                      <a:pt x="87" y="10"/>
                    </a:cubicBezTo>
                    <a:cubicBezTo>
                      <a:pt x="87" y="15"/>
                      <a:pt x="86" y="18"/>
                      <a:pt x="82" y="20"/>
                    </a:cubicBezTo>
                    <a:cubicBezTo>
                      <a:pt x="80" y="22"/>
                      <a:pt x="78" y="22"/>
                      <a:pt x="75" y="23"/>
                    </a:cubicBezTo>
                    <a:cubicBezTo>
                      <a:pt x="78" y="26"/>
                      <a:pt x="81" y="30"/>
                      <a:pt x="84" y="35"/>
                    </a:cubicBezTo>
                    <a:cubicBezTo>
                      <a:pt x="87" y="40"/>
                      <a:pt x="88" y="46"/>
                      <a:pt x="88" y="53"/>
                    </a:cubicBezTo>
                    <a:cubicBezTo>
                      <a:pt x="88" y="60"/>
                      <a:pt x="86" y="67"/>
                      <a:pt x="81" y="72"/>
                    </a:cubicBezTo>
                    <a:cubicBezTo>
                      <a:pt x="77" y="76"/>
                      <a:pt x="71" y="79"/>
                      <a:pt x="64" y="79"/>
                    </a:cubicBezTo>
                    <a:cubicBezTo>
                      <a:pt x="56" y="79"/>
                      <a:pt x="50" y="77"/>
                      <a:pt x="46" y="72"/>
                    </a:cubicBezTo>
                    <a:cubicBezTo>
                      <a:pt x="42" y="67"/>
                      <a:pt x="39" y="61"/>
                      <a:pt x="38" y="53"/>
                    </a:cubicBezTo>
                    <a:lnTo>
                      <a:pt x="35" y="30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502" name="Freeform 60"/>
              <p:cNvSpPr>
                <a:spLocks/>
              </p:cNvSpPr>
              <p:nvPr/>
            </p:nvSpPr>
            <p:spPr bwMode="auto">
              <a:xfrm>
                <a:off x="6019800" y="4752975"/>
                <a:ext cx="142875" cy="34925"/>
              </a:xfrm>
              <a:custGeom>
                <a:avLst/>
                <a:gdLst/>
                <a:ahLst/>
                <a:cxnLst>
                  <a:cxn ang="0">
                    <a:pos x="148" y="36"/>
                  </a:cxn>
                  <a:cxn ang="0">
                    <a:pos x="148" y="36"/>
                  </a:cxn>
                  <a:cxn ang="0">
                    <a:pos x="113" y="20"/>
                  </a:cxn>
                  <a:cxn ang="0">
                    <a:pos x="74" y="14"/>
                  </a:cxn>
                  <a:cxn ang="0">
                    <a:pos x="33" y="21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23" y="12"/>
                  </a:cxn>
                  <a:cxn ang="0">
                    <a:pos x="35" y="7"/>
                  </a:cxn>
                  <a:cxn ang="0">
                    <a:pos x="55" y="1"/>
                  </a:cxn>
                  <a:cxn ang="0">
                    <a:pos x="73" y="0"/>
                  </a:cxn>
                  <a:cxn ang="0">
                    <a:pos x="114" y="7"/>
                  </a:cxn>
                  <a:cxn ang="0">
                    <a:pos x="148" y="26"/>
                  </a:cxn>
                  <a:cxn ang="0">
                    <a:pos x="148" y="36"/>
                  </a:cxn>
                </a:cxnLst>
                <a:rect l="0" t="0" r="r" b="b"/>
                <a:pathLst>
                  <a:path w="148" h="36">
                    <a:moveTo>
                      <a:pt x="148" y="36"/>
                    </a:moveTo>
                    <a:lnTo>
                      <a:pt x="148" y="36"/>
                    </a:lnTo>
                    <a:cubicBezTo>
                      <a:pt x="132" y="28"/>
                      <a:pt x="120" y="22"/>
                      <a:pt x="113" y="20"/>
                    </a:cubicBezTo>
                    <a:cubicBezTo>
                      <a:pt x="102" y="16"/>
                      <a:pt x="89" y="14"/>
                      <a:pt x="74" y="14"/>
                    </a:cubicBezTo>
                    <a:cubicBezTo>
                      <a:pt x="59" y="14"/>
                      <a:pt x="45" y="17"/>
                      <a:pt x="33" y="21"/>
                    </a:cubicBezTo>
                    <a:cubicBezTo>
                      <a:pt x="25" y="23"/>
                      <a:pt x="14" y="28"/>
                      <a:pt x="0" y="36"/>
                    </a:cubicBezTo>
                    <a:lnTo>
                      <a:pt x="0" y="27"/>
                    </a:lnTo>
                    <a:cubicBezTo>
                      <a:pt x="12" y="19"/>
                      <a:pt x="20" y="14"/>
                      <a:pt x="23" y="12"/>
                    </a:cubicBezTo>
                    <a:cubicBezTo>
                      <a:pt x="26" y="10"/>
                      <a:pt x="30" y="9"/>
                      <a:pt x="35" y="7"/>
                    </a:cubicBezTo>
                    <a:cubicBezTo>
                      <a:pt x="42" y="4"/>
                      <a:pt x="48" y="2"/>
                      <a:pt x="55" y="1"/>
                    </a:cubicBezTo>
                    <a:cubicBezTo>
                      <a:pt x="61" y="0"/>
                      <a:pt x="67" y="0"/>
                      <a:pt x="73" y="0"/>
                    </a:cubicBezTo>
                    <a:cubicBezTo>
                      <a:pt x="88" y="0"/>
                      <a:pt x="102" y="2"/>
                      <a:pt x="114" y="7"/>
                    </a:cubicBezTo>
                    <a:cubicBezTo>
                      <a:pt x="122" y="10"/>
                      <a:pt x="133" y="16"/>
                      <a:pt x="148" y="26"/>
                    </a:cubicBezTo>
                    <a:lnTo>
                      <a:pt x="14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503" name="TextBox 502"/>
              <p:cNvSpPr txBox="1"/>
              <p:nvPr/>
            </p:nvSpPr>
            <p:spPr>
              <a:xfrm>
                <a:off x="7197804" y="4210380"/>
                <a:ext cx="1027845" cy="286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err="1" smtClean="0">
                    <a:solidFill>
                      <a:schemeClr val="tx1"/>
                    </a:solidFill>
                  </a:rPr>
                  <a:t>Microtearing</a:t>
                </a:r>
                <a:endParaRPr lang="en-US" b="0" i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4" name="TextBox 503"/>
              <p:cNvSpPr txBox="1"/>
              <p:nvPr/>
            </p:nvSpPr>
            <p:spPr>
              <a:xfrm>
                <a:off x="7467600" y="5410200"/>
                <a:ext cx="482824" cy="286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err="1" smtClean="0">
                    <a:solidFill>
                      <a:schemeClr val="accent2"/>
                    </a:solidFill>
                  </a:rPr>
                  <a:t>ExB</a:t>
                </a:r>
                <a:endParaRPr lang="en-US" b="0" i="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78" name="TextBox 277"/>
            <p:cNvSpPr txBox="1"/>
            <p:nvPr/>
          </p:nvSpPr>
          <p:spPr>
            <a:xfrm>
              <a:off x="5420235" y="3118582"/>
              <a:ext cx="9927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420235" y="5600800"/>
              <a:ext cx="9927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281" name="Freeform 6"/>
            <p:cNvSpPr>
              <a:spLocks/>
            </p:cNvSpPr>
            <p:nvPr/>
          </p:nvSpPr>
          <p:spPr bwMode="auto">
            <a:xfrm>
              <a:off x="4848408" y="5317640"/>
              <a:ext cx="1991660" cy="1217"/>
            </a:xfrm>
            <a:custGeom>
              <a:avLst/>
              <a:gdLst/>
              <a:ahLst/>
              <a:cxnLst>
                <a:cxn ang="0">
                  <a:pos x="3867" y="0"/>
                </a:cxn>
                <a:cxn ang="0">
                  <a:pos x="3867" y="0"/>
                </a:cxn>
                <a:cxn ang="0">
                  <a:pos x="0" y="0"/>
                </a:cxn>
              </a:cxnLst>
              <a:rect l="0" t="0" r="r" b="b"/>
              <a:pathLst>
                <a:path w="3867">
                  <a:moveTo>
                    <a:pt x="3867" y="0"/>
                  </a:moveTo>
                  <a:lnTo>
                    <a:pt x="386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7"/>
            <p:cNvSpPr>
              <a:spLocks/>
            </p:cNvSpPr>
            <p:nvPr/>
          </p:nvSpPr>
          <p:spPr bwMode="auto">
            <a:xfrm>
              <a:off x="4848408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"/>
            <p:cNvSpPr>
              <a:spLocks/>
            </p:cNvSpPr>
            <p:nvPr/>
          </p:nvSpPr>
          <p:spPr bwMode="auto">
            <a:xfrm>
              <a:off x="4948174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"/>
            <p:cNvSpPr>
              <a:spLocks/>
            </p:cNvSpPr>
            <p:nvPr/>
          </p:nvSpPr>
          <p:spPr bwMode="auto">
            <a:xfrm>
              <a:off x="5047939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0"/>
            <p:cNvSpPr>
              <a:spLocks/>
            </p:cNvSpPr>
            <p:nvPr/>
          </p:nvSpPr>
          <p:spPr bwMode="auto">
            <a:xfrm>
              <a:off x="5147705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"/>
            <p:cNvSpPr>
              <a:spLocks/>
            </p:cNvSpPr>
            <p:nvPr/>
          </p:nvSpPr>
          <p:spPr bwMode="auto">
            <a:xfrm>
              <a:off x="5246254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2"/>
            <p:cNvSpPr>
              <a:spLocks/>
            </p:cNvSpPr>
            <p:nvPr/>
          </p:nvSpPr>
          <p:spPr bwMode="auto">
            <a:xfrm>
              <a:off x="5347236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3"/>
            <p:cNvSpPr>
              <a:spLocks/>
            </p:cNvSpPr>
            <p:nvPr/>
          </p:nvSpPr>
          <p:spPr bwMode="auto">
            <a:xfrm>
              <a:off x="5445785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4"/>
            <p:cNvSpPr>
              <a:spLocks/>
            </p:cNvSpPr>
            <p:nvPr/>
          </p:nvSpPr>
          <p:spPr bwMode="auto">
            <a:xfrm>
              <a:off x="5545551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5"/>
            <p:cNvSpPr>
              <a:spLocks/>
            </p:cNvSpPr>
            <p:nvPr/>
          </p:nvSpPr>
          <p:spPr bwMode="auto">
            <a:xfrm>
              <a:off x="5645316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6"/>
            <p:cNvSpPr>
              <a:spLocks/>
            </p:cNvSpPr>
            <p:nvPr/>
          </p:nvSpPr>
          <p:spPr bwMode="auto">
            <a:xfrm>
              <a:off x="5745082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7"/>
            <p:cNvSpPr>
              <a:spLocks/>
            </p:cNvSpPr>
            <p:nvPr/>
          </p:nvSpPr>
          <p:spPr bwMode="auto">
            <a:xfrm>
              <a:off x="5843630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8"/>
            <p:cNvSpPr>
              <a:spLocks/>
            </p:cNvSpPr>
            <p:nvPr/>
          </p:nvSpPr>
          <p:spPr bwMode="auto">
            <a:xfrm>
              <a:off x="5944613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9"/>
            <p:cNvSpPr>
              <a:spLocks/>
            </p:cNvSpPr>
            <p:nvPr/>
          </p:nvSpPr>
          <p:spPr bwMode="auto">
            <a:xfrm>
              <a:off x="6043161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0"/>
            <p:cNvSpPr>
              <a:spLocks/>
            </p:cNvSpPr>
            <p:nvPr/>
          </p:nvSpPr>
          <p:spPr bwMode="auto">
            <a:xfrm>
              <a:off x="6142926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1"/>
            <p:cNvSpPr>
              <a:spLocks/>
            </p:cNvSpPr>
            <p:nvPr/>
          </p:nvSpPr>
          <p:spPr bwMode="auto">
            <a:xfrm>
              <a:off x="6242692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2"/>
            <p:cNvSpPr>
              <a:spLocks/>
            </p:cNvSpPr>
            <p:nvPr/>
          </p:nvSpPr>
          <p:spPr bwMode="auto">
            <a:xfrm>
              <a:off x="6342457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3"/>
            <p:cNvSpPr>
              <a:spLocks/>
            </p:cNvSpPr>
            <p:nvPr/>
          </p:nvSpPr>
          <p:spPr bwMode="auto">
            <a:xfrm>
              <a:off x="6441007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4"/>
            <p:cNvSpPr>
              <a:spLocks/>
            </p:cNvSpPr>
            <p:nvPr/>
          </p:nvSpPr>
          <p:spPr bwMode="auto">
            <a:xfrm>
              <a:off x="6541988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5"/>
            <p:cNvSpPr>
              <a:spLocks/>
            </p:cNvSpPr>
            <p:nvPr/>
          </p:nvSpPr>
          <p:spPr bwMode="auto">
            <a:xfrm>
              <a:off x="6640538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6"/>
            <p:cNvSpPr>
              <a:spLocks/>
            </p:cNvSpPr>
            <p:nvPr/>
          </p:nvSpPr>
          <p:spPr bwMode="auto">
            <a:xfrm>
              <a:off x="6740303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7"/>
            <p:cNvSpPr>
              <a:spLocks/>
            </p:cNvSpPr>
            <p:nvPr/>
          </p:nvSpPr>
          <p:spPr bwMode="auto">
            <a:xfrm>
              <a:off x="6840069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"/>
            <p:cNvSpPr>
              <a:spLocks/>
            </p:cNvSpPr>
            <p:nvPr/>
          </p:nvSpPr>
          <p:spPr bwMode="auto">
            <a:xfrm>
              <a:off x="4848408" y="3527944"/>
              <a:ext cx="1217" cy="1789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67"/>
                </a:cxn>
              </a:cxnLst>
              <a:rect l="0" t="0" r="r" b="b"/>
              <a:pathLst>
                <a:path h="3767">
                  <a:moveTo>
                    <a:pt x="0" y="0"/>
                  </a:moveTo>
                  <a:lnTo>
                    <a:pt x="0" y="0"/>
                  </a:lnTo>
                  <a:lnTo>
                    <a:pt x="0" y="376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"/>
            <p:cNvSpPr>
              <a:spLocks/>
            </p:cNvSpPr>
            <p:nvPr/>
          </p:nvSpPr>
          <p:spPr bwMode="auto">
            <a:xfrm>
              <a:off x="4772976" y="5317640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"/>
            <p:cNvSpPr>
              <a:spLocks/>
            </p:cNvSpPr>
            <p:nvPr/>
          </p:nvSpPr>
          <p:spPr bwMode="auto">
            <a:xfrm>
              <a:off x="4810693" y="5219091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1"/>
            <p:cNvSpPr>
              <a:spLocks/>
            </p:cNvSpPr>
            <p:nvPr/>
          </p:nvSpPr>
          <p:spPr bwMode="auto">
            <a:xfrm>
              <a:off x="4772976" y="5121759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2"/>
            <p:cNvSpPr>
              <a:spLocks/>
            </p:cNvSpPr>
            <p:nvPr/>
          </p:nvSpPr>
          <p:spPr bwMode="auto">
            <a:xfrm>
              <a:off x="4810693" y="5019560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3"/>
            <p:cNvSpPr>
              <a:spLocks/>
            </p:cNvSpPr>
            <p:nvPr/>
          </p:nvSpPr>
          <p:spPr bwMode="auto">
            <a:xfrm>
              <a:off x="4772976" y="4922228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4"/>
            <p:cNvSpPr>
              <a:spLocks/>
            </p:cNvSpPr>
            <p:nvPr/>
          </p:nvSpPr>
          <p:spPr bwMode="auto">
            <a:xfrm>
              <a:off x="4810693" y="4823679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5"/>
            <p:cNvSpPr>
              <a:spLocks/>
            </p:cNvSpPr>
            <p:nvPr/>
          </p:nvSpPr>
          <p:spPr bwMode="auto">
            <a:xfrm>
              <a:off x="4772976" y="4722697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6"/>
            <p:cNvSpPr>
              <a:spLocks/>
            </p:cNvSpPr>
            <p:nvPr/>
          </p:nvSpPr>
          <p:spPr bwMode="auto">
            <a:xfrm>
              <a:off x="4810693" y="4624148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7"/>
            <p:cNvSpPr>
              <a:spLocks/>
            </p:cNvSpPr>
            <p:nvPr/>
          </p:nvSpPr>
          <p:spPr bwMode="auto">
            <a:xfrm>
              <a:off x="4772976" y="4523166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8"/>
            <p:cNvSpPr>
              <a:spLocks/>
            </p:cNvSpPr>
            <p:nvPr/>
          </p:nvSpPr>
          <p:spPr bwMode="auto">
            <a:xfrm>
              <a:off x="4810693" y="4424617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9"/>
            <p:cNvSpPr>
              <a:spLocks/>
            </p:cNvSpPr>
            <p:nvPr/>
          </p:nvSpPr>
          <p:spPr bwMode="auto">
            <a:xfrm>
              <a:off x="4772976" y="4326068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0"/>
            <p:cNvSpPr>
              <a:spLocks/>
            </p:cNvSpPr>
            <p:nvPr/>
          </p:nvSpPr>
          <p:spPr bwMode="auto">
            <a:xfrm>
              <a:off x="4810693" y="4225086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1"/>
            <p:cNvSpPr>
              <a:spLocks/>
            </p:cNvSpPr>
            <p:nvPr/>
          </p:nvSpPr>
          <p:spPr bwMode="auto">
            <a:xfrm>
              <a:off x="4772976" y="4126537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2"/>
            <p:cNvSpPr>
              <a:spLocks/>
            </p:cNvSpPr>
            <p:nvPr/>
          </p:nvSpPr>
          <p:spPr bwMode="auto">
            <a:xfrm>
              <a:off x="4810693" y="4025555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3"/>
            <p:cNvSpPr>
              <a:spLocks/>
            </p:cNvSpPr>
            <p:nvPr/>
          </p:nvSpPr>
          <p:spPr bwMode="auto">
            <a:xfrm>
              <a:off x="4772976" y="3927006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4"/>
            <p:cNvSpPr>
              <a:spLocks/>
            </p:cNvSpPr>
            <p:nvPr/>
          </p:nvSpPr>
          <p:spPr bwMode="auto">
            <a:xfrm>
              <a:off x="4810693" y="3828457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45"/>
            <p:cNvSpPr>
              <a:spLocks/>
            </p:cNvSpPr>
            <p:nvPr/>
          </p:nvSpPr>
          <p:spPr bwMode="auto">
            <a:xfrm>
              <a:off x="4772976" y="3727475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46"/>
            <p:cNvSpPr>
              <a:spLocks/>
            </p:cNvSpPr>
            <p:nvPr/>
          </p:nvSpPr>
          <p:spPr bwMode="auto">
            <a:xfrm>
              <a:off x="4810693" y="3628926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47"/>
            <p:cNvSpPr>
              <a:spLocks/>
            </p:cNvSpPr>
            <p:nvPr/>
          </p:nvSpPr>
          <p:spPr bwMode="auto">
            <a:xfrm>
              <a:off x="4772976" y="3527944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48"/>
            <p:cNvSpPr>
              <a:spLocks/>
            </p:cNvSpPr>
            <p:nvPr/>
          </p:nvSpPr>
          <p:spPr bwMode="auto">
            <a:xfrm>
              <a:off x="4848408" y="3527944"/>
              <a:ext cx="1991660" cy="1217"/>
            </a:xfrm>
            <a:custGeom>
              <a:avLst/>
              <a:gdLst/>
              <a:ahLst/>
              <a:cxnLst>
                <a:cxn ang="0">
                  <a:pos x="3867" y="0"/>
                </a:cxn>
                <a:cxn ang="0">
                  <a:pos x="3867" y="0"/>
                </a:cxn>
                <a:cxn ang="0">
                  <a:pos x="0" y="0"/>
                </a:cxn>
              </a:cxnLst>
              <a:rect l="0" t="0" r="r" b="b"/>
              <a:pathLst>
                <a:path w="3867">
                  <a:moveTo>
                    <a:pt x="3867" y="0"/>
                  </a:moveTo>
                  <a:lnTo>
                    <a:pt x="386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49"/>
            <p:cNvSpPr>
              <a:spLocks/>
            </p:cNvSpPr>
            <p:nvPr/>
          </p:nvSpPr>
          <p:spPr bwMode="auto">
            <a:xfrm>
              <a:off x="4848408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50"/>
            <p:cNvSpPr>
              <a:spLocks/>
            </p:cNvSpPr>
            <p:nvPr/>
          </p:nvSpPr>
          <p:spPr bwMode="auto">
            <a:xfrm>
              <a:off x="4948174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51"/>
            <p:cNvSpPr>
              <a:spLocks/>
            </p:cNvSpPr>
            <p:nvPr/>
          </p:nvSpPr>
          <p:spPr bwMode="auto">
            <a:xfrm>
              <a:off x="5047939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52"/>
            <p:cNvSpPr>
              <a:spLocks/>
            </p:cNvSpPr>
            <p:nvPr/>
          </p:nvSpPr>
          <p:spPr bwMode="auto">
            <a:xfrm>
              <a:off x="5147705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53"/>
            <p:cNvSpPr>
              <a:spLocks/>
            </p:cNvSpPr>
            <p:nvPr/>
          </p:nvSpPr>
          <p:spPr bwMode="auto">
            <a:xfrm>
              <a:off x="5246254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54"/>
            <p:cNvSpPr>
              <a:spLocks/>
            </p:cNvSpPr>
            <p:nvPr/>
          </p:nvSpPr>
          <p:spPr bwMode="auto">
            <a:xfrm>
              <a:off x="5347236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55"/>
            <p:cNvSpPr>
              <a:spLocks/>
            </p:cNvSpPr>
            <p:nvPr/>
          </p:nvSpPr>
          <p:spPr bwMode="auto">
            <a:xfrm>
              <a:off x="5445785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56"/>
            <p:cNvSpPr>
              <a:spLocks/>
            </p:cNvSpPr>
            <p:nvPr/>
          </p:nvSpPr>
          <p:spPr bwMode="auto">
            <a:xfrm>
              <a:off x="5545551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57"/>
            <p:cNvSpPr>
              <a:spLocks/>
            </p:cNvSpPr>
            <p:nvPr/>
          </p:nvSpPr>
          <p:spPr bwMode="auto">
            <a:xfrm>
              <a:off x="5645316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58"/>
            <p:cNvSpPr>
              <a:spLocks/>
            </p:cNvSpPr>
            <p:nvPr/>
          </p:nvSpPr>
          <p:spPr bwMode="auto">
            <a:xfrm>
              <a:off x="5745082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59"/>
            <p:cNvSpPr>
              <a:spLocks/>
            </p:cNvSpPr>
            <p:nvPr/>
          </p:nvSpPr>
          <p:spPr bwMode="auto">
            <a:xfrm>
              <a:off x="5843630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60"/>
            <p:cNvSpPr>
              <a:spLocks/>
            </p:cNvSpPr>
            <p:nvPr/>
          </p:nvSpPr>
          <p:spPr bwMode="auto">
            <a:xfrm>
              <a:off x="5944613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61"/>
            <p:cNvSpPr>
              <a:spLocks/>
            </p:cNvSpPr>
            <p:nvPr/>
          </p:nvSpPr>
          <p:spPr bwMode="auto">
            <a:xfrm>
              <a:off x="6043161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62"/>
            <p:cNvSpPr>
              <a:spLocks/>
            </p:cNvSpPr>
            <p:nvPr/>
          </p:nvSpPr>
          <p:spPr bwMode="auto">
            <a:xfrm>
              <a:off x="6142926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63"/>
            <p:cNvSpPr>
              <a:spLocks/>
            </p:cNvSpPr>
            <p:nvPr/>
          </p:nvSpPr>
          <p:spPr bwMode="auto">
            <a:xfrm>
              <a:off x="6242692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64"/>
            <p:cNvSpPr>
              <a:spLocks/>
            </p:cNvSpPr>
            <p:nvPr/>
          </p:nvSpPr>
          <p:spPr bwMode="auto">
            <a:xfrm>
              <a:off x="6342457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65"/>
            <p:cNvSpPr>
              <a:spLocks/>
            </p:cNvSpPr>
            <p:nvPr/>
          </p:nvSpPr>
          <p:spPr bwMode="auto">
            <a:xfrm>
              <a:off x="6441007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66"/>
            <p:cNvSpPr>
              <a:spLocks/>
            </p:cNvSpPr>
            <p:nvPr/>
          </p:nvSpPr>
          <p:spPr bwMode="auto">
            <a:xfrm>
              <a:off x="6541988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67"/>
            <p:cNvSpPr>
              <a:spLocks/>
            </p:cNvSpPr>
            <p:nvPr/>
          </p:nvSpPr>
          <p:spPr bwMode="auto">
            <a:xfrm>
              <a:off x="6640538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68"/>
            <p:cNvSpPr>
              <a:spLocks/>
            </p:cNvSpPr>
            <p:nvPr/>
          </p:nvSpPr>
          <p:spPr bwMode="auto">
            <a:xfrm>
              <a:off x="6740303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69"/>
            <p:cNvSpPr>
              <a:spLocks/>
            </p:cNvSpPr>
            <p:nvPr/>
          </p:nvSpPr>
          <p:spPr bwMode="auto">
            <a:xfrm>
              <a:off x="6840069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70"/>
            <p:cNvSpPr>
              <a:spLocks/>
            </p:cNvSpPr>
            <p:nvPr/>
          </p:nvSpPr>
          <p:spPr bwMode="auto">
            <a:xfrm>
              <a:off x="6840069" y="3527944"/>
              <a:ext cx="1217" cy="1789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67"/>
                </a:cxn>
              </a:cxnLst>
              <a:rect l="0" t="0" r="r" b="b"/>
              <a:pathLst>
                <a:path h="3767">
                  <a:moveTo>
                    <a:pt x="0" y="0"/>
                  </a:moveTo>
                  <a:lnTo>
                    <a:pt x="0" y="0"/>
                  </a:lnTo>
                  <a:lnTo>
                    <a:pt x="0" y="376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71"/>
            <p:cNvSpPr>
              <a:spLocks/>
            </p:cNvSpPr>
            <p:nvPr/>
          </p:nvSpPr>
          <p:spPr bwMode="auto">
            <a:xfrm>
              <a:off x="6764636" y="5317640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72"/>
            <p:cNvSpPr>
              <a:spLocks/>
            </p:cNvSpPr>
            <p:nvPr/>
          </p:nvSpPr>
          <p:spPr bwMode="auto">
            <a:xfrm>
              <a:off x="6802352" y="5219091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73"/>
            <p:cNvSpPr>
              <a:spLocks/>
            </p:cNvSpPr>
            <p:nvPr/>
          </p:nvSpPr>
          <p:spPr bwMode="auto">
            <a:xfrm>
              <a:off x="6764636" y="5121759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74"/>
            <p:cNvSpPr>
              <a:spLocks/>
            </p:cNvSpPr>
            <p:nvPr/>
          </p:nvSpPr>
          <p:spPr bwMode="auto">
            <a:xfrm>
              <a:off x="6802352" y="5019560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75"/>
            <p:cNvSpPr>
              <a:spLocks/>
            </p:cNvSpPr>
            <p:nvPr/>
          </p:nvSpPr>
          <p:spPr bwMode="auto">
            <a:xfrm>
              <a:off x="6764636" y="4922228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76"/>
            <p:cNvSpPr>
              <a:spLocks/>
            </p:cNvSpPr>
            <p:nvPr/>
          </p:nvSpPr>
          <p:spPr bwMode="auto">
            <a:xfrm>
              <a:off x="6802352" y="4823679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77"/>
            <p:cNvSpPr>
              <a:spLocks/>
            </p:cNvSpPr>
            <p:nvPr/>
          </p:nvSpPr>
          <p:spPr bwMode="auto">
            <a:xfrm>
              <a:off x="6764636" y="4722697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78"/>
            <p:cNvSpPr>
              <a:spLocks/>
            </p:cNvSpPr>
            <p:nvPr/>
          </p:nvSpPr>
          <p:spPr bwMode="auto">
            <a:xfrm>
              <a:off x="6802352" y="4624148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79"/>
            <p:cNvSpPr>
              <a:spLocks/>
            </p:cNvSpPr>
            <p:nvPr/>
          </p:nvSpPr>
          <p:spPr bwMode="auto">
            <a:xfrm>
              <a:off x="6764636" y="4523166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80"/>
            <p:cNvSpPr>
              <a:spLocks/>
            </p:cNvSpPr>
            <p:nvPr/>
          </p:nvSpPr>
          <p:spPr bwMode="auto">
            <a:xfrm>
              <a:off x="6802352" y="4424617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81"/>
            <p:cNvSpPr>
              <a:spLocks/>
            </p:cNvSpPr>
            <p:nvPr/>
          </p:nvSpPr>
          <p:spPr bwMode="auto">
            <a:xfrm>
              <a:off x="6764636" y="4326068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82"/>
            <p:cNvSpPr>
              <a:spLocks/>
            </p:cNvSpPr>
            <p:nvPr/>
          </p:nvSpPr>
          <p:spPr bwMode="auto">
            <a:xfrm>
              <a:off x="6802352" y="4225086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83"/>
            <p:cNvSpPr>
              <a:spLocks/>
            </p:cNvSpPr>
            <p:nvPr/>
          </p:nvSpPr>
          <p:spPr bwMode="auto">
            <a:xfrm>
              <a:off x="6764636" y="4126537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84"/>
            <p:cNvSpPr>
              <a:spLocks/>
            </p:cNvSpPr>
            <p:nvPr/>
          </p:nvSpPr>
          <p:spPr bwMode="auto">
            <a:xfrm>
              <a:off x="6802352" y="4025555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85"/>
            <p:cNvSpPr>
              <a:spLocks/>
            </p:cNvSpPr>
            <p:nvPr/>
          </p:nvSpPr>
          <p:spPr bwMode="auto">
            <a:xfrm>
              <a:off x="6764636" y="3927006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86"/>
            <p:cNvSpPr>
              <a:spLocks/>
            </p:cNvSpPr>
            <p:nvPr/>
          </p:nvSpPr>
          <p:spPr bwMode="auto">
            <a:xfrm>
              <a:off x="6802352" y="3828457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87"/>
            <p:cNvSpPr>
              <a:spLocks/>
            </p:cNvSpPr>
            <p:nvPr/>
          </p:nvSpPr>
          <p:spPr bwMode="auto">
            <a:xfrm>
              <a:off x="6764636" y="3727475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88"/>
            <p:cNvSpPr>
              <a:spLocks/>
            </p:cNvSpPr>
            <p:nvPr/>
          </p:nvSpPr>
          <p:spPr bwMode="auto">
            <a:xfrm>
              <a:off x="6802352" y="3628926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89"/>
            <p:cNvSpPr>
              <a:spLocks/>
            </p:cNvSpPr>
            <p:nvPr/>
          </p:nvSpPr>
          <p:spPr bwMode="auto">
            <a:xfrm>
              <a:off x="6764636" y="3527944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90"/>
            <p:cNvSpPr>
              <a:spLocks/>
            </p:cNvSpPr>
            <p:nvPr/>
          </p:nvSpPr>
          <p:spPr bwMode="auto">
            <a:xfrm>
              <a:off x="4897074" y="3705576"/>
              <a:ext cx="1891895" cy="1283569"/>
            </a:xfrm>
            <a:custGeom>
              <a:avLst/>
              <a:gdLst/>
              <a:ahLst/>
              <a:cxnLst>
                <a:cxn ang="0">
                  <a:pos x="3674" y="2700"/>
                </a:cxn>
                <a:cxn ang="0">
                  <a:pos x="3674" y="2700"/>
                </a:cxn>
                <a:cxn ang="0">
                  <a:pos x="3480" y="2660"/>
                </a:cxn>
                <a:cxn ang="0">
                  <a:pos x="3287" y="2613"/>
                </a:cxn>
                <a:cxn ang="0">
                  <a:pos x="3094" y="2560"/>
                </a:cxn>
                <a:cxn ang="0">
                  <a:pos x="2900" y="2506"/>
                </a:cxn>
                <a:cxn ang="0">
                  <a:pos x="2707" y="2440"/>
                </a:cxn>
                <a:cxn ang="0">
                  <a:pos x="2514" y="2360"/>
                </a:cxn>
                <a:cxn ang="0">
                  <a:pos x="2320" y="2240"/>
                </a:cxn>
                <a:cxn ang="0">
                  <a:pos x="2127" y="2066"/>
                </a:cxn>
                <a:cxn ang="0">
                  <a:pos x="1934" y="1800"/>
                </a:cxn>
                <a:cxn ang="0">
                  <a:pos x="1740" y="1480"/>
                </a:cxn>
                <a:cxn ang="0">
                  <a:pos x="1547" y="1160"/>
                </a:cxn>
                <a:cxn ang="0">
                  <a:pos x="1354" y="866"/>
                </a:cxn>
                <a:cxn ang="0">
                  <a:pos x="1160" y="600"/>
                </a:cxn>
                <a:cxn ang="0">
                  <a:pos x="967" y="373"/>
                </a:cxn>
                <a:cxn ang="0">
                  <a:pos x="774" y="220"/>
                </a:cxn>
                <a:cxn ang="0">
                  <a:pos x="580" y="120"/>
                </a:cxn>
                <a:cxn ang="0">
                  <a:pos x="387" y="60"/>
                </a:cxn>
                <a:cxn ang="0">
                  <a:pos x="194" y="20"/>
                </a:cxn>
                <a:cxn ang="0">
                  <a:pos x="0" y="0"/>
                </a:cxn>
              </a:cxnLst>
              <a:rect l="0" t="0" r="r" b="b"/>
              <a:pathLst>
                <a:path w="3674" h="2700">
                  <a:moveTo>
                    <a:pt x="3674" y="2700"/>
                  </a:moveTo>
                  <a:lnTo>
                    <a:pt x="3674" y="2700"/>
                  </a:lnTo>
                  <a:lnTo>
                    <a:pt x="3480" y="2660"/>
                  </a:lnTo>
                  <a:lnTo>
                    <a:pt x="3287" y="2613"/>
                  </a:lnTo>
                  <a:lnTo>
                    <a:pt x="3094" y="2560"/>
                  </a:lnTo>
                  <a:lnTo>
                    <a:pt x="2900" y="2506"/>
                  </a:lnTo>
                  <a:lnTo>
                    <a:pt x="2707" y="2440"/>
                  </a:lnTo>
                  <a:lnTo>
                    <a:pt x="2514" y="2360"/>
                  </a:lnTo>
                  <a:lnTo>
                    <a:pt x="2320" y="2240"/>
                  </a:lnTo>
                  <a:lnTo>
                    <a:pt x="2127" y="2066"/>
                  </a:lnTo>
                  <a:lnTo>
                    <a:pt x="1934" y="1800"/>
                  </a:lnTo>
                  <a:lnTo>
                    <a:pt x="1740" y="1480"/>
                  </a:lnTo>
                  <a:lnTo>
                    <a:pt x="1547" y="1160"/>
                  </a:lnTo>
                  <a:lnTo>
                    <a:pt x="1354" y="866"/>
                  </a:lnTo>
                  <a:lnTo>
                    <a:pt x="1160" y="600"/>
                  </a:lnTo>
                  <a:lnTo>
                    <a:pt x="967" y="373"/>
                  </a:lnTo>
                  <a:lnTo>
                    <a:pt x="774" y="220"/>
                  </a:lnTo>
                  <a:lnTo>
                    <a:pt x="580" y="120"/>
                  </a:lnTo>
                  <a:lnTo>
                    <a:pt x="387" y="60"/>
                  </a:lnTo>
                  <a:lnTo>
                    <a:pt x="194" y="20"/>
                  </a:lnTo>
                  <a:lnTo>
                    <a:pt x="0" y="0"/>
                  </a:lnTo>
                </a:path>
              </a:pathLst>
            </a:custGeom>
            <a:noFill/>
            <a:ln w="17463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91"/>
            <p:cNvSpPr>
              <a:spLocks/>
            </p:cNvSpPr>
            <p:nvPr/>
          </p:nvSpPr>
          <p:spPr bwMode="auto">
            <a:xfrm>
              <a:off x="5293703" y="3808991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92"/>
            <p:cNvSpPr>
              <a:spLocks/>
            </p:cNvSpPr>
            <p:nvPr/>
          </p:nvSpPr>
          <p:spPr bwMode="auto">
            <a:xfrm>
              <a:off x="5692765" y="425550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93"/>
            <p:cNvSpPr>
              <a:spLocks/>
            </p:cNvSpPr>
            <p:nvPr/>
          </p:nvSpPr>
          <p:spPr bwMode="auto">
            <a:xfrm>
              <a:off x="5692765" y="425550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94"/>
            <p:cNvSpPr>
              <a:spLocks/>
            </p:cNvSpPr>
            <p:nvPr/>
          </p:nvSpPr>
          <p:spPr bwMode="auto">
            <a:xfrm>
              <a:off x="6090611" y="4768930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95"/>
            <p:cNvSpPr>
              <a:spLocks/>
            </p:cNvSpPr>
            <p:nvPr/>
          </p:nvSpPr>
          <p:spPr bwMode="auto">
            <a:xfrm>
              <a:off x="6090611" y="4768930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96"/>
            <p:cNvSpPr>
              <a:spLocks/>
            </p:cNvSpPr>
            <p:nvPr/>
          </p:nvSpPr>
          <p:spPr bwMode="auto">
            <a:xfrm>
              <a:off x="6488456" y="4921011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97"/>
            <p:cNvSpPr>
              <a:spLocks/>
            </p:cNvSpPr>
            <p:nvPr/>
          </p:nvSpPr>
          <p:spPr bwMode="auto">
            <a:xfrm>
              <a:off x="6488456" y="4921011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98"/>
            <p:cNvSpPr>
              <a:spLocks/>
            </p:cNvSpPr>
            <p:nvPr/>
          </p:nvSpPr>
          <p:spPr bwMode="auto">
            <a:xfrm>
              <a:off x="5193938" y="3795608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99"/>
            <p:cNvSpPr>
              <a:spLocks/>
            </p:cNvSpPr>
            <p:nvPr/>
          </p:nvSpPr>
          <p:spPr bwMode="auto">
            <a:xfrm>
              <a:off x="5593000" y="4115587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00"/>
            <p:cNvSpPr>
              <a:spLocks/>
            </p:cNvSpPr>
            <p:nvPr/>
          </p:nvSpPr>
          <p:spPr bwMode="auto">
            <a:xfrm>
              <a:off x="5593000" y="4115587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01"/>
            <p:cNvSpPr>
              <a:spLocks/>
            </p:cNvSpPr>
            <p:nvPr/>
          </p:nvSpPr>
          <p:spPr bwMode="auto">
            <a:xfrm>
              <a:off x="5990845" y="468984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02"/>
            <p:cNvSpPr>
              <a:spLocks/>
            </p:cNvSpPr>
            <p:nvPr/>
          </p:nvSpPr>
          <p:spPr bwMode="auto">
            <a:xfrm>
              <a:off x="5990845" y="468984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03"/>
            <p:cNvSpPr>
              <a:spLocks/>
            </p:cNvSpPr>
            <p:nvPr/>
          </p:nvSpPr>
          <p:spPr bwMode="auto">
            <a:xfrm>
              <a:off x="6388690" y="4895462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04"/>
            <p:cNvSpPr>
              <a:spLocks/>
            </p:cNvSpPr>
            <p:nvPr/>
          </p:nvSpPr>
          <p:spPr bwMode="auto">
            <a:xfrm>
              <a:off x="6388690" y="4895462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05"/>
            <p:cNvSpPr>
              <a:spLocks/>
            </p:cNvSpPr>
            <p:nvPr/>
          </p:nvSpPr>
          <p:spPr bwMode="auto">
            <a:xfrm>
              <a:off x="6787752" y="498792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06"/>
            <p:cNvSpPr>
              <a:spLocks/>
            </p:cNvSpPr>
            <p:nvPr/>
          </p:nvSpPr>
          <p:spPr bwMode="auto">
            <a:xfrm>
              <a:off x="6787752" y="498792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07"/>
            <p:cNvSpPr>
              <a:spLocks/>
            </p:cNvSpPr>
            <p:nvPr/>
          </p:nvSpPr>
          <p:spPr bwMode="auto">
            <a:xfrm>
              <a:off x="4897074" y="3593644"/>
              <a:ext cx="1891895" cy="1397934"/>
            </a:xfrm>
            <a:custGeom>
              <a:avLst/>
              <a:gdLst/>
              <a:ahLst/>
              <a:cxnLst>
                <a:cxn ang="0">
                  <a:pos x="3674" y="2940"/>
                </a:cxn>
                <a:cxn ang="0">
                  <a:pos x="3674" y="2940"/>
                </a:cxn>
                <a:cxn ang="0">
                  <a:pos x="3480" y="2894"/>
                </a:cxn>
                <a:cxn ang="0">
                  <a:pos x="3287" y="2894"/>
                </a:cxn>
                <a:cxn ang="0">
                  <a:pos x="3094" y="2854"/>
                </a:cxn>
                <a:cxn ang="0">
                  <a:pos x="2900" y="2734"/>
                </a:cxn>
                <a:cxn ang="0">
                  <a:pos x="2514" y="2440"/>
                </a:cxn>
                <a:cxn ang="0">
                  <a:pos x="2320" y="2287"/>
                </a:cxn>
                <a:cxn ang="0">
                  <a:pos x="2127" y="2120"/>
                </a:cxn>
                <a:cxn ang="0">
                  <a:pos x="1934" y="1927"/>
                </a:cxn>
                <a:cxn ang="0">
                  <a:pos x="1740" y="1707"/>
                </a:cxn>
                <a:cxn ang="0">
                  <a:pos x="1547" y="1460"/>
                </a:cxn>
                <a:cxn ang="0">
                  <a:pos x="1354" y="1187"/>
                </a:cxn>
                <a:cxn ang="0">
                  <a:pos x="1160" y="907"/>
                </a:cxn>
                <a:cxn ang="0">
                  <a:pos x="967" y="627"/>
                </a:cxn>
                <a:cxn ang="0">
                  <a:pos x="774" y="394"/>
                </a:cxn>
                <a:cxn ang="0">
                  <a:pos x="580" y="220"/>
                </a:cxn>
                <a:cxn ang="0">
                  <a:pos x="387" y="107"/>
                </a:cxn>
                <a:cxn ang="0">
                  <a:pos x="194" y="40"/>
                </a:cxn>
                <a:cxn ang="0">
                  <a:pos x="0" y="0"/>
                </a:cxn>
              </a:cxnLst>
              <a:rect l="0" t="0" r="r" b="b"/>
              <a:pathLst>
                <a:path w="3674" h="2940">
                  <a:moveTo>
                    <a:pt x="3674" y="2940"/>
                  </a:moveTo>
                  <a:lnTo>
                    <a:pt x="3674" y="2940"/>
                  </a:lnTo>
                  <a:lnTo>
                    <a:pt x="3480" y="2894"/>
                  </a:lnTo>
                  <a:lnTo>
                    <a:pt x="3287" y="2894"/>
                  </a:lnTo>
                  <a:lnTo>
                    <a:pt x="3094" y="2854"/>
                  </a:lnTo>
                  <a:lnTo>
                    <a:pt x="2900" y="2734"/>
                  </a:lnTo>
                  <a:lnTo>
                    <a:pt x="2514" y="2440"/>
                  </a:lnTo>
                  <a:lnTo>
                    <a:pt x="2320" y="2287"/>
                  </a:lnTo>
                  <a:lnTo>
                    <a:pt x="2127" y="2120"/>
                  </a:lnTo>
                  <a:lnTo>
                    <a:pt x="1934" y="1927"/>
                  </a:lnTo>
                  <a:lnTo>
                    <a:pt x="1740" y="1707"/>
                  </a:lnTo>
                  <a:lnTo>
                    <a:pt x="1547" y="1460"/>
                  </a:lnTo>
                  <a:lnTo>
                    <a:pt x="1354" y="1187"/>
                  </a:lnTo>
                  <a:lnTo>
                    <a:pt x="1160" y="907"/>
                  </a:lnTo>
                  <a:lnTo>
                    <a:pt x="967" y="627"/>
                  </a:lnTo>
                  <a:lnTo>
                    <a:pt x="774" y="394"/>
                  </a:lnTo>
                  <a:lnTo>
                    <a:pt x="580" y="220"/>
                  </a:lnTo>
                  <a:lnTo>
                    <a:pt x="387" y="107"/>
                  </a:lnTo>
                  <a:lnTo>
                    <a:pt x="194" y="40"/>
                  </a:lnTo>
                  <a:lnTo>
                    <a:pt x="0" y="0"/>
                  </a:lnTo>
                </a:path>
              </a:pathLst>
            </a:custGeom>
            <a:noFill/>
            <a:ln w="17463" cap="flat">
              <a:solidFill>
                <a:srgbClr val="E3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08"/>
            <p:cNvSpPr>
              <a:spLocks/>
            </p:cNvSpPr>
            <p:nvPr/>
          </p:nvSpPr>
          <p:spPr bwMode="auto">
            <a:xfrm>
              <a:off x="5095389" y="3643526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09"/>
            <p:cNvSpPr>
              <a:spLocks/>
            </p:cNvSpPr>
            <p:nvPr/>
          </p:nvSpPr>
          <p:spPr bwMode="auto">
            <a:xfrm>
              <a:off x="5493234" y="4024339"/>
              <a:ext cx="1217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10"/>
            <p:cNvSpPr>
              <a:spLocks/>
            </p:cNvSpPr>
            <p:nvPr/>
          </p:nvSpPr>
          <p:spPr bwMode="auto">
            <a:xfrm>
              <a:off x="5493234" y="4024339"/>
              <a:ext cx="1217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11"/>
            <p:cNvSpPr>
              <a:spLocks/>
            </p:cNvSpPr>
            <p:nvPr/>
          </p:nvSpPr>
          <p:spPr bwMode="auto">
            <a:xfrm>
              <a:off x="5826597" y="4508566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12"/>
            <p:cNvSpPr>
              <a:spLocks/>
            </p:cNvSpPr>
            <p:nvPr/>
          </p:nvSpPr>
          <p:spPr bwMode="auto">
            <a:xfrm>
              <a:off x="5826597" y="4508566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13"/>
            <p:cNvSpPr>
              <a:spLocks/>
            </p:cNvSpPr>
            <p:nvPr/>
          </p:nvSpPr>
          <p:spPr bwMode="auto">
            <a:xfrm>
              <a:off x="6290142" y="482246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14"/>
            <p:cNvSpPr>
              <a:spLocks/>
            </p:cNvSpPr>
            <p:nvPr/>
          </p:nvSpPr>
          <p:spPr bwMode="auto">
            <a:xfrm>
              <a:off x="6290142" y="482246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15"/>
            <p:cNvSpPr>
              <a:spLocks/>
            </p:cNvSpPr>
            <p:nvPr/>
          </p:nvSpPr>
          <p:spPr bwMode="auto">
            <a:xfrm>
              <a:off x="6687987" y="4968461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16"/>
            <p:cNvSpPr>
              <a:spLocks/>
            </p:cNvSpPr>
            <p:nvPr/>
          </p:nvSpPr>
          <p:spPr bwMode="auto">
            <a:xfrm>
              <a:off x="6687987" y="4968461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57"/>
            <p:cNvSpPr>
              <a:spLocks/>
            </p:cNvSpPr>
            <p:nvPr/>
          </p:nvSpPr>
          <p:spPr bwMode="auto">
            <a:xfrm>
              <a:off x="6197676" y="4264019"/>
              <a:ext cx="166682" cy="354046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0" y="745"/>
                </a:cxn>
              </a:cxnLst>
              <a:rect l="0" t="0" r="r" b="b"/>
              <a:pathLst>
                <a:path w="324" h="745">
                  <a:moveTo>
                    <a:pt x="324" y="0"/>
                  </a:moveTo>
                  <a:lnTo>
                    <a:pt x="324" y="0"/>
                  </a:lnTo>
                  <a:lnTo>
                    <a:pt x="0" y="745"/>
                  </a:lnTo>
                </a:path>
              </a:pathLst>
            </a:custGeom>
            <a:noFill/>
            <a:ln w="9525" cap="flat">
              <a:solidFill>
                <a:srgbClr val="E3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58"/>
            <p:cNvSpPr>
              <a:spLocks/>
            </p:cNvSpPr>
            <p:nvPr/>
          </p:nvSpPr>
          <p:spPr bwMode="auto">
            <a:xfrm>
              <a:off x="6168477" y="4568182"/>
              <a:ext cx="80299" cy="113149"/>
            </a:xfrm>
            <a:custGeom>
              <a:avLst/>
              <a:gdLst/>
              <a:ahLst/>
              <a:cxnLst>
                <a:cxn ang="0">
                  <a:pos x="156" y="55"/>
                </a:cxn>
                <a:cxn ang="0">
                  <a:pos x="156" y="55"/>
                </a:cxn>
                <a:cxn ang="0">
                  <a:pos x="156" y="55"/>
                </a:cxn>
                <a:cxn ang="0">
                  <a:pos x="0" y="239"/>
                </a:cxn>
                <a:cxn ang="0">
                  <a:pos x="26" y="0"/>
                </a:cxn>
                <a:cxn ang="0">
                  <a:pos x="64" y="88"/>
                </a:cxn>
                <a:cxn ang="0">
                  <a:pos x="156" y="55"/>
                </a:cxn>
              </a:cxnLst>
              <a:rect l="0" t="0" r="r" b="b"/>
              <a:pathLst>
                <a:path w="156" h="239">
                  <a:moveTo>
                    <a:pt x="156" y="55"/>
                  </a:moveTo>
                  <a:lnTo>
                    <a:pt x="156" y="55"/>
                  </a:lnTo>
                  <a:cubicBezTo>
                    <a:pt x="156" y="55"/>
                    <a:pt x="156" y="55"/>
                    <a:pt x="156" y="55"/>
                  </a:cubicBezTo>
                  <a:lnTo>
                    <a:pt x="0" y="239"/>
                  </a:lnTo>
                  <a:cubicBezTo>
                    <a:pt x="0" y="239"/>
                    <a:pt x="15" y="49"/>
                    <a:pt x="26" y="0"/>
                  </a:cubicBezTo>
                  <a:cubicBezTo>
                    <a:pt x="29" y="24"/>
                    <a:pt x="45" y="80"/>
                    <a:pt x="64" y="88"/>
                  </a:cubicBezTo>
                  <a:cubicBezTo>
                    <a:pt x="83" y="97"/>
                    <a:pt x="135" y="69"/>
                    <a:pt x="156" y="55"/>
                  </a:cubicBezTo>
                  <a:close/>
                </a:path>
              </a:pathLst>
            </a:custGeom>
            <a:solidFill>
              <a:srgbClr val="E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59"/>
            <p:cNvSpPr>
              <a:spLocks/>
            </p:cNvSpPr>
            <p:nvPr/>
          </p:nvSpPr>
          <p:spPr bwMode="auto">
            <a:xfrm>
              <a:off x="5010224" y="3867390"/>
              <a:ext cx="150865" cy="484228"/>
            </a:xfrm>
            <a:custGeom>
              <a:avLst/>
              <a:gdLst/>
              <a:ahLst/>
              <a:cxnLst>
                <a:cxn ang="0">
                  <a:pos x="0" y="1020"/>
                </a:cxn>
                <a:cxn ang="0">
                  <a:pos x="0" y="1020"/>
                </a:cxn>
                <a:cxn ang="0">
                  <a:pos x="293" y="0"/>
                </a:cxn>
              </a:cxnLst>
              <a:rect l="0" t="0" r="r" b="b"/>
              <a:pathLst>
                <a:path w="293" h="1020">
                  <a:moveTo>
                    <a:pt x="0" y="1020"/>
                  </a:moveTo>
                  <a:lnTo>
                    <a:pt x="0" y="1020"/>
                  </a:lnTo>
                  <a:lnTo>
                    <a:pt x="293" y="0"/>
                  </a:lnTo>
                </a:path>
              </a:pathLst>
            </a:custGeom>
            <a:noFill/>
            <a:ln w="9525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60"/>
            <p:cNvSpPr>
              <a:spLocks/>
            </p:cNvSpPr>
            <p:nvPr/>
          </p:nvSpPr>
          <p:spPr bwMode="auto">
            <a:xfrm>
              <a:off x="5113639" y="3800474"/>
              <a:ext cx="71783" cy="11436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132" y="0"/>
                </a:cxn>
                <a:cxn ang="0">
                  <a:pos x="137" y="241"/>
                </a:cxn>
                <a:cxn ang="0">
                  <a:pos x="88" y="158"/>
                </a:cxn>
                <a:cxn ang="0">
                  <a:pos x="0" y="203"/>
                </a:cxn>
              </a:cxnLst>
              <a:rect l="0" t="0" r="r" b="b"/>
              <a:pathLst>
                <a:path w="141" h="241">
                  <a:moveTo>
                    <a:pt x="0" y="203"/>
                  </a:moveTo>
                  <a:lnTo>
                    <a:pt x="0" y="203"/>
                  </a:lnTo>
                  <a:cubicBezTo>
                    <a:pt x="0" y="203"/>
                    <a:pt x="0" y="203"/>
                    <a:pt x="0" y="203"/>
                  </a:cubicBezTo>
                  <a:lnTo>
                    <a:pt x="132" y="0"/>
                  </a:lnTo>
                  <a:cubicBezTo>
                    <a:pt x="132" y="0"/>
                    <a:pt x="141" y="191"/>
                    <a:pt x="137" y="241"/>
                  </a:cubicBezTo>
                  <a:cubicBezTo>
                    <a:pt x="130" y="217"/>
                    <a:pt x="107" y="163"/>
                    <a:pt x="88" y="158"/>
                  </a:cubicBezTo>
                  <a:cubicBezTo>
                    <a:pt x="68" y="152"/>
                    <a:pt x="19" y="186"/>
                    <a:pt x="0" y="203"/>
                  </a:cubicBez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61"/>
            <p:cNvSpPr>
              <a:spLocks noChangeArrowheads="1"/>
            </p:cNvSpPr>
            <p:nvPr/>
          </p:nvSpPr>
          <p:spPr bwMode="auto">
            <a:xfrm>
              <a:off x="4771760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Rectangle 162"/>
            <p:cNvSpPr>
              <a:spLocks noChangeArrowheads="1"/>
            </p:cNvSpPr>
            <p:nvPr/>
          </p:nvSpPr>
          <p:spPr bwMode="auto">
            <a:xfrm>
              <a:off x="4841108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Rectangle 163"/>
            <p:cNvSpPr>
              <a:spLocks noChangeArrowheads="1"/>
            </p:cNvSpPr>
            <p:nvPr/>
          </p:nvSpPr>
          <p:spPr bwMode="auto">
            <a:xfrm>
              <a:off x="4876392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Rectangle 164"/>
            <p:cNvSpPr>
              <a:spLocks noChangeArrowheads="1"/>
            </p:cNvSpPr>
            <p:nvPr/>
          </p:nvSpPr>
          <p:spPr bwMode="auto">
            <a:xfrm>
              <a:off x="5152571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Rectangle 165"/>
            <p:cNvSpPr>
              <a:spLocks noChangeArrowheads="1"/>
            </p:cNvSpPr>
            <p:nvPr/>
          </p:nvSpPr>
          <p:spPr bwMode="auto">
            <a:xfrm>
              <a:off x="5221921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Rectangle 166"/>
            <p:cNvSpPr>
              <a:spLocks noChangeArrowheads="1"/>
            </p:cNvSpPr>
            <p:nvPr/>
          </p:nvSpPr>
          <p:spPr bwMode="auto">
            <a:xfrm>
              <a:off x="5255987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Rectangle 167"/>
            <p:cNvSpPr>
              <a:spLocks noChangeArrowheads="1"/>
            </p:cNvSpPr>
            <p:nvPr/>
          </p:nvSpPr>
          <p:spPr bwMode="auto">
            <a:xfrm>
              <a:off x="5568667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Rectangle 168"/>
            <p:cNvSpPr>
              <a:spLocks noChangeArrowheads="1"/>
            </p:cNvSpPr>
            <p:nvPr/>
          </p:nvSpPr>
          <p:spPr bwMode="auto">
            <a:xfrm>
              <a:off x="5636799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Rectangle 169"/>
            <p:cNvSpPr>
              <a:spLocks noChangeArrowheads="1"/>
            </p:cNvSpPr>
            <p:nvPr/>
          </p:nvSpPr>
          <p:spPr bwMode="auto">
            <a:xfrm>
              <a:off x="5672082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Rectangle 170"/>
            <p:cNvSpPr>
              <a:spLocks noChangeArrowheads="1"/>
            </p:cNvSpPr>
            <p:nvPr/>
          </p:nvSpPr>
          <p:spPr bwMode="auto">
            <a:xfrm>
              <a:off x="5948262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Rectangle 171"/>
            <p:cNvSpPr>
              <a:spLocks noChangeArrowheads="1"/>
            </p:cNvSpPr>
            <p:nvPr/>
          </p:nvSpPr>
          <p:spPr bwMode="auto">
            <a:xfrm>
              <a:off x="6018828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Rectangle 172"/>
            <p:cNvSpPr>
              <a:spLocks noChangeArrowheads="1"/>
            </p:cNvSpPr>
            <p:nvPr/>
          </p:nvSpPr>
          <p:spPr bwMode="auto">
            <a:xfrm>
              <a:off x="6052894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Rectangle 173"/>
            <p:cNvSpPr>
              <a:spLocks noChangeArrowheads="1"/>
            </p:cNvSpPr>
            <p:nvPr/>
          </p:nvSpPr>
          <p:spPr bwMode="auto">
            <a:xfrm>
              <a:off x="6364357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Rectangle 174"/>
            <p:cNvSpPr>
              <a:spLocks noChangeArrowheads="1"/>
            </p:cNvSpPr>
            <p:nvPr/>
          </p:nvSpPr>
          <p:spPr bwMode="auto">
            <a:xfrm>
              <a:off x="6433707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Rectangle 175"/>
            <p:cNvSpPr>
              <a:spLocks noChangeArrowheads="1"/>
            </p:cNvSpPr>
            <p:nvPr/>
          </p:nvSpPr>
          <p:spPr bwMode="auto">
            <a:xfrm>
              <a:off x="6467773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Rectangle 176"/>
            <p:cNvSpPr>
              <a:spLocks noChangeArrowheads="1"/>
            </p:cNvSpPr>
            <p:nvPr/>
          </p:nvSpPr>
          <p:spPr bwMode="auto">
            <a:xfrm>
              <a:off x="6779236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Rectangle 177"/>
            <p:cNvSpPr>
              <a:spLocks noChangeArrowheads="1"/>
            </p:cNvSpPr>
            <p:nvPr/>
          </p:nvSpPr>
          <p:spPr bwMode="auto">
            <a:xfrm>
              <a:off x="6848585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Rectangle 178"/>
            <p:cNvSpPr>
              <a:spLocks noChangeArrowheads="1"/>
            </p:cNvSpPr>
            <p:nvPr/>
          </p:nvSpPr>
          <p:spPr bwMode="auto">
            <a:xfrm>
              <a:off x="6883868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Rectangle 181"/>
            <p:cNvSpPr>
              <a:spLocks noChangeArrowheads="1"/>
            </p:cNvSpPr>
            <p:nvPr/>
          </p:nvSpPr>
          <p:spPr bwMode="auto">
            <a:xfrm>
              <a:off x="5619766" y="56911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Rectangle 182"/>
            <p:cNvSpPr>
              <a:spLocks noChangeArrowheads="1"/>
            </p:cNvSpPr>
            <p:nvPr/>
          </p:nvSpPr>
          <p:spPr bwMode="auto">
            <a:xfrm>
              <a:off x="5674516" y="5674119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Rectangle 184"/>
            <p:cNvSpPr>
              <a:spLocks noChangeArrowheads="1"/>
            </p:cNvSpPr>
            <p:nvPr/>
          </p:nvSpPr>
          <p:spPr bwMode="auto">
            <a:xfrm>
              <a:off x="5850930" y="5674119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Rectangle 186"/>
            <p:cNvSpPr>
              <a:spLocks noChangeArrowheads="1"/>
            </p:cNvSpPr>
            <p:nvPr/>
          </p:nvSpPr>
          <p:spPr bwMode="auto">
            <a:xfrm>
              <a:off x="6055328" y="56911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Rectangle 188"/>
            <p:cNvSpPr>
              <a:spLocks noChangeArrowheads="1"/>
            </p:cNvSpPr>
            <p:nvPr/>
          </p:nvSpPr>
          <p:spPr bwMode="auto">
            <a:xfrm>
              <a:off x="6185510" y="56765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Rectangle 189"/>
            <p:cNvSpPr>
              <a:spLocks noChangeArrowheads="1"/>
            </p:cNvSpPr>
            <p:nvPr/>
          </p:nvSpPr>
          <p:spPr bwMode="auto">
            <a:xfrm>
              <a:off x="6223226" y="56765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Rectangle 190"/>
            <p:cNvSpPr>
              <a:spLocks noChangeArrowheads="1"/>
            </p:cNvSpPr>
            <p:nvPr/>
          </p:nvSpPr>
          <p:spPr bwMode="auto">
            <a:xfrm>
              <a:off x="4551545" y="445381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Rectangle 191"/>
            <p:cNvSpPr>
              <a:spLocks noChangeArrowheads="1"/>
            </p:cNvSpPr>
            <p:nvPr/>
          </p:nvSpPr>
          <p:spPr bwMode="auto">
            <a:xfrm>
              <a:off x="4620895" y="445381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Rectangle 192"/>
            <p:cNvSpPr>
              <a:spLocks noChangeArrowheads="1"/>
            </p:cNvSpPr>
            <p:nvPr/>
          </p:nvSpPr>
          <p:spPr bwMode="auto">
            <a:xfrm>
              <a:off x="4656177" y="445381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Rectangle 193"/>
            <p:cNvSpPr>
              <a:spLocks noChangeArrowheads="1"/>
            </p:cNvSpPr>
            <p:nvPr/>
          </p:nvSpPr>
          <p:spPr bwMode="auto">
            <a:xfrm>
              <a:off x="4556412" y="5255591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Rectangle 194"/>
            <p:cNvSpPr>
              <a:spLocks noChangeArrowheads="1"/>
            </p:cNvSpPr>
            <p:nvPr/>
          </p:nvSpPr>
          <p:spPr bwMode="auto">
            <a:xfrm>
              <a:off x="4625761" y="5255591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Rectangle 195"/>
            <p:cNvSpPr>
              <a:spLocks noChangeArrowheads="1"/>
            </p:cNvSpPr>
            <p:nvPr/>
          </p:nvSpPr>
          <p:spPr bwMode="auto">
            <a:xfrm>
              <a:off x="4661044" y="5255591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Rectangle 196"/>
            <p:cNvSpPr>
              <a:spLocks noChangeArrowheads="1"/>
            </p:cNvSpPr>
            <p:nvPr/>
          </p:nvSpPr>
          <p:spPr bwMode="auto">
            <a:xfrm rot="16200000">
              <a:off x="4158566" y="4521949"/>
              <a:ext cx="177631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Rectangle 197"/>
            <p:cNvSpPr>
              <a:spLocks noChangeArrowheads="1"/>
            </p:cNvSpPr>
            <p:nvPr/>
          </p:nvSpPr>
          <p:spPr bwMode="auto">
            <a:xfrm rot="16200000">
              <a:off x="4221833" y="4479367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Rectangle 198"/>
            <p:cNvSpPr>
              <a:spLocks noChangeArrowheads="1"/>
            </p:cNvSpPr>
            <p:nvPr/>
          </p:nvSpPr>
          <p:spPr bwMode="auto">
            <a:xfrm rot="16200000">
              <a:off x="4181683" y="4352835"/>
              <a:ext cx="131398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199"/>
            <p:cNvSpPr>
              <a:spLocks noChangeArrowheads="1"/>
            </p:cNvSpPr>
            <p:nvPr/>
          </p:nvSpPr>
          <p:spPr bwMode="auto">
            <a:xfrm rot="16200000">
              <a:off x="4168300" y="4289569"/>
              <a:ext cx="158165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Rectangle 200"/>
            <p:cNvSpPr>
              <a:spLocks noChangeArrowheads="1"/>
            </p:cNvSpPr>
            <p:nvPr/>
          </p:nvSpPr>
          <p:spPr bwMode="auto">
            <a:xfrm rot="16200000">
              <a:off x="4163433" y="4208053"/>
              <a:ext cx="167898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Rectangle 201"/>
            <p:cNvSpPr>
              <a:spLocks noChangeArrowheads="1"/>
            </p:cNvSpPr>
            <p:nvPr/>
          </p:nvSpPr>
          <p:spPr bwMode="auto">
            <a:xfrm rot="16200000">
              <a:off x="4152483" y="4111937"/>
              <a:ext cx="188582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Rectangle 202"/>
            <p:cNvSpPr>
              <a:spLocks noChangeArrowheads="1"/>
            </p:cNvSpPr>
            <p:nvPr/>
          </p:nvSpPr>
          <p:spPr bwMode="auto">
            <a:xfrm rot="16200000">
              <a:off x="4181683" y="4038938"/>
              <a:ext cx="131398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Rectangle 242"/>
            <p:cNvSpPr>
              <a:spLocks noChangeArrowheads="1"/>
            </p:cNvSpPr>
            <p:nvPr/>
          </p:nvSpPr>
          <p:spPr bwMode="auto">
            <a:xfrm>
              <a:off x="4556412" y="3662992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Rectangle 243"/>
            <p:cNvSpPr>
              <a:spLocks noChangeArrowheads="1"/>
            </p:cNvSpPr>
            <p:nvPr/>
          </p:nvSpPr>
          <p:spPr bwMode="auto">
            <a:xfrm>
              <a:off x="4624544" y="3662992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Rectangle 244"/>
            <p:cNvSpPr>
              <a:spLocks noChangeArrowheads="1"/>
            </p:cNvSpPr>
            <p:nvPr/>
          </p:nvSpPr>
          <p:spPr bwMode="auto">
            <a:xfrm>
              <a:off x="4659828" y="3662992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5247471" y="1371600"/>
              <a:ext cx="1298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high-</a:t>
              </a:r>
              <a:r>
                <a:rPr lang="en-US" i="0" dirty="0" smtClean="0">
                  <a:latin typeface="Symbol" panose="05050102010706020507" pitchFamily="18" charset="2"/>
                </a:rPr>
                <a:t>n</a:t>
              </a:r>
              <a:r>
                <a:rPr lang="en-US" i="0" baseline="-25000" dirty="0" smtClean="0"/>
                <a:t>*</a:t>
              </a:r>
              <a:r>
                <a:rPr lang="en-US" i="0" dirty="0" smtClean="0"/>
                <a:t> H-mode</a:t>
              </a:r>
              <a:endParaRPr lang="en-US" i="0" dirty="0"/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6002844" y="4070829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 smtClean="0">
                  <a:solidFill>
                    <a:srgbClr val="FF0000"/>
                  </a:solidFill>
                </a:rPr>
                <a:t>Measured</a:t>
              </a:r>
              <a:endParaRPr lang="en-US" sz="1000" b="0" i="0" dirty="0">
                <a:solidFill>
                  <a:srgbClr val="FF0000"/>
                </a:solidFill>
              </a:endParaRPr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4800600" y="4299681"/>
              <a:ext cx="7232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 smtClean="0"/>
                <a:t>Predicted</a:t>
              </a:r>
              <a:endParaRPr lang="en-US" sz="1000" b="0" i="0" dirty="0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6883868" y="1447800"/>
            <a:ext cx="2260132" cy="4572000"/>
            <a:chOff x="6883868" y="1371600"/>
            <a:chExt cx="2260132" cy="4572000"/>
          </a:xfrm>
        </p:grpSpPr>
        <p:pic>
          <p:nvPicPr>
            <p:cNvPr id="50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2" r="1" b="14746"/>
            <a:stretch/>
          </p:blipFill>
          <p:spPr bwMode="auto">
            <a:xfrm>
              <a:off x="6883868" y="3430991"/>
              <a:ext cx="2260132" cy="217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" t="6716" r="52165" b="11173"/>
            <a:stretch/>
          </p:blipFill>
          <p:spPr bwMode="auto">
            <a:xfrm>
              <a:off x="6983842" y="1566446"/>
              <a:ext cx="2071894" cy="176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8" name="TextBox 507"/>
            <p:cNvSpPr txBox="1"/>
            <p:nvPr/>
          </p:nvSpPr>
          <p:spPr>
            <a:xfrm>
              <a:off x="7467600" y="5605046"/>
              <a:ext cx="1295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7543800" y="1371600"/>
              <a:ext cx="1221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low-</a:t>
              </a:r>
              <a:r>
                <a:rPr lang="en-US" i="0" dirty="0" smtClean="0">
                  <a:latin typeface="Symbol" panose="05050102010706020507" pitchFamily="18" charset="2"/>
                </a:rPr>
                <a:t>n</a:t>
              </a:r>
              <a:r>
                <a:rPr lang="en-US" i="0" baseline="-25000" dirty="0" smtClean="0"/>
                <a:t>*</a:t>
              </a:r>
              <a:r>
                <a:rPr lang="en-US" i="0" dirty="0" smtClean="0"/>
                <a:t> H-mode</a:t>
              </a:r>
              <a:endParaRPr lang="en-US" i="0" dirty="0"/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7467600" y="3166646"/>
              <a:ext cx="1295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8153400" y="3657600"/>
              <a:ext cx="7906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800" dirty="0"/>
            </a:p>
            <a:p>
              <a:r>
                <a:rPr lang="en-US" sz="800" dirty="0" smtClean="0"/>
                <a:t> </a:t>
              </a:r>
              <a:r>
                <a:rPr lang="en-US" sz="800" dirty="0"/>
                <a:t> </a:t>
              </a:r>
              <a:r>
                <a:rPr lang="en-US" sz="800" dirty="0" smtClean="0"/>
                <a:t>                 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46261" y="1856601"/>
            <a:ext cx="8643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        KBM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6553200" y="5715000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Kaye (2014)</a:t>
            </a:r>
            <a:endParaRPr lang="en-US" dirty="0"/>
          </a:p>
        </p:txBody>
      </p:sp>
      <p:sp>
        <p:nvSpPr>
          <p:cNvPr id="514" name="TextBox 513"/>
          <p:cNvSpPr txBox="1"/>
          <p:nvPr/>
        </p:nvSpPr>
        <p:spPr>
          <a:xfrm>
            <a:off x="76199" y="4953000"/>
            <a:ext cx="4208900" cy="664797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400" b="0" i="0" dirty="0" smtClean="0">
                <a:cs typeface="Calibri" pitchFamily="34" charset="0"/>
              </a:rPr>
              <a:t>Collaboration with UC-Boulder, GEM (Chowdhury)</a:t>
            </a:r>
            <a:endParaRPr lang="en-US" sz="1400" b="0" i="0" dirty="0" smtClean="0">
              <a:cs typeface="Calibri" pitchFamily="34" charset="0"/>
            </a:endParaRPr>
          </a:p>
          <a:p>
            <a:r>
              <a:rPr lang="en-US" sz="1400" b="0" i="0" dirty="0" smtClean="0"/>
              <a:t>EM </a:t>
            </a:r>
            <a:r>
              <a:rPr lang="en-US" sz="1400" b="0" i="0" dirty="0"/>
              <a:t>in XGC1 </a:t>
            </a:r>
            <a:r>
              <a:rPr lang="en-US" sz="1400" b="0" i="0" dirty="0" smtClean="0"/>
              <a:t>(Lang, Ku</a:t>
            </a:r>
            <a:r>
              <a:rPr lang="en-US" sz="1400" b="0" i="0" dirty="0" smtClean="0"/>
              <a:t>) </a:t>
            </a:r>
            <a:r>
              <a:rPr lang="en-US" sz="1400" b="0" i="0" dirty="0" smtClean="0"/>
              <a:t>&amp; </a:t>
            </a:r>
            <a:r>
              <a:rPr lang="en-US" sz="1400" b="0" i="0" dirty="0" smtClean="0">
                <a:cs typeface="Calibri" pitchFamily="34" charset="0"/>
              </a:rPr>
              <a:t>GTS (</a:t>
            </a:r>
            <a:r>
              <a:rPr lang="en-US" sz="1400" b="0" i="0" dirty="0" err="1" smtClean="0">
                <a:cs typeface="Calibri" pitchFamily="34" charset="0"/>
              </a:rPr>
              <a:t>Startsev</a:t>
            </a:r>
            <a:r>
              <a:rPr lang="en-US" sz="1400" b="0" i="0" dirty="0" smtClean="0">
                <a:cs typeface="Calibri" pitchFamily="34" charset="0"/>
              </a:rPr>
              <a:t>, </a:t>
            </a:r>
            <a:r>
              <a:rPr lang="en-US" sz="1400" b="0" i="0" dirty="0">
                <a:cs typeface="Calibri" pitchFamily="34" charset="0"/>
              </a:rPr>
              <a:t>Wang) in </a:t>
            </a:r>
            <a:r>
              <a:rPr lang="en-US" sz="1400" b="0" i="0" dirty="0" smtClean="0">
                <a:cs typeface="Calibri" pitchFamily="34" charset="0"/>
              </a:rPr>
              <a:t>FY14-15 (</a:t>
            </a:r>
            <a:r>
              <a:rPr lang="en-US" sz="1400" b="0" i="0" dirty="0" smtClean="0"/>
              <a:t>PPPL-Theory)</a:t>
            </a:r>
            <a:endParaRPr lang="en-US" sz="1400" b="0" i="0" dirty="0" smtClean="0">
              <a:cs typeface="Calibri" pitchFamily="34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298682" y="3352800"/>
            <a:ext cx="3739918" cy="510909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600" b="0" i="0" dirty="0" smtClean="0">
                <a:cs typeface="Calibri" pitchFamily="34" charset="0"/>
              </a:rPr>
              <a:t>Will test physics-based TGLF transport model in FY14-15 (w/ GA, G. </a:t>
            </a:r>
            <a:r>
              <a:rPr lang="en-US" sz="1600" b="0" i="0" dirty="0" err="1" smtClean="0">
                <a:cs typeface="Calibri" pitchFamily="34" charset="0"/>
              </a:rPr>
              <a:t>Staebler</a:t>
            </a:r>
            <a:r>
              <a:rPr lang="en-US" sz="1600" b="0" i="0" dirty="0" smtClean="0">
                <a:cs typeface="Calibri" pitchFamily="34" charset="0"/>
              </a:rPr>
              <a:t>)</a:t>
            </a:r>
            <a:endParaRPr lang="en-US" sz="1600" b="0" i="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1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reduced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models for </a:t>
            </a:r>
            <a:r>
              <a:rPr lang="en-US" dirty="0" err="1" smtClean="0"/>
              <a:t>microtearing</a:t>
            </a:r>
            <a:r>
              <a:rPr lang="en-US" dirty="0" smtClean="0"/>
              <a:t> turbulence</a:t>
            </a:r>
            <a:endParaRPr lang="en-US" dirty="0"/>
          </a:p>
        </p:txBody>
      </p:sp>
      <p:sp>
        <p:nvSpPr>
          <p:cNvPr id="60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18" name="Content Placeholder 2"/>
          <p:cNvSpPr txBox="1">
            <a:spLocks/>
          </p:cNvSpPr>
          <p:nvPr/>
        </p:nvSpPr>
        <p:spPr bwMode="auto">
          <a:xfrm>
            <a:off x="76200" y="6053949"/>
            <a:ext cx="8534400" cy="34685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 smtClean="0">
                <a:latin typeface="+mj-lt"/>
                <a:cs typeface="Symbol" charset="2"/>
              </a:rPr>
              <a:t>No drift wave instability predicted near axis – influence of </a:t>
            </a:r>
            <a:r>
              <a:rPr lang="en-US" i="0" kern="0" dirty="0" smtClean="0"/>
              <a:t>GAE/CAE?</a:t>
            </a:r>
            <a:endParaRPr lang="en-US" sz="1600" i="0" kern="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142750" y="1447800"/>
            <a:ext cx="2867650" cy="4567754"/>
            <a:chOff x="4142750" y="1371600"/>
            <a:chExt cx="2867650" cy="4567754"/>
          </a:xfrm>
        </p:grpSpPr>
        <p:grpSp>
          <p:nvGrpSpPr>
            <p:cNvPr id="616" name="Group 615"/>
            <p:cNvGrpSpPr>
              <a:grpSpLocks noChangeAspect="1"/>
            </p:cNvGrpSpPr>
            <p:nvPr/>
          </p:nvGrpSpPr>
          <p:grpSpPr>
            <a:xfrm>
              <a:off x="4485846" y="1600200"/>
              <a:ext cx="2277573" cy="1635181"/>
              <a:chOff x="6019800" y="4114800"/>
              <a:chExt cx="2673350" cy="2051050"/>
            </a:xfrm>
          </p:grpSpPr>
          <p:sp>
            <p:nvSpPr>
              <p:cNvPr id="856" name="Freeform 6"/>
              <p:cNvSpPr>
                <a:spLocks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50" y="0"/>
                  </a:cxn>
                  <a:cxn ang="0">
                    <a:pos x="2250" y="1689"/>
                  </a:cxn>
                  <a:cxn ang="0">
                    <a:pos x="0" y="1689"/>
                  </a:cxn>
                  <a:cxn ang="0">
                    <a:pos x="0" y="0"/>
                  </a:cxn>
                </a:cxnLst>
                <a:rect l="0" t="0" r="r" b="b"/>
                <a:pathLst>
                  <a:path w="2250" h="1689">
                    <a:moveTo>
                      <a:pt x="0" y="0"/>
                    </a:moveTo>
                    <a:lnTo>
                      <a:pt x="0" y="0"/>
                    </a:lnTo>
                    <a:lnTo>
                      <a:pt x="2250" y="0"/>
                    </a:lnTo>
                    <a:lnTo>
                      <a:pt x="2250" y="1689"/>
                    </a:lnTo>
                    <a:lnTo>
                      <a:pt x="0" y="16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57" name="Freeform 7"/>
              <p:cNvSpPr>
                <a:spLocks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2250" y="0"/>
                  </a:cxn>
                  <a:cxn ang="0">
                    <a:pos x="0" y="0"/>
                  </a:cxn>
                  <a:cxn ang="0">
                    <a:pos x="0" y="1689"/>
                  </a:cxn>
                </a:cxnLst>
                <a:rect l="0" t="0" r="r" b="b"/>
                <a:pathLst>
                  <a:path w="225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lnTo>
                      <a:pt x="2250" y="0"/>
                    </a:lnTo>
                    <a:lnTo>
                      <a:pt x="0" y="0"/>
                    </a:lnTo>
                    <a:lnTo>
                      <a:pt x="0" y="168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58" name="Freeform 8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50" y="0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0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250" y="0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0"/>
                  </a:cxn>
                  <a:cxn ang="0">
                    <a:pos x="230" y="1689"/>
                  </a:cxn>
                  <a:cxn ang="0">
                    <a:pos x="230" y="1689"/>
                  </a:cxn>
                  <a:cxn ang="0">
                    <a:pos x="230" y="1654"/>
                  </a:cxn>
                  <a:cxn ang="0">
                    <a:pos x="230" y="0"/>
                  </a:cxn>
                  <a:cxn ang="0">
                    <a:pos x="230" y="0"/>
                  </a:cxn>
                  <a:cxn ang="0">
                    <a:pos x="230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115" y="1689"/>
                  </a:cxn>
                  <a:cxn ang="0">
                    <a:pos x="115" y="1689"/>
                  </a:cxn>
                  <a:cxn ang="0">
                    <a:pos x="115" y="1654"/>
                  </a:cxn>
                  <a:cxn ang="0">
                    <a:pos x="115" y="0"/>
                  </a:cxn>
                  <a:cxn ang="0">
                    <a:pos x="115" y="0"/>
                  </a:cxn>
                  <a:cxn ang="0">
                    <a:pos x="115" y="33"/>
                  </a:cxn>
                  <a:cxn ang="0">
                    <a:pos x="57" y="1689"/>
                  </a:cxn>
                  <a:cxn ang="0">
                    <a:pos x="57" y="1689"/>
                  </a:cxn>
                  <a:cxn ang="0">
                    <a:pos x="57" y="165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33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288" y="1689"/>
                  </a:cxn>
                  <a:cxn ang="0">
                    <a:pos x="288" y="1689"/>
                  </a:cxn>
                  <a:cxn ang="0">
                    <a:pos x="288" y="1621"/>
                  </a:cxn>
                  <a:cxn ang="0">
                    <a:pos x="288" y="0"/>
                  </a:cxn>
                  <a:cxn ang="0">
                    <a:pos x="288" y="0"/>
                  </a:cxn>
                  <a:cxn ang="0">
                    <a:pos x="288" y="67"/>
                  </a:cxn>
                </a:cxnLst>
                <a:rect l="0" t="0" r="r" b="b"/>
                <a:pathLst>
                  <a:path w="225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2250" y="0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0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250" y="0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0"/>
                    </a:lnTo>
                    <a:moveTo>
                      <a:pt x="230" y="1689"/>
                    </a:moveTo>
                    <a:lnTo>
                      <a:pt x="230" y="1689"/>
                    </a:lnTo>
                    <a:lnTo>
                      <a:pt x="230" y="1654"/>
                    </a:lnTo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115" y="1689"/>
                    </a:moveTo>
                    <a:lnTo>
                      <a:pt x="115" y="1689"/>
                    </a:lnTo>
                    <a:lnTo>
                      <a:pt x="115" y="1654"/>
                    </a:lnTo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33"/>
                    </a:lnTo>
                    <a:moveTo>
                      <a:pt x="57" y="1689"/>
                    </a:moveTo>
                    <a:lnTo>
                      <a:pt x="57" y="1689"/>
                    </a:lnTo>
                    <a:lnTo>
                      <a:pt x="57" y="1654"/>
                    </a:lnTo>
                    <a:moveTo>
                      <a:pt x="57" y="0"/>
                    </a:moveTo>
                    <a:lnTo>
                      <a:pt x="57" y="0"/>
                    </a:lnTo>
                    <a:lnTo>
                      <a:pt x="57" y="33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288" y="1689"/>
                    </a:moveTo>
                    <a:lnTo>
                      <a:pt x="288" y="1689"/>
                    </a:lnTo>
                    <a:lnTo>
                      <a:pt x="288" y="1621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59" name="Freeform 9"/>
              <p:cNvSpPr>
                <a:spLocks noEditPoints="1"/>
              </p:cNvSpPr>
              <p:nvPr/>
            </p:nvSpPr>
            <p:spPr bwMode="auto">
              <a:xfrm>
                <a:off x="6715125" y="5859463"/>
                <a:ext cx="73025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3" y="6"/>
                      <a:pt x="69" y="18"/>
                    </a:cubicBezTo>
                    <a:cubicBezTo>
                      <a:pt x="74" y="27"/>
                      <a:pt x="77" y="40"/>
                      <a:pt x="77" y="56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3" y="107"/>
                      <a:pt x="53" y="115"/>
                      <a:pt x="38" y="115"/>
                    </a:cubicBezTo>
                    <a:cubicBezTo>
                      <a:pt x="25" y="115"/>
                      <a:pt x="15" y="109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6"/>
                      <a:pt x="2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6" y="79"/>
                      <a:pt x="19" y="86"/>
                    </a:cubicBezTo>
                    <a:cubicBezTo>
                      <a:pt x="23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0" name="Freeform 10"/>
              <p:cNvSpPr>
                <a:spLocks/>
              </p:cNvSpPr>
              <p:nvPr/>
            </p:nvSpPr>
            <p:spPr bwMode="auto">
              <a:xfrm>
                <a:off x="6808788" y="59515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1" name="Freeform 11"/>
              <p:cNvSpPr>
                <a:spLocks noEditPoints="1"/>
              </p:cNvSpPr>
              <p:nvPr/>
            </p:nvSpPr>
            <p:spPr bwMode="auto">
              <a:xfrm>
                <a:off x="6842125" y="5859463"/>
                <a:ext cx="76200" cy="107950"/>
              </a:xfrm>
              <a:custGeom>
                <a:avLst/>
                <a:gdLst/>
                <a:ahLst/>
                <a:cxnLst>
                  <a:cxn ang="0">
                    <a:pos x="48" y="72"/>
                  </a:cxn>
                  <a:cxn ang="0">
                    <a:pos x="48" y="72"/>
                  </a:cxn>
                  <a:cxn ang="0">
                    <a:pos x="48" y="22"/>
                  </a:cxn>
                  <a:cxn ang="0">
                    <a:pos x="12" y="72"/>
                  </a:cxn>
                  <a:cxn ang="0">
                    <a:pos x="48" y="72"/>
                  </a:cxn>
                  <a:cxn ang="0">
                    <a:pos x="48" y="112"/>
                  </a:cxn>
                  <a:cxn ang="0">
                    <a:pos x="48" y="112"/>
                  </a:cxn>
                  <a:cxn ang="0">
                    <a:pos x="48" y="84"/>
                  </a:cxn>
                  <a:cxn ang="0">
                    <a:pos x="0" y="84"/>
                  </a:cxn>
                  <a:cxn ang="0">
                    <a:pos x="0" y="71"/>
                  </a:cxn>
                  <a:cxn ang="0">
                    <a:pos x="51" y="0"/>
                  </a:cxn>
                  <a:cxn ang="0">
                    <a:pos x="62" y="0"/>
                  </a:cxn>
                  <a:cxn ang="0">
                    <a:pos x="62" y="72"/>
                  </a:cxn>
                  <a:cxn ang="0">
                    <a:pos x="79" y="72"/>
                  </a:cxn>
                  <a:cxn ang="0">
                    <a:pos x="79" y="84"/>
                  </a:cxn>
                  <a:cxn ang="0">
                    <a:pos x="62" y="84"/>
                  </a:cxn>
                  <a:cxn ang="0">
                    <a:pos x="62" y="112"/>
                  </a:cxn>
                  <a:cxn ang="0">
                    <a:pos x="48" y="112"/>
                  </a:cxn>
                </a:cxnLst>
                <a:rect l="0" t="0" r="r" b="b"/>
                <a:pathLst>
                  <a:path w="79" h="112">
                    <a:moveTo>
                      <a:pt x="48" y="72"/>
                    </a:moveTo>
                    <a:lnTo>
                      <a:pt x="48" y="72"/>
                    </a:lnTo>
                    <a:lnTo>
                      <a:pt x="48" y="22"/>
                    </a:lnTo>
                    <a:lnTo>
                      <a:pt x="12" y="72"/>
                    </a:lnTo>
                    <a:lnTo>
                      <a:pt x="48" y="72"/>
                    </a:lnTo>
                    <a:close/>
                    <a:moveTo>
                      <a:pt x="48" y="112"/>
                    </a:moveTo>
                    <a:lnTo>
                      <a:pt x="48" y="112"/>
                    </a:lnTo>
                    <a:lnTo>
                      <a:pt x="48" y="84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2" y="72"/>
                    </a:lnTo>
                    <a:lnTo>
                      <a:pt x="79" y="72"/>
                    </a:lnTo>
                    <a:lnTo>
                      <a:pt x="79" y="84"/>
                    </a:lnTo>
                    <a:lnTo>
                      <a:pt x="62" y="84"/>
                    </a:lnTo>
                    <a:lnTo>
                      <a:pt x="62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2" name="Freeform 12"/>
              <p:cNvSpPr>
                <a:spLocks noEditPoints="1"/>
              </p:cNvSpPr>
              <p:nvPr/>
            </p:nvSpPr>
            <p:spPr bwMode="auto">
              <a:xfrm>
                <a:off x="6872288" y="4164013"/>
                <a:ext cx="496888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58" y="1689"/>
                  </a:cxn>
                  <a:cxn ang="0">
                    <a:pos x="58" y="1689"/>
                  </a:cxn>
                  <a:cxn ang="0">
                    <a:pos x="58" y="165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33"/>
                  </a:cxn>
                  <a:cxn ang="0">
                    <a:pos x="116" y="1689"/>
                  </a:cxn>
                  <a:cxn ang="0">
                    <a:pos x="116" y="1689"/>
                  </a:cxn>
                  <a:cxn ang="0">
                    <a:pos x="116" y="1654"/>
                  </a:cxn>
                  <a:cxn ang="0">
                    <a:pos x="116" y="0"/>
                  </a:cxn>
                  <a:cxn ang="0">
                    <a:pos x="116" y="0"/>
                  </a:cxn>
                  <a:cxn ang="0">
                    <a:pos x="116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231" y="1689"/>
                  </a:cxn>
                  <a:cxn ang="0">
                    <a:pos x="231" y="1689"/>
                  </a:cxn>
                  <a:cxn ang="0">
                    <a:pos x="231" y="1654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1" y="33"/>
                  </a:cxn>
                  <a:cxn ang="0">
                    <a:pos x="289" y="1689"/>
                  </a:cxn>
                  <a:cxn ang="0">
                    <a:pos x="289" y="1689"/>
                  </a:cxn>
                  <a:cxn ang="0">
                    <a:pos x="289" y="1654"/>
                  </a:cxn>
                  <a:cxn ang="0">
                    <a:pos x="289" y="0"/>
                  </a:cxn>
                  <a:cxn ang="0">
                    <a:pos x="289" y="0"/>
                  </a:cxn>
                  <a:cxn ang="0">
                    <a:pos x="289" y="33"/>
                  </a:cxn>
                  <a:cxn ang="0">
                    <a:pos x="347" y="1689"/>
                  </a:cxn>
                  <a:cxn ang="0">
                    <a:pos x="347" y="1689"/>
                  </a:cxn>
                  <a:cxn ang="0">
                    <a:pos x="347" y="1654"/>
                  </a:cxn>
                  <a:cxn ang="0">
                    <a:pos x="347" y="0"/>
                  </a:cxn>
                  <a:cxn ang="0">
                    <a:pos x="347" y="0"/>
                  </a:cxn>
                  <a:cxn ang="0">
                    <a:pos x="347" y="33"/>
                  </a:cxn>
                  <a:cxn ang="0">
                    <a:pos x="404" y="1689"/>
                  </a:cxn>
                  <a:cxn ang="0">
                    <a:pos x="404" y="1689"/>
                  </a:cxn>
                  <a:cxn ang="0">
                    <a:pos x="404" y="1654"/>
                  </a:cxn>
                  <a:cxn ang="0">
                    <a:pos x="404" y="0"/>
                  </a:cxn>
                  <a:cxn ang="0">
                    <a:pos x="404" y="0"/>
                  </a:cxn>
                  <a:cxn ang="0">
                    <a:pos x="404" y="33"/>
                  </a:cxn>
                  <a:cxn ang="0">
                    <a:pos x="461" y="1689"/>
                  </a:cxn>
                  <a:cxn ang="0">
                    <a:pos x="461" y="1689"/>
                  </a:cxn>
                  <a:cxn ang="0">
                    <a:pos x="461" y="1654"/>
                  </a:cxn>
                  <a:cxn ang="0">
                    <a:pos x="461" y="0"/>
                  </a:cxn>
                  <a:cxn ang="0">
                    <a:pos x="461" y="0"/>
                  </a:cxn>
                  <a:cxn ang="0">
                    <a:pos x="461" y="33"/>
                  </a:cxn>
                  <a:cxn ang="0">
                    <a:pos x="519" y="1689"/>
                  </a:cxn>
                  <a:cxn ang="0">
                    <a:pos x="519" y="1689"/>
                  </a:cxn>
                  <a:cxn ang="0">
                    <a:pos x="519" y="1621"/>
                  </a:cxn>
                  <a:cxn ang="0">
                    <a:pos x="519" y="0"/>
                  </a:cxn>
                  <a:cxn ang="0">
                    <a:pos x="519" y="0"/>
                  </a:cxn>
                  <a:cxn ang="0">
                    <a:pos x="519" y="67"/>
                  </a:cxn>
                </a:cxnLst>
                <a:rect l="0" t="0" r="r" b="b"/>
                <a:pathLst>
                  <a:path w="519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58" y="1689"/>
                    </a:moveTo>
                    <a:lnTo>
                      <a:pt x="58" y="1689"/>
                    </a:lnTo>
                    <a:lnTo>
                      <a:pt x="58" y="1654"/>
                    </a:lnTo>
                    <a:moveTo>
                      <a:pt x="58" y="0"/>
                    </a:moveTo>
                    <a:lnTo>
                      <a:pt x="58" y="0"/>
                    </a:lnTo>
                    <a:lnTo>
                      <a:pt x="58" y="33"/>
                    </a:lnTo>
                    <a:moveTo>
                      <a:pt x="116" y="1689"/>
                    </a:moveTo>
                    <a:lnTo>
                      <a:pt x="116" y="1689"/>
                    </a:lnTo>
                    <a:lnTo>
                      <a:pt x="116" y="1654"/>
                    </a:lnTo>
                    <a:moveTo>
                      <a:pt x="116" y="0"/>
                    </a:moveTo>
                    <a:lnTo>
                      <a:pt x="116" y="0"/>
                    </a:lnTo>
                    <a:lnTo>
                      <a:pt x="116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231" y="1689"/>
                    </a:moveTo>
                    <a:lnTo>
                      <a:pt x="231" y="1689"/>
                    </a:lnTo>
                    <a:lnTo>
                      <a:pt x="231" y="1654"/>
                    </a:lnTo>
                    <a:moveTo>
                      <a:pt x="231" y="0"/>
                    </a:moveTo>
                    <a:lnTo>
                      <a:pt x="231" y="0"/>
                    </a:lnTo>
                    <a:lnTo>
                      <a:pt x="231" y="33"/>
                    </a:lnTo>
                    <a:moveTo>
                      <a:pt x="289" y="1689"/>
                    </a:moveTo>
                    <a:lnTo>
                      <a:pt x="289" y="1689"/>
                    </a:lnTo>
                    <a:lnTo>
                      <a:pt x="289" y="1654"/>
                    </a:lnTo>
                    <a:moveTo>
                      <a:pt x="289" y="0"/>
                    </a:moveTo>
                    <a:lnTo>
                      <a:pt x="289" y="0"/>
                    </a:lnTo>
                    <a:lnTo>
                      <a:pt x="289" y="33"/>
                    </a:lnTo>
                    <a:moveTo>
                      <a:pt x="347" y="1689"/>
                    </a:moveTo>
                    <a:lnTo>
                      <a:pt x="347" y="1689"/>
                    </a:lnTo>
                    <a:lnTo>
                      <a:pt x="347" y="1654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3"/>
                    </a:lnTo>
                    <a:moveTo>
                      <a:pt x="404" y="1689"/>
                    </a:moveTo>
                    <a:lnTo>
                      <a:pt x="404" y="1689"/>
                    </a:lnTo>
                    <a:lnTo>
                      <a:pt x="404" y="1654"/>
                    </a:lnTo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33"/>
                    </a:lnTo>
                    <a:moveTo>
                      <a:pt x="461" y="1689"/>
                    </a:moveTo>
                    <a:lnTo>
                      <a:pt x="461" y="1689"/>
                    </a:lnTo>
                    <a:lnTo>
                      <a:pt x="461" y="1654"/>
                    </a:lnTo>
                    <a:moveTo>
                      <a:pt x="461" y="0"/>
                    </a:moveTo>
                    <a:lnTo>
                      <a:pt x="461" y="0"/>
                    </a:lnTo>
                    <a:lnTo>
                      <a:pt x="461" y="33"/>
                    </a:lnTo>
                    <a:moveTo>
                      <a:pt x="519" y="1689"/>
                    </a:moveTo>
                    <a:lnTo>
                      <a:pt x="519" y="1689"/>
                    </a:lnTo>
                    <a:lnTo>
                      <a:pt x="519" y="1621"/>
                    </a:lnTo>
                    <a:moveTo>
                      <a:pt x="519" y="0"/>
                    </a:moveTo>
                    <a:lnTo>
                      <a:pt x="519" y="0"/>
                    </a:lnTo>
                    <a:lnTo>
                      <a:pt x="519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3" name="Freeform 13"/>
              <p:cNvSpPr>
                <a:spLocks noEditPoints="1"/>
              </p:cNvSpPr>
              <p:nvPr/>
            </p:nvSpPr>
            <p:spPr bwMode="auto">
              <a:xfrm>
                <a:off x="7267575" y="5859463"/>
                <a:ext cx="73025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6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1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6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3" y="6"/>
                      <a:pt x="69" y="18"/>
                    </a:cubicBezTo>
                    <a:cubicBezTo>
                      <a:pt x="74" y="27"/>
                      <a:pt x="76" y="40"/>
                      <a:pt x="76" y="56"/>
                    </a:cubicBezTo>
                    <a:cubicBezTo>
                      <a:pt x="76" y="71"/>
                      <a:pt x="74" y="83"/>
                      <a:pt x="70" y="93"/>
                    </a:cubicBezTo>
                    <a:cubicBezTo>
                      <a:pt x="63" y="107"/>
                      <a:pt x="52" y="115"/>
                      <a:pt x="38" y="115"/>
                    </a:cubicBezTo>
                    <a:cubicBezTo>
                      <a:pt x="24" y="115"/>
                      <a:pt x="14" y="109"/>
                      <a:pt x="8" y="97"/>
                    </a:cubicBezTo>
                    <a:cubicBezTo>
                      <a:pt x="2" y="87"/>
                      <a:pt x="0" y="74"/>
                      <a:pt x="0" y="58"/>
                    </a:cubicBezTo>
                    <a:cubicBezTo>
                      <a:pt x="0" y="46"/>
                      <a:pt x="1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59" y="86"/>
                      <a:pt x="61" y="74"/>
                      <a:pt x="61" y="56"/>
                    </a:cubicBezTo>
                    <a:cubicBezTo>
                      <a:pt x="61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0" y="13"/>
                      <a:pt x="24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6" y="79"/>
                      <a:pt x="19" y="86"/>
                    </a:cubicBezTo>
                    <a:cubicBezTo>
                      <a:pt x="22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4" name="Freeform 14"/>
              <p:cNvSpPr>
                <a:spLocks/>
              </p:cNvSpPr>
              <p:nvPr/>
            </p:nvSpPr>
            <p:spPr bwMode="auto">
              <a:xfrm>
                <a:off x="7359650" y="59515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5" name="Freeform 15"/>
              <p:cNvSpPr>
                <a:spLocks/>
              </p:cNvSpPr>
              <p:nvPr/>
            </p:nvSpPr>
            <p:spPr bwMode="auto">
              <a:xfrm>
                <a:off x="7394575" y="5861050"/>
                <a:ext cx="73025" cy="107950"/>
              </a:xfrm>
              <a:custGeom>
                <a:avLst/>
                <a:gdLst/>
                <a:ahLst/>
                <a:cxnLst>
                  <a:cxn ang="0">
                    <a:pos x="15" y="81"/>
                  </a:cxn>
                  <a:cxn ang="0">
                    <a:pos x="15" y="81"/>
                  </a:cxn>
                  <a:cxn ang="0">
                    <a:pos x="26" y="98"/>
                  </a:cxn>
                  <a:cxn ang="0">
                    <a:pos x="37" y="100"/>
                  </a:cxn>
                  <a:cxn ang="0">
                    <a:pos x="56" y="92"/>
                  </a:cxn>
                  <a:cxn ang="0">
                    <a:pos x="62" y="75"/>
                  </a:cxn>
                  <a:cxn ang="0">
                    <a:pos x="55" y="57"/>
                  </a:cxn>
                  <a:cxn ang="0">
                    <a:pos x="38" y="50"/>
                  </a:cxn>
                  <a:cxn ang="0">
                    <a:pos x="25" y="53"/>
                  </a:cxn>
                  <a:cxn ang="0">
                    <a:pos x="16" y="61"/>
                  </a:cxn>
                  <a:cxn ang="0">
                    <a:pos x="4" y="60"/>
                  </a:cxn>
                  <a:cxn ang="0">
                    <a:pos x="13" y="0"/>
                  </a:cxn>
                  <a:cxn ang="0">
                    <a:pos x="71" y="0"/>
                  </a:cxn>
                  <a:cxn ang="0">
                    <a:pos x="71" y="14"/>
                  </a:cxn>
                  <a:cxn ang="0">
                    <a:pos x="23" y="14"/>
                  </a:cxn>
                  <a:cxn ang="0">
                    <a:pos x="19" y="45"/>
                  </a:cxn>
                  <a:cxn ang="0">
                    <a:pos x="26" y="40"/>
                  </a:cxn>
                  <a:cxn ang="0">
                    <a:pos x="40" y="38"/>
                  </a:cxn>
                  <a:cxn ang="0">
                    <a:pos x="66" y="47"/>
                  </a:cxn>
                  <a:cxn ang="0">
                    <a:pos x="77" y="72"/>
                  </a:cxn>
                  <a:cxn ang="0">
                    <a:pos x="67" y="100"/>
                  </a:cxn>
                  <a:cxn ang="0">
                    <a:pos x="36" y="112"/>
                  </a:cxn>
                  <a:cxn ang="0">
                    <a:pos x="12" y="105"/>
                  </a:cxn>
                  <a:cxn ang="0">
                    <a:pos x="0" y="81"/>
                  </a:cxn>
                  <a:cxn ang="0">
                    <a:pos x="15" y="81"/>
                  </a:cxn>
                </a:cxnLst>
                <a:rect l="0" t="0" r="r" b="b"/>
                <a:pathLst>
                  <a:path w="77" h="112">
                    <a:moveTo>
                      <a:pt x="15" y="81"/>
                    </a:moveTo>
                    <a:lnTo>
                      <a:pt x="15" y="81"/>
                    </a:lnTo>
                    <a:cubicBezTo>
                      <a:pt x="16" y="89"/>
                      <a:pt x="19" y="95"/>
                      <a:pt x="26" y="98"/>
                    </a:cubicBezTo>
                    <a:cubicBezTo>
                      <a:pt x="29" y="99"/>
                      <a:pt x="33" y="100"/>
                      <a:pt x="37" y="100"/>
                    </a:cubicBezTo>
                    <a:cubicBezTo>
                      <a:pt x="46" y="100"/>
                      <a:pt x="52" y="97"/>
                      <a:pt x="56" y="92"/>
                    </a:cubicBezTo>
                    <a:cubicBezTo>
                      <a:pt x="60" y="87"/>
                      <a:pt x="62" y="81"/>
                      <a:pt x="62" y="75"/>
                    </a:cubicBezTo>
                    <a:cubicBezTo>
                      <a:pt x="62" y="67"/>
                      <a:pt x="59" y="61"/>
                      <a:pt x="55" y="57"/>
                    </a:cubicBezTo>
                    <a:cubicBezTo>
                      <a:pt x="50" y="52"/>
                      <a:pt x="44" y="50"/>
                      <a:pt x="38" y="50"/>
                    </a:cubicBezTo>
                    <a:cubicBezTo>
                      <a:pt x="33" y="50"/>
                      <a:pt x="29" y="51"/>
                      <a:pt x="25" y="53"/>
                    </a:cubicBezTo>
                    <a:cubicBezTo>
                      <a:pt x="22" y="55"/>
                      <a:pt x="19" y="57"/>
                      <a:pt x="16" y="61"/>
                    </a:cubicBezTo>
                    <a:lnTo>
                      <a:pt x="4" y="60"/>
                    </a:lnTo>
                    <a:lnTo>
                      <a:pt x="13" y="0"/>
                    </a:lnTo>
                    <a:lnTo>
                      <a:pt x="71" y="0"/>
                    </a:lnTo>
                    <a:lnTo>
                      <a:pt x="71" y="14"/>
                    </a:lnTo>
                    <a:lnTo>
                      <a:pt x="23" y="14"/>
                    </a:lnTo>
                    <a:lnTo>
                      <a:pt x="19" y="45"/>
                    </a:lnTo>
                    <a:cubicBezTo>
                      <a:pt x="21" y="43"/>
                      <a:pt x="24" y="41"/>
                      <a:pt x="26" y="40"/>
                    </a:cubicBezTo>
                    <a:cubicBezTo>
                      <a:pt x="30" y="38"/>
                      <a:pt x="35" y="38"/>
                      <a:pt x="40" y="38"/>
                    </a:cubicBezTo>
                    <a:cubicBezTo>
                      <a:pt x="50" y="38"/>
                      <a:pt x="59" y="41"/>
                      <a:pt x="66" y="47"/>
                    </a:cubicBezTo>
                    <a:cubicBezTo>
                      <a:pt x="73" y="54"/>
                      <a:pt x="77" y="62"/>
                      <a:pt x="77" y="72"/>
                    </a:cubicBezTo>
                    <a:cubicBezTo>
                      <a:pt x="77" y="83"/>
                      <a:pt x="74" y="92"/>
                      <a:pt x="67" y="100"/>
                    </a:cubicBezTo>
                    <a:cubicBezTo>
                      <a:pt x="61" y="108"/>
                      <a:pt x="50" y="112"/>
                      <a:pt x="36" y="112"/>
                    </a:cubicBezTo>
                    <a:cubicBezTo>
                      <a:pt x="27" y="112"/>
                      <a:pt x="19" y="110"/>
                      <a:pt x="12" y="105"/>
                    </a:cubicBezTo>
                    <a:cubicBezTo>
                      <a:pt x="5" y="100"/>
                      <a:pt x="1" y="92"/>
                      <a:pt x="0" y="81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6" name="Freeform 16"/>
              <p:cNvSpPr>
                <a:spLocks noEditPoints="1"/>
              </p:cNvSpPr>
              <p:nvPr/>
            </p:nvSpPr>
            <p:spPr bwMode="auto">
              <a:xfrm>
                <a:off x="7424738" y="4164013"/>
                <a:ext cx="496888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57" y="1689"/>
                  </a:cxn>
                  <a:cxn ang="0">
                    <a:pos x="57" y="1689"/>
                  </a:cxn>
                  <a:cxn ang="0">
                    <a:pos x="57" y="165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33"/>
                  </a:cxn>
                  <a:cxn ang="0">
                    <a:pos x="115" y="1689"/>
                  </a:cxn>
                  <a:cxn ang="0">
                    <a:pos x="115" y="1689"/>
                  </a:cxn>
                  <a:cxn ang="0">
                    <a:pos x="115" y="1654"/>
                  </a:cxn>
                  <a:cxn ang="0">
                    <a:pos x="115" y="0"/>
                  </a:cxn>
                  <a:cxn ang="0">
                    <a:pos x="115" y="0"/>
                  </a:cxn>
                  <a:cxn ang="0">
                    <a:pos x="115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231" y="1689"/>
                  </a:cxn>
                  <a:cxn ang="0">
                    <a:pos x="231" y="1689"/>
                  </a:cxn>
                  <a:cxn ang="0">
                    <a:pos x="231" y="1654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1" y="33"/>
                  </a:cxn>
                  <a:cxn ang="0">
                    <a:pos x="289" y="1689"/>
                  </a:cxn>
                  <a:cxn ang="0">
                    <a:pos x="289" y="1689"/>
                  </a:cxn>
                  <a:cxn ang="0">
                    <a:pos x="289" y="1654"/>
                  </a:cxn>
                  <a:cxn ang="0">
                    <a:pos x="289" y="0"/>
                  </a:cxn>
                  <a:cxn ang="0">
                    <a:pos x="289" y="0"/>
                  </a:cxn>
                  <a:cxn ang="0">
                    <a:pos x="289" y="33"/>
                  </a:cxn>
                  <a:cxn ang="0">
                    <a:pos x="346" y="1689"/>
                  </a:cxn>
                  <a:cxn ang="0">
                    <a:pos x="346" y="1689"/>
                  </a:cxn>
                  <a:cxn ang="0">
                    <a:pos x="346" y="1654"/>
                  </a:cxn>
                  <a:cxn ang="0">
                    <a:pos x="346" y="0"/>
                  </a:cxn>
                  <a:cxn ang="0">
                    <a:pos x="346" y="0"/>
                  </a:cxn>
                  <a:cxn ang="0">
                    <a:pos x="346" y="33"/>
                  </a:cxn>
                  <a:cxn ang="0">
                    <a:pos x="404" y="1689"/>
                  </a:cxn>
                  <a:cxn ang="0">
                    <a:pos x="404" y="1689"/>
                  </a:cxn>
                  <a:cxn ang="0">
                    <a:pos x="404" y="1654"/>
                  </a:cxn>
                  <a:cxn ang="0">
                    <a:pos x="404" y="0"/>
                  </a:cxn>
                  <a:cxn ang="0">
                    <a:pos x="404" y="0"/>
                  </a:cxn>
                  <a:cxn ang="0">
                    <a:pos x="404" y="33"/>
                  </a:cxn>
                  <a:cxn ang="0">
                    <a:pos x="462" y="1689"/>
                  </a:cxn>
                  <a:cxn ang="0">
                    <a:pos x="462" y="1689"/>
                  </a:cxn>
                  <a:cxn ang="0">
                    <a:pos x="462" y="1654"/>
                  </a:cxn>
                  <a:cxn ang="0">
                    <a:pos x="462" y="0"/>
                  </a:cxn>
                  <a:cxn ang="0">
                    <a:pos x="462" y="0"/>
                  </a:cxn>
                  <a:cxn ang="0">
                    <a:pos x="462" y="33"/>
                  </a:cxn>
                  <a:cxn ang="0">
                    <a:pos x="520" y="1689"/>
                  </a:cxn>
                  <a:cxn ang="0">
                    <a:pos x="520" y="1689"/>
                  </a:cxn>
                  <a:cxn ang="0">
                    <a:pos x="520" y="1621"/>
                  </a:cxn>
                  <a:cxn ang="0">
                    <a:pos x="520" y="0"/>
                  </a:cxn>
                  <a:cxn ang="0">
                    <a:pos x="520" y="0"/>
                  </a:cxn>
                  <a:cxn ang="0">
                    <a:pos x="520" y="67"/>
                  </a:cxn>
                </a:cxnLst>
                <a:rect l="0" t="0" r="r" b="b"/>
                <a:pathLst>
                  <a:path w="52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57" y="1689"/>
                    </a:moveTo>
                    <a:lnTo>
                      <a:pt x="57" y="1689"/>
                    </a:lnTo>
                    <a:lnTo>
                      <a:pt x="57" y="1654"/>
                    </a:lnTo>
                    <a:moveTo>
                      <a:pt x="57" y="0"/>
                    </a:moveTo>
                    <a:lnTo>
                      <a:pt x="57" y="0"/>
                    </a:lnTo>
                    <a:lnTo>
                      <a:pt x="57" y="33"/>
                    </a:lnTo>
                    <a:moveTo>
                      <a:pt x="115" y="1689"/>
                    </a:moveTo>
                    <a:lnTo>
                      <a:pt x="115" y="1689"/>
                    </a:lnTo>
                    <a:lnTo>
                      <a:pt x="115" y="1654"/>
                    </a:lnTo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231" y="1689"/>
                    </a:moveTo>
                    <a:lnTo>
                      <a:pt x="231" y="1689"/>
                    </a:lnTo>
                    <a:lnTo>
                      <a:pt x="231" y="1654"/>
                    </a:lnTo>
                    <a:moveTo>
                      <a:pt x="231" y="0"/>
                    </a:moveTo>
                    <a:lnTo>
                      <a:pt x="231" y="0"/>
                    </a:lnTo>
                    <a:lnTo>
                      <a:pt x="231" y="33"/>
                    </a:lnTo>
                    <a:moveTo>
                      <a:pt x="289" y="1689"/>
                    </a:moveTo>
                    <a:lnTo>
                      <a:pt x="289" y="1689"/>
                    </a:lnTo>
                    <a:lnTo>
                      <a:pt x="289" y="1654"/>
                    </a:lnTo>
                    <a:moveTo>
                      <a:pt x="289" y="0"/>
                    </a:moveTo>
                    <a:lnTo>
                      <a:pt x="289" y="0"/>
                    </a:lnTo>
                    <a:lnTo>
                      <a:pt x="289" y="33"/>
                    </a:lnTo>
                    <a:moveTo>
                      <a:pt x="346" y="1689"/>
                    </a:moveTo>
                    <a:lnTo>
                      <a:pt x="346" y="1689"/>
                    </a:lnTo>
                    <a:lnTo>
                      <a:pt x="346" y="1654"/>
                    </a:lnTo>
                    <a:moveTo>
                      <a:pt x="346" y="0"/>
                    </a:moveTo>
                    <a:lnTo>
                      <a:pt x="346" y="0"/>
                    </a:lnTo>
                    <a:lnTo>
                      <a:pt x="346" y="33"/>
                    </a:lnTo>
                    <a:moveTo>
                      <a:pt x="404" y="1689"/>
                    </a:moveTo>
                    <a:lnTo>
                      <a:pt x="404" y="1689"/>
                    </a:lnTo>
                    <a:lnTo>
                      <a:pt x="404" y="1654"/>
                    </a:lnTo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33"/>
                    </a:lnTo>
                    <a:moveTo>
                      <a:pt x="462" y="1689"/>
                    </a:moveTo>
                    <a:lnTo>
                      <a:pt x="462" y="1689"/>
                    </a:lnTo>
                    <a:lnTo>
                      <a:pt x="462" y="1654"/>
                    </a:lnTo>
                    <a:moveTo>
                      <a:pt x="462" y="0"/>
                    </a:moveTo>
                    <a:lnTo>
                      <a:pt x="462" y="0"/>
                    </a:lnTo>
                    <a:lnTo>
                      <a:pt x="462" y="33"/>
                    </a:lnTo>
                    <a:moveTo>
                      <a:pt x="520" y="1689"/>
                    </a:moveTo>
                    <a:lnTo>
                      <a:pt x="520" y="1689"/>
                    </a:lnTo>
                    <a:lnTo>
                      <a:pt x="520" y="1621"/>
                    </a:lnTo>
                    <a:moveTo>
                      <a:pt x="520" y="0"/>
                    </a:moveTo>
                    <a:lnTo>
                      <a:pt x="520" y="0"/>
                    </a:lnTo>
                    <a:lnTo>
                      <a:pt x="520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7" name="Freeform 17"/>
              <p:cNvSpPr>
                <a:spLocks noEditPoints="1"/>
              </p:cNvSpPr>
              <p:nvPr/>
            </p:nvSpPr>
            <p:spPr bwMode="auto">
              <a:xfrm>
                <a:off x="7820025" y="5859463"/>
                <a:ext cx="73025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6" y="56"/>
                  </a:cxn>
                  <a:cxn ang="0">
                    <a:pos x="69" y="93"/>
                  </a:cxn>
                  <a:cxn ang="0">
                    <a:pos x="37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4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102"/>
                  </a:cxn>
                  <a:cxn ang="0">
                    <a:pos x="37" y="102"/>
                  </a:cxn>
                  <a:cxn ang="0">
                    <a:pos x="55" y="92"/>
                  </a:cxn>
                  <a:cxn ang="0">
                    <a:pos x="61" y="56"/>
                  </a:cxn>
                  <a:cxn ang="0">
                    <a:pos x="56" y="25"/>
                  </a:cxn>
                  <a:cxn ang="0">
                    <a:pos x="38" y="13"/>
                  </a:cxn>
                  <a:cxn ang="0">
                    <a:pos x="20" y="25"/>
                  </a:cxn>
                  <a:cxn ang="0">
                    <a:pos x="15" y="59"/>
                  </a:cxn>
                  <a:cxn ang="0">
                    <a:pos x="18" y="86"/>
                  </a:cxn>
                  <a:cxn ang="0">
                    <a:pos x="37" y="102"/>
                  </a:cxn>
                  <a:cxn ang="0">
                    <a:pos x="37" y="102"/>
                  </a:cxn>
                </a:cxnLst>
                <a:rect l="0" t="0" r="r" b="b"/>
                <a:pathLst>
                  <a:path w="76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2" y="6"/>
                      <a:pt x="69" y="18"/>
                    </a:cubicBezTo>
                    <a:cubicBezTo>
                      <a:pt x="74" y="27"/>
                      <a:pt x="76" y="40"/>
                      <a:pt x="76" y="56"/>
                    </a:cubicBezTo>
                    <a:cubicBezTo>
                      <a:pt x="76" y="71"/>
                      <a:pt x="74" y="83"/>
                      <a:pt x="69" y="93"/>
                    </a:cubicBezTo>
                    <a:cubicBezTo>
                      <a:pt x="63" y="107"/>
                      <a:pt x="52" y="115"/>
                      <a:pt x="37" y="115"/>
                    </a:cubicBezTo>
                    <a:cubicBezTo>
                      <a:pt x="24" y="115"/>
                      <a:pt x="14" y="109"/>
                      <a:pt x="8" y="97"/>
                    </a:cubicBezTo>
                    <a:cubicBezTo>
                      <a:pt x="2" y="87"/>
                      <a:pt x="0" y="74"/>
                      <a:pt x="0" y="58"/>
                    </a:cubicBezTo>
                    <a:cubicBezTo>
                      <a:pt x="0" y="46"/>
                      <a:pt x="1" y="35"/>
                      <a:pt x="4" y="26"/>
                    </a:cubicBezTo>
                    <a:cubicBezTo>
                      <a:pt x="10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7" y="102"/>
                    </a:moveTo>
                    <a:lnTo>
                      <a:pt x="37" y="102"/>
                    </a:lnTo>
                    <a:cubicBezTo>
                      <a:pt x="45" y="102"/>
                      <a:pt x="50" y="99"/>
                      <a:pt x="55" y="92"/>
                    </a:cubicBezTo>
                    <a:cubicBezTo>
                      <a:pt x="59" y="86"/>
                      <a:pt x="61" y="74"/>
                      <a:pt x="61" y="56"/>
                    </a:cubicBezTo>
                    <a:cubicBezTo>
                      <a:pt x="61" y="44"/>
                      <a:pt x="60" y="33"/>
                      <a:pt x="56" y="25"/>
                    </a:cubicBezTo>
                    <a:cubicBezTo>
                      <a:pt x="53" y="17"/>
                      <a:pt x="47" y="13"/>
                      <a:pt x="38" y="13"/>
                    </a:cubicBezTo>
                    <a:cubicBezTo>
                      <a:pt x="30" y="13"/>
                      <a:pt x="24" y="17"/>
                      <a:pt x="20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6" y="79"/>
                      <a:pt x="18" y="86"/>
                    </a:cubicBezTo>
                    <a:cubicBezTo>
                      <a:pt x="22" y="97"/>
                      <a:pt x="28" y="102"/>
                      <a:pt x="37" y="102"/>
                    </a:cubicBezTo>
                    <a:lnTo>
                      <a:pt x="37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8" name="Freeform 18"/>
              <p:cNvSpPr>
                <a:spLocks/>
              </p:cNvSpPr>
              <p:nvPr/>
            </p:nvSpPr>
            <p:spPr bwMode="auto">
              <a:xfrm>
                <a:off x="7913688" y="5951538"/>
                <a:ext cx="14288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69" name="Freeform 19"/>
              <p:cNvSpPr>
                <a:spLocks noEditPoints="1"/>
              </p:cNvSpPr>
              <p:nvPr/>
            </p:nvSpPr>
            <p:spPr bwMode="auto">
              <a:xfrm>
                <a:off x="7948613" y="5859463"/>
                <a:ext cx="73025" cy="1095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66" y="10"/>
                  </a:cxn>
                  <a:cxn ang="0">
                    <a:pos x="74" y="29"/>
                  </a:cxn>
                  <a:cxn ang="0">
                    <a:pos x="60" y="29"/>
                  </a:cxn>
                  <a:cxn ang="0">
                    <a:pos x="56" y="19"/>
                  </a:cxn>
                  <a:cxn ang="0">
                    <a:pos x="41" y="12"/>
                  </a:cxn>
                  <a:cxn ang="0">
                    <a:pos x="22" y="23"/>
                  </a:cxn>
                  <a:cxn ang="0">
                    <a:pos x="14" y="54"/>
                  </a:cxn>
                  <a:cxn ang="0">
                    <a:pos x="27" y="43"/>
                  </a:cxn>
                  <a:cxn ang="0">
                    <a:pos x="41" y="40"/>
                  </a:cxn>
                  <a:cxn ang="0">
                    <a:pos x="66" y="49"/>
                  </a:cxn>
                  <a:cxn ang="0">
                    <a:pos x="76" y="76"/>
                  </a:cxn>
                  <a:cxn ang="0">
                    <a:pos x="66" y="103"/>
                  </a:cxn>
                  <a:cxn ang="0">
                    <a:pos x="38" y="114"/>
                  </a:cxn>
                  <a:cxn ang="0">
                    <a:pos x="11" y="103"/>
                  </a:cxn>
                  <a:cxn ang="0">
                    <a:pos x="0" y="63"/>
                  </a:cxn>
                  <a:cxn ang="0">
                    <a:pos x="5" y="2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56" y="95"/>
                  </a:cxn>
                  <a:cxn ang="0">
                    <a:pos x="61" y="77"/>
                  </a:cxn>
                  <a:cxn ang="0">
                    <a:pos x="57" y="61"/>
                  </a:cxn>
                  <a:cxn ang="0">
                    <a:pos x="39" y="53"/>
                  </a:cxn>
                  <a:cxn ang="0">
                    <a:pos x="23" y="59"/>
                  </a:cxn>
                  <a:cxn ang="0">
                    <a:pos x="16" y="77"/>
                  </a:cxn>
                  <a:cxn ang="0">
                    <a:pos x="22" y="95"/>
                  </a:cxn>
                  <a:cxn ang="0">
                    <a:pos x="39" y="102"/>
                  </a:cxn>
                  <a:cxn ang="0">
                    <a:pos x="39" y="102"/>
                  </a:cxn>
                </a:cxnLst>
                <a:rect l="0" t="0" r="r" b="b"/>
                <a:pathLst>
                  <a:path w="76" h="114">
                    <a:moveTo>
                      <a:pt x="40" y="0"/>
                    </a:moveTo>
                    <a:lnTo>
                      <a:pt x="40" y="0"/>
                    </a:lnTo>
                    <a:cubicBezTo>
                      <a:pt x="53" y="0"/>
                      <a:pt x="62" y="3"/>
                      <a:pt x="66" y="10"/>
                    </a:cubicBezTo>
                    <a:cubicBezTo>
                      <a:pt x="71" y="16"/>
                      <a:pt x="74" y="23"/>
                      <a:pt x="74" y="29"/>
                    </a:cubicBezTo>
                    <a:lnTo>
                      <a:pt x="60" y="29"/>
                    </a:lnTo>
                    <a:cubicBezTo>
                      <a:pt x="59" y="25"/>
                      <a:pt x="58" y="22"/>
                      <a:pt x="56" y="19"/>
                    </a:cubicBezTo>
                    <a:cubicBezTo>
                      <a:pt x="53" y="14"/>
                      <a:pt x="48" y="12"/>
                      <a:pt x="41" y="12"/>
                    </a:cubicBezTo>
                    <a:cubicBezTo>
                      <a:pt x="33" y="12"/>
                      <a:pt x="27" y="16"/>
                      <a:pt x="22" y="23"/>
                    </a:cubicBezTo>
                    <a:cubicBezTo>
                      <a:pt x="17" y="30"/>
                      <a:pt x="15" y="41"/>
                      <a:pt x="14" y="54"/>
                    </a:cubicBezTo>
                    <a:cubicBezTo>
                      <a:pt x="18" y="49"/>
                      <a:pt x="22" y="46"/>
                      <a:pt x="27" y="43"/>
                    </a:cubicBezTo>
                    <a:cubicBezTo>
                      <a:pt x="31" y="41"/>
                      <a:pt x="36" y="40"/>
                      <a:pt x="41" y="40"/>
                    </a:cubicBezTo>
                    <a:cubicBezTo>
                      <a:pt x="51" y="40"/>
                      <a:pt x="59" y="43"/>
                      <a:pt x="66" y="49"/>
                    </a:cubicBezTo>
                    <a:cubicBezTo>
                      <a:pt x="73" y="55"/>
                      <a:pt x="76" y="64"/>
                      <a:pt x="76" y="76"/>
                    </a:cubicBezTo>
                    <a:cubicBezTo>
                      <a:pt x="76" y="86"/>
                      <a:pt x="73" y="95"/>
                      <a:pt x="66" y="103"/>
                    </a:cubicBezTo>
                    <a:cubicBezTo>
                      <a:pt x="60" y="111"/>
                      <a:pt x="50" y="114"/>
                      <a:pt x="38" y="114"/>
                    </a:cubicBezTo>
                    <a:cubicBezTo>
                      <a:pt x="28" y="114"/>
                      <a:pt x="19" y="110"/>
                      <a:pt x="11" y="103"/>
                    </a:cubicBezTo>
                    <a:cubicBezTo>
                      <a:pt x="4" y="95"/>
                      <a:pt x="0" y="81"/>
                      <a:pt x="0" y="63"/>
                    </a:cubicBezTo>
                    <a:cubicBezTo>
                      <a:pt x="0" y="49"/>
                      <a:pt x="2" y="37"/>
                      <a:pt x="5" y="28"/>
                    </a:cubicBezTo>
                    <a:cubicBezTo>
                      <a:pt x="11" y="9"/>
                      <a:pt x="23" y="0"/>
                      <a:pt x="40" y="0"/>
                    </a:cubicBezTo>
                    <a:lnTo>
                      <a:pt x="40" y="0"/>
                    </a:lnTo>
                    <a:close/>
                    <a:moveTo>
                      <a:pt x="39" y="102"/>
                    </a:moveTo>
                    <a:lnTo>
                      <a:pt x="39" y="102"/>
                    </a:lnTo>
                    <a:cubicBezTo>
                      <a:pt x="47" y="102"/>
                      <a:pt x="52" y="100"/>
                      <a:pt x="56" y="95"/>
                    </a:cubicBezTo>
                    <a:cubicBezTo>
                      <a:pt x="60" y="90"/>
                      <a:pt x="61" y="84"/>
                      <a:pt x="61" y="77"/>
                    </a:cubicBezTo>
                    <a:cubicBezTo>
                      <a:pt x="61" y="71"/>
                      <a:pt x="60" y="66"/>
                      <a:pt x="57" y="61"/>
                    </a:cubicBezTo>
                    <a:cubicBezTo>
                      <a:pt x="53" y="56"/>
                      <a:pt x="47" y="53"/>
                      <a:pt x="39" y="53"/>
                    </a:cubicBezTo>
                    <a:cubicBezTo>
                      <a:pt x="33" y="53"/>
                      <a:pt x="28" y="55"/>
                      <a:pt x="23" y="59"/>
                    </a:cubicBezTo>
                    <a:cubicBezTo>
                      <a:pt x="18" y="63"/>
                      <a:pt x="16" y="69"/>
                      <a:pt x="16" y="77"/>
                    </a:cubicBezTo>
                    <a:cubicBezTo>
                      <a:pt x="16" y="84"/>
                      <a:pt x="18" y="90"/>
                      <a:pt x="22" y="95"/>
                    </a:cubicBezTo>
                    <a:cubicBezTo>
                      <a:pt x="26" y="100"/>
                      <a:pt x="32" y="102"/>
                      <a:pt x="39" y="102"/>
                    </a:cubicBezTo>
                    <a:lnTo>
                      <a:pt x="3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0" name="Freeform 20"/>
              <p:cNvSpPr>
                <a:spLocks noEditPoints="1"/>
              </p:cNvSpPr>
              <p:nvPr/>
            </p:nvSpPr>
            <p:spPr bwMode="auto">
              <a:xfrm>
                <a:off x="7975600" y="4164013"/>
                <a:ext cx="496888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165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57" y="1689"/>
                  </a:cxn>
                  <a:cxn ang="0">
                    <a:pos x="57" y="1689"/>
                  </a:cxn>
                  <a:cxn ang="0">
                    <a:pos x="57" y="165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33"/>
                  </a:cxn>
                  <a:cxn ang="0">
                    <a:pos x="115" y="1689"/>
                  </a:cxn>
                  <a:cxn ang="0">
                    <a:pos x="115" y="1689"/>
                  </a:cxn>
                  <a:cxn ang="0">
                    <a:pos x="115" y="1654"/>
                  </a:cxn>
                  <a:cxn ang="0">
                    <a:pos x="115" y="0"/>
                  </a:cxn>
                  <a:cxn ang="0">
                    <a:pos x="115" y="0"/>
                  </a:cxn>
                  <a:cxn ang="0">
                    <a:pos x="115" y="33"/>
                  </a:cxn>
                  <a:cxn ang="0">
                    <a:pos x="173" y="1689"/>
                  </a:cxn>
                  <a:cxn ang="0">
                    <a:pos x="173" y="1689"/>
                  </a:cxn>
                  <a:cxn ang="0">
                    <a:pos x="173" y="1654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73" y="33"/>
                  </a:cxn>
                  <a:cxn ang="0">
                    <a:pos x="230" y="1689"/>
                  </a:cxn>
                  <a:cxn ang="0">
                    <a:pos x="230" y="1689"/>
                  </a:cxn>
                  <a:cxn ang="0">
                    <a:pos x="230" y="1654"/>
                  </a:cxn>
                  <a:cxn ang="0">
                    <a:pos x="230" y="0"/>
                  </a:cxn>
                  <a:cxn ang="0">
                    <a:pos x="230" y="0"/>
                  </a:cxn>
                  <a:cxn ang="0">
                    <a:pos x="230" y="33"/>
                  </a:cxn>
                  <a:cxn ang="0">
                    <a:pos x="288" y="1689"/>
                  </a:cxn>
                  <a:cxn ang="0">
                    <a:pos x="288" y="1689"/>
                  </a:cxn>
                  <a:cxn ang="0">
                    <a:pos x="288" y="1654"/>
                  </a:cxn>
                  <a:cxn ang="0">
                    <a:pos x="288" y="0"/>
                  </a:cxn>
                  <a:cxn ang="0">
                    <a:pos x="288" y="0"/>
                  </a:cxn>
                  <a:cxn ang="0">
                    <a:pos x="288" y="33"/>
                  </a:cxn>
                  <a:cxn ang="0">
                    <a:pos x="346" y="1689"/>
                  </a:cxn>
                  <a:cxn ang="0">
                    <a:pos x="346" y="1689"/>
                  </a:cxn>
                  <a:cxn ang="0">
                    <a:pos x="346" y="1654"/>
                  </a:cxn>
                  <a:cxn ang="0">
                    <a:pos x="346" y="0"/>
                  </a:cxn>
                  <a:cxn ang="0">
                    <a:pos x="346" y="0"/>
                  </a:cxn>
                  <a:cxn ang="0">
                    <a:pos x="346" y="33"/>
                  </a:cxn>
                  <a:cxn ang="0">
                    <a:pos x="404" y="1689"/>
                  </a:cxn>
                  <a:cxn ang="0">
                    <a:pos x="404" y="1689"/>
                  </a:cxn>
                  <a:cxn ang="0">
                    <a:pos x="404" y="1654"/>
                  </a:cxn>
                  <a:cxn ang="0">
                    <a:pos x="404" y="0"/>
                  </a:cxn>
                  <a:cxn ang="0">
                    <a:pos x="404" y="0"/>
                  </a:cxn>
                  <a:cxn ang="0">
                    <a:pos x="404" y="33"/>
                  </a:cxn>
                  <a:cxn ang="0">
                    <a:pos x="462" y="1689"/>
                  </a:cxn>
                  <a:cxn ang="0">
                    <a:pos x="462" y="1689"/>
                  </a:cxn>
                  <a:cxn ang="0">
                    <a:pos x="462" y="1654"/>
                  </a:cxn>
                  <a:cxn ang="0">
                    <a:pos x="462" y="0"/>
                  </a:cxn>
                  <a:cxn ang="0">
                    <a:pos x="462" y="0"/>
                  </a:cxn>
                  <a:cxn ang="0">
                    <a:pos x="462" y="33"/>
                  </a:cxn>
                  <a:cxn ang="0">
                    <a:pos x="519" y="1689"/>
                  </a:cxn>
                  <a:cxn ang="0">
                    <a:pos x="519" y="1689"/>
                  </a:cxn>
                  <a:cxn ang="0">
                    <a:pos x="519" y="1621"/>
                  </a:cxn>
                  <a:cxn ang="0">
                    <a:pos x="519" y="0"/>
                  </a:cxn>
                  <a:cxn ang="0">
                    <a:pos x="519" y="0"/>
                  </a:cxn>
                  <a:cxn ang="0">
                    <a:pos x="519" y="67"/>
                  </a:cxn>
                </a:cxnLst>
                <a:rect l="0" t="0" r="r" b="b"/>
                <a:pathLst>
                  <a:path w="519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16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33"/>
                    </a:lnTo>
                    <a:moveTo>
                      <a:pt x="57" y="1689"/>
                    </a:moveTo>
                    <a:lnTo>
                      <a:pt x="57" y="1689"/>
                    </a:lnTo>
                    <a:lnTo>
                      <a:pt x="57" y="1654"/>
                    </a:lnTo>
                    <a:moveTo>
                      <a:pt x="57" y="0"/>
                    </a:moveTo>
                    <a:lnTo>
                      <a:pt x="57" y="0"/>
                    </a:lnTo>
                    <a:lnTo>
                      <a:pt x="57" y="33"/>
                    </a:lnTo>
                    <a:moveTo>
                      <a:pt x="115" y="1689"/>
                    </a:moveTo>
                    <a:lnTo>
                      <a:pt x="115" y="1689"/>
                    </a:lnTo>
                    <a:lnTo>
                      <a:pt x="115" y="1654"/>
                    </a:lnTo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33"/>
                    </a:lnTo>
                    <a:moveTo>
                      <a:pt x="173" y="1689"/>
                    </a:moveTo>
                    <a:lnTo>
                      <a:pt x="173" y="1689"/>
                    </a:lnTo>
                    <a:lnTo>
                      <a:pt x="173" y="1654"/>
                    </a:lnTo>
                    <a:moveTo>
                      <a:pt x="173" y="0"/>
                    </a:moveTo>
                    <a:lnTo>
                      <a:pt x="173" y="0"/>
                    </a:lnTo>
                    <a:lnTo>
                      <a:pt x="173" y="33"/>
                    </a:lnTo>
                    <a:moveTo>
                      <a:pt x="230" y="1689"/>
                    </a:moveTo>
                    <a:lnTo>
                      <a:pt x="230" y="1689"/>
                    </a:lnTo>
                    <a:lnTo>
                      <a:pt x="230" y="1654"/>
                    </a:lnTo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33"/>
                    </a:lnTo>
                    <a:moveTo>
                      <a:pt x="288" y="1689"/>
                    </a:moveTo>
                    <a:lnTo>
                      <a:pt x="288" y="1689"/>
                    </a:lnTo>
                    <a:lnTo>
                      <a:pt x="288" y="1654"/>
                    </a:lnTo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33"/>
                    </a:lnTo>
                    <a:moveTo>
                      <a:pt x="346" y="1689"/>
                    </a:moveTo>
                    <a:lnTo>
                      <a:pt x="346" y="1689"/>
                    </a:lnTo>
                    <a:lnTo>
                      <a:pt x="346" y="1654"/>
                    </a:lnTo>
                    <a:moveTo>
                      <a:pt x="346" y="0"/>
                    </a:moveTo>
                    <a:lnTo>
                      <a:pt x="346" y="0"/>
                    </a:lnTo>
                    <a:lnTo>
                      <a:pt x="346" y="33"/>
                    </a:lnTo>
                    <a:moveTo>
                      <a:pt x="404" y="1689"/>
                    </a:moveTo>
                    <a:lnTo>
                      <a:pt x="404" y="1689"/>
                    </a:lnTo>
                    <a:lnTo>
                      <a:pt x="404" y="1654"/>
                    </a:lnTo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33"/>
                    </a:lnTo>
                    <a:moveTo>
                      <a:pt x="462" y="1689"/>
                    </a:moveTo>
                    <a:lnTo>
                      <a:pt x="462" y="1689"/>
                    </a:lnTo>
                    <a:lnTo>
                      <a:pt x="462" y="1654"/>
                    </a:lnTo>
                    <a:moveTo>
                      <a:pt x="462" y="0"/>
                    </a:moveTo>
                    <a:lnTo>
                      <a:pt x="462" y="0"/>
                    </a:lnTo>
                    <a:lnTo>
                      <a:pt x="462" y="33"/>
                    </a:lnTo>
                    <a:moveTo>
                      <a:pt x="519" y="1689"/>
                    </a:moveTo>
                    <a:lnTo>
                      <a:pt x="519" y="1689"/>
                    </a:lnTo>
                    <a:lnTo>
                      <a:pt x="519" y="1621"/>
                    </a:lnTo>
                    <a:moveTo>
                      <a:pt x="519" y="0"/>
                    </a:moveTo>
                    <a:lnTo>
                      <a:pt x="519" y="0"/>
                    </a:lnTo>
                    <a:lnTo>
                      <a:pt x="519" y="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1" name="Freeform 21"/>
              <p:cNvSpPr>
                <a:spLocks noEditPoints="1"/>
              </p:cNvSpPr>
              <p:nvPr/>
            </p:nvSpPr>
            <p:spPr bwMode="auto">
              <a:xfrm>
                <a:off x="8370888" y="5859463"/>
                <a:ext cx="74613" cy="1111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69" y="18"/>
                    </a:cubicBezTo>
                    <a:cubicBezTo>
                      <a:pt x="74" y="27"/>
                      <a:pt x="77" y="40"/>
                      <a:pt x="77" y="56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4" y="107"/>
                      <a:pt x="53" y="115"/>
                      <a:pt x="38" y="115"/>
                    </a:cubicBezTo>
                    <a:cubicBezTo>
                      <a:pt x="25" y="115"/>
                      <a:pt x="15" y="109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6"/>
                      <a:pt x="2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2" name="Freeform 22"/>
              <p:cNvSpPr>
                <a:spLocks/>
              </p:cNvSpPr>
              <p:nvPr/>
            </p:nvSpPr>
            <p:spPr bwMode="auto">
              <a:xfrm>
                <a:off x="8464550" y="59515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3" name="Freeform 23"/>
              <p:cNvSpPr>
                <a:spLocks/>
              </p:cNvSpPr>
              <p:nvPr/>
            </p:nvSpPr>
            <p:spPr bwMode="auto">
              <a:xfrm>
                <a:off x="8499475" y="5861050"/>
                <a:ext cx="74613" cy="10636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0"/>
                  </a:cxn>
                  <a:cxn ang="0">
                    <a:pos x="78" y="12"/>
                  </a:cxn>
                  <a:cxn ang="0">
                    <a:pos x="64" y="30"/>
                  </a:cxn>
                  <a:cxn ang="0">
                    <a:pos x="48" y="58"/>
                  </a:cxn>
                  <a:cxn ang="0">
                    <a:pos x="38" y="85"/>
                  </a:cxn>
                  <a:cxn ang="0">
                    <a:pos x="32" y="110"/>
                  </a:cxn>
                  <a:cxn ang="0">
                    <a:pos x="16" y="110"/>
                  </a:cxn>
                  <a:cxn ang="0">
                    <a:pos x="40" y="46"/>
                  </a:cxn>
                  <a:cxn ang="0">
                    <a:pos x="62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78" y="0"/>
                  </a:cxn>
                </a:cxnLst>
                <a:rect l="0" t="0" r="r" b="b"/>
                <a:pathLst>
                  <a:path w="78" h="110">
                    <a:moveTo>
                      <a:pt x="78" y="0"/>
                    </a:moveTo>
                    <a:lnTo>
                      <a:pt x="78" y="0"/>
                    </a:lnTo>
                    <a:lnTo>
                      <a:pt x="78" y="12"/>
                    </a:lnTo>
                    <a:cubicBezTo>
                      <a:pt x="74" y="16"/>
                      <a:pt x="69" y="22"/>
                      <a:pt x="64" y="30"/>
                    </a:cubicBezTo>
                    <a:cubicBezTo>
                      <a:pt x="58" y="39"/>
                      <a:pt x="52" y="48"/>
                      <a:pt x="48" y="58"/>
                    </a:cubicBezTo>
                    <a:cubicBezTo>
                      <a:pt x="43" y="68"/>
                      <a:pt x="40" y="77"/>
                      <a:pt x="38" y="85"/>
                    </a:cubicBezTo>
                    <a:cubicBezTo>
                      <a:pt x="36" y="90"/>
                      <a:pt x="34" y="98"/>
                      <a:pt x="32" y="110"/>
                    </a:cubicBezTo>
                    <a:lnTo>
                      <a:pt x="16" y="110"/>
                    </a:lnTo>
                    <a:cubicBezTo>
                      <a:pt x="20" y="88"/>
                      <a:pt x="28" y="67"/>
                      <a:pt x="40" y="46"/>
                    </a:cubicBezTo>
                    <a:cubicBezTo>
                      <a:pt x="47" y="34"/>
                      <a:pt x="54" y="23"/>
                      <a:pt x="62" y="14"/>
                    </a:cubicBezTo>
                    <a:lnTo>
                      <a:pt x="0" y="14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4" name="Freeform 24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2077" y="1689"/>
                  </a:cxn>
                  <a:cxn ang="0">
                    <a:pos x="2077" y="1689"/>
                  </a:cxn>
                  <a:cxn ang="0">
                    <a:pos x="2077" y="1654"/>
                  </a:cxn>
                  <a:cxn ang="0">
                    <a:pos x="2077" y="0"/>
                  </a:cxn>
                  <a:cxn ang="0">
                    <a:pos x="2077" y="0"/>
                  </a:cxn>
                  <a:cxn ang="0">
                    <a:pos x="2077" y="33"/>
                  </a:cxn>
                  <a:cxn ang="0">
                    <a:pos x="2135" y="1689"/>
                  </a:cxn>
                  <a:cxn ang="0">
                    <a:pos x="2135" y="1689"/>
                  </a:cxn>
                  <a:cxn ang="0">
                    <a:pos x="2135" y="1654"/>
                  </a:cxn>
                  <a:cxn ang="0">
                    <a:pos x="2135" y="0"/>
                  </a:cxn>
                  <a:cxn ang="0">
                    <a:pos x="2135" y="0"/>
                  </a:cxn>
                  <a:cxn ang="0">
                    <a:pos x="2135" y="33"/>
                  </a:cxn>
                  <a:cxn ang="0">
                    <a:pos x="2193" y="1689"/>
                  </a:cxn>
                  <a:cxn ang="0">
                    <a:pos x="2193" y="1689"/>
                  </a:cxn>
                  <a:cxn ang="0">
                    <a:pos x="2193" y="1654"/>
                  </a:cxn>
                  <a:cxn ang="0">
                    <a:pos x="2193" y="0"/>
                  </a:cxn>
                  <a:cxn ang="0">
                    <a:pos x="2193" y="0"/>
                  </a:cxn>
                  <a:cxn ang="0">
                    <a:pos x="2193" y="33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250" y="1654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50" y="33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67" y="1689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183" y="1689"/>
                  </a:cxn>
                </a:cxnLst>
                <a:rect l="0" t="0" r="r" b="b"/>
                <a:pathLst>
                  <a:path w="2250" h="1689">
                    <a:moveTo>
                      <a:pt x="2077" y="1689"/>
                    </a:moveTo>
                    <a:lnTo>
                      <a:pt x="2077" y="1689"/>
                    </a:lnTo>
                    <a:lnTo>
                      <a:pt x="2077" y="1654"/>
                    </a:lnTo>
                    <a:moveTo>
                      <a:pt x="2077" y="0"/>
                    </a:moveTo>
                    <a:lnTo>
                      <a:pt x="2077" y="0"/>
                    </a:lnTo>
                    <a:lnTo>
                      <a:pt x="2077" y="33"/>
                    </a:lnTo>
                    <a:moveTo>
                      <a:pt x="2135" y="1689"/>
                    </a:moveTo>
                    <a:lnTo>
                      <a:pt x="2135" y="1689"/>
                    </a:lnTo>
                    <a:lnTo>
                      <a:pt x="2135" y="1654"/>
                    </a:lnTo>
                    <a:moveTo>
                      <a:pt x="2135" y="0"/>
                    </a:moveTo>
                    <a:lnTo>
                      <a:pt x="2135" y="0"/>
                    </a:lnTo>
                    <a:lnTo>
                      <a:pt x="2135" y="33"/>
                    </a:lnTo>
                    <a:moveTo>
                      <a:pt x="2193" y="1689"/>
                    </a:moveTo>
                    <a:lnTo>
                      <a:pt x="2193" y="1689"/>
                    </a:lnTo>
                    <a:lnTo>
                      <a:pt x="2193" y="1654"/>
                    </a:lnTo>
                    <a:moveTo>
                      <a:pt x="2193" y="0"/>
                    </a:moveTo>
                    <a:lnTo>
                      <a:pt x="2193" y="0"/>
                    </a:lnTo>
                    <a:lnTo>
                      <a:pt x="2193" y="33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250" y="1654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50" y="33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67" y="1689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183" y="168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5" name="Freeform 25"/>
              <p:cNvSpPr>
                <a:spLocks noEditPoints="1"/>
              </p:cNvSpPr>
              <p:nvPr/>
            </p:nvSpPr>
            <p:spPr bwMode="auto">
              <a:xfrm>
                <a:off x="6424613" y="5737225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69" y="17"/>
                  </a:cxn>
                  <a:cxn ang="0">
                    <a:pos x="76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6"/>
                  </a:cxn>
                  <a:cxn ang="0">
                    <a:pos x="0" y="57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1"/>
                  </a:cxn>
                  <a:cxn ang="0">
                    <a:pos x="61" y="56"/>
                  </a:cxn>
                  <a:cxn ang="0">
                    <a:pos x="57" y="24"/>
                  </a:cxn>
                  <a:cxn ang="0">
                    <a:pos x="39" y="12"/>
                  </a:cxn>
                  <a:cxn ang="0">
                    <a:pos x="20" y="24"/>
                  </a:cxn>
                  <a:cxn ang="0">
                    <a:pos x="15" y="58"/>
                  </a:cxn>
                  <a:cxn ang="0">
                    <a:pos x="18" y="85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6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2" y="0"/>
                      <a:pt x="62" y="6"/>
                      <a:pt x="69" y="17"/>
                    </a:cubicBezTo>
                    <a:cubicBezTo>
                      <a:pt x="74" y="27"/>
                      <a:pt x="76" y="39"/>
                      <a:pt x="76" y="55"/>
                    </a:cubicBezTo>
                    <a:cubicBezTo>
                      <a:pt x="76" y="70"/>
                      <a:pt x="74" y="83"/>
                      <a:pt x="70" y="93"/>
                    </a:cubicBezTo>
                    <a:cubicBezTo>
                      <a:pt x="63" y="107"/>
                      <a:pt x="52" y="114"/>
                      <a:pt x="38" y="114"/>
                    </a:cubicBezTo>
                    <a:cubicBezTo>
                      <a:pt x="24" y="114"/>
                      <a:pt x="14" y="108"/>
                      <a:pt x="8" y="96"/>
                    </a:cubicBezTo>
                    <a:cubicBezTo>
                      <a:pt x="2" y="87"/>
                      <a:pt x="0" y="74"/>
                      <a:pt x="0" y="57"/>
                    </a:cubicBezTo>
                    <a:cubicBezTo>
                      <a:pt x="0" y="45"/>
                      <a:pt x="1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1"/>
                    </a:cubicBezTo>
                    <a:cubicBezTo>
                      <a:pt x="59" y="85"/>
                      <a:pt x="61" y="73"/>
                      <a:pt x="61" y="56"/>
                    </a:cubicBezTo>
                    <a:cubicBezTo>
                      <a:pt x="61" y="43"/>
                      <a:pt x="60" y="33"/>
                      <a:pt x="57" y="24"/>
                    </a:cubicBezTo>
                    <a:cubicBezTo>
                      <a:pt x="53" y="16"/>
                      <a:pt x="47" y="12"/>
                      <a:pt x="39" y="12"/>
                    </a:cubicBezTo>
                    <a:cubicBezTo>
                      <a:pt x="30" y="12"/>
                      <a:pt x="24" y="16"/>
                      <a:pt x="20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69"/>
                      <a:pt x="16" y="78"/>
                      <a:pt x="18" y="85"/>
                    </a:cubicBezTo>
                    <a:cubicBezTo>
                      <a:pt x="22" y="96"/>
                      <a:pt x="28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6" name="Freeform 26"/>
              <p:cNvSpPr>
                <a:spLocks noEditPoints="1"/>
              </p:cNvSpPr>
              <p:nvPr/>
            </p:nvSpPr>
            <p:spPr bwMode="auto">
              <a:xfrm>
                <a:off x="6540500" y="5462588"/>
                <a:ext cx="2152650" cy="26035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2"/>
                  </a:cxn>
                  <a:cxn ang="0">
                    <a:pos x="0" y="202"/>
                  </a:cxn>
                  <a:cxn ang="0">
                    <a:pos x="34" y="202"/>
                  </a:cxn>
                  <a:cxn ang="0">
                    <a:pos x="2250" y="202"/>
                  </a:cxn>
                  <a:cxn ang="0">
                    <a:pos x="2250" y="202"/>
                  </a:cxn>
                  <a:cxn ang="0">
                    <a:pos x="2216" y="202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34" y="135"/>
                  </a:cxn>
                  <a:cxn ang="0">
                    <a:pos x="2250" y="135"/>
                  </a:cxn>
                  <a:cxn ang="0">
                    <a:pos x="2250" y="135"/>
                  </a:cxn>
                  <a:cxn ang="0">
                    <a:pos x="2216" y="13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34" y="67"/>
                  </a:cxn>
                  <a:cxn ang="0">
                    <a:pos x="2250" y="67"/>
                  </a:cxn>
                  <a:cxn ang="0">
                    <a:pos x="2250" y="67"/>
                  </a:cxn>
                  <a:cxn ang="0">
                    <a:pos x="2216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2"/>
                    </a:moveTo>
                    <a:lnTo>
                      <a:pt x="0" y="202"/>
                    </a:lnTo>
                    <a:lnTo>
                      <a:pt x="34" y="202"/>
                    </a:lnTo>
                    <a:moveTo>
                      <a:pt x="2250" y="202"/>
                    </a:moveTo>
                    <a:lnTo>
                      <a:pt x="2250" y="202"/>
                    </a:lnTo>
                    <a:lnTo>
                      <a:pt x="2216" y="202"/>
                    </a:lnTo>
                    <a:moveTo>
                      <a:pt x="0" y="135"/>
                    </a:moveTo>
                    <a:lnTo>
                      <a:pt x="0" y="135"/>
                    </a:lnTo>
                    <a:lnTo>
                      <a:pt x="34" y="135"/>
                    </a:lnTo>
                    <a:moveTo>
                      <a:pt x="2250" y="135"/>
                    </a:moveTo>
                    <a:lnTo>
                      <a:pt x="2250" y="135"/>
                    </a:lnTo>
                    <a:lnTo>
                      <a:pt x="2216" y="135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34" y="67"/>
                    </a:lnTo>
                    <a:moveTo>
                      <a:pt x="2250" y="67"/>
                    </a:moveTo>
                    <a:lnTo>
                      <a:pt x="2250" y="67"/>
                    </a:lnTo>
                    <a:lnTo>
                      <a:pt x="2216" y="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7" name="Freeform 27"/>
              <p:cNvSpPr>
                <a:spLocks noEditPoints="1"/>
              </p:cNvSpPr>
              <p:nvPr/>
            </p:nvSpPr>
            <p:spPr bwMode="auto">
              <a:xfrm>
                <a:off x="6296025" y="5413375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2"/>
                  </a:cxn>
                  <a:cxn ang="0">
                    <a:pos x="21" y="24"/>
                  </a:cxn>
                  <a:cxn ang="0">
                    <a:pos x="15" y="58"/>
                  </a:cxn>
                  <a:cxn ang="0">
                    <a:pos x="19" y="86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39"/>
                      <a:pt x="77" y="55"/>
                    </a:cubicBezTo>
                    <a:cubicBezTo>
                      <a:pt x="77" y="70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8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2"/>
                    </a:cubicBezTo>
                    <a:cubicBezTo>
                      <a:pt x="60" y="85"/>
                      <a:pt x="62" y="73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6"/>
                      <a:pt x="48" y="12"/>
                      <a:pt x="39" y="12"/>
                    </a:cubicBezTo>
                    <a:cubicBezTo>
                      <a:pt x="31" y="12"/>
                      <a:pt x="25" y="16"/>
                      <a:pt x="21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6"/>
                      <a:pt x="29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8" name="Freeform 28"/>
              <p:cNvSpPr>
                <a:spLocks/>
              </p:cNvSpPr>
              <p:nvPr/>
            </p:nvSpPr>
            <p:spPr bwMode="auto">
              <a:xfrm>
                <a:off x="6389688" y="5503863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79" name="Freeform 29"/>
              <p:cNvSpPr>
                <a:spLocks/>
              </p:cNvSpPr>
              <p:nvPr/>
            </p:nvSpPr>
            <p:spPr bwMode="auto">
              <a:xfrm>
                <a:off x="6434138" y="5413375"/>
                <a:ext cx="39688" cy="10636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0" y="22"/>
                  </a:cxn>
                  <a:cxn ang="0">
                    <a:pos x="21" y="17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41" y="111"/>
                  </a:cxn>
                  <a:cxn ang="0">
                    <a:pos x="26" y="111"/>
                  </a:cxn>
                  <a:cxn ang="0">
                    <a:pos x="26" y="32"/>
                  </a:cxn>
                  <a:cxn ang="0">
                    <a:pos x="0" y="32"/>
                  </a:cxn>
                </a:cxnLst>
                <a:rect l="0" t="0" r="r" b="b"/>
                <a:pathLst>
                  <a:path w="41" h="111">
                    <a:moveTo>
                      <a:pt x="0" y="32"/>
                    </a:moveTo>
                    <a:lnTo>
                      <a:pt x="0" y="32"/>
                    </a:lnTo>
                    <a:lnTo>
                      <a:pt x="0" y="22"/>
                    </a:lnTo>
                    <a:cubicBezTo>
                      <a:pt x="10" y="21"/>
                      <a:pt x="17" y="19"/>
                      <a:pt x="21" y="17"/>
                    </a:cubicBezTo>
                    <a:cubicBezTo>
                      <a:pt x="25" y="14"/>
                      <a:pt x="28" y="9"/>
                      <a:pt x="30" y="0"/>
                    </a:cubicBezTo>
                    <a:lnTo>
                      <a:pt x="41" y="0"/>
                    </a:lnTo>
                    <a:lnTo>
                      <a:pt x="41" y="111"/>
                    </a:lnTo>
                    <a:lnTo>
                      <a:pt x="26" y="111"/>
                    </a:lnTo>
                    <a:lnTo>
                      <a:pt x="2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0" name="Freeform 30"/>
              <p:cNvSpPr>
                <a:spLocks noEditPoints="1"/>
              </p:cNvSpPr>
              <p:nvPr/>
            </p:nvSpPr>
            <p:spPr bwMode="auto">
              <a:xfrm>
                <a:off x="6540500" y="5138738"/>
                <a:ext cx="2152650" cy="258763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3"/>
                  </a:cxn>
                  <a:cxn ang="0">
                    <a:pos x="0" y="203"/>
                  </a:cxn>
                  <a:cxn ang="0">
                    <a:pos x="34" y="203"/>
                  </a:cxn>
                  <a:cxn ang="0">
                    <a:pos x="2250" y="203"/>
                  </a:cxn>
                  <a:cxn ang="0">
                    <a:pos x="2250" y="203"/>
                  </a:cxn>
                  <a:cxn ang="0">
                    <a:pos x="2216" y="203"/>
                  </a:cxn>
                  <a:cxn ang="0">
                    <a:pos x="0" y="135"/>
                  </a:cxn>
                  <a:cxn ang="0">
                    <a:pos x="0" y="135"/>
                  </a:cxn>
                  <a:cxn ang="0">
                    <a:pos x="34" y="135"/>
                  </a:cxn>
                  <a:cxn ang="0">
                    <a:pos x="2250" y="135"/>
                  </a:cxn>
                  <a:cxn ang="0">
                    <a:pos x="2250" y="135"/>
                  </a:cxn>
                  <a:cxn ang="0">
                    <a:pos x="2216" y="13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34" y="67"/>
                  </a:cxn>
                  <a:cxn ang="0">
                    <a:pos x="2250" y="67"/>
                  </a:cxn>
                  <a:cxn ang="0">
                    <a:pos x="2250" y="67"/>
                  </a:cxn>
                  <a:cxn ang="0">
                    <a:pos x="2216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3"/>
                    </a:moveTo>
                    <a:lnTo>
                      <a:pt x="0" y="203"/>
                    </a:lnTo>
                    <a:lnTo>
                      <a:pt x="34" y="203"/>
                    </a:lnTo>
                    <a:moveTo>
                      <a:pt x="2250" y="203"/>
                    </a:moveTo>
                    <a:lnTo>
                      <a:pt x="2250" y="203"/>
                    </a:lnTo>
                    <a:lnTo>
                      <a:pt x="2216" y="203"/>
                    </a:lnTo>
                    <a:moveTo>
                      <a:pt x="0" y="135"/>
                    </a:moveTo>
                    <a:lnTo>
                      <a:pt x="0" y="135"/>
                    </a:lnTo>
                    <a:lnTo>
                      <a:pt x="34" y="135"/>
                    </a:lnTo>
                    <a:moveTo>
                      <a:pt x="2250" y="135"/>
                    </a:moveTo>
                    <a:lnTo>
                      <a:pt x="2250" y="135"/>
                    </a:lnTo>
                    <a:lnTo>
                      <a:pt x="2216" y="135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34" y="67"/>
                    </a:lnTo>
                    <a:moveTo>
                      <a:pt x="2250" y="67"/>
                    </a:moveTo>
                    <a:lnTo>
                      <a:pt x="2250" y="67"/>
                    </a:lnTo>
                    <a:lnTo>
                      <a:pt x="2216" y="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1" name="Freeform 31"/>
              <p:cNvSpPr>
                <a:spLocks noEditPoints="1"/>
              </p:cNvSpPr>
              <p:nvPr/>
            </p:nvSpPr>
            <p:spPr bwMode="auto">
              <a:xfrm>
                <a:off x="6296025" y="5087938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4"/>
                  </a:cxn>
                  <a:cxn ang="0">
                    <a:pos x="15" y="58"/>
                  </a:cxn>
                  <a:cxn ang="0">
                    <a:pos x="19" y="86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40"/>
                      <a:pt x="77" y="55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8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2"/>
                    </a:cubicBezTo>
                    <a:cubicBezTo>
                      <a:pt x="60" y="85"/>
                      <a:pt x="62" y="73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6"/>
                      <a:pt x="21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6"/>
                      <a:pt x="29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2" name="Freeform 32"/>
              <p:cNvSpPr>
                <a:spLocks/>
              </p:cNvSpPr>
              <p:nvPr/>
            </p:nvSpPr>
            <p:spPr bwMode="auto">
              <a:xfrm>
                <a:off x="6389688" y="5178425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3" name="Freeform 33"/>
              <p:cNvSpPr>
                <a:spLocks/>
              </p:cNvSpPr>
              <p:nvPr/>
            </p:nvSpPr>
            <p:spPr bwMode="auto">
              <a:xfrm>
                <a:off x="6424613" y="5087938"/>
                <a:ext cx="73025" cy="106363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111"/>
                  </a:cxn>
                  <a:cxn ang="0">
                    <a:pos x="6" y="86"/>
                  </a:cxn>
                  <a:cxn ang="0">
                    <a:pos x="26" y="67"/>
                  </a:cxn>
                  <a:cxn ang="0">
                    <a:pos x="41" y="58"/>
                  </a:cxn>
                  <a:cxn ang="0">
                    <a:pos x="55" y="48"/>
                  </a:cxn>
                  <a:cxn ang="0">
                    <a:pos x="61" y="34"/>
                  </a:cxn>
                  <a:cxn ang="0">
                    <a:pos x="55" y="18"/>
                  </a:cxn>
                  <a:cxn ang="0">
                    <a:pos x="40" y="12"/>
                  </a:cxn>
                  <a:cxn ang="0">
                    <a:pos x="20" y="23"/>
                  </a:cxn>
                  <a:cxn ang="0">
                    <a:pos x="17" y="39"/>
                  </a:cxn>
                  <a:cxn ang="0">
                    <a:pos x="2" y="39"/>
                  </a:cxn>
                  <a:cxn ang="0">
                    <a:pos x="8" y="16"/>
                  </a:cxn>
                  <a:cxn ang="0">
                    <a:pos x="40" y="0"/>
                  </a:cxn>
                  <a:cxn ang="0">
                    <a:pos x="68" y="10"/>
                  </a:cxn>
                  <a:cxn ang="0">
                    <a:pos x="77" y="33"/>
                  </a:cxn>
                  <a:cxn ang="0">
                    <a:pos x="67" y="56"/>
                  </a:cxn>
                  <a:cxn ang="0">
                    <a:pos x="48" y="69"/>
                  </a:cxn>
                  <a:cxn ang="0">
                    <a:pos x="37" y="75"/>
                  </a:cxn>
                  <a:cxn ang="0">
                    <a:pos x="25" y="83"/>
                  </a:cxn>
                  <a:cxn ang="0">
                    <a:pos x="15" y="98"/>
                  </a:cxn>
                  <a:cxn ang="0">
                    <a:pos x="76" y="98"/>
                  </a:cxn>
                  <a:cxn ang="0">
                    <a:pos x="76" y="111"/>
                  </a:cxn>
                  <a:cxn ang="0">
                    <a:pos x="0" y="111"/>
                  </a:cxn>
                </a:cxnLst>
                <a:rect l="0" t="0" r="r" b="b"/>
                <a:pathLst>
                  <a:path w="77" h="111">
                    <a:moveTo>
                      <a:pt x="0" y="111"/>
                    </a:moveTo>
                    <a:lnTo>
                      <a:pt x="0" y="111"/>
                    </a:lnTo>
                    <a:cubicBezTo>
                      <a:pt x="0" y="102"/>
                      <a:pt x="2" y="93"/>
                      <a:pt x="6" y="86"/>
                    </a:cubicBezTo>
                    <a:cubicBezTo>
                      <a:pt x="9" y="79"/>
                      <a:pt x="16" y="73"/>
                      <a:pt x="26" y="67"/>
                    </a:cubicBezTo>
                    <a:lnTo>
                      <a:pt x="41" y="58"/>
                    </a:lnTo>
                    <a:cubicBezTo>
                      <a:pt x="47" y="54"/>
                      <a:pt x="52" y="51"/>
                      <a:pt x="55" y="48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1" y="27"/>
                      <a:pt x="59" y="22"/>
                      <a:pt x="55" y="18"/>
                    </a:cubicBezTo>
                    <a:cubicBezTo>
                      <a:pt x="51" y="14"/>
                      <a:pt x="46" y="12"/>
                      <a:pt x="40" y="12"/>
                    </a:cubicBezTo>
                    <a:cubicBezTo>
                      <a:pt x="30" y="12"/>
                      <a:pt x="24" y="16"/>
                      <a:pt x="20" y="23"/>
                    </a:cubicBezTo>
                    <a:cubicBezTo>
                      <a:pt x="18" y="27"/>
                      <a:pt x="17" y="33"/>
                      <a:pt x="17" y="39"/>
                    </a:cubicBezTo>
                    <a:lnTo>
                      <a:pt x="2" y="39"/>
                    </a:lnTo>
                    <a:cubicBezTo>
                      <a:pt x="3" y="30"/>
                      <a:pt x="4" y="22"/>
                      <a:pt x="8" y="16"/>
                    </a:cubicBezTo>
                    <a:cubicBezTo>
                      <a:pt x="14" y="5"/>
                      <a:pt x="25" y="0"/>
                      <a:pt x="40" y="0"/>
                    </a:cubicBezTo>
                    <a:cubicBezTo>
                      <a:pt x="53" y="0"/>
                      <a:pt x="62" y="3"/>
                      <a:pt x="68" y="10"/>
                    </a:cubicBezTo>
                    <a:cubicBezTo>
                      <a:pt x="74" y="17"/>
                      <a:pt x="77" y="25"/>
                      <a:pt x="77" y="33"/>
                    </a:cubicBezTo>
                    <a:cubicBezTo>
                      <a:pt x="77" y="42"/>
                      <a:pt x="73" y="49"/>
                      <a:pt x="67" y="56"/>
                    </a:cubicBezTo>
                    <a:cubicBezTo>
                      <a:pt x="64" y="59"/>
                      <a:pt x="57" y="64"/>
                      <a:pt x="48" y="69"/>
                    </a:cubicBezTo>
                    <a:lnTo>
                      <a:pt x="37" y="75"/>
                    </a:lnTo>
                    <a:cubicBezTo>
                      <a:pt x="32" y="78"/>
                      <a:pt x="28" y="80"/>
                      <a:pt x="25" y="83"/>
                    </a:cubicBezTo>
                    <a:cubicBezTo>
                      <a:pt x="20" y="88"/>
                      <a:pt x="17" y="93"/>
                      <a:pt x="15" y="98"/>
                    </a:cubicBezTo>
                    <a:lnTo>
                      <a:pt x="76" y="98"/>
                    </a:lnTo>
                    <a:lnTo>
                      <a:pt x="76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4" name="Freeform 34"/>
              <p:cNvSpPr>
                <a:spLocks noEditPoints="1"/>
              </p:cNvSpPr>
              <p:nvPr/>
            </p:nvSpPr>
            <p:spPr bwMode="auto">
              <a:xfrm>
                <a:off x="6540500" y="4811713"/>
                <a:ext cx="2152650" cy="261938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34" y="272"/>
                  </a:cxn>
                  <a:cxn ang="0">
                    <a:pos x="2250" y="272"/>
                  </a:cxn>
                  <a:cxn ang="0">
                    <a:pos x="2250" y="272"/>
                  </a:cxn>
                  <a:cxn ang="0">
                    <a:pos x="2216" y="272"/>
                  </a:cxn>
                  <a:cxn ang="0">
                    <a:pos x="0" y="204"/>
                  </a:cxn>
                  <a:cxn ang="0">
                    <a:pos x="0" y="204"/>
                  </a:cxn>
                  <a:cxn ang="0">
                    <a:pos x="34" y="204"/>
                  </a:cxn>
                  <a:cxn ang="0">
                    <a:pos x="2250" y="204"/>
                  </a:cxn>
                  <a:cxn ang="0">
                    <a:pos x="2250" y="204"/>
                  </a:cxn>
                  <a:cxn ang="0">
                    <a:pos x="2216" y="204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34" y="136"/>
                  </a:cxn>
                  <a:cxn ang="0">
                    <a:pos x="2250" y="136"/>
                  </a:cxn>
                  <a:cxn ang="0">
                    <a:pos x="2250" y="136"/>
                  </a:cxn>
                  <a:cxn ang="0">
                    <a:pos x="2216" y="13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34" y="68"/>
                  </a:cxn>
                  <a:cxn ang="0">
                    <a:pos x="2250" y="68"/>
                  </a:cxn>
                  <a:cxn ang="0">
                    <a:pos x="2250" y="68"/>
                  </a:cxn>
                  <a:cxn ang="0">
                    <a:pos x="2216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34" y="272"/>
                    </a:lnTo>
                    <a:moveTo>
                      <a:pt x="2250" y="272"/>
                    </a:moveTo>
                    <a:lnTo>
                      <a:pt x="2250" y="272"/>
                    </a:lnTo>
                    <a:lnTo>
                      <a:pt x="2216" y="272"/>
                    </a:lnTo>
                    <a:moveTo>
                      <a:pt x="0" y="204"/>
                    </a:moveTo>
                    <a:lnTo>
                      <a:pt x="0" y="204"/>
                    </a:lnTo>
                    <a:lnTo>
                      <a:pt x="34" y="204"/>
                    </a:lnTo>
                    <a:moveTo>
                      <a:pt x="2250" y="204"/>
                    </a:moveTo>
                    <a:lnTo>
                      <a:pt x="2250" y="204"/>
                    </a:lnTo>
                    <a:lnTo>
                      <a:pt x="2216" y="204"/>
                    </a:lnTo>
                    <a:moveTo>
                      <a:pt x="0" y="136"/>
                    </a:moveTo>
                    <a:lnTo>
                      <a:pt x="0" y="136"/>
                    </a:lnTo>
                    <a:lnTo>
                      <a:pt x="34" y="136"/>
                    </a:lnTo>
                    <a:moveTo>
                      <a:pt x="2250" y="136"/>
                    </a:moveTo>
                    <a:lnTo>
                      <a:pt x="2250" y="136"/>
                    </a:lnTo>
                    <a:lnTo>
                      <a:pt x="2216" y="136"/>
                    </a:lnTo>
                    <a:moveTo>
                      <a:pt x="0" y="68"/>
                    </a:moveTo>
                    <a:lnTo>
                      <a:pt x="0" y="68"/>
                    </a:lnTo>
                    <a:lnTo>
                      <a:pt x="34" y="68"/>
                    </a:lnTo>
                    <a:moveTo>
                      <a:pt x="2250" y="68"/>
                    </a:moveTo>
                    <a:lnTo>
                      <a:pt x="2250" y="68"/>
                    </a:lnTo>
                    <a:lnTo>
                      <a:pt x="2216" y="68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5" name="Freeform 35"/>
              <p:cNvSpPr>
                <a:spLocks noEditPoints="1"/>
              </p:cNvSpPr>
              <p:nvPr/>
            </p:nvSpPr>
            <p:spPr bwMode="auto">
              <a:xfrm>
                <a:off x="6296025" y="4762500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4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40"/>
                      <a:pt x="77" y="56"/>
                    </a:cubicBezTo>
                    <a:cubicBezTo>
                      <a:pt x="77" y="71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9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5"/>
                      <a:pt x="5" y="25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8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4"/>
                    </a:cubicBezTo>
                    <a:cubicBezTo>
                      <a:pt x="17" y="32"/>
                      <a:pt x="15" y="43"/>
                      <a:pt x="15" y="59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6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6" name="Freeform 36"/>
              <p:cNvSpPr>
                <a:spLocks/>
              </p:cNvSpPr>
              <p:nvPr/>
            </p:nvSpPr>
            <p:spPr bwMode="auto">
              <a:xfrm>
                <a:off x="6389688" y="485298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7" name="Freeform 37"/>
              <p:cNvSpPr>
                <a:spLocks/>
              </p:cNvSpPr>
              <p:nvPr/>
            </p:nvSpPr>
            <p:spPr bwMode="auto">
              <a:xfrm>
                <a:off x="6423025" y="4762500"/>
                <a:ext cx="74613" cy="109538"/>
              </a:xfrm>
              <a:custGeom>
                <a:avLst/>
                <a:gdLst/>
                <a:ahLst/>
                <a:cxnLst>
                  <a:cxn ang="0">
                    <a:pos x="37" y="114"/>
                  </a:cxn>
                  <a:cxn ang="0">
                    <a:pos x="37" y="114"/>
                  </a:cxn>
                  <a:cxn ang="0">
                    <a:pos x="8" y="104"/>
                  </a:cxn>
                  <a:cxn ang="0">
                    <a:pos x="0" y="77"/>
                  </a:cxn>
                  <a:cxn ang="0">
                    <a:pos x="14" y="77"/>
                  </a:cxn>
                  <a:cxn ang="0">
                    <a:pos x="18" y="93"/>
                  </a:cxn>
                  <a:cxn ang="0">
                    <a:pos x="38" y="102"/>
                  </a:cxn>
                  <a:cxn ang="0">
                    <a:pos x="56" y="96"/>
                  </a:cxn>
                  <a:cxn ang="0">
                    <a:pos x="62" y="80"/>
                  </a:cxn>
                  <a:cxn ang="0">
                    <a:pos x="55" y="64"/>
                  </a:cxn>
                  <a:cxn ang="0">
                    <a:pos x="36" y="60"/>
                  </a:cxn>
                  <a:cxn ang="0">
                    <a:pos x="33" y="60"/>
                  </a:cxn>
                  <a:cxn ang="0">
                    <a:pos x="30" y="60"/>
                  </a:cxn>
                  <a:cxn ang="0">
                    <a:pos x="30" y="48"/>
                  </a:cxn>
                  <a:cxn ang="0">
                    <a:pos x="34" y="48"/>
                  </a:cxn>
                  <a:cxn ang="0">
                    <a:pos x="37" y="48"/>
                  </a:cxn>
                  <a:cxn ang="0">
                    <a:pos x="50" y="46"/>
                  </a:cxn>
                  <a:cxn ang="0">
                    <a:pos x="58" y="30"/>
                  </a:cxn>
                  <a:cxn ang="0">
                    <a:pos x="53" y="17"/>
                  </a:cxn>
                  <a:cxn ang="0">
                    <a:pos x="39" y="13"/>
                  </a:cxn>
                  <a:cxn ang="0">
                    <a:pos x="20" y="22"/>
                  </a:cxn>
                  <a:cxn ang="0">
                    <a:pos x="16" y="37"/>
                  </a:cxn>
                  <a:cxn ang="0">
                    <a:pos x="2" y="37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64" y="8"/>
                  </a:cxn>
                  <a:cxn ang="0">
                    <a:pos x="73" y="29"/>
                  </a:cxn>
                  <a:cxn ang="0">
                    <a:pos x="67" y="46"/>
                  </a:cxn>
                  <a:cxn ang="0">
                    <a:pos x="59" y="52"/>
                  </a:cxn>
                  <a:cxn ang="0">
                    <a:pos x="72" y="62"/>
                  </a:cxn>
                  <a:cxn ang="0">
                    <a:pos x="77" y="78"/>
                  </a:cxn>
                  <a:cxn ang="0">
                    <a:pos x="67" y="104"/>
                  </a:cxn>
                  <a:cxn ang="0">
                    <a:pos x="37" y="114"/>
                  </a:cxn>
                  <a:cxn ang="0">
                    <a:pos x="37" y="114"/>
                  </a:cxn>
                </a:cxnLst>
                <a:rect l="0" t="0" r="r" b="b"/>
                <a:pathLst>
                  <a:path w="77" h="114">
                    <a:moveTo>
                      <a:pt x="37" y="114"/>
                    </a:moveTo>
                    <a:lnTo>
                      <a:pt x="37" y="114"/>
                    </a:lnTo>
                    <a:cubicBezTo>
                      <a:pt x="24" y="114"/>
                      <a:pt x="14" y="111"/>
                      <a:pt x="8" y="104"/>
                    </a:cubicBezTo>
                    <a:cubicBezTo>
                      <a:pt x="3" y="96"/>
                      <a:pt x="0" y="87"/>
                      <a:pt x="0" y="77"/>
                    </a:cubicBezTo>
                    <a:lnTo>
                      <a:pt x="14" y="77"/>
                    </a:lnTo>
                    <a:cubicBezTo>
                      <a:pt x="15" y="84"/>
                      <a:pt x="16" y="90"/>
                      <a:pt x="18" y="93"/>
                    </a:cubicBezTo>
                    <a:cubicBezTo>
                      <a:pt x="22" y="99"/>
                      <a:pt x="28" y="102"/>
                      <a:pt x="38" y="102"/>
                    </a:cubicBezTo>
                    <a:cubicBezTo>
                      <a:pt x="45" y="102"/>
                      <a:pt x="51" y="100"/>
                      <a:pt x="56" y="96"/>
                    </a:cubicBezTo>
                    <a:cubicBezTo>
                      <a:pt x="60" y="92"/>
                      <a:pt x="62" y="87"/>
                      <a:pt x="62" y="80"/>
                    </a:cubicBezTo>
                    <a:cubicBezTo>
                      <a:pt x="62" y="73"/>
                      <a:pt x="60" y="67"/>
                      <a:pt x="55" y="64"/>
                    </a:cubicBezTo>
                    <a:cubicBezTo>
                      <a:pt x="50" y="61"/>
                      <a:pt x="44" y="60"/>
                      <a:pt x="36" y="60"/>
                    </a:cubicBezTo>
                    <a:cubicBezTo>
                      <a:pt x="35" y="60"/>
                      <a:pt x="34" y="60"/>
                      <a:pt x="33" y="60"/>
                    </a:cubicBezTo>
                    <a:cubicBezTo>
                      <a:pt x="32" y="60"/>
                      <a:pt x="31" y="60"/>
                      <a:pt x="30" y="60"/>
                    </a:cubicBezTo>
                    <a:lnTo>
                      <a:pt x="30" y="48"/>
                    </a:lnTo>
                    <a:cubicBezTo>
                      <a:pt x="31" y="48"/>
                      <a:pt x="33" y="48"/>
                      <a:pt x="34" y="48"/>
                    </a:cubicBezTo>
                    <a:cubicBezTo>
                      <a:pt x="35" y="48"/>
                      <a:pt x="36" y="48"/>
                      <a:pt x="37" y="48"/>
                    </a:cubicBezTo>
                    <a:cubicBezTo>
                      <a:pt x="42" y="48"/>
                      <a:pt x="46" y="47"/>
                      <a:pt x="50" y="46"/>
                    </a:cubicBezTo>
                    <a:cubicBezTo>
                      <a:pt x="56" y="43"/>
                      <a:pt x="58" y="37"/>
                      <a:pt x="58" y="30"/>
                    </a:cubicBezTo>
                    <a:cubicBezTo>
                      <a:pt x="58" y="24"/>
                      <a:pt x="57" y="20"/>
                      <a:pt x="53" y="17"/>
                    </a:cubicBezTo>
                    <a:cubicBezTo>
                      <a:pt x="49" y="14"/>
                      <a:pt x="44" y="13"/>
                      <a:pt x="39" y="13"/>
                    </a:cubicBezTo>
                    <a:cubicBezTo>
                      <a:pt x="30" y="13"/>
                      <a:pt x="23" y="16"/>
                      <a:pt x="20" y="22"/>
                    </a:cubicBezTo>
                    <a:cubicBezTo>
                      <a:pt x="18" y="25"/>
                      <a:pt x="16" y="30"/>
                      <a:pt x="16" y="37"/>
                    </a:cubicBezTo>
                    <a:lnTo>
                      <a:pt x="2" y="37"/>
                    </a:lnTo>
                    <a:cubicBezTo>
                      <a:pt x="2" y="28"/>
                      <a:pt x="4" y="21"/>
                      <a:pt x="7" y="16"/>
                    </a:cubicBezTo>
                    <a:cubicBezTo>
                      <a:pt x="13" y="5"/>
                      <a:pt x="23" y="0"/>
                      <a:pt x="37" y="0"/>
                    </a:cubicBezTo>
                    <a:cubicBezTo>
                      <a:pt x="49" y="0"/>
                      <a:pt x="57" y="3"/>
                      <a:pt x="64" y="8"/>
                    </a:cubicBezTo>
                    <a:cubicBezTo>
                      <a:pt x="70" y="13"/>
                      <a:pt x="73" y="20"/>
                      <a:pt x="73" y="29"/>
                    </a:cubicBezTo>
                    <a:cubicBezTo>
                      <a:pt x="73" y="36"/>
                      <a:pt x="71" y="42"/>
                      <a:pt x="67" y="46"/>
                    </a:cubicBezTo>
                    <a:cubicBezTo>
                      <a:pt x="65" y="49"/>
                      <a:pt x="62" y="51"/>
                      <a:pt x="59" y="52"/>
                    </a:cubicBezTo>
                    <a:cubicBezTo>
                      <a:pt x="64" y="54"/>
                      <a:pt x="69" y="57"/>
                      <a:pt x="72" y="62"/>
                    </a:cubicBezTo>
                    <a:cubicBezTo>
                      <a:pt x="76" y="66"/>
                      <a:pt x="77" y="72"/>
                      <a:pt x="77" y="78"/>
                    </a:cubicBezTo>
                    <a:cubicBezTo>
                      <a:pt x="77" y="89"/>
                      <a:pt x="74" y="98"/>
                      <a:pt x="67" y="104"/>
                    </a:cubicBezTo>
                    <a:cubicBezTo>
                      <a:pt x="60" y="111"/>
                      <a:pt x="50" y="114"/>
                      <a:pt x="37" y="114"/>
                    </a:cubicBez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8" name="Freeform 38"/>
              <p:cNvSpPr>
                <a:spLocks noEditPoints="1"/>
              </p:cNvSpPr>
              <p:nvPr/>
            </p:nvSpPr>
            <p:spPr bwMode="auto">
              <a:xfrm>
                <a:off x="6540500" y="4489450"/>
                <a:ext cx="2152650" cy="258763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2"/>
                  </a:cxn>
                  <a:cxn ang="0">
                    <a:pos x="0" y="202"/>
                  </a:cxn>
                  <a:cxn ang="0">
                    <a:pos x="34" y="202"/>
                  </a:cxn>
                  <a:cxn ang="0">
                    <a:pos x="2250" y="202"/>
                  </a:cxn>
                  <a:cxn ang="0">
                    <a:pos x="2250" y="202"/>
                  </a:cxn>
                  <a:cxn ang="0">
                    <a:pos x="2216" y="202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34" y="134"/>
                  </a:cxn>
                  <a:cxn ang="0">
                    <a:pos x="2250" y="134"/>
                  </a:cxn>
                  <a:cxn ang="0">
                    <a:pos x="2250" y="134"/>
                  </a:cxn>
                  <a:cxn ang="0">
                    <a:pos x="2216" y="134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34" y="66"/>
                  </a:cxn>
                  <a:cxn ang="0">
                    <a:pos x="2250" y="66"/>
                  </a:cxn>
                  <a:cxn ang="0">
                    <a:pos x="2250" y="66"/>
                  </a:cxn>
                  <a:cxn ang="0">
                    <a:pos x="2216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2"/>
                    </a:moveTo>
                    <a:lnTo>
                      <a:pt x="0" y="202"/>
                    </a:lnTo>
                    <a:lnTo>
                      <a:pt x="34" y="202"/>
                    </a:lnTo>
                    <a:moveTo>
                      <a:pt x="2250" y="202"/>
                    </a:moveTo>
                    <a:lnTo>
                      <a:pt x="2250" y="202"/>
                    </a:lnTo>
                    <a:lnTo>
                      <a:pt x="2216" y="202"/>
                    </a:lnTo>
                    <a:moveTo>
                      <a:pt x="0" y="134"/>
                    </a:moveTo>
                    <a:lnTo>
                      <a:pt x="0" y="134"/>
                    </a:lnTo>
                    <a:lnTo>
                      <a:pt x="34" y="134"/>
                    </a:lnTo>
                    <a:moveTo>
                      <a:pt x="2250" y="134"/>
                    </a:moveTo>
                    <a:lnTo>
                      <a:pt x="2250" y="134"/>
                    </a:lnTo>
                    <a:lnTo>
                      <a:pt x="2216" y="134"/>
                    </a:lnTo>
                    <a:moveTo>
                      <a:pt x="0" y="66"/>
                    </a:moveTo>
                    <a:lnTo>
                      <a:pt x="0" y="66"/>
                    </a:lnTo>
                    <a:lnTo>
                      <a:pt x="34" y="66"/>
                    </a:lnTo>
                    <a:moveTo>
                      <a:pt x="2250" y="66"/>
                    </a:moveTo>
                    <a:lnTo>
                      <a:pt x="2250" y="66"/>
                    </a:lnTo>
                    <a:lnTo>
                      <a:pt x="2216" y="66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89" name="Freeform 39"/>
              <p:cNvSpPr>
                <a:spLocks noEditPoints="1"/>
              </p:cNvSpPr>
              <p:nvPr/>
            </p:nvSpPr>
            <p:spPr bwMode="auto">
              <a:xfrm>
                <a:off x="6296025" y="4438650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8"/>
                  </a:cxn>
                  <a:cxn ang="0">
                    <a:pos x="77" y="56"/>
                  </a:cxn>
                  <a:cxn ang="0">
                    <a:pos x="70" y="93"/>
                  </a:cxn>
                  <a:cxn ang="0">
                    <a:pos x="38" y="115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6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3"/>
                  </a:cxn>
                  <a:cxn ang="0">
                    <a:pos x="21" y="25"/>
                  </a:cxn>
                  <a:cxn ang="0">
                    <a:pos x="15" y="59"/>
                  </a:cxn>
                  <a:cxn ang="0">
                    <a:pos x="19" y="86"/>
                  </a:cxn>
                  <a:cxn ang="0">
                    <a:pos x="38" y="102"/>
                  </a:cxn>
                  <a:cxn ang="0">
                    <a:pos x="38" y="102"/>
                  </a:cxn>
                </a:cxnLst>
                <a:rect l="0" t="0" r="r" b="b"/>
                <a:pathLst>
                  <a:path w="77" h="115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8"/>
                    </a:cubicBezTo>
                    <a:cubicBezTo>
                      <a:pt x="75" y="27"/>
                      <a:pt x="77" y="40"/>
                      <a:pt x="77" y="56"/>
                    </a:cubicBezTo>
                    <a:cubicBezTo>
                      <a:pt x="77" y="71"/>
                      <a:pt x="75" y="84"/>
                      <a:pt x="70" y="93"/>
                    </a:cubicBezTo>
                    <a:cubicBezTo>
                      <a:pt x="64" y="108"/>
                      <a:pt x="53" y="115"/>
                      <a:pt x="38" y="115"/>
                    </a:cubicBezTo>
                    <a:cubicBezTo>
                      <a:pt x="25" y="115"/>
                      <a:pt x="15" y="109"/>
                      <a:pt x="8" y="97"/>
                    </a:cubicBezTo>
                    <a:cubicBezTo>
                      <a:pt x="3" y="88"/>
                      <a:pt x="0" y="75"/>
                      <a:pt x="0" y="58"/>
                    </a:cubicBezTo>
                    <a:cubicBezTo>
                      <a:pt x="0" y="46"/>
                      <a:pt x="2" y="35"/>
                      <a:pt x="5" y="26"/>
                    </a:cubicBezTo>
                    <a:cubicBezTo>
                      <a:pt x="11" y="9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2"/>
                    </a:moveTo>
                    <a:lnTo>
                      <a:pt x="38" y="102"/>
                    </a:lnTo>
                    <a:cubicBezTo>
                      <a:pt x="45" y="102"/>
                      <a:pt x="51" y="99"/>
                      <a:pt x="55" y="92"/>
                    </a:cubicBezTo>
                    <a:cubicBezTo>
                      <a:pt x="60" y="86"/>
                      <a:pt x="62" y="74"/>
                      <a:pt x="62" y="56"/>
                    </a:cubicBezTo>
                    <a:cubicBezTo>
                      <a:pt x="62" y="44"/>
                      <a:pt x="60" y="33"/>
                      <a:pt x="57" y="25"/>
                    </a:cubicBezTo>
                    <a:cubicBezTo>
                      <a:pt x="54" y="17"/>
                      <a:pt x="48" y="13"/>
                      <a:pt x="39" y="13"/>
                    </a:cubicBezTo>
                    <a:cubicBezTo>
                      <a:pt x="31" y="13"/>
                      <a:pt x="25" y="17"/>
                      <a:pt x="21" y="25"/>
                    </a:cubicBezTo>
                    <a:cubicBezTo>
                      <a:pt x="17" y="32"/>
                      <a:pt x="15" y="44"/>
                      <a:pt x="15" y="59"/>
                    </a:cubicBezTo>
                    <a:cubicBezTo>
                      <a:pt x="15" y="70"/>
                      <a:pt x="17" y="79"/>
                      <a:pt x="19" y="86"/>
                    </a:cubicBezTo>
                    <a:cubicBezTo>
                      <a:pt x="23" y="97"/>
                      <a:pt x="29" y="102"/>
                      <a:pt x="38" y="102"/>
                    </a:cubicBez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0" name="Freeform 40"/>
              <p:cNvSpPr>
                <a:spLocks/>
              </p:cNvSpPr>
              <p:nvPr/>
            </p:nvSpPr>
            <p:spPr bwMode="auto">
              <a:xfrm>
                <a:off x="6389688" y="4529138"/>
                <a:ext cx="158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1" name="Freeform 41"/>
              <p:cNvSpPr>
                <a:spLocks noEditPoints="1"/>
              </p:cNvSpPr>
              <p:nvPr/>
            </p:nvSpPr>
            <p:spPr bwMode="auto">
              <a:xfrm>
                <a:off x="6423025" y="4438650"/>
                <a:ext cx="76200" cy="107950"/>
              </a:xfrm>
              <a:custGeom>
                <a:avLst/>
                <a:gdLst/>
                <a:ahLst/>
                <a:cxnLst>
                  <a:cxn ang="0">
                    <a:pos x="48" y="72"/>
                  </a:cxn>
                  <a:cxn ang="0">
                    <a:pos x="48" y="72"/>
                  </a:cxn>
                  <a:cxn ang="0">
                    <a:pos x="48" y="22"/>
                  </a:cxn>
                  <a:cxn ang="0">
                    <a:pos x="13" y="72"/>
                  </a:cxn>
                  <a:cxn ang="0">
                    <a:pos x="48" y="72"/>
                  </a:cxn>
                  <a:cxn ang="0">
                    <a:pos x="49" y="112"/>
                  </a:cxn>
                  <a:cxn ang="0">
                    <a:pos x="49" y="112"/>
                  </a:cxn>
                  <a:cxn ang="0">
                    <a:pos x="49" y="84"/>
                  </a:cxn>
                  <a:cxn ang="0">
                    <a:pos x="0" y="84"/>
                  </a:cxn>
                  <a:cxn ang="0">
                    <a:pos x="0" y="71"/>
                  </a:cxn>
                  <a:cxn ang="0">
                    <a:pos x="51" y="0"/>
                  </a:cxn>
                  <a:cxn ang="0">
                    <a:pos x="63" y="0"/>
                  </a:cxn>
                  <a:cxn ang="0">
                    <a:pos x="63" y="72"/>
                  </a:cxn>
                  <a:cxn ang="0">
                    <a:pos x="79" y="72"/>
                  </a:cxn>
                  <a:cxn ang="0">
                    <a:pos x="79" y="84"/>
                  </a:cxn>
                  <a:cxn ang="0">
                    <a:pos x="63" y="84"/>
                  </a:cxn>
                  <a:cxn ang="0">
                    <a:pos x="63" y="112"/>
                  </a:cxn>
                  <a:cxn ang="0">
                    <a:pos x="49" y="112"/>
                  </a:cxn>
                </a:cxnLst>
                <a:rect l="0" t="0" r="r" b="b"/>
                <a:pathLst>
                  <a:path w="79" h="112">
                    <a:moveTo>
                      <a:pt x="48" y="72"/>
                    </a:moveTo>
                    <a:lnTo>
                      <a:pt x="48" y="72"/>
                    </a:lnTo>
                    <a:lnTo>
                      <a:pt x="48" y="22"/>
                    </a:lnTo>
                    <a:lnTo>
                      <a:pt x="13" y="72"/>
                    </a:lnTo>
                    <a:lnTo>
                      <a:pt x="48" y="72"/>
                    </a:lnTo>
                    <a:close/>
                    <a:moveTo>
                      <a:pt x="49" y="112"/>
                    </a:moveTo>
                    <a:lnTo>
                      <a:pt x="49" y="112"/>
                    </a:lnTo>
                    <a:lnTo>
                      <a:pt x="49" y="84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63" y="72"/>
                    </a:lnTo>
                    <a:lnTo>
                      <a:pt x="79" y="72"/>
                    </a:lnTo>
                    <a:lnTo>
                      <a:pt x="79" y="84"/>
                    </a:lnTo>
                    <a:lnTo>
                      <a:pt x="63" y="84"/>
                    </a:lnTo>
                    <a:lnTo>
                      <a:pt x="63" y="112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2" name="Freeform 42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260350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0" y="270"/>
                  </a:cxn>
                  <a:cxn ang="0">
                    <a:pos x="34" y="270"/>
                  </a:cxn>
                  <a:cxn ang="0">
                    <a:pos x="2250" y="270"/>
                  </a:cxn>
                  <a:cxn ang="0">
                    <a:pos x="2250" y="270"/>
                  </a:cxn>
                  <a:cxn ang="0">
                    <a:pos x="2216" y="270"/>
                  </a:cxn>
                  <a:cxn ang="0">
                    <a:pos x="0" y="202"/>
                  </a:cxn>
                  <a:cxn ang="0">
                    <a:pos x="0" y="202"/>
                  </a:cxn>
                  <a:cxn ang="0">
                    <a:pos x="34" y="202"/>
                  </a:cxn>
                  <a:cxn ang="0">
                    <a:pos x="2250" y="202"/>
                  </a:cxn>
                  <a:cxn ang="0">
                    <a:pos x="2250" y="202"/>
                  </a:cxn>
                  <a:cxn ang="0">
                    <a:pos x="2216" y="202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34" y="134"/>
                  </a:cxn>
                  <a:cxn ang="0">
                    <a:pos x="2250" y="134"/>
                  </a:cxn>
                  <a:cxn ang="0">
                    <a:pos x="2250" y="134"/>
                  </a:cxn>
                  <a:cxn ang="0">
                    <a:pos x="2216" y="134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34" y="67"/>
                  </a:cxn>
                  <a:cxn ang="0">
                    <a:pos x="2250" y="67"/>
                  </a:cxn>
                  <a:cxn ang="0">
                    <a:pos x="2250" y="67"/>
                  </a:cxn>
                  <a:cxn ang="0">
                    <a:pos x="2216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21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2250" y="0"/>
                  </a:cxn>
                  <a:cxn ang="0">
                    <a:pos x="2250" y="0"/>
                  </a:cxn>
                  <a:cxn ang="0">
                    <a:pos x="2183" y="0"/>
                  </a:cxn>
                </a:cxnLst>
                <a:rect l="0" t="0" r="r" b="b"/>
                <a:pathLst>
                  <a:path w="2250" h="270">
                    <a:moveTo>
                      <a:pt x="0" y="270"/>
                    </a:moveTo>
                    <a:lnTo>
                      <a:pt x="0" y="270"/>
                    </a:lnTo>
                    <a:lnTo>
                      <a:pt x="34" y="270"/>
                    </a:lnTo>
                    <a:moveTo>
                      <a:pt x="2250" y="270"/>
                    </a:moveTo>
                    <a:lnTo>
                      <a:pt x="2250" y="270"/>
                    </a:lnTo>
                    <a:lnTo>
                      <a:pt x="2216" y="270"/>
                    </a:lnTo>
                    <a:moveTo>
                      <a:pt x="0" y="202"/>
                    </a:moveTo>
                    <a:lnTo>
                      <a:pt x="0" y="202"/>
                    </a:lnTo>
                    <a:lnTo>
                      <a:pt x="34" y="202"/>
                    </a:lnTo>
                    <a:moveTo>
                      <a:pt x="2250" y="202"/>
                    </a:moveTo>
                    <a:lnTo>
                      <a:pt x="2250" y="202"/>
                    </a:lnTo>
                    <a:lnTo>
                      <a:pt x="2216" y="202"/>
                    </a:lnTo>
                    <a:moveTo>
                      <a:pt x="0" y="134"/>
                    </a:moveTo>
                    <a:lnTo>
                      <a:pt x="0" y="134"/>
                    </a:lnTo>
                    <a:lnTo>
                      <a:pt x="34" y="134"/>
                    </a:lnTo>
                    <a:moveTo>
                      <a:pt x="2250" y="134"/>
                    </a:moveTo>
                    <a:lnTo>
                      <a:pt x="2250" y="134"/>
                    </a:lnTo>
                    <a:lnTo>
                      <a:pt x="2216" y="134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34" y="67"/>
                    </a:lnTo>
                    <a:moveTo>
                      <a:pt x="2250" y="67"/>
                    </a:moveTo>
                    <a:lnTo>
                      <a:pt x="2250" y="67"/>
                    </a:lnTo>
                    <a:lnTo>
                      <a:pt x="2216" y="6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216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67" y="0"/>
                    </a:lnTo>
                    <a:moveTo>
                      <a:pt x="2250" y="0"/>
                    </a:moveTo>
                    <a:lnTo>
                      <a:pt x="2250" y="0"/>
                    </a:lnTo>
                    <a:lnTo>
                      <a:pt x="2183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3" name="Freeform 43"/>
              <p:cNvSpPr>
                <a:spLocks noEditPoints="1"/>
              </p:cNvSpPr>
              <p:nvPr/>
            </p:nvSpPr>
            <p:spPr bwMode="auto">
              <a:xfrm>
                <a:off x="6296025" y="4114800"/>
                <a:ext cx="73025" cy="1095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70" y="17"/>
                  </a:cxn>
                  <a:cxn ang="0">
                    <a:pos x="77" y="55"/>
                  </a:cxn>
                  <a:cxn ang="0">
                    <a:pos x="70" y="93"/>
                  </a:cxn>
                  <a:cxn ang="0">
                    <a:pos x="38" y="114"/>
                  </a:cxn>
                  <a:cxn ang="0">
                    <a:pos x="8" y="97"/>
                  </a:cxn>
                  <a:cxn ang="0">
                    <a:pos x="0" y="58"/>
                  </a:cxn>
                  <a:cxn ang="0">
                    <a:pos x="5" y="25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1"/>
                  </a:cxn>
                  <a:cxn ang="0">
                    <a:pos x="38" y="101"/>
                  </a:cxn>
                  <a:cxn ang="0">
                    <a:pos x="55" y="92"/>
                  </a:cxn>
                  <a:cxn ang="0">
                    <a:pos x="62" y="56"/>
                  </a:cxn>
                  <a:cxn ang="0">
                    <a:pos x="57" y="25"/>
                  </a:cxn>
                  <a:cxn ang="0">
                    <a:pos x="39" y="12"/>
                  </a:cxn>
                  <a:cxn ang="0">
                    <a:pos x="21" y="24"/>
                  </a:cxn>
                  <a:cxn ang="0">
                    <a:pos x="15" y="58"/>
                  </a:cxn>
                  <a:cxn ang="0">
                    <a:pos x="19" y="85"/>
                  </a:cxn>
                  <a:cxn ang="0">
                    <a:pos x="38" y="101"/>
                  </a:cxn>
                  <a:cxn ang="0">
                    <a:pos x="38" y="101"/>
                  </a:cxn>
                </a:cxnLst>
                <a:rect l="0" t="0" r="r" b="b"/>
                <a:pathLst>
                  <a:path w="77" h="114">
                    <a:moveTo>
                      <a:pt x="38" y="0"/>
                    </a:moveTo>
                    <a:lnTo>
                      <a:pt x="38" y="0"/>
                    </a:lnTo>
                    <a:cubicBezTo>
                      <a:pt x="53" y="0"/>
                      <a:pt x="63" y="6"/>
                      <a:pt x="70" y="17"/>
                    </a:cubicBezTo>
                    <a:cubicBezTo>
                      <a:pt x="75" y="27"/>
                      <a:pt x="77" y="39"/>
                      <a:pt x="77" y="55"/>
                    </a:cubicBezTo>
                    <a:cubicBezTo>
                      <a:pt x="77" y="70"/>
                      <a:pt x="75" y="83"/>
                      <a:pt x="70" y="93"/>
                    </a:cubicBezTo>
                    <a:cubicBezTo>
                      <a:pt x="64" y="107"/>
                      <a:pt x="53" y="114"/>
                      <a:pt x="38" y="114"/>
                    </a:cubicBezTo>
                    <a:cubicBezTo>
                      <a:pt x="25" y="114"/>
                      <a:pt x="15" y="108"/>
                      <a:pt x="8" y="97"/>
                    </a:cubicBezTo>
                    <a:cubicBezTo>
                      <a:pt x="3" y="87"/>
                      <a:pt x="0" y="74"/>
                      <a:pt x="0" y="58"/>
                    </a:cubicBezTo>
                    <a:cubicBezTo>
                      <a:pt x="0" y="45"/>
                      <a:pt x="2" y="34"/>
                      <a:pt x="5" y="25"/>
                    </a:cubicBezTo>
                    <a:cubicBezTo>
                      <a:pt x="11" y="8"/>
                      <a:pt x="22" y="0"/>
                      <a:pt x="38" y="0"/>
                    </a:cubicBezTo>
                    <a:lnTo>
                      <a:pt x="38" y="0"/>
                    </a:lnTo>
                    <a:close/>
                    <a:moveTo>
                      <a:pt x="38" y="101"/>
                    </a:moveTo>
                    <a:lnTo>
                      <a:pt x="38" y="101"/>
                    </a:lnTo>
                    <a:cubicBezTo>
                      <a:pt x="45" y="101"/>
                      <a:pt x="51" y="98"/>
                      <a:pt x="55" y="92"/>
                    </a:cubicBezTo>
                    <a:cubicBezTo>
                      <a:pt x="60" y="85"/>
                      <a:pt x="62" y="73"/>
                      <a:pt x="62" y="56"/>
                    </a:cubicBezTo>
                    <a:cubicBezTo>
                      <a:pt x="62" y="43"/>
                      <a:pt x="60" y="33"/>
                      <a:pt x="57" y="25"/>
                    </a:cubicBezTo>
                    <a:cubicBezTo>
                      <a:pt x="54" y="16"/>
                      <a:pt x="48" y="12"/>
                      <a:pt x="39" y="12"/>
                    </a:cubicBezTo>
                    <a:cubicBezTo>
                      <a:pt x="31" y="12"/>
                      <a:pt x="25" y="16"/>
                      <a:pt x="21" y="24"/>
                    </a:cubicBezTo>
                    <a:cubicBezTo>
                      <a:pt x="17" y="32"/>
                      <a:pt x="15" y="43"/>
                      <a:pt x="15" y="58"/>
                    </a:cubicBezTo>
                    <a:cubicBezTo>
                      <a:pt x="15" y="69"/>
                      <a:pt x="17" y="79"/>
                      <a:pt x="19" y="85"/>
                    </a:cubicBezTo>
                    <a:cubicBezTo>
                      <a:pt x="23" y="96"/>
                      <a:pt x="29" y="101"/>
                      <a:pt x="38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4" name="Freeform 44"/>
              <p:cNvSpPr>
                <a:spLocks/>
              </p:cNvSpPr>
              <p:nvPr/>
            </p:nvSpPr>
            <p:spPr bwMode="auto">
              <a:xfrm>
                <a:off x="6389688" y="420528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5" name="Freeform 45"/>
              <p:cNvSpPr>
                <a:spLocks/>
              </p:cNvSpPr>
              <p:nvPr/>
            </p:nvSpPr>
            <p:spPr bwMode="auto">
              <a:xfrm>
                <a:off x="6424613" y="4116388"/>
                <a:ext cx="73025" cy="107950"/>
              </a:xfrm>
              <a:custGeom>
                <a:avLst/>
                <a:gdLst/>
                <a:ahLst/>
                <a:cxnLst>
                  <a:cxn ang="0">
                    <a:pos x="14" y="81"/>
                  </a:cxn>
                  <a:cxn ang="0">
                    <a:pos x="14" y="81"/>
                  </a:cxn>
                  <a:cxn ang="0">
                    <a:pos x="26" y="97"/>
                  </a:cxn>
                  <a:cxn ang="0">
                    <a:pos x="37" y="99"/>
                  </a:cxn>
                  <a:cxn ang="0">
                    <a:pos x="55" y="91"/>
                  </a:cxn>
                  <a:cxn ang="0">
                    <a:pos x="61" y="74"/>
                  </a:cxn>
                  <a:cxn ang="0">
                    <a:pos x="54" y="56"/>
                  </a:cxn>
                  <a:cxn ang="0">
                    <a:pos x="37" y="50"/>
                  </a:cxn>
                  <a:cxn ang="0">
                    <a:pos x="25" y="52"/>
                  </a:cxn>
                  <a:cxn ang="0">
                    <a:pos x="16" y="60"/>
                  </a:cxn>
                  <a:cxn ang="0">
                    <a:pos x="4" y="59"/>
                  </a:cxn>
                  <a:cxn ang="0">
                    <a:pos x="12" y="0"/>
                  </a:cxn>
                  <a:cxn ang="0">
                    <a:pos x="70" y="0"/>
                  </a:cxn>
                  <a:cxn ang="0">
                    <a:pos x="70" y="13"/>
                  </a:cxn>
                  <a:cxn ang="0">
                    <a:pos x="23" y="13"/>
                  </a:cxn>
                  <a:cxn ang="0">
                    <a:pos x="18" y="44"/>
                  </a:cxn>
                  <a:cxn ang="0">
                    <a:pos x="26" y="40"/>
                  </a:cxn>
                  <a:cxn ang="0">
                    <a:pos x="40" y="37"/>
                  </a:cxn>
                  <a:cxn ang="0">
                    <a:pos x="66" y="47"/>
                  </a:cxn>
                  <a:cxn ang="0">
                    <a:pos x="76" y="72"/>
                  </a:cxn>
                  <a:cxn ang="0">
                    <a:pos x="67" y="100"/>
                  </a:cxn>
                  <a:cxn ang="0">
                    <a:pos x="36" y="112"/>
                  </a:cxn>
                  <a:cxn ang="0">
                    <a:pos x="12" y="104"/>
                  </a:cxn>
                  <a:cxn ang="0">
                    <a:pos x="0" y="81"/>
                  </a:cxn>
                  <a:cxn ang="0">
                    <a:pos x="14" y="81"/>
                  </a:cxn>
                </a:cxnLst>
                <a:rect l="0" t="0" r="r" b="b"/>
                <a:pathLst>
                  <a:path w="76" h="112">
                    <a:moveTo>
                      <a:pt x="14" y="81"/>
                    </a:moveTo>
                    <a:lnTo>
                      <a:pt x="14" y="81"/>
                    </a:lnTo>
                    <a:cubicBezTo>
                      <a:pt x="15" y="89"/>
                      <a:pt x="19" y="94"/>
                      <a:pt x="26" y="97"/>
                    </a:cubicBezTo>
                    <a:cubicBezTo>
                      <a:pt x="29" y="99"/>
                      <a:pt x="33" y="99"/>
                      <a:pt x="37" y="99"/>
                    </a:cubicBezTo>
                    <a:cubicBezTo>
                      <a:pt x="45" y="99"/>
                      <a:pt x="51" y="97"/>
                      <a:pt x="55" y="91"/>
                    </a:cubicBezTo>
                    <a:cubicBezTo>
                      <a:pt x="59" y="86"/>
                      <a:pt x="61" y="80"/>
                      <a:pt x="61" y="74"/>
                    </a:cubicBezTo>
                    <a:cubicBezTo>
                      <a:pt x="61" y="66"/>
                      <a:pt x="59" y="60"/>
                      <a:pt x="54" y="56"/>
                    </a:cubicBezTo>
                    <a:cubicBezTo>
                      <a:pt x="50" y="52"/>
                      <a:pt x="44" y="50"/>
                      <a:pt x="37" y="50"/>
                    </a:cubicBezTo>
                    <a:cubicBezTo>
                      <a:pt x="32" y="50"/>
                      <a:pt x="28" y="50"/>
                      <a:pt x="25" y="52"/>
                    </a:cubicBezTo>
                    <a:cubicBezTo>
                      <a:pt x="21" y="54"/>
                      <a:pt x="18" y="57"/>
                      <a:pt x="16" y="60"/>
                    </a:cubicBezTo>
                    <a:lnTo>
                      <a:pt x="4" y="59"/>
                    </a:lnTo>
                    <a:lnTo>
                      <a:pt x="12" y="0"/>
                    </a:lnTo>
                    <a:lnTo>
                      <a:pt x="70" y="0"/>
                    </a:lnTo>
                    <a:lnTo>
                      <a:pt x="70" y="13"/>
                    </a:lnTo>
                    <a:lnTo>
                      <a:pt x="23" y="13"/>
                    </a:lnTo>
                    <a:lnTo>
                      <a:pt x="18" y="44"/>
                    </a:lnTo>
                    <a:cubicBezTo>
                      <a:pt x="21" y="42"/>
                      <a:pt x="23" y="41"/>
                      <a:pt x="26" y="40"/>
                    </a:cubicBezTo>
                    <a:cubicBezTo>
                      <a:pt x="30" y="38"/>
                      <a:pt x="34" y="37"/>
                      <a:pt x="40" y="37"/>
                    </a:cubicBezTo>
                    <a:cubicBezTo>
                      <a:pt x="50" y="37"/>
                      <a:pt x="59" y="40"/>
                      <a:pt x="66" y="47"/>
                    </a:cubicBezTo>
                    <a:cubicBezTo>
                      <a:pt x="73" y="53"/>
                      <a:pt x="76" y="62"/>
                      <a:pt x="76" y="72"/>
                    </a:cubicBezTo>
                    <a:cubicBezTo>
                      <a:pt x="76" y="82"/>
                      <a:pt x="73" y="92"/>
                      <a:pt x="67" y="100"/>
                    </a:cubicBezTo>
                    <a:cubicBezTo>
                      <a:pt x="60" y="108"/>
                      <a:pt x="50" y="112"/>
                      <a:pt x="36" y="112"/>
                    </a:cubicBezTo>
                    <a:cubicBezTo>
                      <a:pt x="27" y="112"/>
                      <a:pt x="19" y="109"/>
                      <a:pt x="12" y="104"/>
                    </a:cubicBezTo>
                    <a:cubicBezTo>
                      <a:pt x="5" y="99"/>
                      <a:pt x="1" y="91"/>
                      <a:pt x="0" y="81"/>
                    </a:cubicBez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6" name="Freeform 46"/>
              <p:cNvSpPr>
                <a:spLocks noEditPoints="1"/>
              </p:cNvSpPr>
              <p:nvPr/>
            </p:nvSpPr>
            <p:spPr bwMode="auto">
              <a:xfrm>
                <a:off x="6540500" y="4164013"/>
                <a:ext cx="2152650" cy="1624013"/>
              </a:xfrm>
              <a:custGeom>
                <a:avLst/>
                <a:gdLst/>
                <a:ahLst/>
                <a:cxnLst>
                  <a:cxn ang="0">
                    <a:pos x="0" y="1689"/>
                  </a:cxn>
                  <a:cxn ang="0">
                    <a:pos x="0" y="1689"/>
                  </a:cxn>
                  <a:cxn ang="0">
                    <a:pos x="2250" y="168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250" y="0"/>
                  </a:cxn>
                  <a:cxn ang="0">
                    <a:pos x="0" y="1689"/>
                  </a:cxn>
                  <a:cxn ang="0">
                    <a:pos x="0" y="1689"/>
                  </a:cxn>
                  <a:cxn ang="0">
                    <a:pos x="0" y="0"/>
                  </a:cxn>
                  <a:cxn ang="0">
                    <a:pos x="2250" y="1689"/>
                  </a:cxn>
                  <a:cxn ang="0">
                    <a:pos x="2250" y="1689"/>
                  </a:cxn>
                  <a:cxn ang="0">
                    <a:pos x="2250" y="0"/>
                  </a:cxn>
                  <a:cxn ang="0">
                    <a:pos x="200" y="1437"/>
                  </a:cxn>
                  <a:cxn ang="0">
                    <a:pos x="200" y="1437"/>
                  </a:cxn>
                  <a:cxn ang="0">
                    <a:pos x="708" y="1008"/>
                  </a:cxn>
                  <a:cxn ang="0">
                    <a:pos x="1277" y="430"/>
                  </a:cxn>
                  <a:cxn ang="0">
                    <a:pos x="1957" y="1049"/>
                  </a:cxn>
                </a:cxnLst>
                <a:rect l="0" t="0" r="r" b="b"/>
                <a:pathLst>
                  <a:path w="2250" h="1689">
                    <a:moveTo>
                      <a:pt x="0" y="1689"/>
                    </a:moveTo>
                    <a:lnTo>
                      <a:pt x="0" y="1689"/>
                    </a:lnTo>
                    <a:lnTo>
                      <a:pt x="2250" y="1689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2250" y="0"/>
                    </a:lnTo>
                    <a:moveTo>
                      <a:pt x="0" y="1689"/>
                    </a:moveTo>
                    <a:lnTo>
                      <a:pt x="0" y="1689"/>
                    </a:lnTo>
                    <a:lnTo>
                      <a:pt x="0" y="0"/>
                    </a:lnTo>
                    <a:moveTo>
                      <a:pt x="2250" y="1689"/>
                    </a:moveTo>
                    <a:lnTo>
                      <a:pt x="2250" y="1689"/>
                    </a:lnTo>
                    <a:lnTo>
                      <a:pt x="2250" y="0"/>
                    </a:lnTo>
                    <a:moveTo>
                      <a:pt x="200" y="1437"/>
                    </a:moveTo>
                    <a:lnTo>
                      <a:pt x="200" y="1437"/>
                    </a:lnTo>
                    <a:lnTo>
                      <a:pt x="708" y="1008"/>
                    </a:lnTo>
                    <a:lnTo>
                      <a:pt x="1277" y="430"/>
                    </a:lnTo>
                    <a:lnTo>
                      <a:pt x="1957" y="1049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7" name="Freeform 47"/>
              <p:cNvSpPr>
                <a:spLocks/>
              </p:cNvSpPr>
              <p:nvPr/>
            </p:nvSpPr>
            <p:spPr bwMode="auto">
              <a:xfrm>
                <a:off x="6719888" y="5532438"/>
                <a:ext cx="25400" cy="25400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13" y="27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cubicBezTo>
                      <a:pt x="27" y="21"/>
                      <a:pt x="21" y="27"/>
                      <a:pt x="13" y="27"/>
                    </a:cubicBezTo>
                    <a:cubicBezTo>
                      <a:pt x="6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8" name="Freeform 48"/>
              <p:cNvSpPr>
                <a:spLocks/>
              </p:cNvSpPr>
              <p:nvPr/>
            </p:nvSpPr>
            <p:spPr bwMode="auto">
              <a:xfrm>
                <a:off x="7205663" y="5119688"/>
                <a:ext cx="25400" cy="25400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13" y="27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cubicBezTo>
                      <a:pt x="27" y="21"/>
                      <a:pt x="21" y="27"/>
                      <a:pt x="13" y="27"/>
                    </a:cubicBezTo>
                    <a:cubicBezTo>
                      <a:pt x="6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899" name="Freeform 49"/>
              <p:cNvSpPr>
                <a:spLocks/>
              </p:cNvSpPr>
              <p:nvPr/>
            </p:nvSpPr>
            <p:spPr bwMode="auto">
              <a:xfrm>
                <a:off x="7750175" y="4565650"/>
                <a:ext cx="25400" cy="25400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6" y="13"/>
                  </a:cxn>
                  <a:cxn ang="0">
                    <a:pos x="13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6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0" name="Freeform 50"/>
              <p:cNvSpPr>
                <a:spLocks/>
              </p:cNvSpPr>
              <p:nvPr/>
            </p:nvSpPr>
            <p:spPr bwMode="auto">
              <a:xfrm>
                <a:off x="8401050" y="5159375"/>
                <a:ext cx="25400" cy="25400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6" y="13"/>
                  </a:cxn>
                  <a:cxn ang="0">
                    <a:pos x="13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6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1" name="Freeform 51"/>
              <p:cNvSpPr>
                <a:spLocks noEditPoints="1"/>
              </p:cNvSpPr>
              <p:nvPr/>
            </p:nvSpPr>
            <p:spPr bwMode="auto">
              <a:xfrm>
                <a:off x="6732588" y="5008563"/>
                <a:ext cx="1681163" cy="485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9" y="50"/>
                  </a:cxn>
                  <a:cxn ang="0">
                    <a:pos x="149" y="69"/>
                  </a:cxn>
                  <a:cxn ang="0">
                    <a:pos x="149" y="69"/>
                  </a:cxn>
                  <a:cxn ang="0">
                    <a:pos x="258" y="120"/>
                  </a:cxn>
                  <a:cxn ang="0">
                    <a:pos x="298" y="139"/>
                  </a:cxn>
                  <a:cxn ang="0">
                    <a:pos x="298" y="139"/>
                  </a:cxn>
                  <a:cxn ang="0">
                    <a:pos x="406" y="189"/>
                  </a:cxn>
                  <a:cxn ang="0">
                    <a:pos x="447" y="208"/>
                  </a:cxn>
                  <a:cxn ang="0">
                    <a:pos x="447" y="208"/>
                  </a:cxn>
                  <a:cxn ang="0">
                    <a:pos x="508" y="236"/>
                  </a:cxn>
                  <a:cxn ang="0">
                    <a:pos x="558" y="251"/>
                  </a:cxn>
                  <a:cxn ang="0">
                    <a:pos x="601" y="264"/>
                  </a:cxn>
                  <a:cxn ang="0">
                    <a:pos x="601" y="264"/>
                  </a:cxn>
                  <a:cxn ang="0">
                    <a:pos x="716" y="298"/>
                  </a:cxn>
                  <a:cxn ang="0">
                    <a:pos x="759" y="311"/>
                  </a:cxn>
                  <a:cxn ang="0">
                    <a:pos x="759" y="311"/>
                  </a:cxn>
                  <a:cxn ang="0">
                    <a:pos x="873" y="345"/>
                  </a:cxn>
                  <a:cxn ang="0">
                    <a:pos x="916" y="357"/>
                  </a:cxn>
                  <a:cxn ang="0">
                    <a:pos x="916" y="357"/>
                  </a:cxn>
                  <a:cxn ang="0">
                    <a:pos x="1031" y="391"/>
                  </a:cxn>
                  <a:cxn ang="0">
                    <a:pos x="1073" y="404"/>
                  </a:cxn>
                  <a:cxn ang="0">
                    <a:pos x="1073" y="404"/>
                  </a:cxn>
                  <a:cxn ang="0">
                    <a:pos x="1077" y="405"/>
                  </a:cxn>
                  <a:cxn ang="0">
                    <a:pos x="1192" y="422"/>
                  </a:cxn>
                  <a:cxn ang="0">
                    <a:pos x="1236" y="429"/>
                  </a:cxn>
                  <a:cxn ang="0">
                    <a:pos x="1236" y="429"/>
                  </a:cxn>
                  <a:cxn ang="0">
                    <a:pos x="1354" y="446"/>
                  </a:cxn>
                  <a:cxn ang="0">
                    <a:pos x="1398" y="453"/>
                  </a:cxn>
                  <a:cxn ang="0">
                    <a:pos x="1398" y="453"/>
                  </a:cxn>
                  <a:cxn ang="0">
                    <a:pos x="1516" y="471"/>
                  </a:cxn>
                  <a:cxn ang="0">
                    <a:pos x="1561" y="477"/>
                  </a:cxn>
                  <a:cxn ang="0">
                    <a:pos x="1561" y="477"/>
                  </a:cxn>
                  <a:cxn ang="0">
                    <a:pos x="1679" y="495"/>
                  </a:cxn>
                  <a:cxn ang="0">
                    <a:pos x="1723" y="501"/>
                  </a:cxn>
                  <a:cxn ang="0">
                    <a:pos x="1723" y="501"/>
                  </a:cxn>
                  <a:cxn ang="0">
                    <a:pos x="1757" y="506"/>
                  </a:cxn>
                </a:cxnLst>
                <a:rect l="0" t="0" r="r" b="b"/>
                <a:pathLst>
                  <a:path w="1757" h="506">
                    <a:moveTo>
                      <a:pt x="0" y="0"/>
                    </a:moveTo>
                    <a:lnTo>
                      <a:pt x="0" y="0"/>
                    </a:lnTo>
                    <a:lnTo>
                      <a:pt x="109" y="50"/>
                    </a:lnTo>
                    <a:moveTo>
                      <a:pt x="149" y="69"/>
                    </a:moveTo>
                    <a:lnTo>
                      <a:pt x="149" y="69"/>
                    </a:lnTo>
                    <a:lnTo>
                      <a:pt x="258" y="120"/>
                    </a:lnTo>
                    <a:moveTo>
                      <a:pt x="298" y="139"/>
                    </a:moveTo>
                    <a:lnTo>
                      <a:pt x="298" y="139"/>
                    </a:lnTo>
                    <a:lnTo>
                      <a:pt x="406" y="189"/>
                    </a:lnTo>
                    <a:moveTo>
                      <a:pt x="447" y="208"/>
                    </a:moveTo>
                    <a:lnTo>
                      <a:pt x="447" y="208"/>
                    </a:lnTo>
                    <a:lnTo>
                      <a:pt x="508" y="236"/>
                    </a:lnTo>
                    <a:lnTo>
                      <a:pt x="558" y="251"/>
                    </a:lnTo>
                    <a:moveTo>
                      <a:pt x="601" y="264"/>
                    </a:moveTo>
                    <a:lnTo>
                      <a:pt x="601" y="264"/>
                    </a:lnTo>
                    <a:lnTo>
                      <a:pt x="716" y="298"/>
                    </a:lnTo>
                    <a:moveTo>
                      <a:pt x="759" y="311"/>
                    </a:moveTo>
                    <a:lnTo>
                      <a:pt x="759" y="311"/>
                    </a:lnTo>
                    <a:lnTo>
                      <a:pt x="873" y="345"/>
                    </a:lnTo>
                    <a:moveTo>
                      <a:pt x="916" y="357"/>
                    </a:moveTo>
                    <a:lnTo>
                      <a:pt x="916" y="357"/>
                    </a:lnTo>
                    <a:lnTo>
                      <a:pt x="1031" y="391"/>
                    </a:lnTo>
                    <a:moveTo>
                      <a:pt x="1073" y="404"/>
                    </a:moveTo>
                    <a:lnTo>
                      <a:pt x="1073" y="404"/>
                    </a:lnTo>
                    <a:lnTo>
                      <a:pt x="1077" y="405"/>
                    </a:lnTo>
                    <a:lnTo>
                      <a:pt x="1192" y="422"/>
                    </a:lnTo>
                    <a:moveTo>
                      <a:pt x="1236" y="429"/>
                    </a:moveTo>
                    <a:lnTo>
                      <a:pt x="1236" y="429"/>
                    </a:lnTo>
                    <a:lnTo>
                      <a:pt x="1354" y="446"/>
                    </a:lnTo>
                    <a:moveTo>
                      <a:pt x="1398" y="453"/>
                    </a:moveTo>
                    <a:lnTo>
                      <a:pt x="1398" y="453"/>
                    </a:lnTo>
                    <a:lnTo>
                      <a:pt x="1516" y="471"/>
                    </a:lnTo>
                    <a:moveTo>
                      <a:pt x="1561" y="477"/>
                    </a:moveTo>
                    <a:lnTo>
                      <a:pt x="1561" y="477"/>
                    </a:lnTo>
                    <a:lnTo>
                      <a:pt x="1679" y="495"/>
                    </a:lnTo>
                    <a:moveTo>
                      <a:pt x="1723" y="501"/>
                    </a:moveTo>
                    <a:lnTo>
                      <a:pt x="1723" y="501"/>
                    </a:lnTo>
                    <a:lnTo>
                      <a:pt x="1757" y="506"/>
                    </a:ln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2" name="Freeform 52"/>
              <p:cNvSpPr>
                <a:spLocks noEditPoints="1"/>
              </p:cNvSpPr>
              <p:nvPr/>
            </p:nvSpPr>
            <p:spPr bwMode="auto">
              <a:xfrm>
                <a:off x="6707188" y="4981575"/>
                <a:ext cx="1733550" cy="539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5" y="56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0" y="56"/>
                  </a:cxn>
                  <a:cxn ang="0">
                    <a:pos x="507" y="237"/>
                  </a:cxn>
                  <a:cxn ang="0">
                    <a:pos x="507" y="237"/>
                  </a:cxn>
                  <a:cxn ang="0">
                    <a:pos x="563" y="292"/>
                  </a:cxn>
                  <a:cxn ang="0">
                    <a:pos x="563" y="237"/>
                  </a:cxn>
                  <a:cxn ang="0">
                    <a:pos x="563" y="237"/>
                  </a:cxn>
                  <a:cxn ang="0">
                    <a:pos x="507" y="292"/>
                  </a:cxn>
                  <a:cxn ang="0">
                    <a:pos x="1076" y="406"/>
                  </a:cxn>
                  <a:cxn ang="0">
                    <a:pos x="1076" y="406"/>
                  </a:cxn>
                  <a:cxn ang="0">
                    <a:pos x="1132" y="461"/>
                  </a:cxn>
                  <a:cxn ang="0">
                    <a:pos x="1132" y="406"/>
                  </a:cxn>
                  <a:cxn ang="0">
                    <a:pos x="1132" y="406"/>
                  </a:cxn>
                  <a:cxn ang="0">
                    <a:pos x="1076" y="461"/>
                  </a:cxn>
                  <a:cxn ang="0">
                    <a:pos x="1756" y="507"/>
                  </a:cxn>
                  <a:cxn ang="0">
                    <a:pos x="1756" y="507"/>
                  </a:cxn>
                  <a:cxn ang="0">
                    <a:pos x="1812" y="562"/>
                  </a:cxn>
                  <a:cxn ang="0">
                    <a:pos x="1812" y="507"/>
                  </a:cxn>
                  <a:cxn ang="0">
                    <a:pos x="1812" y="507"/>
                  </a:cxn>
                  <a:cxn ang="0">
                    <a:pos x="1756" y="562"/>
                  </a:cxn>
                </a:cxnLst>
                <a:rect l="0" t="0" r="r" b="b"/>
                <a:pathLst>
                  <a:path w="1812" h="562">
                    <a:moveTo>
                      <a:pt x="0" y="0"/>
                    </a:moveTo>
                    <a:lnTo>
                      <a:pt x="0" y="0"/>
                    </a:lnTo>
                    <a:lnTo>
                      <a:pt x="55" y="56"/>
                    </a:lnTo>
                    <a:moveTo>
                      <a:pt x="55" y="0"/>
                    </a:moveTo>
                    <a:lnTo>
                      <a:pt x="55" y="0"/>
                    </a:lnTo>
                    <a:lnTo>
                      <a:pt x="0" y="56"/>
                    </a:lnTo>
                    <a:moveTo>
                      <a:pt x="507" y="237"/>
                    </a:moveTo>
                    <a:lnTo>
                      <a:pt x="507" y="237"/>
                    </a:lnTo>
                    <a:lnTo>
                      <a:pt x="563" y="292"/>
                    </a:lnTo>
                    <a:moveTo>
                      <a:pt x="563" y="237"/>
                    </a:moveTo>
                    <a:lnTo>
                      <a:pt x="563" y="237"/>
                    </a:lnTo>
                    <a:lnTo>
                      <a:pt x="507" y="292"/>
                    </a:lnTo>
                    <a:moveTo>
                      <a:pt x="1076" y="406"/>
                    </a:moveTo>
                    <a:lnTo>
                      <a:pt x="1076" y="406"/>
                    </a:lnTo>
                    <a:lnTo>
                      <a:pt x="1132" y="461"/>
                    </a:lnTo>
                    <a:moveTo>
                      <a:pt x="1132" y="406"/>
                    </a:moveTo>
                    <a:lnTo>
                      <a:pt x="1132" y="406"/>
                    </a:lnTo>
                    <a:lnTo>
                      <a:pt x="1076" y="461"/>
                    </a:lnTo>
                    <a:moveTo>
                      <a:pt x="1756" y="507"/>
                    </a:moveTo>
                    <a:lnTo>
                      <a:pt x="1756" y="507"/>
                    </a:lnTo>
                    <a:lnTo>
                      <a:pt x="1812" y="562"/>
                    </a:lnTo>
                    <a:moveTo>
                      <a:pt x="1812" y="507"/>
                    </a:moveTo>
                    <a:lnTo>
                      <a:pt x="1812" y="507"/>
                    </a:lnTo>
                    <a:lnTo>
                      <a:pt x="1756" y="562"/>
                    </a:lnTo>
                  </a:path>
                </a:pathLst>
              </a:custGeom>
              <a:noFill/>
              <a:ln w="63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3" name="Freeform 53"/>
              <p:cNvSpPr>
                <a:spLocks noEditPoints="1"/>
              </p:cNvSpPr>
              <p:nvPr/>
            </p:nvSpPr>
            <p:spPr bwMode="auto">
              <a:xfrm>
                <a:off x="7583488" y="6057900"/>
                <a:ext cx="66675" cy="10795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0" y="39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0" y="10"/>
                  </a:cxn>
                  <a:cxn ang="0">
                    <a:pos x="70" y="38"/>
                  </a:cxn>
                  <a:cxn ang="0">
                    <a:pos x="60" y="67"/>
                  </a:cxn>
                  <a:cxn ang="0">
                    <a:pos x="36" y="79"/>
                  </a:cxn>
                  <a:cxn ang="0">
                    <a:pos x="24" y="76"/>
                  </a:cxn>
                  <a:cxn ang="0">
                    <a:pos x="14" y="68"/>
                  </a:cxn>
                  <a:cxn ang="0">
                    <a:pos x="14" y="112"/>
                  </a:cxn>
                  <a:cxn ang="0">
                    <a:pos x="0" y="112"/>
                  </a:cxn>
                  <a:cxn ang="0">
                    <a:pos x="0" y="39"/>
                  </a:cxn>
                  <a:cxn ang="0">
                    <a:pos x="33" y="4"/>
                  </a:cxn>
                  <a:cxn ang="0">
                    <a:pos x="33" y="4"/>
                  </a:cxn>
                  <a:cxn ang="0">
                    <a:pos x="19" y="12"/>
                  </a:cxn>
                  <a:cxn ang="0">
                    <a:pos x="14" y="34"/>
                  </a:cxn>
                  <a:cxn ang="0">
                    <a:pos x="20" y="63"/>
                  </a:cxn>
                  <a:cxn ang="0">
                    <a:pos x="36" y="74"/>
                  </a:cxn>
                  <a:cxn ang="0">
                    <a:pos x="51" y="67"/>
                  </a:cxn>
                  <a:cxn ang="0">
                    <a:pos x="55" y="45"/>
                  </a:cxn>
                  <a:cxn ang="0">
                    <a:pos x="49" y="15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70" h="112">
                    <a:moveTo>
                      <a:pt x="0" y="39"/>
                    </a:moveTo>
                    <a:lnTo>
                      <a:pt x="0" y="39"/>
                    </a:lnTo>
                    <a:cubicBezTo>
                      <a:pt x="0" y="27"/>
                      <a:pt x="3" y="17"/>
                      <a:pt x="10" y="10"/>
                    </a:cubicBezTo>
                    <a:cubicBezTo>
                      <a:pt x="16" y="3"/>
                      <a:pt x="25" y="0"/>
                      <a:pt x="36" y="0"/>
                    </a:cubicBezTo>
                    <a:cubicBezTo>
                      <a:pt x="46" y="0"/>
                      <a:pt x="54" y="3"/>
                      <a:pt x="60" y="10"/>
                    </a:cubicBezTo>
                    <a:cubicBezTo>
                      <a:pt x="67" y="17"/>
                      <a:pt x="70" y="26"/>
                      <a:pt x="70" y="38"/>
                    </a:cubicBezTo>
                    <a:cubicBezTo>
                      <a:pt x="70" y="50"/>
                      <a:pt x="66" y="60"/>
                      <a:pt x="60" y="67"/>
                    </a:cubicBezTo>
                    <a:cubicBezTo>
                      <a:pt x="54" y="75"/>
                      <a:pt x="46" y="79"/>
                      <a:pt x="36" y="79"/>
                    </a:cubicBezTo>
                    <a:cubicBezTo>
                      <a:pt x="32" y="79"/>
                      <a:pt x="28" y="78"/>
                      <a:pt x="24" y="76"/>
                    </a:cubicBezTo>
                    <a:cubicBezTo>
                      <a:pt x="20" y="74"/>
                      <a:pt x="16" y="71"/>
                      <a:pt x="14" y="68"/>
                    </a:cubicBezTo>
                    <a:lnTo>
                      <a:pt x="14" y="112"/>
                    </a:lnTo>
                    <a:lnTo>
                      <a:pt x="0" y="112"/>
                    </a:lnTo>
                    <a:lnTo>
                      <a:pt x="0" y="39"/>
                    </a:lnTo>
                    <a:close/>
                    <a:moveTo>
                      <a:pt x="33" y="4"/>
                    </a:moveTo>
                    <a:lnTo>
                      <a:pt x="33" y="4"/>
                    </a:lnTo>
                    <a:cubicBezTo>
                      <a:pt x="27" y="4"/>
                      <a:pt x="22" y="7"/>
                      <a:pt x="19" y="12"/>
                    </a:cubicBezTo>
                    <a:cubicBezTo>
                      <a:pt x="16" y="17"/>
                      <a:pt x="14" y="24"/>
                      <a:pt x="14" y="34"/>
                    </a:cubicBezTo>
                    <a:cubicBezTo>
                      <a:pt x="14" y="46"/>
                      <a:pt x="16" y="55"/>
                      <a:pt x="20" y="63"/>
                    </a:cubicBezTo>
                    <a:cubicBezTo>
                      <a:pt x="25" y="70"/>
                      <a:pt x="30" y="74"/>
                      <a:pt x="36" y="74"/>
                    </a:cubicBezTo>
                    <a:cubicBezTo>
                      <a:pt x="43" y="74"/>
                      <a:pt x="48" y="71"/>
                      <a:pt x="51" y="67"/>
                    </a:cubicBezTo>
                    <a:cubicBezTo>
                      <a:pt x="54" y="62"/>
                      <a:pt x="55" y="55"/>
                      <a:pt x="55" y="45"/>
                    </a:cubicBezTo>
                    <a:cubicBezTo>
                      <a:pt x="55" y="32"/>
                      <a:pt x="53" y="23"/>
                      <a:pt x="49" y="15"/>
                    </a:cubicBezTo>
                    <a:cubicBezTo>
                      <a:pt x="45" y="8"/>
                      <a:pt x="40" y="4"/>
                      <a:pt x="33" y="4"/>
                    </a:cubicBez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6061075" y="5154613"/>
                <a:ext cx="103188" cy="57150"/>
              </a:xfrm>
              <a:custGeom>
                <a:avLst/>
                <a:gdLst/>
                <a:ahLst/>
                <a:cxnLst>
                  <a:cxn ang="0">
                    <a:pos x="65" y="29"/>
                  </a:cxn>
                  <a:cxn ang="0">
                    <a:pos x="65" y="29"/>
                  </a:cxn>
                  <a:cxn ang="0">
                    <a:pos x="28" y="40"/>
                  </a:cxn>
                  <a:cxn ang="0">
                    <a:pos x="15" y="50"/>
                  </a:cxn>
                  <a:cxn ang="0">
                    <a:pos x="17" y="54"/>
                  </a:cxn>
                  <a:cxn ang="0">
                    <a:pos x="24" y="56"/>
                  </a:cxn>
                  <a:cxn ang="0">
                    <a:pos x="24" y="60"/>
                  </a:cxn>
                  <a:cxn ang="0">
                    <a:pos x="19" y="60"/>
                  </a:cxn>
                  <a:cxn ang="0">
                    <a:pos x="5" y="57"/>
                  </a:cxn>
                  <a:cxn ang="0">
                    <a:pos x="0" y="49"/>
                  </a:cxn>
                  <a:cxn ang="0">
                    <a:pos x="51" y="27"/>
                  </a:cxn>
                  <a:cxn ang="0">
                    <a:pos x="57" y="26"/>
                  </a:cxn>
                  <a:cxn ang="0">
                    <a:pos x="18" y="16"/>
                  </a:cxn>
                  <a:cxn ang="0">
                    <a:pos x="14" y="15"/>
                  </a:cxn>
                  <a:cxn ang="0">
                    <a:pos x="3" y="12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33" y="10"/>
                  </a:cxn>
                  <a:cxn ang="0">
                    <a:pos x="65" y="24"/>
                  </a:cxn>
                  <a:cxn ang="0">
                    <a:pos x="81" y="22"/>
                  </a:cxn>
                  <a:cxn ang="0">
                    <a:pos x="93" y="22"/>
                  </a:cxn>
                  <a:cxn ang="0">
                    <a:pos x="105" y="23"/>
                  </a:cxn>
                  <a:cxn ang="0">
                    <a:pos x="108" y="28"/>
                  </a:cxn>
                  <a:cxn ang="0">
                    <a:pos x="105" y="34"/>
                  </a:cxn>
                  <a:cxn ang="0">
                    <a:pos x="97" y="36"/>
                  </a:cxn>
                  <a:cxn ang="0">
                    <a:pos x="83" y="34"/>
                  </a:cxn>
                  <a:cxn ang="0">
                    <a:pos x="65" y="29"/>
                  </a:cxn>
                  <a:cxn ang="0">
                    <a:pos x="65" y="29"/>
                  </a:cxn>
                </a:cxnLst>
                <a:rect l="0" t="0" r="r" b="b"/>
                <a:pathLst>
                  <a:path w="108" h="60">
                    <a:moveTo>
                      <a:pt x="65" y="29"/>
                    </a:moveTo>
                    <a:lnTo>
                      <a:pt x="65" y="29"/>
                    </a:lnTo>
                    <a:cubicBezTo>
                      <a:pt x="49" y="32"/>
                      <a:pt x="37" y="36"/>
                      <a:pt x="28" y="40"/>
                    </a:cubicBezTo>
                    <a:cubicBezTo>
                      <a:pt x="19" y="44"/>
                      <a:pt x="15" y="47"/>
                      <a:pt x="15" y="50"/>
                    </a:cubicBezTo>
                    <a:cubicBezTo>
                      <a:pt x="15" y="52"/>
                      <a:pt x="16" y="53"/>
                      <a:pt x="17" y="54"/>
                    </a:cubicBezTo>
                    <a:cubicBezTo>
                      <a:pt x="19" y="55"/>
                      <a:pt x="21" y="56"/>
                      <a:pt x="24" y="56"/>
                    </a:cubicBezTo>
                    <a:lnTo>
                      <a:pt x="24" y="60"/>
                    </a:lnTo>
                    <a:lnTo>
                      <a:pt x="19" y="60"/>
                    </a:lnTo>
                    <a:cubicBezTo>
                      <a:pt x="13" y="60"/>
                      <a:pt x="8" y="59"/>
                      <a:pt x="5" y="57"/>
                    </a:cubicBezTo>
                    <a:cubicBezTo>
                      <a:pt x="2" y="55"/>
                      <a:pt x="0" y="52"/>
                      <a:pt x="0" y="49"/>
                    </a:cubicBezTo>
                    <a:cubicBezTo>
                      <a:pt x="0" y="42"/>
                      <a:pt x="17" y="35"/>
                      <a:pt x="51" y="27"/>
                    </a:cubicBezTo>
                    <a:lnTo>
                      <a:pt x="57" y="26"/>
                    </a:lnTo>
                    <a:cubicBezTo>
                      <a:pt x="45" y="21"/>
                      <a:pt x="32" y="17"/>
                      <a:pt x="18" y="16"/>
                    </a:cubicBezTo>
                    <a:cubicBezTo>
                      <a:pt x="16" y="15"/>
                      <a:pt x="14" y="15"/>
                      <a:pt x="14" y="15"/>
                    </a:cubicBezTo>
                    <a:cubicBezTo>
                      <a:pt x="9" y="14"/>
                      <a:pt x="5" y="13"/>
                      <a:pt x="3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11" y="0"/>
                      <a:pt x="20" y="3"/>
                      <a:pt x="33" y="10"/>
                    </a:cubicBezTo>
                    <a:cubicBezTo>
                      <a:pt x="46" y="16"/>
                      <a:pt x="57" y="21"/>
                      <a:pt x="65" y="24"/>
                    </a:cubicBezTo>
                    <a:cubicBezTo>
                      <a:pt x="71" y="23"/>
                      <a:pt x="76" y="23"/>
                      <a:pt x="81" y="22"/>
                    </a:cubicBezTo>
                    <a:cubicBezTo>
                      <a:pt x="86" y="22"/>
                      <a:pt x="90" y="22"/>
                      <a:pt x="93" y="22"/>
                    </a:cubicBezTo>
                    <a:cubicBezTo>
                      <a:pt x="98" y="22"/>
                      <a:pt x="102" y="22"/>
                      <a:pt x="105" y="23"/>
                    </a:cubicBezTo>
                    <a:cubicBezTo>
                      <a:pt x="107" y="24"/>
                      <a:pt x="108" y="26"/>
                      <a:pt x="108" y="28"/>
                    </a:cubicBezTo>
                    <a:cubicBezTo>
                      <a:pt x="108" y="31"/>
                      <a:pt x="107" y="33"/>
                      <a:pt x="105" y="34"/>
                    </a:cubicBezTo>
                    <a:cubicBezTo>
                      <a:pt x="103" y="35"/>
                      <a:pt x="100" y="36"/>
                      <a:pt x="97" y="36"/>
                    </a:cubicBezTo>
                    <a:cubicBezTo>
                      <a:pt x="93" y="36"/>
                      <a:pt x="88" y="35"/>
                      <a:pt x="83" y="34"/>
                    </a:cubicBezTo>
                    <a:cubicBezTo>
                      <a:pt x="78" y="33"/>
                      <a:pt x="71" y="31"/>
                      <a:pt x="65" y="29"/>
                    </a:cubicBezTo>
                    <a:lnTo>
                      <a:pt x="6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6019800" y="5060950"/>
                <a:ext cx="142875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6"/>
                  </a:cxn>
                  <a:cxn ang="0">
                    <a:pos x="74" y="21"/>
                  </a:cxn>
                  <a:cxn ang="0">
                    <a:pos x="115" y="15"/>
                  </a:cxn>
                  <a:cxn ang="0">
                    <a:pos x="148" y="0"/>
                  </a:cxn>
                  <a:cxn ang="0">
                    <a:pos x="148" y="9"/>
                  </a:cxn>
                  <a:cxn ang="0">
                    <a:pos x="125" y="23"/>
                  </a:cxn>
                  <a:cxn ang="0">
                    <a:pos x="112" y="29"/>
                  </a:cxn>
                  <a:cxn ang="0">
                    <a:pos x="88" y="35"/>
                  </a:cxn>
                  <a:cxn ang="0">
                    <a:pos x="75" y="36"/>
                  </a:cxn>
                  <a:cxn ang="0">
                    <a:pos x="34" y="29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48" h="36">
                    <a:moveTo>
                      <a:pt x="0" y="0"/>
                    </a:moveTo>
                    <a:lnTo>
                      <a:pt x="0" y="0"/>
                    </a:lnTo>
                    <a:cubicBezTo>
                      <a:pt x="15" y="8"/>
                      <a:pt x="27" y="13"/>
                      <a:pt x="34" y="16"/>
                    </a:cubicBezTo>
                    <a:cubicBezTo>
                      <a:pt x="46" y="19"/>
                      <a:pt x="59" y="21"/>
                      <a:pt x="74" y="21"/>
                    </a:cubicBezTo>
                    <a:cubicBezTo>
                      <a:pt x="89" y="21"/>
                      <a:pt x="103" y="19"/>
                      <a:pt x="115" y="15"/>
                    </a:cubicBezTo>
                    <a:cubicBezTo>
                      <a:pt x="123" y="12"/>
                      <a:pt x="134" y="7"/>
                      <a:pt x="148" y="0"/>
                    </a:cubicBezTo>
                    <a:lnTo>
                      <a:pt x="148" y="9"/>
                    </a:lnTo>
                    <a:cubicBezTo>
                      <a:pt x="136" y="17"/>
                      <a:pt x="129" y="21"/>
                      <a:pt x="125" y="23"/>
                    </a:cubicBezTo>
                    <a:cubicBezTo>
                      <a:pt x="122" y="25"/>
                      <a:pt x="118" y="27"/>
                      <a:pt x="112" y="29"/>
                    </a:cubicBezTo>
                    <a:cubicBezTo>
                      <a:pt x="104" y="32"/>
                      <a:pt x="96" y="34"/>
                      <a:pt x="88" y="35"/>
                    </a:cubicBezTo>
                    <a:cubicBezTo>
                      <a:pt x="83" y="36"/>
                      <a:pt x="79" y="36"/>
                      <a:pt x="75" y="36"/>
                    </a:cubicBezTo>
                    <a:cubicBezTo>
                      <a:pt x="59" y="36"/>
                      <a:pt x="46" y="33"/>
                      <a:pt x="34" y="29"/>
                    </a:cubicBezTo>
                    <a:cubicBezTo>
                      <a:pt x="26" y="26"/>
                      <a:pt x="15" y="19"/>
                      <a:pt x="0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6" name="Freeform 56"/>
              <p:cNvSpPr>
                <a:spLocks noEditPoints="1"/>
              </p:cNvSpPr>
              <p:nvPr/>
            </p:nvSpPr>
            <p:spPr bwMode="auto">
              <a:xfrm>
                <a:off x="6049963" y="4983163"/>
                <a:ext cx="84138" cy="66675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30" y="0"/>
                  </a:cxn>
                  <a:cxn ang="0">
                    <a:pos x="30" y="13"/>
                  </a:cxn>
                  <a:cxn ang="0">
                    <a:pos x="18" y="19"/>
                  </a:cxn>
                  <a:cxn ang="0">
                    <a:pos x="12" y="33"/>
                  </a:cxn>
                  <a:cxn ang="0">
                    <a:pos x="26" y="52"/>
                  </a:cxn>
                  <a:cxn ang="0">
                    <a:pos x="46" y="56"/>
                  </a:cxn>
                  <a:cxn ang="0">
                    <a:pos x="67" y="51"/>
                  </a:cxn>
                  <a:cxn ang="0">
                    <a:pos x="76" y="34"/>
                  </a:cxn>
                  <a:cxn ang="0">
                    <a:pos x="71" y="21"/>
                  </a:cxn>
                  <a:cxn ang="0">
                    <a:pos x="56" y="13"/>
                  </a:cxn>
                  <a:cxn ang="0">
                    <a:pos x="56" y="0"/>
                  </a:cxn>
                  <a:cxn ang="0">
                    <a:pos x="80" y="12"/>
                  </a:cxn>
                  <a:cxn ang="0">
                    <a:pos x="88" y="35"/>
                  </a:cxn>
                  <a:cxn ang="0">
                    <a:pos x="76" y="61"/>
                  </a:cxn>
                  <a:cxn ang="0">
                    <a:pos x="46" y="71"/>
                  </a:cxn>
                  <a:cxn ang="0">
                    <a:pos x="12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88" h="71">
                    <a:moveTo>
                      <a:pt x="0" y="33"/>
                    </a:moveTo>
                    <a:lnTo>
                      <a:pt x="0" y="33"/>
                    </a:lnTo>
                    <a:cubicBezTo>
                      <a:pt x="0" y="24"/>
                      <a:pt x="2" y="16"/>
                      <a:pt x="7" y="10"/>
                    </a:cubicBezTo>
                    <a:cubicBezTo>
                      <a:pt x="11" y="5"/>
                      <a:pt x="19" y="1"/>
                      <a:pt x="30" y="0"/>
                    </a:cubicBezTo>
                    <a:lnTo>
                      <a:pt x="30" y="13"/>
                    </a:lnTo>
                    <a:cubicBezTo>
                      <a:pt x="25" y="14"/>
                      <a:pt x="21" y="16"/>
                      <a:pt x="18" y="19"/>
                    </a:cubicBezTo>
                    <a:cubicBezTo>
                      <a:pt x="14" y="22"/>
                      <a:pt x="12" y="27"/>
                      <a:pt x="12" y="33"/>
                    </a:cubicBezTo>
                    <a:cubicBezTo>
                      <a:pt x="12" y="42"/>
                      <a:pt x="17" y="49"/>
                      <a:pt x="26" y="52"/>
                    </a:cubicBezTo>
                    <a:cubicBezTo>
                      <a:pt x="31" y="55"/>
                      <a:pt x="38" y="56"/>
                      <a:pt x="46" y="56"/>
                    </a:cubicBezTo>
                    <a:cubicBezTo>
                      <a:pt x="55" y="56"/>
                      <a:pt x="62" y="54"/>
                      <a:pt x="67" y="51"/>
                    </a:cubicBezTo>
                    <a:cubicBezTo>
                      <a:pt x="73" y="47"/>
                      <a:pt x="76" y="42"/>
                      <a:pt x="76" y="34"/>
                    </a:cubicBezTo>
                    <a:cubicBezTo>
                      <a:pt x="76" y="28"/>
                      <a:pt x="74" y="24"/>
                      <a:pt x="71" y="21"/>
                    </a:cubicBezTo>
                    <a:cubicBezTo>
                      <a:pt x="67" y="17"/>
                      <a:pt x="62" y="15"/>
                      <a:pt x="56" y="13"/>
                    </a:cubicBezTo>
                    <a:lnTo>
                      <a:pt x="56" y="0"/>
                    </a:lnTo>
                    <a:cubicBezTo>
                      <a:pt x="67" y="1"/>
                      <a:pt x="75" y="5"/>
                      <a:pt x="80" y="12"/>
                    </a:cubicBezTo>
                    <a:cubicBezTo>
                      <a:pt x="85" y="18"/>
                      <a:pt x="88" y="26"/>
                      <a:pt x="88" y="35"/>
                    </a:cubicBezTo>
                    <a:cubicBezTo>
                      <a:pt x="88" y="46"/>
                      <a:pt x="84" y="55"/>
                      <a:pt x="76" y="61"/>
                    </a:cubicBezTo>
                    <a:cubicBezTo>
                      <a:pt x="68" y="68"/>
                      <a:pt x="58" y="71"/>
                      <a:pt x="46" y="71"/>
                    </a:cubicBezTo>
                    <a:cubicBezTo>
                      <a:pt x="32" y="71"/>
                      <a:pt x="20" y="68"/>
                      <a:pt x="12" y="60"/>
                    </a:cubicBezTo>
                    <a:cubicBezTo>
                      <a:pt x="4" y="53"/>
                      <a:pt x="0" y="44"/>
                      <a:pt x="0" y="33"/>
                    </a:cubicBezTo>
                    <a:lnTo>
                      <a:pt x="0" y="33"/>
                    </a:lnTo>
                    <a:close/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7" name="Freeform 57"/>
              <p:cNvSpPr>
                <a:spLocks noEditPoints="1"/>
              </p:cNvSpPr>
              <p:nvPr/>
            </p:nvSpPr>
            <p:spPr bwMode="auto">
              <a:xfrm>
                <a:off x="6146800" y="4926013"/>
                <a:ext cx="63500" cy="49213"/>
              </a:xfrm>
              <a:custGeom>
                <a:avLst/>
                <a:gdLst/>
                <a:ahLst/>
                <a:cxnLst>
                  <a:cxn ang="0">
                    <a:pos x="44" y="41"/>
                  </a:cxn>
                  <a:cxn ang="0">
                    <a:pos x="44" y="41"/>
                  </a:cxn>
                  <a:cxn ang="0">
                    <a:pos x="52" y="38"/>
                  </a:cxn>
                  <a:cxn ang="0">
                    <a:pos x="57" y="25"/>
                  </a:cxn>
                  <a:cxn ang="0">
                    <a:pos x="55" y="14"/>
                  </a:cxn>
                  <a:cxn ang="0">
                    <a:pos x="47" y="10"/>
                  </a:cxn>
                  <a:cxn ang="0">
                    <a:pos x="41" y="13"/>
                  </a:cxn>
                  <a:cxn ang="0">
                    <a:pos x="38" y="22"/>
                  </a:cxn>
                  <a:cxn ang="0">
                    <a:pos x="36" y="31"/>
                  </a:cxn>
                  <a:cxn ang="0">
                    <a:pos x="31" y="42"/>
                  </a:cxn>
                  <a:cxn ang="0">
                    <a:pos x="19" y="49"/>
                  </a:cxn>
                  <a:cxn ang="0">
                    <a:pos x="5" y="43"/>
                  </a:cxn>
                  <a:cxn ang="0">
                    <a:pos x="0" y="26"/>
                  </a:cxn>
                  <a:cxn ang="0">
                    <a:pos x="8" y="5"/>
                  </a:cxn>
                  <a:cxn ang="0">
                    <a:pos x="19" y="2"/>
                  </a:cxn>
                  <a:cxn ang="0">
                    <a:pos x="19" y="12"/>
                  </a:cxn>
                  <a:cxn ang="0">
                    <a:pos x="13" y="14"/>
                  </a:cxn>
                  <a:cxn ang="0">
                    <a:pos x="9" y="27"/>
                  </a:cxn>
                  <a:cxn ang="0">
                    <a:pos x="11" y="35"/>
                  </a:cxn>
                  <a:cxn ang="0">
                    <a:pos x="17" y="39"/>
                  </a:cxn>
                  <a:cxn ang="0">
                    <a:pos x="23" y="35"/>
                  </a:cxn>
                  <a:cxn ang="0">
                    <a:pos x="26" y="28"/>
                  </a:cxn>
                  <a:cxn ang="0">
                    <a:pos x="28" y="21"/>
                  </a:cxn>
                  <a:cxn ang="0">
                    <a:pos x="33" y="6"/>
                  </a:cxn>
                  <a:cxn ang="0">
                    <a:pos x="46" y="0"/>
                  </a:cxn>
                  <a:cxn ang="0">
                    <a:pos x="60" y="6"/>
                  </a:cxn>
                  <a:cxn ang="0">
                    <a:pos x="66" y="25"/>
                  </a:cxn>
                  <a:cxn ang="0">
                    <a:pos x="60" y="45"/>
                  </a:cxn>
                  <a:cxn ang="0">
                    <a:pos x="44" y="51"/>
                  </a:cxn>
                  <a:cxn ang="0">
                    <a:pos x="44" y="4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66" h="51">
                    <a:moveTo>
                      <a:pt x="44" y="41"/>
                    </a:moveTo>
                    <a:lnTo>
                      <a:pt x="44" y="41"/>
                    </a:lnTo>
                    <a:cubicBezTo>
                      <a:pt x="48" y="41"/>
                      <a:pt x="50" y="40"/>
                      <a:pt x="52" y="38"/>
                    </a:cubicBezTo>
                    <a:cubicBezTo>
                      <a:pt x="55" y="36"/>
                      <a:pt x="57" y="31"/>
                      <a:pt x="57" y="25"/>
                    </a:cubicBezTo>
                    <a:cubicBezTo>
                      <a:pt x="57" y="21"/>
                      <a:pt x="56" y="17"/>
                      <a:pt x="55" y="14"/>
                    </a:cubicBezTo>
                    <a:cubicBezTo>
                      <a:pt x="53" y="11"/>
                      <a:pt x="50" y="10"/>
                      <a:pt x="47" y="10"/>
                    </a:cubicBezTo>
                    <a:cubicBezTo>
                      <a:pt x="44" y="10"/>
                      <a:pt x="42" y="11"/>
                      <a:pt x="41" y="13"/>
                    </a:cubicBezTo>
                    <a:cubicBezTo>
                      <a:pt x="40" y="15"/>
                      <a:pt x="39" y="18"/>
                      <a:pt x="38" y="22"/>
                    </a:cubicBezTo>
                    <a:lnTo>
                      <a:pt x="36" y="31"/>
                    </a:lnTo>
                    <a:cubicBezTo>
                      <a:pt x="34" y="36"/>
                      <a:pt x="33" y="40"/>
                      <a:pt x="31" y="42"/>
                    </a:cubicBezTo>
                    <a:cubicBezTo>
                      <a:pt x="28" y="47"/>
                      <a:pt x="24" y="49"/>
                      <a:pt x="19" y="49"/>
                    </a:cubicBezTo>
                    <a:cubicBezTo>
                      <a:pt x="14" y="49"/>
                      <a:pt x="9" y="47"/>
                      <a:pt x="5" y="43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6"/>
                      <a:pt x="2" y="10"/>
                      <a:pt x="8" y="5"/>
                    </a:cubicBezTo>
                    <a:cubicBezTo>
                      <a:pt x="11" y="3"/>
                      <a:pt x="15" y="2"/>
                      <a:pt x="19" y="2"/>
                    </a:cubicBezTo>
                    <a:lnTo>
                      <a:pt x="19" y="12"/>
                    </a:lnTo>
                    <a:cubicBezTo>
                      <a:pt x="17" y="12"/>
                      <a:pt x="15" y="13"/>
                      <a:pt x="13" y="14"/>
                    </a:cubicBezTo>
                    <a:cubicBezTo>
                      <a:pt x="10" y="16"/>
                      <a:pt x="9" y="21"/>
                      <a:pt x="9" y="27"/>
                    </a:cubicBezTo>
                    <a:cubicBezTo>
                      <a:pt x="9" y="30"/>
                      <a:pt x="9" y="33"/>
                      <a:pt x="11" y="35"/>
                    </a:cubicBezTo>
                    <a:cubicBezTo>
                      <a:pt x="12" y="38"/>
                      <a:pt x="14" y="39"/>
                      <a:pt x="17" y="39"/>
                    </a:cubicBezTo>
                    <a:cubicBezTo>
                      <a:pt x="20" y="39"/>
                      <a:pt x="22" y="37"/>
                      <a:pt x="23" y="35"/>
                    </a:cubicBezTo>
                    <a:cubicBezTo>
                      <a:pt x="24" y="33"/>
                      <a:pt x="25" y="31"/>
                      <a:pt x="26" y="28"/>
                    </a:cubicBezTo>
                    <a:lnTo>
                      <a:pt x="28" y="21"/>
                    </a:lnTo>
                    <a:cubicBezTo>
                      <a:pt x="29" y="13"/>
                      <a:pt x="31" y="8"/>
                      <a:pt x="33" y="6"/>
                    </a:cubicBezTo>
                    <a:cubicBezTo>
                      <a:pt x="36" y="2"/>
                      <a:pt x="40" y="0"/>
                      <a:pt x="46" y="0"/>
                    </a:cubicBezTo>
                    <a:cubicBezTo>
                      <a:pt x="51" y="0"/>
                      <a:pt x="56" y="2"/>
                      <a:pt x="60" y="6"/>
                    </a:cubicBezTo>
                    <a:cubicBezTo>
                      <a:pt x="64" y="10"/>
                      <a:pt x="66" y="16"/>
                      <a:pt x="66" y="25"/>
                    </a:cubicBezTo>
                    <a:cubicBezTo>
                      <a:pt x="66" y="34"/>
                      <a:pt x="64" y="41"/>
                      <a:pt x="60" y="45"/>
                    </a:cubicBezTo>
                    <a:cubicBezTo>
                      <a:pt x="55" y="49"/>
                      <a:pt x="50" y="51"/>
                      <a:pt x="44" y="51"/>
                    </a:cubicBezTo>
                    <a:lnTo>
                      <a:pt x="44" y="41"/>
                    </a:lnTo>
                    <a:close/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6021388" y="4875213"/>
                <a:ext cx="109538" cy="460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15" y="36"/>
                  </a:cxn>
                  <a:cxn ang="0">
                    <a:pos x="115" y="48"/>
                  </a:cxn>
                  <a:cxn ang="0">
                    <a:pos x="0" y="12"/>
                  </a:cxn>
                </a:cxnLst>
                <a:rect l="0" t="0" r="r" b="b"/>
                <a:pathLst>
                  <a:path w="115" h="48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15" y="36"/>
                    </a:lnTo>
                    <a:lnTo>
                      <a:pt x="115" y="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09" name="Freeform 59"/>
              <p:cNvSpPr>
                <a:spLocks noEditPoints="1"/>
              </p:cNvSpPr>
              <p:nvPr/>
            </p:nvSpPr>
            <p:spPr bwMode="auto">
              <a:xfrm>
                <a:off x="6049963" y="4797425"/>
                <a:ext cx="84138" cy="74613"/>
              </a:xfrm>
              <a:custGeom>
                <a:avLst/>
                <a:gdLst/>
                <a:ahLst/>
                <a:cxnLst>
                  <a:cxn ang="0">
                    <a:pos x="63" y="64"/>
                  </a:cxn>
                  <a:cxn ang="0">
                    <a:pos x="63" y="64"/>
                  </a:cxn>
                  <a:cxn ang="0">
                    <a:pos x="73" y="60"/>
                  </a:cxn>
                  <a:cxn ang="0">
                    <a:pos x="76" y="49"/>
                  </a:cxn>
                  <a:cxn ang="0">
                    <a:pos x="73" y="35"/>
                  </a:cxn>
                  <a:cxn ang="0">
                    <a:pos x="54" y="23"/>
                  </a:cxn>
                  <a:cxn ang="0">
                    <a:pos x="43" y="23"/>
                  </a:cxn>
                  <a:cxn ang="0">
                    <a:pos x="46" y="30"/>
                  </a:cxn>
                  <a:cxn ang="0">
                    <a:pos x="47" y="38"/>
                  </a:cxn>
                  <a:cxn ang="0">
                    <a:pos x="49" y="46"/>
                  </a:cxn>
                  <a:cxn ang="0">
                    <a:pos x="52" y="58"/>
                  </a:cxn>
                  <a:cxn ang="0">
                    <a:pos x="63" y="64"/>
                  </a:cxn>
                  <a:cxn ang="0">
                    <a:pos x="63" y="64"/>
                  </a:cxn>
                  <a:cxn ang="0">
                    <a:pos x="35" y="30"/>
                  </a:cxn>
                  <a:cxn ang="0">
                    <a:pos x="35" y="30"/>
                  </a:cxn>
                  <a:cxn ang="0">
                    <a:pos x="31" y="24"/>
                  </a:cxn>
                  <a:cxn ang="0">
                    <a:pos x="26" y="23"/>
                  </a:cxn>
                  <a:cxn ang="0">
                    <a:pos x="15" y="28"/>
                  </a:cxn>
                  <a:cxn ang="0">
                    <a:pos x="12" y="43"/>
                  </a:cxn>
                  <a:cxn ang="0">
                    <a:pos x="18" y="58"/>
                  </a:cxn>
                  <a:cxn ang="0">
                    <a:pos x="28" y="62"/>
                  </a:cxn>
                  <a:cxn ang="0">
                    <a:pos x="28" y="75"/>
                  </a:cxn>
                  <a:cxn ang="0">
                    <a:pos x="6" y="65"/>
                  </a:cxn>
                  <a:cxn ang="0">
                    <a:pos x="0" y="42"/>
                  </a:cxn>
                  <a:cxn ang="0">
                    <a:pos x="6" y="19"/>
                  </a:cxn>
                  <a:cxn ang="0">
                    <a:pos x="23" y="9"/>
                  </a:cxn>
                  <a:cxn ang="0">
                    <a:pos x="71" y="9"/>
                  </a:cxn>
                  <a:cxn ang="0">
                    <a:pos x="75" y="9"/>
                  </a:cxn>
                  <a:cxn ang="0">
                    <a:pos x="76" y="5"/>
                  </a:cxn>
                  <a:cxn ang="0">
                    <a:pos x="76" y="3"/>
                  </a:cxn>
                  <a:cxn ang="0">
                    <a:pos x="76" y="0"/>
                  </a:cxn>
                  <a:cxn ang="0">
                    <a:pos x="86" y="0"/>
                  </a:cxn>
                  <a:cxn ang="0">
                    <a:pos x="87" y="5"/>
                  </a:cxn>
                  <a:cxn ang="0">
                    <a:pos x="87" y="10"/>
                  </a:cxn>
                  <a:cxn ang="0">
                    <a:pos x="82" y="20"/>
                  </a:cxn>
                  <a:cxn ang="0">
                    <a:pos x="75" y="23"/>
                  </a:cxn>
                  <a:cxn ang="0">
                    <a:pos x="84" y="35"/>
                  </a:cxn>
                  <a:cxn ang="0">
                    <a:pos x="88" y="53"/>
                  </a:cxn>
                  <a:cxn ang="0">
                    <a:pos x="81" y="72"/>
                  </a:cxn>
                  <a:cxn ang="0">
                    <a:pos x="64" y="79"/>
                  </a:cxn>
                  <a:cxn ang="0">
                    <a:pos x="46" y="72"/>
                  </a:cxn>
                  <a:cxn ang="0">
                    <a:pos x="38" y="53"/>
                  </a:cxn>
                  <a:cxn ang="0">
                    <a:pos x="35" y="3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88" h="79">
                    <a:moveTo>
                      <a:pt x="63" y="64"/>
                    </a:moveTo>
                    <a:lnTo>
                      <a:pt x="63" y="64"/>
                    </a:lnTo>
                    <a:cubicBezTo>
                      <a:pt x="67" y="64"/>
                      <a:pt x="71" y="63"/>
                      <a:pt x="73" y="60"/>
                    </a:cubicBezTo>
                    <a:cubicBezTo>
                      <a:pt x="75" y="57"/>
                      <a:pt x="76" y="53"/>
                      <a:pt x="76" y="49"/>
                    </a:cubicBezTo>
                    <a:cubicBezTo>
                      <a:pt x="76" y="44"/>
                      <a:pt x="75" y="40"/>
                      <a:pt x="73" y="35"/>
                    </a:cubicBezTo>
                    <a:cubicBezTo>
                      <a:pt x="69" y="27"/>
                      <a:pt x="63" y="23"/>
                      <a:pt x="54" y="23"/>
                    </a:cubicBezTo>
                    <a:lnTo>
                      <a:pt x="43" y="23"/>
                    </a:lnTo>
                    <a:cubicBezTo>
                      <a:pt x="44" y="25"/>
                      <a:pt x="45" y="27"/>
                      <a:pt x="46" y="30"/>
                    </a:cubicBezTo>
                    <a:cubicBezTo>
                      <a:pt x="47" y="33"/>
                      <a:pt x="47" y="35"/>
                      <a:pt x="47" y="38"/>
                    </a:cubicBezTo>
                    <a:lnTo>
                      <a:pt x="49" y="46"/>
                    </a:lnTo>
                    <a:cubicBezTo>
                      <a:pt x="49" y="52"/>
                      <a:pt x="50" y="55"/>
                      <a:pt x="52" y="58"/>
                    </a:cubicBezTo>
                    <a:cubicBezTo>
                      <a:pt x="54" y="62"/>
                      <a:pt x="58" y="64"/>
                      <a:pt x="63" y="64"/>
                    </a:cubicBezTo>
                    <a:lnTo>
                      <a:pt x="63" y="64"/>
                    </a:lnTo>
                    <a:close/>
                    <a:moveTo>
                      <a:pt x="35" y="30"/>
                    </a:moveTo>
                    <a:lnTo>
                      <a:pt x="35" y="30"/>
                    </a:lnTo>
                    <a:cubicBezTo>
                      <a:pt x="35" y="27"/>
                      <a:pt x="33" y="25"/>
                      <a:pt x="31" y="24"/>
                    </a:cubicBezTo>
                    <a:cubicBezTo>
                      <a:pt x="30" y="23"/>
                      <a:pt x="28" y="23"/>
                      <a:pt x="26" y="23"/>
                    </a:cubicBezTo>
                    <a:cubicBezTo>
                      <a:pt x="21" y="23"/>
                      <a:pt x="18" y="25"/>
                      <a:pt x="15" y="28"/>
                    </a:cubicBezTo>
                    <a:cubicBezTo>
                      <a:pt x="13" y="32"/>
                      <a:pt x="12" y="36"/>
                      <a:pt x="12" y="43"/>
                    </a:cubicBezTo>
                    <a:cubicBezTo>
                      <a:pt x="12" y="50"/>
                      <a:pt x="14" y="55"/>
                      <a:pt x="18" y="58"/>
                    </a:cubicBezTo>
                    <a:cubicBezTo>
                      <a:pt x="20" y="60"/>
                      <a:pt x="23" y="61"/>
                      <a:pt x="28" y="62"/>
                    </a:cubicBezTo>
                    <a:lnTo>
                      <a:pt x="28" y="75"/>
                    </a:lnTo>
                    <a:cubicBezTo>
                      <a:pt x="18" y="74"/>
                      <a:pt x="10" y="71"/>
                      <a:pt x="6" y="65"/>
                    </a:cubicBezTo>
                    <a:cubicBezTo>
                      <a:pt x="2" y="58"/>
                      <a:pt x="0" y="51"/>
                      <a:pt x="0" y="42"/>
                    </a:cubicBezTo>
                    <a:cubicBezTo>
                      <a:pt x="0" y="33"/>
                      <a:pt x="2" y="25"/>
                      <a:pt x="6" y="19"/>
                    </a:cubicBezTo>
                    <a:cubicBezTo>
                      <a:pt x="10" y="13"/>
                      <a:pt x="15" y="9"/>
                      <a:pt x="23" y="9"/>
                    </a:cubicBezTo>
                    <a:lnTo>
                      <a:pt x="71" y="9"/>
                    </a:lnTo>
                    <a:cubicBezTo>
                      <a:pt x="73" y="9"/>
                      <a:pt x="74" y="9"/>
                      <a:pt x="75" y="9"/>
                    </a:cubicBezTo>
                    <a:cubicBezTo>
                      <a:pt x="76" y="8"/>
                      <a:pt x="76" y="7"/>
                      <a:pt x="76" y="5"/>
                    </a:cubicBezTo>
                    <a:cubicBezTo>
                      <a:pt x="76" y="4"/>
                      <a:pt x="76" y="4"/>
                      <a:pt x="76" y="3"/>
                    </a:cubicBezTo>
                    <a:cubicBezTo>
                      <a:pt x="76" y="2"/>
                      <a:pt x="76" y="1"/>
                      <a:pt x="76" y="0"/>
                    </a:cubicBezTo>
                    <a:lnTo>
                      <a:pt x="86" y="0"/>
                    </a:lnTo>
                    <a:cubicBezTo>
                      <a:pt x="87" y="2"/>
                      <a:pt x="87" y="4"/>
                      <a:pt x="87" y="5"/>
                    </a:cubicBezTo>
                    <a:cubicBezTo>
                      <a:pt x="87" y="6"/>
                      <a:pt x="87" y="8"/>
                      <a:pt x="87" y="10"/>
                    </a:cubicBezTo>
                    <a:cubicBezTo>
                      <a:pt x="87" y="15"/>
                      <a:pt x="86" y="18"/>
                      <a:pt x="82" y="20"/>
                    </a:cubicBezTo>
                    <a:cubicBezTo>
                      <a:pt x="80" y="22"/>
                      <a:pt x="78" y="22"/>
                      <a:pt x="75" y="23"/>
                    </a:cubicBezTo>
                    <a:cubicBezTo>
                      <a:pt x="78" y="26"/>
                      <a:pt x="81" y="30"/>
                      <a:pt x="84" y="35"/>
                    </a:cubicBezTo>
                    <a:cubicBezTo>
                      <a:pt x="87" y="40"/>
                      <a:pt x="88" y="46"/>
                      <a:pt x="88" y="53"/>
                    </a:cubicBezTo>
                    <a:cubicBezTo>
                      <a:pt x="88" y="60"/>
                      <a:pt x="86" y="67"/>
                      <a:pt x="81" y="72"/>
                    </a:cubicBezTo>
                    <a:cubicBezTo>
                      <a:pt x="77" y="76"/>
                      <a:pt x="71" y="79"/>
                      <a:pt x="64" y="79"/>
                    </a:cubicBezTo>
                    <a:cubicBezTo>
                      <a:pt x="56" y="79"/>
                      <a:pt x="50" y="77"/>
                      <a:pt x="46" y="72"/>
                    </a:cubicBezTo>
                    <a:cubicBezTo>
                      <a:pt x="42" y="67"/>
                      <a:pt x="39" y="61"/>
                      <a:pt x="38" y="53"/>
                    </a:cubicBezTo>
                    <a:lnTo>
                      <a:pt x="35" y="30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6019800" y="4752975"/>
                <a:ext cx="142875" cy="34925"/>
              </a:xfrm>
              <a:custGeom>
                <a:avLst/>
                <a:gdLst/>
                <a:ahLst/>
                <a:cxnLst>
                  <a:cxn ang="0">
                    <a:pos x="148" y="36"/>
                  </a:cxn>
                  <a:cxn ang="0">
                    <a:pos x="148" y="36"/>
                  </a:cxn>
                  <a:cxn ang="0">
                    <a:pos x="113" y="20"/>
                  </a:cxn>
                  <a:cxn ang="0">
                    <a:pos x="74" y="14"/>
                  </a:cxn>
                  <a:cxn ang="0">
                    <a:pos x="33" y="21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23" y="12"/>
                  </a:cxn>
                  <a:cxn ang="0">
                    <a:pos x="35" y="7"/>
                  </a:cxn>
                  <a:cxn ang="0">
                    <a:pos x="55" y="1"/>
                  </a:cxn>
                  <a:cxn ang="0">
                    <a:pos x="73" y="0"/>
                  </a:cxn>
                  <a:cxn ang="0">
                    <a:pos x="114" y="7"/>
                  </a:cxn>
                  <a:cxn ang="0">
                    <a:pos x="148" y="26"/>
                  </a:cxn>
                  <a:cxn ang="0">
                    <a:pos x="148" y="36"/>
                  </a:cxn>
                </a:cxnLst>
                <a:rect l="0" t="0" r="r" b="b"/>
                <a:pathLst>
                  <a:path w="148" h="36">
                    <a:moveTo>
                      <a:pt x="148" y="36"/>
                    </a:moveTo>
                    <a:lnTo>
                      <a:pt x="148" y="36"/>
                    </a:lnTo>
                    <a:cubicBezTo>
                      <a:pt x="132" y="28"/>
                      <a:pt x="120" y="22"/>
                      <a:pt x="113" y="20"/>
                    </a:cubicBezTo>
                    <a:cubicBezTo>
                      <a:pt x="102" y="16"/>
                      <a:pt x="89" y="14"/>
                      <a:pt x="74" y="14"/>
                    </a:cubicBezTo>
                    <a:cubicBezTo>
                      <a:pt x="59" y="14"/>
                      <a:pt x="45" y="17"/>
                      <a:pt x="33" y="21"/>
                    </a:cubicBezTo>
                    <a:cubicBezTo>
                      <a:pt x="25" y="23"/>
                      <a:pt x="14" y="28"/>
                      <a:pt x="0" y="36"/>
                    </a:cubicBezTo>
                    <a:lnTo>
                      <a:pt x="0" y="27"/>
                    </a:lnTo>
                    <a:cubicBezTo>
                      <a:pt x="12" y="19"/>
                      <a:pt x="20" y="14"/>
                      <a:pt x="23" y="12"/>
                    </a:cubicBezTo>
                    <a:cubicBezTo>
                      <a:pt x="26" y="10"/>
                      <a:pt x="30" y="9"/>
                      <a:pt x="35" y="7"/>
                    </a:cubicBezTo>
                    <a:cubicBezTo>
                      <a:pt x="42" y="4"/>
                      <a:pt x="48" y="2"/>
                      <a:pt x="55" y="1"/>
                    </a:cubicBezTo>
                    <a:cubicBezTo>
                      <a:pt x="61" y="0"/>
                      <a:pt x="67" y="0"/>
                      <a:pt x="73" y="0"/>
                    </a:cubicBezTo>
                    <a:cubicBezTo>
                      <a:pt x="88" y="0"/>
                      <a:pt x="102" y="2"/>
                      <a:pt x="114" y="7"/>
                    </a:cubicBezTo>
                    <a:cubicBezTo>
                      <a:pt x="122" y="10"/>
                      <a:pt x="133" y="16"/>
                      <a:pt x="148" y="26"/>
                    </a:cubicBezTo>
                    <a:lnTo>
                      <a:pt x="14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/>
              </a:p>
            </p:txBody>
          </p:sp>
          <p:sp>
            <p:nvSpPr>
              <p:cNvPr id="911" name="TextBox 910"/>
              <p:cNvSpPr txBox="1"/>
              <p:nvPr/>
            </p:nvSpPr>
            <p:spPr>
              <a:xfrm>
                <a:off x="7197804" y="4210380"/>
                <a:ext cx="1027845" cy="286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err="1" smtClean="0">
                    <a:solidFill>
                      <a:schemeClr val="tx1"/>
                    </a:solidFill>
                  </a:rPr>
                  <a:t>Microtearing</a:t>
                </a:r>
                <a:endParaRPr lang="en-US" b="0" i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TextBox 911"/>
              <p:cNvSpPr txBox="1"/>
              <p:nvPr/>
            </p:nvSpPr>
            <p:spPr>
              <a:xfrm>
                <a:off x="7467600" y="5410200"/>
                <a:ext cx="482824" cy="286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err="1" smtClean="0">
                    <a:solidFill>
                      <a:schemeClr val="accent2"/>
                    </a:solidFill>
                  </a:rPr>
                  <a:t>ExB</a:t>
                </a:r>
                <a:endParaRPr lang="en-US" b="0" i="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19" name="TextBox 618"/>
            <p:cNvSpPr txBox="1"/>
            <p:nvPr/>
          </p:nvSpPr>
          <p:spPr>
            <a:xfrm>
              <a:off x="5420235" y="3118582"/>
              <a:ext cx="9927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5420235" y="5600800"/>
              <a:ext cx="9927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622" name="Freeform 5"/>
            <p:cNvSpPr>
              <a:spLocks/>
            </p:cNvSpPr>
            <p:nvPr/>
          </p:nvSpPr>
          <p:spPr bwMode="auto">
            <a:xfrm>
              <a:off x="4844759" y="3524294"/>
              <a:ext cx="605893" cy="17933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77" y="0"/>
                </a:cxn>
                <a:cxn ang="0">
                  <a:pos x="1177" y="3772"/>
                </a:cxn>
                <a:cxn ang="0">
                  <a:pos x="0" y="3772"/>
                </a:cxn>
                <a:cxn ang="0">
                  <a:pos x="0" y="0"/>
                </a:cxn>
              </a:cxnLst>
              <a:rect l="0" t="0" r="r" b="b"/>
              <a:pathLst>
                <a:path w="1177" h="3772">
                  <a:moveTo>
                    <a:pt x="0" y="0"/>
                  </a:moveTo>
                  <a:lnTo>
                    <a:pt x="0" y="0"/>
                  </a:lnTo>
                  <a:lnTo>
                    <a:pt x="1177" y="0"/>
                  </a:lnTo>
                  <a:lnTo>
                    <a:pt x="1177" y="3772"/>
                  </a:lnTo>
                  <a:lnTo>
                    <a:pt x="0" y="3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6"/>
            <p:cNvSpPr>
              <a:spLocks/>
            </p:cNvSpPr>
            <p:nvPr/>
          </p:nvSpPr>
          <p:spPr bwMode="auto">
            <a:xfrm>
              <a:off x="4848408" y="5317640"/>
              <a:ext cx="1991660" cy="1217"/>
            </a:xfrm>
            <a:custGeom>
              <a:avLst/>
              <a:gdLst/>
              <a:ahLst/>
              <a:cxnLst>
                <a:cxn ang="0">
                  <a:pos x="3867" y="0"/>
                </a:cxn>
                <a:cxn ang="0">
                  <a:pos x="3867" y="0"/>
                </a:cxn>
                <a:cxn ang="0">
                  <a:pos x="0" y="0"/>
                </a:cxn>
              </a:cxnLst>
              <a:rect l="0" t="0" r="r" b="b"/>
              <a:pathLst>
                <a:path w="3867">
                  <a:moveTo>
                    <a:pt x="3867" y="0"/>
                  </a:moveTo>
                  <a:lnTo>
                    <a:pt x="386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7"/>
            <p:cNvSpPr>
              <a:spLocks/>
            </p:cNvSpPr>
            <p:nvPr/>
          </p:nvSpPr>
          <p:spPr bwMode="auto">
            <a:xfrm>
              <a:off x="4848408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8"/>
            <p:cNvSpPr>
              <a:spLocks/>
            </p:cNvSpPr>
            <p:nvPr/>
          </p:nvSpPr>
          <p:spPr bwMode="auto">
            <a:xfrm>
              <a:off x="4948174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9"/>
            <p:cNvSpPr>
              <a:spLocks/>
            </p:cNvSpPr>
            <p:nvPr/>
          </p:nvSpPr>
          <p:spPr bwMode="auto">
            <a:xfrm>
              <a:off x="5047939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10"/>
            <p:cNvSpPr>
              <a:spLocks/>
            </p:cNvSpPr>
            <p:nvPr/>
          </p:nvSpPr>
          <p:spPr bwMode="auto">
            <a:xfrm>
              <a:off x="5147705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11"/>
            <p:cNvSpPr>
              <a:spLocks/>
            </p:cNvSpPr>
            <p:nvPr/>
          </p:nvSpPr>
          <p:spPr bwMode="auto">
            <a:xfrm>
              <a:off x="5246254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12"/>
            <p:cNvSpPr>
              <a:spLocks/>
            </p:cNvSpPr>
            <p:nvPr/>
          </p:nvSpPr>
          <p:spPr bwMode="auto">
            <a:xfrm>
              <a:off x="5347236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13"/>
            <p:cNvSpPr>
              <a:spLocks/>
            </p:cNvSpPr>
            <p:nvPr/>
          </p:nvSpPr>
          <p:spPr bwMode="auto">
            <a:xfrm>
              <a:off x="5445785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14"/>
            <p:cNvSpPr>
              <a:spLocks/>
            </p:cNvSpPr>
            <p:nvPr/>
          </p:nvSpPr>
          <p:spPr bwMode="auto">
            <a:xfrm>
              <a:off x="5545551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5"/>
            <p:cNvSpPr>
              <a:spLocks/>
            </p:cNvSpPr>
            <p:nvPr/>
          </p:nvSpPr>
          <p:spPr bwMode="auto">
            <a:xfrm>
              <a:off x="5645316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6"/>
            <p:cNvSpPr>
              <a:spLocks/>
            </p:cNvSpPr>
            <p:nvPr/>
          </p:nvSpPr>
          <p:spPr bwMode="auto">
            <a:xfrm>
              <a:off x="5745082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7"/>
            <p:cNvSpPr>
              <a:spLocks/>
            </p:cNvSpPr>
            <p:nvPr/>
          </p:nvSpPr>
          <p:spPr bwMode="auto">
            <a:xfrm>
              <a:off x="5843630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8"/>
            <p:cNvSpPr>
              <a:spLocks/>
            </p:cNvSpPr>
            <p:nvPr/>
          </p:nvSpPr>
          <p:spPr bwMode="auto">
            <a:xfrm>
              <a:off x="5944613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9"/>
            <p:cNvSpPr>
              <a:spLocks/>
            </p:cNvSpPr>
            <p:nvPr/>
          </p:nvSpPr>
          <p:spPr bwMode="auto">
            <a:xfrm>
              <a:off x="6043161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0"/>
            <p:cNvSpPr>
              <a:spLocks/>
            </p:cNvSpPr>
            <p:nvPr/>
          </p:nvSpPr>
          <p:spPr bwMode="auto">
            <a:xfrm>
              <a:off x="6142926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1"/>
            <p:cNvSpPr>
              <a:spLocks/>
            </p:cNvSpPr>
            <p:nvPr/>
          </p:nvSpPr>
          <p:spPr bwMode="auto">
            <a:xfrm>
              <a:off x="6242692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2"/>
            <p:cNvSpPr>
              <a:spLocks/>
            </p:cNvSpPr>
            <p:nvPr/>
          </p:nvSpPr>
          <p:spPr bwMode="auto">
            <a:xfrm>
              <a:off x="6342457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3"/>
            <p:cNvSpPr>
              <a:spLocks/>
            </p:cNvSpPr>
            <p:nvPr/>
          </p:nvSpPr>
          <p:spPr bwMode="auto">
            <a:xfrm>
              <a:off x="6441007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"/>
            <p:cNvSpPr>
              <a:spLocks/>
            </p:cNvSpPr>
            <p:nvPr/>
          </p:nvSpPr>
          <p:spPr bwMode="auto">
            <a:xfrm>
              <a:off x="6541988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5"/>
            <p:cNvSpPr>
              <a:spLocks/>
            </p:cNvSpPr>
            <p:nvPr/>
          </p:nvSpPr>
          <p:spPr bwMode="auto">
            <a:xfrm>
              <a:off x="6640538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6"/>
            <p:cNvSpPr>
              <a:spLocks/>
            </p:cNvSpPr>
            <p:nvPr/>
          </p:nvSpPr>
          <p:spPr bwMode="auto">
            <a:xfrm>
              <a:off x="6740303" y="5317640"/>
              <a:ext cx="1217" cy="35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27"/>
            <p:cNvSpPr>
              <a:spLocks/>
            </p:cNvSpPr>
            <p:nvPr/>
          </p:nvSpPr>
          <p:spPr bwMode="auto">
            <a:xfrm>
              <a:off x="6840069" y="5317640"/>
              <a:ext cx="1217" cy="70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7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28"/>
            <p:cNvSpPr>
              <a:spLocks/>
            </p:cNvSpPr>
            <p:nvPr/>
          </p:nvSpPr>
          <p:spPr bwMode="auto">
            <a:xfrm>
              <a:off x="4848408" y="3527944"/>
              <a:ext cx="1217" cy="1789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67"/>
                </a:cxn>
              </a:cxnLst>
              <a:rect l="0" t="0" r="r" b="b"/>
              <a:pathLst>
                <a:path h="3767">
                  <a:moveTo>
                    <a:pt x="0" y="0"/>
                  </a:moveTo>
                  <a:lnTo>
                    <a:pt x="0" y="0"/>
                  </a:lnTo>
                  <a:lnTo>
                    <a:pt x="0" y="376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29"/>
            <p:cNvSpPr>
              <a:spLocks/>
            </p:cNvSpPr>
            <p:nvPr/>
          </p:nvSpPr>
          <p:spPr bwMode="auto">
            <a:xfrm>
              <a:off x="4772976" y="5317640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30"/>
            <p:cNvSpPr>
              <a:spLocks/>
            </p:cNvSpPr>
            <p:nvPr/>
          </p:nvSpPr>
          <p:spPr bwMode="auto">
            <a:xfrm>
              <a:off x="4810693" y="5219091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31"/>
            <p:cNvSpPr>
              <a:spLocks/>
            </p:cNvSpPr>
            <p:nvPr/>
          </p:nvSpPr>
          <p:spPr bwMode="auto">
            <a:xfrm>
              <a:off x="4772976" y="5121759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32"/>
            <p:cNvSpPr>
              <a:spLocks/>
            </p:cNvSpPr>
            <p:nvPr/>
          </p:nvSpPr>
          <p:spPr bwMode="auto">
            <a:xfrm>
              <a:off x="4810693" y="5019560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33"/>
            <p:cNvSpPr>
              <a:spLocks/>
            </p:cNvSpPr>
            <p:nvPr/>
          </p:nvSpPr>
          <p:spPr bwMode="auto">
            <a:xfrm>
              <a:off x="4772976" y="4922228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34"/>
            <p:cNvSpPr>
              <a:spLocks/>
            </p:cNvSpPr>
            <p:nvPr/>
          </p:nvSpPr>
          <p:spPr bwMode="auto">
            <a:xfrm>
              <a:off x="4810693" y="4823679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35"/>
            <p:cNvSpPr>
              <a:spLocks/>
            </p:cNvSpPr>
            <p:nvPr/>
          </p:nvSpPr>
          <p:spPr bwMode="auto">
            <a:xfrm>
              <a:off x="4772976" y="4722697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36"/>
            <p:cNvSpPr>
              <a:spLocks/>
            </p:cNvSpPr>
            <p:nvPr/>
          </p:nvSpPr>
          <p:spPr bwMode="auto">
            <a:xfrm>
              <a:off x="4810693" y="4624148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37"/>
            <p:cNvSpPr>
              <a:spLocks/>
            </p:cNvSpPr>
            <p:nvPr/>
          </p:nvSpPr>
          <p:spPr bwMode="auto">
            <a:xfrm>
              <a:off x="4772976" y="4523166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38"/>
            <p:cNvSpPr>
              <a:spLocks/>
            </p:cNvSpPr>
            <p:nvPr/>
          </p:nvSpPr>
          <p:spPr bwMode="auto">
            <a:xfrm>
              <a:off x="4810693" y="4424617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39"/>
            <p:cNvSpPr>
              <a:spLocks/>
            </p:cNvSpPr>
            <p:nvPr/>
          </p:nvSpPr>
          <p:spPr bwMode="auto">
            <a:xfrm>
              <a:off x="4772976" y="4326068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40"/>
            <p:cNvSpPr>
              <a:spLocks/>
            </p:cNvSpPr>
            <p:nvPr/>
          </p:nvSpPr>
          <p:spPr bwMode="auto">
            <a:xfrm>
              <a:off x="4810693" y="4225086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41"/>
            <p:cNvSpPr>
              <a:spLocks/>
            </p:cNvSpPr>
            <p:nvPr/>
          </p:nvSpPr>
          <p:spPr bwMode="auto">
            <a:xfrm>
              <a:off x="4772976" y="4126537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42"/>
            <p:cNvSpPr>
              <a:spLocks/>
            </p:cNvSpPr>
            <p:nvPr/>
          </p:nvSpPr>
          <p:spPr bwMode="auto">
            <a:xfrm>
              <a:off x="4810693" y="4025555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43"/>
            <p:cNvSpPr>
              <a:spLocks/>
            </p:cNvSpPr>
            <p:nvPr/>
          </p:nvSpPr>
          <p:spPr bwMode="auto">
            <a:xfrm>
              <a:off x="4772976" y="3927006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44"/>
            <p:cNvSpPr>
              <a:spLocks/>
            </p:cNvSpPr>
            <p:nvPr/>
          </p:nvSpPr>
          <p:spPr bwMode="auto">
            <a:xfrm>
              <a:off x="4810693" y="3828457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45"/>
            <p:cNvSpPr>
              <a:spLocks/>
            </p:cNvSpPr>
            <p:nvPr/>
          </p:nvSpPr>
          <p:spPr bwMode="auto">
            <a:xfrm>
              <a:off x="4772976" y="3727475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46"/>
            <p:cNvSpPr>
              <a:spLocks/>
            </p:cNvSpPr>
            <p:nvPr/>
          </p:nvSpPr>
          <p:spPr bwMode="auto">
            <a:xfrm>
              <a:off x="4810693" y="3628926"/>
              <a:ext cx="37717" cy="121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47"/>
            <p:cNvSpPr>
              <a:spLocks/>
            </p:cNvSpPr>
            <p:nvPr/>
          </p:nvSpPr>
          <p:spPr bwMode="auto">
            <a:xfrm>
              <a:off x="4772976" y="3527944"/>
              <a:ext cx="75432" cy="121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0" y="0"/>
                </a:cxn>
              </a:cxnLst>
              <a:rect l="0" t="0" r="r" b="b"/>
              <a:pathLst>
                <a:path w="147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48"/>
            <p:cNvSpPr>
              <a:spLocks/>
            </p:cNvSpPr>
            <p:nvPr/>
          </p:nvSpPr>
          <p:spPr bwMode="auto">
            <a:xfrm>
              <a:off x="4848408" y="3527944"/>
              <a:ext cx="1991660" cy="1217"/>
            </a:xfrm>
            <a:custGeom>
              <a:avLst/>
              <a:gdLst/>
              <a:ahLst/>
              <a:cxnLst>
                <a:cxn ang="0">
                  <a:pos x="3867" y="0"/>
                </a:cxn>
                <a:cxn ang="0">
                  <a:pos x="3867" y="0"/>
                </a:cxn>
                <a:cxn ang="0">
                  <a:pos x="0" y="0"/>
                </a:cxn>
              </a:cxnLst>
              <a:rect l="0" t="0" r="r" b="b"/>
              <a:pathLst>
                <a:path w="3867">
                  <a:moveTo>
                    <a:pt x="3867" y="0"/>
                  </a:moveTo>
                  <a:lnTo>
                    <a:pt x="386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49"/>
            <p:cNvSpPr>
              <a:spLocks/>
            </p:cNvSpPr>
            <p:nvPr/>
          </p:nvSpPr>
          <p:spPr bwMode="auto">
            <a:xfrm>
              <a:off x="4848408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50"/>
            <p:cNvSpPr>
              <a:spLocks/>
            </p:cNvSpPr>
            <p:nvPr/>
          </p:nvSpPr>
          <p:spPr bwMode="auto">
            <a:xfrm>
              <a:off x="4948174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51"/>
            <p:cNvSpPr>
              <a:spLocks/>
            </p:cNvSpPr>
            <p:nvPr/>
          </p:nvSpPr>
          <p:spPr bwMode="auto">
            <a:xfrm>
              <a:off x="5047939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52"/>
            <p:cNvSpPr>
              <a:spLocks/>
            </p:cNvSpPr>
            <p:nvPr/>
          </p:nvSpPr>
          <p:spPr bwMode="auto">
            <a:xfrm>
              <a:off x="5147705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53"/>
            <p:cNvSpPr>
              <a:spLocks/>
            </p:cNvSpPr>
            <p:nvPr/>
          </p:nvSpPr>
          <p:spPr bwMode="auto">
            <a:xfrm>
              <a:off x="5246254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54"/>
            <p:cNvSpPr>
              <a:spLocks/>
            </p:cNvSpPr>
            <p:nvPr/>
          </p:nvSpPr>
          <p:spPr bwMode="auto">
            <a:xfrm>
              <a:off x="5347236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55"/>
            <p:cNvSpPr>
              <a:spLocks/>
            </p:cNvSpPr>
            <p:nvPr/>
          </p:nvSpPr>
          <p:spPr bwMode="auto">
            <a:xfrm>
              <a:off x="5445785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56"/>
            <p:cNvSpPr>
              <a:spLocks/>
            </p:cNvSpPr>
            <p:nvPr/>
          </p:nvSpPr>
          <p:spPr bwMode="auto">
            <a:xfrm>
              <a:off x="5545551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57"/>
            <p:cNvSpPr>
              <a:spLocks/>
            </p:cNvSpPr>
            <p:nvPr/>
          </p:nvSpPr>
          <p:spPr bwMode="auto">
            <a:xfrm>
              <a:off x="5645316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58"/>
            <p:cNvSpPr>
              <a:spLocks/>
            </p:cNvSpPr>
            <p:nvPr/>
          </p:nvSpPr>
          <p:spPr bwMode="auto">
            <a:xfrm>
              <a:off x="5745082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59"/>
            <p:cNvSpPr>
              <a:spLocks/>
            </p:cNvSpPr>
            <p:nvPr/>
          </p:nvSpPr>
          <p:spPr bwMode="auto">
            <a:xfrm>
              <a:off x="5843630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60"/>
            <p:cNvSpPr>
              <a:spLocks/>
            </p:cNvSpPr>
            <p:nvPr/>
          </p:nvSpPr>
          <p:spPr bwMode="auto">
            <a:xfrm>
              <a:off x="5944613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61"/>
            <p:cNvSpPr>
              <a:spLocks/>
            </p:cNvSpPr>
            <p:nvPr/>
          </p:nvSpPr>
          <p:spPr bwMode="auto">
            <a:xfrm>
              <a:off x="6043161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62"/>
            <p:cNvSpPr>
              <a:spLocks/>
            </p:cNvSpPr>
            <p:nvPr/>
          </p:nvSpPr>
          <p:spPr bwMode="auto">
            <a:xfrm>
              <a:off x="6142926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63"/>
            <p:cNvSpPr>
              <a:spLocks/>
            </p:cNvSpPr>
            <p:nvPr/>
          </p:nvSpPr>
          <p:spPr bwMode="auto">
            <a:xfrm>
              <a:off x="6242692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64"/>
            <p:cNvSpPr>
              <a:spLocks/>
            </p:cNvSpPr>
            <p:nvPr/>
          </p:nvSpPr>
          <p:spPr bwMode="auto">
            <a:xfrm>
              <a:off x="6342457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65"/>
            <p:cNvSpPr>
              <a:spLocks/>
            </p:cNvSpPr>
            <p:nvPr/>
          </p:nvSpPr>
          <p:spPr bwMode="auto">
            <a:xfrm>
              <a:off x="6441007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66"/>
            <p:cNvSpPr>
              <a:spLocks/>
            </p:cNvSpPr>
            <p:nvPr/>
          </p:nvSpPr>
          <p:spPr bwMode="auto">
            <a:xfrm>
              <a:off x="6541988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67"/>
            <p:cNvSpPr>
              <a:spLocks/>
            </p:cNvSpPr>
            <p:nvPr/>
          </p:nvSpPr>
          <p:spPr bwMode="auto">
            <a:xfrm>
              <a:off x="6640538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68"/>
            <p:cNvSpPr>
              <a:spLocks/>
            </p:cNvSpPr>
            <p:nvPr/>
          </p:nvSpPr>
          <p:spPr bwMode="auto">
            <a:xfrm>
              <a:off x="6740303" y="3527944"/>
              <a:ext cx="1217" cy="34066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h="74">
                  <a:moveTo>
                    <a:pt x="0" y="74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69"/>
            <p:cNvSpPr>
              <a:spLocks/>
            </p:cNvSpPr>
            <p:nvPr/>
          </p:nvSpPr>
          <p:spPr bwMode="auto">
            <a:xfrm>
              <a:off x="6840069" y="3527944"/>
              <a:ext cx="1217" cy="6935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0" y="0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70"/>
            <p:cNvSpPr>
              <a:spLocks/>
            </p:cNvSpPr>
            <p:nvPr/>
          </p:nvSpPr>
          <p:spPr bwMode="auto">
            <a:xfrm>
              <a:off x="6840069" y="3527944"/>
              <a:ext cx="1217" cy="1789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67"/>
                </a:cxn>
              </a:cxnLst>
              <a:rect l="0" t="0" r="r" b="b"/>
              <a:pathLst>
                <a:path h="3767">
                  <a:moveTo>
                    <a:pt x="0" y="0"/>
                  </a:moveTo>
                  <a:lnTo>
                    <a:pt x="0" y="0"/>
                  </a:lnTo>
                  <a:lnTo>
                    <a:pt x="0" y="376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71"/>
            <p:cNvSpPr>
              <a:spLocks/>
            </p:cNvSpPr>
            <p:nvPr/>
          </p:nvSpPr>
          <p:spPr bwMode="auto">
            <a:xfrm>
              <a:off x="6764636" y="5317640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72"/>
            <p:cNvSpPr>
              <a:spLocks/>
            </p:cNvSpPr>
            <p:nvPr/>
          </p:nvSpPr>
          <p:spPr bwMode="auto">
            <a:xfrm>
              <a:off x="6802352" y="5219091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73"/>
            <p:cNvSpPr>
              <a:spLocks/>
            </p:cNvSpPr>
            <p:nvPr/>
          </p:nvSpPr>
          <p:spPr bwMode="auto">
            <a:xfrm>
              <a:off x="6764636" y="5121759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74"/>
            <p:cNvSpPr>
              <a:spLocks/>
            </p:cNvSpPr>
            <p:nvPr/>
          </p:nvSpPr>
          <p:spPr bwMode="auto">
            <a:xfrm>
              <a:off x="6802352" y="5019560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75"/>
            <p:cNvSpPr>
              <a:spLocks/>
            </p:cNvSpPr>
            <p:nvPr/>
          </p:nvSpPr>
          <p:spPr bwMode="auto">
            <a:xfrm>
              <a:off x="6764636" y="4922228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76"/>
            <p:cNvSpPr>
              <a:spLocks/>
            </p:cNvSpPr>
            <p:nvPr/>
          </p:nvSpPr>
          <p:spPr bwMode="auto">
            <a:xfrm>
              <a:off x="6802352" y="4823679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77"/>
            <p:cNvSpPr>
              <a:spLocks/>
            </p:cNvSpPr>
            <p:nvPr/>
          </p:nvSpPr>
          <p:spPr bwMode="auto">
            <a:xfrm>
              <a:off x="6764636" y="4722697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78"/>
            <p:cNvSpPr>
              <a:spLocks/>
            </p:cNvSpPr>
            <p:nvPr/>
          </p:nvSpPr>
          <p:spPr bwMode="auto">
            <a:xfrm>
              <a:off x="6802352" y="4624148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79"/>
            <p:cNvSpPr>
              <a:spLocks/>
            </p:cNvSpPr>
            <p:nvPr/>
          </p:nvSpPr>
          <p:spPr bwMode="auto">
            <a:xfrm>
              <a:off x="6764636" y="4523166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80"/>
            <p:cNvSpPr>
              <a:spLocks/>
            </p:cNvSpPr>
            <p:nvPr/>
          </p:nvSpPr>
          <p:spPr bwMode="auto">
            <a:xfrm>
              <a:off x="6802352" y="4424617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81"/>
            <p:cNvSpPr>
              <a:spLocks/>
            </p:cNvSpPr>
            <p:nvPr/>
          </p:nvSpPr>
          <p:spPr bwMode="auto">
            <a:xfrm>
              <a:off x="6764636" y="4326068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82"/>
            <p:cNvSpPr>
              <a:spLocks/>
            </p:cNvSpPr>
            <p:nvPr/>
          </p:nvSpPr>
          <p:spPr bwMode="auto">
            <a:xfrm>
              <a:off x="6802352" y="4225086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83"/>
            <p:cNvSpPr>
              <a:spLocks/>
            </p:cNvSpPr>
            <p:nvPr/>
          </p:nvSpPr>
          <p:spPr bwMode="auto">
            <a:xfrm>
              <a:off x="6764636" y="4126537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84"/>
            <p:cNvSpPr>
              <a:spLocks/>
            </p:cNvSpPr>
            <p:nvPr/>
          </p:nvSpPr>
          <p:spPr bwMode="auto">
            <a:xfrm>
              <a:off x="6802352" y="4025555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85"/>
            <p:cNvSpPr>
              <a:spLocks/>
            </p:cNvSpPr>
            <p:nvPr/>
          </p:nvSpPr>
          <p:spPr bwMode="auto">
            <a:xfrm>
              <a:off x="6764636" y="3927006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86"/>
            <p:cNvSpPr>
              <a:spLocks/>
            </p:cNvSpPr>
            <p:nvPr/>
          </p:nvSpPr>
          <p:spPr bwMode="auto">
            <a:xfrm>
              <a:off x="6802352" y="3828457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87"/>
            <p:cNvSpPr>
              <a:spLocks/>
            </p:cNvSpPr>
            <p:nvPr/>
          </p:nvSpPr>
          <p:spPr bwMode="auto">
            <a:xfrm>
              <a:off x="6764636" y="3727475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88"/>
            <p:cNvSpPr>
              <a:spLocks/>
            </p:cNvSpPr>
            <p:nvPr/>
          </p:nvSpPr>
          <p:spPr bwMode="auto">
            <a:xfrm>
              <a:off x="6802352" y="3628926"/>
              <a:ext cx="37717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4" y="0"/>
                </a:cxn>
              </a:cxnLst>
              <a:rect l="0" t="0" r="r" b="b"/>
              <a:pathLst>
                <a:path w="74">
                  <a:moveTo>
                    <a:pt x="0" y="0"/>
                  </a:move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89"/>
            <p:cNvSpPr>
              <a:spLocks/>
            </p:cNvSpPr>
            <p:nvPr/>
          </p:nvSpPr>
          <p:spPr bwMode="auto">
            <a:xfrm>
              <a:off x="6764636" y="3527944"/>
              <a:ext cx="7543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90"/>
            <p:cNvSpPr>
              <a:spLocks/>
            </p:cNvSpPr>
            <p:nvPr/>
          </p:nvSpPr>
          <p:spPr bwMode="auto">
            <a:xfrm>
              <a:off x="4897074" y="3705576"/>
              <a:ext cx="1891895" cy="1283569"/>
            </a:xfrm>
            <a:custGeom>
              <a:avLst/>
              <a:gdLst/>
              <a:ahLst/>
              <a:cxnLst>
                <a:cxn ang="0">
                  <a:pos x="3674" y="2700"/>
                </a:cxn>
                <a:cxn ang="0">
                  <a:pos x="3674" y="2700"/>
                </a:cxn>
                <a:cxn ang="0">
                  <a:pos x="3480" y="2660"/>
                </a:cxn>
                <a:cxn ang="0">
                  <a:pos x="3287" y="2613"/>
                </a:cxn>
                <a:cxn ang="0">
                  <a:pos x="3094" y="2560"/>
                </a:cxn>
                <a:cxn ang="0">
                  <a:pos x="2900" y="2506"/>
                </a:cxn>
                <a:cxn ang="0">
                  <a:pos x="2707" y="2440"/>
                </a:cxn>
                <a:cxn ang="0">
                  <a:pos x="2514" y="2360"/>
                </a:cxn>
                <a:cxn ang="0">
                  <a:pos x="2320" y="2240"/>
                </a:cxn>
                <a:cxn ang="0">
                  <a:pos x="2127" y="2066"/>
                </a:cxn>
                <a:cxn ang="0">
                  <a:pos x="1934" y="1800"/>
                </a:cxn>
                <a:cxn ang="0">
                  <a:pos x="1740" y="1480"/>
                </a:cxn>
                <a:cxn ang="0">
                  <a:pos x="1547" y="1160"/>
                </a:cxn>
                <a:cxn ang="0">
                  <a:pos x="1354" y="866"/>
                </a:cxn>
                <a:cxn ang="0">
                  <a:pos x="1160" y="600"/>
                </a:cxn>
                <a:cxn ang="0">
                  <a:pos x="967" y="373"/>
                </a:cxn>
                <a:cxn ang="0">
                  <a:pos x="774" y="220"/>
                </a:cxn>
                <a:cxn ang="0">
                  <a:pos x="580" y="120"/>
                </a:cxn>
                <a:cxn ang="0">
                  <a:pos x="387" y="60"/>
                </a:cxn>
                <a:cxn ang="0">
                  <a:pos x="194" y="20"/>
                </a:cxn>
                <a:cxn ang="0">
                  <a:pos x="0" y="0"/>
                </a:cxn>
              </a:cxnLst>
              <a:rect l="0" t="0" r="r" b="b"/>
              <a:pathLst>
                <a:path w="3674" h="2700">
                  <a:moveTo>
                    <a:pt x="3674" y="2700"/>
                  </a:moveTo>
                  <a:lnTo>
                    <a:pt x="3674" y="2700"/>
                  </a:lnTo>
                  <a:lnTo>
                    <a:pt x="3480" y="2660"/>
                  </a:lnTo>
                  <a:lnTo>
                    <a:pt x="3287" y="2613"/>
                  </a:lnTo>
                  <a:lnTo>
                    <a:pt x="3094" y="2560"/>
                  </a:lnTo>
                  <a:lnTo>
                    <a:pt x="2900" y="2506"/>
                  </a:lnTo>
                  <a:lnTo>
                    <a:pt x="2707" y="2440"/>
                  </a:lnTo>
                  <a:lnTo>
                    <a:pt x="2514" y="2360"/>
                  </a:lnTo>
                  <a:lnTo>
                    <a:pt x="2320" y="2240"/>
                  </a:lnTo>
                  <a:lnTo>
                    <a:pt x="2127" y="2066"/>
                  </a:lnTo>
                  <a:lnTo>
                    <a:pt x="1934" y="1800"/>
                  </a:lnTo>
                  <a:lnTo>
                    <a:pt x="1740" y="1480"/>
                  </a:lnTo>
                  <a:lnTo>
                    <a:pt x="1547" y="1160"/>
                  </a:lnTo>
                  <a:lnTo>
                    <a:pt x="1354" y="866"/>
                  </a:lnTo>
                  <a:lnTo>
                    <a:pt x="1160" y="600"/>
                  </a:lnTo>
                  <a:lnTo>
                    <a:pt x="967" y="373"/>
                  </a:lnTo>
                  <a:lnTo>
                    <a:pt x="774" y="220"/>
                  </a:lnTo>
                  <a:lnTo>
                    <a:pt x="580" y="120"/>
                  </a:lnTo>
                  <a:lnTo>
                    <a:pt x="387" y="60"/>
                  </a:lnTo>
                  <a:lnTo>
                    <a:pt x="194" y="20"/>
                  </a:lnTo>
                  <a:lnTo>
                    <a:pt x="0" y="0"/>
                  </a:lnTo>
                </a:path>
              </a:pathLst>
            </a:custGeom>
            <a:noFill/>
            <a:ln w="17463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91"/>
            <p:cNvSpPr>
              <a:spLocks/>
            </p:cNvSpPr>
            <p:nvPr/>
          </p:nvSpPr>
          <p:spPr bwMode="auto">
            <a:xfrm>
              <a:off x="5293703" y="3808991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92"/>
            <p:cNvSpPr>
              <a:spLocks/>
            </p:cNvSpPr>
            <p:nvPr/>
          </p:nvSpPr>
          <p:spPr bwMode="auto">
            <a:xfrm>
              <a:off x="5692765" y="425550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93"/>
            <p:cNvSpPr>
              <a:spLocks/>
            </p:cNvSpPr>
            <p:nvPr/>
          </p:nvSpPr>
          <p:spPr bwMode="auto">
            <a:xfrm>
              <a:off x="5692765" y="425550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94"/>
            <p:cNvSpPr>
              <a:spLocks/>
            </p:cNvSpPr>
            <p:nvPr/>
          </p:nvSpPr>
          <p:spPr bwMode="auto">
            <a:xfrm>
              <a:off x="6090611" y="4768930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95"/>
            <p:cNvSpPr>
              <a:spLocks/>
            </p:cNvSpPr>
            <p:nvPr/>
          </p:nvSpPr>
          <p:spPr bwMode="auto">
            <a:xfrm>
              <a:off x="6090611" y="4768930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96"/>
            <p:cNvSpPr>
              <a:spLocks/>
            </p:cNvSpPr>
            <p:nvPr/>
          </p:nvSpPr>
          <p:spPr bwMode="auto">
            <a:xfrm>
              <a:off x="6488456" y="4921011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97"/>
            <p:cNvSpPr>
              <a:spLocks/>
            </p:cNvSpPr>
            <p:nvPr/>
          </p:nvSpPr>
          <p:spPr bwMode="auto">
            <a:xfrm>
              <a:off x="6488456" y="4921011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98"/>
            <p:cNvSpPr>
              <a:spLocks/>
            </p:cNvSpPr>
            <p:nvPr/>
          </p:nvSpPr>
          <p:spPr bwMode="auto">
            <a:xfrm>
              <a:off x="5193938" y="3795608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99"/>
            <p:cNvSpPr>
              <a:spLocks/>
            </p:cNvSpPr>
            <p:nvPr/>
          </p:nvSpPr>
          <p:spPr bwMode="auto">
            <a:xfrm>
              <a:off x="5593000" y="4115587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100"/>
            <p:cNvSpPr>
              <a:spLocks/>
            </p:cNvSpPr>
            <p:nvPr/>
          </p:nvSpPr>
          <p:spPr bwMode="auto">
            <a:xfrm>
              <a:off x="5593000" y="4115587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101"/>
            <p:cNvSpPr>
              <a:spLocks/>
            </p:cNvSpPr>
            <p:nvPr/>
          </p:nvSpPr>
          <p:spPr bwMode="auto">
            <a:xfrm>
              <a:off x="5990845" y="468984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102"/>
            <p:cNvSpPr>
              <a:spLocks/>
            </p:cNvSpPr>
            <p:nvPr/>
          </p:nvSpPr>
          <p:spPr bwMode="auto">
            <a:xfrm>
              <a:off x="5990845" y="468984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103"/>
            <p:cNvSpPr>
              <a:spLocks/>
            </p:cNvSpPr>
            <p:nvPr/>
          </p:nvSpPr>
          <p:spPr bwMode="auto">
            <a:xfrm>
              <a:off x="6388690" y="4895462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04"/>
            <p:cNvSpPr>
              <a:spLocks/>
            </p:cNvSpPr>
            <p:nvPr/>
          </p:nvSpPr>
          <p:spPr bwMode="auto">
            <a:xfrm>
              <a:off x="6388690" y="4895462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05"/>
            <p:cNvSpPr>
              <a:spLocks/>
            </p:cNvSpPr>
            <p:nvPr/>
          </p:nvSpPr>
          <p:spPr bwMode="auto">
            <a:xfrm>
              <a:off x="6787752" y="498792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06"/>
            <p:cNvSpPr>
              <a:spLocks/>
            </p:cNvSpPr>
            <p:nvPr/>
          </p:nvSpPr>
          <p:spPr bwMode="auto">
            <a:xfrm>
              <a:off x="6787752" y="4987927"/>
              <a:ext cx="2433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07"/>
            <p:cNvSpPr>
              <a:spLocks/>
            </p:cNvSpPr>
            <p:nvPr/>
          </p:nvSpPr>
          <p:spPr bwMode="auto">
            <a:xfrm>
              <a:off x="4897074" y="3593644"/>
              <a:ext cx="1891895" cy="1397934"/>
            </a:xfrm>
            <a:custGeom>
              <a:avLst/>
              <a:gdLst/>
              <a:ahLst/>
              <a:cxnLst>
                <a:cxn ang="0">
                  <a:pos x="3674" y="2940"/>
                </a:cxn>
                <a:cxn ang="0">
                  <a:pos x="3674" y="2940"/>
                </a:cxn>
                <a:cxn ang="0">
                  <a:pos x="3480" y="2894"/>
                </a:cxn>
                <a:cxn ang="0">
                  <a:pos x="3287" y="2894"/>
                </a:cxn>
                <a:cxn ang="0">
                  <a:pos x="3094" y="2854"/>
                </a:cxn>
                <a:cxn ang="0">
                  <a:pos x="2900" y="2734"/>
                </a:cxn>
                <a:cxn ang="0">
                  <a:pos x="2514" y="2440"/>
                </a:cxn>
                <a:cxn ang="0">
                  <a:pos x="2320" y="2287"/>
                </a:cxn>
                <a:cxn ang="0">
                  <a:pos x="2127" y="2120"/>
                </a:cxn>
                <a:cxn ang="0">
                  <a:pos x="1934" y="1927"/>
                </a:cxn>
                <a:cxn ang="0">
                  <a:pos x="1740" y="1707"/>
                </a:cxn>
                <a:cxn ang="0">
                  <a:pos x="1547" y="1460"/>
                </a:cxn>
                <a:cxn ang="0">
                  <a:pos x="1354" y="1187"/>
                </a:cxn>
                <a:cxn ang="0">
                  <a:pos x="1160" y="907"/>
                </a:cxn>
                <a:cxn ang="0">
                  <a:pos x="967" y="627"/>
                </a:cxn>
                <a:cxn ang="0">
                  <a:pos x="774" y="394"/>
                </a:cxn>
                <a:cxn ang="0">
                  <a:pos x="580" y="220"/>
                </a:cxn>
                <a:cxn ang="0">
                  <a:pos x="387" y="107"/>
                </a:cxn>
                <a:cxn ang="0">
                  <a:pos x="194" y="40"/>
                </a:cxn>
                <a:cxn ang="0">
                  <a:pos x="0" y="0"/>
                </a:cxn>
              </a:cxnLst>
              <a:rect l="0" t="0" r="r" b="b"/>
              <a:pathLst>
                <a:path w="3674" h="2940">
                  <a:moveTo>
                    <a:pt x="3674" y="2940"/>
                  </a:moveTo>
                  <a:lnTo>
                    <a:pt x="3674" y="2940"/>
                  </a:lnTo>
                  <a:lnTo>
                    <a:pt x="3480" y="2894"/>
                  </a:lnTo>
                  <a:lnTo>
                    <a:pt x="3287" y="2894"/>
                  </a:lnTo>
                  <a:lnTo>
                    <a:pt x="3094" y="2854"/>
                  </a:lnTo>
                  <a:lnTo>
                    <a:pt x="2900" y="2734"/>
                  </a:lnTo>
                  <a:lnTo>
                    <a:pt x="2514" y="2440"/>
                  </a:lnTo>
                  <a:lnTo>
                    <a:pt x="2320" y="2287"/>
                  </a:lnTo>
                  <a:lnTo>
                    <a:pt x="2127" y="2120"/>
                  </a:lnTo>
                  <a:lnTo>
                    <a:pt x="1934" y="1927"/>
                  </a:lnTo>
                  <a:lnTo>
                    <a:pt x="1740" y="1707"/>
                  </a:lnTo>
                  <a:lnTo>
                    <a:pt x="1547" y="1460"/>
                  </a:lnTo>
                  <a:lnTo>
                    <a:pt x="1354" y="1187"/>
                  </a:lnTo>
                  <a:lnTo>
                    <a:pt x="1160" y="907"/>
                  </a:lnTo>
                  <a:lnTo>
                    <a:pt x="967" y="627"/>
                  </a:lnTo>
                  <a:lnTo>
                    <a:pt x="774" y="394"/>
                  </a:lnTo>
                  <a:lnTo>
                    <a:pt x="580" y="220"/>
                  </a:lnTo>
                  <a:lnTo>
                    <a:pt x="387" y="107"/>
                  </a:lnTo>
                  <a:lnTo>
                    <a:pt x="194" y="40"/>
                  </a:lnTo>
                  <a:lnTo>
                    <a:pt x="0" y="0"/>
                  </a:lnTo>
                </a:path>
              </a:pathLst>
            </a:custGeom>
            <a:noFill/>
            <a:ln w="17463" cap="flat">
              <a:solidFill>
                <a:srgbClr val="E3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08"/>
            <p:cNvSpPr>
              <a:spLocks/>
            </p:cNvSpPr>
            <p:nvPr/>
          </p:nvSpPr>
          <p:spPr bwMode="auto">
            <a:xfrm>
              <a:off x="5095389" y="3643526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09"/>
            <p:cNvSpPr>
              <a:spLocks/>
            </p:cNvSpPr>
            <p:nvPr/>
          </p:nvSpPr>
          <p:spPr bwMode="auto">
            <a:xfrm>
              <a:off x="5493234" y="4024339"/>
              <a:ext cx="1217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110"/>
            <p:cNvSpPr>
              <a:spLocks/>
            </p:cNvSpPr>
            <p:nvPr/>
          </p:nvSpPr>
          <p:spPr bwMode="auto">
            <a:xfrm>
              <a:off x="5493234" y="4024339"/>
              <a:ext cx="1217" cy="12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111"/>
            <p:cNvSpPr>
              <a:spLocks/>
            </p:cNvSpPr>
            <p:nvPr/>
          </p:nvSpPr>
          <p:spPr bwMode="auto">
            <a:xfrm>
              <a:off x="5826597" y="4508566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112"/>
            <p:cNvSpPr>
              <a:spLocks/>
            </p:cNvSpPr>
            <p:nvPr/>
          </p:nvSpPr>
          <p:spPr bwMode="auto">
            <a:xfrm>
              <a:off x="5826597" y="4508566"/>
              <a:ext cx="2433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113"/>
            <p:cNvSpPr>
              <a:spLocks/>
            </p:cNvSpPr>
            <p:nvPr/>
          </p:nvSpPr>
          <p:spPr bwMode="auto">
            <a:xfrm>
              <a:off x="6290142" y="482246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114"/>
            <p:cNvSpPr>
              <a:spLocks/>
            </p:cNvSpPr>
            <p:nvPr/>
          </p:nvSpPr>
          <p:spPr bwMode="auto">
            <a:xfrm>
              <a:off x="6290142" y="4822462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115"/>
            <p:cNvSpPr>
              <a:spLocks/>
            </p:cNvSpPr>
            <p:nvPr/>
          </p:nvSpPr>
          <p:spPr bwMode="auto">
            <a:xfrm>
              <a:off x="6687987" y="4968461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116"/>
            <p:cNvSpPr>
              <a:spLocks/>
            </p:cNvSpPr>
            <p:nvPr/>
          </p:nvSpPr>
          <p:spPr bwMode="auto">
            <a:xfrm>
              <a:off x="6687987" y="4968461"/>
              <a:ext cx="1217" cy="24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157"/>
            <p:cNvSpPr>
              <a:spLocks/>
            </p:cNvSpPr>
            <p:nvPr/>
          </p:nvSpPr>
          <p:spPr bwMode="auto">
            <a:xfrm>
              <a:off x="6197676" y="4264019"/>
              <a:ext cx="166682" cy="354046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0" y="745"/>
                </a:cxn>
              </a:cxnLst>
              <a:rect l="0" t="0" r="r" b="b"/>
              <a:pathLst>
                <a:path w="324" h="745">
                  <a:moveTo>
                    <a:pt x="324" y="0"/>
                  </a:moveTo>
                  <a:lnTo>
                    <a:pt x="324" y="0"/>
                  </a:lnTo>
                  <a:lnTo>
                    <a:pt x="0" y="745"/>
                  </a:lnTo>
                </a:path>
              </a:pathLst>
            </a:custGeom>
            <a:noFill/>
            <a:ln w="9525" cap="flat">
              <a:solidFill>
                <a:srgbClr val="E3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58"/>
            <p:cNvSpPr>
              <a:spLocks/>
            </p:cNvSpPr>
            <p:nvPr/>
          </p:nvSpPr>
          <p:spPr bwMode="auto">
            <a:xfrm>
              <a:off x="6168477" y="4568182"/>
              <a:ext cx="80299" cy="113149"/>
            </a:xfrm>
            <a:custGeom>
              <a:avLst/>
              <a:gdLst/>
              <a:ahLst/>
              <a:cxnLst>
                <a:cxn ang="0">
                  <a:pos x="156" y="55"/>
                </a:cxn>
                <a:cxn ang="0">
                  <a:pos x="156" y="55"/>
                </a:cxn>
                <a:cxn ang="0">
                  <a:pos x="156" y="55"/>
                </a:cxn>
                <a:cxn ang="0">
                  <a:pos x="0" y="239"/>
                </a:cxn>
                <a:cxn ang="0">
                  <a:pos x="26" y="0"/>
                </a:cxn>
                <a:cxn ang="0">
                  <a:pos x="64" y="88"/>
                </a:cxn>
                <a:cxn ang="0">
                  <a:pos x="156" y="55"/>
                </a:cxn>
              </a:cxnLst>
              <a:rect l="0" t="0" r="r" b="b"/>
              <a:pathLst>
                <a:path w="156" h="239">
                  <a:moveTo>
                    <a:pt x="156" y="55"/>
                  </a:moveTo>
                  <a:lnTo>
                    <a:pt x="156" y="55"/>
                  </a:lnTo>
                  <a:cubicBezTo>
                    <a:pt x="156" y="55"/>
                    <a:pt x="156" y="55"/>
                    <a:pt x="156" y="55"/>
                  </a:cubicBezTo>
                  <a:lnTo>
                    <a:pt x="0" y="239"/>
                  </a:lnTo>
                  <a:cubicBezTo>
                    <a:pt x="0" y="239"/>
                    <a:pt x="15" y="49"/>
                    <a:pt x="26" y="0"/>
                  </a:cubicBezTo>
                  <a:cubicBezTo>
                    <a:pt x="29" y="24"/>
                    <a:pt x="45" y="80"/>
                    <a:pt x="64" y="88"/>
                  </a:cubicBezTo>
                  <a:cubicBezTo>
                    <a:pt x="83" y="97"/>
                    <a:pt x="135" y="69"/>
                    <a:pt x="156" y="55"/>
                  </a:cubicBezTo>
                  <a:close/>
                </a:path>
              </a:pathLst>
            </a:custGeom>
            <a:solidFill>
              <a:srgbClr val="E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159"/>
            <p:cNvSpPr>
              <a:spLocks/>
            </p:cNvSpPr>
            <p:nvPr/>
          </p:nvSpPr>
          <p:spPr bwMode="auto">
            <a:xfrm>
              <a:off x="5010224" y="3867390"/>
              <a:ext cx="150865" cy="484228"/>
            </a:xfrm>
            <a:custGeom>
              <a:avLst/>
              <a:gdLst/>
              <a:ahLst/>
              <a:cxnLst>
                <a:cxn ang="0">
                  <a:pos x="0" y="1020"/>
                </a:cxn>
                <a:cxn ang="0">
                  <a:pos x="0" y="1020"/>
                </a:cxn>
                <a:cxn ang="0">
                  <a:pos x="293" y="0"/>
                </a:cxn>
              </a:cxnLst>
              <a:rect l="0" t="0" r="r" b="b"/>
              <a:pathLst>
                <a:path w="293" h="1020">
                  <a:moveTo>
                    <a:pt x="0" y="1020"/>
                  </a:moveTo>
                  <a:lnTo>
                    <a:pt x="0" y="1020"/>
                  </a:lnTo>
                  <a:lnTo>
                    <a:pt x="293" y="0"/>
                  </a:lnTo>
                </a:path>
              </a:pathLst>
            </a:custGeom>
            <a:noFill/>
            <a:ln w="9525" cap="flat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160"/>
            <p:cNvSpPr>
              <a:spLocks/>
            </p:cNvSpPr>
            <p:nvPr/>
          </p:nvSpPr>
          <p:spPr bwMode="auto">
            <a:xfrm>
              <a:off x="5113639" y="3800474"/>
              <a:ext cx="71783" cy="11436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132" y="0"/>
                </a:cxn>
                <a:cxn ang="0">
                  <a:pos x="137" y="241"/>
                </a:cxn>
                <a:cxn ang="0">
                  <a:pos x="88" y="158"/>
                </a:cxn>
                <a:cxn ang="0">
                  <a:pos x="0" y="203"/>
                </a:cxn>
              </a:cxnLst>
              <a:rect l="0" t="0" r="r" b="b"/>
              <a:pathLst>
                <a:path w="141" h="241">
                  <a:moveTo>
                    <a:pt x="0" y="203"/>
                  </a:moveTo>
                  <a:lnTo>
                    <a:pt x="0" y="203"/>
                  </a:lnTo>
                  <a:cubicBezTo>
                    <a:pt x="0" y="203"/>
                    <a:pt x="0" y="203"/>
                    <a:pt x="0" y="203"/>
                  </a:cubicBezTo>
                  <a:lnTo>
                    <a:pt x="132" y="0"/>
                  </a:lnTo>
                  <a:cubicBezTo>
                    <a:pt x="132" y="0"/>
                    <a:pt x="141" y="191"/>
                    <a:pt x="137" y="241"/>
                  </a:cubicBezTo>
                  <a:cubicBezTo>
                    <a:pt x="130" y="217"/>
                    <a:pt x="107" y="163"/>
                    <a:pt x="88" y="158"/>
                  </a:cubicBezTo>
                  <a:cubicBezTo>
                    <a:pt x="68" y="152"/>
                    <a:pt x="19" y="186"/>
                    <a:pt x="0" y="203"/>
                  </a:cubicBez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Rectangle 161"/>
            <p:cNvSpPr>
              <a:spLocks noChangeArrowheads="1"/>
            </p:cNvSpPr>
            <p:nvPr/>
          </p:nvSpPr>
          <p:spPr bwMode="auto">
            <a:xfrm>
              <a:off x="4771760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9" name="Rectangle 162"/>
            <p:cNvSpPr>
              <a:spLocks noChangeArrowheads="1"/>
            </p:cNvSpPr>
            <p:nvPr/>
          </p:nvSpPr>
          <p:spPr bwMode="auto">
            <a:xfrm>
              <a:off x="4841108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0" name="Rectangle 163"/>
            <p:cNvSpPr>
              <a:spLocks noChangeArrowheads="1"/>
            </p:cNvSpPr>
            <p:nvPr/>
          </p:nvSpPr>
          <p:spPr bwMode="auto">
            <a:xfrm>
              <a:off x="4876392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1" name="Rectangle 164"/>
            <p:cNvSpPr>
              <a:spLocks noChangeArrowheads="1"/>
            </p:cNvSpPr>
            <p:nvPr/>
          </p:nvSpPr>
          <p:spPr bwMode="auto">
            <a:xfrm>
              <a:off x="5152571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2" name="Rectangle 165"/>
            <p:cNvSpPr>
              <a:spLocks noChangeArrowheads="1"/>
            </p:cNvSpPr>
            <p:nvPr/>
          </p:nvSpPr>
          <p:spPr bwMode="auto">
            <a:xfrm>
              <a:off x="5221921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3" name="Rectangle 166"/>
            <p:cNvSpPr>
              <a:spLocks noChangeArrowheads="1"/>
            </p:cNvSpPr>
            <p:nvPr/>
          </p:nvSpPr>
          <p:spPr bwMode="auto">
            <a:xfrm>
              <a:off x="5255987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4" name="Rectangle 167"/>
            <p:cNvSpPr>
              <a:spLocks noChangeArrowheads="1"/>
            </p:cNvSpPr>
            <p:nvPr/>
          </p:nvSpPr>
          <p:spPr bwMode="auto">
            <a:xfrm>
              <a:off x="5568667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5" name="Rectangle 168"/>
            <p:cNvSpPr>
              <a:spLocks noChangeArrowheads="1"/>
            </p:cNvSpPr>
            <p:nvPr/>
          </p:nvSpPr>
          <p:spPr bwMode="auto">
            <a:xfrm>
              <a:off x="5636799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6" name="Rectangle 169"/>
            <p:cNvSpPr>
              <a:spLocks noChangeArrowheads="1"/>
            </p:cNvSpPr>
            <p:nvPr/>
          </p:nvSpPr>
          <p:spPr bwMode="auto">
            <a:xfrm>
              <a:off x="5672082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7" name="Rectangle 170"/>
            <p:cNvSpPr>
              <a:spLocks noChangeArrowheads="1"/>
            </p:cNvSpPr>
            <p:nvPr/>
          </p:nvSpPr>
          <p:spPr bwMode="auto">
            <a:xfrm>
              <a:off x="5948262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" name="Rectangle 171"/>
            <p:cNvSpPr>
              <a:spLocks noChangeArrowheads="1"/>
            </p:cNvSpPr>
            <p:nvPr/>
          </p:nvSpPr>
          <p:spPr bwMode="auto">
            <a:xfrm>
              <a:off x="6018828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9" name="Rectangle 172"/>
            <p:cNvSpPr>
              <a:spLocks noChangeArrowheads="1"/>
            </p:cNvSpPr>
            <p:nvPr/>
          </p:nvSpPr>
          <p:spPr bwMode="auto">
            <a:xfrm>
              <a:off x="6052894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0" name="Rectangle 173"/>
            <p:cNvSpPr>
              <a:spLocks noChangeArrowheads="1"/>
            </p:cNvSpPr>
            <p:nvPr/>
          </p:nvSpPr>
          <p:spPr bwMode="auto">
            <a:xfrm>
              <a:off x="6364357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1" name="Rectangle 174"/>
            <p:cNvSpPr>
              <a:spLocks noChangeArrowheads="1"/>
            </p:cNvSpPr>
            <p:nvPr/>
          </p:nvSpPr>
          <p:spPr bwMode="auto">
            <a:xfrm>
              <a:off x="6433707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2" name="Rectangle 175"/>
            <p:cNvSpPr>
              <a:spLocks noChangeArrowheads="1"/>
            </p:cNvSpPr>
            <p:nvPr/>
          </p:nvSpPr>
          <p:spPr bwMode="auto">
            <a:xfrm>
              <a:off x="6467773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" name="Rectangle 176"/>
            <p:cNvSpPr>
              <a:spLocks noChangeArrowheads="1"/>
            </p:cNvSpPr>
            <p:nvPr/>
          </p:nvSpPr>
          <p:spPr bwMode="auto">
            <a:xfrm>
              <a:off x="6779236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" name="Rectangle 177"/>
            <p:cNvSpPr>
              <a:spLocks noChangeArrowheads="1"/>
            </p:cNvSpPr>
            <p:nvPr/>
          </p:nvSpPr>
          <p:spPr bwMode="auto">
            <a:xfrm>
              <a:off x="6848585" y="541375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5" name="Rectangle 178"/>
            <p:cNvSpPr>
              <a:spLocks noChangeArrowheads="1"/>
            </p:cNvSpPr>
            <p:nvPr/>
          </p:nvSpPr>
          <p:spPr bwMode="auto">
            <a:xfrm>
              <a:off x="6883868" y="541375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6" name="Rectangle 181"/>
            <p:cNvSpPr>
              <a:spLocks noChangeArrowheads="1"/>
            </p:cNvSpPr>
            <p:nvPr/>
          </p:nvSpPr>
          <p:spPr bwMode="auto">
            <a:xfrm>
              <a:off x="5619766" y="56911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Rectangle 182"/>
            <p:cNvSpPr>
              <a:spLocks noChangeArrowheads="1"/>
            </p:cNvSpPr>
            <p:nvPr/>
          </p:nvSpPr>
          <p:spPr bwMode="auto">
            <a:xfrm>
              <a:off x="5674516" y="5674119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" name="Rectangle 184"/>
            <p:cNvSpPr>
              <a:spLocks noChangeArrowheads="1"/>
            </p:cNvSpPr>
            <p:nvPr/>
          </p:nvSpPr>
          <p:spPr bwMode="auto">
            <a:xfrm>
              <a:off x="5850930" y="5674119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9" name="Rectangle 186"/>
            <p:cNvSpPr>
              <a:spLocks noChangeArrowheads="1"/>
            </p:cNvSpPr>
            <p:nvPr/>
          </p:nvSpPr>
          <p:spPr bwMode="auto">
            <a:xfrm>
              <a:off x="6055328" y="56911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0" name="Rectangle 188"/>
            <p:cNvSpPr>
              <a:spLocks noChangeArrowheads="1"/>
            </p:cNvSpPr>
            <p:nvPr/>
          </p:nvSpPr>
          <p:spPr bwMode="auto">
            <a:xfrm>
              <a:off x="6185510" y="56765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1" name="Rectangle 189"/>
            <p:cNvSpPr>
              <a:spLocks noChangeArrowheads="1"/>
            </p:cNvSpPr>
            <p:nvPr/>
          </p:nvSpPr>
          <p:spPr bwMode="auto">
            <a:xfrm>
              <a:off x="6223226" y="5676552"/>
              <a:ext cx="50" cy="2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2" name="Rectangle 190"/>
            <p:cNvSpPr>
              <a:spLocks noChangeArrowheads="1"/>
            </p:cNvSpPr>
            <p:nvPr/>
          </p:nvSpPr>
          <p:spPr bwMode="auto">
            <a:xfrm>
              <a:off x="4551545" y="445381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3" name="Rectangle 191"/>
            <p:cNvSpPr>
              <a:spLocks noChangeArrowheads="1"/>
            </p:cNvSpPr>
            <p:nvPr/>
          </p:nvSpPr>
          <p:spPr bwMode="auto">
            <a:xfrm>
              <a:off x="4620895" y="4453816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4" name="Rectangle 192"/>
            <p:cNvSpPr>
              <a:spLocks noChangeArrowheads="1"/>
            </p:cNvSpPr>
            <p:nvPr/>
          </p:nvSpPr>
          <p:spPr bwMode="auto">
            <a:xfrm>
              <a:off x="4656177" y="4453816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5" name="Rectangle 193"/>
            <p:cNvSpPr>
              <a:spLocks noChangeArrowheads="1"/>
            </p:cNvSpPr>
            <p:nvPr/>
          </p:nvSpPr>
          <p:spPr bwMode="auto">
            <a:xfrm>
              <a:off x="4556412" y="5255591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6" name="Rectangle 194"/>
            <p:cNvSpPr>
              <a:spLocks noChangeArrowheads="1"/>
            </p:cNvSpPr>
            <p:nvPr/>
          </p:nvSpPr>
          <p:spPr bwMode="auto">
            <a:xfrm>
              <a:off x="4625761" y="5255591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7" name="Rectangle 195"/>
            <p:cNvSpPr>
              <a:spLocks noChangeArrowheads="1"/>
            </p:cNvSpPr>
            <p:nvPr/>
          </p:nvSpPr>
          <p:spPr bwMode="auto">
            <a:xfrm>
              <a:off x="4661044" y="5255591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8" name="Rectangle 196"/>
            <p:cNvSpPr>
              <a:spLocks noChangeArrowheads="1"/>
            </p:cNvSpPr>
            <p:nvPr/>
          </p:nvSpPr>
          <p:spPr bwMode="auto">
            <a:xfrm rot="16200000">
              <a:off x="4158566" y="4521949"/>
              <a:ext cx="177631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" name="Rectangle 197"/>
            <p:cNvSpPr>
              <a:spLocks noChangeArrowheads="1"/>
            </p:cNvSpPr>
            <p:nvPr/>
          </p:nvSpPr>
          <p:spPr bwMode="auto">
            <a:xfrm rot="16200000">
              <a:off x="4221833" y="4479367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0" name="Rectangle 198"/>
            <p:cNvSpPr>
              <a:spLocks noChangeArrowheads="1"/>
            </p:cNvSpPr>
            <p:nvPr/>
          </p:nvSpPr>
          <p:spPr bwMode="auto">
            <a:xfrm rot="16200000">
              <a:off x="4181683" y="4352835"/>
              <a:ext cx="131398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1" name="Rectangle 199"/>
            <p:cNvSpPr>
              <a:spLocks noChangeArrowheads="1"/>
            </p:cNvSpPr>
            <p:nvPr/>
          </p:nvSpPr>
          <p:spPr bwMode="auto">
            <a:xfrm rot="16200000">
              <a:off x="4168300" y="4289569"/>
              <a:ext cx="158165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2" name="Rectangle 200"/>
            <p:cNvSpPr>
              <a:spLocks noChangeArrowheads="1"/>
            </p:cNvSpPr>
            <p:nvPr/>
          </p:nvSpPr>
          <p:spPr bwMode="auto">
            <a:xfrm rot="16200000">
              <a:off x="4163433" y="4208053"/>
              <a:ext cx="167898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3" name="Rectangle 201"/>
            <p:cNvSpPr>
              <a:spLocks noChangeArrowheads="1"/>
            </p:cNvSpPr>
            <p:nvPr/>
          </p:nvSpPr>
          <p:spPr bwMode="auto">
            <a:xfrm rot="16200000">
              <a:off x="4152483" y="4111937"/>
              <a:ext cx="188582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4" name="Rectangle 202"/>
            <p:cNvSpPr>
              <a:spLocks noChangeArrowheads="1"/>
            </p:cNvSpPr>
            <p:nvPr/>
          </p:nvSpPr>
          <p:spPr bwMode="auto">
            <a:xfrm rot="16200000">
              <a:off x="4181683" y="4038938"/>
              <a:ext cx="131398" cy="2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2" name="Freeform 231"/>
            <p:cNvSpPr>
              <a:spLocks/>
            </p:cNvSpPr>
            <p:nvPr/>
          </p:nvSpPr>
          <p:spPr bwMode="auto">
            <a:xfrm>
              <a:off x="5111205" y="4767713"/>
              <a:ext cx="313896" cy="1217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609" y="0"/>
                </a:cxn>
                <a:cxn ang="0">
                  <a:pos x="0" y="0"/>
                </a:cxn>
              </a:cxnLst>
              <a:rect l="0" t="0" r="r" b="b"/>
              <a:pathLst>
                <a:path w="609">
                  <a:moveTo>
                    <a:pt x="609" y="0"/>
                  </a:moveTo>
                  <a:lnTo>
                    <a:pt x="609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232"/>
            <p:cNvSpPr>
              <a:spLocks/>
            </p:cNvSpPr>
            <p:nvPr/>
          </p:nvSpPr>
          <p:spPr bwMode="auto">
            <a:xfrm>
              <a:off x="5035773" y="4733646"/>
              <a:ext cx="119232" cy="68133"/>
            </a:xfrm>
            <a:custGeom>
              <a:avLst/>
              <a:gdLst/>
              <a:ahLst/>
              <a:cxnLst>
                <a:cxn ang="0">
                  <a:pos x="232" y="141"/>
                </a:cxn>
                <a:cxn ang="0">
                  <a:pos x="232" y="141"/>
                </a:cxn>
                <a:cxn ang="0">
                  <a:pos x="232" y="142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164" y="70"/>
                </a:cxn>
                <a:cxn ang="0">
                  <a:pos x="232" y="141"/>
                </a:cxn>
              </a:cxnLst>
              <a:rect l="0" t="0" r="r" b="b"/>
              <a:pathLst>
                <a:path w="232" h="142">
                  <a:moveTo>
                    <a:pt x="232" y="141"/>
                  </a:moveTo>
                  <a:lnTo>
                    <a:pt x="232" y="141"/>
                  </a:lnTo>
                  <a:cubicBezTo>
                    <a:pt x="232" y="141"/>
                    <a:pt x="232" y="142"/>
                    <a:pt x="232" y="142"/>
                  </a:cubicBezTo>
                  <a:lnTo>
                    <a:pt x="0" y="71"/>
                  </a:lnTo>
                  <a:cubicBezTo>
                    <a:pt x="0" y="71"/>
                    <a:pt x="181" y="10"/>
                    <a:pt x="230" y="0"/>
                  </a:cubicBezTo>
                  <a:cubicBezTo>
                    <a:pt x="210" y="13"/>
                    <a:pt x="164" y="50"/>
                    <a:pt x="164" y="70"/>
                  </a:cubicBezTo>
                  <a:cubicBezTo>
                    <a:pt x="164" y="91"/>
                    <a:pt x="210" y="128"/>
                    <a:pt x="232" y="1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233"/>
            <p:cNvSpPr>
              <a:spLocks/>
            </p:cNvSpPr>
            <p:nvPr/>
          </p:nvSpPr>
          <p:spPr bwMode="auto">
            <a:xfrm>
              <a:off x="5546767" y="5069443"/>
              <a:ext cx="369862" cy="1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18" y="0"/>
                </a:cxn>
              </a:cxnLst>
              <a:rect l="0" t="0" r="r" b="b"/>
              <a:pathLst>
                <a:path w="718">
                  <a:moveTo>
                    <a:pt x="0" y="0"/>
                  </a:moveTo>
                  <a:lnTo>
                    <a:pt x="0" y="0"/>
                  </a:lnTo>
                  <a:lnTo>
                    <a:pt x="71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234"/>
            <p:cNvSpPr>
              <a:spLocks/>
            </p:cNvSpPr>
            <p:nvPr/>
          </p:nvSpPr>
          <p:spPr bwMode="auto">
            <a:xfrm>
              <a:off x="5872830" y="5036593"/>
              <a:ext cx="118016" cy="66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1" y="70"/>
                </a:cxn>
                <a:cxn ang="0">
                  <a:pos x="1" y="142"/>
                </a:cxn>
                <a:cxn ang="0">
                  <a:pos x="67" y="72"/>
                </a:cxn>
                <a:cxn ang="0">
                  <a:pos x="0" y="0"/>
                </a:cxn>
              </a:cxnLst>
              <a:rect l="0" t="0" r="r" b="b"/>
              <a:pathLst>
                <a:path w="231" h="14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231" y="70"/>
                  </a:lnTo>
                  <a:cubicBezTo>
                    <a:pt x="231" y="70"/>
                    <a:pt x="50" y="132"/>
                    <a:pt x="1" y="142"/>
                  </a:cubicBezTo>
                  <a:cubicBezTo>
                    <a:pt x="22" y="129"/>
                    <a:pt x="67" y="92"/>
                    <a:pt x="67" y="72"/>
                  </a:cubicBezTo>
                  <a:cubicBezTo>
                    <a:pt x="67" y="51"/>
                    <a:pt x="21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Rectangle 242"/>
            <p:cNvSpPr>
              <a:spLocks noChangeArrowheads="1"/>
            </p:cNvSpPr>
            <p:nvPr/>
          </p:nvSpPr>
          <p:spPr bwMode="auto">
            <a:xfrm>
              <a:off x="4556412" y="3662992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" name="Rectangle 243"/>
            <p:cNvSpPr>
              <a:spLocks noChangeArrowheads="1"/>
            </p:cNvSpPr>
            <p:nvPr/>
          </p:nvSpPr>
          <p:spPr bwMode="auto">
            <a:xfrm>
              <a:off x="4624544" y="3662992"/>
              <a:ext cx="91249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5" name="Rectangle 244"/>
            <p:cNvSpPr>
              <a:spLocks noChangeArrowheads="1"/>
            </p:cNvSpPr>
            <p:nvPr/>
          </p:nvSpPr>
          <p:spPr bwMode="auto">
            <a:xfrm>
              <a:off x="4659828" y="3662992"/>
              <a:ext cx="126532" cy="15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47471" y="1371600"/>
              <a:ext cx="1298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high-</a:t>
              </a:r>
              <a:r>
                <a:rPr lang="en-US" i="0" dirty="0" smtClean="0">
                  <a:latin typeface="Symbol" panose="05050102010706020507" pitchFamily="18" charset="2"/>
                </a:rPr>
                <a:t>n</a:t>
              </a:r>
              <a:r>
                <a:rPr lang="en-US" i="0" baseline="-25000" dirty="0" smtClean="0"/>
                <a:t>*</a:t>
              </a:r>
              <a:r>
                <a:rPr lang="en-US" i="0" dirty="0" smtClean="0"/>
                <a:t> H-mode</a:t>
              </a:r>
              <a:endParaRPr lang="en-US" i="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02844" y="4070829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 smtClean="0">
                  <a:solidFill>
                    <a:srgbClr val="FF0000"/>
                  </a:solidFill>
                </a:rPr>
                <a:t>Measured</a:t>
              </a:r>
              <a:endParaRPr lang="en-US" sz="1000" b="0" i="0" dirty="0">
                <a:solidFill>
                  <a:srgbClr val="FF0000"/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800600" y="4299681"/>
              <a:ext cx="7232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 smtClean="0"/>
                <a:t>Predicted</a:t>
              </a:r>
              <a:endParaRPr lang="en-US" sz="1000" b="0" i="0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5638800" y="5069443"/>
              <a:ext cx="726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c</a:t>
              </a:r>
              <a:r>
                <a:rPr lang="en-US" sz="1000" b="0" i="0" baseline="-250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000" b="0" i="0" dirty="0" smtClean="0">
                  <a:solidFill>
                    <a:schemeClr val="tx1"/>
                  </a:solidFill>
                </a:rPr>
                <a:t> (RLW)</a:t>
              </a:r>
              <a:endParaRPr lang="en-US" sz="1000" b="0" i="0" dirty="0">
                <a:solidFill>
                  <a:schemeClr val="tx1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777610" y="4794090"/>
              <a:ext cx="750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0" i="0" dirty="0">
                  <a:solidFill>
                    <a:schemeClr val="tx1"/>
                  </a:solidFill>
                </a:rPr>
                <a:t>Ad-hoc </a:t>
              </a:r>
              <a:r>
                <a:rPr lang="en-US" sz="800" b="0" i="0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c</a:t>
              </a:r>
              <a:r>
                <a:rPr lang="en-US" sz="800" b="0" i="0" baseline="-25000" dirty="0" err="1" smtClean="0">
                  <a:solidFill>
                    <a:schemeClr val="tx1"/>
                  </a:solidFill>
                </a:rPr>
                <a:t>e</a:t>
              </a:r>
              <a:endParaRPr lang="en-US" sz="800" b="0" i="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800" b="0" i="0" dirty="0" smtClean="0">
                  <a:solidFill>
                    <a:schemeClr val="tx1"/>
                  </a:solidFill>
                </a:rPr>
                <a:t>20-30 m</a:t>
              </a:r>
              <a:r>
                <a:rPr lang="en-US" sz="800" b="0" i="0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800" b="0" i="0" dirty="0" smtClean="0">
                  <a:solidFill>
                    <a:schemeClr val="tx1"/>
                  </a:solidFill>
                </a:rPr>
                <a:t>/s</a:t>
              </a:r>
            </a:p>
            <a:p>
              <a:pPr algn="ctr"/>
              <a:r>
                <a:rPr lang="en-US" sz="800" b="0" i="0" dirty="0" smtClean="0">
                  <a:solidFill>
                    <a:schemeClr val="tx1"/>
                  </a:solidFill>
                </a:rPr>
                <a:t>(GAE proxy)</a:t>
              </a:r>
              <a:endParaRPr lang="en-US" sz="800" b="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83868" y="1447800"/>
            <a:ext cx="2260132" cy="4572000"/>
            <a:chOff x="6883868" y="1371600"/>
            <a:chExt cx="2260132" cy="4572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2" r="1" b="14746"/>
            <a:stretch/>
          </p:blipFill>
          <p:spPr bwMode="auto">
            <a:xfrm>
              <a:off x="6883868" y="3430991"/>
              <a:ext cx="2260132" cy="217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" t="6716" r="52165" b="11173"/>
            <a:stretch/>
          </p:blipFill>
          <p:spPr bwMode="auto">
            <a:xfrm>
              <a:off x="6983842" y="1566446"/>
              <a:ext cx="2071894" cy="176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9" name="TextBox 608"/>
            <p:cNvSpPr txBox="1"/>
            <p:nvPr/>
          </p:nvSpPr>
          <p:spPr>
            <a:xfrm>
              <a:off x="7467600" y="5605046"/>
              <a:ext cx="1295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543800" y="1371600"/>
              <a:ext cx="1221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low-</a:t>
              </a:r>
              <a:r>
                <a:rPr lang="en-US" i="0" dirty="0" smtClean="0">
                  <a:latin typeface="Symbol" panose="05050102010706020507" pitchFamily="18" charset="2"/>
                </a:rPr>
                <a:t>n</a:t>
              </a:r>
              <a:r>
                <a:rPr lang="en-US" i="0" baseline="-25000" dirty="0" smtClean="0"/>
                <a:t>*</a:t>
              </a:r>
              <a:r>
                <a:rPr lang="en-US" i="0" dirty="0" smtClean="0"/>
                <a:t> H-mode</a:t>
              </a:r>
              <a:endParaRPr lang="en-US" i="0" dirty="0"/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7467600" y="3166646"/>
              <a:ext cx="1295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53400" y="3657600"/>
              <a:ext cx="7906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800" dirty="0"/>
            </a:p>
            <a:p>
              <a:r>
                <a:rPr lang="en-US" sz="800" dirty="0" smtClean="0"/>
                <a:t> </a:t>
              </a:r>
              <a:r>
                <a:rPr lang="en-US" sz="800" dirty="0"/>
                <a:t> </a:t>
              </a:r>
              <a:r>
                <a:rPr lang="en-US" sz="800" dirty="0" smtClean="0"/>
                <a:t>                   </a:t>
              </a:r>
            </a:p>
          </p:txBody>
        </p:sp>
      </p:grpSp>
      <p:sp>
        <p:nvSpPr>
          <p:cNvPr id="322" name="TextBox 321"/>
          <p:cNvSpPr txBox="1"/>
          <p:nvPr/>
        </p:nvSpPr>
        <p:spPr>
          <a:xfrm>
            <a:off x="7746261" y="1856601"/>
            <a:ext cx="8643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        KBM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715000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Kaye (2014)</a:t>
            </a:r>
            <a:endParaRPr lang="en-US" dirty="0"/>
          </a:p>
        </p:txBody>
      </p:sp>
      <p:sp>
        <p:nvSpPr>
          <p:cNvPr id="247" name="Content Placeholder 2"/>
          <p:cNvSpPr>
            <a:spLocks noGrp="1"/>
          </p:cNvSpPr>
          <p:nvPr>
            <p:ph idx="1"/>
          </p:nvPr>
        </p:nvSpPr>
        <p:spPr>
          <a:xfrm>
            <a:off x="76201" y="1561138"/>
            <a:ext cx="4038599" cy="345963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predictions using Rebut-</a:t>
            </a:r>
            <a:r>
              <a:rPr lang="en-US" dirty="0" err="1" smtClean="0"/>
              <a:t>Lallia</a:t>
            </a:r>
            <a:r>
              <a:rPr lang="en-US" dirty="0" smtClean="0"/>
              <a:t>-Watkins </a:t>
            </a:r>
            <a:r>
              <a:rPr lang="en-US" dirty="0" smtClean="0"/>
              <a:t>(1988</a:t>
            </a:r>
            <a:r>
              <a:rPr lang="en-US" dirty="0" smtClean="0"/>
              <a:t>) </a:t>
            </a:r>
            <a:r>
              <a:rPr lang="en-US" dirty="0" err="1" smtClean="0"/>
              <a:t>microtearing</a:t>
            </a:r>
            <a:r>
              <a:rPr lang="en-US" dirty="0" smtClean="0"/>
              <a:t> model </a:t>
            </a:r>
            <a:r>
              <a:rPr lang="en-US" dirty="0" smtClean="0"/>
              <a:t>show agreement</a:t>
            </a:r>
            <a:endParaRPr lang="en-US" dirty="0" smtClean="0"/>
          </a:p>
          <a:p>
            <a:pPr lvl="1"/>
            <a:r>
              <a:rPr lang="en-US" dirty="0"/>
              <a:t>Poor agreement for lower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baseline="-25000" dirty="0"/>
              <a:t>*</a:t>
            </a:r>
            <a:r>
              <a:rPr lang="en-US" dirty="0"/>
              <a:t> </a:t>
            </a:r>
            <a:r>
              <a:rPr lang="en-US" dirty="0" smtClean="0"/>
              <a:t>discharges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>
              <a:cs typeface="Calibri" pitchFamily="34" charset="0"/>
            </a:endParaRPr>
          </a:p>
          <a:p>
            <a:pPr marL="457200" lvl="1" indent="0">
              <a:buNone/>
            </a:pPr>
            <a:endParaRPr lang="en-US" dirty="0">
              <a:cs typeface="Calibri" pitchFamily="34" charset="0"/>
            </a:endParaRPr>
          </a:p>
          <a:p>
            <a:r>
              <a:rPr lang="en-US" dirty="0" smtClean="0">
                <a:cs typeface="Calibri" pitchFamily="34" charset="0"/>
              </a:rPr>
              <a:t>Beginning </a:t>
            </a:r>
            <a:r>
              <a:rPr lang="en-US" dirty="0">
                <a:cs typeface="Calibri" pitchFamily="34" charset="0"/>
              </a:rPr>
              <a:t>to investigate global </a:t>
            </a:r>
            <a:r>
              <a:rPr lang="en-US" dirty="0" smtClean="0">
                <a:cs typeface="Calibri" pitchFamily="34" charset="0"/>
              </a:rPr>
              <a:t>EM </a:t>
            </a:r>
            <a:r>
              <a:rPr lang="en-US" dirty="0">
                <a:cs typeface="Calibri" pitchFamily="34" charset="0"/>
              </a:rPr>
              <a:t>effects (</a:t>
            </a:r>
            <a:r>
              <a:rPr lang="en-US" dirty="0">
                <a:latin typeface="Symbol" panose="05050102010706020507" pitchFamily="18" charset="2"/>
                <a:cs typeface="Calibri" pitchFamily="34" charset="0"/>
              </a:rPr>
              <a:t>r</a:t>
            </a:r>
            <a:r>
              <a:rPr lang="en-US" baseline="-25000" dirty="0">
                <a:cs typeface="Calibri" pitchFamily="34" charset="0"/>
              </a:rPr>
              <a:t>*</a:t>
            </a:r>
            <a:r>
              <a:rPr lang="en-US" dirty="0">
                <a:cs typeface="Calibri" pitchFamily="34" charset="0"/>
              </a:rPr>
              <a:t>=</a:t>
            </a:r>
            <a:r>
              <a:rPr lang="en-US" dirty="0" err="1">
                <a:latin typeface="Symbol" panose="05050102010706020507" pitchFamily="18" charset="2"/>
                <a:cs typeface="Calibri" pitchFamily="34" charset="0"/>
              </a:rPr>
              <a:t>r</a:t>
            </a:r>
            <a:r>
              <a:rPr lang="en-US" baseline="-25000" dirty="0" err="1">
                <a:cs typeface="Calibri" pitchFamily="34" charset="0"/>
              </a:rPr>
              <a:t>s</a:t>
            </a:r>
            <a:r>
              <a:rPr lang="en-US" dirty="0">
                <a:cs typeface="Calibri" pitchFamily="34" charset="0"/>
              </a:rPr>
              <a:t>/a~1/120</a:t>
            </a:r>
            <a:r>
              <a:rPr lang="en-US" dirty="0" smtClean="0">
                <a:cs typeface="Calibri" pitchFamily="34" charset="0"/>
              </a:rPr>
              <a:t>)</a:t>
            </a:r>
            <a:endParaRPr lang="en-US" dirty="0" smtClean="0">
              <a:cs typeface="Calibri" pitchFamily="34" charset="0"/>
            </a:endParaRPr>
          </a:p>
        </p:txBody>
      </p:sp>
      <p:sp>
        <p:nvSpPr>
          <p:cNvPr id="248" name="Content Placeholder 2"/>
          <p:cNvSpPr txBox="1">
            <a:spLocks/>
          </p:cNvSpPr>
          <p:nvPr/>
        </p:nvSpPr>
        <p:spPr bwMode="auto">
          <a:xfrm>
            <a:off x="76200" y="1024355"/>
            <a:ext cx="8229600" cy="49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err="1" smtClean="0">
                <a:cs typeface="Calibri" pitchFamily="34" charset="0"/>
              </a:rPr>
              <a:t>Microtearing</a:t>
            </a:r>
            <a:r>
              <a:rPr lang="en-US" b="0" i="0" kern="0" dirty="0" smtClean="0">
                <a:cs typeface="Calibri" pitchFamily="34" charset="0"/>
              </a:rPr>
              <a:t> (MT) instability dominant in </a:t>
            </a:r>
            <a:r>
              <a:rPr lang="en-US" b="0" i="0" u="sng" kern="0" dirty="0" smtClean="0">
                <a:cs typeface="Calibri" pitchFamily="34" charset="0"/>
              </a:rPr>
              <a:t>high-</a:t>
            </a:r>
            <a:r>
              <a:rPr lang="en-US" b="0" i="0" u="sng" kern="0" dirty="0" err="1" smtClean="0">
                <a:cs typeface="Calibri" pitchFamily="34" charset="0"/>
              </a:rPr>
              <a:t>collisionality</a:t>
            </a:r>
            <a:r>
              <a:rPr lang="en-US" b="0" i="0" kern="0" dirty="0" smtClean="0">
                <a:cs typeface="Calibri" pitchFamily="34" charset="0"/>
              </a:rPr>
              <a:t> H-modes</a:t>
            </a:r>
            <a:endParaRPr lang="en-US" b="0" i="0" kern="0" dirty="0"/>
          </a:p>
        </p:txBody>
      </p:sp>
      <p:sp>
        <p:nvSpPr>
          <p:cNvPr id="249" name="TextBox 248"/>
          <p:cNvSpPr txBox="1"/>
          <p:nvPr/>
        </p:nvSpPr>
        <p:spPr>
          <a:xfrm>
            <a:off x="76199" y="4953000"/>
            <a:ext cx="4208900" cy="664797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400" b="0" i="0" dirty="0" smtClean="0">
                <a:cs typeface="Calibri" pitchFamily="34" charset="0"/>
              </a:rPr>
              <a:t>Collaboration with UC-Boulder, GEM (Chowdhury),</a:t>
            </a:r>
            <a:endParaRPr lang="en-US" sz="1400" b="0" i="0" dirty="0" smtClean="0">
              <a:cs typeface="Calibri" pitchFamily="34" charset="0"/>
            </a:endParaRPr>
          </a:p>
          <a:p>
            <a:r>
              <a:rPr lang="en-US" sz="1400" b="0" i="0" dirty="0" smtClean="0"/>
              <a:t>EM </a:t>
            </a:r>
            <a:r>
              <a:rPr lang="en-US" sz="1400" b="0" i="0" dirty="0"/>
              <a:t>in XGC1 </a:t>
            </a:r>
            <a:r>
              <a:rPr lang="en-US" sz="1400" b="0" i="0" dirty="0" smtClean="0"/>
              <a:t>(Lang, Ku</a:t>
            </a:r>
            <a:r>
              <a:rPr lang="en-US" sz="1400" b="0" i="0" dirty="0" smtClean="0"/>
              <a:t>) </a:t>
            </a:r>
            <a:r>
              <a:rPr lang="en-US" sz="1400" b="0" i="0" dirty="0" smtClean="0"/>
              <a:t>&amp; </a:t>
            </a:r>
            <a:r>
              <a:rPr lang="en-US" sz="1400" b="0" i="0" dirty="0" smtClean="0">
                <a:cs typeface="Calibri" pitchFamily="34" charset="0"/>
              </a:rPr>
              <a:t>GTS (</a:t>
            </a:r>
            <a:r>
              <a:rPr lang="en-US" sz="1400" b="0" i="0" dirty="0" err="1" smtClean="0">
                <a:cs typeface="Calibri" pitchFamily="34" charset="0"/>
              </a:rPr>
              <a:t>Startsev</a:t>
            </a:r>
            <a:r>
              <a:rPr lang="en-US" sz="1400" b="0" i="0" dirty="0" smtClean="0">
                <a:cs typeface="Calibri" pitchFamily="34" charset="0"/>
              </a:rPr>
              <a:t>, </a:t>
            </a:r>
            <a:r>
              <a:rPr lang="en-US" sz="1400" b="0" i="0" dirty="0">
                <a:cs typeface="Calibri" pitchFamily="34" charset="0"/>
              </a:rPr>
              <a:t>Wang) in </a:t>
            </a:r>
            <a:r>
              <a:rPr lang="en-US" sz="1400" b="0" i="0" dirty="0" smtClean="0">
                <a:cs typeface="Calibri" pitchFamily="34" charset="0"/>
              </a:rPr>
              <a:t>FY14-15 (</a:t>
            </a:r>
            <a:r>
              <a:rPr lang="en-US" sz="1400" b="0" i="0" dirty="0" smtClean="0"/>
              <a:t>PPPL-Theory)</a:t>
            </a:r>
            <a:endParaRPr lang="en-US" sz="1400" b="0" i="0" dirty="0" smtClean="0">
              <a:cs typeface="Calibri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298682" y="3352800"/>
            <a:ext cx="3739918" cy="510909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600" b="0" i="0" dirty="0" smtClean="0">
                <a:cs typeface="Calibri" pitchFamily="34" charset="0"/>
              </a:rPr>
              <a:t>Will test physics-based TGLF transport model in FY14-15 (w/ GA, G. </a:t>
            </a:r>
            <a:r>
              <a:rPr lang="en-US" sz="1600" b="0" i="0" dirty="0" err="1" smtClean="0">
                <a:cs typeface="Calibri" pitchFamily="34" charset="0"/>
              </a:rPr>
              <a:t>Staebler</a:t>
            </a:r>
            <a:r>
              <a:rPr lang="en-US" sz="1600" b="0" i="0" dirty="0" smtClean="0">
                <a:cs typeface="Calibri" pitchFamily="34" charset="0"/>
              </a:rPr>
              <a:t>)</a:t>
            </a:r>
            <a:endParaRPr lang="en-US" sz="1600" b="0" i="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model estimates of energy transport </a:t>
            </a:r>
            <a:r>
              <a:rPr lang="en-US" dirty="0"/>
              <a:t>due to </a:t>
            </a:r>
            <a:r>
              <a:rPr lang="en-US" dirty="0" err="1"/>
              <a:t>Alfv</a:t>
            </a:r>
            <a:r>
              <a:rPr lang="en-US" dirty="0" err="1">
                <a:cs typeface="Arial"/>
              </a:rPr>
              <a:t>é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eigenmodes</a:t>
            </a:r>
            <a:endParaRPr lang="en-US" alt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E9D361-F75F-4FBB-8BD2-938629B6E822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13</a:t>
            </a:fld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2"/>
            <a:ext cx="6019801" cy="3428998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Assumed</a:t>
            </a:r>
            <a:r>
              <a:rPr lang="en-US" dirty="0" smtClean="0"/>
              <a:t> GAE, CAE mode </a:t>
            </a:r>
            <a:r>
              <a:rPr lang="en-US" dirty="0" smtClean="0"/>
              <a:t>structures, amplitude, polarity used previously to model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e,EP</a:t>
            </a:r>
            <a:r>
              <a:rPr lang="en-US" dirty="0" smtClean="0"/>
              <a:t> from ORBIT modeling (</a:t>
            </a:r>
            <a:r>
              <a:rPr lang="en-US" dirty="0" err="1" smtClean="0"/>
              <a:t>Gorelenkov</a:t>
            </a:r>
            <a:r>
              <a:rPr lang="en-US" dirty="0" smtClean="0"/>
              <a:t>, 2010; </a:t>
            </a:r>
            <a:r>
              <a:rPr lang="en-US" dirty="0" err="1" smtClean="0"/>
              <a:t>Tritz</a:t>
            </a:r>
            <a:r>
              <a:rPr lang="en-US" dirty="0" smtClean="0"/>
              <a:t>, 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Measured n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,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n</a:t>
            </a:r>
            <a:r>
              <a:rPr lang="en-US" dirty="0"/>
              <a:t> + dispersion allow distinction of </a:t>
            </a:r>
            <a:r>
              <a:rPr lang="en-US" dirty="0" smtClean="0"/>
              <a:t>GAE, CAE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HYM </a:t>
            </a:r>
            <a:r>
              <a:rPr lang="en-US" dirty="0"/>
              <a:t>simulations </a:t>
            </a:r>
            <a:r>
              <a:rPr lang="en-US" dirty="0" smtClean="0"/>
              <a:t>predict both GAE and CAE</a:t>
            </a:r>
            <a:endParaRPr lang="en-US" dirty="0"/>
          </a:p>
          <a:p>
            <a:pPr lvl="1"/>
            <a:r>
              <a:rPr lang="en-US" dirty="0" err="1" smtClean="0"/>
              <a:t>E.g</a:t>
            </a:r>
            <a:r>
              <a:rPr lang="en-US" dirty="0"/>
              <a:t>, counter propagating GAE frequencies consistent, mode structure shows some discrepancies</a:t>
            </a:r>
            <a:endParaRPr lang="en-US" dirty="0" smtClean="0"/>
          </a:p>
          <a:p>
            <a:pPr lvl="1"/>
            <a:r>
              <a:rPr lang="en-US" dirty="0" smtClean="0"/>
              <a:t>Measured </a:t>
            </a:r>
            <a:r>
              <a:rPr lang="en-US" dirty="0" smtClean="0"/>
              <a:t>displacements used to estimate CAE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KAW power </a:t>
            </a:r>
            <a:r>
              <a:rPr lang="en-US" dirty="0" smtClean="0"/>
              <a:t>channeling,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CAE</a:t>
            </a:r>
            <a:r>
              <a:rPr lang="en-US" baseline="-25000" dirty="0" err="1" smtClean="0">
                <a:sym typeface="Symbol"/>
              </a:rPr>
              <a:t></a:t>
            </a:r>
            <a:r>
              <a:rPr lang="en-US" baseline="-25000" dirty="0" err="1" smtClean="0"/>
              <a:t>KAW</a:t>
            </a:r>
            <a:r>
              <a:rPr lang="en-US" dirty="0" err="1" smtClean="0"/>
              <a:t>~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B)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B~</a:t>
            </a:r>
            <a:r>
              <a:rPr lang="en-US" dirty="0" smtClean="0">
                <a:sym typeface="Symbol"/>
              </a:rPr>
              <a:t></a:t>
            </a:r>
            <a:endParaRPr lang="en-US" dirty="0" smtClean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096000" y="1197396"/>
            <a:ext cx="2895601" cy="2999283"/>
            <a:chOff x="7239000" y="1201486"/>
            <a:chExt cx="1769110" cy="1832456"/>
          </a:xfrm>
        </p:grpSpPr>
        <p:pic>
          <p:nvPicPr>
            <p:cNvPr id="11" name="Picture 10" descr="The Other Side V:Users:ncrocker:Documents:Presentations:IAEA 2014:submission to US IAEA Committee:figures:dn_mag_refl_svd_mode_amplR1p16_141398_t580_583_f383_800_for_IAEA_2014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981200"/>
              <a:ext cx="1764665" cy="1052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The Other Side V:Users:ncrocker:Documents:Presentations:IAEA 2014:submission to US IAEA Committee:figures:mag_refl_svd_mode_spectra_and_analyzed_modes_141398_t580_583_for_IAEA_2014_alt.pn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01"/>
            <a:stretch/>
          </p:blipFill>
          <p:spPr bwMode="auto">
            <a:xfrm>
              <a:off x="7247255" y="1201486"/>
              <a:ext cx="1760855" cy="8025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8311538" y="2430846"/>
              <a:ext cx="38847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871560" y="2430846"/>
              <a:ext cx="38847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763934" y="2191038"/>
              <a:ext cx="6037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solidFill>
                    <a:srgbClr val="FF0000"/>
                  </a:solidFill>
                </a:rPr>
                <a:t>GAEs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10176" y="2186805"/>
              <a:ext cx="5951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dirty="0"/>
                <a:t>CAEs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86600" y="866001"/>
            <a:ext cx="1532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Crocker, NF (2013)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82740" y="4419600"/>
            <a:ext cx="2761260" cy="2085511"/>
            <a:chOff x="3505200" y="4419600"/>
            <a:chExt cx="2761260" cy="20855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4505788"/>
              <a:ext cx="2761260" cy="199932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035132" y="4419600"/>
              <a:ext cx="11464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n=6</a:t>
              </a:r>
            </a:p>
            <a:p>
              <a:r>
                <a:rPr lang="en-US" i="0" dirty="0" err="1" smtClean="0"/>
                <a:t>f</a:t>
              </a:r>
              <a:r>
                <a:rPr lang="en-US" i="0" baseline="-25000" dirty="0" err="1" smtClean="0"/>
                <a:t>exp</a:t>
              </a:r>
              <a:r>
                <a:rPr lang="en-US" i="0" baseline="-25000" dirty="0" smtClean="0"/>
                <a:t> </a:t>
              </a:r>
              <a:r>
                <a:rPr lang="en-US" i="0" dirty="0" smtClean="0"/>
                <a:t>= 560 kHz</a:t>
              </a:r>
            </a:p>
            <a:p>
              <a:r>
                <a:rPr lang="en-US" i="0" dirty="0" err="1" smtClean="0"/>
                <a:t>f</a:t>
              </a:r>
              <a:r>
                <a:rPr lang="en-US" i="0" baseline="-25000" dirty="0" err="1" smtClean="0"/>
                <a:t>sim</a:t>
              </a:r>
              <a:r>
                <a:rPr lang="en-US" i="0" baseline="-25000" dirty="0" smtClean="0"/>
                <a:t> </a:t>
              </a:r>
              <a:r>
                <a:rPr lang="en-US" i="0" dirty="0" smtClean="0"/>
                <a:t>= 590 kHz</a:t>
              </a:r>
              <a:endParaRPr lang="en-US" i="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0" y="4459069"/>
            <a:ext cx="2742973" cy="2084141"/>
            <a:chOff x="6401027" y="4459069"/>
            <a:chExt cx="2742973" cy="208414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027" y="4543887"/>
              <a:ext cx="2742973" cy="199932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30732" y="4459069"/>
              <a:ext cx="11464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rgbClr val="008000"/>
                  </a:solidFill>
                </a:rPr>
                <a:t>n=7</a:t>
              </a:r>
            </a:p>
            <a:p>
              <a:r>
                <a:rPr lang="en-US" i="0" dirty="0" err="1" smtClean="0">
                  <a:solidFill>
                    <a:srgbClr val="008000"/>
                  </a:solidFill>
                </a:rPr>
                <a:t>f</a:t>
              </a:r>
              <a:r>
                <a:rPr lang="en-US" i="0" baseline="-25000" dirty="0" err="1" smtClean="0">
                  <a:solidFill>
                    <a:srgbClr val="008000"/>
                  </a:solidFill>
                </a:rPr>
                <a:t>exp</a:t>
              </a:r>
              <a:r>
                <a:rPr lang="en-US" i="0" baseline="-25000" dirty="0" smtClean="0">
                  <a:solidFill>
                    <a:srgbClr val="008000"/>
                  </a:solidFill>
                </a:rPr>
                <a:t> </a:t>
              </a:r>
              <a:r>
                <a:rPr lang="en-US" i="0" dirty="0" smtClean="0">
                  <a:solidFill>
                    <a:srgbClr val="008000"/>
                  </a:solidFill>
                </a:rPr>
                <a:t>= 520 kHz</a:t>
              </a:r>
            </a:p>
            <a:p>
              <a:r>
                <a:rPr lang="en-US" i="0" dirty="0" err="1" smtClean="0">
                  <a:solidFill>
                    <a:srgbClr val="008000"/>
                  </a:solidFill>
                </a:rPr>
                <a:t>f</a:t>
              </a:r>
              <a:r>
                <a:rPr lang="en-US" i="0" baseline="-25000" dirty="0" err="1" smtClean="0">
                  <a:solidFill>
                    <a:srgbClr val="008000"/>
                  </a:solidFill>
                </a:rPr>
                <a:t>sim</a:t>
              </a:r>
              <a:r>
                <a:rPr lang="en-US" i="0" baseline="-25000" dirty="0" smtClean="0">
                  <a:solidFill>
                    <a:srgbClr val="008000"/>
                  </a:solidFill>
                </a:rPr>
                <a:t> </a:t>
              </a:r>
              <a:r>
                <a:rPr lang="en-US" i="0" dirty="0" smtClean="0">
                  <a:solidFill>
                    <a:srgbClr val="008000"/>
                  </a:solidFill>
                </a:rPr>
                <a:t>= 510 kHz</a:t>
              </a:r>
              <a:endParaRPr lang="en-US" i="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7696200" y="3810000"/>
            <a:ext cx="217983" cy="6096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324600" y="3662470"/>
            <a:ext cx="1102939" cy="75713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52400" y="4614106"/>
            <a:ext cx="3276600" cy="1634294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500" b="0" i="0" dirty="0" smtClean="0">
                <a:cs typeface="Calibri" pitchFamily="34" charset="0"/>
              </a:rPr>
              <a:t>Will test additional physics in HYM simulations in FY14-16</a:t>
            </a:r>
          </a:p>
          <a:p>
            <a:r>
              <a:rPr lang="en-US" sz="1500" b="0" i="0" dirty="0" smtClean="0">
                <a:cs typeface="Calibri" pitchFamily="34" charset="0"/>
              </a:rPr>
              <a:t>(E. </a:t>
            </a:r>
            <a:r>
              <a:rPr lang="en-US" sz="1500" b="0" i="0" dirty="0" err="1" smtClean="0">
                <a:cs typeface="Calibri" pitchFamily="34" charset="0"/>
              </a:rPr>
              <a:t>Belova</a:t>
            </a:r>
            <a:r>
              <a:rPr lang="en-US" sz="1500" b="0" i="0" dirty="0" smtClean="0">
                <a:cs typeface="Calibri" pitchFamily="34" charset="0"/>
              </a:rPr>
              <a:t>, PPPL Theory)</a:t>
            </a:r>
          </a:p>
          <a:p>
            <a:endParaRPr lang="en-US" sz="1500" b="0" i="0" dirty="0">
              <a:cs typeface="Calibri" pitchFamily="34" charset="0"/>
            </a:endParaRPr>
          </a:p>
          <a:p>
            <a:r>
              <a:rPr lang="en-US" sz="1500" b="0" i="0" dirty="0">
                <a:cs typeface="Calibri" pitchFamily="34" charset="0"/>
              </a:rPr>
              <a:t>FY17</a:t>
            </a:r>
            <a:r>
              <a:rPr lang="en-US" sz="1500" b="0" i="0" dirty="0" smtClean="0">
                <a:cs typeface="Calibri" pitchFamily="34" charset="0"/>
              </a:rPr>
              <a:t>+ goal of fully nonlinear, self-consistent HYM predictions of </a:t>
            </a:r>
            <a:r>
              <a:rPr lang="en-US" sz="1500" b="0" i="0" dirty="0" err="1">
                <a:latin typeface="Symbol" panose="05050102010706020507" pitchFamily="18" charset="2"/>
                <a:cs typeface="Calibri" pitchFamily="34" charset="0"/>
              </a:rPr>
              <a:t>c</a:t>
            </a:r>
            <a:r>
              <a:rPr lang="en-US" sz="1500" b="0" i="0" baseline="-25000" dirty="0" err="1" smtClean="0">
                <a:cs typeface="Calibri" pitchFamily="34" charset="0"/>
              </a:rPr>
              <a:t>e,EP</a:t>
            </a:r>
            <a:r>
              <a:rPr lang="en-US" sz="1500" b="0" i="0" dirty="0" smtClean="0">
                <a:cs typeface="Calibri" pitchFamily="34" charset="0"/>
              </a:rPr>
              <a:t> and P</a:t>
            </a:r>
            <a:r>
              <a:rPr lang="en-US" sz="1500" b="0" i="0" baseline="-25000" dirty="0" smtClean="0">
                <a:cs typeface="Calibri" pitchFamily="34" charset="0"/>
              </a:rPr>
              <a:t>CAE</a:t>
            </a:r>
            <a:r>
              <a:rPr lang="en-US" sz="1500" b="0" i="0" baseline="-25000" dirty="0" smtClean="0">
                <a:cs typeface="Calibri" pitchFamily="34" charset="0"/>
                <a:sym typeface="Symbol"/>
              </a:rPr>
              <a:t></a:t>
            </a:r>
            <a:r>
              <a:rPr lang="en-US" sz="1500" b="0" i="0" baseline="-25000" dirty="0" smtClean="0">
                <a:cs typeface="Calibri" pitchFamily="34" charset="0"/>
              </a:rPr>
              <a:t>KAW</a:t>
            </a:r>
            <a:endParaRPr lang="en-US" sz="1500" b="0" i="0" dirty="0" smtClean="0"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6324600"/>
            <a:ext cx="1688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Crocker, IAEA (2014)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2415469"/>
            <a:ext cx="5486400" cy="480131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500" b="0" i="0" dirty="0" smtClean="0">
                <a:cs typeface="Calibri" pitchFamily="34" charset="0"/>
              </a:rPr>
              <a:t>Will use </a:t>
            </a:r>
            <a:r>
              <a:rPr lang="en-US" sz="1500" b="0" i="0" u="sng" dirty="0" smtClean="0">
                <a:cs typeface="Calibri" pitchFamily="34" charset="0"/>
              </a:rPr>
              <a:t>measured</a:t>
            </a:r>
            <a:r>
              <a:rPr lang="en-US" sz="1500" b="0" i="0" dirty="0" smtClean="0">
                <a:cs typeface="Calibri" pitchFamily="34" charset="0"/>
              </a:rPr>
              <a:t> </a:t>
            </a:r>
            <a:r>
              <a:rPr lang="en-US" sz="1500" b="0" i="0" dirty="0" smtClean="0">
                <a:cs typeface="Calibri" pitchFamily="34" charset="0"/>
              </a:rPr>
              <a:t>mode structures, amplitude, polarity </a:t>
            </a:r>
            <a:r>
              <a:rPr lang="en-US" sz="1500" b="0" i="0" dirty="0" smtClean="0">
                <a:cs typeface="Calibri" pitchFamily="34" charset="0"/>
              </a:rPr>
              <a:t>in </a:t>
            </a:r>
            <a:r>
              <a:rPr lang="en-US" sz="1500" b="0" i="0" dirty="0" smtClean="0">
                <a:cs typeface="Calibri" pitchFamily="34" charset="0"/>
              </a:rPr>
              <a:t>ORBIT simulations to model </a:t>
            </a:r>
            <a:r>
              <a:rPr lang="en-US" sz="1500" b="0" i="0" dirty="0" err="1" smtClean="0">
                <a:latin typeface="Symbol" panose="05050102010706020507" pitchFamily="18" charset="2"/>
                <a:cs typeface="Calibri" pitchFamily="34" charset="0"/>
              </a:rPr>
              <a:t>c</a:t>
            </a:r>
            <a:r>
              <a:rPr lang="en-US" sz="1500" b="0" i="0" baseline="-25000" dirty="0" err="1" smtClean="0">
                <a:cs typeface="Calibri" pitchFamily="34" charset="0"/>
              </a:rPr>
              <a:t>e,EP</a:t>
            </a:r>
            <a:r>
              <a:rPr lang="en-US" sz="1500" b="0" i="0" dirty="0" smtClean="0">
                <a:cs typeface="Calibri" pitchFamily="34" charset="0"/>
              </a:rPr>
              <a:t> in FY14-16 (Crocker</a:t>
            </a:r>
            <a:r>
              <a:rPr lang="en-US" sz="1500" b="0" i="0" dirty="0" smtClean="0">
                <a:cs typeface="Calibri" pitchFamily="34" charset="0"/>
              </a:rPr>
              <a:t>, UCLA)</a:t>
            </a:r>
          </a:p>
        </p:txBody>
      </p:sp>
    </p:spTree>
    <p:extLst>
      <p:ext uri="{BB962C8B-B14F-4D97-AF65-F5344CB8AC3E}">
        <p14:creationId xmlns:p14="http://schemas.microsoft.com/office/powerpoint/2010/main" val="272823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14400" y="935558"/>
            <a:ext cx="4343400" cy="716707"/>
          </a:xfrm>
          <a:prstGeom prst="rect">
            <a:avLst/>
          </a:prstGeom>
          <a:solidFill>
            <a:srgbClr val="FFC000">
              <a:alpha val="31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22" y="4107481"/>
            <a:ext cx="3136703" cy="244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Momentum transport predictions being used to help constrain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791200" cy="4724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sz="2600" dirty="0" err="1"/>
              <a:t>Coriolis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pinch (</a:t>
            </a:r>
            <a:r>
              <a:rPr lang="en-US" altLang="en-US" sz="2600" b="1" u="sng" dirty="0" smtClean="0"/>
              <a:t>#2</a:t>
            </a:r>
            <a:r>
              <a:rPr lang="en-US" altLang="en-US" sz="2600" dirty="0" smtClean="0"/>
              <a:t>) </a:t>
            </a:r>
            <a:r>
              <a:rPr lang="en-US" altLang="en-US" sz="2600" dirty="0"/>
              <a:t>for ITG generally describes conventional aspect ratio results</a:t>
            </a:r>
          </a:p>
          <a:p>
            <a:pPr lvl="1">
              <a:defRPr/>
            </a:pPr>
            <a:r>
              <a:rPr lang="en-US" altLang="en-US" sz="2100" dirty="0" err="1"/>
              <a:t>M</a:t>
            </a:r>
            <a:r>
              <a:rPr lang="en-US" altLang="en-US" sz="2100" dirty="0" err="1" smtClean="0"/>
              <a:t>icrotearing</a:t>
            </a:r>
            <a:r>
              <a:rPr lang="en-US" altLang="en-US" sz="2100" dirty="0" smtClean="0"/>
              <a:t> </a:t>
            </a:r>
            <a:r>
              <a:rPr lang="en-US" altLang="en-US" sz="2100" dirty="0"/>
              <a:t>(MT) </a:t>
            </a:r>
            <a:r>
              <a:rPr lang="en-US" altLang="en-US" sz="2100" dirty="0" smtClean="0"/>
              <a:t>&amp; </a:t>
            </a:r>
            <a:r>
              <a:rPr lang="en-US" altLang="en-US" sz="2100" dirty="0"/>
              <a:t>kinetic ballooning modes (KBM) </a:t>
            </a:r>
            <a:r>
              <a:rPr lang="en-US" altLang="en-US" sz="2100" dirty="0" smtClean="0"/>
              <a:t>predicted in </a:t>
            </a:r>
            <a:r>
              <a:rPr lang="en-US" altLang="en-US" sz="2100" dirty="0"/>
              <a:t>NSTX </a:t>
            </a:r>
            <a:r>
              <a:rPr lang="en-US" altLang="en-US" sz="2100" dirty="0" smtClean="0"/>
              <a:t>H-modes, </a:t>
            </a:r>
            <a:r>
              <a:rPr lang="en-US" altLang="en-US" sz="2100" dirty="0"/>
              <a:t>calculated pinch </a:t>
            </a:r>
            <a:r>
              <a:rPr lang="en-US" altLang="en-US" sz="2100" dirty="0" smtClean="0"/>
              <a:t>is </a:t>
            </a:r>
            <a:r>
              <a:rPr lang="en-US" altLang="en-US" sz="2100" dirty="0" smtClean="0"/>
              <a:t>inconsistent</a:t>
            </a:r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sz="2300" dirty="0" smtClean="0"/>
          </a:p>
          <a:p>
            <a:pPr>
              <a:defRPr/>
            </a:pPr>
            <a:r>
              <a:rPr lang="en-US" altLang="en-US" sz="2600" dirty="0" smtClean="0"/>
              <a:t>Simulation </a:t>
            </a:r>
            <a:r>
              <a:rPr lang="en-US" altLang="en-US" sz="2600" dirty="0"/>
              <a:t>challenges at high </a:t>
            </a:r>
            <a:r>
              <a:rPr lang="en-US" altLang="en-US" sz="2600" dirty="0" smtClean="0">
                <a:latin typeface="Symbol" panose="05050102010706020507" pitchFamily="18" charset="2"/>
              </a:rPr>
              <a:t>b</a:t>
            </a:r>
            <a:r>
              <a:rPr lang="en-US" altLang="en-US" sz="2600" dirty="0" smtClean="0"/>
              <a:t> motivated </a:t>
            </a:r>
            <a:r>
              <a:rPr lang="en-US" altLang="en-US" sz="2600" dirty="0"/>
              <a:t>analysis in low </a:t>
            </a:r>
            <a:r>
              <a:rPr lang="en-US" altLang="en-US" sz="2600" dirty="0" smtClean="0">
                <a:latin typeface="Symbol" panose="05050102010706020507" pitchFamily="18" charset="2"/>
              </a:rPr>
              <a:t>b</a:t>
            </a:r>
            <a:r>
              <a:rPr lang="en-US" altLang="en-US" sz="2600" dirty="0" smtClean="0"/>
              <a:t> L-modes</a:t>
            </a:r>
            <a:endParaRPr lang="en-US" altLang="en-US" sz="2600" dirty="0"/>
          </a:p>
          <a:p>
            <a:pPr lvl="1">
              <a:defRPr/>
            </a:pPr>
            <a:r>
              <a:rPr lang="en-US" altLang="en-US" sz="2100" dirty="0" smtClean="0"/>
              <a:t>Nonlinear </a:t>
            </a:r>
            <a:r>
              <a:rPr lang="en-US" altLang="en-US" sz="2100" dirty="0"/>
              <a:t>simulations </a:t>
            </a:r>
            <a:r>
              <a:rPr lang="en-US" altLang="en-US" sz="2100" dirty="0" smtClean="0"/>
              <a:t>with E</a:t>
            </a:r>
            <a:r>
              <a:rPr lang="en-US" altLang="en-US" sz="2100" dirty="0" smtClean="0">
                <a:sym typeface="Symbol"/>
              </a:rPr>
              <a:t></a:t>
            </a:r>
            <a:r>
              <a:rPr lang="en-US" altLang="en-US" sz="2100" dirty="0" smtClean="0"/>
              <a:t>B shear (</a:t>
            </a:r>
            <a:r>
              <a:rPr lang="en-US" altLang="en-US" sz="2100" b="1" u="sng" dirty="0" smtClean="0"/>
              <a:t>#4</a:t>
            </a:r>
            <a:r>
              <a:rPr lang="en-US" altLang="en-US" sz="2100" dirty="0" smtClean="0"/>
              <a:t>) predict </a:t>
            </a:r>
            <a:r>
              <a:rPr lang="en-US" altLang="en-US" sz="2100" dirty="0"/>
              <a:t>weak pinch, even for low </a:t>
            </a:r>
            <a:r>
              <a:rPr lang="en-US" altLang="en-US" sz="2100" dirty="0">
                <a:latin typeface="Symbol" panose="05050102010706020507" pitchFamily="18" charset="2"/>
              </a:rPr>
              <a:t>b</a:t>
            </a:r>
            <a:r>
              <a:rPr lang="en-US" altLang="en-US" sz="2100" dirty="0"/>
              <a:t> ITG</a:t>
            </a:r>
            <a:endParaRPr lang="en-US" altLang="en-US" sz="2100" dirty="0">
              <a:latin typeface="Symbol" panose="05050102010706020507" pitchFamily="18" charset="2"/>
            </a:endParaRPr>
          </a:p>
          <a:p>
            <a:pPr lvl="1">
              <a:defRPr/>
            </a:pPr>
            <a:r>
              <a:rPr lang="en-US" altLang="en-US" sz="2100" dirty="0"/>
              <a:t>Led </a:t>
            </a:r>
            <a:r>
              <a:rPr lang="en-US" altLang="en-US" sz="2100" dirty="0" err="1"/>
              <a:t>perturbative</a:t>
            </a:r>
            <a:r>
              <a:rPr lang="en-US" altLang="en-US" sz="2100" dirty="0"/>
              <a:t> L-mode experiments at MAST using 3D </a:t>
            </a:r>
            <a:r>
              <a:rPr lang="en-US" altLang="en-US" sz="2100" dirty="0">
                <a:latin typeface="Symbol" panose="05050102010706020507" pitchFamily="18" charset="2"/>
              </a:rPr>
              <a:t>d</a:t>
            </a:r>
            <a:r>
              <a:rPr lang="en-US" altLang="en-US" sz="2100" dirty="0"/>
              <a:t>B</a:t>
            </a:r>
            <a:r>
              <a:rPr lang="en-US" altLang="en-US" sz="2100" dirty="0" smtClean="0"/>
              <a:t> </a:t>
            </a:r>
            <a:r>
              <a:rPr lang="en-US" altLang="en-US" sz="2100" dirty="0"/>
              <a:t>fields (2013</a:t>
            </a:r>
            <a:r>
              <a:rPr lang="en-US" altLang="en-US" sz="2100" dirty="0" smtClean="0"/>
              <a:t>) – analysis ongoing</a:t>
            </a:r>
            <a:endParaRPr lang="en-US" altLang="en-US" sz="2100" dirty="0" smtClean="0"/>
          </a:p>
          <a:p>
            <a:pPr>
              <a:defRPr/>
            </a:pPr>
            <a:endParaRPr lang="en-US" altLang="en-US" sz="3100" dirty="0" smtClean="0"/>
          </a:p>
          <a:p>
            <a:pPr>
              <a:defRPr/>
            </a:pPr>
            <a:r>
              <a:rPr lang="en-US" altLang="en-US" sz="2600" dirty="0" smtClean="0"/>
              <a:t>Investigating </a:t>
            </a:r>
            <a:r>
              <a:rPr lang="en-US" altLang="en-US" sz="2600" dirty="0"/>
              <a:t>finite-</a:t>
            </a:r>
            <a:r>
              <a:rPr lang="en-US" altLang="en-US" sz="2600" dirty="0">
                <a:latin typeface="Symbol" panose="05050102010706020507" pitchFamily="18" charset="2"/>
              </a:rPr>
              <a:t>r</a:t>
            </a:r>
            <a:r>
              <a:rPr lang="en-US" altLang="en-US" sz="2600" baseline="-25000" dirty="0"/>
              <a:t>*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effects for momentum transport in low-</a:t>
            </a:r>
            <a:r>
              <a:rPr lang="en-US" altLang="en-US" sz="2600" dirty="0" smtClean="0">
                <a:latin typeface="Symbol" panose="05050102010706020507" pitchFamily="18" charset="2"/>
              </a:rPr>
              <a:t>b</a:t>
            </a:r>
            <a:r>
              <a:rPr lang="en-US" altLang="en-US" sz="2600" dirty="0" smtClean="0"/>
              <a:t> L-mode</a:t>
            </a:r>
            <a:endParaRPr lang="en-US" altLang="en-US" sz="2600" dirty="0"/>
          </a:p>
          <a:p>
            <a:pPr lvl="1">
              <a:defRPr/>
            </a:pPr>
            <a:r>
              <a:rPr lang="en-US" altLang="en-US" sz="2100" u="sng" dirty="0" smtClean="0"/>
              <a:t>Global</a:t>
            </a:r>
            <a:r>
              <a:rPr lang="en-US" altLang="en-US" sz="2100" dirty="0" smtClean="0"/>
              <a:t> GTS</a:t>
            </a:r>
            <a:r>
              <a:rPr lang="en-US" altLang="en-US" sz="2100" dirty="0" smtClean="0"/>
              <a:t>, GYRO &amp; XGC1 (</a:t>
            </a:r>
            <a:r>
              <a:rPr lang="en-US" altLang="en-US" sz="2100" dirty="0" err="1" smtClean="0">
                <a:latin typeface="Symbol" panose="05050102010706020507" pitchFamily="18" charset="2"/>
              </a:rPr>
              <a:t>d</a:t>
            </a:r>
            <a:r>
              <a:rPr lang="en-US" altLang="en-US" sz="2100" dirty="0" err="1" smtClean="0"/>
              <a:t>f</a:t>
            </a:r>
            <a:r>
              <a:rPr lang="en-US" altLang="en-US" sz="2100" dirty="0" smtClean="0"/>
              <a:t>) simulations predict </a:t>
            </a:r>
            <a:r>
              <a:rPr lang="en-US" altLang="en-US" sz="2100" dirty="0"/>
              <a:t>inward directed residual stress </a:t>
            </a:r>
            <a:r>
              <a:rPr lang="en-US" altLang="en-US" sz="2100" dirty="0" smtClean="0"/>
              <a:t>(</a:t>
            </a:r>
            <a:r>
              <a:rPr lang="en-US" altLang="en-US" sz="2100" b="1" u="sng" dirty="0" smtClean="0"/>
              <a:t>#5</a:t>
            </a:r>
            <a:r>
              <a:rPr lang="en-US" altLang="en-US" sz="2100" dirty="0" smtClean="0"/>
              <a:t>) in </a:t>
            </a:r>
            <a:r>
              <a:rPr lang="en-US" altLang="en-US" sz="2100" dirty="0"/>
              <a:t>absence of </a:t>
            </a:r>
            <a:r>
              <a:rPr lang="en-US" altLang="en-US" sz="2100" dirty="0" smtClean="0"/>
              <a:t>flow (u=u</a:t>
            </a:r>
            <a:r>
              <a:rPr lang="en-US" altLang="en-US" sz="2100" dirty="0" smtClean="0">
                <a:sym typeface="Symbol"/>
              </a:rPr>
              <a:t></a:t>
            </a:r>
            <a:r>
              <a:rPr lang="en-US" altLang="en-US" sz="2100" dirty="0" smtClean="0"/>
              <a:t>=</a:t>
            </a:r>
            <a:r>
              <a:rPr lang="en-US" altLang="en-US" sz="21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2100" baseline="-25000" dirty="0" err="1" smtClean="0"/>
              <a:t>E</a:t>
            </a:r>
            <a:r>
              <a:rPr lang="en-US" altLang="en-US" sz="2100" dirty="0" smtClean="0"/>
              <a:t>=0)</a:t>
            </a:r>
            <a:endParaRPr lang="en-US" altLang="en-US" sz="21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14</a:t>
            </a:fld>
            <a:endParaRPr lang="en-US" sz="9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5859307"/>
            <a:ext cx="2449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8000"/>
                </a:solidFill>
              </a:rPr>
              <a:t>Inward </a:t>
            </a:r>
            <a:r>
              <a:rPr lang="en-US" i="0" dirty="0">
                <a:solidFill>
                  <a:srgbClr val="008000"/>
                </a:solidFill>
              </a:rPr>
              <a:t>directed residual </a:t>
            </a:r>
            <a:r>
              <a:rPr lang="en-US" i="0" dirty="0" smtClean="0">
                <a:solidFill>
                  <a:srgbClr val="008000"/>
                </a:solidFill>
              </a:rPr>
              <a:t>stress</a:t>
            </a:r>
            <a:endParaRPr lang="en-US" i="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48770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ITG in low </a:t>
            </a:r>
            <a:r>
              <a:rPr lang="en-US" i="0" dirty="0">
                <a:latin typeface="Symbol" panose="05050102010706020507" pitchFamily="18" charset="2"/>
              </a:rPr>
              <a:t>b</a:t>
            </a:r>
            <a:r>
              <a:rPr lang="en-US" i="0" dirty="0"/>
              <a:t> NSTX L-mode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46068"/>
              </p:ext>
            </p:extLst>
          </p:nvPr>
        </p:nvGraphicFramePr>
        <p:xfrm>
          <a:off x="1016000" y="1244600"/>
          <a:ext cx="416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5" imgW="2336760" imgH="241200" progId="Equation.3">
                  <p:embed/>
                </p:oleObj>
              </mc:Choice>
              <mc:Fallback>
                <p:oleObj name="Equation" r:id="rId5" imgW="2336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244600"/>
                        <a:ext cx="416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248400" y="911423"/>
            <a:ext cx="2781315" cy="2898577"/>
            <a:chOff x="6248400" y="990600"/>
            <a:chExt cx="2781315" cy="28985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15" y="1127223"/>
              <a:ext cx="2438400" cy="24669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147241" y="2583358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KBM</a:t>
              </a:r>
            </a:p>
            <a:p>
              <a:r>
                <a:rPr lang="en-US" i="0" dirty="0" err="1" smtClean="0"/>
                <a:t>k</a:t>
              </a:r>
              <a:r>
                <a:rPr lang="en-US" i="0" baseline="-25000" dirty="0" err="1" smtClean="0">
                  <a:latin typeface="Symbol" panose="05050102010706020507" pitchFamily="18" charset="2"/>
                </a:rPr>
                <a:t>q</a:t>
              </a:r>
              <a:r>
                <a:rPr lang="en-US" i="0" dirty="0" err="1" smtClean="0">
                  <a:latin typeface="Symbol" panose="05050102010706020507" pitchFamily="18" charset="2"/>
                </a:rPr>
                <a:t>r</a:t>
              </a:r>
              <a:r>
                <a:rPr lang="en-US" i="0" baseline="-25000" dirty="0" err="1" smtClean="0"/>
                <a:t>s</a:t>
              </a:r>
              <a:r>
                <a:rPr lang="en-US" i="0" dirty="0" smtClean="0"/>
                <a:t>&lt;0.4</a:t>
              </a:r>
              <a:endParaRPr lang="en-US" i="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8000" y="990600"/>
              <a:ext cx="1976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high </a:t>
              </a:r>
              <a:r>
                <a:rPr lang="en-US" i="0" dirty="0" smtClean="0">
                  <a:latin typeface="Symbol" panose="05050102010706020507" pitchFamily="18" charset="2"/>
                </a:rPr>
                <a:t>b</a:t>
              </a:r>
              <a:r>
                <a:rPr lang="en-US" i="0" dirty="0" smtClean="0"/>
                <a:t> H-modes (r/a~0.7)</a:t>
              </a:r>
              <a:endParaRPr lang="en-US" i="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7836" y="3581400"/>
              <a:ext cx="2181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err="1" smtClean="0"/>
                <a:t>RV</a:t>
              </a:r>
              <a:r>
                <a:rPr lang="en-US" sz="1400" i="0" baseline="-25000" dirty="0" err="1" smtClean="0">
                  <a:latin typeface="Symbol" panose="05050102010706020507" pitchFamily="18" charset="2"/>
                </a:rPr>
                <a:t>j</a:t>
              </a:r>
              <a:r>
                <a:rPr lang="en-US" sz="1400" i="0" dirty="0" smtClean="0"/>
                <a:t>/</a:t>
              </a:r>
              <a:r>
                <a:rPr lang="en-US" sz="1400" i="0" dirty="0" err="1" smtClean="0">
                  <a:latin typeface="Symbol" panose="05050102010706020507" pitchFamily="18" charset="2"/>
                </a:rPr>
                <a:t>c</a:t>
              </a:r>
              <a:r>
                <a:rPr lang="en-US" sz="1400" i="0" baseline="-25000" dirty="0" err="1" smtClean="0">
                  <a:latin typeface="Symbol" panose="05050102010706020507" pitchFamily="18" charset="2"/>
                </a:rPr>
                <a:t>j</a:t>
              </a:r>
              <a:r>
                <a:rPr lang="en-US" sz="1400" i="0" dirty="0" smtClean="0"/>
                <a:t> (QL simulations)</a:t>
              </a:r>
              <a:endParaRPr lang="en-US" sz="1400" i="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453183" y="2206823"/>
              <a:ext cx="1898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err="1" smtClean="0"/>
                <a:t>RV</a:t>
              </a:r>
              <a:r>
                <a:rPr lang="en-US" sz="1400" i="0" baseline="-25000" dirty="0" err="1" smtClean="0">
                  <a:latin typeface="Symbol" panose="05050102010706020507" pitchFamily="18" charset="2"/>
                </a:rPr>
                <a:t>j</a:t>
              </a:r>
              <a:r>
                <a:rPr lang="en-US" sz="1400" i="0" dirty="0" smtClean="0"/>
                <a:t>/</a:t>
              </a:r>
              <a:r>
                <a:rPr lang="en-US" sz="1400" i="0" dirty="0" err="1" smtClean="0">
                  <a:latin typeface="Symbol" panose="05050102010706020507" pitchFamily="18" charset="2"/>
                </a:rPr>
                <a:t>c</a:t>
              </a:r>
              <a:r>
                <a:rPr lang="en-US" sz="1400" i="0" baseline="-25000" dirty="0" err="1" smtClean="0">
                  <a:latin typeface="Symbol" panose="05050102010706020507" pitchFamily="18" charset="2"/>
                </a:rPr>
                <a:t>j</a:t>
              </a:r>
              <a:r>
                <a:rPr lang="en-US" sz="1400" i="0" dirty="0" smtClean="0"/>
                <a:t> (experiment)</a:t>
              </a:r>
              <a:endParaRPr lang="en-US" sz="1400" i="0" dirty="0"/>
            </a:p>
          </p:txBody>
        </p:sp>
      </p:grpSp>
      <p:sp>
        <p:nvSpPr>
          <p:cNvPr id="25" name="TextBox 24"/>
          <p:cNvSpPr txBox="1"/>
          <p:nvPr/>
        </p:nvSpPr>
        <p:spPr>
          <a:xfrm rot="16200000">
            <a:off x="5581447" y="2087641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/>
              <a:t>Kaye (2009)</a:t>
            </a:r>
            <a:endParaRPr lang="en-US" sz="1400" b="0" i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438400" y="990600"/>
            <a:ext cx="304800" cy="276999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Helvetica" pitchFamily="-128" charset="0"/>
              </a:rPr>
              <a:t>#2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Helvetica" pitchFamily="-12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200400" y="990600"/>
            <a:ext cx="304800" cy="276999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Helvetica" pitchFamily="-128" charset="0"/>
              </a:rPr>
              <a:t>#3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Helvetica" pitchFamily="-12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962400" y="990600"/>
            <a:ext cx="304800" cy="276999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Helvetica" pitchFamily="-128" charset="0"/>
              </a:rPr>
              <a:t>#4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Helvetica" pitchFamily="-12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24400" y="990600"/>
            <a:ext cx="304800" cy="276999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Helvetica" pitchFamily="-128" charset="0"/>
              </a:rPr>
              <a:t>#5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Helvetica" pitchFamily="-12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990600"/>
            <a:ext cx="304800" cy="276999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Helvetica" pitchFamily="-128" charset="0"/>
              </a:rPr>
              <a:t>#1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334000" y="5791200"/>
            <a:ext cx="60662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066800" y="2979646"/>
            <a:ext cx="3919833" cy="449354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400" b="0" i="0" dirty="0" smtClean="0">
                <a:cs typeface="Calibri" pitchFamily="34" charset="0"/>
              </a:rPr>
              <a:t>Investigating centrifugal effects (</a:t>
            </a:r>
            <a:r>
              <a:rPr lang="en-US" sz="1400" i="0" u="sng" dirty="0" smtClean="0">
                <a:cs typeface="Calibri" pitchFamily="34" charset="0"/>
              </a:rPr>
              <a:t>#3</a:t>
            </a:r>
            <a:r>
              <a:rPr lang="en-US" sz="1400" b="0" i="0" dirty="0" smtClean="0">
                <a:cs typeface="Calibri" pitchFamily="34" charset="0"/>
              </a:rPr>
              <a:t>) in FY14, collaboration with U-Bayreuth, GKW (</a:t>
            </a:r>
            <a:r>
              <a:rPr lang="en-US" sz="1400" b="0" i="0" dirty="0" err="1" smtClean="0">
                <a:cs typeface="Calibri" pitchFamily="34" charset="0"/>
              </a:rPr>
              <a:t>Buccholz</a:t>
            </a:r>
            <a:r>
              <a:rPr lang="en-US" sz="1400" b="0" i="0" dirty="0" smtClean="0">
                <a:cs typeface="Calibri" pitchFamily="34" charset="0"/>
              </a:rPr>
              <a:t>)</a:t>
            </a:r>
            <a:endParaRPr lang="en-US" sz="1400" b="0" i="0" dirty="0" smtClean="0"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4953000"/>
            <a:ext cx="2161025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400" b="0" i="0" dirty="0" smtClean="0">
                <a:cs typeface="Calibri" pitchFamily="34" charset="0"/>
              </a:rPr>
              <a:t>Collaboration with CCFE</a:t>
            </a:r>
            <a:endParaRPr lang="en-US" sz="1400" b="0" i="0" dirty="0" smtClean="0"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1" y="6243090"/>
            <a:ext cx="3276599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400" b="0" i="0" dirty="0" smtClean="0">
                <a:cs typeface="Calibri" pitchFamily="34" charset="0"/>
              </a:rPr>
              <a:t>Ongoing global benchmark in FY14-15</a:t>
            </a:r>
            <a:endParaRPr lang="en-US" sz="1400" b="0" i="0" dirty="0" smtClean="0"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029200" y="2667000"/>
            <a:ext cx="91142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286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b="10883"/>
          <a:stretch/>
        </p:blipFill>
        <p:spPr bwMode="auto">
          <a:xfrm>
            <a:off x="6101862" y="2912452"/>
            <a:ext cx="3042138" cy="33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NSTX-U will study low- and high-Z impurity transport</a:t>
            </a:r>
            <a:br>
              <a:rPr lang="en-US" dirty="0" smtClean="0"/>
            </a:br>
            <a:r>
              <a:rPr lang="en-US" dirty="0" smtClean="0"/>
              <a:t>prior to significant high-Z PFC coverage in FY17+</a:t>
            </a:r>
            <a:endParaRPr lang="en-US" dirty="0"/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98B8E-71A8-6040-80BC-2AF3237AEDB7}" type="slidenum">
              <a:rPr lang="en-US"/>
              <a:pPr/>
              <a:t>15</a:t>
            </a:fld>
            <a:endParaRPr lang="en-US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1" y="3048000"/>
            <a:ext cx="5714999" cy="3075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 investigate whether high-Z transport follows neoclassical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 err="1" smtClean="0"/>
              <a:t>toroidal</a:t>
            </a:r>
            <a:r>
              <a:rPr lang="en-US" dirty="0" smtClean="0"/>
              <a:t> rotation + centrifugal effects on </a:t>
            </a:r>
            <a:r>
              <a:rPr lang="en-US" dirty="0" err="1" smtClean="0"/>
              <a:t>poloidal</a:t>
            </a:r>
            <a:r>
              <a:rPr lang="en-US" dirty="0" smtClean="0"/>
              <a:t> asymmetry</a:t>
            </a:r>
          </a:p>
          <a:p>
            <a:pPr lvl="1"/>
            <a:r>
              <a:rPr lang="en-US" dirty="0" smtClean="0"/>
              <a:t>Using 2</a:t>
            </a:r>
            <a:r>
              <a:rPr lang="en-US" baseline="30000" dirty="0" smtClean="0"/>
              <a:t>nd</a:t>
            </a:r>
            <a:r>
              <a:rPr lang="en-US" dirty="0" smtClean="0"/>
              <a:t> NBI + NTV to vary rotation</a:t>
            </a:r>
          </a:p>
          <a:p>
            <a:endParaRPr lang="en-US" dirty="0" smtClean="0"/>
          </a:p>
          <a:p>
            <a:r>
              <a:rPr lang="en-US" dirty="0" smtClean="0"/>
              <a:t>Plan to investigate particle transport using edge neutral measurement (D</a:t>
            </a:r>
            <a:r>
              <a:rPr lang="en-US" baseline="-25000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from MSE, BES; </a:t>
            </a:r>
            <a:r>
              <a:rPr lang="en-US" dirty="0" err="1" smtClean="0"/>
              <a:t>D</a:t>
            </a:r>
            <a:r>
              <a:rPr lang="en-US" baseline="-25000" dirty="0" err="1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camera) + DEGAS2 calculations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 err="1" smtClean="0"/>
              <a:t>perturbative</a:t>
            </a:r>
            <a:r>
              <a:rPr lang="en-US" dirty="0" smtClean="0"/>
              <a:t> capability using TS, ME-SXR</a:t>
            </a:r>
            <a:endParaRPr lang="en-US" dirty="0" smtClean="0"/>
          </a:p>
          <a:p>
            <a:pPr lvl="1"/>
            <a:r>
              <a:rPr lang="en-US" dirty="0" err="1" smtClean="0"/>
              <a:t>Perturbative</a:t>
            </a:r>
            <a:r>
              <a:rPr lang="en-US" dirty="0" smtClean="0"/>
              <a:t> </a:t>
            </a:r>
            <a:r>
              <a:rPr lang="en-US" dirty="0" smtClean="0"/>
              <a:t>particle transport measurements led on MAST </a:t>
            </a:r>
            <a:r>
              <a:rPr lang="en-US" dirty="0" smtClean="0"/>
              <a:t>in 2013 (Ren</a:t>
            </a:r>
            <a:r>
              <a:rPr lang="en-US" dirty="0" smtClean="0"/>
              <a:t>) – analysis ongoing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39266" y="2512000"/>
            <a:ext cx="3028534" cy="4099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6136112"/>
            <a:ext cx="2438400" cy="264688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600" b="0" i="0" dirty="0" smtClean="0">
                <a:cs typeface="Calibri" pitchFamily="34" charset="0"/>
              </a:rPr>
              <a:t>Collaboration </a:t>
            </a:r>
            <a:r>
              <a:rPr lang="en-US" sz="1600" b="0" i="0" dirty="0">
                <a:cs typeface="Calibri" pitchFamily="34" charset="0"/>
              </a:rPr>
              <a:t>with </a:t>
            </a:r>
            <a:r>
              <a:rPr lang="en-US" sz="1600" b="0" i="0" dirty="0" smtClean="0">
                <a:cs typeface="Calibri" pitchFamily="34" charset="0"/>
              </a:rPr>
              <a:t>CCFE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524500" y="3810000"/>
            <a:ext cx="514766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52400" y="1066801"/>
            <a:ext cx="883920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>
                <a:solidFill>
                  <a:srgbClr val="000000"/>
                </a:solidFill>
              </a:rPr>
              <a:t>Impurity transport studies will be accomplished using gas-puff (Ne, </a:t>
            </a:r>
            <a:r>
              <a:rPr lang="en-US" b="0" i="0" kern="0" dirty="0" err="1" smtClean="0">
                <a:solidFill>
                  <a:srgbClr val="000000"/>
                </a:solidFill>
              </a:rPr>
              <a:t>Ar</a:t>
            </a:r>
            <a:r>
              <a:rPr lang="en-US" b="0" i="0" kern="0" dirty="0" smtClean="0">
                <a:solidFill>
                  <a:srgbClr val="000000"/>
                </a:solidFill>
              </a:rPr>
              <a:t>), laser blow off (Ca, Mo, W – </a:t>
            </a:r>
            <a:r>
              <a:rPr lang="en-US" b="0" i="0" kern="0" dirty="0" smtClean="0">
                <a:solidFill>
                  <a:srgbClr val="000000"/>
                </a:solidFill>
              </a:rPr>
              <a:t>FY16, LLNL/JHU) </a:t>
            </a:r>
            <a:r>
              <a:rPr lang="en-US" b="0" i="0" kern="0" dirty="0" smtClean="0">
                <a:solidFill>
                  <a:srgbClr val="000000"/>
                </a:solidFill>
              </a:rPr>
              <a:t>and many diagnostic enhancements:</a:t>
            </a:r>
            <a:endParaRPr lang="en-US" b="0" i="0" kern="0" dirty="0" smtClean="0"/>
          </a:p>
          <a:p>
            <a:pPr lvl="1"/>
            <a:r>
              <a:rPr lang="en-US" b="0" i="0" kern="0" dirty="0" smtClean="0"/>
              <a:t>Survey x-ray spectrometers (LLNL)</a:t>
            </a:r>
          </a:p>
          <a:p>
            <a:pPr lvl="1"/>
            <a:r>
              <a:rPr lang="en-US" b="0" i="0" kern="0" dirty="0"/>
              <a:t>XCIS: </a:t>
            </a:r>
            <a:r>
              <a:rPr lang="en-US" b="0" i="0" kern="0" dirty="0" err="1"/>
              <a:t>V</a:t>
            </a:r>
            <a:r>
              <a:rPr lang="en-US" b="0" i="0" kern="0" baseline="-25000" dirty="0" err="1">
                <a:latin typeface="Symbol" panose="05050102010706020507" pitchFamily="18" charset="2"/>
              </a:rPr>
              <a:t>j</a:t>
            </a:r>
            <a:r>
              <a:rPr lang="en-US" b="0" i="0" kern="0" baseline="-25000" dirty="0" err="1"/>
              <a:t>,Z</a:t>
            </a:r>
            <a:r>
              <a:rPr lang="en-US" b="0" i="0" kern="0" dirty="0"/>
              <a:t>, T</a:t>
            </a:r>
            <a:r>
              <a:rPr lang="en-US" b="0" i="0" kern="0" baseline="-25000" dirty="0"/>
              <a:t>Z</a:t>
            </a:r>
            <a:r>
              <a:rPr lang="en-US" b="0" i="0" kern="0" dirty="0"/>
              <a:t>, </a:t>
            </a:r>
            <a:r>
              <a:rPr lang="en-US" b="0" i="0" kern="0" dirty="0" err="1"/>
              <a:t>n</a:t>
            </a:r>
            <a:r>
              <a:rPr lang="en-US" b="0" i="0" kern="0" baseline="-25000" dirty="0" err="1"/>
              <a:t>Z</a:t>
            </a:r>
            <a:r>
              <a:rPr lang="en-US" b="0" i="0" kern="0" dirty="0"/>
              <a:t> (Ca, </a:t>
            </a:r>
            <a:r>
              <a:rPr lang="en-US" b="0" i="0" kern="0" dirty="0" err="1"/>
              <a:t>Ar</a:t>
            </a:r>
            <a:r>
              <a:rPr lang="en-US" b="0" i="0" kern="0" dirty="0"/>
              <a:t>, Mo, W) (PPPL</a:t>
            </a:r>
            <a:r>
              <a:rPr lang="en-US" b="0" i="0" kern="0" dirty="0" smtClean="0"/>
              <a:t>)</a:t>
            </a:r>
          </a:p>
          <a:p>
            <a:pPr lvl="1"/>
            <a:r>
              <a:rPr lang="en-US" b="0" i="0" kern="0" dirty="0" smtClean="0"/>
              <a:t>1D tangential mid-plane + 2D </a:t>
            </a:r>
            <a:r>
              <a:rPr lang="en-US" b="0" i="0" kern="0" dirty="0" err="1" smtClean="0"/>
              <a:t>poloidal</a:t>
            </a:r>
            <a:r>
              <a:rPr lang="en-US" b="0" i="0" kern="0" dirty="0" smtClean="0"/>
              <a:t> bolometers (PPPL)</a:t>
            </a:r>
          </a:p>
          <a:p>
            <a:pPr lvl="1"/>
            <a:endParaRPr lang="en-US" b="0" i="0" kern="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990600" y="2478512"/>
            <a:ext cx="3886200" cy="264688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600" b="0" i="0" dirty="0" smtClean="0">
                <a:cs typeface="Calibri" pitchFamily="34" charset="0"/>
              </a:rPr>
              <a:t>Collaboration between LLNL, JHU, PPPL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1675" y="3635578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bg1"/>
                </a:solidFill>
              </a:rPr>
              <a:t>f</a:t>
            </a:r>
            <a:r>
              <a:rPr lang="en-US" i="0" baseline="-25000" dirty="0" smtClean="0">
                <a:solidFill>
                  <a:schemeClr val="bg1"/>
                </a:solidFill>
              </a:rPr>
              <a:t>0</a:t>
            </a:r>
            <a:r>
              <a:rPr lang="en-US" i="0" dirty="0" smtClean="0">
                <a:solidFill>
                  <a:schemeClr val="bg1"/>
                </a:solidFill>
              </a:rPr>
              <a:t>=28 kHz</a:t>
            </a:r>
          </a:p>
          <a:p>
            <a:pPr algn="ctr"/>
            <a:r>
              <a:rPr lang="en-US" i="0" dirty="0" smtClean="0">
                <a:solidFill>
                  <a:schemeClr val="bg1"/>
                </a:solidFill>
              </a:rPr>
              <a:t>(M</a:t>
            </a:r>
            <a:r>
              <a:rPr lang="en-US" i="0" baseline="-25000" dirty="0" smtClean="0">
                <a:solidFill>
                  <a:schemeClr val="bg1"/>
                </a:solidFill>
              </a:rPr>
              <a:t>D,0</a:t>
            </a:r>
            <a:r>
              <a:rPr lang="en-US" i="0" dirty="0" smtClean="0">
                <a:solidFill>
                  <a:schemeClr val="bg1"/>
                </a:solidFill>
              </a:rPr>
              <a:t>=0.56)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6276201"/>
            <a:ext cx="2514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Delgado-</a:t>
            </a:r>
            <a:r>
              <a:rPr lang="en-US" dirty="0" err="1" smtClean="0">
                <a:solidFill>
                  <a:schemeClr val="accent2"/>
                </a:solidFill>
              </a:rPr>
              <a:t>Aparicio</a:t>
            </a:r>
            <a:r>
              <a:rPr lang="en-US" dirty="0" smtClean="0">
                <a:solidFill>
                  <a:schemeClr val="accent2"/>
                </a:solidFill>
              </a:rPr>
              <a:t>, HTPD (2014)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00600"/>
          </a:xfrm>
        </p:spPr>
        <p:txBody>
          <a:bodyPr/>
          <a:lstStyle/>
          <a:p>
            <a:endParaRPr lang="en-US" altLang="en-US" sz="3200" dirty="0" smtClean="0"/>
          </a:p>
          <a:p>
            <a:r>
              <a:rPr lang="en-US" altLang="en-US" sz="3200" dirty="0" smtClean="0">
                <a:solidFill>
                  <a:schemeClr val="bg1">
                    <a:lumMod val="85000"/>
                  </a:schemeClr>
                </a:solidFill>
              </a:rPr>
              <a:t>Recent research highlights</a:t>
            </a:r>
          </a:p>
          <a:p>
            <a:endParaRPr lang="en-US" altLang="en-US" sz="3200" dirty="0" smtClean="0"/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Research goals and plans for FY15-16</a:t>
            </a:r>
          </a:p>
          <a:p>
            <a:pPr lvl="1"/>
            <a:r>
              <a:rPr lang="en-US" altLang="en-US" sz="1600" dirty="0" smtClean="0"/>
              <a:t>Thrust 1: Characterize H-mode energy confinement at low </a:t>
            </a:r>
            <a:r>
              <a:rPr lang="en-US" altLang="en-US" sz="1600" dirty="0" smtClean="0"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smtClean="0"/>
              <a:t>*</a:t>
            </a:r>
          </a:p>
          <a:p>
            <a:pPr lvl="1"/>
            <a:r>
              <a:rPr lang="en-US" altLang="en-US" sz="1600" dirty="0" smtClean="0"/>
              <a:t>Thrust 2: Identify regime of validity for mechanisms responsible for </a:t>
            </a:r>
            <a:r>
              <a:rPr lang="en-US" alt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altLang="en-US" sz="1600" baseline="-25000" dirty="0" err="1" smtClean="0"/>
              <a:t>e</a:t>
            </a:r>
            <a:r>
              <a:rPr lang="en-US" altLang="en-US" sz="1600" dirty="0" smtClean="0"/>
              <a:t>, </a:t>
            </a:r>
            <a:r>
              <a:rPr lang="en-US" altLang="en-US" sz="1600" dirty="0" smtClean="0">
                <a:latin typeface="Symbol" panose="05050102010706020507" pitchFamily="18" charset="2"/>
              </a:rPr>
              <a:t>c</a:t>
            </a:r>
            <a:r>
              <a:rPr lang="en-US" altLang="en-US" sz="1600" baseline="-25000" dirty="0" smtClean="0"/>
              <a:t>i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>
                <a:latin typeface="Symbol" panose="05050102010706020507" pitchFamily="18" charset="2"/>
              </a:rPr>
              <a:t>c</a:t>
            </a:r>
            <a:r>
              <a:rPr lang="en-US" altLang="en-US" sz="1600" baseline="-25000" dirty="0" err="1" smtClean="0">
                <a:latin typeface="Symbol" panose="05050102010706020507" pitchFamily="18" charset="2"/>
              </a:rPr>
              <a:t>j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D</a:t>
            </a:r>
            <a:r>
              <a:rPr lang="en-US" altLang="en-US" sz="1600" baseline="-25000" dirty="0" err="1" smtClean="0"/>
              <a:t>imp</a:t>
            </a:r>
            <a:endParaRPr lang="en-US" altLang="en-US" sz="1600" baseline="-25000" dirty="0" smtClean="0"/>
          </a:p>
          <a:p>
            <a:pPr lvl="1"/>
            <a:r>
              <a:rPr lang="en-US" altLang="en-US" sz="1600" dirty="0" smtClean="0"/>
              <a:t>Thrust 3: Establish and validate reduced transport models</a:t>
            </a:r>
          </a:p>
          <a:p>
            <a:pPr marL="457200" lvl="1" indent="0">
              <a:buNone/>
            </a:pPr>
            <a:endParaRPr lang="en-US" alt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14789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2999"/>
            <a:ext cx="8762999" cy="525780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Characterize H-mode confinement scaling </a:t>
            </a:r>
            <a:r>
              <a:rPr lang="en-US" altLang="en-US" dirty="0" smtClean="0">
                <a:solidFill>
                  <a:srgbClr val="000000"/>
                </a:solidFill>
              </a:rPr>
              <a:t>at increased B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</a:rPr>
              <a:t>/</a:t>
            </a:r>
            <a:r>
              <a:rPr lang="en-US" altLang="en-US" dirty="0" err="1" smtClean="0">
                <a:solidFill>
                  <a:srgbClr val="000000"/>
                </a:solidFill>
              </a:rPr>
              <a:t>I</a:t>
            </a:r>
            <a:r>
              <a:rPr lang="en-US" alt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= 0.8 T/1.6 </a:t>
            </a:r>
            <a:r>
              <a:rPr lang="en-US" altLang="en-US" dirty="0" smtClean="0">
                <a:solidFill>
                  <a:srgbClr val="000000"/>
                </a:solidFill>
              </a:rPr>
              <a:t>MA</a:t>
            </a:r>
            <a:endParaRPr lang="en-US" dirty="0" smtClean="0"/>
          </a:p>
          <a:p>
            <a:pPr lvl="1"/>
            <a:r>
              <a:rPr lang="en-US" dirty="0" smtClean="0"/>
              <a:t>Push to lowest </a:t>
            </a:r>
            <a:r>
              <a:rPr lang="en-US" dirty="0" err="1" smtClean="0"/>
              <a:t>collisionality</a:t>
            </a:r>
            <a:r>
              <a:rPr lang="en-US" dirty="0" smtClean="0"/>
              <a:t> possible (is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E</a:t>
            </a:r>
            <a:r>
              <a:rPr lang="en-US" dirty="0" smtClean="0"/>
              <a:t>~1/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*</a:t>
            </a:r>
            <a:r>
              <a:rPr lang="en-US" dirty="0" smtClean="0"/>
              <a:t> still valid?)</a:t>
            </a:r>
          </a:p>
          <a:p>
            <a:pPr lvl="1"/>
            <a:r>
              <a:rPr lang="en-US" dirty="0" smtClean="0"/>
              <a:t>Characterize changes in multi-channel transport </a:t>
            </a:r>
            <a:r>
              <a:rPr lang="en-US" dirty="0" err="1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>
                <a:latin typeface="Symbol" panose="05050102010706020507" pitchFamily="18" charset="2"/>
              </a:rPr>
              <a:t>j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imp</a:t>
            </a:r>
            <a:r>
              <a:rPr lang="en-US" dirty="0" smtClean="0"/>
              <a:t> (e.g., does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i</a:t>
            </a:r>
            <a:r>
              <a:rPr lang="en-US" dirty="0" err="1" smtClean="0">
                <a:sym typeface="Symbol"/>
              </a:rPr>
              <a:t>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i,NC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sz="180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err="1" smtClean="0">
                <a:sym typeface="Symbol"/>
              </a:rPr>
              <a:t></a:t>
            </a:r>
            <a:r>
              <a:rPr lang="en-US" dirty="0" err="1" smtClean="0">
                <a:latin typeface="+mj-lt"/>
              </a:rPr>
              <a:t>D</a:t>
            </a:r>
            <a:r>
              <a:rPr lang="en-US" baseline="-25000" dirty="0" err="1" smtClean="0"/>
              <a:t>i,NC</a:t>
            </a:r>
            <a:r>
              <a:rPr lang="en-US" dirty="0" smtClean="0"/>
              <a:t> remain at lower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*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ompare with theory (e.g., is </a:t>
            </a:r>
            <a:r>
              <a:rPr lang="en-US" dirty="0" err="1" smtClean="0"/>
              <a:t>microtearing</a:t>
            </a:r>
            <a:r>
              <a:rPr lang="en-US" dirty="0" smtClean="0"/>
              <a:t> suppressed at reduced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*</a:t>
            </a:r>
            <a:r>
              <a:rPr lang="en-US" dirty="0" smtClean="0"/>
              <a:t>?)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Explore parametric transport and turbulence dependencies with q and flow profiles using expanded NBI flexibility, 3D coils</a:t>
            </a:r>
          </a:p>
          <a:p>
            <a:pPr lvl="1"/>
            <a:r>
              <a:rPr lang="en-US" dirty="0" smtClean="0"/>
              <a:t>Characterize changes in low-k turbulence (BES, </a:t>
            </a:r>
            <a:r>
              <a:rPr lang="en-US" dirty="0" err="1" smtClean="0"/>
              <a:t>reflectometry</a:t>
            </a:r>
            <a:r>
              <a:rPr lang="en-US" dirty="0" smtClean="0"/>
              <a:t>), compare with </a:t>
            </a:r>
            <a:r>
              <a:rPr lang="en-US" dirty="0" err="1" smtClean="0"/>
              <a:t>gyrokinetic</a:t>
            </a:r>
            <a:r>
              <a:rPr lang="en-US" dirty="0" smtClean="0"/>
              <a:t> simulations</a:t>
            </a:r>
          </a:p>
          <a:p>
            <a:endParaRPr lang="en-US" dirty="0" smtClean="0"/>
          </a:p>
          <a:p>
            <a:r>
              <a:rPr lang="en-US" dirty="0" smtClean="0"/>
              <a:t>Measure CAE/GAE mode frequencies and structure (BES, </a:t>
            </a:r>
            <a:r>
              <a:rPr lang="en-US" dirty="0" err="1" smtClean="0"/>
              <a:t>reflectometry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Characterize effect of GAE/CAE on experimental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, sensitivity to NBI tangency radii/pitch angle</a:t>
            </a:r>
            <a:endParaRPr lang="en-US" baseline="-25000" dirty="0" smtClean="0"/>
          </a:p>
          <a:p>
            <a:pPr lvl="1"/>
            <a:r>
              <a:rPr lang="en-US" dirty="0" smtClean="0"/>
              <a:t>Compare with theory, HYM simulations</a:t>
            </a:r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&amp; test 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e,EP</a:t>
            </a:r>
            <a:r>
              <a:rPr lang="en-US" dirty="0" smtClean="0"/>
              <a:t> model using </a:t>
            </a:r>
            <a:r>
              <a:rPr lang="en-US" dirty="0"/>
              <a:t>ORBIT + measurement/HYM predictions</a:t>
            </a:r>
          </a:p>
          <a:p>
            <a:pPr lvl="1"/>
            <a:r>
              <a:rPr lang="en-US" dirty="0" smtClean="0"/>
              <a:t>Test sensitivity of GAE/CAE measurements, predictions to fast ion phase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8900" y="1442490"/>
            <a:ext cx="8001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R15-1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2672" y="2971800"/>
            <a:ext cx="8001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ＭＳ Ｐゴシック" charset="0"/>
              </a:rPr>
              <a:t>JRT 15</a:t>
            </a:r>
            <a:endParaRPr lang="en-US" sz="1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2672" y="4395126"/>
            <a:ext cx="8001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ＭＳ Ｐゴシック" charset="0"/>
              </a:rPr>
              <a:t>w/ EP</a:t>
            </a:r>
            <a:endParaRPr lang="en-US" sz="1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2672" y="4642890"/>
            <a:ext cx="8001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ＭＳ Ｐゴシック" charset="0"/>
              </a:rPr>
              <a:t>R15-2</a:t>
            </a:r>
            <a:endParaRPr lang="en-US" sz="1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2796" y="1347399"/>
            <a:ext cx="838198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1497" y="3290500"/>
            <a:ext cx="2895600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2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62528" y="5376272"/>
            <a:ext cx="857660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3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6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FY15-16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Investigate momentum transport using NBI modulation from additional beam sources, longer duration discharges</a:t>
            </a:r>
          </a:p>
          <a:p>
            <a:pPr lvl="1"/>
            <a:r>
              <a:rPr lang="en-US" dirty="0" smtClean="0"/>
              <a:t>Characterize </a:t>
            </a:r>
            <a:r>
              <a:rPr lang="en-US" dirty="0" err="1" smtClean="0"/>
              <a:t>Pr</a:t>
            </a:r>
            <a:r>
              <a:rPr lang="en-US" dirty="0" smtClean="0"/>
              <a:t>, </a:t>
            </a:r>
            <a:r>
              <a:rPr lang="en-US" dirty="0" err="1" smtClean="0"/>
              <a:t>RV</a:t>
            </a:r>
            <a:r>
              <a:rPr lang="en-US" baseline="-25000" dirty="0" err="1" smtClean="0">
                <a:latin typeface="Symbol" panose="05050102010706020507" pitchFamily="18" charset="2"/>
              </a:rPr>
              <a:t>j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>
                <a:latin typeface="Symbol" panose="05050102010706020507" pitchFamily="18" charset="2"/>
              </a:rPr>
              <a:t>j</a:t>
            </a:r>
            <a:r>
              <a:rPr lang="en-US" dirty="0" smtClean="0"/>
              <a:t> in low- and high-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discharges, compare with theory</a:t>
            </a:r>
          </a:p>
          <a:p>
            <a:pPr lvl="1"/>
            <a:r>
              <a:rPr lang="en-US" dirty="0" smtClean="0"/>
              <a:t>Study intrinsic rotation in </a:t>
            </a:r>
            <a:r>
              <a:rPr lang="en-US" dirty="0" err="1" smtClean="0"/>
              <a:t>Ohmic</a:t>
            </a:r>
            <a:r>
              <a:rPr lang="en-US" dirty="0" smtClean="0"/>
              <a:t> &amp; RF discharges using passive CHERS, MSE-LIF (FY16)</a:t>
            </a:r>
          </a:p>
          <a:p>
            <a:pPr lvl="1"/>
            <a:endParaRPr lang="en-US" dirty="0"/>
          </a:p>
          <a:p>
            <a:r>
              <a:rPr lang="en-US" dirty="0"/>
              <a:t>Measure high-Z impurity transport prior to significant high-Z PFC coverage (FY17+); Assess effect of </a:t>
            </a:r>
            <a:r>
              <a:rPr lang="en-US" dirty="0" smtClean="0"/>
              <a:t>HHFW</a:t>
            </a:r>
          </a:p>
          <a:p>
            <a:pPr lvl="1"/>
            <a:r>
              <a:rPr lang="en-US" dirty="0" err="1" smtClean="0"/>
              <a:t>Perturbative</a:t>
            </a:r>
            <a:r>
              <a:rPr lang="en-US" dirty="0" smtClean="0"/>
              <a:t> experiments (D, V) for impurity and electron thermal transport using trace Ne, </a:t>
            </a:r>
            <a:r>
              <a:rPr lang="en-US" dirty="0" err="1" smtClean="0"/>
              <a:t>Ar</a:t>
            </a:r>
            <a:r>
              <a:rPr lang="en-US" dirty="0" smtClean="0"/>
              <a:t> (puff) and high-Z (LBO), coupled with ME-SXR, XCIS</a:t>
            </a:r>
          </a:p>
          <a:p>
            <a:endParaRPr lang="en-US" dirty="0" smtClean="0"/>
          </a:p>
          <a:p>
            <a:r>
              <a:rPr lang="en-US" altLang="en-US" dirty="0" smtClean="0"/>
              <a:t>Continue turbulence simulations with increasing realism</a:t>
            </a:r>
          </a:p>
          <a:p>
            <a:pPr lvl="1"/>
            <a:r>
              <a:rPr lang="en-US" dirty="0" smtClean="0"/>
              <a:t>Finite-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-25000" dirty="0" smtClean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toroidal</a:t>
            </a:r>
            <a:r>
              <a:rPr lang="en-US" dirty="0" smtClean="0"/>
              <a:t> flow effects for high-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electromagnetic turbulence</a:t>
            </a:r>
          </a:p>
          <a:p>
            <a:endParaRPr lang="en-US" dirty="0" smtClean="0"/>
          </a:p>
          <a:p>
            <a:r>
              <a:rPr lang="en-US" dirty="0" smtClean="0"/>
              <a:t>Develop, test reduced drift wave transport models (e.g. TGLF)</a:t>
            </a:r>
          </a:p>
          <a:p>
            <a:pPr lvl="1"/>
            <a:r>
              <a:rPr lang="en-US" dirty="0" smtClean="0"/>
              <a:t>Test fidelity of models with </a:t>
            </a:r>
            <a:r>
              <a:rPr lang="en-US" dirty="0" err="1" smtClean="0"/>
              <a:t>gyrokinetic</a:t>
            </a:r>
            <a:r>
              <a:rPr lang="en-US" dirty="0" smtClean="0"/>
              <a:t> simulations for broad parameter space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, T</a:t>
            </a:r>
            <a:r>
              <a:rPr lang="en-US" baseline="-25000" dirty="0" smtClean="0"/>
              <a:t>i</a:t>
            </a:r>
            <a:r>
              <a:rPr lang="en-US" dirty="0" smtClean="0"/>
              <a:t> profiles to validate models with experiments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205296" y="2376101"/>
            <a:ext cx="2743202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2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34029" y="5109571"/>
            <a:ext cx="2000659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3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Extend H-mode confinement scaling up to full B</a:t>
            </a:r>
            <a:r>
              <a:rPr lang="en-US" baseline="-25000" dirty="0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= 1.0 T/2.0 MA, P</a:t>
            </a:r>
            <a:r>
              <a:rPr lang="en-US" baseline="-25000" dirty="0" smtClean="0"/>
              <a:t>NBI</a:t>
            </a:r>
            <a:r>
              <a:rPr lang="en-US" dirty="0" smtClean="0"/>
              <a:t>=15 MW</a:t>
            </a:r>
          </a:p>
          <a:p>
            <a:pPr lvl="1"/>
            <a:r>
              <a:rPr lang="en-US" dirty="0" smtClean="0"/>
              <a:t>Access lowest </a:t>
            </a:r>
            <a:r>
              <a:rPr lang="en-US" dirty="0" err="1" smtClean="0"/>
              <a:t>collisionality</a:t>
            </a:r>
            <a:r>
              <a:rPr lang="en-US" dirty="0" smtClean="0"/>
              <a:t> (dual </a:t>
            </a:r>
            <a:r>
              <a:rPr lang="en-US" dirty="0" err="1" smtClean="0"/>
              <a:t>LiTER</a:t>
            </a:r>
            <a:r>
              <a:rPr lang="en-US" dirty="0"/>
              <a:t>,</a:t>
            </a:r>
            <a:r>
              <a:rPr lang="en-US" dirty="0" smtClean="0"/>
              <a:t> ELM pacing; </a:t>
            </a:r>
            <a:r>
              <a:rPr lang="en-US" dirty="0" err="1" smtClean="0"/>
              <a:t>cryo</a:t>
            </a:r>
            <a:r>
              <a:rPr lang="en-US" dirty="0" smtClean="0"/>
              <a:t> after FY17)</a:t>
            </a:r>
          </a:p>
          <a:p>
            <a:pPr lvl="1"/>
            <a:r>
              <a:rPr lang="en-US" dirty="0" smtClean="0"/>
              <a:t>Characterize changes with addition of high-Z </a:t>
            </a:r>
            <a:r>
              <a:rPr lang="en-US" dirty="0" err="1" smtClean="0"/>
              <a:t>divertor</a:t>
            </a:r>
            <a:r>
              <a:rPr lang="en-US" dirty="0" smtClean="0"/>
              <a:t> tiles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Obtain first data from new turbulence diagnostics</a:t>
            </a:r>
          </a:p>
          <a:p>
            <a:pPr lvl="1"/>
            <a:r>
              <a:rPr lang="en-US" u="sng" dirty="0" smtClean="0"/>
              <a:t>High-k FIR scattering</a:t>
            </a:r>
            <a:r>
              <a:rPr lang="en-US" dirty="0" smtClean="0"/>
              <a:t>: investigate ETG turbulence, </a:t>
            </a:r>
            <a:r>
              <a:rPr lang="en-US" dirty="0" err="1" smtClean="0"/>
              <a:t>k</a:t>
            </a:r>
            <a:r>
              <a:rPr lang="en-US" baseline="-25000" dirty="0" err="1" smtClean="0">
                <a:latin typeface="Symbol" panose="05050102010706020507" pitchFamily="18" charset="2"/>
              </a:rPr>
              <a:t>q</a:t>
            </a:r>
            <a:r>
              <a:rPr lang="en-US" dirty="0" err="1" smtClean="0"/>
              <a:t>-k</a:t>
            </a:r>
            <a:r>
              <a:rPr lang="en-US" baseline="-25000" dirty="0" err="1" smtClean="0"/>
              <a:t>r</a:t>
            </a:r>
            <a:r>
              <a:rPr lang="en-US" dirty="0" smtClean="0"/>
              <a:t> isotropy; probe high field side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n</a:t>
            </a:r>
            <a:r>
              <a:rPr lang="en-US" dirty="0" smtClean="0"/>
              <a:t> for evidence of KAW resonance</a:t>
            </a:r>
            <a:endParaRPr lang="en-US" u="sng" dirty="0" smtClean="0"/>
          </a:p>
          <a:p>
            <a:pPr lvl="1"/>
            <a:r>
              <a:rPr lang="en-US" u="sng" dirty="0" smtClean="0"/>
              <a:t>288 GHz </a:t>
            </a:r>
            <a:r>
              <a:rPr lang="en-US" u="sng" dirty="0" err="1" smtClean="0"/>
              <a:t>polarimeter</a:t>
            </a:r>
            <a:r>
              <a:rPr lang="en-US" dirty="0" smtClean="0"/>
              <a:t>: investigate magnetic fluctuations associated with </a:t>
            </a:r>
            <a:r>
              <a:rPr lang="en-US" dirty="0" err="1" smtClean="0"/>
              <a:t>microtearing</a:t>
            </a:r>
            <a:r>
              <a:rPr lang="en-US" dirty="0" smtClean="0"/>
              <a:t>, GAE/CAE</a:t>
            </a:r>
            <a:endParaRPr 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Assess confinement, local </a:t>
            </a:r>
            <a:r>
              <a:rPr lang="en-US" altLang="en-US" dirty="0"/>
              <a:t>transport and turbulence at low </a:t>
            </a:r>
            <a:r>
              <a:rPr lang="en-US" altLang="en-US" dirty="0">
                <a:latin typeface="Symbol" panose="05050102010706020507" pitchFamily="18" charset="2"/>
              </a:rPr>
              <a:t>n</a:t>
            </a:r>
            <a:r>
              <a:rPr lang="en-US" altLang="en-US" baseline="-25000" dirty="0"/>
              <a:t>*</a:t>
            </a:r>
            <a:r>
              <a:rPr lang="en-US" altLang="en-US" dirty="0"/>
              <a:t> with full </a:t>
            </a:r>
            <a:r>
              <a:rPr lang="en-US" altLang="en-US" dirty="0" smtClean="0"/>
              <a:t>confinement and </a:t>
            </a:r>
            <a:r>
              <a:rPr lang="en-US" altLang="en-US" dirty="0"/>
              <a:t>diagnostic </a:t>
            </a:r>
            <a:r>
              <a:rPr lang="en-US" altLang="en-US" dirty="0" smtClean="0"/>
              <a:t>capabilities (resources permitting)</a:t>
            </a:r>
          </a:p>
          <a:p>
            <a:pPr lvl="1"/>
            <a:r>
              <a:rPr lang="en-US" dirty="0" smtClean="0"/>
              <a:t>Comprehensive low-k, high-k, and magnetic turbulence coverage (BES, high-k, </a:t>
            </a:r>
            <a:r>
              <a:rPr lang="en-US" dirty="0" err="1" smtClean="0"/>
              <a:t>polarimeter</a:t>
            </a:r>
            <a:r>
              <a:rPr lang="en-US" dirty="0" smtClean="0"/>
              <a:t>, </a:t>
            </a:r>
            <a:r>
              <a:rPr lang="en-US" dirty="0" err="1" smtClean="0"/>
              <a:t>reflectometer</a:t>
            </a:r>
            <a:r>
              <a:rPr lang="en-US" dirty="0" smtClean="0"/>
              <a:t>), compare with simulations &amp; reduced models</a:t>
            </a:r>
          </a:p>
          <a:p>
            <a:pPr lvl="1"/>
            <a:r>
              <a:rPr lang="en-US" dirty="0" smtClean="0"/>
              <a:t>Study </a:t>
            </a:r>
            <a:r>
              <a:rPr lang="en-US" dirty="0"/>
              <a:t>in isolated regimes of </a:t>
            </a:r>
            <a:r>
              <a:rPr lang="en-US" dirty="0" err="1"/>
              <a:t>microinstabilities</a:t>
            </a:r>
            <a:r>
              <a:rPr lang="en-US" dirty="0"/>
              <a:t> (MT vs. ETG vs. ITG/TEM/KBM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4719090"/>
            <a:ext cx="7620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ＭＳ Ｐゴシック" charset="0"/>
              </a:rPr>
              <a:t>IR16-1</a:t>
            </a:r>
            <a:endParaRPr lang="en-US" sz="1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67098" y="1614099"/>
            <a:ext cx="1066799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357700" y="4052502"/>
            <a:ext cx="3048003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Thrust 2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0513" y="3000204"/>
            <a:ext cx="3830739" cy="3524421"/>
            <a:chOff x="4322661" y="2971800"/>
            <a:chExt cx="3830739" cy="35244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02" r="70000" b="29547"/>
            <a:stretch/>
          </p:blipFill>
          <p:spPr>
            <a:xfrm>
              <a:off x="4322661" y="2971800"/>
              <a:ext cx="3830739" cy="3524421"/>
            </a:xfrm>
            <a:prstGeom prst="rect">
              <a:avLst/>
            </a:prstGeom>
          </p:spPr>
        </p:pic>
        <p:sp>
          <p:nvSpPr>
            <p:cNvPr id="9" name="Oval 16"/>
            <p:cNvSpPr>
              <a:spLocks noChangeArrowheads="1"/>
            </p:cNvSpPr>
            <p:nvPr/>
          </p:nvSpPr>
          <p:spPr bwMode="auto">
            <a:xfrm rot="21186063">
              <a:off x="5496498" y="3040759"/>
              <a:ext cx="2474164" cy="1923001"/>
            </a:xfrm>
            <a:prstGeom prst="ellipse">
              <a:avLst/>
            </a:prstGeom>
            <a:solidFill>
              <a:srgbClr val="030799">
                <a:alpha val="7000"/>
              </a:srgb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5067528" y="3074049"/>
              <a:ext cx="1316815" cy="1596143"/>
            </a:xfrm>
            <a:prstGeom prst="ellipse">
              <a:avLst/>
            </a:prstGeom>
            <a:solidFill>
              <a:srgbClr val="FF0000">
                <a:alpha val="7000"/>
              </a:srgb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6876487" y="3925326"/>
              <a:ext cx="44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rgbClr val="030799"/>
                  </a:solidFill>
                  <a:latin typeface="Helvetica" pitchFamily="34" charset="0"/>
                  <a:cs typeface="Times New Roman" pitchFamily="18" charset="0"/>
                </a:rPr>
                <a:t>MT</a:t>
              </a:r>
              <a:endParaRPr lang="en-US" sz="1400" b="1" i="0" dirty="0">
                <a:solidFill>
                  <a:srgbClr val="030799"/>
                </a:solidFill>
                <a:latin typeface="Helvetica" pitchFamily="34" charset="0"/>
                <a:cs typeface="Times New Roman" pitchFamily="18" charset="0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5067527" y="3361069"/>
              <a:ext cx="593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>
                  <a:solidFill>
                    <a:srgbClr val="FF0000"/>
                  </a:solidFill>
                  <a:latin typeface="Helvetica" pitchFamily="34" charset="0"/>
                </a:rPr>
                <a:t>KBM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067527" y="4457373"/>
              <a:ext cx="2868031" cy="149747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9000"/>
              </a:scheme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293161" y="4961269"/>
              <a:ext cx="1428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chemeClr val="tx1"/>
                  </a:solidFill>
                  <a:latin typeface="Helvetica" pitchFamily="34" charset="0"/>
                </a:rPr>
                <a:t>ITG, TEM, ETG</a:t>
              </a:r>
              <a:endParaRPr lang="en-US" sz="1400" b="1" i="0" dirty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300" dirty="0" smtClean="0"/>
              <a:t>NSTX-U Transport and Turbulence (T&amp;T) research aims to establish predictive capability for performance of FNSF &amp; ITER</a:t>
            </a: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600200"/>
          </a:xfrm>
        </p:spPr>
        <p:txBody>
          <a:bodyPr/>
          <a:lstStyle/>
          <a:p>
            <a:pPr marL="228600" indent="-228600">
              <a:defRPr/>
            </a:pPr>
            <a:r>
              <a:rPr lang="en-US" sz="2000" dirty="0"/>
              <a:t>Challenging and exciting as:</a:t>
            </a:r>
          </a:p>
          <a:p>
            <a:pPr marL="628650" lvl="1" indent="-284163">
              <a:defRPr/>
            </a:pPr>
            <a:r>
              <a:rPr lang="en-US" sz="1800" dirty="0" smtClean="0"/>
              <a:t>NSTX-U accesses a variety of drift wave transport mechanisms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r/a~0.6-0.7</a:t>
            </a:r>
            <a:endParaRPr lang="en-US" sz="1800" i="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867400" y="1752600"/>
            <a:ext cx="381000" cy="533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486400" y="2369403"/>
            <a:ext cx="3200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All potentially relevant for ITER &amp; other </a:t>
            </a:r>
            <a:r>
              <a:rPr lang="en-US" sz="1600" b="0" i="0" dirty="0" err="1" smtClean="0">
                <a:solidFill>
                  <a:schemeClr val="tx1"/>
                </a:solidFill>
              </a:rPr>
              <a:t>tokamaks</a:t>
            </a:r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Summary:  NSTX-U T&amp;T research in FY15-16 will advance physics basis for predictive capability</a:t>
            </a:r>
            <a:endParaRPr lang="en-US" alt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Characterize confinement scaling </a:t>
            </a:r>
            <a:r>
              <a:rPr lang="en-US" altLang="en-US" dirty="0" smtClean="0"/>
              <a:t>for </a:t>
            </a:r>
            <a:r>
              <a:rPr lang="en-US" altLang="en-US" dirty="0" smtClean="0"/>
              <a:t>high beta, lowest </a:t>
            </a:r>
            <a:r>
              <a:rPr lang="en-US" altLang="en-US" dirty="0" err="1" smtClean="0"/>
              <a:t>collisionality</a:t>
            </a:r>
            <a:r>
              <a:rPr lang="en-US" altLang="en-US" dirty="0" smtClean="0"/>
              <a:t> plasmas</a:t>
            </a:r>
          </a:p>
          <a:p>
            <a:pPr lvl="1"/>
            <a:r>
              <a:rPr lang="en-US" altLang="en-US" dirty="0" smtClean="0">
                <a:sym typeface="Symbol"/>
              </a:rPr>
              <a:t>E</a:t>
            </a:r>
            <a:r>
              <a:rPr lang="en-US" altLang="en-US" dirty="0" smtClean="0"/>
              <a:t>valuate 0D performance for ST-FNSF designs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Analyze multi-channel transport (</a:t>
            </a:r>
            <a:r>
              <a:rPr lang="en-US" altLang="en-US" dirty="0" smtClean="0">
                <a:latin typeface="Symbol" panose="05050102010706020507" pitchFamily="18" charset="2"/>
              </a:rPr>
              <a:t>c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, </a:t>
            </a:r>
            <a:r>
              <a:rPr lang="en-US" altLang="en-US" dirty="0" err="1" smtClean="0">
                <a:latin typeface="Symbol" panose="05050102010706020507" pitchFamily="18" charset="2"/>
              </a:rPr>
              <a:t>c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, </a:t>
            </a:r>
            <a:r>
              <a:rPr lang="en-US" altLang="en-US" dirty="0" err="1" smtClean="0">
                <a:latin typeface="Symbol" panose="05050102010706020507" pitchFamily="18" charset="2"/>
              </a:rPr>
              <a:t>c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j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j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</a:t>
            </a:r>
            <a:r>
              <a:rPr lang="en-US" altLang="en-US" baseline="-25000" dirty="0" err="1" smtClean="0"/>
              <a:t>imp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imp</a:t>
            </a:r>
            <a:r>
              <a:rPr lang="en-US" altLang="en-US" dirty="0" smtClean="0"/>
              <a:t>), turbulence measurements (low-k, high-k, magnetic), effects of GAE/CAE-KAW to discriminate most important transport mechanisms</a:t>
            </a:r>
          </a:p>
          <a:p>
            <a:pPr lvl="1"/>
            <a:r>
              <a:rPr lang="en-US" altLang="en-US" dirty="0" smtClean="0"/>
              <a:t>Motivate new theory, models and/or diagnostics (PCI, DBS, CPS)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en-US" dirty="0" smtClean="0"/>
          </a:p>
          <a:p>
            <a:r>
              <a:rPr lang="en-US" altLang="en-US" dirty="0" smtClean="0"/>
              <a:t>Continue assessment of predictive capability of reduced transport models </a:t>
            </a:r>
            <a:r>
              <a:rPr lang="en-US" altLang="en-US" dirty="0" smtClean="0">
                <a:sym typeface="Symbol"/>
              </a:rPr>
              <a:t></a:t>
            </a:r>
            <a:r>
              <a:rPr lang="en-US" altLang="en-US" dirty="0" smtClean="0"/>
              <a:t> </a:t>
            </a:r>
            <a:r>
              <a:rPr lang="en-US" altLang="en-US" dirty="0"/>
              <a:t>i</a:t>
            </a:r>
            <a:r>
              <a:rPr lang="en-US" altLang="en-US" dirty="0" smtClean="0"/>
              <a:t>mprove prediction </a:t>
            </a:r>
            <a:r>
              <a:rPr lang="en-US" altLang="en-US" dirty="0" smtClean="0"/>
              <a:t>of confinement (</a:t>
            </a:r>
            <a:r>
              <a:rPr lang="en-US" altLang="en-US" dirty="0" err="1" smtClean="0">
                <a:latin typeface="Symbol" panose="05050102010706020507" pitchFamily="18" charset="2"/>
              </a:rPr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) and temperature 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) profiles</a:t>
            </a:r>
            <a:endParaRPr lang="en-US" alt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BACKUP SLIDES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21</a:t>
            </a:fld>
            <a:endParaRPr lang="en-US" sz="9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simulations used increasingly to investigate </a:t>
            </a:r>
            <a:r>
              <a:rPr lang="en-US" dirty="0" smtClean="0"/>
              <a:t>electrostatic </a:t>
            </a:r>
            <a:r>
              <a:rPr lang="en-US" dirty="0"/>
              <a:t>ion scale turbulence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29" y="1101659"/>
            <a:ext cx="2800821" cy="24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22</a:t>
            </a:fld>
            <a:endParaRPr lang="en-US" sz="900" dirty="0" smtClean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477000" y="3496270"/>
            <a:ext cx="1757469" cy="461665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W. Wang </a:t>
            </a:r>
            <a:r>
              <a:rPr lang="en-US" altLang="en-US" i="0" dirty="0">
                <a:solidFill>
                  <a:schemeClr val="tx1"/>
                </a:solidFill>
              </a:rPr>
              <a:t>–  </a:t>
            </a:r>
            <a:r>
              <a:rPr lang="en-US" altLang="en-US" i="0" dirty="0" smtClean="0">
                <a:solidFill>
                  <a:schemeClr val="tx1"/>
                </a:solidFill>
              </a:rPr>
              <a:t>GTS </a:t>
            </a:r>
            <a:r>
              <a:rPr lang="en-US" altLang="en-US" i="0" dirty="0">
                <a:solidFill>
                  <a:schemeClr val="tx1"/>
                </a:solidFill>
              </a:rPr>
              <a:t>code</a:t>
            </a:r>
          </a:p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(PPPL Theory)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257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Investigating TEM turbulence in </a:t>
            </a:r>
            <a:r>
              <a:rPr lang="en-US" dirty="0" smtClean="0"/>
              <a:t>low-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NSTX H-mode </a:t>
            </a:r>
            <a:r>
              <a:rPr lang="en-US" dirty="0" smtClean="0"/>
              <a:t>where ETG has been reduced by large </a:t>
            </a:r>
            <a:r>
              <a:rPr lang="en-US" dirty="0" smtClean="0">
                <a:sym typeface="Symbol"/>
              </a:rPr>
              <a:t>n (Ren, PRL 2011, </a:t>
            </a:r>
            <a:r>
              <a:rPr lang="en-US" dirty="0" err="1" smtClean="0">
                <a:sym typeface="Symbol"/>
              </a:rPr>
              <a:t>PoP</a:t>
            </a:r>
            <a:r>
              <a:rPr lang="en-US" dirty="0" smtClean="0">
                <a:sym typeface="Symbol"/>
              </a:rPr>
              <a:t> 2012)</a:t>
            </a:r>
            <a:endParaRPr lang="en-US" dirty="0" smtClean="0"/>
          </a:p>
          <a:p>
            <a:pPr lvl="1"/>
            <a:r>
              <a:rPr lang="en-US" dirty="0" smtClean="0"/>
              <a:t>TEM predicts substantial ion and momentum flux, electron flux below experiment</a:t>
            </a:r>
          </a:p>
          <a:p>
            <a:pPr lvl="1"/>
            <a:r>
              <a:rPr lang="en-US" dirty="0" smtClean="0"/>
              <a:t>Suggests need for </a:t>
            </a:r>
            <a:r>
              <a:rPr lang="en-US" dirty="0" err="1" smtClean="0"/>
              <a:t>multiscale</a:t>
            </a:r>
            <a:r>
              <a:rPr lang="en-US" dirty="0" smtClean="0"/>
              <a:t> TEM-ETG simulations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 electrostatic </a:t>
            </a:r>
            <a:r>
              <a:rPr lang="en-US" dirty="0" smtClean="0"/>
              <a:t>GTS </a:t>
            </a:r>
            <a:r>
              <a:rPr lang="en-US" dirty="0" err="1" smtClean="0"/>
              <a:t>sims</a:t>
            </a:r>
            <a:r>
              <a:rPr lang="en-US" dirty="0" smtClean="0"/>
              <a:t> with kinetic electrons for </a:t>
            </a:r>
            <a:r>
              <a:rPr lang="en-US" dirty="0" smtClean="0"/>
              <a:t>NSTX-U scenario </a:t>
            </a:r>
            <a:r>
              <a:rPr lang="en-US" dirty="0" smtClean="0"/>
              <a:t>predict little transport, even without E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B </a:t>
            </a:r>
            <a:r>
              <a:rPr lang="en-US" dirty="0" smtClean="0"/>
              <a:t>shear</a:t>
            </a:r>
          </a:p>
          <a:p>
            <a:pPr lvl="1"/>
            <a:r>
              <a:rPr lang="en-US" dirty="0" smtClean="0"/>
              <a:t>Suggests ion transport may remain neoclassical in NSTX-U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990600"/>
            <a:ext cx="221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TEM </a:t>
            </a:r>
            <a:r>
              <a:rPr lang="en-US" i="0" dirty="0"/>
              <a:t>in low </a:t>
            </a:r>
            <a:r>
              <a:rPr lang="en-US" i="0" dirty="0">
                <a:latin typeface="Symbol" panose="05050102010706020507" pitchFamily="18" charset="2"/>
              </a:rPr>
              <a:t>b</a:t>
            </a:r>
            <a:r>
              <a:rPr lang="en-US" i="0" dirty="0"/>
              <a:t> NSTX </a:t>
            </a:r>
            <a:r>
              <a:rPr lang="en-US" i="0" dirty="0" smtClean="0"/>
              <a:t>H-mode</a:t>
            </a:r>
            <a:endParaRPr lang="en-US" i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73" y="4038600"/>
            <a:ext cx="3004627" cy="24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029200" y="2303429"/>
            <a:ext cx="10668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029200" y="5029200"/>
            <a:ext cx="7620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148841" y="5943600"/>
            <a:ext cx="3423159" cy="461665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Implementing EM effects in GTS in FY14-15 (</a:t>
            </a:r>
            <a:r>
              <a:rPr lang="en-US" altLang="en-US" i="0" dirty="0" err="1" smtClean="0">
                <a:solidFill>
                  <a:schemeClr val="tx1"/>
                </a:solidFill>
              </a:rPr>
              <a:t>Startsev</a:t>
            </a:r>
            <a:r>
              <a:rPr lang="en-US" altLang="en-US" i="0" dirty="0" smtClean="0">
                <a:solidFill>
                  <a:schemeClr val="tx1"/>
                </a:solidFill>
              </a:rPr>
              <a:t>, Wang – PPPL Theory)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4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flow shear can destabilize Kelvin-Helmholtz (K-H) instability in NSTX (Wang, TTF 2014)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23</a:t>
            </a:fld>
            <a:endParaRPr lang="en-US" sz="9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6675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K-H instability expected for |</a:t>
            </a:r>
            <a:r>
              <a:rPr lang="en-US" sz="2000" dirty="0" err="1" smtClean="0"/>
              <a:t>ML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/</a:t>
            </a:r>
            <a:r>
              <a:rPr lang="en-US" sz="2000" dirty="0" err="1" smtClean="0"/>
              <a:t>L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|&gt;1 from linear analytic theory (</a:t>
            </a:r>
            <a:r>
              <a:rPr lang="en-US" sz="2000" dirty="0" err="1" smtClean="0"/>
              <a:t>Catto</a:t>
            </a:r>
            <a:r>
              <a:rPr lang="en-US" sz="2000" dirty="0" smtClean="0"/>
              <a:t>, 1973; </a:t>
            </a:r>
            <a:r>
              <a:rPr lang="en-US" sz="2000" dirty="0" err="1" smtClean="0"/>
              <a:t>Garbet</a:t>
            </a:r>
            <a:r>
              <a:rPr lang="en-US" sz="2000" dirty="0" smtClean="0"/>
              <a:t>, 1999)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133600" cy="170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9262"/>
            <a:ext cx="4552756" cy="1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41520"/>
            <a:ext cx="480060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905001"/>
            <a:ext cx="4267200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/>
              <a:t>K-H identified in global electrostatic ITG simulations for NSTX low </a:t>
            </a:r>
            <a:r>
              <a:rPr lang="en-US" sz="2000" b="0" i="0" kern="0" dirty="0" smtClean="0">
                <a:latin typeface="Symbol" panose="05050102010706020507" pitchFamily="18" charset="2"/>
              </a:rPr>
              <a:t>b</a:t>
            </a:r>
            <a:r>
              <a:rPr lang="en-US" sz="2000" b="0" i="0" kern="0" dirty="0" smtClean="0"/>
              <a:t> L-mode (Ren, 2013)</a:t>
            </a:r>
          </a:p>
          <a:p>
            <a:pPr lvl="1"/>
            <a:r>
              <a:rPr lang="en-US" sz="1800" b="0" i="0" kern="0" dirty="0" smtClean="0"/>
              <a:t>Mostly unstable K-H modes have finite k</a:t>
            </a:r>
            <a:r>
              <a:rPr lang="en-US" sz="1800" b="0" i="0" kern="0" baseline="-25000" dirty="0" smtClean="0"/>
              <a:t>|| </a:t>
            </a:r>
            <a:r>
              <a:rPr lang="en-US" sz="1800" b="0" i="0" kern="0" dirty="0" smtClean="0"/>
              <a:t>(shifted away from </a:t>
            </a:r>
            <a:r>
              <a:rPr lang="en-US" sz="1800" b="0" i="0" kern="0" dirty="0" err="1" smtClean="0"/>
              <a:t>nq</a:t>
            </a:r>
            <a:r>
              <a:rPr lang="en-US" sz="1800" b="0" i="0" kern="0" dirty="0" smtClean="0"/>
              <a:t>=m)</a:t>
            </a:r>
            <a:endParaRPr lang="en-US" sz="1800" b="0" i="0" kern="0" baseline="-25000" dirty="0" smtClean="0"/>
          </a:p>
          <a:p>
            <a:endParaRPr lang="en-US" sz="2000" b="0" i="0" kern="0" dirty="0" smtClean="0"/>
          </a:p>
          <a:p>
            <a:endParaRPr lang="en-US" sz="2000" b="0" i="0" kern="0" dirty="0" smtClean="0"/>
          </a:p>
          <a:p>
            <a:r>
              <a:rPr lang="en-US" sz="2000" b="0" i="0" kern="0" dirty="0" smtClean="0"/>
              <a:t>K-H/ITG + neoclassical close to experiment </a:t>
            </a:r>
            <a:r>
              <a:rPr lang="en-US" sz="2000" b="0" i="0" kern="0" dirty="0" smtClean="0">
                <a:latin typeface="Symbol" panose="05050102010706020507" pitchFamily="18" charset="2"/>
              </a:rPr>
              <a:t>c</a:t>
            </a:r>
            <a:r>
              <a:rPr lang="en-US" sz="2000" b="0" i="0" kern="0" baseline="-25000" dirty="0" smtClean="0"/>
              <a:t>i</a:t>
            </a:r>
          </a:p>
          <a:p>
            <a:pPr lvl="1"/>
            <a:r>
              <a:rPr lang="en-US" sz="1800" b="0" i="0" kern="0" dirty="0" smtClean="0"/>
              <a:t> </a:t>
            </a:r>
            <a:r>
              <a:rPr lang="en-US" sz="1800" b="0" i="0" kern="0" dirty="0" err="1" smtClean="0">
                <a:latin typeface="Symbol" panose="05050102010706020507" pitchFamily="18" charset="2"/>
              </a:rPr>
              <a:t>c</a:t>
            </a:r>
            <a:r>
              <a:rPr lang="en-US" sz="1800" b="0" i="0" kern="0" baseline="-25000" dirty="0" err="1" smtClean="0"/>
              <a:t>e</a:t>
            </a:r>
            <a:r>
              <a:rPr lang="en-US" sz="1800" b="0" i="0" kern="0" dirty="0" smtClean="0"/>
              <a:t> </a:t>
            </a:r>
            <a:r>
              <a:rPr lang="en-US" sz="1800" b="0" i="0" kern="0" dirty="0" err="1" smtClean="0"/>
              <a:t>underpredicted</a:t>
            </a:r>
            <a:endParaRPr lang="en-US" sz="1800" b="0" i="0" kern="0" dirty="0" smtClean="0"/>
          </a:p>
          <a:p>
            <a:pPr lvl="1"/>
            <a:r>
              <a:rPr lang="en-US" sz="1800" b="0" i="0" kern="0" dirty="0" smtClean="0"/>
              <a:t>ETG possibly important</a:t>
            </a:r>
            <a:endParaRPr lang="en-US" sz="1800" b="0" i="0" kern="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810000" y="3657600"/>
            <a:ext cx="5334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5362238" y="2472092"/>
            <a:ext cx="904415" cy="276999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GTS code</a:t>
            </a:r>
            <a:endParaRPr lang="en-US" altLang="en-US" i="0" dirty="0">
              <a:solidFill>
                <a:schemeClr val="tx1"/>
              </a:solidFill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86841" y="5939135"/>
            <a:ext cx="3423159" cy="461665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Nonlinear </a:t>
            </a:r>
            <a:r>
              <a:rPr lang="en-US" altLang="en-US" i="0" dirty="0" smtClean="0">
                <a:solidFill>
                  <a:schemeClr val="tx1"/>
                </a:solidFill>
              </a:rPr>
              <a:t>ETG simulations to be run in FY14 to investigate </a:t>
            </a:r>
            <a:r>
              <a:rPr lang="en-US" altLang="en-US" i="0" dirty="0" smtClean="0">
                <a:solidFill>
                  <a:schemeClr val="tx1"/>
                </a:solidFill>
              </a:rPr>
              <a:t>contribution in NSTX </a:t>
            </a:r>
            <a:r>
              <a:rPr lang="en-US" altLang="en-US" i="0" dirty="0" smtClean="0">
                <a:solidFill>
                  <a:schemeClr val="tx1"/>
                </a:solidFill>
              </a:rPr>
              <a:t>L-modes</a:t>
            </a:r>
            <a:endParaRPr lang="en-US" altLang="en-US" i="0" dirty="0">
              <a:solidFill>
                <a:schemeClr val="tx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3825"/>
            <a:ext cx="2667000" cy="5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3505200" y="4876800"/>
            <a:ext cx="685800" cy="762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229600" y="3886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nq</a:t>
            </a:r>
            <a:r>
              <a:rPr lang="en-US" dirty="0" smtClean="0">
                <a:solidFill>
                  <a:srgbClr val="FF0000"/>
                </a:solidFill>
              </a:rPr>
              <a:t>=m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7848600" y="3886200"/>
            <a:ext cx="457200" cy="1385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800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L-H transition, low-k turbulence measured by BES shows similar temporal behavior as high-k turbulence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/>
          <a:stretch/>
        </p:blipFill>
        <p:spPr bwMode="auto">
          <a:xfrm>
            <a:off x="0" y="9144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419600" y="5867400"/>
            <a:ext cx="960519" cy="276999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Ren (2014)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07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L-H transition, GPI measurements are more intermittent than high-k turbulence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0" y="112395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031081" y="2819400"/>
            <a:ext cx="960519" cy="276999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Ren (2014)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0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gradient moves closer to ETG threshold after L-H transition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/>
          <a:stretch/>
        </p:blipFill>
        <p:spPr bwMode="auto">
          <a:xfrm>
            <a:off x="0" y="91440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031081" y="2819400"/>
            <a:ext cx="960519" cy="276999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Ren (2014)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Low-k modes expected to be more suppressed after L-H transition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-555"/>
          <a:stretch/>
        </p:blipFill>
        <p:spPr bwMode="auto">
          <a:xfrm>
            <a:off x="0" y="1219200"/>
            <a:ext cx="9144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031081" y="2819400"/>
            <a:ext cx="960519" cy="276999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Ren (2014)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3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 bwMode="auto">
          <a:xfrm>
            <a:off x="6486525" y="2092569"/>
            <a:ext cx="2095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 bwMode="auto">
          <a:xfrm>
            <a:off x="6229350" y="4149969"/>
            <a:ext cx="2609850" cy="240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5517"/>
            <a:ext cx="3574441" cy="40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0756" y="205740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Radial </a:t>
            </a:r>
            <a:r>
              <a:rPr lang="en-US" i="0" dirty="0" err="1" smtClean="0"/>
              <a:t>Poynting</a:t>
            </a:r>
            <a:r>
              <a:rPr lang="en-US" i="0" dirty="0" smtClean="0"/>
              <a:t> flux</a:t>
            </a:r>
          </a:p>
          <a:p>
            <a:r>
              <a:rPr lang="en-US" i="0" dirty="0" smtClean="0">
                <a:sym typeface="Symbol"/>
              </a:rPr>
              <a:t>EB</a:t>
            </a:r>
            <a:r>
              <a:rPr lang="en-US" i="0" baseline="-25000" dirty="0" smtClean="0">
                <a:sym typeface="Symbol"/>
              </a:rPr>
              <a:t>R</a:t>
            </a:r>
            <a:endParaRPr lang="en-US" i="0" baseline="-2500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Investigating coupling of CAEs to kinetic </a:t>
            </a:r>
            <a:r>
              <a:rPr lang="en-US" altLang="en-US" dirty="0" err="1" smtClean="0"/>
              <a:t>Alfv</a:t>
            </a:r>
            <a:r>
              <a:rPr lang="en-US" altLang="en-US" dirty="0" err="1" smtClean="0">
                <a:cs typeface="Arial" charset="0"/>
                <a:sym typeface="Symbol" pitchFamily="18" charset="2"/>
              </a:rPr>
              <a:t>é</a:t>
            </a:r>
            <a:r>
              <a:rPr lang="en-US" altLang="en-US" dirty="0" err="1" smtClean="0"/>
              <a:t>n</a:t>
            </a:r>
            <a:r>
              <a:rPr lang="en-US" altLang="en-US" dirty="0" smtClean="0"/>
              <a:t> waves (KAW) as </a:t>
            </a:r>
            <a:r>
              <a:rPr lang="en-US" altLang="en-US" dirty="0" smtClean="0">
                <a:sym typeface="Symbol" pitchFamily="18" charset="2"/>
              </a:rPr>
              <a:t>additional energy “loss” mechanism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90599"/>
            <a:ext cx="8686800" cy="144333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arenR"/>
            </a:pPr>
            <a:r>
              <a:rPr lang="en-US" altLang="en-US" sz="2000" dirty="0" smtClean="0"/>
              <a:t>GAE/CAEs cause large </a:t>
            </a:r>
            <a:r>
              <a:rPr lang="en-US" altLang="en-US" sz="2000" dirty="0" err="1" smtClean="0">
                <a:latin typeface="Symbol" panose="05050102010706020507" pitchFamily="18" charset="2"/>
              </a:rPr>
              <a:t>c</a:t>
            </a:r>
            <a:r>
              <a:rPr lang="en-US" altLang="en-US" sz="2000" baseline="-25000" dirty="0" err="1" smtClean="0"/>
              <a:t>e</a:t>
            </a:r>
            <a:r>
              <a:rPr lang="en-US" altLang="en-US" sz="2000" dirty="0" smtClean="0"/>
              <a:t> through stochastic orbits [</a:t>
            </a:r>
            <a:r>
              <a:rPr lang="en-US" altLang="en-US" sz="2000" dirty="0" err="1" smtClean="0"/>
              <a:t>Gorelenkov</a:t>
            </a:r>
            <a:r>
              <a:rPr lang="en-US" altLang="en-US" sz="2000" dirty="0" smtClean="0"/>
              <a:t>, NF 2010]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arenR"/>
            </a:pPr>
            <a:r>
              <a:rPr lang="en-US" altLang="en-US" sz="2000" dirty="0" smtClean="0"/>
              <a:t>CAEs also couple to KAW - </a:t>
            </a:r>
            <a:r>
              <a:rPr lang="en-US" altLang="en-US" sz="2000" dirty="0" err="1" smtClean="0"/>
              <a:t>Poynting</a:t>
            </a:r>
            <a:r>
              <a:rPr lang="en-US" altLang="en-US" sz="2000" dirty="0" smtClean="0"/>
              <a:t> flux redistributes fast ion energy near mid-radius, E</a:t>
            </a:r>
            <a:r>
              <a:rPr lang="en-US" altLang="en-US" sz="2000" baseline="-25000" dirty="0" smtClean="0"/>
              <a:t>||</a:t>
            </a:r>
            <a:r>
              <a:rPr lang="en-US" altLang="en-US" sz="2000" dirty="0" smtClean="0"/>
              <a:t> resistively dissipates energy to thermal electrons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P</a:t>
            </a:r>
            <a:r>
              <a:rPr lang="en-US" altLang="en-US" sz="1600" baseline="-25000" dirty="0" smtClean="0">
                <a:solidFill>
                  <a:schemeClr val="accent2"/>
                </a:solidFill>
              </a:rPr>
              <a:t>CAE</a:t>
            </a:r>
            <a:r>
              <a:rPr lang="en-US" altLang="en-US" sz="1600" baseline="-25000" dirty="0" smtClean="0">
                <a:solidFill>
                  <a:schemeClr val="accent2"/>
                </a:solidFill>
                <a:sym typeface="Symbol"/>
              </a:rPr>
              <a:t></a:t>
            </a:r>
            <a:r>
              <a:rPr lang="en-US" altLang="en-US" sz="1600" baseline="-25000" dirty="0" smtClean="0">
                <a:solidFill>
                  <a:schemeClr val="accent2"/>
                </a:solidFill>
              </a:rPr>
              <a:t>KAW</a:t>
            </a:r>
            <a:r>
              <a:rPr lang="en-US" altLang="en-US" sz="1600" dirty="0" smtClean="0">
                <a:solidFill>
                  <a:schemeClr val="accent2"/>
                </a:solidFill>
              </a:rPr>
              <a:t>~</a:t>
            </a:r>
            <a:r>
              <a:rPr lang="en-US" altLang="en-US" sz="1600" b="1" dirty="0" smtClean="0">
                <a:solidFill>
                  <a:schemeClr val="accent2"/>
                </a:solidFill>
                <a:sym typeface="Symbol" pitchFamily="18" charset="2"/>
              </a:rPr>
              <a:t>0.4 MW</a:t>
            </a:r>
            <a:r>
              <a:rPr lang="en-US" altLang="en-US" sz="1600" dirty="0" smtClean="0">
                <a:solidFill>
                  <a:schemeClr val="accent2"/>
                </a:solidFill>
                <a:sym typeface="Symbol" pitchFamily="18" charset="2"/>
              </a:rPr>
              <a:t> from QL estimate + </a:t>
            </a:r>
            <a:r>
              <a:rPr lang="en-US" altLang="en-US" sz="1600" dirty="0" smtClean="0">
                <a:solidFill>
                  <a:schemeClr val="accent2"/>
                </a:solidFill>
              </a:rPr>
              <a:t>experimental mode </a:t>
            </a:r>
            <a:r>
              <a:rPr lang="en-US" altLang="en-US" sz="1600" dirty="0">
                <a:solidFill>
                  <a:schemeClr val="accent2"/>
                </a:solidFill>
              </a:rPr>
              <a:t>amplitudes </a:t>
            </a:r>
            <a:r>
              <a:rPr lang="en-US" altLang="en-US" sz="1600" dirty="0" smtClean="0">
                <a:solidFill>
                  <a:schemeClr val="accent2"/>
                </a:solidFill>
              </a:rPr>
              <a:t>(</a:t>
            </a:r>
            <a:r>
              <a:rPr lang="en-US" altLang="en-US" sz="1600" dirty="0" err="1" smtClean="0"/>
              <a:t>Belova,IAEA</a:t>
            </a:r>
            <a:r>
              <a:rPr lang="en-US" altLang="en-US" sz="1600" dirty="0" smtClean="0">
                <a:solidFill>
                  <a:schemeClr val="accent2"/>
                </a:solidFill>
              </a:rPr>
              <a:t> 2014)</a:t>
            </a:r>
          </a:p>
          <a:p>
            <a:pPr marL="857250" lvl="1" indent="-457200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altLang="en-US" sz="1600" baseline="-25000" dirty="0" smtClean="0">
                <a:solidFill>
                  <a:schemeClr val="accent2"/>
                </a:solidFill>
                <a:sym typeface="Symbol" pitchFamily="18" charset="2"/>
              </a:rPr>
              <a:t>e,NBI</a:t>
            </a:r>
            <a:r>
              <a:rPr lang="en-US" altLang="en-US" sz="1600" dirty="0" smtClean="0">
                <a:solidFill>
                  <a:schemeClr val="accent2"/>
                </a:solidFill>
                <a:sym typeface="Symbol" pitchFamily="18" charset="2"/>
              </a:rPr>
              <a:t>~</a:t>
            </a:r>
            <a:r>
              <a:rPr lang="en-US" altLang="en-US" sz="1600" b="1" dirty="0" smtClean="0">
                <a:solidFill>
                  <a:schemeClr val="accent2"/>
                </a:solidFill>
                <a:sym typeface="Symbol" pitchFamily="18" charset="2"/>
              </a:rPr>
              <a:t>1.7 </a:t>
            </a:r>
            <a:r>
              <a:rPr lang="en-US" altLang="en-US" sz="1600" b="1" dirty="0">
                <a:solidFill>
                  <a:schemeClr val="accent2"/>
                </a:solidFill>
                <a:sym typeface="Symbol" pitchFamily="18" charset="2"/>
              </a:rPr>
              <a:t>MW</a:t>
            </a:r>
            <a:r>
              <a:rPr lang="en-US" altLang="en-US" sz="16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1600" dirty="0" smtClean="0">
                <a:solidFill>
                  <a:schemeClr val="accent2"/>
                </a:solidFill>
                <a:sym typeface="Symbol" pitchFamily="18" charset="2"/>
              </a:rPr>
              <a:t>for </a:t>
            </a:r>
            <a:r>
              <a:rPr lang="en-US" altLang="en-US" sz="16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r</a:t>
            </a:r>
            <a:r>
              <a:rPr lang="en-US" altLang="en-US" sz="1600" dirty="0" smtClean="0">
                <a:solidFill>
                  <a:schemeClr val="accent2"/>
                </a:solidFill>
                <a:sym typeface="Symbol" pitchFamily="18" charset="2"/>
              </a:rPr>
              <a:t>&lt;0.3, </a:t>
            </a:r>
            <a:r>
              <a:rPr lang="en-US" altLang="en-US" sz="1600" dirty="0">
                <a:sym typeface="Symbol" pitchFamily="18" charset="2"/>
              </a:rPr>
              <a:t>NBI power deposited on core electrons</a:t>
            </a:r>
            <a:endParaRPr lang="en-US" altLang="en-US" sz="1600" dirty="0">
              <a:solidFill>
                <a:schemeClr val="accent2"/>
              </a:solidFill>
            </a:endParaRP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2514600" y="5915025"/>
            <a:ext cx="1239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altLang="en-US" i="0" baseline="-25000">
                <a:solidFill>
                  <a:schemeClr val="bg1"/>
                </a:solidFill>
              </a:rPr>
              <a:t>A</a:t>
            </a:r>
            <a:r>
              <a:rPr lang="en-US" altLang="en-US" i="0">
                <a:solidFill>
                  <a:schemeClr val="bg1"/>
                </a:solidFill>
              </a:rPr>
              <a:t>(R,Z)=</a:t>
            </a:r>
            <a:r>
              <a:rPr lang="en-US" altLang="en-US" i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altLang="en-US" i="0" baseline="-25000">
                <a:solidFill>
                  <a:schemeClr val="bg1"/>
                </a:solidFill>
              </a:rPr>
              <a:t>CAE</a:t>
            </a:r>
          </a:p>
        </p:txBody>
      </p:sp>
      <p:cxnSp>
        <p:nvCxnSpPr>
          <p:cNvPr id="11273" name="Straight Arrow Connector 2"/>
          <p:cNvCxnSpPr>
            <a:cxnSpLocks noChangeShapeType="1"/>
          </p:cNvCxnSpPr>
          <p:nvPr/>
        </p:nvCxnSpPr>
        <p:spPr bwMode="auto">
          <a:xfrm flipV="1">
            <a:off x="2916237" y="5581650"/>
            <a:ext cx="152400" cy="381000"/>
          </a:xfrm>
          <a:prstGeom prst="straightConnector1">
            <a:avLst/>
          </a:prstGeom>
          <a:noFill/>
          <a:ln w="158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609600" y="3072825"/>
            <a:ext cx="681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i="0" dirty="0" smtClean="0">
                <a:solidFill>
                  <a:srgbClr val="FF0000"/>
                </a:solidFill>
              </a:rPr>
              <a:t>CAE</a:t>
            </a:r>
          </a:p>
          <a:p>
            <a:pPr eaLnBrk="1" hangingPunct="1"/>
            <a:r>
              <a:rPr lang="en-US" altLang="en-US" sz="1600" i="0" dirty="0" smtClean="0">
                <a:solidFill>
                  <a:srgbClr val="FF0000"/>
                </a:solidFill>
              </a:rPr>
              <a:t>(n=8)</a:t>
            </a:r>
            <a:endParaRPr lang="en-US" altLang="en-US" sz="1600" i="0" dirty="0">
              <a:solidFill>
                <a:srgbClr val="FF0000"/>
              </a:solidFill>
            </a:endParaRPr>
          </a:p>
        </p:txBody>
      </p:sp>
      <p:sp>
        <p:nvSpPr>
          <p:cNvPr id="11275" name="TextBox 20"/>
          <p:cNvSpPr txBox="1">
            <a:spLocks noChangeArrowheads="1"/>
          </p:cNvSpPr>
          <p:nvPr/>
        </p:nvSpPr>
        <p:spPr bwMode="auto">
          <a:xfrm>
            <a:off x="2462212" y="3090863"/>
            <a:ext cx="661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i="0" dirty="0">
                <a:solidFill>
                  <a:srgbClr val="FF0000"/>
                </a:solidFill>
              </a:rPr>
              <a:t>KAW</a:t>
            </a:r>
          </a:p>
        </p:txBody>
      </p:sp>
      <p:sp>
        <p:nvSpPr>
          <p:cNvPr id="11276" name="TextBox 9"/>
          <p:cNvSpPr txBox="1">
            <a:spLocks noChangeArrowheads="1"/>
          </p:cNvSpPr>
          <p:nvPr/>
        </p:nvSpPr>
        <p:spPr bwMode="auto">
          <a:xfrm>
            <a:off x="6753225" y="4406370"/>
            <a:ext cx="628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/>
              <a:t>~</a:t>
            </a:r>
            <a:r>
              <a:rPr lang="en-US" altLang="en-US" i="0" dirty="0" err="1" smtClean="0">
                <a:latin typeface="Symbol" pitchFamily="18" charset="2"/>
              </a:rPr>
              <a:t>r</a:t>
            </a:r>
            <a:r>
              <a:rPr lang="en-US" altLang="en-US" i="0" baseline="-25000" dirty="0" err="1" smtClean="0"/>
              <a:t>beam</a:t>
            </a:r>
            <a:endParaRPr lang="en-US" altLang="en-US" i="0" dirty="0"/>
          </a:p>
        </p:txBody>
      </p:sp>
      <p:cxnSp>
        <p:nvCxnSpPr>
          <p:cNvPr id="11277" name="Straight Arrow Connector 13"/>
          <p:cNvCxnSpPr>
            <a:cxnSpLocks noChangeShapeType="1"/>
          </p:cNvCxnSpPr>
          <p:nvPr/>
        </p:nvCxnSpPr>
        <p:spPr bwMode="auto">
          <a:xfrm>
            <a:off x="7094515" y="4806418"/>
            <a:ext cx="496910" cy="0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arrow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3803041" y="2510135"/>
            <a:ext cx="1835759" cy="461665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chemeClr val="tx1"/>
                </a:solidFill>
              </a:rPr>
              <a:t>E. </a:t>
            </a:r>
            <a:r>
              <a:rPr lang="en-US" altLang="en-US" i="0" dirty="0" err="1">
                <a:solidFill>
                  <a:schemeClr val="tx1"/>
                </a:solidFill>
              </a:rPr>
              <a:t>Belova</a:t>
            </a:r>
            <a:r>
              <a:rPr lang="en-US" altLang="en-US" i="0" dirty="0">
                <a:solidFill>
                  <a:schemeClr val="tx1"/>
                </a:solidFill>
              </a:rPr>
              <a:t> –  HYM code</a:t>
            </a:r>
          </a:p>
          <a:p>
            <a:pPr eaLnBrk="1" hangingPunct="1"/>
            <a:r>
              <a:rPr lang="en-US" altLang="en-US" i="0" dirty="0" smtClean="0">
                <a:solidFill>
                  <a:schemeClr val="tx1"/>
                </a:solidFill>
              </a:rPr>
              <a:t>(PPPL Theory)</a:t>
            </a:r>
            <a:endParaRPr lang="en-US" altLang="en-US" i="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28</a:t>
            </a:fld>
            <a:endParaRPr lang="en-US" sz="900" dirty="0" smtClean="0"/>
          </a:p>
        </p:txBody>
      </p:sp>
      <p:cxnSp>
        <p:nvCxnSpPr>
          <p:cNvPr id="20" name="Straight Arrow Connector 13"/>
          <p:cNvCxnSpPr>
            <a:cxnSpLocks noChangeShapeType="1"/>
          </p:cNvCxnSpPr>
          <p:nvPr/>
        </p:nvCxnSpPr>
        <p:spPr bwMode="auto">
          <a:xfrm>
            <a:off x="7086600" y="4724400"/>
            <a:ext cx="0" cy="175260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3"/>
          <p:cNvCxnSpPr>
            <a:cxnSpLocks noChangeShapeType="1"/>
          </p:cNvCxnSpPr>
          <p:nvPr/>
        </p:nvCxnSpPr>
        <p:spPr bwMode="auto">
          <a:xfrm>
            <a:off x="7583510" y="4728210"/>
            <a:ext cx="0" cy="175260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1152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assess ability of available measurements (</a:t>
            </a:r>
            <a:r>
              <a:rPr lang="en-US" dirty="0" err="1" smtClean="0"/>
              <a:t>FIReTIP</a:t>
            </a:r>
            <a:r>
              <a:rPr lang="en-US" dirty="0" smtClean="0"/>
              <a:t>, high-k scattering, </a:t>
            </a:r>
            <a:r>
              <a:rPr lang="en-US" dirty="0" err="1" smtClean="0"/>
              <a:t>polarimeter</a:t>
            </a:r>
            <a:r>
              <a:rPr lang="en-US" dirty="0" smtClean="0"/>
              <a:t>) to measure KAW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 b="4990"/>
          <a:stretch/>
        </p:blipFill>
        <p:spPr bwMode="auto">
          <a:xfrm>
            <a:off x="442913" y="1066800"/>
            <a:ext cx="778668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5223" y="5895201"/>
            <a:ext cx="168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K.C. Lee, APS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7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0513" y="3000204"/>
            <a:ext cx="3830739" cy="3524421"/>
            <a:chOff x="4322661" y="2971800"/>
            <a:chExt cx="3830739" cy="35244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02" r="70000" b="29547"/>
            <a:stretch/>
          </p:blipFill>
          <p:spPr>
            <a:xfrm>
              <a:off x="4322661" y="2971800"/>
              <a:ext cx="3830739" cy="3524421"/>
            </a:xfrm>
            <a:prstGeom prst="rect">
              <a:avLst/>
            </a:prstGeom>
          </p:spPr>
        </p:pic>
        <p:sp>
          <p:nvSpPr>
            <p:cNvPr id="22" name="Oval 16"/>
            <p:cNvSpPr>
              <a:spLocks noChangeArrowheads="1"/>
            </p:cNvSpPr>
            <p:nvPr/>
          </p:nvSpPr>
          <p:spPr bwMode="auto">
            <a:xfrm rot="21186063">
              <a:off x="5496498" y="3040759"/>
              <a:ext cx="2474164" cy="1923001"/>
            </a:xfrm>
            <a:prstGeom prst="ellipse">
              <a:avLst/>
            </a:prstGeom>
            <a:solidFill>
              <a:srgbClr val="030799">
                <a:alpha val="7000"/>
              </a:srgb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5067528" y="3074049"/>
              <a:ext cx="1316815" cy="1596143"/>
            </a:xfrm>
            <a:prstGeom prst="ellipse">
              <a:avLst/>
            </a:prstGeom>
            <a:solidFill>
              <a:srgbClr val="FF0000">
                <a:alpha val="7000"/>
              </a:srgb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6876487" y="3925326"/>
              <a:ext cx="44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rgbClr val="030799"/>
                  </a:solidFill>
                  <a:latin typeface="Helvetica" pitchFamily="34" charset="0"/>
                  <a:cs typeface="Times New Roman" pitchFamily="18" charset="0"/>
                </a:rPr>
                <a:t>MT</a:t>
              </a:r>
              <a:endParaRPr lang="en-US" sz="1400" b="1" i="0" dirty="0">
                <a:solidFill>
                  <a:srgbClr val="030799"/>
                </a:solidFill>
                <a:latin typeface="Helvetica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5067527" y="3361069"/>
              <a:ext cx="593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>
                  <a:solidFill>
                    <a:srgbClr val="FF0000"/>
                  </a:solidFill>
                  <a:latin typeface="Helvetica" pitchFamily="34" charset="0"/>
                </a:rPr>
                <a:t>KBM</a:t>
              </a: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067527" y="4457373"/>
              <a:ext cx="2868031" cy="149747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9000"/>
              </a:scheme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293161" y="4961269"/>
              <a:ext cx="1428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chemeClr val="tx1"/>
                  </a:solidFill>
                  <a:latin typeface="Helvetica" pitchFamily="34" charset="0"/>
                </a:rPr>
                <a:t>ITG, TEM, ETG</a:t>
              </a:r>
              <a:endParaRPr lang="en-US" sz="1400" b="1" i="0" dirty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300" dirty="0">
                <a:solidFill>
                  <a:srgbClr val="3333CC"/>
                </a:solidFill>
              </a:rPr>
              <a:t>NSTX-U Transport and Turbulence (T&amp;T) research aims to establish predictive capability for performance of FNSF &amp; ITER</a:t>
            </a:r>
            <a:endParaRPr lang="en-US" dirty="0" smtClean="0"/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3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600200"/>
          </a:xfrm>
        </p:spPr>
        <p:txBody>
          <a:bodyPr/>
          <a:lstStyle/>
          <a:p>
            <a:pPr marL="228600" indent="-228600">
              <a:defRPr/>
            </a:pPr>
            <a:r>
              <a:rPr lang="en-US" sz="2000" dirty="0"/>
              <a:t>Challenging and exciting as:</a:t>
            </a:r>
          </a:p>
          <a:p>
            <a:pPr marL="628650" lvl="1" indent="-284163">
              <a:defRPr/>
            </a:pPr>
            <a:r>
              <a:rPr lang="en-US" sz="1800" dirty="0" smtClean="0"/>
              <a:t>NSTX-U accesses a variety of drift wave transport mechanisms</a:t>
            </a:r>
          </a:p>
          <a:p>
            <a:pPr marL="628650" lvl="1" indent="-284163">
              <a:defRPr/>
            </a:pPr>
            <a:r>
              <a:rPr lang="en-US" sz="1800" dirty="0" smtClean="0"/>
              <a:t>NSTX-U is unique in achieving high </a:t>
            </a:r>
            <a:r>
              <a:rPr lang="en-US" sz="1800" dirty="0" smtClean="0">
                <a:latin typeface="cmmi10"/>
                <a:sym typeface="Symbol"/>
              </a:rPr>
              <a:t></a:t>
            </a:r>
            <a:r>
              <a:rPr lang="en-US" sz="1800" dirty="0" smtClean="0"/>
              <a:t> and low </a:t>
            </a:r>
            <a:r>
              <a:rPr lang="en-US" sz="1800" dirty="0" err="1" smtClean="0"/>
              <a:t>collisionality</a:t>
            </a:r>
            <a:r>
              <a:rPr lang="en-US" sz="1800" dirty="0" smtClean="0"/>
              <a:t> regime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r/a~0.6-0.7</a:t>
            </a:r>
            <a:endParaRPr lang="en-US" sz="1800" i="0" dirty="0"/>
          </a:p>
        </p:txBody>
      </p:sp>
      <p:sp>
        <p:nvSpPr>
          <p:cNvPr id="25" name="Right Arrow 24"/>
          <p:cNvSpPr/>
          <p:nvPr/>
        </p:nvSpPr>
        <p:spPr bwMode="auto">
          <a:xfrm rot="10800000">
            <a:off x="838200" y="3962400"/>
            <a:ext cx="609600" cy="381000"/>
          </a:xfrm>
          <a:prstGeom prst="rightArrow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447800" y="3048000"/>
            <a:ext cx="0" cy="2971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838200" y="426720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kern="0" dirty="0" smtClean="0">
                <a:solidFill>
                  <a:srgbClr val="000000"/>
                </a:solidFill>
                <a:latin typeface="Arial"/>
                <a:cs typeface="+mn-cs"/>
              </a:rPr>
              <a:t>NSTX-U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867400" y="2057400"/>
            <a:ext cx="381000" cy="381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449272" y="2521803"/>
            <a:ext cx="331372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Will </a:t>
            </a:r>
            <a:r>
              <a:rPr lang="en-US" sz="1600" b="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1600" b="0" i="0" baseline="-25000" dirty="0" smtClean="0">
                <a:solidFill>
                  <a:schemeClr val="tx1"/>
                </a:solidFill>
              </a:rPr>
              <a:t>E</a:t>
            </a:r>
            <a:r>
              <a:rPr lang="en-US" sz="1600" b="0" i="0" dirty="0" smtClean="0">
                <a:solidFill>
                  <a:schemeClr val="tx1"/>
                </a:solidFill>
              </a:rPr>
              <a:t>~1/</a:t>
            </a:r>
            <a:r>
              <a:rPr lang="en-US" sz="1600" b="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600" b="0" i="0" baseline="-25000" dirty="0" smtClean="0">
                <a:solidFill>
                  <a:schemeClr val="tx1"/>
                </a:solidFill>
              </a:rPr>
              <a:t>*</a:t>
            </a:r>
            <a:r>
              <a:rPr lang="en-US" sz="1600" b="0" i="0" dirty="0" smtClean="0">
                <a:solidFill>
                  <a:schemeClr val="tx1"/>
                </a:solidFill>
              </a:rPr>
              <a:t> remain valid?</a:t>
            </a: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Will </a:t>
            </a:r>
            <a:r>
              <a:rPr lang="en-US" sz="1600" b="0" i="0" dirty="0" err="1" smtClean="0">
                <a:solidFill>
                  <a:schemeClr val="tx1"/>
                </a:solidFill>
              </a:rPr>
              <a:t>microtearing</a:t>
            </a:r>
            <a:r>
              <a:rPr lang="en-US" sz="1600" b="0" i="0" dirty="0" smtClean="0">
                <a:solidFill>
                  <a:schemeClr val="tx1"/>
                </a:solidFill>
              </a:rPr>
              <a:t> be suppressed?</a:t>
            </a: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Will </a:t>
            </a:r>
            <a:r>
              <a:rPr lang="en-US" sz="16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c</a:t>
            </a:r>
            <a:r>
              <a:rPr lang="en-US" sz="1600" b="0" i="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600" b="0" i="0" dirty="0" err="1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16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c</a:t>
            </a:r>
            <a:r>
              <a:rPr lang="en-US" sz="1600" b="0" i="0" baseline="-25000" dirty="0" err="1" smtClean="0">
                <a:solidFill>
                  <a:schemeClr val="tx1"/>
                </a:solidFill>
              </a:rPr>
              <a:t>i,NC</a:t>
            </a:r>
            <a:r>
              <a:rPr lang="en-US" sz="1600" b="0" i="0" dirty="0" smtClean="0">
                <a:solidFill>
                  <a:schemeClr val="tx1"/>
                </a:solidFill>
              </a:rPr>
              <a:t> &amp; </a:t>
            </a:r>
            <a:r>
              <a:rPr lang="en-US" sz="1600" b="0" i="0" dirty="0" err="1" smtClean="0">
                <a:solidFill>
                  <a:schemeClr val="tx1"/>
                </a:solidFill>
              </a:rPr>
              <a:t>D</a:t>
            </a:r>
            <a:r>
              <a:rPr lang="en-US" sz="1600" b="0" i="0" baseline="-25000" dirty="0" err="1" smtClean="0">
                <a:solidFill>
                  <a:schemeClr val="tx1"/>
                </a:solidFill>
              </a:rPr>
              <a:t>imp</a:t>
            </a:r>
            <a:r>
              <a:rPr lang="en-US" sz="1600" b="0" i="0" dirty="0" err="1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1600" b="0" i="0" dirty="0" err="1" smtClean="0">
                <a:solidFill>
                  <a:schemeClr val="tx1"/>
                </a:solidFill>
              </a:rPr>
              <a:t>D</a:t>
            </a:r>
            <a:r>
              <a:rPr lang="en-US" sz="1600" b="0" i="0" baseline="-25000" dirty="0" err="1" smtClean="0">
                <a:solidFill>
                  <a:schemeClr val="tx1"/>
                </a:solidFill>
              </a:rPr>
              <a:t>imp,NC</a:t>
            </a:r>
            <a:r>
              <a:rPr lang="en-US" sz="1600" b="0" i="0" dirty="0" smtClean="0">
                <a:solidFill>
                  <a:schemeClr val="tx1"/>
                </a:solidFill>
              </a:rPr>
              <a:t> hold?</a:t>
            </a:r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Particle Transport Experiment was Carried out on MAST L-mode Plasmas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000"/>
            <a:ext cx="8785663" cy="1204276"/>
          </a:xfrm>
        </p:spPr>
        <p:txBody>
          <a:bodyPr/>
          <a:lstStyle/>
          <a:p>
            <a:r>
              <a:rPr lang="en-US" dirty="0" smtClean="0"/>
              <a:t>Modulated gas puff is used to introduce density perturbation</a:t>
            </a:r>
          </a:p>
          <a:p>
            <a:pPr lvl="1"/>
            <a:r>
              <a:rPr lang="en-US" dirty="0" smtClean="0"/>
              <a:t>Clear density modulation seen in line-averaged density</a:t>
            </a:r>
          </a:p>
          <a:p>
            <a:pPr lvl="1"/>
            <a:r>
              <a:rPr lang="en-US" dirty="0" smtClean="0"/>
              <a:t>Experiment carried out with different density, current and </a:t>
            </a:r>
            <a:r>
              <a:rPr lang="en-US" dirty="0" err="1" smtClean="0"/>
              <a:t>toroidal</a:t>
            </a:r>
            <a:r>
              <a:rPr lang="en-US" dirty="0" smtClean="0"/>
              <a:t> field</a:t>
            </a:r>
          </a:p>
        </p:txBody>
      </p:sp>
      <p:pic>
        <p:nvPicPr>
          <p:cNvPr id="1026" name="Picture 2" descr="C:\Users\yren\Documents\MATLAB\work_nstx\figure_save\29811_nebar_g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1" y="2176395"/>
            <a:ext cx="2925565" cy="2181588"/>
          </a:xfrm>
          <a:prstGeom prst="rect">
            <a:avLst/>
          </a:prstGeom>
          <a:noFill/>
        </p:spPr>
      </p:pic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134750" y="1988947"/>
            <a:ext cx="2901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en-US" i="0" dirty="0">
                <a:solidFill>
                  <a:srgbClr val="3333CC"/>
                </a:solidFill>
                <a:latin typeface="Arial"/>
              </a:rPr>
              <a:t>Shot 29811 , B</a:t>
            </a:r>
            <a:r>
              <a:rPr lang="en-US" i="0" baseline="-25000" dirty="0">
                <a:solidFill>
                  <a:srgbClr val="3333CC"/>
                </a:solidFill>
                <a:latin typeface="Arial"/>
              </a:rPr>
              <a:t>T</a:t>
            </a:r>
            <a:r>
              <a:rPr lang="en-US" i="0" dirty="0">
                <a:solidFill>
                  <a:srgbClr val="3333CC"/>
                </a:solidFill>
                <a:latin typeface="Arial"/>
              </a:rPr>
              <a:t>= 5.5 </a:t>
            </a:r>
            <a:r>
              <a:rPr lang="en-US" i="0" dirty="0" err="1">
                <a:solidFill>
                  <a:srgbClr val="3333CC"/>
                </a:solidFill>
                <a:latin typeface="Arial"/>
              </a:rPr>
              <a:t>kG</a:t>
            </a:r>
            <a:r>
              <a:rPr lang="en-US" i="0" dirty="0">
                <a:solidFill>
                  <a:srgbClr val="3333CC"/>
                </a:solidFill>
                <a:latin typeface="Arial"/>
              </a:rPr>
              <a:t>, I</a:t>
            </a:r>
            <a:r>
              <a:rPr lang="en-US" i="0" baseline="-25000" dirty="0">
                <a:solidFill>
                  <a:srgbClr val="3333CC"/>
                </a:solidFill>
                <a:latin typeface="Arial"/>
              </a:rPr>
              <a:t>P</a:t>
            </a:r>
            <a:r>
              <a:rPr lang="en-US" i="0" dirty="0">
                <a:solidFill>
                  <a:srgbClr val="3333CC"/>
                </a:solidFill>
                <a:latin typeface="Arial"/>
              </a:rPr>
              <a:t>=400 kA</a:t>
            </a:r>
          </a:p>
        </p:txBody>
      </p:sp>
      <p:pic>
        <p:nvPicPr>
          <p:cNvPr id="1027" name="Picture 3" descr="C:\Users\yren\Documents\MATLAB\work_nstx\figure_save\28911_ne_ti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125" y="4485695"/>
            <a:ext cx="3672410" cy="2372305"/>
          </a:xfrm>
          <a:prstGeom prst="rect">
            <a:avLst/>
          </a:prstGeom>
          <a:noFill/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157087" y="1971249"/>
            <a:ext cx="5794408" cy="434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 eaLnBrk="0" hangingPunct="0">
              <a:spcBef>
                <a:spcPct val="25000"/>
              </a:spcBef>
              <a:buFontTx/>
              <a:buChar char="•"/>
            </a:pPr>
            <a:r>
              <a:rPr lang="en-US" sz="2400" b="0" i="0" kern="0" dirty="0">
                <a:solidFill>
                  <a:srgbClr val="000000"/>
                </a:solidFill>
                <a:latin typeface="Arial"/>
              </a:rPr>
              <a:t>Clear inward propagation of density perturbation</a:t>
            </a:r>
          </a:p>
          <a:p>
            <a:pPr marL="233363" indent="-233363" eaLnBrk="0" hangingPunct="0">
              <a:spcBef>
                <a:spcPct val="25000"/>
              </a:spcBef>
              <a:buFontTx/>
              <a:buChar char="•"/>
            </a:pPr>
            <a:r>
              <a:rPr lang="en-US" sz="2400" b="0" i="0" kern="0" dirty="0">
                <a:solidFill>
                  <a:srgbClr val="000000"/>
                </a:solidFill>
                <a:latin typeface="Arial"/>
              </a:rPr>
              <a:t>Particle diffusivity, D, and pinch, V, evaluated with Fourier analysis</a:t>
            </a:r>
          </a:p>
          <a:p>
            <a:pPr marL="571500" lvl="1" indent="-223838" eaLnBrk="0" hangingPunct="0">
              <a:spcBef>
                <a:spcPct val="25000"/>
              </a:spcBef>
              <a:buFontTx/>
              <a:buChar char="–"/>
            </a:pPr>
            <a:r>
              <a:rPr lang="en-US" sz="2000" b="0" i="0" kern="0" dirty="0">
                <a:solidFill>
                  <a:srgbClr val="3333CC"/>
                </a:solidFill>
                <a:latin typeface="Arial"/>
              </a:rPr>
              <a:t>D and V change as </a:t>
            </a:r>
            <a:r>
              <a:rPr lang="en-US" sz="2000" b="0" i="0" kern="0" dirty="0" err="1">
                <a:solidFill>
                  <a:srgbClr val="3333CC"/>
                </a:solidFill>
                <a:latin typeface="Arial"/>
              </a:rPr>
              <a:t>toroidal</a:t>
            </a:r>
            <a:r>
              <a:rPr lang="en-US" sz="2000" b="0" i="0" kern="0" dirty="0">
                <a:solidFill>
                  <a:srgbClr val="3333CC"/>
                </a:solidFill>
                <a:latin typeface="Arial"/>
              </a:rPr>
              <a:t> magnetic field is varied</a:t>
            </a:r>
          </a:p>
          <a:p>
            <a:pPr marL="690563" lvl="1" indent="-233363" eaLnBrk="0" hangingPunct="0">
              <a:spcBef>
                <a:spcPct val="25000"/>
              </a:spcBef>
            </a:pPr>
            <a:endParaRPr lang="en-US" sz="2400" b="0" i="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77516" y="4793381"/>
            <a:ext cx="356135" cy="63526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549668" y="4803007"/>
            <a:ext cx="317633" cy="596766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751798" y="4600876"/>
            <a:ext cx="529389" cy="394636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77"/>
          <p:cNvSpPr>
            <a:spLocks noChangeArrowheads="1"/>
          </p:cNvSpPr>
          <p:nvPr/>
        </p:nvSpPr>
        <p:spPr bwMode="auto">
          <a:xfrm>
            <a:off x="2250709" y="4355156"/>
            <a:ext cx="112776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en-US" i="0" dirty="0">
                <a:solidFill>
                  <a:srgbClr val="3333CC"/>
                </a:solidFill>
                <a:latin typeface="Arial"/>
              </a:rPr>
              <a:t>Inward propagation of perturbation </a:t>
            </a:r>
          </a:p>
        </p:txBody>
      </p:sp>
      <p:pic>
        <p:nvPicPr>
          <p:cNvPr id="1028" name="Picture 4" descr="C:\Users\yren\Documents\MATLAB\work_nstx\figure_save\29811_29872_D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22609" y="4560771"/>
            <a:ext cx="3011730" cy="2243838"/>
          </a:xfrm>
          <a:prstGeom prst="rect">
            <a:avLst/>
          </a:prstGeom>
          <a:noFill/>
        </p:spPr>
      </p:pic>
      <p:pic>
        <p:nvPicPr>
          <p:cNvPr id="1029" name="Picture 5" descr="C:\Users\yren\Documents\MATLAB\work_nstx\figure_save\29811_29872_V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69008" y="4565700"/>
            <a:ext cx="2874686" cy="2292300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/>
          <p:nvPr/>
        </p:nvCxnSpPr>
        <p:spPr bwMode="auto">
          <a:xfrm flipV="1">
            <a:off x="365760" y="5476775"/>
            <a:ext cx="2521819" cy="9625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0" y="5524902"/>
            <a:ext cx="394636" cy="102990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-128336" y="6580188"/>
            <a:ext cx="667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en-US" sz="1000" i="0" dirty="0">
                <a:solidFill>
                  <a:srgbClr val="3333CC"/>
                </a:solidFill>
                <a:latin typeface="Arial"/>
              </a:rPr>
              <a:t>Magnetic axis 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943276" y="5717407"/>
            <a:ext cx="240632" cy="616016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069432" y="5630779"/>
            <a:ext cx="250257" cy="577516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473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19913"/>
            <a:ext cx="1534496" cy="18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new and upgraded diagnostics critical for T&amp;T research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987" y="4315113"/>
            <a:ext cx="3592513" cy="223808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82603"/>
            <a:ext cx="1245159" cy="9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4087" y="4339938"/>
            <a:ext cx="26273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200 </a:t>
            </a:r>
            <a:r>
              <a:rPr lang="en-US" sz="1600" i="0" dirty="0" err="1" smtClean="0">
                <a:solidFill>
                  <a:schemeClr val="tx1"/>
                </a:solidFill>
              </a:rPr>
              <a:t>ch.</a:t>
            </a:r>
            <a:r>
              <a:rPr lang="en-US" sz="1600" i="0" dirty="0" smtClean="0">
                <a:solidFill>
                  <a:schemeClr val="tx1"/>
                </a:solidFill>
              </a:rPr>
              <a:t>, 10 kHz ME-SXR for fast </a:t>
            </a:r>
            <a:r>
              <a:rPr lang="en-US" sz="1600" i="0" dirty="0" err="1" smtClean="0">
                <a:solidFill>
                  <a:schemeClr val="tx1"/>
                </a:solidFill>
              </a:rPr>
              <a:t>T</a:t>
            </a:r>
            <a:r>
              <a:rPr lang="en-US" sz="160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1600" i="0" dirty="0" smtClean="0">
                <a:solidFill>
                  <a:schemeClr val="tx1"/>
                </a:solidFill>
              </a:rPr>
              <a:t>, impurity measurements</a:t>
            </a:r>
            <a:endParaRPr lang="en-US" sz="1600" i="0" dirty="0">
              <a:solidFill>
                <a:schemeClr val="tx1"/>
              </a:solidFill>
            </a:endParaRPr>
          </a:p>
        </p:txBody>
      </p: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26987" y="1185072"/>
            <a:ext cx="5230811" cy="1628776"/>
            <a:chOff x="-672" y="1912"/>
            <a:chExt cx="2935" cy="914"/>
          </a:xfrm>
        </p:grpSpPr>
        <p:pic>
          <p:nvPicPr>
            <p:cNvPr id="34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2" y="1912"/>
              <a:ext cx="2935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232" y="1952"/>
              <a:ext cx="976" cy="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1616" y="2288"/>
              <a:ext cx="632" cy="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954087" y="1386682"/>
            <a:ext cx="9826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Neutral Beam</a:t>
            </a: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153987" y="1805782"/>
            <a:ext cx="7032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field lines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1195387" y="2247107"/>
            <a:ext cx="989013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red-shited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>
                <a:solidFill>
                  <a:schemeClr val="tx1"/>
                </a:solidFill>
              </a:rPr>
              <a:t> emission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2668587" y="1310482"/>
            <a:ext cx="6810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Optical fibers</a:t>
            </a:r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2846387" y="2188369"/>
            <a:ext cx="1155700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203450" y="2212182"/>
            <a:ext cx="148113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High throughput collection optics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52400" y="972979"/>
            <a:ext cx="3443287" cy="3205730"/>
            <a:chOff x="138113" y="2620010"/>
            <a:chExt cx="3443287" cy="3205730"/>
          </a:xfrm>
        </p:grpSpPr>
        <p:pic>
          <p:nvPicPr>
            <p:cNvPr id="24" name="Picture 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5" t="14256" r="12479" b="9979"/>
            <a:stretch>
              <a:fillRect/>
            </a:stretch>
          </p:blipFill>
          <p:spPr bwMode="auto">
            <a:xfrm>
              <a:off x="214314" y="4490245"/>
              <a:ext cx="1594641" cy="1335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138113" y="2620010"/>
              <a:ext cx="3276600" cy="2462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2563" indent="-639763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>
                  <a:solidFill>
                    <a:srgbClr val="000000"/>
                  </a:solidFill>
                </a:rPr>
                <a:t>  48 </a:t>
              </a:r>
              <a:r>
                <a:rPr lang="en-US" altLang="en-US" sz="1600" i="0" dirty="0" err="1" smtClean="0">
                  <a:solidFill>
                    <a:srgbClr val="000000"/>
                  </a:solidFill>
                </a:rPr>
                <a:t>ch.</a:t>
              </a:r>
              <a:r>
                <a:rPr lang="en-US" altLang="en-US" sz="1600" i="0" dirty="0" smtClean="0">
                  <a:solidFill>
                    <a:srgbClr val="000000"/>
                  </a:solidFill>
                </a:rPr>
                <a:t> BES</a:t>
              </a:r>
              <a:endParaRPr lang="en-US" altLang="en-US" sz="1600" i="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 flipH="1">
              <a:off x="2273300" y="4310856"/>
              <a:ext cx="1308100" cy="523220"/>
            </a:xfrm>
            <a:prstGeom prst="rect">
              <a:avLst/>
            </a:prstGeom>
            <a:solidFill>
              <a:srgbClr val="DBE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 i="0" dirty="0">
                  <a:solidFill>
                    <a:schemeClr val="tx1"/>
                  </a:solidFill>
                </a:rPr>
                <a:t>U. </a:t>
              </a:r>
              <a:r>
                <a:rPr lang="en-US" altLang="en-US" sz="1400" b="0" i="0" dirty="0" smtClean="0">
                  <a:solidFill>
                    <a:schemeClr val="tx1"/>
                  </a:solidFill>
                </a:rPr>
                <a:t>Wisconsin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 i="0" dirty="0" smtClean="0">
                  <a:solidFill>
                    <a:schemeClr val="tx1"/>
                  </a:solidFill>
                </a:rPr>
                <a:t>(FY15)</a:t>
              </a:r>
              <a:endParaRPr lang="en-US" altLang="en-US" sz="1400" b="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986" y="943769"/>
            <a:ext cx="3592513" cy="3323431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7366000" y="1273969"/>
            <a:ext cx="317500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3727450" y="1295400"/>
            <a:ext cx="5391150" cy="2801115"/>
            <a:chOff x="764359" y="722189"/>
            <a:chExt cx="8169912" cy="4246193"/>
          </a:xfrm>
        </p:grpSpPr>
        <p:pic>
          <p:nvPicPr>
            <p:cNvPr id="19" name="Pictur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" r="2405"/>
            <a:stretch>
              <a:fillRect/>
            </a:stretch>
          </p:blipFill>
          <p:spPr bwMode="auto">
            <a:xfrm>
              <a:off x="5540874" y="722189"/>
              <a:ext cx="3393397" cy="424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59" y="722189"/>
              <a:ext cx="2160210" cy="405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667" y="923780"/>
              <a:ext cx="2705207" cy="375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57600" y="943769"/>
            <a:ext cx="5461000" cy="3152746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721100" y="4191000"/>
            <a:ext cx="53467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i="0" dirty="0" smtClean="0">
                <a:solidFill>
                  <a:schemeClr val="tx1"/>
                </a:solidFill>
              </a:rPr>
              <a:t>288 </a:t>
            </a:r>
            <a:r>
              <a:rPr lang="en-US" altLang="en-US" sz="1600" i="0" dirty="0">
                <a:solidFill>
                  <a:schemeClr val="tx1"/>
                </a:solidFill>
              </a:rPr>
              <a:t>GHz </a:t>
            </a:r>
            <a:r>
              <a:rPr lang="en-US" altLang="en-US" sz="1600" i="0" dirty="0" err="1">
                <a:solidFill>
                  <a:schemeClr val="tx1"/>
                </a:solidFill>
              </a:rPr>
              <a:t>polarimetry</a:t>
            </a:r>
            <a:r>
              <a:rPr lang="en-US" altLang="en-US" sz="1600" i="0" dirty="0">
                <a:solidFill>
                  <a:schemeClr val="tx1"/>
                </a:solidFill>
              </a:rPr>
              <a:t>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system for internal magnetic </a:t>
            </a:r>
            <a:r>
              <a:rPr lang="en-US" altLang="en-US" sz="1600" i="0" dirty="0">
                <a:solidFill>
                  <a:schemeClr val="tx1"/>
                </a:solidFill>
              </a:rPr>
              <a:t>fluctuation measurements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(tested </a:t>
            </a:r>
            <a:r>
              <a:rPr lang="en-US" altLang="en-US" sz="1600" i="0" dirty="0">
                <a:solidFill>
                  <a:schemeClr val="tx1"/>
                </a:solidFill>
              </a:rPr>
              <a:t>on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DIII-D</a:t>
            </a:r>
            <a:r>
              <a:rPr lang="en-US" altLang="en-US" sz="1600" i="0" dirty="0">
                <a:solidFill>
                  <a:schemeClr val="tx1"/>
                </a:solidFill>
              </a:rPr>
              <a:t>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in 2012)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657600" y="4140200"/>
            <a:ext cx="5448300" cy="2413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743325" y="972979"/>
            <a:ext cx="5324475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2563" indent="-639763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srgbClr val="000000"/>
                </a:solidFill>
              </a:rPr>
              <a:t>  </a:t>
            </a:r>
            <a:r>
              <a:rPr lang="en-US" altLang="en-US" sz="1600" i="0" dirty="0" smtClean="0">
                <a:solidFill>
                  <a:srgbClr val="000000"/>
                </a:solidFill>
              </a:rPr>
              <a:t>New high-k scattering system for 2-D k spectrum</a:t>
            </a:r>
            <a:endParaRPr lang="en-US" altLang="en-US" sz="1600" i="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93787"/>
            <a:ext cx="3581400" cy="15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33800" y="4800600"/>
            <a:ext cx="1600200" cy="1729809"/>
            <a:chOff x="3733800" y="4800600"/>
            <a:chExt cx="1600200" cy="17298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800600"/>
              <a:ext cx="1590673" cy="172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886327" y="4876800"/>
              <a:ext cx="447673" cy="535988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876800" y="5943599"/>
              <a:ext cx="447673" cy="58680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4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6019800" y="1273969"/>
            <a:ext cx="1099784" cy="523220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PPPL/UCD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(FY16)</a:t>
            </a:r>
            <a:endParaRPr lang="en-US" altLang="en-US" sz="1400" b="0" i="0" dirty="0">
              <a:solidFill>
                <a:schemeClr val="tx1"/>
              </a:solidFill>
            </a:endParaRP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2846387" y="5178425"/>
            <a:ext cx="735013" cy="523220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JHU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(FY15)</a:t>
            </a:r>
            <a:endParaRPr lang="en-US" altLang="en-US" sz="1400" b="0" i="0" dirty="0">
              <a:solidFill>
                <a:schemeClr val="tx1"/>
              </a:solidFill>
            </a:endParaRP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4813300" y="4823815"/>
            <a:ext cx="749300" cy="523220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UCLA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(FY16)</a:t>
            </a:r>
            <a:endParaRPr lang="en-US" altLang="en-US" sz="14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40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19913"/>
            <a:ext cx="1534496" cy="18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new and upgraded diagnostics critical for T&amp;T research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987" y="4315113"/>
            <a:ext cx="3592513" cy="223808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82603"/>
            <a:ext cx="1245159" cy="9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4087" y="4339938"/>
            <a:ext cx="26273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200 </a:t>
            </a:r>
            <a:r>
              <a:rPr lang="en-US" sz="1600" i="0" dirty="0" err="1" smtClean="0">
                <a:solidFill>
                  <a:schemeClr val="tx1"/>
                </a:solidFill>
              </a:rPr>
              <a:t>ch.</a:t>
            </a:r>
            <a:r>
              <a:rPr lang="en-US" sz="1600" i="0" dirty="0" smtClean="0">
                <a:solidFill>
                  <a:schemeClr val="tx1"/>
                </a:solidFill>
              </a:rPr>
              <a:t>, 10 kHz ME-SXR for fast </a:t>
            </a:r>
            <a:r>
              <a:rPr lang="en-US" sz="1600" i="0" dirty="0" err="1" smtClean="0">
                <a:solidFill>
                  <a:schemeClr val="tx1"/>
                </a:solidFill>
              </a:rPr>
              <a:t>T</a:t>
            </a:r>
            <a:r>
              <a:rPr lang="en-US" sz="160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1600" i="0" dirty="0" smtClean="0">
                <a:solidFill>
                  <a:schemeClr val="tx1"/>
                </a:solidFill>
              </a:rPr>
              <a:t>, impurity measurements</a:t>
            </a:r>
            <a:endParaRPr lang="en-US" sz="1600" i="0" dirty="0">
              <a:solidFill>
                <a:schemeClr val="tx1"/>
              </a:solidFill>
            </a:endParaRPr>
          </a:p>
        </p:txBody>
      </p: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26987" y="1185072"/>
            <a:ext cx="5230811" cy="1628776"/>
            <a:chOff x="-672" y="1912"/>
            <a:chExt cx="2935" cy="914"/>
          </a:xfrm>
        </p:grpSpPr>
        <p:pic>
          <p:nvPicPr>
            <p:cNvPr id="34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2" y="1912"/>
              <a:ext cx="2935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232" y="1952"/>
              <a:ext cx="976" cy="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1616" y="2288"/>
              <a:ext cx="632" cy="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954087" y="1386682"/>
            <a:ext cx="9826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Neutral Beam</a:t>
            </a: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153987" y="1805782"/>
            <a:ext cx="7032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field lines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1195387" y="2247107"/>
            <a:ext cx="989013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red-shited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>
                <a:solidFill>
                  <a:schemeClr val="tx1"/>
                </a:solidFill>
              </a:rPr>
              <a:t> emission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2668587" y="1310482"/>
            <a:ext cx="681038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Optical fibers</a:t>
            </a:r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2846387" y="2188369"/>
            <a:ext cx="1155700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203450" y="2212182"/>
            <a:ext cx="1481137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High throughput collection optics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52400" y="972979"/>
            <a:ext cx="3276600" cy="3205730"/>
            <a:chOff x="138113" y="2620010"/>
            <a:chExt cx="3276600" cy="3205730"/>
          </a:xfrm>
        </p:grpSpPr>
        <p:pic>
          <p:nvPicPr>
            <p:cNvPr id="24" name="Picture 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5" t="14256" r="12479" b="9979"/>
            <a:stretch>
              <a:fillRect/>
            </a:stretch>
          </p:blipFill>
          <p:spPr bwMode="auto">
            <a:xfrm>
              <a:off x="214314" y="4490245"/>
              <a:ext cx="1594641" cy="1335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138113" y="2620010"/>
              <a:ext cx="3276600" cy="2462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2563" indent="-639763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>
                  <a:solidFill>
                    <a:srgbClr val="000000"/>
                  </a:solidFill>
                </a:rPr>
                <a:t>  48 </a:t>
              </a:r>
              <a:r>
                <a:rPr lang="en-US" altLang="en-US" sz="1600" i="0" dirty="0" err="1" smtClean="0">
                  <a:solidFill>
                    <a:srgbClr val="000000"/>
                  </a:solidFill>
                </a:rPr>
                <a:t>ch.</a:t>
              </a:r>
              <a:r>
                <a:rPr lang="en-US" altLang="en-US" sz="1600" i="0" dirty="0" smtClean="0">
                  <a:solidFill>
                    <a:srgbClr val="000000"/>
                  </a:solidFill>
                </a:rPr>
                <a:t> BES</a:t>
              </a:r>
              <a:endParaRPr lang="en-US" altLang="en-US" sz="160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986" y="943769"/>
            <a:ext cx="3592513" cy="3323431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7366000" y="1273969"/>
            <a:ext cx="317500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3727450" y="1295400"/>
            <a:ext cx="5391150" cy="2801115"/>
            <a:chOff x="764359" y="722189"/>
            <a:chExt cx="8169912" cy="4246193"/>
          </a:xfrm>
        </p:grpSpPr>
        <p:pic>
          <p:nvPicPr>
            <p:cNvPr id="19" name="Pictur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" r="2405"/>
            <a:stretch>
              <a:fillRect/>
            </a:stretch>
          </p:blipFill>
          <p:spPr bwMode="auto">
            <a:xfrm>
              <a:off x="5540874" y="722189"/>
              <a:ext cx="3393397" cy="424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59" y="722189"/>
              <a:ext cx="2160210" cy="405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667" y="923780"/>
              <a:ext cx="2705207" cy="375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57600" y="943769"/>
            <a:ext cx="5461000" cy="3152746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721100" y="4191000"/>
            <a:ext cx="53467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i="0" dirty="0" smtClean="0">
                <a:solidFill>
                  <a:schemeClr val="tx1"/>
                </a:solidFill>
              </a:rPr>
              <a:t>288 </a:t>
            </a:r>
            <a:r>
              <a:rPr lang="en-US" altLang="en-US" sz="1600" i="0" dirty="0">
                <a:solidFill>
                  <a:schemeClr val="tx1"/>
                </a:solidFill>
              </a:rPr>
              <a:t>GHz </a:t>
            </a:r>
            <a:r>
              <a:rPr lang="en-US" altLang="en-US" sz="1600" i="0" dirty="0" err="1">
                <a:solidFill>
                  <a:schemeClr val="tx1"/>
                </a:solidFill>
              </a:rPr>
              <a:t>polarimetry</a:t>
            </a:r>
            <a:r>
              <a:rPr lang="en-US" altLang="en-US" sz="1600" i="0" dirty="0">
                <a:solidFill>
                  <a:schemeClr val="tx1"/>
                </a:solidFill>
              </a:rPr>
              <a:t>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system for internal </a:t>
            </a:r>
            <a:r>
              <a:rPr lang="en-US" altLang="en-US" sz="1600" i="0" dirty="0">
                <a:solidFill>
                  <a:schemeClr val="tx1"/>
                </a:solidFill>
              </a:rPr>
              <a:t>magnetic fluctuation measurements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(tested </a:t>
            </a:r>
            <a:r>
              <a:rPr lang="en-US" altLang="en-US" sz="1600" i="0" dirty="0">
                <a:solidFill>
                  <a:schemeClr val="tx1"/>
                </a:solidFill>
              </a:rPr>
              <a:t>on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DIII-D</a:t>
            </a:r>
            <a:r>
              <a:rPr lang="en-US" altLang="en-US" sz="1600" i="0" dirty="0">
                <a:solidFill>
                  <a:schemeClr val="tx1"/>
                </a:solidFill>
              </a:rPr>
              <a:t> 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in 2012)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657600" y="4140200"/>
            <a:ext cx="5448300" cy="2413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743325" y="972979"/>
            <a:ext cx="5324475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2563" indent="-639763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srgbClr val="000000"/>
                </a:solidFill>
              </a:rPr>
              <a:t>  </a:t>
            </a:r>
            <a:r>
              <a:rPr lang="en-US" altLang="en-US" sz="1600" i="0" dirty="0" smtClean="0">
                <a:solidFill>
                  <a:srgbClr val="000000"/>
                </a:solidFill>
              </a:rPr>
              <a:t>New high-k scattering system for 2-D k spectrum</a:t>
            </a:r>
            <a:endParaRPr lang="en-US" altLang="en-US" sz="1600" i="0" dirty="0">
              <a:solidFill>
                <a:srgbClr val="000000"/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93787"/>
            <a:ext cx="3581400" cy="15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3733800" y="4800600"/>
            <a:ext cx="1600200" cy="1729809"/>
            <a:chOff x="3733800" y="4800600"/>
            <a:chExt cx="1600200" cy="1729809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800600"/>
              <a:ext cx="1590673" cy="172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/>
            <p:cNvSpPr/>
            <p:nvPr/>
          </p:nvSpPr>
          <p:spPr bwMode="auto">
            <a:xfrm>
              <a:off x="4886327" y="4876800"/>
              <a:ext cx="447673" cy="535988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876800" y="5943599"/>
              <a:ext cx="447673" cy="58680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3721100" y="5399782"/>
            <a:ext cx="5346700" cy="1077218"/>
          </a:xfrm>
          <a:prstGeom prst="rect">
            <a:avLst/>
          </a:prstGeom>
          <a:solidFill>
            <a:srgbClr val="FFC000"/>
          </a:solidFill>
          <a:ln w="158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0" i="0" dirty="0" smtClean="0">
                <a:solidFill>
                  <a:schemeClr val="tx1"/>
                </a:solidFill>
              </a:rPr>
              <a:t>Ongoing FY14 collaboration with C-Mod and DIII-D to investigate electromagnetic effects and interpretation of line-integrated </a:t>
            </a:r>
            <a:r>
              <a:rPr lang="en-US" altLang="en-US" sz="1600" b="0" i="0" dirty="0" err="1" smtClean="0">
                <a:solidFill>
                  <a:schemeClr val="tx1"/>
                </a:solidFill>
              </a:rPr>
              <a:t>polarimetry</a:t>
            </a:r>
            <a:r>
              <a:rPr lang="en-US" altLang="en-US" sz="1600" b="0" i="0" dirty="0" smtClean="0">
                <a:solidFill>
                  <a:schemeClr val="tx1"/>
                </a:solidFill>
              </a:rPr>
              <a:t> (C-Mod) and cross-polarization scattering (DIII-D) measurements</a:t>
            </a:r>
            <a:endParaRPr lang="en-US" altLang="en-US" sz="1600" b="0" i="0" dirty="0">
              <a:solidFill>
                <a:schemeClr val="tx1"/>
              </a:solidFill>
            </a:endParaRP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EFA75BD0-C623-4611-BB59-7D92639D6E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152400" y="972979"/>
            <a:ext cx="3443287" cy="3205730"/>
            <a:chOff x="138113" y="2620010"/>
            <a:chExt cx="3443287" cy="3205730"/>
          </a:xfrm>
        </p:grpSpPr>
        <p:pic>
          <p:nvPicPr>
            <p:cNvPr id="50" name="Picture 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5" t="14256" r="12479" b="9979"/>
            <a:stretch>
              <a:fillRect/>
            </a:stretch>
          </p:blipFill>
          <p:spPr bwMode="auto">
            <a:xfrm>
              <a:off x="214314" y="4490245"/>
              <a:ext cx="1594641" cy="1335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>
              <a:off x="138113" y="2620010"/>
              <a:ext cx="3276600" cy="2462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2563" indent="-639763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>
                  <a:solidFill>
                    <a:srgbClr val="000000"/>
                  </a:solidFill>
                </a:rPr>
                <a:t>  48 </a:t>
              </a:r>
              <a:r>
                <a:rPr lang="en-US" altLang="en-US" sz="1600" i="0" dirty="0" err="1" smtClean="0">
                  <a:solidFill>
                    <a:srgbClr val="000000"/>
                  </a:solidFill>
                </a:rPr>
                <a:t>ch.</a:t>
              </a:r>
              <a:r>
                <a:rPr lang="en-US" altLang="en-US" sz="1600" i="0" dirty="0" smtClean="0">
                  <a:solidFill>
                    <a:srgbClr val="000000"/>
                  </a:solidFill>
                </a:rPr>
                <a:t> BES</a:t>
              </a:r>
              <a:endParaRPr lang="en-US" altLang="en-US" sz="1600" i="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58"/>
            <p:cNvSpPr txBox="1">
              <a:spLocks noChangeArrowheads="1"/>
            </p:cNvSpPr>
            <p:nvPr/>
          </p:nvSpPr>
          <p:spPr bwMode="auto">
            <a:xfrm flipH="1">
              <a:off x="2273300" y="4310856"/>
              <a:ext cx="1308100" cy="523220"/>
            </a:xfrm>
            <a:prstGeom prst="rect">
              <a:avLst/>
            </a:prstGeom>
            <a:solidFill>
              <a:srgbClr val="DBE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 i="0" dirty="0">
                  <a:solidFill>
                    <a:schemeClr val="tx1"/>
                  </a:solidFill>
                </a:rPr>
                <a:t>U. </a:t>
              </a:r>
              <a:r>
                <a:rPr lang="en-US" altLang="en-US" sz="1400" b="0" i="0" dirty="0" smtClean="0">
                  <a:solidFill>
                    <a:schemeClr val="tx1"/>
                  </a:solidFill>
                </a:rPr>
                <a:t>Wisconsin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0" i="0" dirty="0" smtClean="0">
                  <a:solidFill>
                    <a:schemeClr val="tx1"/>
                  </a:solidFill>
                </a:rPr>
                <a:t>(FY15)</a:t>
              </a:r>
              <a:endParaRPr lang="en-US" altLang="en-US" sz="1400" b="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6019800" y="1273969"/>
            <a:ext cx="1099784" cy="523220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PPPL/UCD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(FY16)</a:t>
            </a:r>
            <a:endParaRPr lang="en-US" altLang="en-US" sz="1400" b="0" i="0" dirty="0">
              <a:solidFill>
                <a:schemeClr val="tx1"/>
              </a:solidFill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2846387" y="5178425"/>
            <a:ext cx="735013" cy="523220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JHU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(FY15)</a:t>
            </a:r>
            <a:endParaRPr lang="en-US" altLang="en-US" sz="1400" b="0" i="0" dirty="0">
              <a:solidFill>
                <a:schemeClr val="tx1"/>
              </a:solidFill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4813300" y="4823815"/>
            <a:ext cx="749300" cy="523220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UCLA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0" dirty="0" smtClean="0">
                <a:solidFill>
                  <a:schemeClr val="tx1"/>
                </a:solidFill>
              </a:rPr>
              <a:t>(FY16)</a:t>
            </a:r>
            <a:endParaRPr lang="en-US" altLang="en-US" sz="1400" b="0" i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410200"/>
            <a:ext cx="35433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Similar system </a:t>
            </a:r>
            <a:r>
              <a:rPr lang="en-US" sz="1600" b="0" i="0" dirty="0" smtClean="0">
                <a:solidFill>
                  <a:schemeClr val="tx1"/>
                </a:solidFill>
              </a:rPr>
              <a:t>installed &amp; successfully tested </a:t>
            </a:r>
            <a:r>
              <a:rPr lang="en-US" sz="1600" b="0" i="0" dirty="0" smtClean="0">
                <a:solidFill>
                  <a:schemeClr val="tx1"/>
                </a:solidFill>
              </a:rPr>
              <a:t>on EAST for FY14 operation (prior to NSTX-U operations)</a:t>
            </a:r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74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with </a:t>
            </a:r>
            <a:r>
              <a:rPr lang="en-US" dirty="0" smtClean="0"/>
              <a:t>C-Mod </a:t>
            </a:r>
            <a:r>
              <a:rPr lang="en-US" dirty="0" smtClean="0"/>
              <a:t>to investigate electromagnetic effects &amp; diagnostics related to NSTX-U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143000"/>
            <a:ext cx="368447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/>
              <a:t>Broadband fluctuations observed in C-Mod line-integrated </a:t>
            </a:r>
            <a:r>
              <a:rPr lang="en-US" b="0" i="0" kern="0" dirty="0" err="1" smtClean="0"/>
              <a:t>polarimeter</a:t>
            </a:r>
            <a:r>
              <a:rPr lang="en-US" b="0" i="0" kern="0" dirty="0" smtClean="0"/>
              <a:t> (~</a:t>
            </a:r>
            <a:r>
              <a:rPr lang="en-US" b="0" i="0" kern="0" dirty="0" err="1" smtClean="0"/>
              <a:t>n</a:t>
            </a:r>
            <a:r>
              <a:rPr lang="en-US" b="0" i="0" kern="0" baseline="-25000" dirty="0" err="1" smtClean="0"/>
              <a:t>e</a:t>
            </a:r>
            <a:r>
              <a:rPr lang="en-US" b="0" i="0" kern="0" dirty="0" err="1" smtClean="0">
                <a:sym typeface="Symbol"/>
              </a:rPr>
              <a:t></a:t>
            </a:r>
            <a:r>
              <a:rPr lang="en-US" b="0" i="0" kern="0" dirty="0" err="1" smtClean="0"/>
              <a:t>B</a:t>
            </a:r>
            <a:r>
              <a:rPr lang="en-US" b="0" i="0" kern="0" dirty="0" smtClean="0"/>
              <a:t>), not seen in PCI (~n</a:t>
            </a:r>
            <a:r>
              <a:rPr lang="en-US" b="0" i="0" kern="0" baseline="-25000" dirty="0" smtClean="0"/>
              <a:t>e</a:t>
            </a:r>
            <a:r>
              <a:rPr lang="en-US" b="0" i="0" kern="0" dirty="0" smtClean="0"/>
              <a:t> only) (</a:t>
            </a:r>
            <a:r>
              <a:rPr lang="en-US" b="0" i="0" kern="0" dirty="0" err="1" smtClean="0"/>
              <a:t>Bergerson</a:t>
            </a:r>
            <a:r>
              <a:rPr lang="en-US" b="0" i="0" kern="0" dirty="0" smtClean="0"/>
              <a:t>, RSI 2012</a:t>
            </a:r>
            <a:r>
              <a:rPr lang="en-US" b="0" i="0" kern="0" dirty="0" smtClean="0"/>
              <a:t>)</a:t>
            </a:r>
          </a:p>
          <a:p>
            <a:endParaRPr lang="en-US" b="0" i="0" kern="0" dirty="0" smtClean="0"/>
          </a:p>
          <a:p>
            <a:r>
              <a:rPr lang="en-US" b="0" i="0" kern="0" dirty="0" smtClean="0"/>
              <a:t>Collaborating on </a:t>
            </a:r>
            <a:r>
              <a:rPr lang="en-US" b="0" i="0" kern="0" dirty="0" err="1" smtClean="0"/>
              <a:t>gyrokinetic</a:t>
            </a:r>
            <a:r>
              <a:rPr lang="en-US" b="0" i="0" kern="0" dirty="0" smtClean="0"/>
              <a:t> analysis and measurement interpretation in anticipation of related NSTX-U research</a:t>
            </a:r>
          </a:p>
          <a:p>
            <a:pPr lvl="1"/>
            <a:r>
              <a:rPr lang="en-US" b="0" i="0" kern="0" dirty="0" smtClean="0"/>
              <a:t>Experimental </a:t>
            </a:r>
            <a:r>
              <a:rPr lang="en-US" b="0" i="0" kern="0" dirty="0" smtClean="0"/>
              <a:t>run time allocated for FY14 to investigate </a:t>
            </a:r>
            <a:r>
              <a:rPr lang="en-US" b="0" i="0" kern="0" dirty="0" smtClean="0">
                <a:latin typeface="Symbol" panose="05050102010706020507" pitchFamily="18" charset="2"/>
              </a:rPr>
              <a:t>b</a:t>
            </a:r>
            <a:r>
              <a:rPr lang="en-US" b="0" i="0" kern="0" baseline="-25000" dirty="0" smtClean="0"/>
              <a:t>N</a:t>
            </a:r>
            <a:r>
              <a:rPr lang="en-US" b="0" i="0" kern="0" dirty="0" smtClean="0"/>
              <a:t>~2 ITER-like scenarios, hopefully with new </a:t>
            </a:r>
            <a:r>
              <a:rPr lang="en-US" b="0" i="0" kern="0" dirty="0" err="1" smtClean="0"/>
              <a:t>polarimeter</a:t>
            </a:r>
            <a:r>
              <a:rPr lang="en-US" b="0" i="0" kern="0" dirty="0" smtClean="0"/>
              <a:t> data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36877" y="1371600"/>
            <a:ext cx="5230923" cy="2283321"/>
            <a:chOff x="5368383" y="3886200"/>
            <a:chExt cx="3687763" cy="1609725"/>
          </a:xfrm>
        </p:grpSpPr>
        <p:pic>
          <p:nvPicPr>
            <p:cNvPr id="5" name="Picture 8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43"/>
            <a:stretch/>
          </p:blipFill>
          <p:spPr bwMode="auto">
            <a:xfrm>
              <a:off x="5368383" y="3886200"/>
              <a:ext cx="3687763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5749383" y="4038600"/>
              <a:ext cx="561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0" dirty="0">
                  <a:solidFill>
                    <a:schemeClr val="bg1"/>
                  </a:solidFill>
                  <a:latin typeface="Helvetica" pitchFamily="34" charset="0"/>
                </a:rPr>
                <a:t>Ch. 2</a:t>
              </a: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6968583" y="4419600"/>
              <a:ext cx="1447800" cy="838200"/>
            </a:xfrm>
            <a:prstGeom prst="ellips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06" y="3675187"/>
            <a:ext cx="4647707" cy="234461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7246865" y="3654921"/>
            <a:ext cx="108086" cy="119257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771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with DIII-D </a:t>
            </a:r>
            <a:r>
              <a:rPr lang="en-US" dirty="0" smtClean="0"/>
              <a:t>to </a:t>
            </a:r>
            <a:r>
              <a:rPr lang="en-US" dirty="0" smtClean="0"/>
              <a:t>investigate electromagnetic effects &amp; diagnostics related to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653" y="990600"/>
            <a:ext cx="5703347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Ion thermal &amp; momentum transport found to be neoclassical in DIII-D </a:t>
            </a:r>
            <a:r>
              <a:rPr lang="en-US" dirty="0"/>
              <a:t>h</a:t>
            </a:r>
            <a:r>
              <a:rPr lang="en-US" dirty="0" smtClean="0"/>
              <a:t>igh density QH-mode (Holland, TTF 2013) – similar to NSTX H-modes</a:t>
            </a:r>
          </a:p>
          <a:p>
            <a:pPr lvl="1"/>
            <a:r>
              <a:rPr lang="en-US" dirty="0" smtClean="0"/>
              <a:t>Gradients nearest to </a:t>
            </a:r>
            <a:r>
              <a:rPr lang="en-US" dirty="0" err="1" smtClean="0"/>
              <a:t>microtearing</a:t>
            </a:r>
            <a:r>
              <a:rPr lang="en-US" dirty="0" smtClean="0"/>
              <a:t> </a:t>
            </a:r>
            <a:r>
              <a:rPr lang="en-US" dirty="0" smtClean="0"/>
              <a:t>threshold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599"/>
            <a:ext cx="3353651" cy="3256795"/>
          </a:xfrm>
          <a:prstGeom prst="rect">
            <a:avLst/>
          </a:prstGeom>
        </p:spPr>
      </p:pic>
      <p:pic>
        <p:nvPicPr>
          <p:cNvPr id="8194" name="Picture 2" descr="f4_fi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8"/>
          <a:stretch/>
        </p:blipFill>
        <p:spPr bwMode="auto">
          <a:xfrm>
            <a:off x="6798217" y="3581400"/>
            <a:ext cx="2193383" cy="29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87727" y="46482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CPS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7727" y="597140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DBS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3352800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accent2"/>
                </a:solidFill>
              </a:rPr>
              <a:t>Rhodes, HTPD (2014)</a:t>
            </a:r>
            <a:endParaRPr lang="en-US" i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1" y="4419600"/>
            <a:ext cx="586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/>
              <a:t>UCLA implementing cross-polarization scattering (CPS) to measure internal magnetic fluctuations</a:t>
            </a:r>
          </a:p>
          <a:p>
            <a:pPr lvl="1"/>
            <a:r>
              <a:rPr lang="en-US" b="0" i="0" kern="0" dirty="0" smtClean="0"/>
              <a:t>Collaborating on </a:t>
            </a:r>
            <a:r>
              <a:rPr lang="en-US" b="0" i="0" kern="0" dirty="0" err="1" smtClean="0"/>
              <a:t>gyrokinetic</a:t>
            </a:r>
            <a:r>
              <a:rPr lang="en-US" b="0" i="0" kern="0" dirty="0" smtClean="0"/>
              <a:t> analysis and interpretation to evaluate possible implementation and utility on NSTX-U</a:t>
            </a:r>
            <a:endParaRPr lang="en-US" b="0" i="0" kern="0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124200" y="2514600"/>
            <a:ext cx="6858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715000" y="4648200"/>
            <a:ext cx="914400" cy="304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14325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Summary of Acronyms (</a:t>
            </a:r>
            <a:r>
              <a:rPr lang="en-US" sz="2800" dirty="0" err="1" smtClean="0"/>
              <a:t>SoA</a:t>
            </a:r>
            <a:r>
              <a:rPr lang="en-US" sz="2800" dirty="0" smtClean="0"/>
              <a:t>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448800" cy="5867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Instabilities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ITG – ion temperature gradient, electrostatic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TEM – trapped electron mode, electrostatic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KBM – kinetic ballooning mode, electromagnetic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MT – </a:t>
            </a:r>
            <a:r>
              <a:rPr lang="en-US" sz="1900" dirty="0" err="1" smtClean="0"/>
              <a:t>microtearing</a:t>
            </a:r>
            <a:r>
              <a:rPr lang="en-US" sz="1900" dirty="0" smtClean="0"/>
              <a:t>, electromagnetic 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ETG – electron temperature gradient, electrostatic 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CAE – </a:t>
            </a:r>
            <a:r>
              <a:rPr lang="en-US" sz="1900" dirty="0" err="1" smtClean="0"/>
              <a:t>compressional</a:t>
            </a:r>
            <a:r>
              <a:rPr lang="en-US" sz="1900" dirty="0" smtClean="0"/>
              <a:t> Alfven </a:t>
            </a:r>
            <a:r>
              <a:rPr lang="en-US" sz="1900" dirty="0" err="1" smtClean="0"/>
              <a:t>eigenmode</a:t>
            </a:r>
            <a:r>
              <a:rPr lang="en-US" sz="1900" dirty="0" smtClean="0"/>
              <a:t>, electromagnetic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GAE – global Alfven </a:t>
            </a:r>
            <a:r>
              <a:rPr lang="en-US" sz="1900" dirty="0" err="1" smtClean="0"/>
              <a:t>eigenmode</a:t>
            </a:r>
            <a:r>
              <a:rPr lang="en-US" sz="1900" dirty="0" smtClean="0"/>
              <a:t>, electromagnetic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Codes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GYRO – an </a:t>
            </a:r>
            <a:r>
              <a:rPr lang="en-US" sz="1900" dirty="0" err="1" smtClean="0"/>
              <a:t>eulerian</a:t>
            </a:r>
            <a:r>
              <a:rPr lang="en-US" sz="1900" dirty="0" smtClean="0"/>
              <a:t> </a:t>
            </a:r>
            <a:r>
              <a:rPr lang="en-US" sz="1900" dirty="0" err="1" smtClean="0"/>
              <a:t>gyrokinetic</a:t>
            </a:r>
            <a:r>
              <a:rPr lang="en-US" sz="1900" dirty="0" smtClean="0"/>
              <a:t>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GS2 – an </a:t>
            </a:r>
            <a:r>
              <a:rPr lang="en-US" sz="1900" dirty="0" err="1" smtClean="0"/>
              <a:t>eulerian</a:t>
            </a:r>
            <a:r>
              <a:rPr lang="en-US" sz="1900" dirty="0" smtClean="0"/>
              <a:t> </a:t>
            </a:r>
            <a:r>
              <a:rPr lang="en-US" sz="1900" dirty="0" err="1" smtClean="0"/>
              <a:t>gyrokinetic</a:t>
            </a:r>
            <a:r>
              <a:rPr lang="en-US" sz="1900" dirty="0" smtClean="0"/>
              <a:t>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GTS –  global particle-in-cell </a:t>
            </a:r>
            <a:r>
              <a:rPr lang="en-US" sz="1900" dirty="0" err="1" smtClean="0"/>
              <a:t>Gyrokinetic</a:t>
            </a:r>
            <a:r>
              <a:rPr lang="en-US" sz="1900" dirty="0" smtClean="0"/>
              <a:t> </a:t>
            </a:r>
            <a:r>
              <a:rPr lang="en-US" sz="1900" dirty="0" err="1" smtClean="0"/>
              <a:t>Tokamak</a:t>
            </a:r>
            <a:r>
              <a:rPr lang="en-US" sz="1900" dirty="0" smtClean="0"/>
              <a:t> Simulation (GTS) code 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GENE – </a:t>
            </a:r>
            <a:r>
              <a:rPr lang="en-US" sz="1900" dirty="0" err="1" smtClean="0"/>
              <a:t>Gyrokinetic</a:t>
            </a:r>
            <a:r>
              <a:rPr lang="en-US" sz="1900" dirty="0" smtClean="0"/>
              <a:t> Electromagnetic Numerical Experiment (GENE)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XGC0/XGC1 –full-f global particle-in-cell </a:t>
            </a:r>
            <a:r>
              <a:rPr lang="en-US" sz="1900" dirty="0" err="1" smtClean="0"/>
              <a:t>gyrokinetic</a:t>
            </a:r>
            <a:r>
              <a:rPr lang="en-US" sz="1900" dirty="0" smtClean="0"/>
              <a:t> code 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TGLF – an gyro-Landau-fluid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MMM08 – multi-mode anomalous transport model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NCLASS – a local neoclassical transport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NEO – a local </a:t>
            </a:r>
            <a:r>
              <a:rPr lang="en-US" sz="1900" dirty="0" err="1" smtClean="0"/>
              <a:t>eulerian</a:t>
            </a:r>
            <a:r>
              <a:rPr lang="en-US" sz="1900" dirty="0" smtClean="0"/>
              <a:t> neoclassical transport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GTC-NEO –a global particle-in-cell neoclassical transport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HYM – nonlinear 3-D </a:t>
            </a:r>
            <a:r>
              <a:rPr lang="en-US" sz="1900" dirty="0" err="1" smtClean="0"/>
              <a:t>HYbrid</a:t>
            </a:r>
            <a:r>
              <a:rPr lang="en-US" sz="1900" dirty="0" smtClean="0"/>
              <a:t> and MHD simulation code (HYM) 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TRANSP – a time dependent </a:t>
            </a:r>
            <a:r>
              <a:rPr lang="en-US" sz="1900" dirty="0" err="1" smtClean="0"/>
              <a:t>tokamak</a:t>
            </a:r>
            <a:r>
              <a:rPr lang="en-US" sz="1900" dirty="0" smtClean="0"/>
              <a:t> transport and data analysis code with free boundary and multi-zone predictive capability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TGYRO – a transport solver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MIST – Multi-Ionic Species Transport (MIST) code 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STRAHL – an impurity transport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DEGAS2– a neutral transport code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ORBIT – A guiding center test particle code for </a:t>
            </a:r>
            <a:r>
              <a:rPr lang="en-US" sz="1900" dirty="0" err="1" smtClean="0"/>
              <a:t>tokamak</a:t>
            </a:r>
            <a:r>
              <a:rPr lang="en-US" sz="1900" dirty="0" smtClean="0"/>
              <a:t> geometry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Diagnostics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BES – beam emission spectroscopy (BES)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CHERS –  charge exchange recombination spectroscopy (CHERS)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ME-SXR – multi-energy soft X-ray (ME-SXR)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TGIS – Transmission Grating Imaging Spectrometer (TGIS)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LBO – Laser Blow-off system (LBO)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AAE9-8CCD-42F1-919F-A800B9B2E00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Joint Research Target 2015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05077"/>
            <a:ext cx="9163050" cy="271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Mileston</a:t>
            </a:r>
            <a:r>
              <a:rPr lang="en-US" altLang="en-US" dirty="0" smtClean="0"/>
              <a:t>e R(15-1)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990600"/>
            <a:ext cx="7096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Mileston</a:t>
            </a:r>
            <a:r>
              <a:rPr lang="en-US" altLang="en-US" dirty="0" smtClean="0"/>
              <a:t> R(15-2)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000125"/>
            <a:ext cx="70294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505325"/>
            <a:ext cx="6953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Mileston</a:t>
            </a:r>
            <a:r>
              <a:rPr lang="en-US" altLang="en-US" dirty="0" smtClean="0"/>
              <a:t>e IR(16-1)</a:t>
            </a:r>
            <a:endParaRPr lang="en-US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971550"/>
            <a:ext cx="7019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895600"/>
            <a:ext cx="7019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"/>
          <a:stretch/>
        </p:blipFill>
        <p:spPr bwMode="auto">
          <a:xfrm>
            <a:off x="4876060" y="3005506"/>
            <a:ext cx="3582140" cy="354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20513" y="3000204"/>
            <a:ext cx="3830739" cy="3552996"/>
            <a:chOff x="4322661" y="2971800"/>
            <a:chExt cx="3830739" cy="355299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02" r="70000" b="29214"/>
            <a:stretch/>
          </p:blipFill>
          <p:spPr>
            <a:xfrm>
              <a:off x="4322661" y="2971800"/>
              <a:ext cx="3830739" cy="3552996"/>
            </a:xfrm>
            <a:prstGeom prst="rect">
              <a:avLst/>
            </a:prstGeom>
          </p:spPr>
        </p:pic>
        <p:sp>
          <p:nvSpPr>
            <p:cNvPr id="37" name="Oval 16"/>
            <p:cNvSpPr>
              <a:spLocks noChangeArrowheads="1"/>
            </p:cNvSpPr>
            <p:nvPr/>
          </p:nvSpPr>
          <p:spPr bwMode="auto">
            <a:xfrm rot="21186063">
              <a:off x="5496498" y="3040759"/>
              <a:ext cx="2474164" cy="1923001"/>
            </a:xfrm>
            <a:prstGeom prst="ellipse">
              <a:avLst/>
            </a:prstGeom>
            <a:solidFill>
              <a:srgbClr val="030799">
                <a:alpha val="7000"/>
              </a:srgb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5067528" y="3074049"/>
              <a:ext cx="1316815" cy="1596143"/>
            </a:xfrm>
            <a:prstGeom prst="ellipse">
              <a:avLst/>
            </a:prstGeom>
            <a:solidFill>
              <a:srgbClr val="FF0000">
                <a:alpha val="7000"/>
              </a:srgb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39" name="TextBox 21"/>
            <p:cNvSpPr txBox="1">
              <a:spLocks noChangeArrowheads="1"/>
            </p:cNvSpPr>
            <p:nvPr/>
          </p:nvSpPr>
          <p:spPr bwMode="auto">
            <a:xfrm>
              <a:off x="6876487" y="3925326"/>
              <a:ext cx="44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rgbClr val="030799"/>
                  </a:solidFill>
                  <a:latin typeface="Helvetica" pitchFamily="34" charset="0"/>
                  <a:cs typeface="Times New Roman" pitchFamily="18" charset="0"/>
                </a:rPr>
                <a:t>MT</a:t>
              </a:r>
              <a:endParaRPr lang="en-US" sz="1400" b="1" i="0" dirty="0">
                <a:solidFill>
                  <a:srgbClr val="030799"/>
                </a:solidFill>
                <a:latin typeface="Helvetica" pitchFamily="34" charset="0"/>
                <a:cs typeface="Times New Roman" pitchFamily="18" charset="0"/>
              </a:endParaRPr>
            </a:p>
          </p:txBody>
        </p:sp>
        <p:sp>
          <p:nvSpPr>
            <p:cNvPr id="40" name="TextBox 22"/>
            <p:cNvSpPr txBox="1">
              <a:spLocks noChangeArrowheads="1"/>
            </p:cNvSpPr>
            <p:nvPr/>
          </p:nvSpPr>
          <p:spPr bwMode="auto">
            <a:xfrm>
              <a:off x="5067527" y="3361069"/>
              <a:ext cx="5934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>
                  <a:solidFill>
                    <a:srgbClr val="FF0000"/>
                  </a:solidFill>
                  <a:latin typeface="Helvetica" pitchFamily="34" charset="0"/>
                </a:rPr>
                <a:t>KBM</a:t>
              </a:r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5067527" y="4457373"/>
              <a:ext cx="2868031" cy="149747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9000"/>
              </a:schemeClr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293161" y="4961269"/>
              <a:ext cx="1428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chemeClr val="tx1"/>
                  </a:solidFill>
                  <a:latin typeface="Helvetica" pitchFamily="34" charset="0"/>
                </a:rPr>
                <a:t>ITG, TEM, ETG</a:t>
              </a:r>
              <a:endParaRPr lang="en-US" sz="1400" b="1" i="0" dirty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300" dirty="0">
                <a:solidFill>
                  <a:srgbClr val="3333CC"/>
                </a:solidFill>
              </a:rPr>
              <a:t>NSTX-U Transport and Turbulence (T&amp;T) research aims to establish predictive capability for performance of FNSF &amp; ITER</a:t>
            </a:r>
            <a:endParaRPr lang="en-US" dirty="0" smtClean="0"/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4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600200"/>
          </a:xfrm>
        </p:spPr>
        <p:txBody>
          <a:bodyPr/>
          <a:lstStyle/>
          <a:p>
            <a:pPr marL="228600" indent="-228600">
              <a:defRPr/>
            </a:pPr>
            <a:r>
              <a:rPr lang="en-US" sz="2000" dirty="0" smtClean="0"/>
              <a:t>Challenging and exciting as:</a:t>
            </a:r>
          </a:p>
          <a:p>
            <a:pPr marL="628650" lvl="1" indent="-284163">
              <a:defRPr/>
            </a:pPr>
            <a:r>
              <a:rPr lang="en-US" sz="1800" dirty="0" smtClean="0"/>
              <a:t>NSTX-U accesses a variety of drift wave transport mechanisms</a:t>
            </a:r>
          </a:p>
          <a:p>
            <a:pPr marL="628650" lvl="1" indent="-284163">
              <a:defRPr/>
            </a:pPr>
            <a:r>
              <a:rPr lang="en-US" sz="1800" dirty="0" smtClean="0"/>
              <a:t>NSTX-U is unique in achieving high </a:t>
            </a:r>
            <a:r>
              <a:rPr lang="en-US" sz="1800" dirty="0" smtClean="0">
                <a:latin typeface="cmmi10"/>
                <a:sym typeface="Symbol"/>
              </a:rPr>
              <a:t></a:t>
            </a:r>
            <a:r>
              <a:rPr lang="en-US" sz="1800" dirty="0" smtClean="0"/>
              <a:t> and low </a:t>
            </a:r>
            <a:r>
              <a:rPr lang="en-US" sz="1800" dirty="0" err="1" smtClean="0"/>
              <a:t>collisionality</a:t>
            </a:r>
            <a:r>
              <a:rPr lang="en-US" sz="1800" dirty="0" smtClean="0"/>
              <a:t> regime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628650" lvl="1" indent="-284163">
              <a:defRPr/>
            </a:pPr>
            <a:r>
              <a:rPr lang="en-US" sz="1800" dirty="0" smtClean="0"/>
              <a:t>Electron </a:t>
            </a:r>
            <a:r>
              <a:rPr lang="en-US" sz="1800" dirty="0"/>
              <a:t>thermal transport </a:t>
            </a:r>
            <a:r>
              <a:rPr lang="en-US" sz="1800" dirty="0" smtClean="0"/>
              <a:t>can also be driven by Global &amp; Compressional </a:t>
            </a:r>
            <a:r>
              <a:rPr lang="en-US" sz="1800" dirty="0" err="1" smtClean="0"/>
              <a:t>Alfv</a:t>
            </a:r>
            <a:r>
              <a:rPr lang="en-US" sz="1800" dirty="0" err="1" smtClean="0">
                <a:latin typeface="Arial"/>
                <a:cs typeface="Arial"/>
              </a:rPr>
              <a:t>é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eigenmodes</a:t>
            </a:r>
            <a:r>
              <a:rPr lang="en-US" sz="1800" dirty="0" smtClean="0"/>
              <a:t> (GAE/CAEs)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r/a~0.6-0.7</a:t>
            </a:r>
            <a:endParaRPr lang="en-US" sz="1800" i="0" dirty="0"/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838200" y="3962400"/>
            <a:ext cx="609600" cy="381000"/>
          </a:xfrm>
          <a:prstGeom prst="rightArrow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447800" y="3048000"/>
            <a:ext cx="0" cy="2971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838200" y="426720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kern="0" dirty="0" smtClean="0">
                <a:solidFill>
                  <a:srgbClr val="000000"/>
                </a:solidFill>
                <a:latin typeface="Arial"/>
                <a:cs typeface="+mn-cs"/>
              </a:rPr>
              <a:t>NSTX-U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42860" y="2819400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GAE/CAE activity</a:t>
            </a:r>
            <a:endParaRPr lang="en-US" sz="1600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2296180"/>
            <a:ext cx="495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chemeClr val="tx1"/>
                </a:solidFill>
              </a:rPr>
              <a:t>What is role of GAE/CAE setting T</a:t>
            </a:r>
            <a:r>
              <a:rPr lang="en-US" sz="1400" b="0" i="0" baseline="-25000" dirty="0" smtClean="0">
                <a:solidFill>
                  <a:schemeClr val="tx1"/>
                </a:solidFill>
              </a:rPr>
              <a:t>e,0</a:t>
            </a:r>
            <a:r>
              <a:rPr lang="en-US" sz="1400" b="0" i="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1400" b="0" i="0" dirty="0" smtClean="0">
                <a:solidFill>
                  <a:schemeClr val="tx1"/>
                </a:solidFill>
              </a:rPr>
              <a:t>How will GAE/CAE respond for higher field, 2</a:t>
            </a:r>
            <a:r>
              <a:rPr lang="en-US" sz="1400" b="0" i="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b="0" i="0" dirty="0" smtClean="0">
                <a:solidFill>
                  <a:schemeClr val="tx1"/>
                </a:solidFill>
              </a:rPr>
              <a:t> NBI?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3886200" y="4191000"/>
            <a:ext cx="990600" cy="507596"/>
          </a:xfrm>
          <a:prstGeom prst="leftRigh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5285601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NSTX-U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27" idx="1"/>
          </p:cNvCxnSpPr>
          <p:nvPr/>
        </p:nvCxnSpPr>
        <p:spPr bwMode="auto">
          <a:xfrm flipH="1">
            <a:off x="6172201" y="3583633"/>
            <a:ext cx="877154" cy="52398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049355" y="3352800"/>
            <a:ext cx="10278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NSTX          </a:t>
            </a:r>
          </a:p>
          <a:p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 smtClean="0">
                <a:solidFill>
                  <a:srgbClr val="FF0000"/>
                </a:solidFill>
              </a:rPr>
              <a:t>   </a:t>
            </a:r>
            <a:endParaRPr lang="en-US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05900" cy="1828800"/>
          </a:xfrm>
        </p:spPr>
        <p:txBody>
          <a:bodyPr/>
          <a:lstStyle/>
          <a:p>
            <a:pPr marL="228600" indent="-228600">
              <a:defRPr/>
            </a:pPr>
            <a:r>
              <a:rPr lang="en-US" sz="2000" dirty="0"/>
              <a:t>Challenging and exciting as:</a:t>
            </a:r>
          </a:p>
          <a:p>
            <a:pPr marL="628650" lvl="1" indent="-284163">
              <a:defRPr/>
            </a:pPr>
            <a:r>
              <a:rPr lang="en-US" sz="1800" dirty="0" smtClean="0"/>
              <a:t>NSTX-U accesses a variety of drift wave transport mechanisms</a:t>
            </a:r>
          </a:p>
          <a:p>
            <a:pPr marL="628650" lvl="1" indent="-284163">
              <a:defRPr/>
            </a:pPr>
            <a:r>
              <a:rPr lang="en-US" sz="1800" dirty="0" smtClean="0"/>
              <a:t>NSTX-U is unique in achieving high </a:t>
            </a:r>
            <a:r>
              <a:rPr lang="en-US" sz="1800" dirty="0" smtClean="0">
                <a:latin typeface="cmmi10"/>
                <a:sym typeface="Symbol"/>
              </a:rPr>
              <a:t></a:t>
            </a:r>
            <a:r>
              <a:rPr lang="en-US" sz="1800" dirty="0" smtClean="0"/>
              <a:t> and low </a:t>
            </a:r>
            <a:r>
              <a:rPr lang="en-US" sz="1800" dirty="0" err="1" smtClean="0"/>
              <a:t>collisionality</a:t>
            </a:r>
            <a:r>
              <a:rPr lang="en-US" sz="1800" dirty="0" smtClean="0"/>
              <a:t> regime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628650" lvl="1" indent="-284163">
              <a:defRPr/>
            </a:pPr>
            <a:r>
              <a:rPr lang="en-US" sz="1800" dirty="0"/>
              <a:t>Electron thermal transport can also be driven by Global &amp; Compressional </a:t>
            </a:r>
            <a:r>
              <a:rPr lang="en-US" sz="1800" dirty="0" err="1"/>
              <a:t>Alfv</a:t>
            </a:r>
            <a:r>
              <a:rPr lang="en-US" sz="1800" dirty="0" err="1">
                <a:cs typeface="Arial"/>
              </a:rPr>
              <a:t>é</a:t>
            </a:r>
            <a:r>
              <a:rPr lang="en-US" sz="1800" dirty="0" err="1"/>
              <a:t>n</a:t>
            </a:r>
            <a:r>
              <a:rPr lang="en-US" sz="1800" dirty="0"/>
              <a:t> </a:t>
            </a:r>
            <a:r>
              <a:rPr lang="en-US" sz="1800" dirty="0" err="1" smtClean="0"/>
              <a:t>eigenmodes</a:t>
            </a:r>
            <a:r>
              <a:rPr lang="en-US" sz="1800" dirty="0" smtClean="0"/>
              <a:t> </a:t>
            </a:r>
            <a:r>
              <a:rPr lang="en-US" sz="1800" dirty="0"/>
              <a:t>(GAE/CAEs)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" y="2895600"/>
            <a:ext cx="8991600" cy="3581400"/>
          </a:xfrm>
          <a:prstGeom prst="rect">
            <a:avLst/>
          </a:prstGeom>
          <a:solidFill>
            <a:srgbClr val="FFD6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Thrust 1: Characterize H-mode global energy confinement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in the lower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collisionality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regime of NSTX-U</a:t>
            </a:r>
          </a:p>
          <a:p>
            <a:pPr marL="228600" lvl="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>
                <a:solidFill>
                  <a:schemeClr val="tx1"/>
                </a:solidFill>
                <a:latin typeface="+mn-lt"/>
              </a:rPr>
              <a:t>Thrust 2: Identify regime of validity for instabilities responsible for anomalous electron thermal, momentum, and particle/impurity transport in NSTX-U</a:t>
            </a:r>
          </a:p>
          <a:p>
            <a:pPr marL="6286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</a:rPr>
              <a:t>Low-k modes (k</a:t>
            </a:r>
            <a:r>
              <a:rPr lang="en-US" sz="2000" b="0" i="0" kern="0" baseline="-25000" dirty="0">
                <a:solidFill>
                  <a:schemeClr val="accent2"/>
                </a:solidFill>
                <a:latin typeface="+mn-lt"/>
                <a:sym typeface="Symbol"/>
              </a:rPr>
              <a:t></a:t>
            </a:r>
            <a:r>
              <a:rPr lang="en-US" sz="2000" b="0" i="0" kern="0" dirty="0">
                <a:solidFill>
                  <a:schemeClr val="accent2"/>
                </a:solidFill>
                <a:latin typeface="Symbol" panose="05050102010706020507" pitchFamily="18" charset="2"/>
              </a:rPr>
              <a:t>r</a:t>
            </a:r>
            <a:r>
              <a:rPr lang="en-US" sz="2000" b="0" i="0" kern="0" baseline="-25000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2000" b="0" i="0" kern="0" dirty="0">
                <a:solidFill>
                  <a:schemeClr val="accent2"/>
                </a:solidFill>
                <a:latin typeface="+mn-lt"/>
                <a:sym typeface="Symbol"/>
              </a:rPr>
              <a:t>1</a:t>
            </a:r>
            <a:r>
              <a:rPr lang="en-US" sz="2000" b="0" i="0" kern="0" dirty="0">
                <a:solidFill>
                  <a:schemeClr val="accent2"/>
                </a:solidFill>
                <a:latin typeface="+mn-lt"/>
              </a:rPr>
              <a:t>):  ITG/TEM/KBM, MT </a:t>
            </a:r>
          </a:p>
          <a:p>
            <a:pPr marL="6286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chemeClr val="accent2"/>
                </a:solidFill>
                <a:latin typeface="+mn-lt"/>
              </a:rPr>
              <a:t>High-k mode: ETG</a:t>
            </a:r>
          </a:p>
          <a:p>
            <a:pPr marL="6286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CAE/GAE</a:t>
            </a:r>
            <a:endParaRPr lang="en-US" sz="2400" b="0" i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Thrust 3: Establish and validate reduced transport </a:t>
            </a:r>
            <a:r>
              <a:rPr lang="en-US" sz="2400" b="0" i="0" kern="0" dirty="0" smtClean="0">
                <a:solidFill>
                  <a:srgbClr val="000000"/>
                </a:solidFill>
                <a:latin typeface="+mn-lt"/>
              </a:rPr>
              <a:t>models</a:t>
            </a:r>
            <a:endParaRPr lang="en-US" sz="2400" b="0" i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300" dirty="0">
                <a:solidFill>
                  <a:srgbClr val="3333CC"/>
                </a:solidFill>
              </a:rPr>
              <a:t>NSTX-U Transport and Turbulence (T&amp;T) research aims to establish predictive capability for performance of FNSF &amp; ITER</a:t>
            </a:r>
            <a:endParaRPr lang="en-US" dirty="0" smtClean="0"/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16959"/>
            <a:ext cx="45557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0" i="0" dirty="0" smtClean="0">
                <a:sym typeface="Symbol"/>
              </a:rPr>
              <a:t></a:t>
            </a:r>
            <a:endParaRPr lang="en-US" sz="4400" b="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6561068" y="4964668"/>
            <a:ext cx="12875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smtClean="0">
                <a:sym typeface="Symbol"/>
              </a:rPr>
              <a:t>drift waves</a:t>
            </a:r>
            <a:endParaRPr lang="en-US" sz="1800" b="0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6171364" y="5358825"/>
            <a:ext cx="38183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0" i="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</a:t>
            </a:r>
            <a:endParaRPr lang="en-US" sz="3200" b="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0058" y="5498068"/>
            <a:ext cx="214674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Alfv</a:t>
            </a:r>
            <a:r>
              <a:rPr lang="en-US" sz="1800" b="0" i="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sym typeface="Symbol"/>
              </a:rPr>
              <a:t>é</a:t>
            </a:r>
            <a:r>
              <a:rPr lang="en-US" sz="1800" b="0" i="0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n</a:t>
            </a:r>
            <a:r>
              <a:rPr lang="en-US" sz="1800" b="0" i="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en-US" sz="1800" b="0" i="0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eigenmodes</a:t>
            </a:r>
            <a:endParaRPr lang="en-US" sz="1800" b="0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FY15-16 milestones address thrusts of T&amp;T research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 smtClean="0"/>
              <a:t>(R15-1)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Assess H-mode </a:t>
            </a:r>
            <a:r>
              <a:rPr lang="en-US" altLang="en-US" i="1" dirty="0" err="1" smtClean="0">
                <a:latin typeface="Symbol" panose="05050102010706020507" pitchFamily="18" charset="2"/>
              </a:rPr>
              <a:t>t</a:t>
            </a:r>
            <a:r>
              <a:rPr lang="en-US" altLang="en-US" i="1" baseline="-25000" dirty="0" err="1" smtClean="0"/>
              <a:t>E</a:t>
            </a:r>
            <a:r>
              <a:rPr lang="en-US" altLang="en-US" i="1" dirty="0" smtClean="0"/>
              <a:t>, pedestal and SOL characteristics at high B</a:t>
            </a:r>
            <a:r>
              <a:rPr lang="en-US" altLang="en-US" i="1" baseline="-25000" dirty="0" smtClean="0"/>
              <a:t>T</a:t>
            </a:r>
            <a:r>
              <a:rPr lang="en-US" altLang="en-US" i="1" dirty="0" smtClean="0"/>
              <a:t>, </a:t>
            </a:r>
            <a:r>
              <a:rPr lang="en-US" altLang="en-US" i="1" dirty="0" err="1" smtClean="0"/>
              <a:t>I</a:t>
            </a:r>
            <a:r>
              <a:rPr lang="en-US" altLang="en-US" i="1" baseline="-25000" dirty="0" err="1" smtClean="0"/>
              <a:t>p</a:t>
            </a:r>
            <a:r>
              <a:rPr lang="en-US" altLang="en-US" i="1" dirty="0" smtClean="0"/>
              <a:t>, P</a:t>
            </a:r>
            <a:r>
              <a:rPr lang="en-US" altLang="en-US" i="1" baseline="-25000" dirty="0" smtClean="0"/>
              <a:t>NBI</a:t>
            </a:r>
          </a:p>
          <a:p>
            <a:pPr lvl="1">
              <a:defRPr/>
            </a:pPr>
            <a:r>
              <a:rPr lang="en-US" altLang="en-US" dirty="0" smtClean="0"/>
              <a:t>Assess confinement scaling at reduced </a:t>
            </a:r>
            <a:r>
              <a:rPr lang="en-US" altLang="en-US" dirty="0" smtClean="0">
                <a:latin typeface="Symbol" panose="05050102010706020507" pitchFamily="18" charset="2"/>
              </a:rPr>
              <a:t>n</a:t>
            </a:r>
            <a:r>
              <a:rPr lang="en-US" altLang="en-US" baseline="-25000" dirty="0" smtClean="0"/>
              <a:t>*</a:t>
            </a:r>
            <a:endParaRPr lang="en-US" altLang="en-US" dirty="0"/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b="1" dirty="0" smtClean="0"/>
              <a:t>(R15-2)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Assess the effects of neutral beam injection parameters on the fast ion distribution function and neutral beam driven current profile</a:t>
            </a:r>
          </a:p>
          <a:p>
            <a:pPr lvl="1">
              <a:defRPr/>
            </a:pPr>
            <a:r>
              <a:rPr lang="en-US" altLang="en-US" dirty="0" smtClean="0"/>
              <a:t>Investigate sensitivity of GAE/CAE induced </a:t>
            </a:r>
            <a:r>
              <a:rPr lang="en-US" altLang="en-US" dirty="0" err="1" smtClean="0">
                <a:latin typeface="Symbol" panose="05050102010706020507" pitchFamily="18" charset="2"/>
              </a:rPr>
              <a:t>c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 to fast ion phase space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b="1" dirty="0" smtClean="0"/>
              <a:t>(Joint Research Target 2015)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Quantify impact of broadened current and pressure profiles on confinement and stability</a:t>
            </a:r>
          </a:p>
          <a:p>
            <a:pPr lvl="1">
              <a:defRPr/>
            </a:pPr>
            <a:r>
              <a:rPr lang="en-US" altLang="en-US" dirty="0" smtClean="0"/>
              <a:t>Study transport and turbulence response with q, s, p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/</a:t>
            </a:r>
            <a:r>
              <a:rPr lang="en-US" altLang="en-US" dirty="0" smtClean="0">
                <a:sym typeface="Symbol"/>
              </a:rPr>
              <a:t>p</a:t>
            </a:r>
            <a:r>
              <a:rPr lang="en-US" altLang="en-US" dirty="0" smtClean="0"/>
              <a:t> using expanded NBI flexibility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b="1" dirty="0"/>
              <a:t>(IR16-1)</a:t>
            </a:r>
            <a:r>
              <a:rPr lang="en-US" altLang="en-US" dirty="0"/>
              <a:t> </a:t>
            </a:r>
            <a:r>
              <a:rPr lang="en-US" altLang="en-US" i="1" dirty="0" smtClean="0"/>
              <a:t>Assess </a:t>
            </a:r>
            <a:r>
              <a:rPr lang="en-US" altLang="en-US" i="1" dirty="0" err="1">
                <a:latin typeface="Symbol" panose="05050102010706020507" pitchFamily="18" charset="2"/>
              </a:rPr>
              <a:t>t</a:t>
            </a:r>
            <a:r>
              <a:rPr lang="en-US" altLang="en-US" i="1" baseline="-25000" dirty="0" err="1"/>
              <a:t>E</a:t>
            </a:r>
            <a:r>
              <a:rPr lang="en-US" altLang="en-US" i="1" dirty="0"/>
              <a:t> and local transport and turbulence at low </a:t>
            </a:r>
            <a:r>
              <a:rPr lang="en-US" altLang="en-US" i="1" dirty="0">
                <a:latin typeface="Symbol" panose="05050102010706020507" pitchFamily="18" charset="2"/>
              </a:rPr>
              <a:t>n</a:t>
            </a:r>
            <a:r>
              <a:rPr lang="en-US" altLang="en-US" i="1" baseline="-25000" dirty="0"/>
              <a:t>*</a:t>
            </a:r>
            <a:r>
              <a:rPr lang="en-US" altLang="en-US" i="1" dirty="0"/>
              <a:t> with full confinement and diagnostic capabilities</a:t>
            </a:r>
          </a:p>
          <a:p>
            <a:pPr lvl="1">
              <a:defRPr/>
            </a:pPr>
            <a:r>
              <a:rPr lang="en-US" altLang="en-US" dirty="0" smtClean="0"/>
              <a:t>New results from </a:t>
            </a:r>
            <a:r>
              <a:rPr lang="en-US" altLang="en-US" dirty="0"/>
              <a:t>high-</a:t>
            </a:r>
            <a:r>
              <a:rPr lang="en-US" altLang="en-US" dirty="0" err="1"/>
              <a:t>k</a:t>
            </a:r>
            <a:r>
              <a:rPr lang="en-US" altLang="en-US" baseline="-25000" dirty="0" err="1">
                <a:latin typeface="Symbol" panose="05050102010706020507" pitchFamily="18" charset="2"/>
              </a:rPr>
              <a:t>q</a:t>
            </a:r>
            <a:r>
              <a:rPr lang="en-US" altLang="en-US" dirty="0"/>
              <a:t> scattering (UC-Davis), </a:t>
            </a:r>
            <a:r>
              <a:rPr lang="en-US" altLang="en-US" dirty="0" err="1"/>
              <a:t>polarimeter</a:t>
            </a:r>
            <a:r>
              <a:rPr lang="en-US" altLang="en-US" dirty="0"/>
              <a:t> (UCLA</a:t>
            </a:r>
            <a:r>
              <a:rPr lang="en-US" altLang="en-US" dirty="0" smtClean="0"/>
              <a:t>), enhanced </a:t>
            </a:r>
            <a:r>
              <a:rPr lang="en-US" altLang="en-US" dirty="0"/>
              <a:t>BES (UW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6</a:t>
            </a:fld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00600"/>
          </a:xfrm>
        </p:spPr>
        <p:txBody>
          <a:bodyPr/>
          <a:lstStyle/>
          <a:p>
            <a:endParaRPr lang="en-US" altLang="en-US" sz="3200" dirty="0" smtClean="0"/>
          </a:p>
          <a:p>
            <a:r>
              <a:rPr lang="en-US" altLang="en-US" sz="3200" dirty="0" smtClean="0"/>
              <a:t>Recent research highlights</a:t>
            </a: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r>
              <a:rPr lang="en-US" altLang="en-US" sz="3200" dirty="0" smtClean="0"/>
              <a:t>Research goals and plans for FY15-16</a:t>
            </a:r>
          </a:p>
          <a:p>
            <a:endParaRPr lang="en-US" altLang="en-US" sz="3200" dirty="0" smtClean="0"/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7</a:t>
            </a:fld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00600"/>
          </a:xfrm>
        </p:spPr>
        <p:txBody>
          <a:bodyPr/>
          <a:lstStyle/>
          <a:p>
            <a:endParaRPr lang="en-US" altLang="en-US" sz="3200" dirty="0" smtClean="0"/>
          </a:p>
          <a:p>
            <a:r>
              <a:rPr lang="en-US" altLang="en-US" sz="3200" dirty="0" smtClean="0"/>
              <a:t>Recent research highlights</a:t>
            </a:r>
          </a:p>
          <a:p>
            <a:pPr lvl="1"/>
            <a:r>
              <a:rPr lang="en-US" altLang="en-US" sz="1600" dirty="0" smtClean="0"/>
              <a:t>Turbulence measurements</a:t>
            </a:r>
          </a:p>
          <a:p>
            <a:pPr lvl="1"/>
            <a:r>
              <a:rPr lang="en-US" altLang="en-US" sz="1600" dirty="0" smtClean="0"/>
              <a:t>Thermal transport, measurement and modeling</a:t>
            </a:r>
          </a:p>
          <a:p>
            <a:pPr lvl="1"/>
            <a:r>
              <a:rPr lang="en-US" altLang="en-US" sz="1600" dirty="0" smtClean="0"/>
              <a:t>Momentum &amp; impurity transport</a:t>
            </a:r>
          </a:p>
          <a:p>
            <a:pPr lvl="1"/>
            <a:endParaRPr lang="en-US" altLang="en-US" sz="1600" dirty="0" smtClean="0"/>
          </a:p>
          <a:p>
            <a:r>
              <a:rPr lang="en-US" altLang="en-US" sz="3200" dirty="0" smtClean="0">
                <a:solidFill>
                  <a:schemeClr val="bg1">
                    <a:lumMod val="85000"/>
                  </a:schemeClr>
                </a:solidFill>
              </a:rPr>
              <a:t>Research goals and plans for FY15-16</a:t>
            </a:r>
          </a:p>
          <a:p>
            <a:endParaRPr lang="en-US" altLang="en-US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en-US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8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7619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high-k turbulence and thermal transport across L-H transition early in discharge</a:t>
            </a:r>
            <a:endParaRPr lang="en-US" alt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9</a:t>
            </a:fld>
            <a:endParaRPr lang="en-US" sz="900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1519237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Turbulence </a:t>
            </a:r>
            <a:r>
              <a:rPr lang="en-US" altLang="en-US" sz="2000" dirty="0"/>
              <a:t>drop </a:t>
            </a:r>
            <a:r>
              <a:rPr lang="en-US" altLang="en-US" sz="2000" dirty="0" smtClean="0"/>
              <a:t>across L-H from </a:t>
            </a:r>
            <a:r>
              <a:rPr lang="en-US" altLang="en-US" sz="2000" dirty="0"/>
              <a:t>core to pedestal (135-145 cm) seen in </a:t>
            </a:r>
            <a:r>
              <a:rPr lang="en-US" altLang="en-US" sz="2000" b="1" dirty="0" smtClean="0"/>
              <a:t>high-k</a:t>
            </a:r>
            <a:r>
              <a:rPr lang="en-US" altLang="en-US" sz="2000" dirty="0" smtClean="0"/>
              <a:t> (also BES &amp; GPI), correlated with pedestal growth &amp; confinement improvement</a:t>
            </a:r>
            <a:endParaRPr lang="en-US" alt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971800"/>
            <a:ext cx="4210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4938" y="2819400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High-k intensity spectra</a:t>
            </a:r>
            <a:endParaRPr lang="en-US" sz="1400" i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694800"/>
            <a:ext cx="2633106" cy="3867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3543" y="5029199"/>
            <a:ext cx="16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High-k measurement region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895601" y="4876800"/>
            <a:ext cx="575706" cy="3047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657600" y="3119735"/>
            <a:ext cx="131913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/>
              <a:t>L-H transition at 350 </a:t>
            </a:r>
            <a:r>
              <a:rPr lang="en-US" i="0" dirty="0" err="1" smtClean="0"/>
              <a:t>ms</a:t>
            </a:r>
            <a:endParaRPr lang="en-US" i="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2415598"/>
            <a:ext cx="258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Thomson scattering profiles</a:t>
            </a:r>
            <a:endParaRPr lang="en-US" sz="1400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579120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111358</TotalTime>
  <Words>3524</Words>
  <Application>Microsoft Office PowerPoint</Application>
  <PresentationFormat>On-screen Show (4:3)</PresentationFormat>
  <Paragraphs>640</Paragraphs>
  <Slides>39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Blank Presentation</vt:lpstr>
      <vt:lpstr>1_Blank Presentation</vt:lpstr>
      <vt:lpstr>Microsoft Equation 3.0</vt:lpstr>
      <vt:lpstr>PowerPoint Presentation</vt:lpstr>
      <vt:lpstr>NSTX-U Transport and Turbulence (T&amp;T) research aims to establish predictive capability for performance of FNSF &amp; ITER</vt:lpstr>
      <vt:lpstr>NSTX-U Transport and Turbulence (T&amp;T) research aims to establish predictive capability for performance of FNSF &amp; ITER</vt:lpstr>
      <vt:lpstr>NSTX-U Transport and Turbulence (T&amp;T) research aims to establish predictive capability for performance of FNSF &amp; ITER</vt:lpstr>
      <vt:lpstr>NSTX-U Transport and Turbulence (T&amp;T) research aims to establish predictive capability for performance of FNSF &amp; ITER</vt:lpstr>
      <vt:lpstr>FY15-16 milestones address thrusts of T&amp;T research</vt:lpstr>
      <vt:lpstr>OUTLINE</vt:lpstr>
      <vt:lpstr>OUTLINE</vt:lpstr>
      <vt:lpstr>Investigating high-k turbulence and thermal transport across L-H transition early in discharge</vt:lpstr>
      <vt:lpstr>Investigating high-k turbulence and thermal transport across L-H transition early in discharge</vt:lpstr>
      <vt:lpstr>Testing reduced ce models for microtearing turbulence</vt:lpstr>
      <vt:lpstr>Testing reduced ce models for microtearing turbulence</vt:lpstr>
      <vt:lpstr>Improving model estimates of energy transport due to Alfvén eigenmodes</vt:lpstr>
      <vt:lpstr>Momentum transport predictions being used to help constrain theory</vt:lpstr>
      <vt:lpstr>NSTX-U will study low- and high-Z impurity transport prior to significant high-Z PFC coverage in FY17+</vt:lpstr>
      <vt:lpstr>OUTLINE</vt:lpstr>
      <vt:lpstr>FY15 research plans</vt:lpstr>
      <vt:lpstr>FY15-16 research plans</vt:lpstr>
      <vt:lpstr>FY16 research plans</vt:lpstr>
      <vt:lpstr>Summary:  NSTX-U T&amp;T research in FY15-16 will advance physics basis for predictive capability</vt:lpstr>
      <vt:lpstr>BACKUP SLIDES</vt:lpstr>
      <vt:lpstr>Global simulations used increasingly to investigate electrostatic ion scale turbulence</vt:lpstr>
      <vt:lpstr>Strong flow shear can destabilize Kelvin-Helmholtz (K-H) instability in NSTX (Wang, TTF 2014)</vt:lpstr>
      <vt:lpstr>Across L-H transition, low-k turbulence measured by BES shows similar temporal behavior as high-k turbulence</vt:lpstr>
      <vt:lpstr>Across L-H transition, GPI measurements are more intermittent than high-k turbulence</vt:lpstr>
      <vt:lpstr>Electron temperature gradient moves closer to ETG threshold after L-H transition</vt:lpstr>
      <vt:lpstr>Low-k modes expected to be more suppressed after L-H transition</vt:lpstr>
      <vt:lpstr>Investigating coupling of CAEs to kinetic Alfvén waves (KAW) as additional energy “loss” mechanism</vt:lpstr>
      <vt:lpstr>Will assess ability of available measurements (FIReTIP, high-k scattering, polarimeter) to measure KAW</vt:lpstr>
      <vt:lpstr>Perturbative Particle Transport Experiment was Carried out on MAST L-mode Plasmas</vt:lpstr>
      <vt:lpstr>Additional new and upgraded diagnostics critical for T&amp;T research</vt:lpstr>
      <vt:lpstr>Additional new and upgraded diagnostics critical for T&amp;T research</vt:lpstr>
      <vt:lpstr>Collaborating with C-Mod to investigate electromagnetic effects &amp; diagnostics related to NSTX-U</vt:lpstr>
      <vt:lpstr>Collaborating with DIII-D to investigate electromagnetic effects &amp; diagnostics related to NSTX-U</vt:lpstr>
      <vt:lpstr>A Summary of Acronyms (SoA)</vt:lpstr>
      <vt:lpstr>Joint Research Target 2015</vt:lpstr>
      <vt:lpstr>Milestone R(15-1)</vt:lpstr>
      <vt:lpstr>Mileston R(15-2)</vt:lpstr>
      <vt:lpstr>Milestone IR(16-1)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wgutten</cp:lastModifiedBy>
  <cp:revision>13621</cp:revision>
  <cp:lastPrinted>2014-06-08T20:42:31Z</cp:lastPrinted>
  <dcterms:created xsi:type="dcterms:W3CDTF">2003-10-01T16:23:57Z</dcterms:created>
  <dcterms:modified xsi:type="dcterms:W3CDTF">2014-06-09T19:45:10Z</dcterms:modified>
</cp:coreProperties>
</file>